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431" r:id="rId2"/>
    <p:sldId id="260" r:id="rId3"/>
    <p:sldId id="263" r:id="rId4"/>
    <p:sldId id="295" r:id="rId5"/>
    <p:sldId id="291" r:id="rId6"/>
    <p:sldId id="292" r:id="rId7"/>
    <p:sldId id="293" r:id="rId8"/>
    <p:sldId id="297" r:id="rId9"/>
    <p:sldId id="286" r:id="rId10"/>
    <p:sldId id="282" r:id="rId11"/>
    <p:sldId id="281" r:id="rId12"/>
    <p:sldId id="415" r:id="rId13"/>
    <p:sldId id="306" r:id="rId14"/>
    <p:sldId id="381" r:id="rId15"/>
    <p:sldId id="322" r:id="rId16"/>
    <p:sldId id="422" r:id="rId17"/>
    <p:sldId id="423" r:id="rId18"/>
    <p:sldId id="424" r:id="rId19"/>
    <p:sldId id="366" r:id="rId20"/>
    <p:sldId id="367" r:id="rId21"/>
    <p:sldId id="370" r:id="rId22"/>
    <p:sldId id="372" r:id="rId23"/>
    <p:sldId id="373" r:id="rId24"/>
    <p:sldId id="374" r:id="rId25"/>
    <p:sldId id="382" r:id="rId26"/>
    <p:sldId id="388" r:id="rId27"/>
    <p:sldId id="395" r:id="rId28"/>
    <p:sldId id="402" r:id="rId29"/>
    <p:sldId id="403" r:id="rId30"/>
    <p:sldId id="406" r:id="rId31"/>
    <p:sldId id="408" r:id="rId32"/>
    <p:sldId id="409" r:id="rId33"/>
    <p:sldId id="410" r:id="rId34"/>
    <p:sldId id="329" r:id="rId35"/>
    <p:sldId id="328" r:id="rId36"/>
    <p:sldId id="284" r:id="rId37"/>
    <p:sldId id="344" r:id="rId38"/>
    <p:sldId id="426" r:id="rId39"/>
    <p:sldId id="342" r:id="rId40"/>
    <p:sldId id="421" r:id="rId41"/>
    <p:sldId id="427" r:id="rId42"/>
    <p:sldId id="428" r:id="rId43"/>
    <p:sldId id="42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13" autoAdjust="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9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D1F53-51E1-41CC-B1B2-783188E775F3}" type="doc">
      <dgm:prSet loTypeId="urn:microsoft.com/office/officeart/2005/8/layout/arrow1" loCatId="process" qsTypeId="urn:microsoft.com/office/officeart/2005/8/quickstyle/3d1" qsCatId="3D" csTypeId="urn:microsoft.com/office/officeart/2005/8/colors/colorful1#91" csCatId="colorful" phldr="1"/>
      <dgm:spPr/>
      <dgm:t>
        <a:bodyPr/>
        <a:lstStyle/>
        <a:p>
          <a:endParaRPr lang="en-IN"/>
        </a:p>
      </dgm:t>
    </dgm:pt>
    <dgm:pt modelId="{DD6025AA-2391-4976-A62F-35ACBA48053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Arial Narrow" pitchFamily="34" charset="0"/>
            </a:rPr>
            <a:t>Ph from flue-cured cigarettes is acidic (ph 5.5) (</a:t>
          </a:r>
          <a:r>
            <a:rPr lang="en-US" sz="2000" b="1" dirty="0" err="1" smtClean="0">
              <a:solidFill>
                <a:schemeClr val="bg1"/>
              </a:solidFill>
              <a:latin typeface="Arial Narrow" pitchFamily="34" charset="0"/>
            </a:rPr>
            <a:t>gori</a:t>
          </a:r>
          <a:r>
            <a:rPr lang="en-US" sz="2000" b="1" dirty="0" smtClean="0">
              <a:solidFill>
                <a:schemeClr val="bg1"/>
              </a:solidFill>
              <a:latin typeface="Arial Narrow" pitchFamily="34" charset="0"/>
            </a:rPr>
            <a:t> et al. 1998)</a:t>
          </a:r>
        </a:p>
        <a:p>
          <a:pPr defTabSz="2311400">
            <a:spcBef>
              <a:spcPct val="0"/>
            </a:spcBef>
            <a:spcAft>
              <a:spcPct val="35000"/>
            </a:spcAft>
          </a:pPr>
          <a:endParaRPr lang="en-IN" sz="2000" b="1" dirty="0">
            <a:solidFill>
              <a:schemeClr val="bg1"/>
            </a:solidFill>
            <a:latin typeface="Arial Narrow" pitchFamily="34" charset="0"/>
          </a:endParaRPr>
        </a:p>
      </dgm:t>
    </dgm:pt>
    <dgm:pt modelId="{D49E1D8C-BBC9-45B2-9B03-1D8709BDD88A}" type="parTrans" cxnId="{409BE839-3387-46AE-8DEE-505CA96810FC}">
      <dgm:prSet/>
      <dgm:spPr/>
      <dgm:t>
        <a:bodyPr/>
        <a:lstStyle/>
        <a:p>
          <a:endParaRPr lang="en-IN"/>
        </a:p>
      </dgm:t>
    </dgm:pt>
    <dgm:pt modelId="{DB390740-908C-4506-BE2E-0A15EAE6C567}" type="sibTrans" cxnId="{409BE839-3387-46AE-8DEE-505CA96810FC}">
      <dgm:prSet/>
      <dgm:spPr/>
      <dgm:t>
        <a:bodyPr/>
        <a:lstStyle/>
        <a:p>
          <a:endParaRPr lang="en-IN"/>
        </a:p>
      </dgm:t>
    </dgm:pt>
    <dgm:pt modelId="{E82ED2BF-53A8-4D52-9D0A-329A8D883B5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latin typeface="Arial Narrow" pitchFamily="34" charset="0"/>
            </a:rPr>
            <a:t>Pipe and cigar tobacco are usually air cured – alkaline (ph 8.5)</a:t>
          </a:r>
        </a:p>
        <a:p>
          <a:pPr defTabSz="800100">
            <a:spcBef>
              <a:spcPct val="0"/>
            </a:spcBef>
            <a:spcAft>
              <a:spcPct val="35000"/>
            </a:spcAft>
          </a:pPr>
          <a:r>
            <a:rPr lang="en-US" sz="2000" b="1" dirty="0" smtClean="0">
              <a:solidFill>
                <a:schemeClr val="bg1"/>
              </a:solidFill>
              <a:latin typeface="Arial Narrow" pitchFamily="34" charset="0"/>
            </a:rPr>
            <a:t> </a:t>
          </a:r>
          <a:endParaRPr lang="en-IN" sz="2000" b="1" dirty="0">
            <a:solidFill>
              <a:schemeClr val="bg1"/>
            </a:solidFill>
            <a:latin typeface="Arial Narrow" pitchFamily="34" charset="0"/>
          </a:endParaRPr>
        </a:p>
      </dgm:t>
    </dgm:pt>
    <dgm:pt modelId="{810FCAC8-4377-447F-B42B-33DB86201B40}" type="parTrans" cxnId="{225DFD71-35AB-4FD7-8B53-9FD09651D210}">
      <dgm:prSet/>
      <dgm:spPr/>
      <dgm:t>
        <a:bodyPr/>
        <a:lstStyle/>
        <a:p>
          <a:endParaRPr lang="en-IN"/>
        </a:p>
      </dgm:t>
    </dgm:pt>
    <dgm:pt modelId="{8B690633-57D2-4178-A09E-97A71098490B}" type="sibTrans" cxnId="{225DFD71-35AB-4FD7-8B53-9FD09651D210}">
      <dgm:prSet/>
      <dgm:spPr/>
      <dgm:t>
        <a:bodyPr/>
        <a:lstStyle/>
        <a:p>
          <a:endParaRPr lang="en-IN"/>
        </a:p>
      </dgm:t>
    </dgm:pt>
    <dgm:pt modelId="{058676C8-775B-4F77-BD62-2A8F5F21188B}" type="pres">
      <dgm:prSet presAssocID="{BB0D1F53-51E1-41CC-B1B2-783188E775F3}" presName="cycle" presStyleCnt="0">
        <dgm:presLayoutVars>
          <dgm:dir/>
          <dgm:resizeHandles val="exact"/>
        </dgm:presLayoutVars>
      </dgm:prSet>
      <dgm:spPr/>
      <dgm:t>
        <a:bodyPr/>
        <a:lstStyle/>
        <a:p>
          <a:endParaRPr lang="en-IN"/>
        </a:p>
      </dgm:t>
    </dgm:pt>
    <dgm:pt modelId="{FF2F69C8-0046-4BAC-B0A9-99BBB1E90A77}" type="pres">
      <dgm:prSet presAssocID="{DD6025AA-2391-4976-A62F-35ACBA48053E}" presName="arrow" presStyleLbl="node1" presStyleIdx="0" presStyleCnt="2">
        <dgm:presLayoutVars>
          <dgm:bulletEnabled val="1"/>
        </dgm:presLayoutVars>
      </dgm:prSet>
      <dgm:spPr/>
      <dgm:t>
        <a:bodyPr/>
        <a:lstStyle/>
        <a:p>
          <a:endParaRPr lang="en-IN"/>
        </a:p>
      </dgm:t>
    </dgm:pt>
    <dgm:pt modelId="{2450D7DD-05EA-474C-B0C9-D283C7076595}" type="pres">
      <dgm:prSet presAssocID="{E82ED2BF-53A8-4D52-9D0A-329A8D883B54}" presName="arrow" presStyleLbl="node1" presStyleIdx="1" presStyleCnt="2">
        <dgm:presLayoutVars>
          <dgm:bulletEnabled val="1"/>
        </dgm:presLayoutVars>
      </dgm:prSet>
      <dgm:spPr/>
      <dgm:t>
        <a:bodyPr/>
        <a:lstStyle/>
        <a:p>
          <a:endParaRPr lang="en-IN"/>
        </a:p>
      </dgm:t>
    </dgm:pt>
  </dgm:ptLst>
  <dgm:cxnLst>
    <dgm:cxn modelId="{409BE839-3387-46AE-8DEE-505CA96810FC}" srcId="{BB0D1F53-51E1-41CC-B1B2-783188E775F3}" destId="{DD6025AA-2391-4976-A62F-35ACBA48053E}" srcOrd="0" destOrd="0" parTransId="{D49E1D8C-BBC9-45B2-9B03-1D8709BDD88A}" sibTransId="{DB390740-908C-4506-BE2E-0A15EAE6C567}"/>
    <dgm:cxn modelId="{225DFD71-35AB-4FD7-8B53-9FD09651D210}" srcId="{BB0D1F53-51E1-41CC-B1B2-783188E775F3}" destId="{E82ED2BF-53A8-4D52-9D0A-329A8D883B54}" srcOrd="1" destOrd="0" parTransId="{810FCAC8-4377-447F-B42B-33DB86201B40}" sibTransId="{8B690633-57D2-4178-A09E-97A71098490B}"/>
    <dgm:cxn modelId="{DFBAA0A0-9760-4D4E-A265-85586C59FC7C}" type="presOf" srcId="{DD6025AA-2391-4976-A62F-35ACBA48053E}" destId="{FF2F69C8-0046-4BAC-B0A9-99BBB1E90A77}" srcOrd="0" destOrd="0" presId="urn:microsoft.com/office/officeart/2005/8/layout/arrow1"/>
    <dgm:cxn modelId="{70C7D3D8-A1D1-4D2B-AE39-CF94B1487819}" type="presOf" srcId="{BB0D1F53-51E1-41CC-B1B2-783188E775F3}" destId="{058676C8-775B-4F77-BD62-2A8F5F21188B}" srcOrd="0" destOrd="0" presId="urn:microsoft.com/office/officeart/2005/8/layout/arrow1"/>
    <dgm:cxn modelId="{EE80D040-88AA-46A3-96B3-1847A5AA463D}" type="presOf" srcId="{E82ED2BF-53A8-4D52-9D0A-329A8D883B54}" destId="{2450D7DD-05EA-474C-B0C9-D283C7076595}" srcOrd="0" destOrd="0" presId="urn:microsoft.com/office/officeart/2005/8/layout/arrow1"/>
    <dgm:cxn modelId="{FA47202D-76C6-4A38-9190-93692866EFF2}" type="presParOf" srcId="{058676C8-775B-4F77-BD62-2A8F5F21188B}" destId="{FF2F69C8-0046-4BAC-B0A9-99BBB1E90A77}" srcOrd="0" destOrd="0" presId="urn:microsoft.com/office/officeart/2005/8/layout/arrow1"/>
    <dgm:cxn modelId="{6EAE528E-2F5A-48A6-9B40-4696E453CFF0}" type="presParOf" srcId="{058676C8-775B-4F77-BD62-2A8F5F21188B}" destId="{2450D7DD-05EA-474C-B0C9-D283C7076595}"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15C1C-5C21-4877-ABD6-84692E53187D}"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n-IN"/>
        </a:p>
      </dgm:t>
    </dgm:pt>
    <dgm:pt modelId="{F00E301D-535C-4572-BFD6-12A7C5440C3E}">
      <dgm:prSet phldrT="[Text]" custT="1"/>
      <dgm:spPr/>
      <dgm:t>
        <a:bodyPr/>
        <a:lstStyle/>
        <a:p>
          <a:r>
            <a:rPr lang="en-IN" sz="2400" b="1" dirty="0" err="1" smtClean="0">
              <a:latin typeface="Arial Narrow" pitchFamily="34" charset="0"/>
            </a:rPr>
            <a:t>Cotinine</a:t>
          </a:r>
          <a:endParaRPr lang="en-IN" sz="2400" b="1" dirty="0">
            <a:latin typeface="Arial Narrow" pitchFamily="34" charset="0"/>
          </a:endParaRPr>
        </a:p>
      </dgm:t>
    </dgm:pt>
    <dgm:pt modelId="{0D9C8169-EA39-40B1-B116-162B18940D30}" type="parTrans" cxnId="{F80AF118-5170-428D-AACB-1EF3328B348F}">
      <dgm:prSet/>
      <dgm:spPr/>
      <dgm:t>
        <a:bodyPr/>
        <a:lstStyle/>
        <a:p>
          <a:endParaRPr lang="en-IN"/>
        </a:p>
      </dgm:t>
    </dgm:pt>
    <dgm:pt modelId="{A112DE88-5D95-46D4-8770-976E02758082}" type="sibTrans" cxnId="{F80AF118-5170-428D-AACB-1EF3328B348F}">
      <dgm:prSet/>
      <dgm:spPr/>
      <dgm:t>
        <a:bodyPr/>
        <a:lstStyle/>
        <a:p>
          <a:endParaRPr lang="en-IN"/>
        </a:p>
      </dgm:t>
    </dgm:pt>
    <dgm:pt modelId="{1B7CE796-1140-4741-B9A7-A71CC015CF86}">
      <dgm:prSet phldrT="[Text]" custT="1"/>
      <dgm:spPr/>
      <dgm:t>
        <a:bodyPr/>
        <a:lstStyle/>
        <a:p>
          <a:r>
            <a:rPr lang="en-US" sz="2000" b="1" dirty="0" smtClean="0">
              <a:latin typeface="Arial Narrow" pitchFamily="34" charset="0"/>
            </a:rPr>
            <a:t>Formed by </a:t>
          </a:r>
          <a:r>
            <a:rPr lang="en-US" sz="2000" b="1" dirty="0" err="1" smtClean="0">
              <a:latin typeface="Arial Narrow" pitchFamily="34" charset="0"/>
            </a:rPr>
            <a:t>cytochrome</a:t>
          </a:r>
          <a:r>
            <a:rPr lang="en-US" sz="2000" b="1" dirty="0" smtClean="0">
              <a:latin typeface="Arial Narrow" pitchFamily="34" charset="0"/>
            </a:rPr>
            <a:t> P450-mediated c-oxidation of nicotine - half-life of approximately 20 hours (</a:t>
          </a:r>
          <a:r>
            <a:rPr lang="en-US" sz="2000" b="1" dirty="0" err="1" smtClean="0">
              <a:latin typeface="Arial Narrow" pitchFamily="34" charset="0"/>
            </a:rPr>
            <a:t>Benowitz</a:t>
          </a:r>
          <a:r>
            <a:rPr lang="en-US" sz="2000" b="1" dirty="0" smtClean="0">
              <a:latin typeface="Arial Narrow" pitchFamily="34" charset="0"/>
            </a:rPr>
            <a:t> et al. 1983, Jarvis et al. 1988)</a:t>
          </a:r>
          <a:endParaRPr lang="en-IN" sz="2000" b="1" dirty="0">
            <a:latin typeface="Arial Narrow" pitchFamily="34" charset="0"/>
          </a:endParaRPr>
        </a:p>
      </dgm:t>
    </dgm:pt>
    <dgm:pt modelId="{458C10B6-AE06-40EA-9D72-0C99647A0D9E}" type="parTrans" cxnId="{CA1E93B5-6468-46CE-B8DC-D346BE96C1CD}">
      <dgm:prSet/>
      <dgm:spPr/>
      <dgm:t>
        <a:bodyPr/>
        <a:lstStyle/>
        <a:p>
          <a:endParaRPr lang="en-IN"/>
        </a:p>
      </dgm:t>
    </dgm:pt>
    <dgm:pt modelId="{3564B9AB-5AB7-40D6-82D8-0D039A8CEDE1}" type="sibTrans" cxnId="{CA1E93B5-6468-46CE-B8DC-D346BE96C1CD}">
      <dgm:prSet/>
      <dgm:spPr/>
      <dgm:t>
        <a:bodyPr/>
        <a:lstStyle/>
        <a:p>
          <a:endParaRPr lang="en-IN"/>
        </a:p>
      </dgm:t>
    </dgm:pt>
    <dgm:pt modelId="{722C77BC-92EC-486F-B458-C50298E2651D}">
      <dgm:prSet phldrT="[Text]" custT="1"/>
      <dgm:spPr/>
      <dgm:t>
        <a:bodyPr/>
        <a:lstStyle/>
        <a:p>
          <a:r>
            <a:rPr lang="en-IN" sz="2400" b="1" dirty="0" err="1" smtClean="0">
              <a:latin typeface="Arial Narrow" pitchFamily="34" charset="0"/>
            </a:rPr>
            <a:t>Nicotinine</a:t>
          </a:r>
          <a:endParaRPr lang="en-IN" sz="2400" b="1" dirty="0">
            <a:latin typeface="Arial Narrow" pitchFamily="34" charset="0"/>
          </a:endParaRPr>
        </a:p>
      </dgm:t>
    </dgm:pt>
    <dgm:pt modelId="{CBF06958-B7A1-4F89-B374-5ED6EF3E9C10}" type="parTrans" cxnId="{92D67904-727C-4C95-81E4-15C17A1F5B76}">
      <dgm:prSet/>
      <dgm:spPr/>
      <dgm:t>
        <a:bodyPr/>
        <a:lstStyle/>
        <a:p>
          <a:endParaRPr lang="en-IN"/>
        </a:p>
      </dgm:t>
    </dgm:pt>
    <dgm:pt modelId="{DE8EE892-6CBA-403A-800D-69B05690AEC4}" type="sibTrans" cxnId="{92D67904-727C-4C95-81E4-15C17A1F5B76}">
      <dgm:prSet/>
      <dgm:spPr/>
      <dgm:t>
        <a:bodyPr/>
        <a:lstStyle/>
        <a:p>
          <a:endParaRPr lang="en-IN"/>
        </a:p>
      </dgm:t>
    </dgm:pt>
    <dgm:pt modelId="{1644A1B2-DBBE-4EF6-A98C-E09D2D70175A}">
      <dgm:prSet phldrT="[Text]" custT="1"/>
      <dgm:spPr/>
      <dgm:t>
        <a:bodyPr/>
        <a:lstStyle/>
        <a:p>
          <a:r>
            <a:rPr lang="en-US" sz="2000" b="1" dirty="0" smtClean="0">
              <a:latin typeface="Arial Narrow" pitchFamily="34" charset="0"/>
            </a:rPr>
            <a:t>Short half-life (</a:t>
          </a:r>
          <a:r>
            <a:rPr lang="en-US" sz="2000" b="1" i="1" dirty="0" smtClean="0">
              <a:latin typeface="Arial Narrow" pitchFamily="34" charset="0"/>
            </a:rPr>
            <a:t>t</a:t>
          </a:r>
          <a:r>
            <a:rPr lang="en-US" sz="2000" b="1" dirty="0" smtClean="0">
              <a:latin typeface="Arial Narrow" pitchFamily="34" charset="0"/>
            </a:rPr>
            <a:t>1/2</a:t>
          </a:r>
          <a:r>
            <a:rPr lang="en-US" sz="2000" b="1" i="1" dirty="0" smtClean="0">
              <a:latin typeface="Arial Narrow" pitchFamily="34" charset="0"/>
            </a:rPr>
            <a:t>·</a:t>
          </a:r>
          <a:r>
            <a:rPr lang="en-US" sz="2000" b="1" dirty="0" smtClean="0">
              <a:latin typeface="Arial Narrow" pitchFamily="34" charset="0"/>
            </a:rPr>
            <a:t>1–2 h, </a:t>
          </a:r>
          <a:r>
            <a:rPr lang="en-US" sz="2000" b="1" dirty="0" err="1" smtClean="0">
              <a:latin typeface="Arial Narrow" pitchFamily="34" charset="0"/>
            </a:rPr>
            <a:t>Pilotti</a:t>
          </a:r>
          <a:r>
            <a:rPr lang="en-US" sz="2000" b="1" dirty="0" smtClean="0">
              <a:latin typeface="Arial Narrow" pitchFamily="34" charset="0"/>
            </a:rPr>
            <a:t> 1980)</a:t>
          </a:r>
          <a:endParaRPr lang="en-IN" sz="2000" b="1" dirty="0">
            <a:latin typeface="Arial Narrow" pitchFamily="34" charset="0"/>
          </a:endParaRPr>
        </a:p>
      </dgm:t>
    </dgm:pt>
    <dgm:pt modelId="{2F3E9CF2-01CA-4A94-96FB-211055D746F5}" type="parTrans" cxnId="{CBBC8D33-98FD-4D1F-B6B6-3CB8EF5943FC}">
      <dgm:prSet/>
      <dgm:spPr/>
      <dgm:t>
        <a:bodyPr/>
        <a:lstStyle/>
        <a:p>
          <a:endParaRPr lang="en-IN"/>
        </a:p>
      </dgm:t>
    </dgm:pt>
    <dgm:pt modelId="{37BFDC1D-B17F-407E-8A8C-9FE519948470}" type="sibTrans" cxnId="{CBBC8D33-98FD-4D1F-B6B6-3CB8EF5943FC}">
      <dgm:prSet/>
      <dgm:spPr/>
      <dgm:t>
        <a:bodyPr/>
        <a:lstStyle/>
        <a:p>
          <a:endParaRPr lang="en-IN"/>
        </a:p>
      </dgm:t>
    </dgm:pt>
    <dgm:pt modelId="{B4FBD34C-6A90-4E85-8DCC-F084B7A54EEE}">
      <dgm:prSet phldrT="[Text]" custT="1"/>
      <dgm:spPr/>
      <dgm:t>
        <a:bodyPr/>
        <a:lstStyle/>
        <a:p>
          <a:r>
            <a:rPr lang="en-IN" sz="2400" b="1" dirty="0" err="1" smtClean="0">
              <a:latin typeface="Arial Narrow" pitchFamily="34" charset="0"/>
            </a:rPr>
            <a:t>Thiocyanate</a:t>
          </a:r>
          <a:endParaRPr lang="en-IN" sz="2400" b="1" dirty="0">
            <a:latin typeface="Arial Narrow" pitchFamily="34" charset="0"/>
          </a:endParaRPr>
        </a:p>
      </dgm:t>
    </dgm:pt>
    <dgm:pt modelId="{E27E38F3-3FA6-4408-BDCF-21E696023F91}" type="parTrans" cxnId="{229356FB-7A87-422E-9B2A-724EF1ABF180}">
      <dgm:prSet/>
      <dgm:spPr/>
      <dgm:t>
        <a:bodyPr/>
        <a:lstStyle/>
        <a:p>
          <a:endParaRPr lang="en-IN"/>
        </a:p>
      </dgm:t>
    </dgm:pt>
    <dgm:pt modelId="{14221D08-352D-4F79-BA63-69F85E53AEDC}" type="sibTrans" cxnId="{229356FB-7A87-422E-9B2A-724EF1ABF180}">
      <dgm:prSet/>
      <dgm:spPr/>
      <dgm:t>
        <a:bodyPr/>
        <a:lstStyle/>
        <a:p>
          <a:endParaRPr lang="en-IN"/>
        </a:p>
      </dgm:t>
    </dgm:pt>
    <dgm:pt modelId="{6C85778F-9E31-42B7-8DB9-9D567484F408}">
      <dgm:prSet phldrT="[Text]" custT="1"/>
      <dgm:spPr/>
      <dgm:t>
        <a:bodyPr/>
        <a:lstStyle/>
        <a:p>
          <a:r>
            <a:rPr lang="en-US" sz="2000" b="1" dirty="0" smtClean="0">
              <a:latin typeface="Arial Narrow" pitchFamily="34" charset="0"/>
            </a:rPr>
            <a:t>Salivary </a:t>
          </a:r>
          <a:r>
            <a:rPr lang="en-US" sz="2000" b="1" dirty="0" err="1" smtClean="0">
              <a:latin typeface="Arial Narrow" pitchFamily="34" charset="0"/>
            </a:rPr>
            <a:t>thiocyanate</a:t>
          </a:r>
          <a:r>
            <a:rPr lang="en-US" sz="2000" b="1" dirty="0" smtClean="0">
              <a:latin typeface="Arial Narrow" pitchFamily="34" charset="0"/>
            </a:rPr>
            <a:t> has a half-life of 10 to 14 days (</a:t>
          </a:r>
          <a:r>
            <a:rPr lang="en-US" sz="2000" b="1" dirty="0" err="1" smtClean="0">
              <a:latin typeface="Arial Narrow" pitchFamily="34" charset="0"/>
            </a:rPr>
            <a:t>Galanti</a:t>
          </a:r>
          <a:r>
            <a:rPr lang="en-US" sz="2000" b="1" dirty="0" smtClean="0">
              <a:latin typeface="Arial Narrow" pitchFamily="34" charset="0"/>
            </a:rPr>
            <a:t> 1997)</a:t>
          </a:r>
          <a:endParaRPr lang="en-IN" sz="2000" b="1" dirty="0">
            <a:latin typeface="Arial Narrow" pitchFamily="34" charset="0"/>
          </a:endParaRPr>
        </a:p>
      </dgm:t>
    </dgm:pt>
    <dgm:pt modelId="{B55474A6-3CF5-414E-8C84-11006740DA28}" type="parTrans" cxnId="{EFE7EC7A-425C-4810-84D8-0CDA9C8A50BD}">
      <dgm:prSet/>
      <dgm:spPr/>
      <dgm:t>
        <a:bodyPr/>
        <a:lstStyle/>
        <a:p>
          <a:endParaRPr lang="en-IN"/>
        </a:p>
      </dgm:t>
    </dgm:pt>
    <dgm:pt modelId="{A62BC414-5CE6-4994-ACEC-07A414F0C13D}" type="sibTrans" cxnId="{EFE7EC7A-425C-4810-84D8-0CDA9C8A50BD}">
      <dgm:prSet/>
      <dgm:spPr/>
      <dgm:t>
        <a:bodyPr/>
        <a:lstStyle/>
        <a:p>
          <a:endParaRPr lang="en-IN"/>
        </a:p>
      </dgm:t>
    </dgm:pt>
    <dgm:pt modelId="{83897280-49DD-45E4-AAFB-9348D19D4E38}">
      <dgm:prSet phldrT="[Text]" custT="1"/>
      <dgm:spPr/>
      <dgm:t>
        <a:bodyPr/>
        <a:lstStyle/>
        <a:p>
          <a:r>
            <a:rPr lang="en-US" sz="2000" b="1" dirty="0" smtClean="0">
              <a:latin typeface="Arial Narrow" pitchFamily="34" charset="0"/>
            </a:rPr>
            <a:t>Determine current smoking status. </a:t>
          </a:r>
          <a:endParaRPr lang="en-IN" sz="2000" b="1" dirty="0">
            <a:latin typeface="Arial Narrow" pitchFamily="34" charset="0"/>
          </a:endParaRPr>
        </a:p>
      </dgm:t>
    </dgm:pt>
    <dgm:pt modelId="{CD19D35A-A51A-41DB-98D4-1F3088AEAF11}" type="sibTrans" cxnId="{28E5F7FA-F834-47F1-9CE9-C93C56E06E68}">
      <dgm:prSet/>
      <dgm:spPr/>
      <dgm:t>
        <a:bodyPr/>
        <a:lstStyle/>
        <a:p>
          <a:endParaRPr lang="en-IN"/>
        </a:p>
      </dgm:t>
    </dgm:pt>
    <dgm:pt modelId="{3B8473DB-DB42-439E-9926-7E6C9F430844}" type="parTrans" cxnId="{28E5F7FA-F834-47F1-9CE9-C93C56E06E68}">
      <dgm:prSet/>
      <dgm:spPr/>
      <dgm:t>
        <a:bodyPr/>
        <a:lstStyle/>
        <a:p>
          <a:endParaRPr lang="en-IN"/>
        </a:p>
      </dgm:t>
    </dgm:pt>
    <dgm:pt modelId="{07E94D04-9D23-4BD7-9D20-6DC1DB8BB9A7}" type="pres">
      <dgm:prSet presAssocID="{3A715C1C-5C21-4877-ABD6-84692E53187D}" presName="Name0" presStyleCnt="0">
        <dgm:presLayoutVars>
          <dgm:dir/>
          <dgm:animLvl val="lvl"/>
          <dgm:resizeHandles val="exact"/>
        </dgm:presLayoutVars>
      </dgm:prSet>
      <dgm:spPr/>
      <dgm:t>
        <a:bodyPr/>
        <a:lstStyle/>
        <a:p>
          <a:endParaRPr lang="en-IN"/>
        </a:p>
      </dgm:t>
    </dgm:pt>
    <dgm:pt modelId="{062EEA52-CECD-4DB8-AF6E-0151FB43577A}" type="pres">
      <dgm:prSet presAssocID="{F00E301D-535C-4572-BFD6-12A7C5440C3E}" presName="linNode" presStyleCnt="0"/>
      <dgm:spPr/>
    </dgm:pt>
    <dgm:pt modelId="{BE28BC61-DC9E-47EC-BE51-DA9EB1F212B8}" type="pres">
      <dgm:prSet presAssocID="{F00E301D-535C-4572-BFD6-12A7C5440C3E}" presName="parentText" presStyleLbl="node1" presStyleIdx="0" presStyleCnt="3">
        <dgm:presLayoutVars>
          <dgm:chMax val="1"/>
          <dgm:bulletEnabled val="1"/>
        </dgm:presLayoutVars>
      </dgm:prSet>
      <dgm:spPr/>
      <dgm:t>
        <a:bodyPr/>
        <a:lstStyle/>
        <a:p>
          <a:endParaRPr lang="en-IN"/>
        </a:p>
      </dgm:t>
    </dgm:pt>
    <dgm:pt modelId="{214A6BDA-FBCD-492D-8AFE-C593EB9B95AF}" type="pres">
      <dgm:prSet presAssocID="{F00E301D-535C-4572-BFD6-12A7C5440C3E}" presName="descendantText" presStyleLbl="alignAccFollowNode1" presStyleIdx="0" presStyleCnt="3" custScaleY="112230">
        <dgm:presLayoutVars>
          <dgm:bulletEnabled val="1"/>
        </dgm:presLayoutVars>
      </dgm:prSet>
      <dgm:spPr/>
      <dgm:t>
        <a:bodyPr/>
        <a:lstStyle/>
        <a:p>
          <a:endParaRPr lang="en-IN"/>
        </a:p>
      </dgm:t>
    </dgm:pt>
    <dgm:pt modelId="{63908FD8-829F-4102-A13D-71F88D94F6A6}" type="pres">
      <dgm:prSet presAssocID="{A112DE88-5D95-46D4-8770-976E02758082}" presName="sp" presStyleCnt="0"/>
      <dgm:spPr/>
    </dgm:pt>
    <dgm:pt modelId="{AFBD2292-AA7A-4037-B8B3-F49A51194DD6}" type="pres">
      <dgm:prSet presAssocID="{722C77BC-92EC-486F-B458-C50298E2651D}" presName="linNode" presStyleCnt="0"/>
      <dgm:spPr/>
    </dgm:pt>
    <dgm:pt modelId="{1B455ED0-C1D8-4AA9-A612-2160EF9B7C5C}" type="pres">
      <dgm:prSet presAssocID="{722C77BC-92EC-486F-B458-C50298E2651D}" presName="parentText" presStyleLbl="node1" presStyleIdx="1" presStyleCnt="3">
        <dgm:presLayoutVars>
          <dgm:chMax val="1"/>
          <dgm:bulletEnabled val="1"/>
        </dgm:presLayoutVars>
      </dgm:prSet>
      <dgm:spPr/>
      <dgm:t>
        <a:bodyPr/>
        <a:lstStyle/>
        <a:p>
          <a:endParaRPr lang="en-IN"/>
        </a:p>
      </dgm:t>
    </dgm:pt>
    <dgm:pt modelId="{3D91EDF7-6856-4041-BE09-1EF9462BF335}" type="pres">
      <dgm:prSet presAssocID="{722C77BC-92EC-486F-B458-C50298E2651D}" presName="descendantText" presStyleLbl="alignAccFollowNode1" presStyleIdx="1" presStyleCnt="3">
        <dgm:presLayoutVars>
          <dgm:bulletEnabled val="1"/>
        </dgm:presLayoutVars>
      </dgm:prSet>
      <dgm:spPr/>
      <dgm:t>
        <a:bodyPr/>
        <a:lstStyle/>
        <a:p>
          <a:endParaRPr lang="en-IN"/>
        </a:p>
      </dgm:t>
    </dgm:pt>
    <dgm:pt modelId="{F1E41C81-0343-4CE7-9660-34164A923A1A}" type="pres">
      <dgm:prSet presAssocID="{DE8EE892-6CBA-403A-800D-69B05690AEC4}" presName="sp" presStyleCnt="0"/>
      <dgm:spPr/>
    </dgm:pt>
    <dgm:pt modelId="{899E8D04-7A14-4C5A-BBF0-DD16838CE507}" type="pres">
      <dgm:prSet presAssocID="{B4FBD34C-6A90-4E85-8DCC-F084B7A54EEE}" presName="linNode" presStyleCnt="0"/>
      <dgm:spPr/>
    </dgm:pt>
    <dgm:pt modelId="{14B6C91F-749A-4805-B709-FF14F33255E8}" type="pres">
      <dgm:prSet presAssocID="{B4FBD34C-6A90-4E85-8DCC-F084B7A54EEE}" presName="parentText" presStyleLbl="node1" presStyleIdx="2" presStyleCnt="3">
        <dgm:presLayoutVars>
          <dgm:chMax val="1"/>
          <dgm:bulletEnabled val="1"/>
        </dgm:presLayoutVars>
      </dgm:prSet>
      <dgm:spPr/>
      <dgm:t>
        <a:bodyPr/>
        <a:lstStyle/>
        <a:p>
          <a:endParaRPr lang="en-IN"/>
        </a:p>
      </dgm:t>
    </dgm:pt>
    <dgm:pt modelId="{110C7F80-E014-45CD-83C6-1EE5B74A62D4}" type="pres">
      <dgm:prSet presAssocID="{B4FBD34C-6A90-4E85-8DCC-F084B7A54EEE}" presName="descendantText" presStyleLbl="alignAccFollowNode1" presStyleIdx="2" presStyleCnt="3">
        <dgm:presLayoutVars>
          <dgm:bulletEnabled val="1"/>
        </dgm:presLayoutVars>
      </dgm:prSet>
      <dgm:spPr/>
      <dgm:t>
        <a:bodyPr/>
        <a:lstStyle/>
        <a:p>
          <a:endParaRPr lang="en-IN"/>
        </a:p>
      </dgm:t>
    </dgm:pt>
  </dgm:ptLst>
  <dgm:cxnLst>
    <dgm:cxn modelId="{F091438F-194D-4362-87DA-3AE17EAB7A8C}" type="presOf" srcId="{F00E301D-535C-4572-BFD6-12A7C5440C3E}" destId="{BE28BC61-DC9E-47EC-BE51-DA9EB1F212B8}" srcOrd="0" destOrd="0" presId="urn:microsoft.com/office/officeart/2005/8/layout/vList5"/>
    <dgm:cxn modelId="{F80AF118-5170-428D-AACB-1EF3328B348F}" srcId="{3A715C1C-5C21-4877-ABD6-84692E53187D}" destId="{F00E301D-535C-4572-BFD6-12A7C5440C3E}" srcOrd="0" destOrd="0" parTransId="{0D9C8169-EA39-40B1-B116-162B18940D30}" sibTransId="{A112DE88-5D95-46D4-8770-976E02758082}"/>
    <dgm:cxn modelId="{229356FB-7A87-422E-9B2A-724EF1ABF180}" srcId="{3A715C1C-5C21-4877-ABD6-84692E53187D}" destId="{B4FBD34C-6A90-4E85-8DCC-F084B7A54EEE}" srcOrd="2" destOrd="0" parTransId="{E27E38F3-3FA6-4408-BDCF-21E696023F91}" sibTransId="{14221D08-352D-4F79-BA63-69F85E53AEDC}"/>
    <dgm:cxn modelId="{6818B6A2-2BDB-48DA-8745-32A04CE37450}" type="presOf" srcId="{83897280-49DD-45E4-AAFB-9348D19D4E38}" destId="{110C7F80-E014-45CD-83C6-1EE5B74A62D4}" srcOrd="0" destOrd="0" presId="urn:microsoft.com/office/officeart/2005/8/layout/vList5"/>
    <dgm:cxn modelId="{28E5F7FA-F834-47F1-9CE9-C93C56E06E68}" srcId="{B4FBD34C-6A90-4E85-8DCC-F084B7A54EEE}" destId="{83897280-49DD-45E4-AAFB-9348D19D4E38}" srcOrd="0" destOrd="0" parTransId="{3B8473DB-DB42-439E-9926-7E6C9F430844}" sibTransId="{CD19D35A-A51A-41DB-98D4-1F3088AEAF11}"/>
    <dgm:cxn modelId="{92D67904-727C-4C95-81E4-15C17A1F5B76}" srcId="{3A715C1C-5C21-4877-ABD6-84692E53187D}" destId="{722C77BC-92EC-486F-B458-C50298E2651D}" srcOrd="1" destOrd="0" parTransId="{CBF06958-B7A1-4F89-B374-5ED6EF3E9C10}" sibTransId="{DE8EE892-6CBA-403A-800D-69B05690AEC4}"/>
    <dgm:cxn modelId="{D59F9685-CC8D-453E-B7C5-080B078307BA}" type="presOf" srcId="{B4FBD34C-6A90-4E85-8DCC-F084B7A54EEE}" destId="{14B6C91F-749A-4805-B709-FF14F33255E8}" srcOrd="0" destOrd="0" presId="urn:microsoft.com/office/officeart/2005/8/layout/vList5"/>
    <dgm:cxn modelId="{CBBC8D33-98FD-4D1F-B6B6-3CB8EF5943FC}" srcId="{722C77BC-92EC-486F-B458-C50298E2651D}" destId="{1644A1B2-DBBE-4EF6-A98C-E09D2D70175A}" srcOrd="0" destOrd="0" parTransId="{2F3E9CF2-01CA-4A94-96FB-211055D746F5}" sibTransId="{37BFDC1D-B17F-407E-8A8C-9FE519948470}"/>
    <dgm:cxn modelId="{4FC001B9-FB24-49A4-8C79-0834A8F3C65D}" type="presOf" srcId="{1B7CE796-1140-4741-B9A7-A71CC015CF86}" destId="{214A6BDA-FBCD-492D-8AFE-C593EB9B95AF}" srcOrd="0" destOrd="0" presId="urn:microsoft.com/office/officeart/2005/8/layout/vList5"/>
    <dgm:cxn modelId="{E60B9BBF-184B-4B55-93DD-6E9A0356B39C}" type="presOf" srcId="{1644A1B2-DBBE-4EF6-A98C-E09D2D70175A}" destId="{3D91EDF7-6856-4041-BE09-1EF9462BF335}" srcOrd="0" destOrd="0" presId="urn:microsoft.com/office/officeart/2005/8/layout/vList5"/>
    <dgm:cxn modelId="{CA1E93B5-6468-46CE-B8DC-D346BE96C1CD}" srcId="{F00E301D-535C-4572-BFD6-12A7C5440C3E}" destId="{1B7CE796-1140-4741-B9A7-A71CC015CF86}" srcOrd="0" destOrd="0" parTransId="{458C10B6-AE06-40EA-9D72-0C99647A0D9E}" sibTransId="{3564B9AB-5AB7-40D6-82D8-0D039A8CEDE1}"/>
    <dgm:cxn modelId="{5DD527D5-6C66-46B2-8544-B8A114DC6746}" type="presOf" srcId="{3A715C1C-5C21-4877-ABD6-84692E53187D}" destId="{07E94D04-9D23-4BD7-9D20-6DC1DB8BB9A7}" srcOrd="0" destOrd="0" presId="urn:microsoft.com/office/officeart/2005/8/layout/vList5"/>
    <dgm:cxn modelId="{17FA4FC3-9180-4229-A4BD-9C38613E374B}" type="presOf" srcId="{722C77BC-92EC-486F-B458-C50298E2651D}" destId="{1B455ED0-C1D8-4AA9-A612-2160EF9B7C5C}" srcOrd="0" destOrd="0" presId="urn:microsoft.com/office/officeart/2005/8/layout/vList5"/>
    <dgm:cxn modelId="{FCF2907E-A191-4B83-95C8-C283D1F092BE}" type="presOf" srcId="{6C85778F-9E31-42B7-8DB9-9D567484F408}" destId="{110C7F80-E014-45CD-83C6-1EE5B74A62D4}" srcOrd="0" destOrd="1" presId="urn:microsoft.com/office/officeart/2005/8/layout/vList5"/>
    <dgm:cxn modelId="{EFE7EC7A-425C-4810-84D8-0CDA9C8A50BD}" srcId="{B4FBD34C-6A90-4E85-8DCC-F084B7A54EEE}" destId="{6C85778F-9E31-42B7-8DB9-9D567484F408}" srcOrd="1" destOrd="0" parTransId="{B55474A6-3CF5-414E-8C84-11006740DA28}" sibTransId="{A62BC414-5CE6-4994-ACEC-07A414F0C13D}"/>
    <dgm:cxn modelId="{4F26A3FF-EC75-4B7F-9CD7-182EC3007580}" type="presParOf" srcId="{07E94D04-9D23-4BD7-9D20-6DC1DB8BB9A7}" destId="{062EEA52-CECD-4DB8-AF6E-0151FB43577A}" srcOrd="0" destOrd="0" presId="urn:microsoft.com/office/officeart/2005/8/layout/vList5"/>
    <dgm:cxn modelId="{316C510F-1DDD-4384-BD5F-AABB1CFB1C17}" type="presParOf" srcId="{062EEA52-CECD-4DB8-AF6E-0151FB43577A}" destId="{BE28BC61-DC9E-47EC-BE51-DA9EB1F212B8}" srcOrd="0" destOrd="0" presId="urn:microsoft.com/office/officeart/2005/8/layout/vList5"/>
    <dgm:cxn modelId="{F7F83241-406D-4629-8F1A-E6C4593A411D}" type="presParOf" srcId="{062EEA52-CECD-4DB8-AF6E-0151FB43577A}" destId="{214A6BDA-FBCD-492D-8AFE-C593EB9B95AF}" srcOrd="1" destOrd="0" presId="urn:microsoft.com/office/officeart/2005/8/layout/vList5"/>
    <dgm:cxn modelId="{A2A69B42-6796-440D-B56D-0D80D7C7F7BF}" type="presParOf" srcId="{07E94D04-9D23-4BD7-9D20-6DC1DB8BB9A7}" destId="{63908FD8-829F-4102-A13D-71F88D94F6A6}" srcOrd="1" destOrd="0" presId="urn:microsoft.com/office/officeart/2005/8/layout/vList5"/>
    <dgm:cxn modelId="{02427D06-1716-4471-AA42-6F0214548385}" type="presParOf" srcId="{07E94D04-9D23-4BD7-9D20-6DC1DB8BB9A7}" destId="{AFBD2292-AA7A-4037-B8B3-F49A51194DD6}" srcOrd="2" destOrd="0" presId="urn:microsoft.com/office/officeart/2005/8/layout/vList5"/>
    <dgm:cxn modelId="{145EAA57-8313-4875-B3B6-27AA34144164}" type="presParOf" srcId="{AFBD2292-AA7A-4037-B8B3-F49A51194DD6}" destId="{1B455ED0-C1D8-4AA9-A612-2160EF9B7C5C}" srcOrd="0" destOrd="0" presId="urn:microsoft.com/office/officeart/2005/8/layout/vList5"/>
    <dgm:cxn modelId="{E15CC233-689D-4459-8EB2-01C5B69ED5D9}" type="presParOf" srcId="{AFBD2292-AA7A-4037-B8B3-F49A51194DD6}" destId="{3D91EDF7-6856-4041-BE09-1EF9462BF335}" srcOrd="1" destOrd="0" presId="urn:microsoft.com/office/officeart/2005/8/layout/vList5"/>
    <dgm:cxn modelId="{BC6C8F1E-8201-4EF8-9A9B-AA04E6CDEE87}" type="presParOf" srcId="{07E94D04-9D23-4BD7-9D20-6DC1DB8BB9A7}" destId="{F1E41C81-0343-4CE7-9660-34164A923A1A}" srcOrd="3" destOrd="0" presId="urn:microsoft.com/office/officeart/2005/8/layout/vList5"/>
    <dgm:cxn modelId="{41630B6B-9BC4-470C-9C31-2792351667F0}" type="presParOf" srcId="{07E94D04-9D23-4BD7-9D20-6DC1DB8BB9A7}" destId="{899E8D04-7A14-4C5A-BBF0-DD16838CE507}" srcOrd="4" destOrd="0" presId="urn:microsoft.com/office/officeart/2005/8/layout/vList5"/>
    <dgm:cxn modelId="{2BE42DFA-57E7-466D-9487-E9EC11D5B291}" type="presParOf" srcId="{899E8D04-7A14-4C5A-BBF0-DD16838CE507}" destId="{14B6C91F-749A-4805-B709-FF14F33255E8}" srcOrd="0" destOrd="0" presId="urn:microsoft.com/office/officeart/2005/8/layout/vList5"/>
    <dgm:cxn modelId="{9C23C448-C1E8-4171-BA23-578997A62BB4}" type="presParOf" srcId="{899E8D04-7A14-4C5A-BBF0-DD16838CE507}" destId="{110C7F80-E014-45CD-83C6-1EE5B74A62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FABB0-DABC-40D2-8E10-BE434671AE07}" type="doc">
      <dgm:prSet loTypeId="urn:microsoft.com/office/officeart/2005/8/layout/vList6" loCatId="list" qsTypeId="urn:microsoft.com/office/officeart/2005/8/quickstyle/3d1" qsCatId="3D" csTypeId="urn:microsoft.com/office/officeart/2005/8/colors/colorful2" csCatId="colorful" phldr="1"/>
      <dgm:spPr/>
      <dgm:t>
        <a:bodyPr/>
        <a:lstStyle/>
        <a:p>
          <a:endParaRPr lang="en-US"/>
        </a:p>
      </dgm:t>
    </dgm:pt>
    <dgm:pt modelId="{452AB0B9-55C7-4166-A225-2635CD9B0009}">
      <dgm:prSet phldrT="[Text]" custT="1"/>
      <dgm:spPr/>
      <dgm:t>
        <a:bodyPr/>
        <a:lstStyle/>
        <a:p>
          <a:r>
            <a:rPr lang="en-US" sz="2000" b="1" dirty="0" smtClean="0">
              <a:latin typeface="Times New Roman" pitchFamily="18" charset="0"/>
              <a:cs typeface="Times New Roman" pitchFamily="18" charset="0"/>
            </a:rPr>
            <a:t>Current smokers </a:t>
          </a:r>
          <a:endParaRPr lang="en-US" sz="2000" b="1" dirty="0">
            <a:latin typeface="Times New Roman" pitchFamily="18" charset="0"/>
            <a:cs typeface="Times New Roman" pitchFamily="18" charset="0"/>
          </a:endParaRPr>
        </a:p>
      </dgm:t>
    </dgm:pt>
    <dgm:pt modelId="{74913550-7F7A-44A4-8DFC-73485C3ECA4A}" type="parTrans" cxnId="{C9A3B222-50FB-4CDC-8A2F-2437A95588E5}">
      <dgm:prSet/>
      <dgm:spPr/>
      <dgm:t>
        <a:bodyPr/>
        <a:lstStyle/>
        <a:p>
          <a:endParaRPr lang="en-US"/>
        </a:p>
      </dgm:t>
    </dgm:pt>
    <dgm:pt modelId="{66F336F8-DB07-4E34-9EEE-9EC9F3EAEDB3}" type="sibTrans" cxnId="{C9A3B222-50FB-4CDC-8A2F-2437A95588E5}">
      <dgm:prSet/>
      <dgm:spPr/>
      <dgm:t>
        <a:bodyPr/>
        <a:lstStyle/>
        <a:p>
          <a:endParaRPr lang="en-US"/>
        </a:p>
      </dgm:t>
    </dgm:pt>
    <dgm:pt modelId="{3B9B119C-7343-4630-8292-1FDE70B2B4BC}">
      <dgm:prSet phldrT="[Text]" custT="1"/>
      <dgm:spPr/>
      <dgm:t>
        <a:bodyPr/>
        <a:lstStyle/>
        <a:p>
          <a:r>
            <a:rPr lang="en-US" sz="2000" b="1" dirty="0" smtClean="0">
              <a:latin typeface="Times New Roman" pitchFamily="18" charset="0"/>
              <a:cs typeface="Times New Roman" pitchFamily="18" charset="0"/>
            </a:rPr>
            <a:t>&gt;100 cigarettes over their lifetime-smoker at the time of interview</a:t>
          </a:r>
          <a:endParaRPr lang="en-US" sz="2000" b="1" dirty="0">
            <a:latin typeface="Times New Roman" pitchFamily="18" charset="0"/>
            <a:cs typeface="Times New Roman" pitchFamily="18" charset="0"/>
          </a:endParaRPr>
        </a:p>
      </dgm:t>
    </dgm:pt>
    <dgm:pt modelId="{BBBA6179-AE3A-4D51-A2C5-AA4C23D87E3A}" type="parTrans" cxnId="{2874C027-FBDD-44F9-9B84-1390930BD7FC}">
      <dgm:prSet/>
      <dgm:spPr/>
      <dgm:t>
        <a:bodyPr/>
        <a:lstStyle/>
        <a:p>
          <a:endParaRPr lang="en-US"/>
        </a:p>
      </dgm:t>
    </dgm:pt>
    <dgm:pt modelId="{93FB33EB-0549-4087-B4B8-743BC200B6A1}" type="sibTrans" cxnId="{2874C027-FBDD-44F9-9B84-1390930BD7FC}">
      <dgm:prSet/>
      <dgm:spPr/>
      <dgm:t>
        <a:bodyPr/>
        <a:lstStyle/>
        <a:p>
          <a:endParaRPr lang="en-US"/>
        </a:p>
      </dgm:t>
    </dgm:pt>
    <dgm:pt modelId="{08074A8C-08A8-4829-8906-1F8ED901B81C}">
      <dgm:prSet phldrT="[Text]" custT="1"/>
      <dgm:spPr/>
      <dgm:t>
        <a:bodyPr/>
        <a:lstStyle/>
        <a:p>
          <a:r>
            <a:rPr lang="en-US" sz="2000" b="1" dirty="0" smtClean="0">
              <a:latin typeface="Times New Roman" pitchFamily="18" charset="0"/>
              <a:cs typeface="Times New Roman" pitchFamily="18" charset="0"/>
            </a:rPr>
            <a:t>Former smokers</a:t>
          </a:r>
          <a:endParaRPr lang="en-US" sz="2000" b="1" dirty="0">
            <a:latin typeface="Times New Roman" pitchFamily="18" charset="0"/>
            <a:cs typeface="Times New Roman" pitchFamily="18" charset="0"/>
          </a:endParaRPr>
        </a:p>
      </dgm:t>
    </dgm:pt>
    <dgm:pt modelId="{105F6212-C325-4401-B547-1D53F53B42CD}" type="parTrans" cxnId="{EA75D834-2041-48B7-9932-539E00990D23}">
      <dgm:prSet/>
      <dgm:spPr/>
      <dgm:t>
        <a:bodyPr/>
        <a:lstStyle/>
        <a:p>
          <a:endParaRPr lang="en-US"/>
        </a:p>
      </dgm:t>
    </dgm:pt>
    <dgm:pt modelId="{BBAE5EC8-C164-42EF-AB12-EB55E9E9CD03}" type="sibTrans" cxnId="{EA75D834-2041-48B7-9932-539E00990D23}">
      <dgm:prSet/>
      <dgm:spPr/>
      <dgm:t>
        <a:bodyPr/>
        <a:lstStyle/>
        <a:p>
          <a:endParaRPr lang="en-US"/>
        </a:p>
      </dgm:t>
    </dgm:pt>
    <dgm:pt modelId="{0B5A5510-95F8-4F1F-967C-29089A9CBE7A}">
      <dgm:prSet phldrT="[Text]" custT="1"/>
      <dgm:spPr/>
      <dgm:t>
        <a:bodyPr/>
        <a:lstStyle/>
        <a:p>
          <a:r>
            <a:rPr lang="en-US" sz="2000" b="1" dirty="0" smtClean="0">
              <a:latin typeface="Times New Roman" pitchFamily="18" charset="0"/>
              <a:cs typeface="Times New Roman" pitchFamily="18" charset="0"/>
            </a:rPr>
            <a:t>&gt;100 cigarettes in their lifetime –not current</a:t>
          </a:r>
          <a:endParaRPr lang="en-US" sz="2000" b="1" dirty="0">
            <a:latin typeface="Times New Roman" pitchFamily="18" charset="0"/>
            <a:cs typeface="Times New Roman" pitchFamily="18" charset="0"/>
          </a:endParaRPr>
        </a:p>
      </dgm:t>
    </dgm:pt>
    <dgm:pt modelId="{C502E66C-C171-4D7D-8136-6038B687A5BE}" type="parTrans" cxnId="{40BAB8BC-2CC0-4B38-84DC-848E5CC89222}">
      <dgm:prSet/>
      <dgm:spPr/>
      <dgm:t>
        <a:bodyPr/>
        <a:lstStyle/>
        <a:p>
          <a:endParaRPr lang="en-US"/>
        </a:p>
      </dgm:t>
    </dgm:pt>
    <dgm:pt modelId="{62267459-2E44-4179-8EF4-11537EFD466F}" type="sibTrans" cxnId="{40BAB8BC-2CC0-4B38-84DC-848E5CC89222}">
      <dgm:prSet/>
      <dgm:spPr/>
      <dgm:t>
        <a:bodyPr/>
        <a:lstStyle/>
        <a:p>
          <a:endParaRPr lang="en-US"/>
        </a:p>
      </dgm:t>
    </dgm:pt>
    <dgm:pt modelId="{2731C319-D736-4B4E-980D-1552EC098A07}">
      <dgm:prSet phldrT="[Text]" custT="1"/>
      <dgm:spPr/>
      <dgm:t>
        <a:bodyPr/>
        <a:lstStyle/>
        <a:p>
          <a:r>
            <a:rPr lang="en-US" sz="2000" b="1" dirty="0" smtClean="0">
              <a:latin typeface="Times New Roman" pitchFamily="18" charset="0"/>
              <a:cs typeface="Times New Roman" pitchFamily="18" charset="0"/>
            </a:rPr>
            <a:t>Never smokers</a:t>
          </a:r>
          <a:endParaRPr lang="en-US" sz="2000" b="1" dirty="0">
            <a:latin typeface="Times New Roman" pitchFamily="18" charset="0"/>
            <a:cs typeface="Times New Roman" pitchFamily="18" charset="0"/>
          </a:endParaRPr>
        </a:p>
      </dgm:t>
    </dgm:pt>
    <dgm:pt modelId="{15000024-F571-453C-8171-303D7852B33E}" type="parTrans" cxnId="{E6B55966-2CD4-46EC-A81B-06BDD54CC56C}">
      <dgm:prSet/>
      <dgm:spPr/>
      <dgm:t>
        <a:bodyPr/>
        <a:lstStyle/>
        <a:p>
          <a:endParaRPr lang="en-US"/>
        </a:p>
      </dgm:t>
    </dgm:pt>
    <dgm:pt modelId="{569D47B0-5CBA-4D91-992F-5687CB6B3379}" type="sibTrans" cxnId="{E6B55966-2CD4-46EC-A81B-06BDD54CC56C}">
      <dgm:prSet/>
      <dgm:spPr/>
      <dgm:t>
        <a:bodyPr/>
        <a:lstStyle/>
        <a:p>
          <a:endParaRPr lang="en-US"/>
        </a:p>
      </dgm:t>
    </dgm:pt>
    <dgm:pt modelId="{AB8E63D8-336F-456F-A0EC-70636178DA25}">
      <dgm:prSet custT="1"/>
      <dgm:spPr/>
      <dgm:t>
        <a:bodyPr/>
        <a:lstStyle/>
        <a:p>
          <a:r>
            <a:rPr lang="en-US" sz="2000" b="1" dirty="0" smtClean="0">
              <a:latin typeface="Times New Roman" pitchFamily="18" charset="0"/>
              <a:cs typeface="Times New Roman" pitchFamily="18" charset="0"/>
            </a:rPr>
            <a:t>Not smoked &gt;100 cigarettes in their lifetime</a:t>
          </a:r>
          <a:endParaRPr lang="en-US" sz="2000" b="1" dirty="0">
            <a:latin typeface="Times New Roman" pitchFamily="18" charset="0"/>
            <a:cs typeface="Times New Roman" pitchFamily="18" charset="0"/>
          </a:endParaRPr>
        </a:p>
      </dgm:t>
    </dgm:pt>
    <dgm:pt modelId="{17638301-8A8E-4C16-8EDC-63677AEFDC00}" type="parTrans" cxnId="{EFD399E6-FB66-4F2B-865E-1896AC3D96B9}">
      <dgm:prSet/>
      <dgm:spPr/>
      <dgm:t>
        <a:bodyPr/>
        <a:lstStyle/>
        <a:p>
          <a:endParaRPr lang="en-US"/>
        </a:p>
      </dgm:t>
    </dgm:pt>
    <dgm:pt modelId="{A0A5316D-D314-40F9-9F00-4B0CADD111A1}" type="sibTrans" cxnId="{EFD399E6-FB66-4F2B-865E-1896AC3D96B9}">
      <dgm:prSet/>
      <dgm:spPr/>
      <dgm:t>
        <a:bodyPr/>
        <a:lstStyle/>
        <a:p>
          <a:endParaRPr lang="en-US"/>
        </a:p>
      </dgm:t>
    </dgm:pt>
    <dgm:pt modelId="{97AD386E-A7C9-46C0-8418-E34D73B37093}" type="pres">
      <dgm:prSet presAssocID="{6BCFABB0-DABC-40D2-8E10-BE434671AE07}" presName="Name0" presStyleCnt="0">
        <dgm:presLayoutVars>
          <dgm:dir/>
          <dgm:animLvl val="lvl"/>
          <dgm:resizeHandles/>
        </dgm:presLayoutVars>
      </dgm:prSet>
      <dgm:spPr/>
      <dgm:t>
        <a:bodyPr/>
        <a:lstStyle/>
        <a:p>
          <a:endParaRPr lang="en-US"/>
        </a:p>
      </dgm:t>
    </dgm:pt>
    <dgm:pt modelId="{DAB0F12B-6230-4C2E-B4BF-EE0D717E422F}" type="pres">
      <dgm:prSet presAssocID="{452AB0B9-55C7-4166-A225-2635CD9B0009}" presName="linNode" presStyleCnt="0"/>
      <dgm:spPr/>
      <dgm:t>
        <a:bodyPr/>
        <a:lstStyle/>
        <a:p>
          <a:endParaRPr lang="en-US"/>
        </a:p>
      </dgm:t>
    </dgm:pt>
    <dgm:pt modelId="{AA3015F5-86F1-472D-8396-217B5D1CA492}" type="pres">
      <dgm:prSet presAssocID="{452AB0B9-55C7-4166-A225-2635CD9B0009}" presName="parentShp" presStyleLbl="node1" presStyleIdx="0" presStyleCnt="3">
        <dgm:presLayoutVars>
          <dgm:bulletEnabled val="1"/>
        </dgm:presLayoutVars>
      </dgm:prSet>
      <dgm:spPr/>
      <dgm:t>
        <a:bodyPr/>
        <a:lstStyle/>
        <a:p>
          <a:endParaRPr lang="en-US"/>
        </a:p>
      </dgm:t>
    </dgm:pt>
    <dgm:pt modelId="{BA4E169E-B636-40CD-8121-977A3A25FC8E}" type="pres">
      <dgm:prSet presAssocID="{452AB0B9-55C7-4166-A225-2635CD9B0009}" presName="childShp" presStyleLbl="bgAccFollowNode1" presStyleIdx="0" presStyleCnt="3">
        <dgm:presLayoutVars>
          <dgm:bulletEnabled val="1"/>
        </dgm:presLayoutVars>
      </dgm:prSet>
      <dgm:spPr/>
      <dgm:t>
        <a:bodyPr/>
        <a:lstStyle/>
        <a:p>
          <a:endParaRPr lang="en-US"/>
        </a:p>
      </dgm:t>
    </dgm:pt>
    <dgm:pt modelId="{EB06DFA4-6D76-4395-BFAF-227BEDFC800E}" type="pres">
      <dgm:prSet presAssocID="{66F336F8-DB07-4E34-9EEE-9EC9F3EAEDB3}" presName="spacing" presStyleCnt="0"/>
      <dgm:spPr/>
      <dgm:t>
        <a:bodyPr/>
        <a:lstStyle/>
        <a:p>
          <a:endParaRPr lang="en-US"/>
        </a:p>
      </dgm:t>
    </dgm:pt>
    <dgm:pt modelId="{15105238-8AC3-4DE1-8BBF-313FF7B71593}" type="pres">
      <dgm:prSet presAssocID="{08074A8C-08A8-4829-8906-1F8ED901B81C}" presName="linNode" presStyleCnt="0"/>
      <dgm:spPr/>
      <dgm:t>
        <a:bodyPr/>
        <a:lstStyle/>
        <a:p>
          <a:endParaRPr lang="en-US"/>
        </a:p>
      </dgm:t>
    </dgm:pt>
    <dgm:pt modelId="{299AB602-8E5B-4332-901A-8D8BE3FD8AF6}" type="pres">
      <dgm:prSet presAssocID="{08074A8C-08A8-4829-8906-1F8ED901B81C}" presName="parentShp" presStyleLbl="node1" presStyleIdx="1" presStyleCnt="3">
        <dgm:presLayoutVars>
          <dgm:bulletEnabled val="1"/>
        </dgm:presLayoutVars>
      </dgm:prSet>
      <dgm:spPr/>
      <dgm:t>
        <a:bodyPr/>
        <a:lstStyle/>
        <a:p>
          <a:endParaRPr lang="en-US"/>
        </a:p>
      </dgm:t>
    </dgm:pt>
    <dgm:pt modelId="{72A8B01E-549C-41C5-A183-C2D9208BDC54}" type="pres">
      <dgm:prSet presAssocID="{08074A8C-08A8-4829-8906-1F8ED901B81C}" presName="childShp" presStyleLbl="bgAccFollowNode1" presStyleIdx="1" presStyleCnt="3">
        <dgm:presLayoutVars>
          <dgm:bulletEnabled val="1"/>
        </dgm:presLayoutVars>
      </dgm:prSet>
      <dgm:spPr/>
      <dgm:t>
        <a:bodyPr/>
        <a:lstStyle/>
        <a:p>
          <a:endParaRPr lang="en-US"/>
        </a:p>
      </dgm:t>
    </dgm:pt>
    <dgm:pt modelId="{C1183026-653C-453A-BD2A-DD092DA2A122}" type="pres">
      <dgm:prSet presAssocID="{BBAE5EC8-C164-42EF-AB12-EB55E9E9CD03}" presName="spacing" presStyleCnt="0"/>
      <dgm:spPr/>
      <dgm:t>
        <a:bodyPr/>
        <a:lstStyle/>
        <a:p>
          <a:endParaRPr lang="en-US"/>
        </a:p>
      </dgm:t>
    </dgm:pt>
    <dgm:pt modelId="{BEEC7F69-63D0-4FDA-B688-80AEC6E7B8AE}" type="pres">
      <dgm:prSet presAssocID="{2731C319-D736-4B4E-980D-1552EC098A07}" presName="linNode" presStyleCnt="0"/>
      <dgm:spPr/>
      <dgm:t>
        <a:bodyPr/>
        <a:lstStyle/>
        <a:p>
          <a:endParaRPr lang="en-US"/>
        </a:p>
      </dgm:t>
    </dgm:pt>
    <dgm:pt modelId="{F7379292-099E-492B-9518-D86AAEAF0E9C}" type="pres">
      <dgm:prSet presAssocID="{2731C319-D736-4B4E-980D-1552EC098A07}" presName="parentShp" presStyleLbl="node1" presStyleIdx="2" presStyleCnt="3">
        <dgm:presLayoutVars>
          <dgm:bulletEnabled val="1"/>
        </dgm:presLayoutVars>
      </dgm:prSet>
      <dgm:spPr/>
      <dgm:t>
        <a:bodyPr/>
        <a:lstStyle/>
        <a:p>
          <a:endParaRPr lang="en-US"/>
        </a:p>
      </dgm:t>
    </dgm:pt>
    <dgm:pt modelId="{45D0C412-9B2A-4AEF-9817-A02F3B74403D}" type="pres">
      <dgm:prSet presAssocID="{2731C319-D736-4B4E-980D-1552EC098A07}" presName="childShp" presStyleLbl="bgAccFollowNode1" presStyleIdx="2" presStyleCnt="3">
        <dgm:presLayoutVars>
          <dgm:bulletEnabled val="1"/>
        </dgm:presLayoutVars>
      </dgm:prSet>
      <dgm:spPr/>
      <dgm:t>
        <a:bodyPr/>
        <a:lstStyle/>
        <a:p>
          <a:endParaRPr lang="en-US"/>
        </a:p>
      </dgm:t>
    </dgm:pt>
  </dgm:ptLst>
  <dgm:cxnLst>
    <dgm:cxn modelId="{48471177-2C1B-44F7-A1DA-9D7737CE183D}" type="presOf" srcId="{2731C319-D736-4B4E-980D-1552EC098A07}" destId="{F7379292-099E-492B-9518-D86AAEAF0E9C}" srcOrd="0" destOrd="0" presId="urn:microsoft.com/office/officeart/2005/8/layout/vList6"/>
    <dgm:cxn modelId="{E7CE436B-7D37-4E3A-B53A-2F52A50EB9A8}" type="presOf" srcId="{08074A8C-08A8-4829-8906-1F8ED901B81C}" destId="{299AB602-8E5B-4332-901A-8D8BE3FD8AF6}" srcOrd="0" destOrd="0" presId="urn:microsoft.com/office/officeart/2005/8/layout/vList6"/>
    <dgm:cxn modelId="{40BAB8BC-2CC0-4B38-84DC-848E5CC89222}" srcId="{08074A8C-08A8-4829-8906-1F8ED901B81C}" destId="{0B5A5510-95F8-4F1F-967C-29089A9CBE7A}" srcOrd="0" destOrd="0" parTransId="{C502E66C-C171-4D7D-8136-6038B687A5BE}" sibTransId="{62267459-2E44-4179-8EF4-11537EFD466F}"/>
    <dgm:cxn modelId="{EFD399E6-FB66-4F2B-865E-1896AC3D96B9}" srcId="{2731C319-D736-4B4E-980D-1552EC098A07}" destId="{AB8E63D8-336F-456F-A0EC-70636178DA25}" srcOrd="0" destOrd="0" parTransId="{17638301-8A8E-4C16-8EDC-63677AEFDC00}" sibTransId="{A0A5316D-D314-40F9-9F00-4B0CADD111A1}"/>
    <dgm:cxn modelId="{B0D9276F-12A3-4B70-B1C9-6359DB73F845}" type="presOf" srcId="{452AB0B9-55C7-4166-A225-2635CD9B0009}" destId="{AA3015F5-86F1-472D-8396-217B5D1CA492}" srcOrd="0" destOrd="0" presId="urn:microsoft.com/office/officeart/2005/8/layout/vList6"/>
    <dgm:cxn modelId="{C9A3B222-50FB-4CDC-8A2F-2437A95588E5}" srcId="{6BCFABB0-DABC-40D2-8E10-BE434671AE07}" destId="{452AB0B9-55C7-4166-A225-2635CD9B0009}" srcOrd="0" destOrd="0" parTransId="{74913550-7F7A-44A4-8DFC-73485C3ECA4A}" sibTransId="{66F336F8-DB07-4E34-9EEE-9EC9F3EAEDB3}"/>
    <dgm:cxn modelId="{CD637503-AF0F-4B4B-A663-521DEAB485C4}" type="presOf" srcId="{0B5A5510-95F8-4F1F-967C-29089A9CBE7A}" destId="{72A8B01E-549C-41C5-A183-C2D9208BDC54}" srcOrd="0" destOrd="0" presId="urn:microsoft.com/office/officeart/2005/8/layout/vList6"/>
    <dgm:cxn modelId="{EA75D834-2041-48B7-9932-539E00990D23}" srcId="{6BCFABB0-DABC-40D2-8E10-BE434671AE07}" destId="{08074A8C-08A8-4829-8906-1F8ED901B81C}" srcOrd="1" destOrd="0" parTransId="{105F6212-C325-4401-B547-1D53F53B42CD}" sibTransId="{BBAE5EC8-C164-42EF-AB12-EB55E9E9CD03}"/>
    <dgm:cxn modelId="{E6B55966-2CD4-46EC-A81B-06BDD54CC56C}" srcId="{6BCFABB0-DABC-40D2-8E10-BE434671AE07}" destId="{2731C319-D736-4B4E-980D-1552EC098A07}" srcOrd="2" destOrd="0" parTransId="{15000024-F571-453C-8171-303D7852B33E}" sibTransId="{569D47B0-5CBA-4D91-992F-5687CB6B3379}"/>
    <dgm:cxn modelId="{2874C027-FBDD-44F9-9B84-1390930BD7FC}" srcId="{452AB0B9-55C7-4166-A225-2635CD9B0009}" destId="{3B9B119C-7343-4630-8292-1FDE70B2B4BC}" srcOrd="0" destOrd="0" parTransId="{BBBA6179-AE3A-4D51-A2C5-AA4C23D87E3A}" sibTransId="{93FB33EB-0549-4087-B4B8-743BC200B6A1}"/>
    <dgm:cxn modelId="{C8A1FB9E-CA0A-445A-A497-6CEECB18D2E9}" type="presOf" srcId="{3B9B119C-7343-4630-8292-1FDE70B2B4BC}" destId="{BA4E169E-B636-40CD-8121-977A3A25FC8E}" srcOrd="0" destOrd="0" presId="urn:microsoft.com/office/officeart/2005/8/layout/vList6"/>
    <dgm:cxn modelId="{BD755FB0-60DA-4627-AB1F-EEF8C2176FC0}" type="presOf" srcId="{AB8E63D8-336F-456F-A0EC-70636178DA25}" destId="{45D0C412-9B2A-4AEF-9817-A02F3B74403D}" srcOrd="0" destOrd="0" presId="urn:microsoft.com/office/officeart/2005/8/layout/vList6"/>
    <dgm:cxn modelId="{38C567D3-B7DD-44A3-84B4-6908FFEACE98}" type="presOf" srcId="{6BCFABB0-DABC-40D2-8E10-BE434671AE07}" destId="{97AD386E-A7C9-46C0-8418-E34D73B37093}" srcOrd="0" destOrd="0" presId="urn:microsoft.com/office/officeart/2005/8/layout/vList6"/>
    <dgm:cxn modelId="{D388B13F-33FE-4651-9241-39D136FE22CA}" type="presParOf" srcId="{97AD386E-A7C9-46C0-8418-E34D73B37093}" destId="{DAB0F12B-6230-4C2E-B4BF-EE0D717E422F}" srcOrd="0" destOrd="0" presId="urn:microsoft.com/office/officeart/2005/8/layout/vList6"/>
    <dgm:cxn modelId="{A31B3E45-377F-4A13-BF21-D087958A0F0F}" type="presParOf" srcId="{DAB0F12B-6230-4C2E-B4BF-EE0D717E422F}" destId="{AA3015F5-86F1-472D-8396-217B5D1CA492}" srcOrd="0" destOrd="0" presId="urn:microsoft.com/office/officeart/2005/8/layout/vList6"/>
    <dgm:cxn modelId="{DE884F95-6368-4B79-9158-D1A4F31EFE79}" type="presParOf" srcId="{DAB0F12B-6230-4C2E-B4BF-EE0D717E422F}" destId="{BA4E169E-B636-40CD-8121-977A3A25FC8E}" srcOrd="1" destOrd="0" presId="urn:microsoft.com/office/officeart/2005/8/layout/vList6"/>
    <dgm:cxn modelId="{E426745E-1146-4406-97C3-1CBC48D59AED}" type="presParOf" srcId="{97AD386E-A7C9-46C0-8418-E34D73B37093}" destId="{EB06DFA4-6D76-4395-BFAF-227BEDFC800E}" srcOrd="1" destOrd="0" presId="urn:microsoft.com/office/officeart/2005/8/layout/vList6"/>
    <dgm:cxn modelId="{DC41DEE4-940C-40AB-9854-257D13D33DF8}" type="presParOf" srcId="{97AD386E-A7C9-46C0-8418-E34D73B37093}" destId="{15105238-8AC3-4DE1-8BBF-313FF7B71593}" srcOrd="2" destOrd="0" presId="urn:microsoft.com/office/officeart/2005/8/layout/vList6"/>
    <dgm:cxn modelId="{EC886D87-859C-4B64-9D3F-4DBDF583C46D}" type="presParOf" srcId="{15105238-8AC3-4DE1-8BBF-313FF7B71593}" destId="{299AB602-8E5B-4332-901A-8D8BE3FD8AF6}" srcOrd="0" destOrd="0" presId="urn:microsoft.com/office/officeart/2005/8/layout/vList6"/>
    <dgm:cxn modelId="{F8808353-06AF-427D-8C77-AAE4D3792038}" type="presParOf" srcId="{15105238-8AC3-4DE1-8BBF-313FF7B71593}" destId="{72A8B01E-549C-41C5-A183-C2D9208BDC54}" srcOrd="1" destOrd="0" presId="urn:microsoft.com/office/officeart/2005/8/layout/vList6"/>
    <dgm:cxn modelId="{1C6C02AC-675C-4822-868A-6DDF304B693C}" type="presParOf" srcId="{97AD386E-A7C9-46C0-8418-E34D73B37093}" destId="{C1183026-653C-453A-BD2A-DD092DA2A122}" srcOrd="3" destOrd="0" presId="urn:microsoft.com/office/officeart/2005/8/layout/vList6"/>
    <dgm:cxn modelId="{F192007F-A931-4F15-B3E6-038096CFD305}" type="presParOf" srcId="{97AD386E-A7C9-46C0-8418-E34D73B37093}" destId="{BEEC7F69-63D0-4FDA-B688-80AEC6E7B8AE}" srcOrd="4" destOrd="0" presId="urn:microsoft.com/office/officeart/2005/8/layout/vList6"/>
    <dgm:cxn modelId="{5367761B-23FA-4957-B0C9-292ED2547EF2}" type="presParOf" srcId="{BEEC7F69-63D0-4FDA-B688-80AEC6E7B8AE}" destId="{F7379292-099E-492B-9518-D86AAEAF0E9C}" srcOrd="0" destOrd="0" presId="urn:microsoft.com/office/officeart/2005/8/layout/vList6"/>
    <dgm:cxn modelId="{0755F990-78B7-40AE-9AC1-ACB7324CD9F2}" type="presParOf" srcId="{BEEC7F69-63D0-4FDA-B688-80AEC6E7B8AE}" destId="{45D0C412-9B2A-4AEF-9817-A02F3B74403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B0C168-D0DC-41A9-B161-2C9CD89CFEF5}"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21BE3C9F-A0D7-49F5-923B-FFF43B0213B9}">
      <dgm:prSet phldrT="[Text]" custT="1"/>
      <dgm:spPr/>
      <dgm:t>
        <a:bodyPr/>
        <a:lstStyle/>
        <a:p>
          <a:pPr algn="ctr">
            <a:lnSpc>
              <a:spcPct val="150000"/>
            </a:lnSpc>
            <a:spcBef>
              <a:spcPts val="0"/>
            </a:spcBef>
            <a:spcAft>
              <a:spcPts val="0"/>
            </a:spcAft>
          </a:pPr>
          <a:r>
            <a:rPr lang="en-US" sz="2800" b="1" dirty="0" smtClean="0">
              <a:latin typeface="Arial Narrow" pitchFamily="34" charset="0"/>
            </a:rPr>
            <a:t>Pack-years</a:t>
          </a:r>
          <a:endParaRPr lang="en-US" sz="2800" b="1" dirty="0">
            <a:latin typeface="Arial Narrow" pitchFamily="34" charset="0"/>
          </a:endParaRPr>
        </a:p>
      </dgm:t>
    </dgm:pt>
    <dgm:pt modelId="{5F5DFB48-2F48-4431-B10E-48BDD909DA8F}" type="parTrans" cxnId="{74615B97-DEA9-407E-A7F4-6BF085AFAEBE}">
      <dgm:prSet/>
      <dgm:spPr/>
      <dgm:t>
        <a:bodyPr/>
        <a:lstStyle/>
        <a:p>
          <a:pPr>
            <a:lnSpc>
              <a:spcPct val="150000"/>
            </a:lnSpc>
            <a:spcBef>
              <a:spcPts val="0"/>
            </a:spcBef>
            <a:spcAft>
              <a:spcPts val="0"/>
            </a:spcAft>
          </a:pPr>
          <a:endParaRPr lang="en-US" sz="1600"/>
        </a:p>
      </dgm:t>
    </dgm:pt>
    <dgm:pt modelId="{513077E5-D351-4BCD-8A64-E076403CDB48}" type="sibTrans" cxnId="{74615B97-DEA9-407E-A7F4-6BF085AFAEBE}">
      <dgm:prSet/>
      <dgm:spPr/>
      <dgm:t>
        <a:bodyPr/>
        <a:lstStyle/>
        <a:p>
          <a:pPr>
            <a:lnSpc>
              <a:spcPct val="150000"/>
            </a:lnSpc>
            <a:spcBef>
              <a:spcPts val="0"/>
            </a:spcBef>
            <a:spcAft>
              <a:spcPts val="0"/>
            </a:spcAft>
          </a:pPr>
          <a:endParaRPr lang="en-US" sz="1600"/>
        </a:p>
      </dgm:t>
    </dgm:pt>
    <dgm:pt modelId="{D89A3D0A-654B-4106-B2C9-33D3D75064C6}">
      <dgm:prSet phldrT="[Text]" custT="1"/>
      <dgm:spPr/>
      <dgm:t>
        <a:bodyPr/>
        <a:lstStyle/>
        <a:p>
          <a:pPr algn="just">
            <a:lnSpc>
              <a:spcPct val="150000"/>
            </a:lnSpc>
            <a:spcBef>
              <a:spcPts val="0"/>
            </a:spcBef>
            <a:spcAft>
              <a:spcPts val="0"/>
            </a:spcAft>
          </a:pPr>
          <a:r>
            <a:rPr lang="en-US" sz="2400" b="0" dirty="0" smtClean="0">
              <a:latin typeface="Times New Roman" pitchFamily="18" charset="0"/>
              <a:cs typeface="Times New Roman" pitchFamily="18" charset="0"/>
            </a:rPr>
            <a:t>Number of packs of cigarette smoked/day multiplied by the number of years smoked</a:t>
          </a:r>
          <a:endParaRPr lang="en-US" sz="2400" b="0" dirty="0">
            <a:latin typeface="Times New Roman" pitchFamily="18" charset="0"/>
            <a:cs typeface="Times New Roman" pitchFamily="18" charset="0"/>
          </a:endParaRPr>
        </a:p>
      </dgm:t>
    </dgm:pt>
    <dgm:pt modelId="{7940B95C-1169-4DFB-BDEE-1DFEBD5BAE84}" type="parTrans" cxnId="{1DBFF3FA-74D0-484C-A60E-AEF36CC53DF0}">
      <dgm:prSet/>
      <dgm:spPr/>
      <dgm:t>
        <a:bodyPr/>
        <a:lstStyle/>
        <a:p>
          <a:pPr>
            <a:lnSpc>
              <a:spcPct val="150000"/>
            </a:lnSpc>
            <a:spcBef>
              <a:spcPts val="0"/>
            </a:spcBef>
            <a:spcAft>
              <a:spcPts val="0"/>
            </a:spcAft>
          </a:pPr>
          <a:endParaRPr lang="en-US" sz="1600"/>
        </a:p>
      </dgm:t>
    </dgm:pt>
    <dgm:pt modelId="{D7A0ED67-878E-48F9-A3CF-EBD7E74B8A9F}" type="sibTrans" cxnId="{1DBFF3FA-74D0-484C-A60E-AEF36CC53DF0}">
      <dgm:prSet/>
      <dgm:spPr/>
      <dgm:t>
        <a:bodyPr/>
        <a:lstStyle/>
        <a:p>
          <a:pPr>
            <a:lnSpc>
              <a:spcPct val="150000"/>
            </a:lnSpc>
            <a:spcBef>
              <a:spcPts val="0"/>
            </a:spcBef>
            <a:spcAft>
              <a:spcPts val="0"/>
            </a:spcAft>
          </a:pPr>
          <a:endParaRPr lang="en-US" sz="1600"/>
        </a:p>
      </dgm:t>
    </dgm:pt>
    <dgm:pt modelId="{9586BA45-C718-45CB-A9AD-539EA57D9C10}">
      <dgm:prSet phldrT="[Text]" custT="1"/>
      <dgm:spPr/>
      <dgm:t>
        <a:bodyPr/>
        <a:lstStyle/>
        <a:p>
          <a:pPr algn="ctr">
            <a:lnSpc>
              <a:spcPct val="150000"/>
            </a:lnSpc>
            <a:spcBef>
              <a:spcPts val="0"/>
            </a:spcBef>
            <a:spcAft>
              <a:spcPts val="0"/>
            </a:spcAft>
          </a:pPr>
          <a:r>
            <a:rPr lang="en-US" sz="2800" b="1" dirty="0" smtClean="0">
              <a:latin typeface="Arial Narrow" pitchFamily="34" charset="0"/>
            </a:rPr>
            <a:t>ETS Pack-years</a:t>
          </a:r>
          <a:endParaRPr lang="en-US" sz="2800" b="1" dirty="0">
            <a:latin typeface="Arial Narrow" pitchFamily="34" charset="0"/>
          </a:endParaRPr>
        </a:p>
      </dgm:t>
    </dgm:pt>
    <dgm:pt modelId="{FD10A0FE-3928-4F37-9699-5BA8765339D5}" type="parTrans" cxnId="{01EB2F28-93CB-4834-A37D-07423671DE35}">
      <dgm:prSet/>
      <dgm:spPr/>
      <dgm:t>
        <a:bodyPr/>
        <a:lstStyle/>
        <a:p>
          <a:pPr>
            <a:lnSpc>
              <a:spcPct val="150000"/>
            </a:lnSpc>
            <a:spcBef>
              <a:spcPts val="0"/>
            </a:spcBef>
            <a:spcAft>
              <a:spcPts val="0"/>
            </a:spcAft>
          </a:pPr>
          <a:endParaRPr lang="en-US" sz="1600"/>
        </a:p>
      </dgm:t>
    </dgm:pt>
    <dgm:pt modelId="{2A1B318E-9673-4DBA-B891-DBBB0BF86A5D}" type="sibTrans" cxnId="{01EB2F28-93CB-4834-A37D-07423671DE35}">
      <dgm:prSet/>
      <dgm:spPr/>
      <dgm:t>
        <a:bodyPr/>
        <a:lstStyle/>
        <a:p>
          <a:pPr>
            <a:lnSpc>
              <a:spcPct val="150000"/>
            </a:lnSpc>
            <a:spcBef>
              <a:spcPts val="0"/>
            </a:spcBef>
            <a:spcAft>
              <a:spcPts val="0"/>
            </a:spcAft>
          </a:pPr>
          <a:endParaRPr lang="en-US" sz="1600"/>
        </a:p>
      </dgm:t>
    </dgm:pt>
    <dgm:pt modelId="{1905BF6A-47EA-415D-8809-B80240AD3521}">
      <dgm:prSet phldrT="[Text]" custT="1"/>
      <dgm:spPr/>
      <dgm:t>
        <a:bodyPr/>
        <a:lstStyle/>
        <a:p>
          <a:pPr algn="just">
            <a:lnSpc>
              <a:spcPct val="150000"/>
            </a:lnSpc>
            <a:spcBef>
              <a:spcPts val="0"/>
            </a:spcBef>
            <a:spcAft>
              <a:spcPts val="0"/>
            </a:spcAft>
          </a:pPr>
          <a:r>
            <a:rPr lang="en-US" sz="2400" b="0" dirty="0" smtClean="0">
              <a:latin typeface="Times New Roman" pitchFamily="18" charset="0"/>
              <a:cs typeface="Times New Roman" pitchFamily="18" charset="0"/>
            </a:rPr>
            <a:t>Exposure within a confined space to ETS produced by an active smoker consuming one pack of cigarettes /day for a year.			 </a:t>
          </a:r>
          <a:r>
            <a:rPr lang="en-US" sz="2400" b="0" i="1" dirty="0" smtClean="0">
              <a:solidFill>
                <a:srgbClr val="002060"/>
              </a:solidFill>
              <a:latin typeface="Times New Roman" pitchFamily="18" charset="0"/>
              <a:cs typeface="Times New Roman" pitchFamily="18" charset="0"/>
            </a:rPr>
            <a:t>Bennett et.al 1999</a:t>
          </a:r>
          <a:endParaRPr lang="en-US" sz="2400" b="0" dirty="0">
            <a:solidFill>
              <a:srgbClr val="002060"/>
            </a:solidFill>
            <a:latin typeface="Times New Roman" pitchFamily="18" charset="0"/>
            <a:cs typeface="Times New Roman" pitchFamily="18" charset="0"/>
          </a:endParaRPr>
        </a:p>
      </dgm:t>
    </dgm:pt>
    <dgm:pt modelId="{DDE958AF-F56B-4917-9829-25316EEEA038}" type="parTrans" cxnId="{1798095D-F2EB-4926-B466-83E984A30E02}">
      <dgm:prSet/>
      <dgm:spPr/>
      <dgm:t>
        <a:bodyPr/>
        <a:lstStyle/>
        <a:p>
          <a:pPr>
            <a:lnSpc>
              <a:spcPct val="150000"/>
            </a:lnSpc>
            <a:spcBef>
              <a:spcPts val="0"/>
            </a:spcBef>
            <a:spcAft>
              <a:spcPts val="0"/>
            </a:spcAft>
          </a:pPr>
          <a:endParaRPr lang="en-US" sz="1600"/>
        </a:p>
      </dgm:t>
    </dgm:pt>
    <dgm:pt modelId="{9CA2C540-9F95-4FA0-9147-45D90A59AD75}" type="sibTrans" cxnId="{1798095D-F2EB-4926-B466-83E984A30E02}">
      <dgm:prSet/>
      <dgm:spPr/>
      <dgm:t>
        <a:bodyPr/>
        <a:lstStyle/>
        <a:p>
          <a:pPr>
            <a:lnSpc>
              <a:spcPct val="150000"/>
            </a:lnSpc>
            <a:spcBef>
              <a:spcPts val="0"/>
            </a:spcBef>
            <a:spcAft>
              <a:spcPts val="0"/>
            </a:spcAft>
          </a:pPr>
          <a:endParaRPr lang="en-US" sz="1600"/>
        </a:p>
      </dgm:t>
    </dgm:pt>
    <dgm:pt modelId="{4CF1525F-87F3-495E-942A-77A07D63DB3A}" type="pres">
      <dgm:prSet presAssocID="{B3B0C168-D0DC-41A9-B161-2C9CD89CFEF5}" presName="linear" presStyleCnt="0">
        <dgm:presLayoutVars>
          <dgm:animLvl val="lvl"/>
          <dgm:resizeHandles val="exact"/>
        </dgm:presLayoutVars>
      </dgm:prSet>
      <dgm:spPr/>
      <dgm:t>
        <a:bodyPr/>
        <a:lstStyle/>
        <a:p>
          <a:endParaRPr lang="en-US"/>
        </a:p>
      </dgm:t>
    </dgm:pt>
    <dgm:pt modelId="{054E9918-1A42-4065-BD3F-6695DD90ECF0}" type="pres">
      <dgm:prSet presAssocID="{21BE3C9F-A0D7-49F5-923B-FFF43B0213B9}" presName="parentText" presStyleLbl="node1" presStyleIdx="0" presStyleCnt="2" custScaleY="58535" custLinFactNeighborY="3916">
        <dgm:presLayoutVars>
          <dgm:chMax val="0"/>
          <dgm:bulletEnabled val="1"/>
        </dgm:presLayoutVars>
      </dgm:prSet>
      <dgm:spPr/>
      <dgm:t>
        <a:bodyPr/>
        <a:lstStyle/>
        <a:p>
          <a:endParaRPr lang="en-US"/>
        </a:p>
      </dgm:t>
    </dgm:pt>
    <dgm:pt modelId="{22C8292B-3220-4DC5-B9DD-CE21DE902D97}" type="pres">
      <dgm:prSet presAssocID="{21BE3C9F-A0D7-49F5-923B-FFF43B0213B9}" presName="childText" presStyleLbl="revTx" presStyleIdx="0" presStyleCnt="2">
        <dgm:presLayoutVars>
          <dgm:bulletEnabled val="1"/>
        </dgm:presLayoutVars>
      </dgm:prSet>
      <dgm:spPr/>
      <dgm:t>
        <a:bodyPr/>
        <a:lstStyle/>
        <a:p>
          <a:endParaRPr lang="en-US"/>
        </a:p>
      </dgm:t>
    </dgm:pt>
    <dgm:pt modelId="{5B58D5DA-C54A-4286-B760-1F8A7039E6B3}" type="pres">
      <dgm:prSet presAssocID="{9586BA45-C718-45CB-A9AD-539EA57D9C10}" presName="parentText" presStyleLbl="node1" presStyleIdx="1" presStyleCnt="2" custScaleY="60215" custLinFactNeighborY="4813">
        <dgm:presLayoutVars>
          <dgm:chMax val="0"/>
          <dgm:bulletEnabled val="1"/>
        </dgm:presLayoutVars>
      </dgm:prSet>
      <dgm:spPr/>
      <dgm:t>
        <a:bodyPr/>
        <a:lstStyle/>
        <a:p>
          <a:endParaRPr lang="en-US"/>
        </a:p>
      </dgm:t>
    </dgm:pt>
    <dgm:pt modelId="{FE5DF72A-8B0C-43F6-B1A9-8DF0248F01C5}" type="pres">
      <dgm:prSet presAssocID="{9586BA45-C718-45CB-A9AD-539EA57D9C10}" presName="childText" presStyleLbl="revTx" presStyleIdx="1" presStyleCnt="2" custLinFactNeighborY="5506">
        <dgm:presLayoutVars>
          <dgm:bulletEnabled val="1"/>
        </dgm:presLayoutVars>
      </dgm:prSet>
      <dgm:spPr/>
      <dgm:t>
        <a:bodyPr/>
        <a:lstStyle/>
        <a:p>
          <a:endParaRPr lang="en-US"/>
        </a:p>
      </dgm:t>
    </dgm:pt>
  </dgm:ptLst>
  <dgm:cxnLst>
    <dgm:cxn modelId="{74615B97-DEA9-407E-A7F4-6BF085AFAEBE}" srcId="{B3B0C168-D0DC-41A9-B161-2C9CD89CFEF5}" destId="{21BE3C9F-A0D7-49F5-923B-FFF43B0213B9}" srcOrd="0" destOrd="0" parTransId="{5F5DFB48-2F48-4431-B10E-48BDD909DA8F}" sibTransId="{513077E5-D351-4BCD-8A64-E076403CDB48}"/>
    <dgm:cxn modelId="{C278D2B2-5204-4AF5-9B76-D2D8B946FAA0}" type="presOf" srcId="{9586BA45-C718-45CB-A9AD-539EA57D9C10}" destId="{5B58D5DA-C54A-4286-B760-1F8A7039E6B3}" srcOrd="0" destOrd="0" presId="urn:microsoft.com/office/officeart/2005/8/layout/vList2"/>
    <dgm:cxn modelId="{2C4E524F-DE6D-41D6-8C34-468D6DC34F6E}" type="presOf" srcId="{21BE3C9F-A0D7-49F5-923B-FFF43B0213B9}" destId="{054E9918-1A42-4065-BD3F-6695DD90ECF0}" srcOrd="0" destOrd="0" presId="urn:microsoft.com/office/officeart/2005/8/layout/vList2"/>
    <dgm:cxn modelId="{1DBFF3FA-74D0-484C-A60E-AEF36CC53DF0}" srcId="{21BE3C9F-A0D7-49F5-923B-FFF43B0213B9}" destId="{D89A3D0A-654B-4106-B2C9-33D3D75064C6}" srcOrd="0" destOrd="0" parTransId="{7940B95C-1169-4DFB-BDEE-1DFEBD5BAE84}" sibTransId="{D7A0ED67-878E-48F9-A3CF-EBD7E74B8A9F}"/>
    <dgm:cxn modelId="{04B989E5-A606-4DE9-B1C2-205BF4046214}" type="presOf" srcId="{D89A3D0A-654B-4106-B2C9-33D3D75064C6}" destId="{22C8292B-3220-4DC5-B9DD-CE21DE902D97}" srcOrd="0" destOrd="0" presId="urn:microsoft.com/office/officeart/2005/8/layout/vList2"/>
    <dgm:cxn modelId="{1798095D-F2EB-4926-B466-83E984A30E02}" srcId="{9586BA45-C718-45CB-A9AD-539EA57D9C10}" destId="{1905BF6A-47EA-415D-8809-B80240AD3521}" srcOrd="0" destOrd="0" parTransId="{DDE958AF-F56B-4917-9829-25316EEEA038}" sibTransId="{9CA2C540-9F95-4FA0-9147-45D90A59AD75}"/>
    <dgm:cxn modelId="{01EB2F28-93CB-4834-A37D-07423671DE35}" srcId="{B3B0C168-D0DC-41A9-B161-2C9CD89CFEF5}" destId="{9586BA45-C718-45CB-A9AD-539EA57D9C10}" srcOrd="1" destOrd="0" parTransId="{FD10A0FE-3928-4F37-9699-5BA8765339D5}" sibTransId="{2A1B318E-9673-4DBA-B891-DBBB0BF86A5D}"/>
    <dgm:cxn modelId="{AE78E6E2-BA2E-430F-8029-33F784D23CBE}" type="presOf" srcId="{1905BF6A-47EA-415D-8809-B80240AD3521}" destId="{FE5DF72A-8B0C-43F6-B1A9-8DF0248F01C5}" srcOrd="0" destOrd="0" presId="urn:microsoft.com/office/officeart/2005/8/layout/vList2"/>
    <dgm:cxn modelId="{F4A3A169-25D1-4FA5-9B40-F8A29B0A717A}" type="presOf" srcId="{B3B0C168-D0DC-41A9-B161-2C9CD89CFEF5}" destId="{4CF1525F-87F3-495E-942A-77A07D63DB3A}" srcOrd="0" destOrd="0" presId="urn:microsoft.com/office/officeart/2005/8/layout/vList2"/>
    <dgm:cxn modelId="{5A55A279-12AC-4224-8551-2B3E8CAF8118}" type="presParOf" srcId="{4CF1525F-87F3-495E-942A-77A07D63DB3A}" destId="{054E9918-1A42-4065-BD3F-6695DD90ECF0}" srcOrd="0" destOrd="0" presId="urn:microsoft.com/office/officeart/2005/8/layout/vList2"/>
    <dgm:cxn modelId="{D3D1056E-1924-476A-BB7E-1D4AA3B2AD69}" type="presParOf" srcId="{4CF1525F-87F3-495E-942A-77A07D63DB3A}" destId="{22C8292B-3220-4DC5-B9DD-CE21DE902D97}" srcOrd="1" destOrd="0" presId="urn:microsoft.com/office/officeart/2005/8/layout/vList2"/>
    <dgm:cxn modelId="{45E53577-2505-4463-B44C-2A31A7465BAA}" type="presParOf" srcId="{4CF1525F-87F3-495E-942A-77A07D63DB3A}" destId="{5B58D5DA-C54A-4286-B760-1F8A7039E6B3}" srcOrd="2" destOrd="0" presId="urn:microsoft.com/office/officeart/2005/8/layout/vList2"/>
    <dgm:cxn modelId="{8AF432BE-F726-49C7-B3F3-B26F389A1A4B}" type="presParOf" srcId="{4CF1525F-87F3-495E-942A-77A07D63DB3A}" destId="{FE5DF72A-8B0C-43F6-B1A9-8DF0248F01C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3C7014-26F3-41DA-95DB-D08AAB289C53}" type="doc">
      <dgm:prSet loTypeId="urn:microsoft.com/office/officeart/2005/8/layout/matrix2" loCatId="matrix" qsTypeId="urn:microsoft.com/office/officeart/2005/8/quickstyle/3d1" qsCatId="3D" csTypeId="urn:microsoft.com/office/officeart/2005/8/colors/colorful2" csCatId="colorful" phldr="1"/>
      <dgm:spPr/>
      <dgm:t>
        <a:bodyPr/>
        <a:lstStyle/>
        <a:p>
          <a:endParaRPr lang="en-IN"/>
        </a:p>
      </dgm:t>
    </dgm:pt>
    <dgm:pt modelId="{3E66892F-DB54-4D4F-8DEB-0017C2AEABF2}">
      <dgm:prSet phldrT="[Text]"/>
      <dgm:spPr/>
      <dgm:t>
        <a:bodyPr/>
        <a:lstStyle/>
        <a:p>
          <a:r>
            <a:rPr lang="en-US" b="1" dirty="0" smtClean="0">
              <a:solidFill>
                <a:schemeClr val="tx1"/>
              </a:solidFill>
              <a:latin typeface="Arial Narrow" pitchFamily="34" charset="0"/>
            </a:rPr>
            <a:t>Reduced response to all modalities of periodontal treatment </a:t>
          </a:r>
          <a:endParaRPr lang="en-IN" dirty="0">
            <a:solidFill>
              <a:schemeClr val="tx1"/>
            </a:solidFill>
          </a:endParaRPr>
        </a:p>
      </dgm:t>
    </dgm:pt>
    <dgm:pt modelId="{B8DD3C92-A899-4636-8E26-1546522E1A92}" type="parTrans" cxnId="{F0415BFF-7895-4B97-ACFF-2EADC3F9B26C}">
      <dgm:prSet/>
      <dgm:spPr/>
      <dgm:t>
        <a:bodyPr/>
        <a:lstStyle/>
        <a:p>
          <a:endParaRPr lang="en-IN"/>
        </a:p>
      </dgm:t>
    </dgm:pt>
    <dgm:pt modelId="{AAF16B5F-5B2D-4ABA-A04F-729A6F2A4BF4}" type="sibTrans" cxnId="{F0415BFF-7895-4B97-ACFF-2EADC3F9B26C}">
      <dgm:prSet/>
      <dgm:spPr/>
      <dgm:t>
        <a:bodyPr/>
        <a:lstStyle/>
        <a:p>
          <a:endParaRPr lang="en-IN"/>
        </a:p>
      </dgm:t>
    </dgm:pt>
    <dgm:pt modelId="{FBE97A98-3B4A-4113-8B9C-ECF10E23BBA1}">
      <dgm:prSet phldrT="[Text]" phldr="1"/>
      <dgm:spPr/>
      <dgm:t>
        <a:bodyPr/>
        <a:lstStyle/>
        <a:p>
          <a:endParaRPr lang="en-IN"/>
        </a:p>
      </dgm:t>
    </dgm:pt>
    <dgm:pt modelId="{C9860479-B952-4332-8019-FBAE39D60E61}" type="parTrans" cxnId="{72B787B8-44A8-425A-B307-4564753D8B6E}">
      <dgm:prSet/>
      <dgm:spPr/>
      <dgm:t>
        <a:bodyPr/>
        <a:lstStyle/>
        <a:p>
          <a:endParaRPr lang="en-IN"/>
        </a:p>
      </dgm:t>
    </dgm:pt>
    <dgm:pt modelId="{D87F109A-0676-4692-B094-5A8DE98764D4}" type="sibTrans" cxnId="{72B787B8-44A8-425A-B307-4564753D8B6E}">
      <dgm:prSet/>
      <dgm:spPr/>
      <dgm:t>
        <a:bodyPr/>
        <a:lstStyle/>
        <a:p>
          <a:endParaRPr lang="en-IN"/>
        </a:p>
      </dgm:t>
    </dgm:pt>
    <dgm:pt modelId="{CE49E16D-ADC3-43CE-8AF3-4800E20B1E49}">
      <dgm:prSet phldrT="[Text]" phldr="1"/>
      <dgm:spPr/>
      <dgm:t>
        <a:bodyPr/>
        <a:lstStyle/>
        <a:p>
          <a:endParaRPr lang="en-IN"/>
        </a:p>
      </dgm:t>
    </dgm:pt>
    <dgm:pt modelId="{5FBD7404-3A28-4337-B784-33834302FF08}" type="parTrans" cxnId="{3780B829-E951-4794-B37F-5BFAB4A9D50C}">
      <dgm:prSet/>
      <dgm:spPr/>
      <dgm:t>
        <a:bodyPr/>
        <a:lstStyle/>
        <a:p>
          <a:endParaRPr lang="en-IN"/>
        </a:p>
      </dgm:t>
    </dgm:pt>
    <dgm:pt modelId="{021A1631-383F-480D-8BB9-B7E0306CFBA1}" type="sibTrans" cxnId="{3780B829-E951-4794-B37F-5BFAB4A9D50C}">
      <dgm:prSet/>
      <dgm:spPr/>
      <dgm:t>
        <a:bodyPr/>
        <a:lstStyle/>
        <a:p>
          <a:endParaRPr lang="en-IN"/>
        </a:p>
      </dgm:t>
    </dgm:pt>
    <dgm:pt modelId="{2AFA9916-8F92-4EB4-98A8-F848B7DAE034}">
      <dgm:prSet/>
      <dgm:spPr/>
      <dgm:t>
        <a:bodyPr/>
        <a:lstStyle/>
        <a:p>
          <a:r>
            <a:rPr lang="en-US" b="1" dirty="0" smtClean="0">
              <a:solidFill>
                <a:schemeClr val="tx1"/>
              </a:solidFill>
              <a:latin typeface="Arial Narrow" pitchFamily="34" charset="0"/>
            </a:rPr>
            <a:t>Dental implant survival </a:t>
          </a:r>
        </a:p>
      </dgm:t>
    </dgm:pt>
    <dgm:pt modelId="{B3DAC96D-5CE1-41DA-ACB9-78CFA32A20CD}" type="parTrans" cxnId="{54DAADF5-E4C8-4A61-85B4-249B8C8912C0}">
      <dgm:prSet/>
      <dgm:spPr/>
      <dgm:t>
        <a:bodyPr/>
        <a:lstStyle/>
        <a:p>
          <a:endParaRPr lang="en-IN"/>
        </a:p>
      </dgm:t>
    </dgm:pt>
    <dgm:pt modelId="{BF6FA644-EAE4-4AAE-B8B0-71B2B43AE67A}" type="sibTrans" cxnId="{54DAADF5-E4C8-4A61-85B4-249B8C8912C0}">
      <dgm:prSet/>
      <dgm:spPr/>
      <dgm:t>
        <a:bodyPr/>
        <a:lstStyle/>
        <a:p>
          <a:endParaRPr lang="en-IN"/>
        </a:p>
      </dgm:t>
    </dgm:pt>
    <dgm:pt modelId="{C340F9BC-4A7B-43EF-AC2C-B492E6A89285}">
      <dgm:prSet/>
      <dgm:spPr/>
      <dgm:t>
        <a:bodyPr/>
        <a:lstStyle/>
        <a:p>
          <a:r>
            <a:rPr lang="en-US" b="1" dirty="0" smtClean="0">
              <a:solidFill>
                <a:schemeClr val="tx1"/>
              </a:solidFill>
              <a:latin typeface="Arial Narrow" pitchFamily="34" charset="0"/>
            </a:rPr>
            <a:t>Susceptibility to recurrence </a:t>
          </a:r>
        </a:p>
      </dgm:t>
    </dgm:pt>
    <dgm:pt modelId="{9D83A379-A19F-4D09-AAE3-04712CB37F0F}" type="parTrans" cxnId="{CE31050E-BDE2-4638-AB6B-4CE28D09CDC5}">
      <dgm:prSet/>
      <dgm:spPr/>
      <dgm:t>
        <a:bodyPr/>
        <a:lstStyle/>
        <a:p>
          <a:endParaRPr lang="en-IN"/>
        </a:p>
      </dgm:t>
    </dgm:pt>
    <dgm:pt modelId="{CAE1A114-4844-471B-A65E-EB0215B3DBA0}" type="sibTrans" cxnId="{CE31050E-BDE2-4638-AB6B-4CE28D09CDC5}">
      <dgm:prSet/>
      <dgm:spPr/>
      <dgm:t>
        <a:bodyPr/>
        <a:lstStyle/>
        <a:p>
          <a:endParaRPr lang="en-IN"/>
        </a:p>
      </dgm:t>
    </dgm:pt>
    <dgm:pt modelId="{232FA6C8-ECC9-4CB4-B767-18B7C3158029}">
      <dgm:prSet/>
      <dgm:spPr/>
      <dgm:t>
        <a:bodyPr/>
        <a:lstStyle/>
        <a:p>
          <a:r>
            <a:rPr lang="en-US" b="1" dirty="0" smtClean="0">
              <a:solidFill>
                <a:schemeClr val="tx1"/>
              </a:solidFill>
              <a:latin typeface="Arial Narrow" pitchFamily="34" charset="0"/>
            </a:rPr>
            <a:t>Re-treatment</a:t>
          </a:r>
        </a:p>
      </dgm:t>
    </dgm:pt>
    <dgm:pt modelId="{AE1EBF2D-EA8C-45F8-9245-3A75E42FC746}" type="parTrans" cxnId="{72ECF55E-BABC-4B51-B189-46A50F361965}">
      <dgm:prSet/>
      <dgm:spPr/>
      <dgm:t>
        <a:bodyPr/>
        <a:lstStyle/>
        <a:p>
          <a:endParaRPr lang="en-IN"/>
        </a:p>
      </dgm:t>
    </dgm:pt>
    <dgm:pt modelId="{7A344E89-1333-42B9-AAD0-63C25C3E23D9}" type="sibTrans" cxnId="{72ECF55E-BABC-4B51-B189-46A50F361965}">
      <dgm:prSet/>
      <dgm:spPr/>
      <dgm:t>
        <a:bodyPr/>
        <a:lstStyle/>
        <a:p>
          <a:endParaRPr lang="en-IN"/>
        </a:p>
      </dgm:t>
    </dgm:pt>
    <dgm:pt modelId="{EF2D146F-E6E1-4B9F-87EA-3ACD22FEB42A}" type="pres">
      <dgm:prSet presAssocID="{F13C7014-26F3-41DA-95DB-D08AAB289C53}" presName="matrix" presStyleCnt="0">
        <dgm:presLayoutVars>
          <dgm:chMax val="1"/>
          <dgm:dir/>
          <dgm:resizeHandles val="exact"/>
        </dgm:presLayoutVars>
      </dgm:prSet>
      <dgm:spPr/>
      <dgm:t>
        <a:bodyPr/>
        <a:lstStyle/>
        <a:p>
          <a:endParaRPr lang="en-IN"/>
        </a:p>
      </dgm:t>
    </dgm:pt>
    <dgm:pt modelId="{C7E82F2F-B250-4FA3-873C-37FFC0A7432B}" type="pres">
      <dgm:prSet presAssocID="{F13C7014-26F3-41DA-95DB-D08AAB289C53}" presName="axisShape" presStyleLbl="bgShp" presStyleIdx="0" presStyleCnt="1"/>
      <dgm:spPr/>
    </dgm:pt>
    <dgm:pt modelId="{1F3794A7-5CAD-4A71-8E1C-535C0D42E923}" type="pres">
      <dgm:prSet presAssocID="{F13C7014-26F3-41DA-95DB-D08AAB289C53}" presName="rect1" presStyleLbl="node1" presStyleIdx="0" presStyleCnt="4">
        <dgm:presLayoutVars>
          <dgm:chMax val="0"/>
          <dgm:chPref val="0"/>
          <dgm:bulletEnabled val="1"/>
        </dgm:presLayoutVars>
      </dgm:prSet>
      <dgm:spPr/>
      <dgm:t>
        <a:bodyPr/>
        <a:lstStyle/>
        <a:p>
          <a:endParaRPr lang="en-IN"/>
        </a:p>
      </dgm:t>
    </dgm:pt>
    <dgm:pt modelId="{30C4B861-0CB5-46E7-9301-5C50BDC35F77}" type="pres">
      <dgm:prSet presAssocID="{F13C7014-26F3-41DA-95DB-D08AAB289C53}" presName="rect2" presStyleLbl="node1" presStyleIdx="1" presStyleCnt="4">
        <dgm:presLayoutVars>
          <dgm:chMax val="0"/>
          <dgm:chPref val="0"/>
          <dgm:bulletEnabled val="1"/>
        </dgm:presLayoutVars>
      </dgm:prSet>
      <dgm:spPr/>
      <dgm:t>
        <a:bodyPr/>
        <a:lstStyle/>
        <a:p>
          <a:endParaRPr lang="en-IN"/>
        </a:p>
      </dgm:t>
    </dgm:pt>
    <dgm:pt modelId="{FC6E5943-91C9-436B-BB16-91E29ABA5AC2}" type="pres">
      <dgm:prSet presAssocID="{F13C7014-26F3-41DA-95DB-D08AAB289C53}" presName="rect3" presStyleLbl="node1" presStyleIdx="2" presStyleCnt="4">
        <dgm:presLayoutVars>
          <dgm:chMax val="0"/>
          <dgm:chPref val="0"/>
          <dgm:bulletEnabled val="1"/>
        </dgm:presLayoutVars>
      </dgm:prSet>
      <dgm:spPr/>
      <dgm:t>
        <a:bodyPr/>
        <a:lstStyle/>
        <a:p>
          <a:endParaRPr lang="en-IN"/>
        </a:p>
      </dgm:t>
    </dgm:pt>
    <dgm:pt modelId="{6176AE07-22B4-4EAC-AC77-1DD908966DE4}" type="pres">
      <dgm:prSet presAssocID="{F13C7014-26F3-41DA-95DB-D08AAB289C53}" presName="rect4" presStyleLbl="node1" presStyleIdx="3" presStyleCnt="4">
        <dgm:presLayoutVars>
          <dgm:chMax val="0"/>
          <dgm:chPref val="0"/>
          <dgm:bulletEnabled val="1"/>
        </dgm:presLayoutVars>
      </dgm:prSet>
      <dgm:spPr/>
      <dgm:t>
        <a:bodyPr/>
        <a:lstStyle/>
        <a:p>
          <a:endParaRPr lang="en-IN"/>
        </a:p>
      </dgm:t>
    </dgm:pt>
  </dgm:ptLst>
  <dgm:cxnLst>
    <dgm:cxn modelId="{3780B829-E951-4794-B37F-5BFAB4A9D50C}" srcId="{F13C7014-26F3-41DA-95DB-D08AAB289C53}" destId="{CE49E16D-ADC3-43CE-8AF3-4800E20B1E49}" srcOrd="5" destOrd="0" parTransId="{5FBD7404-3A28-4337-B784-33834302FF08}" sibTransId="{021A1631-383F-480D-8BB9-B7E0306CFBA1}"/>
    <dgm:cxn modelId="{F0415BFF-7895-4B97-ACFF-2EADC3F9B26C}" srcId="{F13C7014-26F3-41DA-95DB-D08AAB289C53}" destId="{3E66892F-DB54-4D4F-8DEB-0017C2AEABF2}" srcOrd="0" destOrd="0" parTransId="{B8DD3C92-A899-4636-8E26-1546522E1A92}" sibTransId="{AAF16B5F-5B2D-4ABA-A04F-729A6F2A4BF4}"/>
    <dgm:cxn modelId="{4BA6250F-284C-493B-A4E7-18B7E2887789}" type="presOf" srcId="{C340F9BC-4A7B-43EF-AC2C-B492E6A89285}" destId="{FC6E5943-91C9-436B-BB16-91E29ABA5AC2}" srcOrd="0" destOrd="0" presId="urn:microsoft.com/office/officeart/2005/8/layout/matrix2"/>
    <dgm:cxn modelId="{FCE1E0C5-F09E-4821-A88D-712201D7AE1E}" type="presOf" srcId="{F13C7014-26F3-41DA-95DB-D08AAB289C53}" destId="{EF2D146F-E6E1-4B9F-87EA-3ACD22FEB42A}" srcOrd="0" destOrd="0" presId="urn:microsoft.com/office/officeart/2005/8/layout/matrix2"/>
    <dgm:cxn modelId="{54DAADF5-E4C8-4A61-85B4-249B8C8912C0}" srcId="{F13C7014-26F3-41DA-95DB-D08AAB289C53}" destId="{2AFA9916-8F92-4EB4-98A8-F848B7DAE034}" srcOrd="3" destOrd="0" parTransId="{B3DAC96D-5CE1-41DA-ACB9-78CFA32A20CD}" sibTransId="{BF6FA644-EAE4-4AAE-B8B0-71B2B43AE67A}"/>
    <dgm:cxn modelId="{CE31050E-BDE2-4638-AB6B-4CE28D09CDC5}" srcId="{F13C7014-26F3-41DA-95DB-D08AAB289C53}" destId="{C340F9BC-4A7B-43EF-AC2C-B492E6A89285}" srcOrd="2" destOrd="0" parTransId="{9D83A379-A19F-4D09-AAE3-04712CB37F0F}" sibTransId="{CAE1A114-4844-471B-A65E-EB0215B3DBA0}"/>
    <dgm:cxn modelId="{1D73D3A7-9EE5-4A26-94EF-0C56AA8E0CC0}" type="presOf" srcId="{2AFA9916-8F92-4EB4-98A8-F848B7DAE034}" destId="{6176AE07-22B4-4EAC-AC77-1DD908966DE4}" srcOrd="0" destOrd="0" presId="urn:microsoft.com/office/officeart/2005/8/layout/matrix2"/>
    <dgm:cxn modelId="{4C4F590D-15B2-4BA5-BE65-EDA1CB7796AB}" type="presOf" srcId="{232FA6C8-ECC9-4CB4-B767-18B7C3158029}" destId="{30C4B861-0CB5-46E7-9301-5C50BDC35F77}" srcOrd="0" destOrd="0" presId="urn:microsoft.com/office/officeart/2005/8/layout/matrix2"/>
    <dgm:cxn modelId="{72ECF55E-BABC-4B51-B189-46A50F361965}" srcId="{F13C7014-26F3-41DA-95DB-D08AAB289C53}" destId="{232FA6C8-ECC9-4CB4-B767-18B7C3158029}" srcOrd="1" destOrd="0" parTransId="{AE1EBF2D-EA8C-45F8-9245-3A75E42FC746}" sibTransId="{7A344E89-1333-42B9-AAD0-63C25C3E23D9}"/>
    <dgm:cxn modelId="{72B787B8-44A8-425A-B307-4564753D8B6E}" srcId="{F13C7014-26F3-41DA-95DB-D08AAB289C53}" destId="{FBE97A98-3B4A-4113-8B9C-ECF10E23BBA1}" srcOrd="4" destOrd="0" parTransId="{C9860479-B952-4332-8019-FBAE39D60E61}" sibTransId="{D87F109A-0676-4692-B094-5A8DE98764D4}"/>
    <dgm:cxn modelId="{F4B0FBF1-C5A2-4D6C-B8AA-684274725449}" type="presOf" srcId="{3E66892F-DB54-4D4F-8DEB-0017C2AEABF2}" destId="{1F3794A7-5CAD-4A71-8E1C-535C0D42E923}" srcOrd="0" destOrd="0" presId="urn:microsoft.com/office/officeart/2005/8/layout/matrix2"/>
    <dgm:cxn modelId="{C15F1C3A-E085-435C-AF1C-9FE3F50D7F4B}" type="presParOf" srcId="{EF2D146F-E6E1-4B9F-87EA-3ACD22FEB42A}" destId="{C7E82F2F-B250-4FA3-873C-37FFC0A7432B}" srcOrd="0" destOrd="0" presId="urn:microsoft.com/office/officeart/2005/8/layout/matrix2"/>
    <dgm:cxn modelId="{C41F801C-C78B-4A8F-9FB2-78EE16731161}" type="presParOf" srcId="{EF2D146F-E6E1-4B9F-87EA-3ACD22FEB42A}" destId="{1F3794A7-5CAD-4A71-8E1C-535C0D42E923}" srcOrd="1" destOrd="0" presId="urn:microsoft.com/office/officeart/2005/8/layout/matrix2"/>
    <dgm:cxn modelId="{F93703DD-0E3E-4E96-AF24-B6480D539476}" type="presParOf" srcId="{EF2D146F-E6E1-4B9F-87EA-3ACD22FEB42A}" destId="{30C4B861-0CB5-46E7-9301-5C50BDC35F77}" srcOrd="2" destOrd="0" presId="urn:microsoft.com/office/officeart/2005/8/layout/matrix2"/>
    <dgm:cxn modelId="{8EE01131-6A8E-496C-B2C6-A800F36CCC34}" type="presParOf" srcId="{EF2D146F-E6E1-4B9F-87EA-3ACD22FEB42A}" destId="{FC6E5943-91C9-436B-BB16-91E29ABA5AC2}" srcOrd="3" destOrd="0" presId="urn:microsoft.com/office/officeart/2005/8/layout/matrix2"/>
    <dgm:cxn modelId="{4C97D934-E655-4F28-BAAF-D4E49FFDB4B2}" type="presParOf" srcId="{EF2D146F-E6E1-4B9F-87EA-3ACD22FEB42A}" destId="{6176AE07-22B4-4EAC-AC77-1DD908966DE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4D61A2-E074-465C-8F30-8AA391022D98}"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n-US"/>
        </a:p>
      </dgm:t>
    </dgm:pt>
    <dgm:pt modelId="{069AFBF1-3944-45EE-92F4-379B870E4CA9}">
      <dgm:prSet phldrT="[Text]" custT="1"/>
      <dgm:spPr/>
      <dgm:t>
        <a:bodyPr/>
        <a:lstStyle/>
        <a:p>
          <a:r>
            <a:rPr lang="en-US" sz="1800" b="1" dirty="0" smtClean="0">
              <a:latin typeface="Arial Narrow" pitchFamily="34" charset="0"/>
            </a:rPr>
            <a:t>Assessment</a:t>
          </a:r>
          <a:endParaRPr lang="en-US" sz="1800" b="1" dirty="0">
            <a:latin typeface="Arial Narrow" pitchFamily="34" charset="0"/>
          </a:endParaRPr>
        </a:p>
      </dgm:t>
    </dgm:pt>
    <dgm:pt modelId="{7FA06C42-9A94-46D9-AC1F-AEEF3B266AD6}" type="parTrans" cxnId="{C82664BB-0BCF-44F6-9582-B8A0CB33442E}">
      <dgm:prSet/>
      <dgm:spPr/>
      <dgm:t>
        <a:bodyPr/>
        <a:lstStyle/>
        <a:p>
          <a:endParaRPr lang="en-US" sz="1600"/>
        </a:p>
      </dgm:t>
    </dgm:pt>
    <dgm:pt modelId="{9A1DD820-AB0D-4416-B8CE-3F4C1CB8DDF4}" type="sibTrans" cxnId="{C82664BB-0BCF-44F6-9582-B8A0CB33442E}">
      <dgm:prSet/>
      <dgm:spPr/>
      <dgm:t>
        <a:bodyPr/>
        <a:lstStyle/>
        <a:p>
          <a:endParaRPr lang="en-US" sz="1600"/>
        </a:p>
      </dgm:t>
    </dgm:pt>
    <dgm:pt modelId="{3B591A18-9817-4C8D-9185-CD9D35FAC49F}">
      <dgm:prSet phldrT="[Text]" custT="1"/>
      <dgm:spPr/>
      <dgm:t>
        <a:bodyPr/>
        <a:lstStyle/>
        <a:p>
          <a:r>
            <a:rPr lang="en-US" sz="1800" b="1" dirty="0" smtClean="0">
              <a:latin typeface="Arial Narrow" pitchFamily="34" charset="0"/>
            </a:rPr>
            <a:t>Self –reported questionnaire</a:t>
          </a:r>
          <a:endParaRPr lang="en-US" sz="1800" b="1" dirty="0">
            <a:latin typeface="Arial Narrow" pitchFamily="34" charset="0"/>
          </a:endParaRPr>
        </a:p>
      </dgm:t>
    </dgm:pt>
    <dgm:pt modelId="{C16AC3C2-B82F-4093-B037-3654F7FAF1AE}" type="parTrans" cxnId="{63FB5E50-141F-4247-96DF-ABB03AA54C83}">
      <dgm:prSet/>
      <dgm:spPr/>
      <dgm:t>
        <a:bodyPr/>
        <a:lstStyle/>
        <a:p>
          <a:endParaRPr lang="en-US" sz="1600"/>
        </a:p>
      </dgm:t>
    </dgm:pt>
    <dgm:pt modelId="{37C67332-7D69-4A44-8567-751ACD640CD6}" type="sibTrans" cxnId="{63FB5E50-141F-4247-96DF-ABB03AA54C83}">
      <dgm:prSet/>
      <dgm:spPr/>
      <dgm:t>
        <a:bodyPr/>
        <a:lstStyle/>
        <a:p>
          <a:endParaRPr lang="en-US" sz="1600"/>
        </a:p>
      </dgm:t>
    </dgm:pt>
    <dgm:pt modelId="{A840CBFF-15AD-4A93-85F4-27F4ACE875CB}">
      <dgm:prSet phldrT="[Text]" custT="1"/>
      <dgm:spPr/>
      <dgm:t>
        <a:bodyPr/>
        <a:lstStyle/>
        <a:p>
          <a:r>
            <a:rPr lang="en-US" sz="1800" b="1" dirty="0" smtClean="0">
              <a:latin typeface="Arial Narrow" pitchFamily="34" charset="0"/>
            </a:rPr>
            <a:t>Biochemical Assessment</a:t>
          </a:r>
          <a:endParaRPr lang="en-US" sz="1800" b="1" dirty="0">
            <a:latin typeface="Arial Narrow" pitchFamily="34" charset="0"/>
          </a:endParaRPr>
        </a:p>
      </dgm:t>
    </dgm:pt>
    <dgm:pt modelId="{9A132236-9627-4F20-9B31-AEA382BBBC30}" type="parTrans" cxnId="{539927C0-B203-4399-A2F5-49A695246262}">
      <dgm:prSet/>
      <dgm:spPr/>
      <dgm:t>
        <a:bodyPr/>
        <a:lstStyle/>
        <a:p>
          <a:endParaRPr lang="en-US" sz="1600"/>
        </a:p>
      </dgm:t>
    </dgm:pt>
    <dgm:pt modelId="{5FC91C3F-6C06-49C5-9A4A-1B70F00B6572}" type="sibTrans" cxnId="{539927C0-B203-4399-A2F5-49A695246262}">
      <dgm:prSet/>
      <dgm:spPr/>
      <dgm:t>
        <a:bodyPr/>
        <a:lstStyle/>
        <a:p>
          <a:endParaRPr lang="en-US" sz="1600"/>
        </a:p>
      </dgm:t>
    </dgm:pt>
    <dgm:pt modelId="{6359BFDF-4691-42BC-BC45-57BD613B3ECC}">
      <dgm:prSet phldrT="[Text]" custT="1"/>
      <dgm:spPr/>
      <dgm:t>
        <a:bodyPr/>
        <a:lstStyle/>
        <a:p>
          <a:r>
            <a:rPr lang="en-US" sz="1800" b="1" dirty="0" smtClean="0">
              <a:latin typeface="Arial Narrow" pitchFamily="34" charset="0"/>
            </a:rPr>
            <a:t>Plasma, Serum, saliva, Urine</a:t>
          </a:r>
          <a:endParaRPr lang="en-US" sz="1800" b="1" dirty="0">
            <a:latin typeface="Arial Narrow" pitchFamily="34" charset="0"/>
          </a:endParaRPr>
        </a:p>
      </dgm:t>
    </dgm:pt>
    <dgm:pt modelId="{20AB9ECF-A851-488E-9277-CEACA26D35D2}" type="parTrans" cxnId="{6662B27C-0302-4BD2-AE71-F4542A6BF610}">
      <dgm:prSet/>
      <dgm:spPr/>
      <dgm:t>
        <a:bodyPr/>
        <a:lstStyle/>
        <a:p>
          <a:endParaRPr lang="en-US" sz="1600"/>
        </a:p>
      </dgm:t>
    </dgm:pt>
    <dgm:pt modelId="{EB266BD4-3CC4-4176-BBB8-CC1FC045CDE6}" type="sibTrans" cxnId="{6662B27C-0302-4BD2-AE71-F4542A6BF610}">
      <dgm:prSet/>
      <dgm:spPr/>
      <dgm:t>
        <a:bodyPr/>
        <a:lstStyle/>
        <a:p>
          <a:endParaRPr lang="en-US" sz="1600"/>
        </a:p>
      </dgm:t>
    </dgm:pt>
    <dgm:pt modelId="{3F853215-5B13-48B1-BBF2-476F9A67C0E8}">
      <dgm:prSet custT="1"/>
      <dgm:spPr/>
      <dgm:t>
        <a:bodyPr/>
        <a:lstStyle/>
        <a:p>
          <a:r>
            <a:rPr lang="en-US" sz="1800" b="1" dirty="0" smtClean="0">
              <a:latin typeface="Arial Narrow" pitchFamily="34" charset="0"/>
            </a:rPr>
            <a:t>Expired Air</a:t>
          </a:r>
          <a:endParaRPr lang="en-US" sz="1800" b="1" dirty="0">
            <a:latin typeface="Arial Narrow" pitchFamily="34" charset="0"/>
          </a:endParaRPr>
        </a:p>
      </dgm:t>
    </dgm:pt>
    <dgm:pt modelId="{2416BDC7-1F53-4CE7-9BF9-9853C7B339A6}" type="parTrans" cxnId="{B7C9C6D6-58D8-4799-980D-0D30761F5F28}">
      <dgm:prSet/>
      <dgm:spPr/>
      <dgm:t>
        <a:bodyPr/>
        <a:lstStyle/>
        <a:p>
          <a:endParaRPr lang="en-US" sz="1600"/>
        </a:p>
      </dgm:t>
    </dgm:pt>
    <dgm:pt modelId="{ACD1D97E-4293-4CF9-9B63-B3FEF9D65BA8}" type="sibTrans" cxnId="{B7C9C6D6-58D8-4799-980D-0D30761F5F28}">
      <dgm:prSet/>
      <dgm:spPr/>
      <dgm:t>
        <a:bodyPr/>
        <a:lstStyle/>
        <a:p>
          <a:endParaRPr lang="en-US" sz="1600"/>
        </a:p>
      </dgm:t>
    </dgm:pt>
    <dgm:pt modelId="{5FC5B1DE-4DB1-4D10-8445-710D6E57B3F1}">
      <dgm:prSet custT="1"/>
      <dgm:spPr/>
      <dgm:t>
        <a:bodyPr/>
        <a:lstStyle/>
        <a:p>
          <a:r>
            <a:rPr lang="en-US" sz="1800" b="1" dirty="0" smtClean="0">
              <a:latin typeface="Arial Narrow" pitchFamily="34" charset="0"/>
            </a:rPr>
            <a:t>Nicotine,  Cotinine,     </a:t>
          </a:r>
          <a:r>
            <a:rPr lang="en-US" sz="1800" b="1" dirty="0" err="1" smtClean="0">
              <a:latin typeface="Arial Narrow" pitchFamily="34" charset="0"/>
            </a:rPr>
            <a:t>Thiocyanate</a:t>
          </a:r>
          <a:endParaRPr lang="en-US" sz="1800" b="1" dirty="0">
            <a:latin typeface="Arial Narrow" pitchFamily="34" charset="0"/>
          </a:endParaRPr>
        </a:p>
      </dgm:t>
    </dgm:pt>
    <dgm:pt modelId="{AFFF6691-F014-4BD7-86FF-39882FD4351E}" type="parTrans" cxnId="{6D814425-A0C4-4028-B048-B39790C9341D}">
      <dgm:prSet/>
      <dgm:spPr/>
      <dgm:t>
        <a:bodyPr/>
        <a:lstStyle/>
        <a:p>
          <a:endParaRPr lang="en-US" sz="1600"/>
        </a:p>
      </dgm:t>
    </dgm:pt>
    <dgm:pt modelId="{3DF8F666-D872-4E5B-AABD-F5AABCD4EE33}" type="sibTrans" cxnId="{6D814425-A0C4-4028-B048-B39790C9341D}">
      <dgm:prSet/>
      <dgm:spPr/>
      <dgm:t>
        <a:bodyPr/>
        <a:lstStyle/>
        <a:p>
          <a:endParaRPr lang="en-US" sz="1600"/>
        </a:p>
      </dgm:t>
    </dgm:pt>
    <dgm:pt modelId="{177A2042-9371-45A5-87A0-DEC40639FCB7}">
      <dgm:prSet custT="1"/>
      <dgm:spPr/>
      <dgm:t>
        <a:bodyPr/>
        <a:lstStyle/>
        <a:p>
          <a:r>
            <a:rPr lang="en-US" sz="1800" b="1" dirty="0" smtClean="0">
              <a:latin typeface="Arial Narrow" pitchFamily="34" charset="0"/>
            </a:rPr>
            <a:t>Carbon monoxide</a:t>
          </a:r>
          <a:endParaRPr lang="en-US" sz="1800" b="1" dirty="0">
            <a:latin typeface="Arial Narrow" pitchFamily="34" charset="0"/>
          </a:endParaRPr>
        </a:p>
      </dgm:t>
    </dgm:pt>
    <dgm:pt modelId="{F3BD8DA8-9313-4E85-B8D4-50629FB7E4A2}" type="parTrans" cxnId="{98B0D154-CA77-47EC-8EDA-04451C0EE2E4}">
      <dgm:prSet/>
      <dgm:spPr/>
      <dgm:t>
        <a:bodyPr/>
        <a:lstStyle/>
        <a:p>
          <a:endParaRPr lang="en-US" sz="1600"/>
        </a:p>
      </dgm:t>
    </dgm:pt>
    <dgm:pt modelId="{A3F871E4-370E-447B-AEEA-14300E1F6234}" type="sibTrans" cxnId="{98B0D154-CA77-47EC-8EDA-04451C0EE2E4}">
      <dgm:prSet/>
      <dgm:spPr/>
      <dgm:t>
        <a:bodyPr/>
        <a:lstStyle/>
        <a:p>
          <a:endParaRPr lang="en-US" sz="1600"/>
        </a:p>
      </dgm:t>
    </dgm:pt>
    <dgm:pt modelId="{7C9D43A4-0050-4688-BF55-F4C5A1068D6C}" type="pres">
      <dgm:prSet presAssocID="{914D61A2-E074-465C-8F30-8AA391022D98}" presName="hierChild1" presStyleCnt="0">
        <dgm:presLayoutVars>
          <dgm:orgChart val="1"/>
          <dgm:chPref val="1"/>
          <dgm:dir/>
          <dgm:animOne val="branch"/>
          <dgm:animLvl val="lvl"/>
          <dgm:resizeHandles/>
        </dgm:presLayoutVars>
      </dgm:prSet>
      <dgm:spPr/>
      <dgm:t>
        <a:bodyPr/>
        <a:lstStyle/>
        <a:p>
          <a:endParaRPr lang="en-IN"/>
        </a:p>
      </dgm:t>
    </dgm:pt>
    <dgm:pt modelId="{0087ADE9-C8CD-4F74-9C35-B4A416E4ADA2}" type="pres">
      <dgm:prSet presAssocID="{069AFBF1-3944-45EE-92F4-379B870E4CA9}" presName="hierRoot1" presStyleCnt="0">
        <dgm:presLayoutVars>
          <dgm:hierBranch val="init"/>
        </dgm:presLayoutVars>
      </dgm:prSet>
      <dgm:spPr/>
      <dgm:t>
        <a:bodyPr/>
        <a:lstStyle/>
        <a:p>
          <a:endParaRPr lang="en-IN"/>
        </a:p>
      </dgm:t>
    </dgm:pt>
    <dgm:pt modelId="{2363F7E9-AFEC-429C-AB91-4C85E96D51DE}" type="pres">
      <dgm:prSet presAssocID="{069AFBF1-3944-45EE-92F4-379B870E4CA9}" presName="rootComposite1" presStyleCnt="0"/>
      <dgm:spPr/>
      <dgm:t>
        <a:bodyPr/>
        <a:lstStyle/>
        <a:p>
          <a:endParaRPr lang="en-IN"/>
        </a:p>
      </dgm:t>
    </dgm:pt>
    <dgm:pt modelId="{A14E77DE-00A7-4682-BC8E-65EA527107E2}" type="pres">
      <dgm:prSet presAssocID="{069AFBF1-3944-45EE-92F4-379B870E4CA9}" presName="rootText1" presStyleLbl="node0" presStyleIdx="0" presStyleCnt="1" custScaleX="135635">
        <dgm:presLayoutVars>
          <dgm:chPref val="3"/>
        </dgm:presLayoutVars>
      </dgm:prSet>
      <dgm:spPr/>
      <dgm:t>
        <a:bodyPr/>
        <a:lstStyle/>
        <a:p>
          <a:endParaRPr lang="en-IN"/>
        </a:p>
      </dgm:t>
    </dgm:pt>
    <dgm:pt modelId="{02B1832E-0F26-47D9-9B13-B5682FBE2C2C}" type="pres">
      <dgm:prSet presAssocID="{069AFBF1-3944-45EE-92F4-379B870E4CA9}" presName="rootConnector1" presStyleLbl="node1" presStyleIdx="0" presStyleCnt="0"/>
      <dgm:spPr/>
      <dgm:t>
        <a:bodyPr/>
        <a:lstStyle/>
        <a:p>
          <a:endParaRPr lang="en-IN"/>
        </a:p>
      </dgm:t>
    </dgm:pt>
    <dgm:pt modelId="{23C128A0-0593-43BE-9E82-437528B1CBAA}" type="pres">
      <dgm:prSet presAssocID="{069AFBF1-3944-45EE-92F4-379B870E4CA9}" presName="hierChild2" presStyleCnt="0"/>
      <dgm:spPr/>
      <dgm:t>
        <a:bodyPr/>
        <a:lstStyle/>
        <a:p>
          <a:endParaRPr lang="en-IN"/>
        </a:p>
      </dgm:t>
    </dgm:pt>
    <dgm:pt modelId="{5FF6CFB9-B174-4AD2-AC62-700A1EB702F6}" type="pres">
      <dgm:prSet presAssocID="{C16AC3C2-B82F-4093-B037-3654F7FAF1AE}" presName="Name37" presStyleLbl="parChTrans1D2" presStyleIdx="0" presStyleCnt="2"/>
      <dgm:spPr/>
      <dgm:t>
        <a:bodyPr/>
        <a:lstStyle/>
        <a:p>
          <a:endParaRPr lang="en-IN"/>
        </a:p>
      </dgm:t>
    </dgm:pt>
    <dgm:pt modelId="{41137B88-A58F-47ED-ABBF-A5A68DF81EAE}" type="pres">
      <dgm:prSet presAssocID="{3B591A18-9817-4C8D-9185-CD9D35FAC49F}" presName="hierRoot2" presStyleCnt="0">
        <dgm:presLayoutVars>
          <dgm:hierBranch val="init"/>
        </dgm:presLayoutVars>
      </dgm:prSet>
      <dgm:spPr/>
      <dgm:t>
        <a:bodyPr/>
        <a:lstStyle/>
        <a:p>
          <a:endParaRPr lang="en-IN"/>
        </a:p>
      </dgm:t>
    </dgm:pt>
    <dgm:pt modelId="{5391AE7B-32D0-4B8D-B817-09163FB088EB}" type="pres">
      <dgm:prSet presAssocID="{3B591A18-9817-4C8D-9185-CD9D35FAC49F}" presName="rootComposite" presStyleCnt="0"/>
      <dgm:spPr/>
      <dgm:t>
        <a:bodyPr/>
        <a:lstStyle/>
        <a:p>
          <a:endParaRPr lang="en-IN"/>
        </a:p>
      </dgm:t>
    </dgm:pt>
    <dgm:pt modelId="{730B0E3D-E46A-4586-933C-59467CA3A14A}" type="pres">
      <dgm:prSet presAssocID="{3B591A18-9817-4C8D-9185-CD9D35FAC49F}" presName="rootText" presStyleLbl="node2" presStyleIdx="0" presStyleCnt="2">
        <dgm:presLayoutVars>
          <dgm:chPref val="3"/>
        </dgm:presLayoutVars>
      </dgm:prSet>
      <dgm:spPr/>
      <dgm:t>
        <a:bodyPr/>
        <a:lstStyle/>
        <a:p>
          <a:endParaRPr lang="en-IN"/>
        </a:p>
      </dgm:t>
    </dgm:pt>
    <dgm:pt modelId="{3AD94F6B-B4E4-44FB-8CBF-CF74B518690C}" type="pres">
      <dgm:prSet presAssocID="{3B591A18-9817-4C8D-9185-CD9D35FAC49F}" presName="rootConnector" presStyleLbl="node2" presStyleIdx="0" presStyleCnt="2"/>
      <dgm:spPr/>
      <dgm:t>
        <a:bodyPr/>
        <a:lstStyle/>
        <a:p>
          <a:endParaRPr lang="en-IN"/>
        </a:p>
      </dgm:t>
    </dgm:pt>
    <dgm:pt modelId="{DFC871D0-CFB2-4542-97D4-C10F41DD90D9}" type="pres">
      <dgm:prSet presAssocID="{3B591A18-9817-4C8D-9185-CD9D35FAC49F}" presName="hierChild4" presStyleCnt="0"/>
      <dgm:spPr/>
      <dgm:t>
        <a:bodyPr/>
        <a:lstStyle/>
        <a:p>
          <a:endParaRPr lang="en-IN"/>
        </a:p>
      </dgm:t>
    </dgm:pt>
    <dgm:pt modelId="{8695EE23-02D2-4AFB-8258-A3866545AAE0}" type="pres">
      <dgm:prSet presAssocID="{3B591A18-9817-4C8D-9185-CD9D35FAC49F}" presName="hierChild5" presStyleCnt="0"/>
      <dgm:spPr/>
      <dgm:t>
        <a:bodyPr/>
        <a:lstStyle/>
        <a:p>
          <a:endParaRPr lang="en-IN"/>
        </a:p>
      </dgm:t>
    </dgm:pt>
    <dgm:pt modelId="{D9F534E1-8235-462B-83E4-EAA7B3C5AF4A}" type="pres">
      <dgm:prSet presAssocID="{9A132236-9627-4F20-9B31-AEA382BBBC30}" presName="Name37" presStyleLbl="parChTrans1D2" presStyleIdx="1" presStyleCnt="2"/>
      <dgm:spPr/>
      <dgm:t>
        <a:bodyPr/>
        <a:lstStyle/>
        <a:p>
          <a:endParaRPr lang="en-IN"/>
        </a:p>
      </dgm:t>
    </dgm:pt>
    <dgm:pt modelId="{F541E8E9-E9CF-40EA-928A-9CBEA5555C66}" type="pres">
      <dgm:prSet presAssocID="{A840CBFF-15AD-4A93-85F4-27F4ACE875CB}" presName="hierRoot2" presStyleCnt="0">
        <dgm:presLayoutVars>
          <dgm:hierBranch val="init"/>
        </dgm:presLayoutVars>
      </dgm:prSet>
      <dgm:spPr/>
      <dgm:t>
        <a:bodyPr/>
        <a:lstStyle/>
        <a:p>
          <a:endParaRPr lang="en-IN"/>
        </a:p>
      </dgm:t>
    </dgm:pt>
    <dgm:pt modelId="{02EFEC24-D3A9-43DB-B73E-9837469753DB}" type="pres">
      <dgm:prSet presAssocID="{A840CBFF-15AD-4A93-85F4-27F4ACE875CB}" presName="rootComposite" presStyleCnt="0"/>
      <dgm:spPr/>
      <dgm:t>
        <a:bodyPr/>
        <a:lstStyle/>
        <a:p>
          <a:endParaRPr lang="en-IN"/>
        </a:p>
      </dgm:t>
    </dgm:pt>
    <dgm:pt modelId="{3B6AC93D-12F4-442A-BD40-ACBD71DD2BE9}" type="pres">
      <dgm:prSet presAssocID="{A840CBFF-15AD-4A93-85F4-27F4ACE875CB}" presName="rootText" presStyleLbl="node2" presStyleIdx="1" presStyleCnt="2">
        <dgm:presLayoutVars>
          <dgm:chPref val="3"/>
        </dgm:presLayoutVars>
      </dgm:prSet>
      <dgm:spPr/>
      <dgm:t>
        <a:bodyPr/>
        <a:lstStyle/>
        <a:p>
          <a:endParaRPr lang="en-IN"/>
        </a:p>
      </dgm:t>
    </dgm:pt>
    <dgm:pt modelId="{36CE0756-8AF5-44E9-88B4-53FA72B2DE91}" type="pres">
      <dgm:prSet presAssocID="{A840CBFF-15AD-4A93-85F4-27F4ACE875CB}" presName="rootConnector" presStyleLbl="node2" presStyleIdx="1" presStyleCnt="2"/>
      <dgm:spPr/>
      <dgm:t>
        <a:bodyPr/>
        <a:lstStyle/>
        <a:p>
          <a:endParaRPr lang="en-IN"/>
        </a:p>
      </dgm:t>
    </dgm:pt>
    <dgm:pt modelId="{0F6DB3D6-3692-441F-9C31-4D9F42B7EF2F}" type="pres">
      <dgm:prSet presAssocID="{A840CBFF-15AD-4A93-85F4-27F4ACE875CB}" presName="hierChild4" presStyleCnt="0"/>
      <dgm:spPr/>
      <dgm:t>
        <a:bodyPr/>
        <a:lstStyle/>
        <a:p>
          <a:endParaRPr lang="en-IN"/>
        </a:p>
      </dgm:t>
    </dgm:pt>
    <dgm:pt modelId="{72F5E6DE-CBF6-4046-951C-B913FCA168E9}" type="pres">
      <dgm:prSet presAssocID="{20AB9ECF-A851-488E-9277-CEACA26D35D2}" presName="Name37" presStyleLbl="parChTrans1D3" presStyleIdx="0" presStyleCnt="2"/>
      <dgm:spPr/>
      <dgm:t>
        <a:bodyPr/>
        <a:lstStyle/>
        <a:p>
          <a:endParaRPr lang="en-IN"/>
        </a:p>
      </dgm:t>
    </dgm:pt>
    <dgm:pt modelId="{55D5113C-9634-474B-A8EA-DE533DCF4C44}" type="pres">
      <dgm:prSet presAssocID="{6359BFDF-4691-42BC-BC45-57BD613B3ECC}" presName="hierRoot2" presStyleCnt="0">
        <dgm:presLayoutVars>
          <dgm:hierBranch val="init"/>
        </dgm:presLayoutVars>
      </dgm:prSet>
      <dgm:spPr/>
      <dgm:t>
        <a:bodyPr/>
        <a:lstStyle/>
        <a:p>
          <a:endParaRPr lang="en-IN"/>
        </a:p>
      </dgm:t>
    </dgm:pt>
    <dgm:pt modelId="{F0C061C7-F396-4994-9E19-AF1D4F7FA6D7}" type="pres">
      <dgm:prSet presAssocID="{6359BFDF-4691-42BC-BC45-57BD613B3ECC}" presName="rootComposite" presStyleCnt="0"/>
      <dgm:spPr/>
      <dgm:t>
        <a:bodyPr/>
        <a:lstStyle/>
        <a:p>
          <a:endParaRPr lang="en-IN"/>
        </a:p>
      </dgm:t>
    </dgm:pt>
    <dgm:pt modelId="{6DBC2748-D39C-4441-B110-7B75039A0EA7}" type="pres">
      <dgm:prSet presAssocID="{6359BFDF-4691-42BC-BC45-57BD613B3ECC}" presName="rootText" presStyleLbl="node3" presStyleIdx="0" presStyleCnt="2">
        <dgm:presLayoutVars>
          <dgm:chPref val="3"/>
        </dgm:presLayoutVars>
      </dgm:prSet>
      <dgm:spPr/>
      <dgm:t>
        <a:bodyPr/>
        <a:lstStyle/>
        <a:p>
          <a:endParaRPr lang="en-IN"/>
        </a:p>
      </dgm:t>
    </dgm:pt>
    <dgm:pt modelId="{E8150507-8BEF-4DBD-8BE4-6041191C339F}" type="pres">
      <dgm:prSet presAssocID="{6359BFDF-4691-42BC-BC45-57BD613B3ECC}" presName="rootConnector" presStyleLbl="node3" presStyleIdx="0" presStyleCnt="2"/>
      <dgm:spPr/>
      <dgm:t>
        <a:bodyPr/>
        <a:lstStyle/>
        <a:p>
          <a:endParaRPr lang="en-IN"/>
        </a:p>
      </dgm:t>
    </dgm:pt>
    <dgm:pt modelId="{23946DBA-C9F8-41ED-A34B-3D1132634DB9}" type="pres">
      <dgm:prSet presAssocID="{6359BFDF-4691-42BC-BC45-57BD613B3ECC}" presName="hierChild4" presStyleCnt="0"/>
      <dgm:spPr/>
      <dgm:t>
        <a:bodyPr/>
        <a:lstStyle/>
        <a:p>
          <a:endParaRPr lang="en-IN"/>
        </a:p>
      </dgm:t>
    </dgm:pt>
    <dgm:pt modelId="{F346665F-03A9-48C6-9244-DF10C40D9314}" type="pres">
      <dgm:prSet presAssocID="{AFFF6691-F014-4BD7-86FF-39882FD4351E}" presName="Name37" presStyleLbl="parChTrans1D4" presStyleIdx="0" presStyleCnt="2"/>
      <dgm:spPr/>
      <dgm:t>
        <a:bodyPr/>
        <a:lstStyle/>
        <a:p>
          <a:endParaRPr lang="en-IN"/>
        </a:p>
      </dgm:t>
    </dgm:pt>
    <dgm:pt modelId="{0378C350-9860-43B9-8057-37BFAA6C4F0A}" type="pres">
      <dgm:prSet presAssocID="{5FC5B1DE-4DB1-4D10-8445-710D6E57B3F1}" presName="hierRoot2" presStyleCnt="0">
        <dgm:presLayoutVars>
          <dgm:hierBranch val="init"/>
        </dgm:presLayoutVars>
      </dgm:prSet>
      <dgm:spPr/>
      <dgm:t>
        <a:bodyPr/>
        <a:lstStyle/>
        <a:p>
          <a:endParaRPr lang="en-IN"/>
        </a:p>
      </dgm:t>
    </dgm:pt>
    <dgm:pt modelId="{7AADDB32-260B-45D4-BF90-6B5B142C94E4}" type="pres">
      <dgm:prSet presAssocID="{5FC5B1DE-4DB1-4D10-8445-710D6E57B3F1}" presName="rootComposite" presStyleCnt="0"/>
      <dgm:spPr/>
      <dgm:t>
        <a:bodyPr/>
        <a:lstStyle/>
        <a:p>
          <a:endParaRPr lang="en-IN"/>
        </a:p>
      </dgm:t>
    </dgm:pt>
    <dgm:pt modelId="{81BBEA1A-0DAF-40A7-8802-6A83263B9D3E}" type="pres">
      <dgm:prSet presAssocID="{5FC5B1DE-4DB1-4D10-8445-710D6E57B3F1}" presName="rootText" presStyleLbl="node4" presStyleIdx="0" presStyleCnt="2">
        <dgm:presLayoutVars>
          <dgm:chPref val="3"/>
        </dgm:presLayoutVars>
      </dgm:prSet>
      <dgm:spPr/>
      <dgm:t>
        <a:bodyPr/>
        <a:lstStyle/>
        <a:p>
          <a:endParaRPr lang="en-IN"/>
        </a:p>
      </dgm:t>
    </dgm:pt>
    <dgm:pt modelId="{F4FA20FF-9D2B-4162-AF5B-71926D0DDAFE}" type="pres">
      <dgm:prSet presAssocID="{5FC5B1DE-4DB1-4D10-8445-710D6E57B3F1}" presName="rootConnector" presStyleLbl="node4" presStyleIdx="0" presStyleCnt="2"/>
      <dgm:spPr/>
      <dgm:t>
        <a:bodyPr/>
        <a:lstStyle/>
        <a:p>
          <a:endParaRPr lang="en-IN"/>
        </a:p>
      </dgm:t>
    </dgm:pt>
    <dgm:pt modelId="{3B3B7434-F414-4B0C-B85A-0C220C30AD87}" type="pres">
      <dgm:prSet presAssocID="{5FC5B1DE-4DB1-4D10-8445-710D6E57B3F1}" presName="hierChild4" presStyleCnt="0"/>
      <dgm:spPr/>
      <dgm:t>
        <a:bodyPr/>
        <a:lstStyle/>
        <a:p>
          <a:endParaRPr lang="en-IN"/>
        </a:p>
      </dgm:t>
    </dgm:pt>
    <dgm:pt modelId="{0982E185-65AB-4414-8371-EEE6C9A448D0}" type="pres">
      <dgm:prSet presAssocID="{5FC5B1DE-4DB1-4D10-8445-710D6E57B3F1}" presName="hierChild5" presStyleCnt="0"/>
      <dgm:spPr/>
      <dgm:t>
        <a:bodyPr/>
        <a:lstStyle/>
        <a:p>
          <a:endParaRPr lang="en-IN"/>
        </a:p>
      </dgm:t>
    </dgm:pt>
    <dgm:pt modelId="{A30594DF-929A-4E74-83B3-17D4B61ABC30}" type="pres">
      <dgm:prSet presAssocID="{6359BFDF-4691-42BC-BC45-57BD613B3ECC}" presName="hierChild5" presStyleCnt="0"/>
      <dgm:spPr/>
      <dgm:t>
        <a:bodyPr/>
        <a:lstStyle/>
        <a:p>
          <a:endParaRPr lang="en-IN"/>
        </a:p>
      </dgm:t>
    </dgm:pt>
    <dgm:pt modelId="{0F9C4D0E-CE9C-4A1C-823D-B20FC2DF765C}" type="pres">
      <dgm:prSet presAssocID="{2416BDC7-1F53-4CE7-9BF9-9853C7B339A6}" presName="Name37" presStyleLbl="parChTrans1D3" presStyleIdx="1" presStyleCnt="2"/>
      <dgm:spPr/>
      <dgm:t>
        <a:bodyPr/>
        <a:lstStyle/>
        <a:p>
          <a:endParaRPr lang="en-IN"/>
        </a:p>
      </dgm:t>
    </dgm:pt>
    <dgm:pt modelId="{4B5873F6-8DF3-4354-A3D6-1E1822A73987}" type="pres">
      <dgm:prSet presAssocID="{3F853215-5B13-48B1-BBF2-476F9A67C0E8}" presName="hierRoot2" presStyleCnt="0">
        <dgm:presLayoutVars>
          <dgm:hierBranch val="init"/>
        </dgm:presLayoutVars>
      </dgm:prSet>
      <dgm:spPr/>
      <dgm:t>
        <a:bodyPr/>
        <a:lstStyle/>
        <a:p>
          <a:endParaRPr lang="en-IN"/>
        </a:p>
      </dgm:t>
    </dgm:pt>
    <dgm:pt modelId="{53E053B3-CB91-4FF2-8ADA-B2EAD0AC566E}" type="pres">
      <dgm:prSet presAssocID="{3F853215-5B13-48B1-BBF2-476F9A67C0E8}" presName="rootComposite" presStyleCnt="0"/>
      <dgm:spPr/>
      <dgm:t>
        <a:bodyPr/>
        <a:lstStyle/>
        <a:p>
          <a:endParaRPr lang="en-IN"/>
        </a:p>
      </dgm:t>
    </dgm:pt>
    <dgm:pt modelId="{0E945557-D514-4A23-A168-4DAA54F08507}" type="pres">
      <dgm:prSet presAssocID="{3F853215-5B13-48B1-BBF2-476F9A67C0E8}" presName="rootText" presStyleLbl="node3" presStyleIdx="1" presStyleCnt="2">
        <dgm:presLayoutVars>
          <dgm:chPref val="3"/>
        </dgm:presLayoutVars>
      </dgm:prSet>
      <dgm:spPr/>
      <dgm:t>
        <a:bodyPr/>
        <a:lstStyle/>
        <a:p>
          <a:endParaRPr lang="en-IN"/>
        </a:p>
      </dgm:t>
    </dgm:pt>
    <dgm:pt modelId="{F1BD5798-D2A9-4917-8829-CCB25AB331CE}" type="pres">
      <dgm:prSet presAssocID="{3F853215-5B13-48B1-BBF2-476F9A67C0E8}" presName="rootConnector" presStyleLbl="node3" presStyleIdx="1" presStyleCnt="2"/>
      <dgm:spPr/>
      <dgm:t>
        <a:bodyPr/>
        <a:lstStyle/>
        <a:p>
          <a:endParaRPr lang="en-IN"/>
        </a:p>
      </dgm:t>
    </dgm:pt>
    <dgm:pt modelId="{DE670BC1-22B8-42C4-AC4C-DCE3B5A1A63D}" type="pres">
      <dgm:prSet presAssocID="{3F853215-5B13-48B1-BBF2-476F9A67C0E8}" presName="hierChild4" presStyleCnt="0"/>
      <dgm:spPr/>
      <dgm:t>
        <a:bodyPr/>
        <a:lstStyle/>
        <a:p>
          <a:endParaRPr lang="en-IN"/>
        </a:p>
      </dgm:t>
    </dgm:pt>
    <dgm:pt modelId="{46760F0F-9349-4348-8F62-0C550D28D01F}" type="pres">
      <dgm:prSet presAssocID="{F3BD8DA8-9313-4E85-B8D4-50629FB7E4A2}" presName="Name37" presStyleLbl="parChTrans1D4" presStyleIdx="1" presStyleCnt="2"/>
      <dgm:spPr/>
      <dgm:t>
        <a:bodyPr/>
        <a:lstStyle/>
        <a:p>
          <a:endParaRPr lang="en-IN"/>
        </a:p>
      </dgm:t>
    </dgm:pt>
    <dgm:pt modelId="{6F6C656B-2289-4F4F-A9C9-B88619907335}" type="pres">
      <dgm:prSet presAssocID="{177A2042-9371-45A5-87A0-DEC40639FCB7}" presName="hierRoot2" presStyleCnt="0">
        <dgm:presLayoutVars>
          <dgm:hierBranch val="init"/>
        </dgm:presLayoutVars>
      </dgm:prSet>
      <dgm:spPr/>
      <dgm:t>
        <a:bodyPr/>
        <a:lstStyle/>
        <a:p>
          <a:endParaRPr lang="en-IN"/>
        </a:p>
      </dgm:t>
    </dgm:pt>
    <dgm:pt modelId="{3E02553D-F331-4250-9BD6-93DE3BBC171A}" type="pres">
      <dgm:prSet presAssocID="{177A2042-9371-45A5-87A0-DEC40639FCB7}" presName="rootComposite" presStyleCnt="0"/>
      <dgm:spPr/>
      <dgm:t>
        <a:bodyPr/>
        <a:lstStyle/>
        <a:p>
          <a:endParaRPr lang="en-IN"/>
        </a:p>
      </dgm:t>
    </dgm:pt>
    <dgm:pt modelId="{0ED18B0A-0C05-4EA7-9566-F93B8916C9C0}" type="pres">
      <dgm:prSet presAssocID="{177A2042-9371-45A5-87A0-DEC40639FCB7}" presName="rootText" presStyleLbl="node4" presStyleIdx="1" presStyleCnt="2">
        <dgm:presLayoutVars>
          <dgm:chPref val="3"/>
        </dgm:presLayoutVars>
      </dgm:prSet>
      <dgm:spPr/>
      <dgm:t>
        <a:bodyPr/>
        <a:lstStyle/>
        <a:p>
          <a:endParaRPr lang="en-IN"/>
        </a:p>
      </dgm:t>
    </dgm:pt>
    <dgm:pt modelId="{D42C312E-8AE7-46A9-B857-AFECD3C615FF}" type="pres">
      <dgm:prSet presAssocID="{177A2042-9371-45A5-87A0-DEC40639FCB7}" presName="rootConnector" presStyleLbl="node4" presStyleIdx="1" presStyleCnt="2"/>
      <dgm:spPr/>
      <dgm:t>
        <a:bodyPr/>
        <a:lstStyle/>
        <a:p>
          <a:endParaRPr lang="en-IN"/>
        </a:p>
      </dgm:t>
    </dgm:pt>
    <dgm:pt modelId="{F5BCF1FC-AA67-44D2-8735-C6DD21381043}" type="pres">
      <dgm:prSet presAssocID="{177A2042-9371-45A5-87A0-DEC40639FCB7}" presName="hierChild4" presStyleCnt="0"/>
      <dgm:spPr/>
      <dgm:t>
        <a:bodyPr/>
        <a:lstStyle/>
        <a:p>
          <a:endParaRPr lang="en-IN"/>
        </a:p>
      </dgm:t>
    </dgm:pt>
    <dgm:pt modelId="{9920B1F7-645F-4B02-8527-142D43673DC6}" type="pres">
      <dgm:prSet presAssocID="{177A2042-9371-45A5-87A0-DEC40639FCB7}" presName="hierChild5" presStyleCnt="0"/>
      <dgm:spPr/>
      <dgm:t>
        <a:bodyPr/>
        <a:lstStyle/>
        <a:p>
          <a:endParaRPr lang="en-IN"/>
        </a:p>
      </dgm:t>
    </dgm:pt>
    <dgm:pt modelId="{91913A91-D625-4982-B9CD-DE3A706DD0A3}" type="pres">
      <dgm:prSet presAssocID="{3F853215-5B13-48B1-BBF2-476F9A67C0E8}" presName="hierChild5" presStyleCnt="0"/>
      <dgm:spPr/>
      <dgm:t>
        <a:bodyPr/>
        <a:lstStyle/>
        <a:p>
          <a:endParaRPr lang="en-IN"/>
        </a:p>
      </dgm:t>
    </dgm:pt>
    <dgm:pt modelId="{84E18CAD-E1BC-4BB6-ADF9-8F0913034DE0}" type="pres">
      <dgm:prSet presAssocID="{A840CBFF-15AD-4A93-85F4-27F4ACE875CB}" presName="hierChild5" presStyleCnt="0"/>
      <dgm:spPr/>
      <dgm:t>
        <a:bodyPr/>
        <a:lstStyle/>
        <a:p>
          <a:endParaRPr lang="en-IN"/>
        </a:p>
      </dgm:t>
    </dgm:pt>
    <dgm:pt modelId="{8958871C-B91D-4F30-82D3-D28FA0D20AEC}" type="pres">
      <dgm:prSet presAssocID="{069AFBF1-3944-45EE-92F4-379B870E4CA9}" presName="hierChild3" presStyleCnt="0"/>
      <dgm:spPr/>
      <dgm:t>
        <a:bodyPr/>
        <a:lstStyle/>
        <a:p>
          <a:endParaRPr lang="en-IN"/>
        </a:p>
      </dgm:t>
    </dgm:pt>
  </dgm:ptLst>
  <dgm:cxnLst>
    <dgm:cxn modelId="{2F693485-07A1-4CE9-9A63-D82DE788C1AE}" type="presOf" srcId="{6359BFDF-4691-42BC-BC45-57BD613B3ECC}" destId="{E8150507-8BEF-4DBD-8BE4-6041191C339F}" srcOrd="1" destOrd="0" presId="urn:microsoft.com/office/officeart/2005/8/layout/orgChart1"/>
    <dgm:cxn modelId="{1C503F5F-8B18-4C2F-9652-4A8EE228248C}" type="presOf" srcId="{6359BFDF-4691-42BC-BC45-57BD613B3ECC}" destId="{6DBC2748-D39C-4441-B110-7B75039A0EA7}" srcOrd="0" destOrd="0" presId="urn:microsoft.com/office/officeart/2005/8/layout/orgChart1"/>
    <dgm:cxn modelId="{0DDE8D99-6459-4966-BC2E-2C4EF89D68D3}" type="presOf" srcId="{A840CBFF-15AD-4A93-85F4-27F4ACE875CB}" destId="{3B6AC93D-12F4-442A-BD40-ACBD71DD2BE9}" srcOrd="0" destOrd="0" presId="urn:microsoft.com/office/officeart/2005/8/layout/orgChart1"/>
    <dgm:cxn modelId="{E2B95A5F-934F-45A6-BA61-69319F1A416C}" type="presOf" srcId="{3B591A18-9817-4C8D-9185-CD9D35FAC49F}" destId="{730B0E3D-E46A-4586-933C-59467CA3A14A}" srcOrd="0" destOrd="0" presId="urn:microsoft.com/office/officeart/2005/8/layout/orgChart1"/>
    <dgm:cxn modelId="{FDA1EC13-31B0-445B-BDCB-59ADFA3A9836}" type="presOf" srcId="{A840CBFF-15AD-4A93-85F4-27F4ACE875CB}" destId="{36CE0756-8AF5-44E9-88B4-53FA72B2DE91}" srcOrd="1" destOrd="0" presId="urn:microsoft.com/office/officeart/2005/8/layout/orgChart1"/>
    <dgm:cxn modelId="{B696310F-381C-4656-9046-64A6A72E33FD}" type="presOf" srcId="{914D61A2-E074-465C-8F30-8AA391022D98}" destId="{7C9D43A4-0050-4688-BF55-F4C5A1068D6C}" srcOrd="0" destOrd="0" presId="urn:microsoft.com/office/officeart/2005/8/layout/orgChart1"/>
    <dgm:cxn modelId="{07052951-0CE1-48E0-9318-D77BEC98F356}" type="presOf" srcId="{3F853215-5B13-48B1-BBF2-476F9A67C0E8}" destId="{0E945557-D514-4A23-A168-4DAA54F08507}" srcOrd="0" destOrd="0" presId="urn:microsoft.com/office/officeart/2005/8/layout/orgChart1"/>
    <dgm:cxn modelId="{ACDC10F7-A65C-418C-B2B3-84BCBF98FE4E}" type="presOf" srcId="{069AFBF1-3944-45EE-92F4-379B870E4CA9}" destId="{A14E77DE-00A7-4682-BC8E-65EA527107E2}" srcOrd="0" destOrd="0" presId="urn:microsoft.com/office/officeart/2005/8/layout/orgChart1"/>
    <dgm:cxn modelId="{3EBFA1B9-7726-447A-BF6F-C5E014AF5F5F}" type="presOf" srcId="{5FC5B1DE-4DB1-4D10-8445-710D6E57B3F1}" destId="{81BBEA1A-0DAF-40A7-8802-6A83263B9D3E}" srcOrd="0" destOrd="0" presId="urn:microsoft.com/office/officeart/2005/8/layout/orgChart1"/>
    <dgm:cxn modelId="{D62DF36C-3C8A-45DF-91F6-238BFB140323}" type="presOf" srcId="{3F853215-5B13-48B1-BBF2-476F9A67C0E8}" destId="{F1BD5798-D2A9-4917-8829-CCB25AB331CE}" srcOrd="1" destOrd="0" presId="urn:microsoft.com/office/officeart/2005/8/layout/orgChart1"/>
    <dgm:cxn modelId="{63FB5E50-141F-4247-96DF-ABB03AA54C83}" srcId="{069AFBF1-3944-45EE-92F4-379B870E4CA9}" destId="{3B591A18-9817-4C8D-9185-CD9D35FAC49F}" srcOrd="0" destOrd="0" parTransId="{C16AC3C2-B82F-4093-B037-3654F7FAF1AE}" sibTransId="{37C67332-7D69-4A44-8567-751ACD640CD6}"/>
    <dgm:cxn modelId="{0FB58D60-B88A-4B07-8CA8-E94C12307CE4}" type="presOf" srcId="{F3BD8DA8-9313-4E85-B8D4-50629FB7E4A2}" destId="{46760F0F-9349-4348-8F62-0C550D28D01F}" srcOrd="0" destOrd="0" presId="urn:microsoft.com/office/officeart/2005/8/layout/orgChart1"/>
    <dgm:cxn modelId="{5E860834-78BA-4A22-BBB8-DFC60C9EA303}" type="presOf" srcId="{20AB9ECF-A851-488E-9277-CEACA26D35D2}" destId="{72F5E6DE-CBF6-4046-951C-B913FCA168E9}" srcOrd="0" destOrd="0" presId="urn:microsoft.com/office/officeart/2005/8/layout/orgChart1"/>
    <dgm:cxn modelId="{CF9236E8-25C9-44B9-83EE-685C3FF7C6C5}" type="presOf" srcId="{177A2042-9371-45A5-87A0-DEC40639FCB7}" destId="{0ED18B0A-0C05-4EA7-9566-F93B8916C9C0}" srcOrd="0" destOrd="0" presId="urn:microsoft.com/office/officeart/2005/8/layout/orgChart1"/>
    <dgm:cxn modelId="{BE3A99DF-7133-4992-A131-AF74EEE13A8E}" type="presOf" srcId="{5FC5B1DE-4DB1-4D10-8445-710D6E57B3F1}" destId="{F4FA20FF-9D2B-4162-AF5B-71926D0DDAFE}" srcOrd="1" destOrd="0" presId="urn:microsoft.com/office/officeart/2005/8/layout/orgChart1"/>
    <dgm:cxn modelId="{625C1A8D-F500-4903-A5A5-C9DE3F7E41A9}" type="presOf" srcId="{9A132236-9627-4F20-9B31-AEA382BBBC30}" destId="{D9F534E1-8235-462B-83E4-EAA7B3C5AF4A}" srcOrd="0" destOrd="0" presId="urn:microsoft.com/office/officeart/2005/8/layout/orgChart1"/>
    <dgm:cxn modelId="{6D814425-A0C4-4028-B048-B39790C9341D}" srcId="{6359BFDF-4691-42BC-BC45-57BD613B3ECC}" destId="{5FC5B1DE-4DB1-4D10-8445-710D6E57B3F1}" srcOrd="0" destOrd="0" parTransId="{AFFF6691-F014-4BD7-86FF-39882FD4351E}" sibTransId="{3DF8F666-D872-4E5B-AABD-F5AABCD4EE33}"/>
    <dgm:cxn modelId="{24103FF0-E4DF-4D8B-9902-2F9BBCCF2FDC}" type="presOf" srcId="{069AFBF1-3944-45EE-92F4-379B870E4CA9}" destId="{02B1832E-0F26-47D9-9B13-B5682FBE2C2C}" srcOrd="1" destOrd="0" presId="urn:microsoft.com/office/officeart/2005/8/layout/orgChart1"/>
    <dgm:cxn modelId="{539927C0-B203-4399-A2F5-49A695246262}" srcId="{069AFBF1-3944-45EE-92F4-379B870E4CA9}" destId="{A840CBFF-15AD-4A93-85F4-27F4ACE875CB}" srcOrd="1" destOrd="0" parTransId="{9A132236-9627-4F20-9B31-AEA382BBBC30}" sibTransId="{5FC91C3F-6C06-49C5-9A4A-1B70F00B6572}"/>
    <dgm:cxn modelId="{6662B27C-0302-4BD2-AE71-F4542A6BF610}" srcId="{A840CBFF-15AD-4A93-85F4-27F4ACE875CB}" destId="{6359BFDF-4691-42BC-BC45-57BD613B3ECC}" srcOrd="0" destOrd="0" parTransId="{20AB9ECF-A851-488E-9277-CEACA26D35D2}" sibTransId="{EB266BD4-3CC4-4176-BBB8-CC1FC045CDE6}"/>
    <dgm:cxn modelId="{A9B41C4A-AAC0-4859-8570-536624D540EB}" type="presOf" srcId="{177A2042-9371-45A5-87A0-DEC40639FCB7}" destId="{D42C312E-8AE7-46A9-B857-AFECD3C615FF}" srcOrd="1" destOrd="0" presId="urn:microsoft.com/office/officeart/2005/8/layout/orgChart1"/>
    <dgm:cxn modelId="{B7C9C6D6-58D8-4799-980D-0D30761F5F28}" srcId="{A840CBFF-15AD-4A93-85F4-27F4ACE875CB}" destId="{3F853215-5B13-48B1-BBF2-476F9A67C0E8}" srcOrd="1" destOrd="0" parTransId="{2416BDC7-1F53-4CE7-9BF9-9853C7B339A6}" sibTransId="{ACD1D97E-4293-4CF9-9B63-B3FEF9D65BA8}"/>
    <dgm:cxn modelId="{C82664BB-0BCF-44F6-9582-B8A0CB33442E}" srcId="{914D61A2-E074-465C-8F30-8AA391022D98}" destId="{069AFBF1-3944-45EE-92F4-379B870E4CA9}" srcOrd="0" destOrd="0" parTransId="{7FA06C42-9A94-46D9-AC1F-AEEF3B266AD6}" sibTransId="{9A1DD820-AB0D-4416-B8CE-3F4C1CB8DDF4}"/>
    <dgm:cxn modelId="{70804BE1-A60C-4699-9A7E-53B3F763CD94}" type="presOf" srcId="{AFFF6691-F014-4BD7-86FF-39882FD4351E}" destId="{F346665F-03A9-48C6-9244-DF10C40D9314}" srcOrd="0" destOrd="0" presId="urn:microsoft.com/office/officeart/2005/8/layout/orgChart1"/>
    <dgm:cxn modelId="{B45473C6-DEE8-4B88-A0C7-4618BF3A4514}" type="presOf" srcId="{C16AC3C2-B82F-4093-B037-3654F7FAF1AE}" destId="{5FF6CFB9-B174-4AD2-AC62-700A1EB702F6}" srcOrd="0" destOrd="0" presId="urn:microsoft.com/office/officeart/2005/8/layout/orgChart1"/>
    <dgm:cxn modelId="{98B0D154-CA77-47EC-8EDA-04451C0EE2E4}" srcId="{3F853215-5B13-48B1-BBF2-476F9A67C0E8}" destId="{177A2042-9371-45A5-87A0-DEC40639FCB7}" srcOrd="0" destOrd="0" parTransId="{F3BD8DA8-9313-4E85-B8D4-50629FB7E4A2}" sibTransId="{A3F871E4-370E-447B-AEEA-14300E1F6234}"/>
    <dgm:cxn modelId="{3A2152C0-D758-403A-94E5-A735D354B7A1}" type="presOf" srcId="{2416BDC7-1F53-4CE7-9BF9-9853C7B339A6}" destId="{0F9C4D0E-CE9C-4A1C-823D-B20FC2DF765C}" srcOrd="0" destOrd="0" presId="urn:microsoft.com/office/officeart/2005/8/layout/orgChart1"/>
    <dgm:cxn modelId="{0A2844B1-3C41-4C18-980A-CF73D51C2110}" type="presOf" srcId="{3B591A18-9817-4C8D-9185-CD9D35FAC49F}" destId="{3AD94F6B-B4E4-44FB-8CBF-CF74B518690C}" srcOrd="1" destOrd="0" presId="urn:microsoft.com/office/officeart/2005/8/layout/orgChart1"/>
    <dgm:cxn modelId="{4C5E3E31-FAF8-47BD-A956-D2641751A2B5}" type="presParOf" srcId="{7C9D43A4-0050-4688-BF55-F4C5A1068D6C}" destId="{0087ADE9-C8CD-4F74-9C35-B4A416E4ADA2}" srcOrd="0" destOrd="0" presId="urn:microsoft.com/office/officeart/2005/8/layout/orgChart1"/>
    <dgm:cxn modelId="{E4E3EBE2-3FD4-4476-8B38-B08BE284D5E0}" type="presParOf" srcId="{0087ADE9-C8CD-4F74-9C35-B4A416E4ADA2}" destId="{2363F7E9-AFEC-429C-AB91-4C85E96D51DE}" srcOrd="0" destOrd="0" presId="urn:microsoft.com/office/officeart/2005/8/layout/orgChart1"/>
    <dgm:cxn modelId="{8B8C422F-F454-4FCD-B87D-A5219423A54B}" type="presParOf" srcId="{2363F7E9-AFEC-429C-AB91-4C85E96D51DE}" destId="{A14E77DE-00A7-4682-BC8E-65EA527107E2}" srcOrd="0" destOrd="0" presId="urn:microsoft.com/office/officeart/2005/8/layout/orgChart1"/>
    <dgm:cxn modelId="{225DE67F-3B1B-461F-9301-04B8C4B1C4C8}" type="presParOf" srcId="{2363F7E9-AFEC-429C-AB91-4C85E96D51DE}" destId="{02B1832E-0F26-47D9-9B13-B5682FBE2C2C}" srcOrd="1" destOrd="0" presId="urn:microsoft.com/office/officeart/2005/8/layout/orgChart1"/>
    <dgm:cxn modelId="{6124453C-AD94-4B1C-8015-4466D6CA4DCD}" type="presParOf" srcId="{0087ADE9-C8CD-4F74-9C35-B4A416E4ADA2}" destId="{23C128A0-0593-43BE-9E82-437528B1CBAA}" srcOrd="1" destOrd="0" presId="urn:microsoft.com/office/officeart/2005/8/layout/orgChart1"/>
    <dgm:cxn modelId="{56C98291-DFE6-4A0D-B802-8BCCE6899619}" type="presParOf" srcId="{23C128A0-0593-43BE-9E82-437528B1CBAA}" destId="{5FF6CFB9-B174-4AD2-AC62-700A1EB702F6}" srcOrd="0" destOrd="0" presId="urn:microsoft.com/office/officeart/2005/8/layout/orgChart1"/>
    <dgm:cxn modelId="{2866C124-72D5-4567-9CB5-32B60AA32367}" type="presParOf" srcId="{23C128A0-0593-43BE-9E82-437528B1CBAA}" destId="{41137B88-A58F-47ED-ABBF-A5A68DF81EAE}" srcOrd="1" destOrd="0" presId="urn:microsoft.com/office/officeart/2005/8/layout/orgChart1"/>
    <dgm:cxn modelId="{F9708B7F-D1F9-43A1-9386-F66C2B642DFE}" type="presParOf" srcId="{41137B88-A58F-47ED-ABBF-A5A68DF81EAE}" destId="{5391AE7B-32D0-4B8D-B817-09163FB088EB}" srcOrd="0" destOrd="0" presId="urn:microsoft.com/office/officeart/2005/8/layout/orgChart1"/>
    <dgm:cxn modelId="{09BC947C-A57A-4A85-B641-CD4D28DAB713}" type="presParOf" srcId="{5391AE7B-32D0-4B8D-B817-09163FB088EB}" destId="{730B0E3D-E46A-4586-933C-59467CA3A14A}" srcOrd="0" destOrd="0" presId="urn:microsoft.com/office/officeart/2005/8/layout/orgChart1"/>
    <dgm:cxn modelId="{C52F8E74-6BD8-4C66-8CD6-13505B9F989F}" type="presParOf" srcId="{5391AE7B-32D0-4B8D-B817-09163FB088EB}" destId="{3AD94F6B-B4E4-44FB-8CBF-CF74B518690C}" srcOrd="1" destOrd="0" presId="urn:microsoft.com/office/officeart/2005/8/layout/orgChart1"/>
    <dgm:cxn modelId="{5825F13D-5496-46EB-B705-67B3112B25A3}" type="presParOf" srcId="{41137B88-A58F-47ED-ABBF-A5A68DF81EAE}" destId="{DFC871D0-CFB2-4542-97D4-C10F41DD90D9}" srcOrd="1" destOrd="0" presId="urn:microsoft.com/office/officeart/2005/8/layout/orgChart1"/>
    <dgm:cxn modelId="{BB1B7E0C-D9CF-4EC0-86D3-5DAA3AE01399}" type="presParOf" srcId="{41137B88-A58F-47ED-ABBF-A5A68DF81EAE}" destId="{8695EE23-02D2-4AFB-8258-A3866545AAE0}" srcOrd="2" destOrd="0" presId="urn:microsoft.com/office/officeart/2005/8/layout/orgChart1"/>
    <dgm:cxn modelId="{3D08FED6-C0A8-4F44-A369-D0DBC15742CB}" type="presParOf" srcId="{23C128A0-0593-43BE-9E82-437528B1CBAA}" destId="{D9F534E1-8235-462B-83E4-EAA7B3C5AF4A}" srcOrd="2" destOrd="0" presId="urn:microsoft.com/office/officeart/2005/8/layout/orgChart1"/>
    <dgm:cxn modelId="{C4CC1862-DBCE-4EFD-9AFE-A8D521576B76}" type="presParOf" srcId="{23C128A0-0593-43BE-9E82-437528B1CBAA}" destId="{F541E8E9-E9CF-40EA-928A-9CBEA5555C66}" srcOrd="3" destOrd="0" presId="urn:microsoft.com/office/officeart/2005/8/layout/orgChart1"/>
    <dgm:cxn modelId="{62CE5398-CC32-4284-8B6D-EADCE4313E7C}" type="presParOf" srcId="{F541E8E9-E9CF-40EA-928A-9CBEA5555C66}" destId="{02EFEC24-D3A9-43DB-B73E-9837469753DB}" srcOrd="0" destOrd="0" presId="urn:microsoft.com/office/officeart/2005/8/layout/orgChart1"/>
    <dgm:cxn modelId="{23E11508-B89A-46F1-A98A-78EA78DBC315}" type="presParOf" srcId="{02EFEC24-D3A9-43DB-B73E-9837469753DB}" destId="{3B6AC93D-12F4-442A-BD40-ACBD71DD2BE9}" srcOrd="0" destOrd="0" presId="urn:microsoft.com/office/officeart/2005/8/layout/orgChart1"/>
    <dgm:cxn modelId="{EABE70A4-9089-4F71-87C0-68003619D1B1}" type="presParOf" srcId="{02EFEC24-D3A9-43DB-B73E-9837469753DB}" destId="{36CE0756-8AF5-44E9-88B4-53FA72B2DE91}" srcOrd="1" destOrd="0" presId="urn:microsoft.com/office/officeart/2005/8/layout/orgChart1"/>
    <dgm:cxn modelId="{4627B68F-72C2-4348-B3A0-A1C325EC4FAD}" type="presParOf" srcId="{F541E8E9-E9CF-40EA-928A-9CBEA5555C66}" destId="{0F6DB3D6-3692-441F-9C31-4D9F42B7EF2F}" srcOrd="1" destOrd="0" presId="urn:microsoft.com/office/officeart/2005/8/layout/orgChart1"/>
    <dgm:cxn modelId="{FDEA8D36-5B62-4CED-804E-B755EAA18853}" type="presParOf" srcId="{0F6DB3D6-3692-441F-9C31-4D9F42B7EF2F}" destId="{72F5E6DE-CBF6-4046-951C-B913FCA168E9}" srcOrd="0" destOrd="0" presId="urn:microsoft.com/office/officeart/2005/8/layout/orgChart1"/>
    <dgm:cxn modelId="{598372DB-455F-4F06-B70D-1B55E813F339}" type="presParOf" srcId="{0F6DB3D6-3692-441F-9C31-4D9F42B7EF2F}" destId="{55D5113C-9634-474B-A8EA-DE533DCF4C44}" srcOrd="1" destOrd="0" presId="urn:microsoft.com/office/officeart/2005/8/layout/orgChart1"/>
    <dgm:cxn modelId="{8F9E36DB-F144-48D0-AB43-6A7494AC1BCB}" type="presParOf" srcId="{55D5113C-9634-474B-A8EA-DE533DCF4C44}" destId="{F0C061C7-F396-4994-9E19-AF1D4F7FA6D7}" srcOrd="0" destOrd="0" presId="urn:microsoft.com/office/officeart/2005/8/layout/orgChart1"/>
    <dgm:cxn modelId="{AC09A98C-2481-44D8-B4D5-99CB46CFA213}" type="presParOf" srcId="{F0C061C7-F396-4994-9E19-AF1D4F7FA6D7}" destId="{6DBC2748-D39C-4441-B110-7B75039A0EA7}" srcOrd="0" destOrd="0" presId="urn:microsoft.com/office/officeart/2005/8/layout/orgChart1"/>
    <dgm:cxn modelId="{FC85E545-2B5A-406A-94D9-C6A03D2BCC16}" type="presParOf" srcId="{F0C061C7-F396-4994-9E19-AF1D4F7FA6D7}" destId="{E8150507-8BEF-4DBD-8BE4-6041191C339F}" srcOrd="1" destOrd="0" presId="urn:microsoft.com/office/officeart/2005/8/layout/orgChart1"/>
    <dgm:cxn modelId="{CDB86DCD-C0ED-4157-B194-5C282B5B6D9B}" type="presParOf" srcId="{55D5113C-9634-474B-A8EA-DE533DCF4C44}" destId="{23946DBA-C9F8-41ED-A34B-3D1132634DB9}" srcOrd="1" destOrd="0" presId="urn:microsoft.com/office/officeart/2005/8/layout/orgChart1"/>
    <dgm:cxn modelId="{177E4CC0-7BCC-46A4-9555-CF67E0C1A951}" type="presParOf" srcId="{23946DBA-C9F8-41ED-A34B-3D1132634DB9}" destId="{F346665F-03A9-48C6-9244-DF10C40D9314}" srcOrd="0" destOrd="0" presId="urn:microsoft.com/office/officeart/2005/8/layout/orgChart1"/>
    <dgm:cxn modelId="{5ADBA99D-3601-48DA-BB84-7B5B54E7ADAD}" type="presParOf" srcId="{23946DBA-C9F8-41ED-A34B-3D1132634DB9}" destId="{0378C350-9860-43B9-8057-37BFAA6C4F0A}" srcOrd="1" destOrd="0" presId="urn:microsoft.com/office/officeart/2005/8/layout/orgChart1"/>
    <dgm:cxn modelId="{6B45384A-5272-41B7-99C9-43A6AEE4979C}" type="presParOf" srcId="{0378C350-9860-43B9-8057-37BFAA6C4F0A}" destId="{7AADDB32-260B-45D4-BF90-6B5B142C94E4}" srcOrd="0" destOrd="0" presId="urn:microsoft.com/office/officeart/2005/8/layout/orgChart1"/>
    <dgm:cxn modelId="{04E37A3C-4B91-4AD4-B107-321EFE1649BA}" type="presParOf" srcId="{7AADDB32-260B-45D4-BF90-6B5B142C94E4}" destId="{81BBEA1A-0DAF-40A7-8802-6A83263B9D3E}" srcOrd="0" destOrd="0" presId="urn:microsoft.com/office/officeart/2005/8/layout/orgChart1"/>
    <dgm:cxn modelId="{636178CA-E820-4CAF-AE2C-04154B46CB30}" type="presParOf" srcId="{7AADDB32-260B-45D4-BF90-6B5B142C94E4}" destId="{F4FA20FF-9D2B-4162-AF5B-71926D0DDAFE}" srcOrd="1" destOrd="0" presId="urn:microsoft.com/office/officeart/2005/8/layout/orgChart1"/>
    <dgm:cxn modelId="{BA97771E-9AFA-4F6A-B99A-F9ED5D3F4111}" type="presParOf" srcId="{0378C350-9860-43B9-8057-37BFAA6C4F0A}" destId="{3B3B7434-F414-4B0C-B85A-0C220C30AD87}" srcOrd="1" destOrd="0" presId="urn:microsoft.com/office/officeart/2005/8/layout/orgChart1"/>
    <dgm:cxn modelId="{2ECD1DCB-2802-47A3-98CB-F2C66B986AAB}" type="presParOf" srcId="{0378C350-9860-43B9-8057-37BFAA6C4F0A}" destId="{0982E185-65AB-4414-8371-EEE6C9A448D0}" srcOrd="2" destOrd="0" presId="urn:microsoft.com/office/officeart/2005/8/layout/orgChart1"/>
    <dgm:cxn modelId="{EC07D9D2-2BE7-4ABF-B4B5-67B8298AFF0A}" type="presParOf" srcId="{55D5113C-9634-474B-A8EA-DE533DCF4C44}" destId="{A30594DF-929A-4E74-83B3-17D4B61ABC30}" srcOrd="2" destOrd="0" presId="urn:microsoft.com/office/officeart/2005/8/layout/orgChart1"/>
    <dgm:cxn modelId="{1CF18728-C1E3-4BA5-82D0-0A3BEDF5F743}" type="presParOf" srcId="{0F6DB3D6-3692-441F-9C31-4D9F42B7EF2F}" destId="{0F9C4D0E-CE9C-4A1C-823D-B20FC2DF765C}" srcOrd="2" destOrd="0" presId="urn:microsoft.com/office/officeart/2005/8/layout/orgChart1"/>
    <dgm:cxn modelId="{1C01592C-B367-455C-B94A-9AEA22C8564F}" type="presParOf" srcId="{0F6DB3D6-3692-441F-9C31-4D9F42B7EF2F}" destId="{4B5873F6-8DF3-4354-A3D6-1E1822A73987}" srcOrd="3" destOrd="0" presId="urn:microsoft.com/office/officeart/2005/8/layout/orgChart1"/>
    <dgm:cxn modelId="{2087412D-FE1E-4FDA-86D5-69229F6B35B0}" type="presParOf" srcId="{4B5873F6-8DF3-4354-A3D6-1E1822A73987}" destId="{53E053B3-CB91-4FF2-8ADA-B2EAD0AC566E}" srcOrd="0" destOrd="0" presId="urn:microsoft.com/office/officeart/2005/8/layout/orgChart1"/>
    <dgm:cxn modelId="{69A32FB0-3F85-4F2B-B7A9-4E31BCBD8015}" type="presParOf" srcId="{53E053B3-CB91-4FF2-8ADA-B2EAD0AC566E}" destId="{0E945557-D514-4A23-A168-4DAA54F08507}" srcOrd="0" destOrd="0" presId="urn:microsoft.com/office/officeart/2005/8/layout/orgChart1"/>
    <dgm:cxn modelId="{74EB00A9-21D8-4F11-A6A2-A6601297A40E}" type="presParOf" srcId="{53E053B3-CB91-4FF2-8ADA-B2EAD0AC566E}" destId="{F1BD5798-D2A9-4917-8829-CCB25AB331CE}" srcOrd="1" destOrd="0" presId="urn:microsoft.com/office/officeart/2005/8/layout/orgChart1"/>
    <dgm:cxn modelId="{E8DA9A6D-0D49-4F26-A660-ABC8370934FF}" type="presParOf" srcId="{4B5873F6-8DF3-4354-A3D6-1E1822A73987}" destId="{DE670BC1-22B8-42C4-AC4C-DCE3B5A1A63D}" srcOrd="1" destOrd="0" presId="urn:microsoft.com/office/officeart/2005/8/layout/orgChart1"/>
    <dgm:cxn modelId="{96A592BD-55FB-4652-9772-E3D70802EFB5}" type="presParOf" srcId="{DE670BC1-22B8-42C4-AC4C-DCE3B5A1A63D}" destId="{46760F0F-9349-4348-8F62-0C550D28D01F}" srcOrd="0" destOrd="0" presId="urn:microsoft.com/office/officeart/2005/8/layout/orgChart1"/>
    <dgm:cxn modelId="{FEAFA1A9-D16B-4822-A121-39568A87C0DC}" type="presParOf" srcId="{DE670BC1-22B8-42C4-AC4C-DCE3B5A1A63D}" destId="{6F6C656B-2289-4F4F-A9C9-B88619907335}" srcOrd="1" destOrd="0" presId="urn:microsoft.com/office/officeart/2005/8/layout/orgChart1"/>
    <dgm:cxn modelId="{99133BEF-D29A-4FA1-8CCB-B52C2EE27387}" type="presParOf" srcId="{6F6C656B-2289-4F4F-A9C9-B88619907335}" destId="{3E02553D-F331-4250-9BD6-93DE3BBC171A}" srcOrd="0" destOrd="0" presId="urn:microsoft.com/office/officeart/2005/8/layout/orgChart1"/>
    <dgm:cxn modelId="{C7C07DF6-B5E0-4EFD-893B-F3C0D5D6382B}" type="presParOf" srcId="{3E02553D-F331-4250-9BD6-93DE3BBC171A}" destId="{0ED18B0A-0C05-4EA7-9566-F93B8916C9C0}" srcOrd="0" destOrd="0" presId="urn:microsoft.com/office/officeart/2005/8/layout/orgChart1"/>
    <dgm:cxn modelId="{352B24A0-7275-4B47-A0A4-132A456498B3}" type="presParOf" srcId="{3E02553D-F331-4250-9BD6-93DE3BBC171A}" destId="{D42C312E-8AE7-46A9-B857-AFECD3C615FF}" srcOrd="1" destOrd="0" presId="urn:microsoft.com/office/officeart/2005/8/layout/orgChart1"/>
    <dgm:cxn modelId="{CF4DDDD1-E348-4EC7-8C44-EADC3FBFD467}" type="presParOf" srcId="{6F6C656B-2289-4F4F-A9C9-B88619907335}" destId="{F5BCF1FC-AA67-44D2-8735-C6DD21381043}" srcOrd="1" destOrd="0" presId="urn:microsoft.com/office/officeart/2005/8/layout/orgChart1"/>
    <dgm:cxn modelId="{8AFBCD43-EFE2-48DF-8A78-2AD3DC309DF8}" type="presParOf" srcId="{6F6C656B-2289-4F4F-A9C9-B88619907335}" destId="{9920B1F7-645F-4B02-8527-142D43673DC6}" srcOrd="2" destOrd="0" presId="urn:microsoft.com/office/officeart/2005/8/layout/orgChart1"/>
    <dgm:cxn modelId="{DA523A2A-0B6F-4B3A-B000-6E24E3E403FC}" type="presParOf" srcId="{4B5873F6-8DF3-4354-A3D6-1E1822A73987}" destId="{91913A91-D625-4982-B9CD-DE3A706DD0A3}" srcOrd="2" destOrd="0" presId="urn:microsoft.com/office/officeart/2005/8/layout/orgChart1"/>
    <dgm:cxn modelId="{583746B3-9903-47D6-85F9-7647789D5B9B}" type="presParOf" srcId="{F541E8E9-E9CF-40EA-928A-9CBEA5555C66}" destId="{84E18CAD-E1BC-4BB6-ADF9-8F0913034DE0}" srcOrd="2" destOrd="0" presId="urn:microsoft.com/office/officeart/2005/8/layout/orgChart1"/>
    <dgm:cxn modelId="{EF5254C4-C251-432B-BA0C-9805A57CB41A}" type="presParOf" srcId="{0087ADE9-C8CD-4F74-9C35-B4A416E4ADA2}" destId="{8958871C-B91D-4F30-82D3-D28FA0D20AE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54232-9A65-49F8-BE29-D7D471E78C6C}"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n-IN"/>
        </a:p>
      </dgm:t>
    </dgm:pt>
    <dgm:pt modelId="{C8AD16EA-0F41-4F81-A690-784F1A19AF4F}">
      <dgm:prSet phldrT="[Text]" custT="1"/>
      <dgm:spPr/>
      <dgm:t>
        <a:bodyPr/>
        <a:lstStyle/>
        <a:p>
          <a:r>
            <a:rPr lang="en-IN" sz="1600" b="1" dirty="0" smtClean="0">
              <a:latin typeface="Times New Roman" pitchFamily="18" charset="0"/>
              <a:cs typeface="Times New Roman" pitchFamily="18" charset="0"/>
            </a:rPr>
            <a:t>Brief intervention programme</a:t>
          </a:r>
          <a:endParaRPr lang="en-IN" sz="1600" b="1" dirty="0">
            <a:latin typeface="Times New Roman" pitchFamily="18" charset="0"/>
            <a:cs typeface="Times New Roman" pitchFamily="18" charset="0"/>
          </a:endParaRPr>
        </a:p>
      </dgm:t>
    </dgm:pt>
    <dgm:pt modelId="{53F90095-EE6E-4E8A-9936-33E96AB33968}" type="parTrans" cxnId="{2C99203E-19EF-4803-BE9B-2D87AE0EDF25}">
      <dgm:prSet/>
      <dgm:spPr/>
      <dgm:t>
        <a:bodyPr/>
        <a:lstStyle/>
        <a:p>
          <a:endParaRPr lang="en-IN"/>
        </a:p>
      </dgm:t>
    </dgm:pt>
    <dgm:pt modelId="{C5C788AF-072F-47A3-B9A0-DB240543C1FE}" type="sibTrans" cxnId="{2C99203E-19EF-4803-BE9B-2D87AE0EDF25}">
      <dgm:prSet/>
      <dgm:spPr/>
      <dgm:t>
        <a:bodyPr/>
        <a:lstStyle/>
        <a:p>
          <a:endParaRPr lang="en-IN"/>
        </a:p>
      </dgm:t>
    </dgm:pt>
    <dgm:pt modelId="{BB09F679-8911-4183-B0C9-9F12879562D7}">
      <dgm:prSet phldrT="[Text]" custT="1"/>
      <dgm:spPr/>
      <dgm:t>
        <a:bodyPr/>
        <a:lstStyle/>
        <a:p>
          <a:r>
            <a:rPr lang="en-IN" sz="1600" b="1" dirty="0" smtClean="0">
              <a:latin typeface="Times New Roman" pitchFamily="18" charset="0"/>
              <a:cs typeface="Times New Roman" pitchFamily="18" charset="0"/>
            </a:rPr>
            <a:t>Comprehensive Intervention programme</a:t>
          </a:r>
          <a:endParaRPr lang="en-IN" sz="1600" b="1" dirty="0">
            <a:latin typeface="Times New Roman" pitchFamily="18" charset="0"/>
            <a:cs typeface="Times New Roman" pitchFamily="18" charset="0"/>
          </a:endParaRPr>
        </a:p>
      </dgm:t>
    </dgm:pt>
    <dgm:pt modelId="{E62C64BE-A35B-45A4-BB82-42FBF61CCA17}" type="parTrans" cxnId="{B78F0601-F9ED-453F-A5D0-87D9009D1431}">
      <dgm:prSet/>
      <dgm:spPr/>
      <dgm:t>
        <a:bodyPr/>
        <a:lstStyle/>
        <a:p>
          <a:endParaRPr lang="en-IN"/>
        </a:p>
      </dgm:t>
    </dgm:pt>
    <dgm:pt modelId="{FE169D77-9C2F-4866-8567-08760C6FE430}" type="sibTrans" cxnId="{B78F0601-F9ED-453F-A5D0-87D9009D1431}">
      <dgm:prSet/>
      <dgm:spPr/>
      <dgm:t>
        <a:bodyPr/>
        <a:lstStyle/>
        <a:p>
          <a:endParaRPr lang="en-IN"/>
        </a:p>
      </dgm:t>
    </dgm:pt>
    <dgm:pt modelId="{25C3DE72-3821-45E1-BDE0-9BDE33960A29}" type="pres">
      <dgm:prSet presAssocID="{61354232-9A65-49F8-BE29-D7D471E78C6C}" presName="compositeShape" presStyleCnt="0">
        <dgm:presLayoutVars>
          <dgm:chMax val="2"/>
          <dgm:dir/>
          <dgm:resizeHandles val="exact"/>
        </dgm:presLayoutVars>
      </dgm:prSet>
      <dgm:spPr/>
      <dgm:t>
        <a:bodyPr/>
        <a:lstStyle/>
        <a:p>
          <a:endParaRPr lang="en-IN"/>
        </a:p>
      </dgm:t>
    </dgm:pt>
    <dgm:pt modelId="{135BAB2E-FD6F-4FFF-94FE-BE87CAB87490}" type="pres">
      <dgm:prSet presAssocID="{61354232-9A65-49F8-BE29-D7D471E78C6C}" presName="ribbon" presStyleLbl="node1" presStyleIdx="0" presStyleCnt="1"/>
      <dgm:spPr/>
    </dgm:pt>
    <dgm:pt modelId="{4D6460DA-0192-4873-8C72-42079E551CFB}" type="pres">
      <dgm:prSet presAssocID="{61354232-9A65-49F8-BE29-D7D471E78C6C}" presName="leftArrowText" presStyleLbl="node1" presStyleIdx="0" presStyleCnt="1">
        <dgm:presLayoutVars>
          <dgm:chMax val="0"/>
          <dgm:bulletEnabled val="1"/>
        </dgm:presLayoutVars>
      </dgm:prSet>
      <dgm:spPr/>
      <dgm:t>
        <a:bodyPr/>
        <a:lstStyle/>
        <a:p>
          <a:endParaRPr lang="en-IN"/>
        </a:p>
      </dgm:t>
    </dgm:pt>
    <dgm:pt modelId="{29CE1B67-69F5-4F99-9F71-4DAAF5D8C9E4}" type="pres">
      <dgm:prSet presAssocID="{61354232-9A65-49F8-BE29-D7D471E78C6C}" presName="rightArrowText" presStyleLbl="node1" presStyleIdx="0" presStyleCnt="1">
        <dgm:presLayoutVars>
          <dgm:chMax val="0"/>
          <dgm:bulletEnabled val="1"/>
        </dgm:presLayoutVars>
      </dgm:prSet>
      <dgm:spPr/>
      <dgm:t>
        <a:bodyPr/>
        <a:lstStyle/>
        <a:p>
          <a:endParaRPr lang="en-IN"/>
        </a:p>
      </dgm:t>
    </dgm:pt>
  </dgm:ptLst>
  <dgm:cxnLst>
    <dgm:cxn modelId="{2C99203E-19EF-4803-BE9B-2D87AE0EDF25}" srcId="{61354232-9A65-49F8-BE29-D7D471E78C6C}" destId="{C8AD16EA-0F41-4F81-A690-784F1A19AF4F}" srcOrd="0" destOrd="0" parTransId="{53F90095-EE6E-4E8A-9936-33E96AB33968}" sibTransId="{C5C788AF-072F-47A3-B9A0-DB240543C1FE}"/>
    <dgm:cxn modelId="{B78F0601-F9ED-453F-A5D0-87D9009D1431}" srcId="{61354232-9A65-49F8-BE29-D7D471E78C6C}" destId="{BB09F679-8911-4183-B0C9-9F12879562D7}" srcOrd="1" destOrd="0" parTransId="{E62C64BE-A35B-45A4-BB82-42FBF61CCA17}" sibTransId="{FE169D77-9C2F-4866-8567-08760C6FE430}"/>
    <dgm:cxn modelId="{0E079FF4-2E76-4F79-9ACF-23F02B6540FF}" type="presOf" srcId="{C8AD16EA-0F41-4F81-A690-784F1A19AF4F}" destId="{4D6460DA-0192-4873-8C72-42079E551CFB}" srcOrd="0" destOrd="0" presId="urn:microsoft.com/office/officeart/2005/8/layout/arrow6"/>
    <dgm:cxn modelId="{4F3AD276-1E5D-4D28-8D10-CC6A8BCDE96F}" type="presOf" srcId="{61354232-9A65-49F8-BE29-D7D471E78C6C}" destId="{25C3DE72-3821-45E1-BDE0-9BDE33960A29}" srcOrd="0" destOrd="0" presId="urn:microsoft.com/office/officeart/2005/8/layout/arrow6"/>
    <dgm:cxn modelId="{7776F092-E9D3-4827-8C9C-CB768A6E69C7}" type="presOf" srcId="{BB09F679-8911-4183-B0C9-9F12879562D7}" destId="{29CE1B67-69F5-4F99-9F71-4DAAF5D8C9E4}" srcOrd="0" destOrd="0" presId="urn:microsoft.com/office/officeart/2005/8/layout/arrow6"/>
    <dgm:cxn modelId="{314E5F53-F923-4FA3-8536-33E3893C9305}" type="presParOf" srcId="{25C3DE72-3821-45E1-BDE0-9BDE33960A29}" destId="{135BAB2E-FD6F-4FFF-94FE-BE87CAB87490}" srcOrd="0" destOrd="0" presId="urn:microsoft.com/office/officeart/2005/8/layout/arrow6"/>
    <dgm:cxn modelId="{C99E29B0-AF12-4E22-B724-004BC74EF726}" type="presParOf" srcId="{25C3DE72-3821-45E1-BDE0-9BDE33960A29}" destId="{4D6460DA-0192-4873-8C72-42079E551CFB}" srcOrd="1" destOrd="0" presId="urn:microsoft.com/office/officeart/2005/8/layout/arrow6"/>
    <dgm:cxn modelId="{C6DB0787-6419-4302-94CA-A9CFB4E58AAB}" type="presParOf" srcId="{25C3DE72-3821-45E1-BDE0-9BDE33960A29}" destId="{29CE1B67-69F5-4F99-9F71-4DAAF5D8C9E4}"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69C8-0046-4BAC-B0A9-99BBB1E90A77}">
      <dsp:nvSpPr>
        <dsp:cNvPr id="0" name=""/>
        <dsp:cNvSpPr/>
      </dsp:nvSpPr>
      <dsp:spPr>
        <a:xfrm rot="16200000">
          <a:off x="314" y="1562"/>
          <a:ext cx="3197274" cy="3197274"/>
        </a:xfrm>
        <a:prstGeom prst="up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latin typeface="Arial Narrow" pitchFamily="34" charset="0"/>
            </a:rPr>
            <a:t>Ph from flue-cured cigarettes is acidic (ph 5.5) (</a:t>
          </a:r>
          <a:r>
            <a:rPr lang="en-US" sz="2000" b="1" kern="1200" dirty="0" err="1" smtClean="0">
              <a:solidFill>
                <a:schemeClr val="bg1"/>
              </a:solidFill>
              <a:latin typeface="Arial Narrow" pitchFamily="34" charset="0"/>
            </a:rPr>
            <a:t>gori</a:t>
          </a:r>
          <a:r>
            <a:rPr lang="en-US" sz="2000" b="1" kern="1200" dirty="0" smtClean="0">
              <a:solidFill>
                <a:schemeClr val="bg1"/>
              </a:solidFill>
              <a:latin typeface="Arial Narrow" pitchFamily="34" charset="0"/>
            </a:rPr>
            <a:t> et al. 1998)</a:t>
          </a:r>
        </a:p>
        <a:p>
          <a:pPr lvl="0" algn="ctr" defTabSz="2311400">
            <a:spcBef>
              <a:spcPct val="0"/>
            </a:spcBef>
            <a:spcAft>
              <a:spcPct val="35000"/>
            </a:spcAft>
          </a:pPr>
          <a:endParaRPr lang="en-IN" sz="2000" b="1" kern="1200" dirty="0">
            <a:solidFill>
              <a:schemeClr val="bg1"/>
            </a:solidFill>
            <a:latin typeface="Arial Narrow" pitchFamily="34" charset="0"/>
          </a:endParaRPr>
        </a:p>
      </dsp:txBody>
      <dsp:txXfrm rot="5400000">
        <a:off x="559837" y="800880"/>
        <a:ext cx="2637751" cy="1598637"/>
      </dsp:txXfrm>
    </dsp:sp>
    <dsp:sp modelId="{2450D7DD-05EA-474C-B0C9-D283C7076595}">
      <dsp:nvSpPr>
        <dsp:cNvPr id="0" name=""/>
        <dsp:cNvSpPr/>
      </dsp:nvSpPr>
      <dsp:spPr>
        <a:xfrm rot="5400000">
          <a:off x="3889011" y="1562"/>
          <a:ext cx="3197274" cy="3197274"/>
        </a:xfrm>
        <a:prstGeom prst="up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bg1"/>
              </a:solidFill>
              <a:latin typeface="Arial Narrow" pitchFamily="34" charset="0"/>
            </a:rPr>
            <a:t>Pipe and cigar tobacco are usually air cured – alkaline (ph 8.5)</a:t>
          </a:r>
        </a:p>
        <a:p>
          <a:pPr lvl="0" algn="ctr" defTabSz="800100">
            <a:spcBef>
              <a:spcPct val="0"/>
            </a:spcBef>
            <a:spcAft>
              <a:spcPct val="35000"/>
            </a:spcAft>
          </a:pPr>
          <a:r>
            <a:rPr lang="en-US" sz="2000" b="1" kern="1200" dirty="0" smtClean="0">
              <a:solidFill>
                <a:schemeClr val="bg1"/>
              </a:solidFill>
              <a:latin typeface="Arial Narrow" pitchFamily="34" charset="0"/>
            </a:rPr>
            <a:t> </a:t>
          </a:r>
          <a:endParaRPr lang="en-IN" sz="2000" b="1" kern="1200" dirty="0">
            <a:solidFill>
              <a:schemeClr val="bg1"/>
            </a:solidFill>
            <a:latin typeface="Arial Narrow" pitchFamily="34" charset="0"/>
          </a:endParaRPr>
        </a:p>
      </dsp:txBody>
      <dsp:txXfrm rot="-5400000">
        <a:off x="3889011" y="800881"/>
        <a:ext cx="2637751" cy="1598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27096-319D-4E9B-8E0E-B7CBB5CE9434}" type="datetimeFigureOut">
              <a:rPr lang="en-IN" smtClean="0"/>
              <a:pPr/>
              <a:t>22-05-2023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A595D-B8BA-4D05-97A4-55CA3F5582C2}" type="slidenum">
              <a:rPr lang="en-IN" smtClean="0"/>
              <a:pPr/>
              <a:t>‹#›</a:t>
            </a:fld>
            <a:endParaRPr lang="en-IN" dirty="0"/>
          </a:p>
        </p:txBody>
      </p:sp>
    </p:spTree>
    <p:extLst>
      <p:ext uri="{BB962C8B-B14F-4D97-AF65-F5344CB8AC3E}">
        <p14:creationId xmlns:p14="http://schemas.microsoft.com/office/powerpoint/2010/main" val="409818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0A595D-B8BA-4D05-97A4-55CA3F5582C2}" type="slidenum">
              <a:rPr lang="en-IN" smtClean="0"/>
              <a:pPr/>
              <a:t>2</a:t>
            </a:fld>
            <a:endParaRPr lang="en-IN"/>
          </a:p>
        </p:txBody>
      </p:sp>
    </p:spTree>
    <p:extLst>
      <p:ext uri="{BB962C8B-B14F-4D97-AF65-F5344CB8AC3E}">
        <p14:creationId xmlns:p14="http://schemas.microsoft.com/office/powerpoint/2010/main" val="52252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0A595D-B8BA-4D05-97A4-55CA3F5582C2}" type="slidenum">
              <a:rPr lang="en-IN" smtClean="0"/>
              <a:pPr/>
              <a:t>8</a:t>
            </a:fld>
            <a:endParaRPr lang="en-IN"/>
          </a:p>
        </p:txBody>
      </p:sp>
    </p:spTree>
    <p:extLst>
      <p:ext uri="{BB962C8B-B14F-4D97-AF65-F5344CB8AC3E}">
        <p14:creationId xmlns:p14="http://schemas.microsoft.com/office/powerpoint/2010/main" val="196996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Smokers had more calculus than non-smokers, but the effect of smoking was independent of the amount of calculus present.</a:t>
            </a:r>
            <a:endParaRPr lang="en-US" dirty="0"/>
          </a:p>
        </p:txBody>
      </p:sp>
      <p:sp>
        <p:nvSpPr>
          <p:cNvPr id="4" name="Slide Number Placeholder 3"/>
          <p:cNvSpPr>
            <a:spLocks noGrp="1"/>
          </p:cNvSpPr>
          <p:nvPr>
            <p:ph type="sldNum" sz="quarter" idx="10"/>
          </p:nvPr>
        </p:nvSpPr>
        <p:spPr/>
        <p:txBody>
          <a:bodyPr/>
          <a:lstStyle/>
          <a:p>
            <a:fld id="{47903574-3BC6-4DF3-8C31-3FED9BFA58D2}" type="slidenum">
              <a:rPr lang="en-US" smtClean="0"/>
              <a:pPr/>
              <a:t>16</a:t>
            </a:fld>
            <a:endParaRPr lang="en-US"/>
          </a:p>
        </p:txBody>
      </p:sp>
    </p:spTree>
    <p:extLst>
      <p:ext uri="{BB962C8B-B14F-4D97-AF65-F5344CB8AC3E}">
        <p14:creationId xmlns:p14="http://schemas.microsoft.com/office/powerpoint/2010/main" val="251477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calcium phosphates found in </a:t>
            </a:r>
            <a:r>
              <a:rPr lang="en-US" sz="1200" kern="1200" baseline="0" dirty="0" err="1" smtClean="0">
                <a:solidFill>
                  <a:schemeClr val="tx1"/>
                </a:solidFill>
                <a:latin typeface="+mn-lt"/>
                <a:ea typeface="+mn-ea"/>
                <a:cs typeface="+mn-cs"/>
              </a:rPr>
              <a:t>supragingival</a:t>
            </a:r>
            <a:r>
              <a:rPr lang="en-US" sz="1200" kern="1200" baseline="0" dirty="0" smtClean="0">
                <a:solidFill>
                  <a:schemeClr val="tx1"/>
                </a:solidFill>
                <a:latin typeface="+mn-lt"/>
                <a:ea typeface="+mn-ea"/>
                <a:cs typeface="+mn-cs"/>
              </a:rPr>
              <a:t> calculus are in the main derived from the saliva. The organic components may also arise from this source, the proteins and polypeptides constituting the major fraction</a:t>
            </a:r>
            <a:endParaRPr lang="en-US" dirty="0"/>
          </a:p>
        </p:txBody>
      </p:sp>
      <p:sp>
        <p:nvSpPr>
          <p:cNvPr id="4" name="Slide Number Placeholder 3"/>
          <p:cNvSpPr>
            <a:spLocks noGrp="1"/>
          </p:cNvSpPr>
          <p:nvPr>
            <p:ph type="sldNum" sz="quarter" idx="10"/>
          </p:nvPr>
        </p:nvSpPr>
        <p:spPr/>
        <p:txBody>
          <a:bodyPr/>
          <a:lstStyle/>
          <a:p>
            <a:fld id="{47903574-3BC6-4DF3-8C31-3FED9BFA58D2}" type="slidenum">
              <a:rPr lang="en-US" smtClean="0"/>
              <a:pPr/>
              <a:t>18</a:t>
            </a:fld>
            <a:endParaRPr lang="en-US"/>
          </a:p>
        </p:txBody>
      </p:sp>
    </p:spTree>
    <p:extLst>
      <p:ext uri="{BB962C8B-B14F-4D97-AF65-F5344CB8AC3E}">
        <p14:creationId xmlns:p14="http://schemas.microsoft.com/office/powerpoint/2010/main" val="205989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0A595D-B8BA-4D05-97A4-55CA3F5582C2}" type="slidenum">
              <a:rPr lang="en-IN" smtClean="0"/>
              <a:pPr/>
              <a:t>37</a:t>
            </a:fld>
            <a:endParaRPr lang="en-IN" dirty="0"/>
          </a:p>
        </p:txBody>
      </p:sp>
    </p:spTree>
    <p:extLst>
      <p:ext uri="{BB962C8B-B14F-4D97-AF65-F5344CB8AC3E}">
        <p14:creationId xmlns:p14="http://schemas.microsoft.com/office/powerpoint/2010/main" val="243196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EBEABE7-96D2-4A69-AC19-4373C437AB5D}" type="datetime1">
              <a:rPr lang="en-US" smtClean="0"/>
              <a:t>22-May-23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16ACE8-2484-4F4E-AA11-82686F72CE65}" type="datetime1">
              <a:rPr lang="en-US" smtClean="0"/>
              <a:t>22-May-23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83BCEB1-5882-4447-ADA5-7B4AB6461CED}" type="datetime1">
              <a:rPr lang="en-US" smtClean="0"/>
              <a:t>22-May-23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B0292A-FD4E-49B9-A1E9-31EB258499F5}" type="datetime1">
              <a:rPr lang="en-US" smtClean="0"/>
              <a:t>22-May-23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9AFDC4-2C30-4B86-ABC5-9372AA017260}" type="datetime1">
              <a:rPr lang="en-US" smtClean="0"/>
              <a:t>22-May-23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F6EBE3F-949D-4B09-AF23-BC1BAB62F3C0}" type="datetime1">
              <a:rPr lang="en-US" smtClean="0"/>
              <a:t>22-May-23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58BD065-F1EF-4486-B3CE-F11F812C8EC0}" type="datetime1">
              <a:rPr lang="en-US" smtClean="0"/>
              <a:t>22-May-23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1A1664A-CBE1-465F-BDD4-C74843632A04}" type="datetime1">
              <a:rPr lang="en-US" smtClean="0"/>
              <a:t>22-May-23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B62D6-E07F-45B0-A71D-4E952CD75AE6}" type="datetime1">
              <a:rPr lang="en-US" smtClean="0"/>
              <a:t>22-May-23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EDA7C-B654-4C57-A276-A85C71FDCC2E}" type="datetime1">
              <a:rPr lang="en-US" smtClean="0"/>
              <a:t>22-May-23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FD068-2AC8-4D6D-A89D-E0CA185FD3CB}" type="datetime1">
              <a:rPr lang="en-US" smtClean="0"/>
              <a:t>22-May-23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23069-4825-4A9B-B11E-2145F06D0D08}" type="datetime1">
              <a:rPr lang="en-US" smtClean="0"/>
              <a:t>22-May-23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jpeg"/></Relationships>
</file>

<file path=ppt/slides/_rels/slide3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gif"/><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11.jpeg"/><Relationship Id="rId5" Type="http://schemas.openxmlformats.org/officeDocument/2006/relationships/diagramData" Target="../diagrams/data7.xml"/><Relationship Id="rId10" Type="http://schemas.openxmlformats.org/officeDocument/2006/relationships/image" Target="../media/image42.gif"/><Relationship Id="rId4" Type="http://schemas.openxmlformats.org/officeDocument/2006/relationships/image" Target="../media/image38.jpeg"/><Relationship Id="rId9" Type="http://schemas.microsoft.com/office/2007/relationships/diagramDrawing" Target="../diagrams/drawing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7" name="Rectangle 6"/>
          <p:cNvSpPr/>
          <p:nvPr/>
        </p:nvSpPr>
        <p:spPr>
          <a:xfrm>
            <a:off x="0" y="5943600"/>
            <a:ext cx="9144000" cy="1066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latin typeface="Times New Roman" pitchFamily="18" charset="0"/>
                <a:cs typeface="Times New Roman" pitchFamily="18" charset="0"/>
              </a:rPr>
              <a:t>        </a:t>
            </a:r>
            <a:r>
              <a:rPr lang="en-IN" sz="3200" dirty="0" smtClean="0">
                <a:solidFill>
                  <a:schemeClr val="tx1"/>
                </a:solidFill>
                <a:latin typeface="Times New Roman" pitchFamily="18" charset="0"/>
                <a:cs typeface="Times New Roman" pitchFamily="18" charset="0"/>
              </a:rPr>
              <a:t>SIBAR INSTITUTE OF DENTAL SCIENCES</a:t>
            </a:r>
          </a:p>
          <a:p>
            <a:pPr algn="ctr"/>
            <a:r>
              <a:rPr lang="en-IN" sz="2800" dirty="0" smtClean="0">
                <a:solidFill>
                  <a:schemeClr val="tx1"/>
                </a:solidFill>
                <a:latin typeface="Times New Roman" pitchFamily="18" charset="0"/>
                <a:cs typeface="Times New Roman" pitchFamily="18" charset="0"/>
              </a:rPr>
              <a:t>   DEPARTMENT OF PERIODONTICS</a:t>
            </a:r>
          </a:p>
        </p:txBody>
      </p:sp>
      <p:sp>
        <p:nvSpPr>
          <p:cNvPr id="8" name="Rectangle 7"/>
          <p:cNvSpPr/>
          <p:nvPr/>
        </p:nvSpPr>
        <p:spPr>
          <a:xfrm>
            <a:off x="0" y="0"/>
            <a:ext cx="9144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chemeClr val="bg1"/>
                </a:solidFill>
                <a:latin typeface="Times New Roman" pitchFamily="18" charset="0"/>
                <a:cs typeface="Times New Roman" pitchFamily="18" charset="0"/>
              </a:rPr>
              <a:t> SMOKING AND PERIODONTAL DISEASE</a:t>
            </a:r>
            <a:endParaRPr lang="en-IN" sz="3200" dirty="0">
              <a:solidFill>
                <a:schemeClr val="bg1"/>
              </a:solidFill>
              <a:latin typeface="Times New Roman" pitchFamily="18" charset="0"/>
              <a:cs typeface="Times New Roman" pitchFamily="18" charset="0"/>
            </a:endParaRPr>
          </a:p>
        </p:txBody>
      </p:sp>
      <p:pic>
        <p:nvPicPr>
          <p:cNvPr id="9" name="Picture 2" descr="C:\Users\DELL-PC\Downloads\SIBAR Logo copy (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092" y="6002403"/>
            <a:ext cx="860508" cy="855598"/>
          </a:xfrm>
          <a:prstGeom prst="rect">
            <a:avLst/>
          </a:prstGeom>
          <a:noFill/>
        </p:spPr>
      </p:pic>
      <p:pic>
        <p:nvPicPr>
          <p:cNvPr id="10" name="Content Placeholder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4694"/>
            <a:ext cx="9144000" cy="4572000"/>
          </a:xfrm>
          <a:prstGeom prst="rect">
            <a:avLst/>
          </a:prstGeom>
        </p:spPr>
      </p:pic>
      <p:sp>
        <p:nvSpPr>
          <p:cNvPr id="11" name="Rectangle 10"/>
          <p:cNvSpPr/>
          <p:nvPr/>
        </p:nvSpPr>
        <p:spPr>
          <a:xfrm>
            <a:off x="0" y="5296694"/>
            <a:ext cx="9144000" cy="642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Dr. B. </a:t>
            </a:r>
            <a:r>
              <a:rPr lang="en-US" sz="2400" dirty="0" err="1">
                <a:latin typeface="Times New Roman" panose="02020603050405020304" pitchFamily="18" charset="0"/>
                <a:cs typeface="Times New Roman" panose="02020603050405020304" pitchFamily="18" charset="0"/>
              </a:rPr>
              <a:t>Appaiah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Chowdary</a:t>
            </a:r>
            <a:r>
              <a:rPr lang="en-US" sz="2400" dirty="0" smtClean="0">
                <a:latin typeface="Times New Roman" panose="02020603050405020304" pitchFamily="18" charset="0"/>
                <a:cs typeface="Times New Roman" panose="02020603050405020304" pitchFamily="18" charset="0"/>
              </a:rPr>
              <a:t>, Reader</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Classification</a:t>
            </a:r>
            <a:r>
              <a:rPr lang="en-US" sz="2800" b="1" dirty="0" smtClean="0">
                <a:solidFill>
                  <a:srgbClr val="FF0000"/>
                </a:solidFill>
                <a:latin typeface="Arial Narrow" pitchFamily="34" charset="0"/>
              </a:rPr>
              <a:t> of smokers</a:t>
            </a:r>
            <a:endParaRPr lang="en-US" sz="2800" dirty="0">
              <a:solidFill>
                <a:srgbClr val="FF0000"/>
              </a:solidFill>
              <a:latin typeface="Arial Narrow" pitchFamily="34" charset="0"/>
            </a:endParaRPr>
          </a:p>
        </p:txBody>
      </p:sp>
      <p:sp>
        <p:nvSpPr>
          <p:cNvPr id="3" name="Content Placeholder 2"/>
          <p:cNvSpPr>
            <a:spLocks noGrp="1"/>
          </p:cNvSpPr>
          <p:nvPr>
            <p:ph idx="1"/>
          </p:nvPr>
        </p:nvSpPr>
        <p:spPr>
          <a:xfrm>
            <a:off x="304800" y="1066800"/>
            <a:ext cx="8382000" cy="5059363"/>
          </a:xfrm>
        </p:spPr>
        <p:txBody>
          <a:bodyPr>
            <a:normAutofit/>
          </a:bodyPr>
          <a:lstStyle/>
          <a:p>
            <a:pPr>
              <a:lnSpc>
                <a:spcPct val="200000"/>
              </a:lnSpc>
              <a:buNone/>
            </a:pPr>
            <a:r>
              <a:rPr lang="en-US" sz="2400" b="1" dirty="0" smtClean="0">
                <a:latin typeface="Times New Roman" pitchFamily="18" charset="0"/>
                <a:cs typeface="Times New Roman" pitchFamily="18" charset="0"/>
              </a:rPr>
              <a:t>Centers for Disease Control and Prevention</a:t>
            </a:r>
          </a:p>
          <a:p>
            <a:pPr>
              <a:lnSpc>
                <a:spcPct val="200000"/>
              </a:lnSpc>
              <a:buNone/>
            </a:pPr>
            <a:endParaRPr lang="en-US" sz="2000" dirty="0" smtClean="0">
              <a:solidFill>
                <a:schemeClr val="tx2">
                  <a:lumMod val="60000"/>
                  <a:lumOff val="40000"/>
                </a:schemeClr>
              </a:solidFill>
              <a:latin typeface="Times New Roman" pitchFamily="18" charset="0"/>
              <a:cs typeface="Times New Roman" pitchFamily="18" charset="0"/>
            </a:endParaRPr>
          </a:p>
          <a:p>
            <a:pPr>
              <a:lnSpc>
                <a:spcPct val="200000"/>
              </a:lnSpc>
              <a:buNone/>
            </a:pPr>
            <a:endParaRPr lang="en-US" sz="2000" dirty="0" smtClean="0">
              <a:solidFill>
                <a:schemeClr val="tx2">
                  <a:lumMod val="60000"/>
                  <a:lumOff val="40000"/>
                </a:schemeClr>
              </a:solidFill>
              <a:latin typeface="Times New Roman" pitchFamily="18" charset="0"/>
              <a:cs typeface="Times New Roman" pitchFamily="18" charset="0"/>
            </a:endParaRPr>
          </a:p>
          <a:p>
            <a:pPr>
              <a:lnSpc>
                <a:spcPct val="200000"/>
              </a:lnSpc>
              <a:buNone/>
            </a:pPr>
            <a:endParaRPr lang="en-US" sz="2000" dirty="0" smtClean="0">
              <a:solidFill>
                <a:schemeClr val="tx2">
                  <a:lumMod val="60000"/>
                  <a:lumOff val="40000"/>
                </a:schemeClr>
              </a:solidFill>
              <a:latin typeface="Times New Roman" pitchFamily="18" charset="0"/>
              <a:cs typeface="Times New Roman" pitchFamily="18" charset="0"/>
            </a:endParaRPr>
          </a:p>
          <a:p>
            <a:pPr>
              <a:lnSpc>
                <a:spcPct val="200000"/>
              </a:lnSpc>
              <a:buNone/>
            </a:pPr>
            <a:endParaRPr lang="en-US" sz="2000" dirty="0" smtClean="0">
              <a:solidFill>
                <a:schemeClr val="tx2">
                  <a:lumMod val="60000"/>
                  <a:lumOff val="40000"/>
                </a:schemeClr>
              </a:solidFill>
              <a:latin typeface="Times New Roman" pitchFamily="18" charset="0"/>
              <a:cs typeface="Times New Roman" pitchFamily="18" charset="0"/>
            </a:endParaRPr>
          </a:p>
          <a:p>
            <a:pPr>
              <a:lnSpc>
                <a:spcPct val="200000"/>
              </a:lnSpc>
              <a:buNone/>
            </a:pPr>
            <a:endParaRPr lang="en-US" sz="2000" dirty="0" smtClean="0">
              <a:solidFill>
                <a:schemeClr val="tx2">
                  <a:lumMod val="60000"/>
                  <a:lumOff val="40000"/>
                </a:schemeClr>
              </a:solidFill>
              <a:latin typeface="Times New Roman" pitchFamily="18" charset="0"/>
              <a:cs typeface="Times New Roman" pitchFamily="18" charset="0"/>
            </a:endParaRPr>
          </a:p>
          <a:p>
            <a:pPr>
              <a:lnSpc>
                <a:spcPct val="200000"/>
              </a:lnSpc>
              <a:buNone/>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5" name="Diagram 4"/>
          <p:cNvGraphicFramePr/>
          <p:nvPr/>
        </p:nvGraphicFramePr>
        <p:xfrm>
          <a:off x="685800" y="1981200"/>
          <a:ext cx="5867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Users\Sneha\Desktop\smoking\stop_smoking_0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8" name="Picture 7" descr="cigarettes-Is-Much-Better-Than-cake-100-Years-old-man-Celebrating-Happy-Birthday-fynny-image.jpg"/>
          <p:cNvPicPr>
            <a:picLocks noChangeAspect="1"/>
          </p:cNvPicPr>
          <p:nvPr/>
        </p:nvPicPr>
        <p:blipFill>
          <a:blip r:embed="rId8" cstate="email">
            <a:lum bright="20000" contrast="20000"/>
            <a:extLst>
              <a:ext uri="{28A0092B-C50C-407E-A947-70E740481C1C}">
                <a14:useLocalDpi xmlns:a14="http://schemas.microsoft.com/office/drawing/2010/main"/>
              </a:ext>
            </a:extLst>
          </a:blip>
          <a:srcRect/>
          <a:stretch>
            <a:fillRect/>
          </a:stretch>
        </p:blipFill>
        <p:spPr>
          <a:xfrm>
            <a:off x="6496050" y="228600"/>
            <a:ext cx="2647950" cy="1981200"/>
          </a:xfrm>
          <a:prstGeom prst="ellipse">
            <a:avLst/>
          </a:prstGeom>
          <a:ln>
            <a:noFill/>
          </a:ln>
          <a:effectLst>
            <a:softEdge rad="112500"/>
          </a:effectLst>
        </p:spPr>
      </p:pic>
      <p:pic>
        <p:nvPicPr>
          <p:cNvPr id="9" name="Picture 2" descr="C:\Users\CHAITHANYA\Desktop\nsp\sem 9\smoking-kills-wallpaper-fre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a:xfrm>
            <a:off x="-152400" y="0"/>
            <a:ext cx="8229600" cy="914400"/>
          </a:xfrm>
        </p:spPr>
        <p:txBody>
          <a:bodyPr>
            <a:normAutofit/>
            <a:scene3d>
              <a:camera prst="orthographicFront"/>
              <a:lightRig rig="soft" dir="t"/>
            </a:scene3d>
            <a:sp3d extrusionH="57150" prstMaterial="softEdge">
              <a:bevelT w="25400" h="25400" prst="coolSlant"/>
            </a:sp3d>
          </a:bodyPr>
          <a:lstStyle/>
          <a:p>
            <a:pPr algn="ctr"/>
            <a:r>
              <a:rPr lang="en-US" sz="3200" b="1" dirty="0" smtClean="0">
                <a:ln>
                  <a:solidFill>
                    <a:schemeClr val="tx1"/>
                  </a:solidFill>
                </a:ln>
                <a:latin typeface="Times New Roman" pitchFamily="18" charset="0"/>
                <a:cs typeface="Times New Roman" pitchFamily="18" charset="0"/>
              </a:rPr>
              <a:t>Terminologies</a:t>
            </a:r>
            <a:endParaRPr lang="en-US" sz="3200" b="1" dirty="0">
              <a:ln>
                <a:solidFill>
                  <a:schemeClr val="tx1"/>
                </a:solidFill>
              </a:ln>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1371600" y="914400"/>
          <a:ext cx="7239000" cy="467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EE691C2-69BA-4D75-B36F-F4EDA32A0A17}" type="slidenum">
              <a:rPr lang="en-US" smtClean="0"/>
              <a:pPr/>
              <a:t>11</a:t>
            </a:fld>
            <a:endParaRPr lang="en-US"/>
          </a:p>
        </p:txBody>
      </p:sp>
      <p:pic>
        <p:nvPicPr>
          <p:cNvPr id="6" name="Picture 2" descr="C:\Users\Sneha\Desktop\smoking\stop_smoking_0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8" name="Picture 7" descr="2.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76200" y="4724400"/>
            <a:ext cx="1981200"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2" descr="C:\Users\CHAITHANYA\Desktop\nsp\sem 9\smoking-kills-wallpaper-fre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solidFill>
                  <a:srgbClr val="FF0000"/>
                </a:solidFill>
                <a:latin typeface="Times New Roman" panose="02020603050405020304" pitchFamily="18" charset="0"/>
                <a:cs typeface="Times New Roman" panose="02020603050405020304" pitchFamily="18" charset="0"/>
              </a:rPr>
              <a:t>ENVIRONMENTAL TOBACCO SMOKE</a:t>
            </a:r>
            <a:endParaRPr lang="en-IN"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5122" name="Picture 2" descr="C:\Users\CHAITHANYA\Desktop\nsp\sem 9\618_348_smoking-bad-for-the-brain-to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3657600"/>
            <a:ext cx="3915074" cy="2204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Oval 4"/>
          <p:cNvSpPr/>
          <p:nvPr/>
        </p:nvSpPr>
        <p:spPr>
          <a:xfrm>
            <a:off x="5749636" y="3505200"/>
            <a:ext cx="966937" cy="12547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descr="smoking87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164" y="1631931"/>
            <a:ext cx="3200400" cy="258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val 5"/>
          <p:cNvSpPr/>
          <p:nvPr/>
        </p:nvSpPr>
        <p:spPr>
          <a:xfrm>
            <a:off x="1371600" y="1592378"/>
            <a:ext cx="3276600" cy="14457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0756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229600" cy="1143000"/>
          </a:xfrm>
        </p:spPr>
        <p:txBody>
          <a:bodyPr>
            <a:normAutofit/>
          </a:bodyPr>
          <a:lstStyle/>
          <a:p>
            <a:r>
              <a:rPr lang="en-IN" sz="2800" b="1" dirty="0" smtClean="0">
                <a:solidFill>
                  <a:srgbClr val="FF0000"/>
                </a:solidFill>
                <a:latin typeface="Times New Roman" panose="02020603050405020304" pitchFamily="18" charset="0"/>
                <a:cs typeface="Times New Roman" panose="02020603050405020304" pitchFamily="18" charset="0"/>
              </a:rPr>
              <a:t>Passive smoking</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2000"/>
            <a:ext cx="8229600" cy="5135563"/>
          </a:xfrm>
        </p:spPr>
        <p:txBody>
          <a:bodyPr>
            <a:normAutofit/>
          </a:bodyPr>
          <a:lstStyle/>
          <a:p>
            <a:pPr algn="just">
              <a:lnSpc>
                <a:spcPct val="150000"/>
              </a:lnSpc>
            </a:pPr>
            <a:r>
              <a:rPr lang="en-IN" sz="2000" b="1" dirty="0" smtClean="0">
                <a:latin typeface="Arial Narrow" pitchFamily="34" charset="0"/>
              </a:rPr>
              <a:t> </a:t>
            </a:r>
            <a:r>
              <a:rPr lang="en-IN" sz="2400" dirty="0" smtClean="0">
                <a:solidFill>
                  <a:srgbClr val="C00000"/>
                </a:solidFill>
                <a:latin typeface="Times New Roman" panose="02020603050405020304" pitchFamily="18" charset="0"/>
                <a:cs typeface="Times New Roman" panose="02020603050405020304" pitchFamily="18" charset="0"/>
              </a:rPr>
              <a:t>Second-hand smoking/ environmental tobacco smoking</a:t>
            </a:r>
            <a:r>
              <a:rPr lang="en-IN" sz="2400" dirty="0" smtClean="0">
                <a:latin typeface="Times New Roman" panose="02020603050405020304" pitchFamily="18" charset="0"/>
                <a:cs typeface="Times New Roman" panose="02020603050405020304" pitchFamily="18" charset="0"/>
              </a:rPr>
              <a:t>-involuntary inhalation of tobacco smoking</a:t>
            </a:r>
          </a:p>
          <a:p>
            <a:pPr algn="just">
              <a:lnSpc>
                <a:spcPct val="150000"/>
              </a:lnSpc>
            </a:pPr>
            <a:r>
              <a:rPr lang="en-IN" sz="2400" dirty="0" smtClean="0">
                <a:solidFill>
                  <a:srgbClr val="C00000"/>
                </a:solidFill>
                <a:latin typeface="Times New Roman" panose="02020603050405020304" pitchFamily="18" charset="0"/>
                <a:cs typeface="Times New Roman" panose="02020603050405020304" pitchFamily="18" charset="0"/>
              </a:rPr>
              <a:t>Mildly</a:t>
            </a:r>
            <a:r>
              <a:rPr lang="en-IN" sz="2400" dirty="0" smtClean="0">
                <a:latin typeface="Times New Roman" panose="02020603050405020304" pitchFamily="18" charset="0"/>
                <a:cs typeface="Times New Roman" panose="02020603050405020304" pitchFamily="18" charset="0"/>
              </a:rPr>
              <a:t> associated with periodontal disease</a:t>
            </a:r>
          </a:p>
          <a:p>
            <a:pPr algn="just">
              <a:lnSpc>
                <a:spcPct val="150000"/>
              </a:lnSpc>
            </a:pPr>
            <a:r>
              <a:rPr lang="en-IN" sz="2400" dirty="0" smtClean="0">
                <a:latin typeface="Times New Roman" panose="02020603050405020304" pitchFamily="18" charset="0"/>
                <a:cs typeface="Times New Roman" panose="02020603050405020304" pitchFamily="18" charset="0"/>
              </a:rPr>
              <a:t>NHANES III-(odds- 1.6)passive smokers to develop </a:t>
            </a:r>
            <a:r>
              <a:rPr lang="en-IN" sz="2400" dirty="0" err="1" smtClean="0">
                <a:latin typeface="Times New Roman" panose="02020603050405020304" pitchFamily="18" charset="0"/>
                <a:cs typeface="Times New Roman" panose="02020603050405020304" pitchFamily="18" charset="0"/>
              </a:rPr>
              <a:t>periodontitis</a:t>
            </a:r>
            <a:endParaRPr lang="en-IN" sz="2400" dirty="0" smtClean="0">
              <a:latin typeface="Times New Roman" panose="02020603050405020304" pitchFamily="18" charset="0"/>
              <a:cs typeface="Times New Roman" panose="02020603050405020304" pitchFamily="18" charset="0"/>
            </a:endParaRPr>
          </a:p>
          <a:p>
            <a:pPr algn="just">
              <a:lnSpc>
                <a:spcPct val="150000"/>
              </a:lnSpc>
            </a:pPr>
            <a:r>
              <a:rPr lang="en-IN" sz="2400" dirty="0" smtClean="0">
                <a:solidFill>
                  <a:srgbClr val="C00000"/>
                </a:solidFill>
                <a:latin typeface="Times New Roman" panose="02020603050405020304" pitchFamily="18" charset="0"/>
                <a:cs typeface="Times New Roman" panose="02020603050405020304" pitchFamily="18" charset="0"/>
              </a:rPr>
              <a:t>Elevation</a:t>
            </a:r>
            <a:r>
              <a:rPr lang="en-IN" sz="2400" dirty="0" smtClean="0">
                <a:latin typeface="Times New Roman" panose="02020603050405020304" pitchFamily="18" charset="0"/>
                <a:cs typeface="Times New Roman" panose="02020603050405020304" pitchFamily="18" charset="0"/>
              </a:rPr>
              <a:t> of IL-1</a:t>
            </a:r>
            <a:r>
              <a:rPr lang="el-GR" sz="2400" dirty="0" smtClean="0">
                <a:latin typeface="Times New Roman" panose="02020603050405020304" pitchFamily="18" charset="0"/>
                <a:cs typeface="Times New Roman" panose="02020603050405020304" pitchFamily="18" charset="0"/>
              </a:rPr>
              <a:t>β</a:t>
            </a:r>
            <a:r>
              <a:rPr lang="en-IN" sz="2400" dirty="0" smtClean="0">
                <a:latin typeface="Times New Roman" panose="02020603050405020304" pitchFamily="18" charset="0"/>
                <a:cs typeface="Times New Roman" panose="02020603050405020304" pitchFamily="18" charset="0"/>
              </a:rPr>
              <a:t>, albumin and </a:t>
            </a:r>
            <a:r>
              <a:rPr lang="en-IN" sz="2400" dirty="0" err="1" smtClean="0">
                <a:latin typeface="Times New Roman" panose="02020603050405020304" pitchFamily="18" charset="0"/>
                <a:cs typeface="Times New Roman" panose="02020603050405020304" pitchFamily="18" charset="0"/>
              </a:rPr>
              <a:t>aspartate</a:t>
            </a:r>
            <a:r>
              <a:rPr lang="en-IN" sz="2400" dirty="0" smtClean="0">
                <a:latin typeface="Times New Roman" panose="02020603050405020304" pitchFamily="18" charset="0"/>
                <a:cs typeface="Times New Roman" panose="02020603050405020304" pitchFamily="18" charset="0"/>
              </a:rPr>
              <a:t> </a:t>
            </a:r>
            <a:r>
              <a:rPr lang="en-IN" sz="2400" dirty="0" err="1" smtClean="0">
                <a:latin typeface="Times New Roman" panose="02020603050405020304" pitchFamily="18" charset="0"/>
                <a:cs typeface="Times New Roman" panose="02020603050405020304" pitchFamily="18" charset="0"/>
              </a:rPr>
              <a:t>aminotransferase</a:t>
            </a:r>
            <a:r>
              <a:rPr lang="en-IN" sz="2400" dirty="0" smtClean="0">
                <a:latin typeface="Times New Roman" panose="02020603050405020304" pitchFamily="18" charset="0"/>
                <a:cs typeface="Times New Roman" panose="02020603050405020304" pitchFamily="18" charset="0"/>
              </a:rPr>
              <a:t>  in saliva</a:t>
            </a:r>
          </a:p>
          <a:p>
            <a:pPr algn="just">
              <a:lnSpc>
                <a:spcPct val="150000"/>
              </a:lnSpc>
            </a:pPr>
            <a:r>
              <a:rPr lang="en-IN" sz="2400" dirty="0" smtClean="0">
                <a:solidFill>
                  <a:srgbClr val="C00000"/>
                </a:solidFill>
                <a:latin typeface="Times New Roman" panose="02020603050405020304" pitchFamily="18" charset="0"/>
                <a:cs typeface="Times New Roman" panose="02020603050405020304" pitchFamily="18" charset="0"/>
              </a:rPr>
              <a:t>No significant </a:t>
            </a:r>
            <a:r>
              <a:rPr lang="en-IN" sz="2400" dirty="0" smtClean="0">
                <a:latin typeface="Times New Roman" panose="02020603050405020304" pitchFamily="18" charset="0"/>
                <a:cs typeface="Times New Roman" panose="02020603050405020304" pitchFamily="18" charset="0"/>
              </a:rPr>
              <a:t>differences in periodontal pathogens</a:t>
            </a:r>
            <a:endParaRPr lang="en-IN"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7" name="Picture 6" descr="download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5434306"/>
            <a:ext cx="1905000" cy="1267691"/>
          </a:xfrm>
          <a:prstGeom prst="rect">
            <a:avLst/>
          </a:prstGeom>
          <a:ln>
            <a:noFill/>
          </a:ln>
          <a:effectLst>
            <a:softEdge rad="112500"/>
          </a:effectLst>
        </p:spPr>
      </p:pic>
      <p:pic>
        <p:nvPicPr>
          <p:cNvPr id="8" name="Picture 2" descr="C:\Users\CHAITHANYA\Desktop\nsp\sem 9\smoking-kills-wallpaper-fre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Smoking &amp; destructive periodontal disease: relative risk</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1447800"/>
            <a:ext cx="8382000" cy="4873752"/>
          </a:xfrm>
        </p:spPr>
        <p:txBody>
          <a:bodyPr>
            <a:normAutofit/>
          </a:bodyPr>
          <a:lstStyle/>
          <a:p>
            <a:pPr algn="just"/>
            <a:r>
              <a:rPr lang="en-US" sz="2400" dirty="0" smtClean="0">
                <a:latin typeface="Times New Roman" pitchFamily="18" charset="0"/>
                <a:cs typeface="Times New Roman" pitchFamily="18" charset="0"/>
              </a:rPr>
              <a:t>Based on current evidence, the relative risk for a smoker to attract destructive periodontal disease can be </a:t>
            </a:r>
            <a:r>
              <a:rPr lang="en-US" sz="2400" dirty="0" smtClean="0">
                <a:solidFill>
                  <a:srgbClr val="FF0000"/>
                </a:solidFill>
                <a:latin typeface="Times New Roman" pitchFamily="18" charset="0"/>
                <a:cs typeface="Times New Roman" pitchFamily="18" charset="0"/>
              </a:rPr>
              <a:t>estimated to be 5- to 6-fold elevated</a:t>
            </a:r>
            <a:r>
              <a:rPr lang="en-US" sz="2400" dirty="0" smtClean="0">
                <a:solidFill>
                  <a:srgbClr val="00B05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 comparison with a non-smoker.</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RR (Relative risk) is also dependent on the ‘amount of exposure’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smoker who has smoked 20 cigarettes a day for over 20 years runs a 20-fold increased risk.</a:t>
            </a:r>
          </a:p>
          <a:p>
            <a:pPr algn="just">
              <a:buNone/>
            </a:pPr>
            <a:r>
              <a:rPr lang="en-US" sz="2400" dirty="0" smtClean="0">
                <a:solidFill>
                  <a:srgbClr val="FF0000"/>
                </a:solidFill>
                <a:latin typeface="Times New Roman" pitchFamily="18" charset="0"/>
                <a:cs typeface="Times New Roman" pitchFamily="18" charset="0"/>
              </a:rPr>
              <a:t>     (Hyman, Bergstrom 2003)</a:t>
            </a:r>
          </a:p>
          <a:p>
            <a:endParaRPr lang="en-US" sz="2400" dirty="0">
              <a:solidFill>
                <a:srgbClr val="FF33CC"/>
              </a:solidFill>
            </a:endParaRPr>
          </a:p>
        </p:txBody>
      </p:sp>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14</a:t>
            </a:fld>
            <a:endParaRPr lang="en-US"/>
          </a:p>
        </p:txBody>
      </p:sp>
      <p:pic>
        <p:nvPicPr>
          <p:cNvPr id="6" name="Picture 2" descr="C:\Users\CHAITHANYA\Desktop\nsp\sem 9\smoking-kills-wallpaper-fre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27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Effect 0f Smoking 0n Plaque and its Development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19201"/>
            <a:ext cx="8382000" cy="4953000"/>
          </a:xfrm>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Higher prevalence of dental plaque than non-smokers </a:t>
            </a:r>
          </a:p>
          <a:p>
            <a:pPr algn="just">
              <a:lnSpc>
                <a:spcPct val="150000"/>
              </a:lnSpc>
            </a:pPr>
            <a:r>
              <a:rPr lang="en-IN" sz="2400" dirty="0" smtClean="0">
                <a:latin typeface="Times New Roman" panose="02020603050405020304" pitchFamily="18" charset="0"/>
                <a:cs typeface="Times New Roman" panose="02020603050405020304" pitchFamily="18" charset="0"/>
              </a:rPr>
              <a:t>Increased </a:t>
            </a:r>
            <a:r>
              <a:rPr lang="en-IN" sz="2400" dirty="0">
                <a:latin typeface="Times New Roman" panose="02020603050405020304" pitchFamily="18" charset="0"/>
                <a:cs typeface="Times New Roman" panose="02020603050405020304" pitchFamily="18" charset="0"/>
              </a:rPr>
              <a:t>levels of debris observed in smokers have been tentatively attributed to personality traits leading to decreased oral hygiene habits, increased rates of plaque formation, or a combination of the above</a:t>
            </a:r>
            <a:r>
              <a:rPr lang="en-IN" sz="2400" b="1" dirty="0">
                <a:latin typeface="Arial Narrow" pitchFamily="34" charset="0"/>
              </a:rPr>
              <a:t>.</a:t>
            </a:r>
          </a:p>
          <a:p>
            <a:pPr algn="just">
              <a:lnSpc>
                <a:spcPct val="150000"/>
              </a:lnSpc>
              <a:buFont typeface="Wingdings" panose="05000000000000000000" pitchFamily="2" charset="2"/>
              <a:buChar char="q"/>
            </a:pPr>
            <a:endParaRPr lang="en-US" sz="2400" b="1" dirty="0" smtClean="0">
              <a:latin typeface="Arial Narrow" pitchFamily="34" charset="0"/>
            </a:endParaRPr>
          </a:p>
          <a:p>
            <a:pPr algn="just">
              <a:lnSpc>
                <a:spcPct val="200000"/>
              </a:lnSpc>
              <a:buFont typeface="Wingdings" panose="05000000000000000000" pitchFamily="2" charset="2"/>
              <a:buChar char="q"/>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8" name="Picture 2" descr="C:\Users\CHAITHANYA\Desktop\nsp\sem 9\smoking-kills-wallpaper-fre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s://encrypted-tbn2.gstatic.com/images?q=tbn:ANd9GcQb25yphAHVOxUc3EaZG6HbvxZ6B3jUThHQfyntVFao9Fq_2xbOEQ"/>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34300" y="762000"/>
            <a:ext cx="1409700" cy="11188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         Smoking and Calculus formation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0" y="838200"/>
            <a:ext cx="8839200" cy="5562600"/>
          </a:xfrm>
        </p:spPr>
        <p:txBody>
          <a:bodyPr>
            <a:noAutofit/>
          </a:bodyPr>
          <a:lstStyle/>
          <a:p>
            <a:pPr algn="just">
              <a:lnSpc>
                <a:spcPct val="150000"/>
              </a:lnSpc>
            </a:pPr>
            <a:r>
              <a:rPr lang="en-US" sz="2400" dirty="0" smtClean="0">
                <a:latin typeface="Times New Roman" pitchFamily="18" charset="0"/>
                <a:cs typeface="Times New Roman" pitchFamily="18" charset="0"/>
              </a:rPr>
              <a:t>There have been consistent reports of more calculus in smokers than in non-smokers from the earliest epidemiological studies                     </a:t>
            </a:r>
            <a:r>
              <a:rPr lang="en-US" sz="2400" dirty="0" smtClean="0">
                <a:solidFill>
                  <a:srgbClr val="FF0000"/>
                </a:solidFill>
                <a:latin typeface="Times New Roman" pitchFamily="18" charset="0"/>
                <a:cs typeface="Times New Roman" pitchFamily="18" charset="0"/>
              </a:rPr>
              <a:t>(Martinez-</a:t>
            </a:r>
            <a:r>
              <a:rPr lang="en-US" sz="2400" dirty="0" err="1" smtClean="0">
                <a:solidFill>
                  <a:srgbClr val="FF0000"/>
                </a:solidFill>
                <a:latin typeface="Times New Roman" pitchFamily="18" charset="0"/>
                <a:cs typeface="Times New Roman" pitchFamily="18" charset="0"/>
              </a:rPr>
              <a:t>Ganut</a:t>
            </a:r>
            <a:r>
              <a:rPr lang="en-US" sz="2400" dirty="0" smtClean="0">
                <a:solidFill>
                  <a:srgbClr val="FF0000"/>
                </a:solidFill>
                <a:latin typeface="Times New Roman" pitchFamily="18" charset="0"/>
                <a:cs typeface="Times New Roman" pitchFamily="18" charset="0"/>
              </a:rPr>
              <a:t> P 1995).</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Some authors reported that significantly </a:t>
            </a:r>
            <a:r>
              <a:rPr lang="en-US" sz="2400" dirty="0" smtClean="0">
                <a:solidFill>
                  <a:srgbClr val="FF0000"/>
                </a:solidFill>
                <a:latin typeface="Times New Roman" pitchFamily="18" charset="0"/>
                <a:cs typeface="Times New Roman" pitchFamily="18" charset="0"/>
              </a:rPr>
              <a:t>more pipe smokers than cigarette smokers had </a:t>
            </a:r>
            <a:r>
              <a:rPr lang="en-US" sz="2400" dirty="0" err="1" smtClean="0">
                <a:solidFill>
                  <a:srgbClr val="FF0000"/>
                </a:solidFill>
                <a:latin typeface="Times New Roman" pitchFamily="18" charset="0"/>
                <a:cs typeface="Times New Roman" pitchFamily="18" charset="0"/>
              </a:rPr>
              <a:t>supragingival</a:t>
            </a:r>
            <a:r>
              <a:rPr lang="en-US" sz="2400" dirty="0" smtClean="0">
                <a:solidFill>
                  <a:srgbClr val="FF0000"/>
                </a:solidFill>
                <a:latin typeface="Times New Roman" pitchFamily="18" charset="0"/>
                <a:cs typeface="Times New Roman" pitchFamily="18" charset="0"/>
              </a:rPr>
              <a:t> calculus</a:t>
            </a:r>
            <a:r>
              <a:rPr lang="en-US" sz="2400" dirty="0" smtClean="0">
                <a:solidFill>
                  <a:schemeClr val="accent2"/>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This might be because the pH of pipe smoke is higher than that of cigarette smoke, and because pipe smokers circulate the smoke around the mouth, whereas cigarette smoke tends to be inhaled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Albandar</a:t>
            </a:r>
            <a:r>
              <a:rPr lang="en-US" sz="2400" dirty="0" smtClean="0">
                <a:solidFill>
                  <a:srgbClr val="FF0000"/>
                </a:solidFill>
                <a:latin typeface="Times New Roman" pitchFamily="18" charset="0"/>
                <a:cs typeface="Times New Roman" pitchFamily="18" charset="0"/>
              </a:rPr>
              <a:t> JM 2000).</a:t>
            </a:r>
          </a:p>
          <a:p>
            <a:pPr algn="just">
              <a:lnSpc>
                <a:spcPct val="150000"/>
              </a:lnSpc>
            </a:pPr>
            <a:endParaRPr lang="en-US" sz="2400" dirty="0" smtClean="0">
              <a:latin typeface="Times New Roman" pitchFamily="18" charset="0"/>
              <a:cs typeface="Times New Roman" pitchFamily="18" charset="0"/>
            </a:endParaRPr>
          </a:p>
        </p:txBody>
      </p:sp>
      <p:sp>
        <p:nvSpPr>
          <p:cNvPr id="45058" name="AutoShape 2" descr="data:image/jpeg;base64,/9j/4AAQSkZJRgABAQAAAQABAAD/2wBDAAkGBwgHBgkIBwgKCgkLDRYPDQwMDRsUFRAWIB0iIiAdHx8kKDQsJCYxJx8fLT0tMTU3Ojo6Iys/RD84QzQ5Ojf/2wBDAQoKCg0MDRoPDxo3JR8lNzc3Nzc3Nzc3Nzc3Nzc3Nzc3Nzc3Nzc3Nzc3Nzc3Nzc3Nzc3Nzc3Nzc3Nzc3Nzc3Nzf/wAARCADBAQUDASIAAhEBAxEB/8QAGwAAAgMBAQEAAAAAAAAAAAAAAwQAAgUBBgf/xAA9EAABBAEDAgUDAwIDBAsAAAABAAIDESEEEjEFQRMiUWFxMoGRBiOhFLFCUsFygtHwFTM0NTZDU2J0svH/xAAaAQADAQEBAQAAAAAAAAAAAAAAAQIDBAUG/8QAIREBAQEBAAIDAQADAQAAAAAAAAERAhIhAzFBEyIyUXH/2gAMAwEAAhEDEQA/APKu0MgFsyqeDOP/ACzSfgnDiA5wCfpr2gNCwvT6SdWfbz8MhDqdg2tLTTC1TXaEPAdFhw9uUpA4tfT/AKgcqpY19dzWw+Nkra5tZ2r6cMloWhA4bR7pjBHqhE+S8vKSad0bqq/VcYwuOD+V6DUadjwbCyp9OWSHZxaTfjqdACEg0RShhHBGe1FHaXgZF+yqXEc/Np6rx0o9m04/hDIPHb5TMnOB3QiCTQqvdEqvCYqGupdMVk3z2wjNBLg1lfdMNiNcAoF5kZxis4B5XdlYTz4h/lF2l9TFs+k/yjUdcShNHNlcP8dlaPceBnurOiIFlqafDASHLrCT2RA268q4TXI9kk9cUO2nDgukj4UdHn1VCKFVn1CeaW3l1h8x/wAIrkqYJ7470gPcQTeVeJ4rj8oxX9fQgDbCs4GrsLjKcawitiLuB8JYm9aXdxavDDucCW0nINESQXNwmWwAYDfyjU2etCZAGtxQCuxgLhaYDQQcVXuoI9jbS1MDlFDaB2wUq9oPI7pmSTNlUDmPDgMgZ45Ro8PWkPDG42e+LCie2sq3ZvhRLSwVrPPk8JzTTlh2uwh1dfyuOAFAf2WWq+/tpOAezcO6xtfC6N/iC1qaNxdGAfuh6xhdG5h4rBVc0c+ui+l1Hlo4B9CnGy2PRYUbzG4tN4TTZqGCbWrTr4/0/JLYoHlJzH4pDMxrJIKF4jnu2gEnjCKfHGLulaAAaXQWG91E/KJB02SUjf5fQUtCPo4IFA2O/qp1p5cz1rMc2NwOEtLFf0j8LcPSthNg/CzdVpJ4HOLRbOyJTnUv1SULaeNwK04WAiwLSLDZHqCnmvLQCPv7pn39AzMqT6UpOKdQFBOb8EurnlKPBLsdyhPN/wChtBBx+FcNkJosOfZa3RdAXu8aRpI7AreGlYf8A+aS2M+/kkrx4083OwgHsuSwbI7cBn+F7Awta/zNA9Fk6/SAvcWCgeyXkid7Xm3MzYyqEHdTh901LpZY3EtGPSkvv5DufQhXPa8hd0bnOpoPwrN0z2kFwRGuMcgINFaUbWSR7i4Wgusn2X0+lzkWE6zTNHaq9lVjgzhdfqRtG2we+cJUst+hg0AeiG5zQ6g4lCfPQI7+qGZC4A8WkPHfsxvFEtKG+YkVkKgc3m7HZR23bynDvM/FZACw1nKVEhheCSBaZF1xz3tLyNs4A90UsWc5+9xDuclRVY7aKJr7qJIxuOicHWRg5pDmbYzfwtOSNtZ7ZBS0rRkGvUFY7hQDRybHi+60ZGgtzx3WS9wA44PZaUL/ABovelUp2frzmtIZqSG3VrviNDQQ6759lfq8YZJuHPdIxhzyGtHJWkdHP1p7RQya2fZHdD6iey9Bp9AIJAKuu9K3QdGNNDdeZ3JK2HRhzTiylax7724WEAwWgBNRRnbaoI3N/wAOEVj6xwp1Kwa0jIyl5tLE/LgaR3OA4VfEBHt7pal5vWdKaZXOisG7ws4Ese5j73By9g5jS62rJ6t0wSxOdCwCQZBTlbTvfVYc23aex9k/0jpomY2aQfUfKCsQeJJN4bztddG17bpoA08bW5poGFdL5NkH0+n2AAAj4TVbawixRgAWVdzGkUpYk5QDyLSWpjacbcrQkZQOeEpKCW8dkrhxkyQg5oeyxOqaUl25rSD7BenedvLeEnqXsrAonsQiLleQDjw7BRoZyw12VuqxNZMZWcE5AS8Za4cdlrPavX6dbMCKDeV0lzqGL7JJry0n0Wh0z9x5cQa9Uqf17MxaRu3c4Z91bdGPIQMrQbFuYT2pZ7ov3Ts59SotTLKWkEYeRtLQPRcMe5tsLT3o4TrdNuPmye5Rf6VrQDSXkflIzDubgtpyHJnHC1zBTeLHoUjqdOWDcy7rIVSlsv0SoDkfyooHGzWD3UTPHuXQ23gWkdTAKJ7halHkJTVxktNBZMuXn5S63CrrhM9MkNFrgTWKtSWM3xlLxkwagYtrjylOmlm+g+ubdraqyUXoPTDIBK5lE5Cp1Zn9S2JsWTvzS9P0uLwImY7LSdJ2yYPptK9rQNuE3HHjIyjx+YCgQulu2yhIXhgDgFLyxVminHYwlZHnIvCVo0u5ovBr5Qy23GwUZzSTzhUIIGAp1VcjbteN1kE8om0bDix7qsbhuAN0ihtdsIlFeS6700mf+ogG035lp9GkeY2MIytTVQ+I0toZCS0rGxSBtEOVae7G3ECWi1ct7hSAFzAboIoYL5Qj0VkYT2S0kBJxa0ywFV8Pug/piv0rgDiwlpNKCDj8r0L2Bw4SU0V7sITenjOsaFwYXt7chec80b6Nhe+10dA3kLzPUunkgujb74yq56xpzfKYy2yWTS1ekyAGnbQSVjRW1xBv/VPaOTw3AlXarxtj1W9vh5GKSrG27BICCyYuZua6wfTsjRONgUT/AKLG32iSyGAxvY2rEDt+FbbQ9vZXoVfZKst9g4F3+UKWMObYCYf6Bte6o49sj2T0b/xlSQAOvbk8qLTLYTReCTXZRT5VrGwTd1aFKHEJiOJxyQLRPAKqRh5sh8F2SKH90nPAM7DkHOF6E6YVRCXdo/ORWHCsovNVx8vt5+KJ39Wxl4weF7Hp8NtaXfhec8Ax9Qbd0ARleq0IqMdkuW3d3DgYGtVHCl18ga2iUq6UuNAkq2Vor2pUsCPbjgqbL78pUoVcyj8qnh89gnSwDlDLcIw6Qc0tdlHYCWeoVpmX7omlILdh5CStLuDhh3Hwli394f5T3WvPDuF8JGSEhri3JCLFT2Z0j7YKNhNtb37JHROJdRFfAWkzKCcLfLgZUDMZRQMd10ZGEFQHtABoBJaltAkHkcBaMgG0m6pZ05IJTZWsPqBLWuOMLJI53ZtberG//wDFmPjcZKP4KlfDzPVdGYJPFZ9J59kGCnEWfva9Dq4Q+IsfkOWPoomb5Y5GuMlUwjgG+6vm7HTx1nutDp0Z8NwdYB72nIMPN8DuiQweFpqxdcqjDTjVAeqjq+2fV8tw40k17omw8hUgG5MGi3Iv2VRzW+y9Ovi11wuuOcopwEN10kZdzBuNmlFZ7C457KJeRvVw6cXlE8H2XoZejCMAiWMmw0i+67r9DpdFpI5XFzi6QMNeq6JzXFfl537ee8AVwgywWPcLbboTPDNLpxe00yMuFuWU17ZQHMIIPBTsHPct9MHq0TmamGYYs7X/AD2WjpJv2x7IXXm1pXOA4e0/GUCB1R8lYdTK7uLvO1pyOLm2VSBucobHEgBHjbRQVFDbVg0VwrMCvX5QWhFqo4YTBb+UNzbNpjS0jOFSAES4TDm0cD8oZ8r2n3UmOCT9QQ5GiqpMloLbFIcjfbCdXyppAGto+tpxrOKtJ43s+U+L2ABJToAuuaUIHA4Vo224WavCpKSMjshFvspqpQzymrWdJIHsJzd8omtdvodwbQnN/baBwmzpNzS4+qBLECc8lOOaaoIFG6xgoErN1EIceKaVlP0/ga3eBh3916CWOyfS8LO6hDguFWOEtxrL+Cl5MJ2jslWO3Orj7K+m1G+KqP3XI2AOwLPdT17pyWQ5p/Q8Jqs4JA9ErGM+gCaGRhVGXX27QqqKC8emEw4A0e5GUN8ZI4pViLSczqdRwoiyQl1Woo8VTrl9P/6RhY0BkLSGndnOfVZ+u17tc5m+gGEkADAQ54JS8mNti+xS8kZid5q3H0K6fKuL+fKzXuYba6qIIz39UF7Re6gLzQVfEp5FLhceSinGZ+oXBvT5XEeUVx8hLaZg2j+yY63+5pxFV7nCx7WqQjytIxSw7+3b8f8AqYibmzymm9il2UaJrCK1xI9rU6Zhpr7ogNIDclG7ZRosWOQqcFQkBUc7vynpSOPooUgsfCu44VHH1S08E0r8USmS1pCy43OEhI+60Gv3NHuEWnAiKIJ4BWhp/MAVn6h4jLGgWXFauliDiWA4FUfW0pWnVybXHgAZSs8nlIR9Q7ZYc0hw7FZmqloYOURn19aWk+pUcCcdvdW5yeSu8EWq1Ae2ia9ClzH5ieEyfrJv2VHiwfRLQSeK7pWZoeCHdwn5GA4KVnjrgpU+ax3Xp5q4B4RtPJuNkZtX1MPjRmh5gcFJMeYnlryR70l9tcasdGiEywi8JLTyAih/CZa70Cvlh2abkcLu0ocJ8oGUxtBC1jC0NzBf/BRF2hRMtemEuwOG827lAllhJsg7u5tJmR5zRpUdIbotpPE+x2iPeS5xr2C55TfnAHrRS+++EDUTEMqPLjzXZK2RXPKkrmy6j6htZjjlGbEA3n70ltNC8O3uIJPZaZILRQpYZvt0y5MLhpV2ijkZVtuLPIUrJKLDnS7TSKOENgBRBxSQ8kd91R4IAxYRHehQn2cJHKGTnHFIe7ta6A4k32ULDyU4dUDgHAAZ7o8D9ttJQSCT6LrgatoyEqcdmmaZ422LBtaunmADcgLxn9YZOtPZdNjO3Pdek077aKKmNbPw7q5fEcXcuPdY8zt0ps8FOTyiNtk5Wc1wLy6lUjDv16goViLr0Vbwu2rRHHNA4/KG9+KrKs51Gs0qPwLoFSoMZOe3ZCmZYwjg9yhuINi8oKM6RlEc16JTUadsgJac84WnJEKweEpIyjbeDypzFykNK7a/bdHilpMeCAAkZ4mG3swe49VaGUNADr/4KpS6krUiI4vKYZjhJQuBrOU0xwI+FtzY5epg4oqKoyorRpB/6s0jW0A8/IWfqP1iM+HAT7krzMjCcIToz2FqZ/67/wCPD0Wi/VDpdZepbsjdgFv+Fey0cRa1zrsvbR9wvlulj36iNhFW8D+V9e0MQETB6BK86n5JOfp2OIAA1lX8K/wmDGQLANetLrRgoxhpTbiqXAy00Y82ubO6VhygAACjyrNHqimMnsuCLPdTivSrm90MgE0AmzHjhUMQtGCUuxlA8KroztApObO1KGOx6JeJ+RARZyrFtDHKaDKPCj4w8e6eDyeH/UWif07qI18d+FIRvrs5a3Sde2UDzA23C1NZpotXp3wzt3McKIXimtl6T1J2neSQ02x3qEry2nXlMesnkDwTfBpUhokVjHdLaOXxoi4eqahb6ojLoQABVPwmCzy2ueHfZPEFjxdKjgSOyadHgjt8KhZ7YU4rWeXlsgzjuFHss7xdIs0BDtwGCpse8Zwlh7CoOSqObYOE0dOSThTwuxTkK1mhjRYI+ypJpg6yxuVoPgAIPoqiMjLRafiXmzA98Tg2QEXwVpad+5oJ/lR8TJWEEJR3iQBgPmjBO32vlVzMLqzqNQOCiyjr2twHY+FFflGfjXmJS28eqC81kYCelgA4FFKyscHcVZRj0ZYZ6FB43VtK3BG8OIPtlfVNOQ1osfZfMP07I3T9V075bDS7b+cL6a05Kbl+e+zY1LyNu7HcIkZY4HyU4m/ZKNq8rrXujdXbsjcc5mmk+i61rSKsc8qkcrT9Tb+6L4kO3DHA36pbDcbHi1CyuyMySG+HV8okskEhsNLRXAKPQ2lwywuGOuyZE0Qgkj2/W0t3g5HwqyTRyWQ6rrt6Jeilt/C3huJFDK49tUjOef8AN37Km5jSNxS1XsB7ciu64RTVaWUb8DCBJqQGmglqsqoZveW9/RYH6q6eNRov6mIfvQeYVyW9wvRg/stfQ3HJKT1BBjcHjylpv4pBy15fosw8IZ5W3E6xfC8R+ntc3xXacnIJ2+4XstI8OZj0tF5ynbs1px5aFcN7XyhQO8oTCqRnqpj71xyqujFcI75t8bWDDG813PqULcO2UXBtAdECM/ZCEeapN2DVqjqIOOUsh6A6LGAgujTbaAyfyqSlmSCE8idJPbYyFUMyRRTEjwG9glJtSyPhyLhzUmaGZsA9/dI6+nQvY7AIpc1OtaaDOb5KwOudTLgYo3Eu4J9Evv6VOawJdRPFK9gmcQHUD6qLhjByVFt6Px6/69pq+nuiJ3ggeoFhZsunB919Gl0rXggtBC851XoxaTJAPkKcLj5vyvJmIxkFpojItfROmaxus0rJgckeYehXhZonNdTgRXsmOna2bp0hfESQfqaeCp9te5O4+gNrnd/CIC0ggm/ssLRdd0moprpPDk/yvNfytVsrHUQ4H0opOezDbPDLaJP4V/Dj/wDUd+EoJB2K62TPKZbTbmRNB/dIr1akG9U6e6UxeO/cDWGYRJC2RpDiaPKTj0UIkLmgfhZ3fxrz45/k2WRh7S5rrb6kKroW3e/8BAbKWNDQVYTj3tViNv4ttcDWVx8bqHP4XP6ijyunUD1yl6OaC81jcPwhRwl77c5ob6XyryzN7uCXE4IyaHopyLtMSOLcAj2orzf6s6oOn9Oe1rv3pgWMHzyU31TrEGhi3PcC4/S0clfOur6+bqOqM0x9mjs0LTibSykNPqH6fUNlYac09+6+g9E18erha5hFHkei+duZnlOdJ6hJ07UB7CSw/U31Wvc0ueK+sQvpoNoxmrAP4WN0rqkGt0wdE+8cdwnvEaDz/Kyqbzg0s1MIaMkILJiBaq6UHGEMyta04+6iqi0mpLTyuDUvPY0ljte8OcPcKxkYEpp3BHzPqwlTO5znNEuG9wuTSh2LFJVhbscd/LiUackxJJX2R4hNdylZXkUSSfVTUzshBLnDlYmu175TsiNN4tGWr55tF12vDGlkOXHBd6LKLd2XcnvavDE+R4awEkmh8or2GMlp+ppo0tZJGmYWdEDyoj1Xc5UTGPtZjHKDLpw4J3b6qFgV68t5bqXRmygujaAV5zU9OkicbHC+jvhBBxlKT6Fkl20ZSs1rz8t5fNXwbTnlU8TUwH9qZ7Phy9rq+hRvNtbXwsvVdClb9ABHwl4tp80v2wW9b6nBQ8Yn/aAKuP1T1FvPhn/dV9V098V74zjus92nbaWRpLzTj/1b1CsNjHvSZ0n6zljaBqIA73acrz8+n2nHKXdE4Cz/AAjxh+Mv49xF+sNG/wCtkjPc5TUf6o6dIQPGIPu0r54GnuMLoDiSaOD2CXiP58vpzOs9Pc2xqmH23UVR/U9MBYnjP+8F81O4gWD7Ljiff8qfGqnx8vcavr2lZ5RMHHvtysjW/qN7wW6Zlf8Aud/wXnhd45RA0ntgonEVOI5NNLO8ySvc5x7lCLL/ANEcMXRHXOT3Vy4ufHpN0d/K4ITadbBusgYXTCPRHkqfGBpZJ9LJvgkLSPRbem/UUzWFmoiD3dnNNFZJiN8KCI3gJU/5Stxn6gZYDmvbfJ5XT1+KyAXkdscrBfEbyKUbDZINhT4xP8I3D+oIwPochO6/i2RG/crL8AV5furjT+tD5RkL+EH1HVtVONrSIwewSrdRqb/613PYorNPdUmIdA95Aa0/Ycpq8eeSTg+Q+Yk36osMLC4CVxAAuwmZdMYJXRSNp7cEeiE4Nb9Xp3GUFYG17mxlgoAkG+5Qyb4u11xu7KG5wHF/ZPRmql2eCoubjnCieJx95Cg+lRRVHkuHlUdyfhRRAgMiTlUUVQMbqn0H4Xj9Z9ZUUWddHx/RN30oJ+l3wooh08KOR9P/ANm+5UUTaFpPob8H+6E/kqKJHHWfUfhMt5j+VFEq15cbyf8AnuoOVFEN4LD9A+VHcqKJlHTx/wA+q4PrPyookUR/1j5XI/qf8KKJU3W/U75KIO/woogX6Nabn/n1XqP0t/3vF/su/soonHH8/wBPP9f/APEXU/8A5Un/ANisyT6x8KKKf0+f9IVfy5Lv/wAKiiqK6+nVFFE0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www.colgateprofessional.com/LeadershipUS/PatientEducation/Images/Resources/pated_SubgingivalCalculu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6695" y="0"/>
            <a:ext cx="1807305" cy="1215257"/>
          </a:xfrm>
          <a:prstGeom prst="ellipse">
            <a:avLst/>
          </a:prstGeom>
          <a:ln>
            <a:noFill/>
          </a:ln>
          <a:effectLst>
            <a:softEdge rad="112500"/>
          </a:effectLst>
        </p:spPr>
      </p:pic>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797850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914400"/>
            <a:ext cx="8382000" cy="5559552"/>
          </a:xfrm>
        </p:spPr>
        <p:txBody>
          <a:bodyPr>
            <a:normAutofit/>
          </a:bodyPr>
          <a:lstStyle/>
          <a:p>
            <a:pPr algn="just">
              <a:lnSpc>
                <a:spcPct val="150000"/>
              </a:lnSpc>
            </a:pPr>
            <a:r>
              <a:rPr lang="en-US" sz="2400" dirty="0" smtClean="0">
                <a:latin typeface="Times New Roman" pitchFamily="18" charset="0"/>
                <a:cs typeface="Times New Roman" pitchFamily="18" charset="0"/>
              </a:rPr>
              <a:t>Moreover, the smoking cycle is much longer in pipe smokers than in cigarette smokers, causing pipe smokers to salivate more                                                      </a:t>
            </a:r>
            <a:r>
              <a:rPr lang="en-US" sz="2400" dirty="0" smtClean="0">
                <a:solidFill>
                  <a:srgbClr val="FF0000"/>
                </a:solidFill>
                <a:latin typeface="Times New Roman" pitchFamily="18" charset="0"/>
                <a:cs typeface="Times New Roman" pitchFamily="18" charset="0"/>
              </a:rPr>
              <a:t>(Bergstrom J 2005).</a:t>
            </a:r>
          </a:p>
          <a:p>
            <a:pPr algn="just">
              <a:lnSpc>
                <a:spcPct val="150000"/>
              </a:lnSpc>
            </a:pPr>
            <a:r>
              <a:rPr lang="en-US" sz="2400" dirty="0" smtClean="0">
                <a:latin typeface="Times New Roman" pitchFamily="18" charset="0"/>
                <a:cs typeface="Times New Roman" pitchFamily="18" charset="0"/>
              </a:rPr>
              <a:t>There is an increased calcium concentration in fresh saliva in smokers</a:t>
            </a:r>
            <a:r>
              <a:rPr lang="en-US" sz="2400" dirty="0" smtClean="0">
                <a:solidFill>
                  <a:schemeClr val="accent5"/>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following smoking                 </a:t>
            </a:r>
            <a:r>
              <a:rPr lang="en-US" sz="2400" dirty="0" smtClean="0">
                <a:solidFill>
                  <a:srgbClr val="FF0000"/>
                </a:solidFill>
                <a:latin typeface="Times New Roman" pitchFamily="18" charset="0"/>
                <a:cs typeface="Times New Roman" pitchFamily="18" charset="0"/>
              </a:rPr>
              <a:t>(Khan GJ 2005).</a:t>
            </a:r>
          </a:p>
          <a:p>
            <a:pPr algn="just">
              <a:lnSpc>
                <a:spcPct val="150000"/>
              </a:lnSpc>
            </a:pPr>
            <a:endParaRPr lang="en-US" sz="2400" dirty="0" smtClean="0">
              <a:solidFill>
                <a:schemeClr val="accent5"/>
              </a:solidFill>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Nicotine affects the exocrine glands by an initial increase in salivary and bronchial secretions that are followed by inhibition of the secretions.</a:t>
            </a:r>
          </a:p>
          <a:p>
            <a:pPr algn="just">
              <a:lnSpc>
                <a:spcPct val="150000"/>
              </a:lnSpc>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16743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t>         </a:t>
            </a:r>
            <a:endParaRPr lang="en-US" sz="3200" dirty="0"/>
          </a:p>
        </p:txBody>
      </p:sp>
      <p:sp>
        <p:nvSpPr>
          <p:cNvPr id="3" name="Content Placeholder 2"/>
          <p:cNvSpPr>
            <a:spLocks noGrp="1"/>
          </p:cNvSpPr>
          <p:nvPr>
            <p:ph sz="quarter" idx="1"/>
          </p:nvPr>
        </p:nvSpPr>
        <p:spPr>
          <a:xfrm>
            <a:off x="457200" y="1219200"/>
            <a:ext cx="8077200" cy="5254752"/>
          </a:xfrm>
        </p:spPr>
        <p:txBody>
          <a:bodyPr>
            <a:normAutofit/>
          </a:bodyPr>
          <a:lstStyle/>
          <a:p>
            <a:endParaRPr lang="en-US" sz="2400" dirty="0" smtClean="0">
              <a:solidFill>
                <a:schemeClr val="accent5"/>
              </a:solidFill>
            </a:endParaRPr>
          </a:p>
          <a:p>
            <a:pPr algn="just">
              <a:lnSpc>
                <a:spcPct val="150000"/>
              </a:lnSpc>
            </a:pPr>
            <a:r>
              <a:rPr lang="en-US" sz="2400" dirty="0" smtClean="0">
                <a:latin typeface="Times New Roman" pitchFamily="18" charset="0"/>
                <a:cs typeface="Times New Roman" pitchFamily="18" charset="0"/>
              </a:rPr>
              <a:t>The increased amount of calculus found in smokers might therefore be due to an effect of tobacco smoke upon properties of saliva</a:t>
            </a:r>
            <a:r>
              <a:rPr lang="en-US" sz="2400" dirty="0" smtClean="0">
                <a:solidFill>
                  <a:schemeClr val="accent6">
                    <a:lumMod val="75000"/>
                  </a:schemeClr>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Erdimir</a:t>
            </a:r>
            <a:r>
              <a:rPr lang="en-US" sz="2400" dirty="0" smtClean="0">
                <a:solidFill>
                  <a:srgbClr val="FF0000"/>
                </a:solidFill>
                <a:latin typeface="Times New Roman" pitchFamily="18" charset="0"/>
                <a:cs typeface="Times New Roman" pitchFamily="18" charset="0"/>
              </a:rPr>
              <a:t> 2006).</a:t>
            </a:r>
          </a:p>
          <a:p>
            <a:pPr algn="just">
              <a:lnSpc>
                <a:spcPct val="150000"/>
              </a:lnSpc>
            </a:pPr>
            <a:r>
              <a:rPr lang="en-US" sz="2400" dirty="0" smtClean="0">
                <a:latin typeface="Times New Roman" pitchFamily="18" charset="0"/>
                <a:cs typeface="Times New Roman" pitchFamily="18" charset="0"/>
              </a:rPr>
              <a:t>The reasons for an elevated calcification rate in smokers are not known, but it has been speculated that it might be coincident with </a:t>
            </a:r>
            <a:r>
              <a:rPr lang="en-US" sz="2400" dirty="0" smtClean="0">
                <a:solidFill>
                  <a:srgbClr val="FF0000"/>
                </a:solidFill>
                <a:latin typeface="Times New Roman" pitchFamily="18" charset="0"/>
                <a:cs typeface="Times New Roman" pitchFamily="18" charset="0"/>
              </a:rPr>
              <a:t>the increased risk in smokers for ectopic calcification.                                             (Bergstrom 2005)</a:t>
            </a:r>
          </a:p>
          <a:p>
            <a:pPr algn="just">
              <a:lnSpc>
                <a:spcPct val="150000"/>
              </a:lnSpc>
            </a:pPr>
            <a:endParaRPr lang="en-US" sz="2400" dirty="0">
              <a:solidFill>
                <a:srgbClr val="FF0000"/>
              </a:solidFill>
              <a:latin typeface="Times New Roman" pitchFamily="18" charset="0"/>
              <a:cs typeface="Times New Roman" pitchFamily="18" charset="0"/>
            </a:endParaRPr>
          </a:p>
        </p:txBody>
      </p:sp>
      <p:pic>
        <p:nvPicPr>
          <p:cNvPr id="5" name="Picture 4" descr="http://www.colgateprofessional.com/LeadershipUS/PatientEducation/Images/Resources/pated_SubgingivalCalculu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0895" y="0"/>
            <a:ext cx="2493105" cy="1676399"/>
          </a:xfrm>
          <a:prstGeom prst="ellipse">
            <a:avLst/>
          </a:prstGeom>
          <a:ln>
            <a:noFill/>
          </a:ln>
          <a:effectLst>
            <a:softEdge rad="112500"/>
          </a:effectLst>
        </p:spPr>
      </p:pic>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267318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705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Smoking and gingival inflammation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1600200"/>
            <a:ext cx="8229600" cy="4873752"/>
          </a:xfrm>
        </p:spPr>
        <p:txBody>
          <a:bodyPr>
            <a:noAutofit/>
          </a:bodyPr>
          <a:lstStyle/>
          <a:p>
            <a:pPr algn="just">
              <a:lnSpc>
                <a:spcPct val="150000"/>
              </a:lnSpc>
            </a:pPr>
            <a:r>
              <a:rPr lang="en-US" sz="2400" dirty="0" smtClean="0">
                <a:latin typeface="Times New Roman" pitchFamily="18" charset="0"/>
                <a:cs typeface="Times New Roman" pitchFamily="18" charset="0"/>
              </a:rPr>
              <a:t>A reduction in clinical signs of gingivitis has been reported in smokers and this effect has been shown to be independent of plaque levels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Markkanen</a:t>
            </a:r>
            <a:r>
              <a:rPr lang="en-US" sz="2400" dirty="0" smtClean="0">
                <a:solidFill>
                  <a:srgbClr val="FF0000"/>
                </a:solidFill>
                <a:latin typeface="Times New Roman" pitchFamily="18" charset="0"/>
                <a:cs typeface="Times New Roman" pitchFamily="18" charset="0"/>
              </a:rPr>
              <a:t> 2010)</a:t>
            </a:r>
          </a:p>
          <a:p>
            <a:pPr algn="just">
              <a:lnSpc>
                <a:spcPct val="150000"/>
              </a:lnSpc>
            </a:pPr>
            <a:r>
              <a:rPr lang="en-US" sz="2400" dirty="0" smtClean="0">
                <a:latin typeface="Times New Roman" pitchFamily="18" charset="0"/>
                <a:cs typeface="Times New Roman" pitchFamily="18" charset="0"/>
              </a:rPr>
              <a:t>Heavy smokers may have </a:t>
            </a:r>
            <a:r>
              <a:rPr lang="en-US" sz="2400" dirty="0" smtClean="0">
                <a:solidFill>
                  <a:srgbClr val="FF0000"/>
                </a:solidFill>
                <a:latin typeface="Times New Roman" pitchFamily="18" charset="0"/>
                <a:cs typeface="Times New Roman" pitchFamily="18" charset="0"/>
              </a:rPr>
              <a:t>greyish discoloration and hyperkeratosis of the gingiva, </a:t>
            </a:r>
            <a:r>
              <a:rPr lang="en-US" sz="2400" dirty="0" smtClean="0">
                <a:latin typeface="Times New Roman" pitchFamily="18" charset="0"/>
                <a:cs typeface="Times New Roman" pitchFamily="18" charset="0"/>
              </a:rPr>
              <a:t>an increased number of keratinized cells has been found in the gingiva of smokers. Changes in the epithelium were described as </a:t>
            </a:r>
            <a:r>
              <a:rPr lang="en-US" sz="2400" dirty="0" err="1" smtClean="0">
                <a:latin typeface="Times New Roman" pitchFamily="18" charset="0"/>
                <a:cs typeface="Times New Roman" pitchFamily="18" charset="0"/>
              </a:rPr>
              <a:t>keratotic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hyperkeratotic</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hyperplastic</a:t>
            </a:r>
            <a:r>
              <a:rPr lang="en-US" sz="2400" dirty="0" smtClean="0">
                <a:latin typeface="Times New Roman" pitchFamily="18" charset="0"/>
                <a:cs typeface="Times New Roman" pitchFamily="18" charset="0"/>
              </a:rPr>
              <a:t>                 </a:t>
            </a:r>
            <a:r>
              <a:rPr lang="en-US" sz="2400" dirty="0" smtClean="0">
                <a:solidFill>
                  <a:srgbClr val="FF33CC"/>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Bajagic</a:t>
            </a:r>
            <a:r>
              <a:rPr lang="en-US" sz="2400" dirty="0" smtClean="0">
                <a:solidFill>
                  <a:srgbClr val="FF0000"/>
                </a:solidFill>
                <a:latin typeface="Times New Roman" pitchFamily="18" charset="0"/>
                <a:cs typeface="Times New Roman" pitchFamily="18" charset="0"/>
              </a:rPr>
              <a:t> V 2006)</a:t>
            </a:r>
            <a:endParaRPr lang="en-US" sz="2400" dirty="0">
              <a:solidFill>
                <a:srgbClr val="FF0000"/>
              </a:solidFill>
              <a:latin typeface="Times New Roman" pitchFamily="18" charset="0"/>
              <a:cs typeface="Times New Roman" pitchFamily="18" charset="0"/>
            </a:endParaRPr>
          </a:p>
        </p:txBody>
      </p:sp>
      <p:pic>
        <p:nvPicPr>
          <p:cNvPr id="2050" name="Picture 2" descr="http://t2.gstatic.com/images?q=tbn:ANd9GcT5lvEo63IefFPcnpSUJM2J0-qOkpTP_1BMHJb3Q3fu_ZP1WoA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9240" y="0"/>
            <a:ext cx="2464760" cy="1676400"/>
          </a:xfrm>
          <a:prstGeom prst="ellipse">
            <a:avLst/>
          </a:prstGeom>
          <a:ln>
            <a:noFill/>
          </a:ln>
          <a:effectLst>
            <a:softEdge rad="112500"/>
          </a:effectLst>
        </p:spPr>
      </p:pic>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9411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atin typeface="Times New Roman" panose="02020603050405020304" pitchFamily="18" charset="0"/>
                <a:cs typeface="Times New Roman" panose="02020603050405020304" pitchFamily="18" charset="0"/>
              </a:rPr>
              <a:t>Introduction</a:t>
            </a:r>
            <a:endParaRPr lang="en-IN" sz="3200" b="1" spc="50" dirty="0">
              <a:ln w="1143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381000" y="1600200"/>
            <a:ext cx="8229600" cy="4525963"/>
          </a:xfrm>
        </p:spPr>
        <p:txBody>
          <a:bodyPr>
            <a:noAutofit/>
          </a:bodyPr>
          <a:lstStyle/>
          <a:p>
            <a:pPr algn="just">
              <a:lnSpc>
                <a:spcPct val="150000"/>
              </a:lnSpc>
              <a:spcBef>
                <a:spcPts val="0"/>
              </a:spcBef>
              <a:buBlip>
                <a:blip r:embed="rId3"/>
              </a:buBlip>
            </a:pPr>
            <a:r>
              <a:rPr lang="en-US" sz="2400" dirty="0" smtClean="0">
                <a:latin typeface="Times New Roman" pitchFamily="18" charset="0"/>
                <a:cs typeface="Times New Roman" pitchFamily="18" charset="0"/>
              </a:rPr>
              <a:t>Tobacco leaf introduced to Columbus by native Americans and was called </a:t>
            </a:r>
            <a:r>
              <a:rPr lang="en-US" sz="2400" i="1" dirty="0" smtClean="0">
                <a:solidFill>
                  <a:srgbClr val="00B050"/>
                </a:solidFill>
                <a:latin typeface="Times New Roman" pitchFamily="18" charset="0"/>
                <a:cs typeface="Times New Roman" pitchFamily="18" charset="0"/>
              </a:rPr>
              <a:t>Tobago or </a:t>
            </a:r>
            <a:r>
              <a:rPr lang="en-US" sz="2400" i="1" dirty="0" err="1" smtClean="0">
                <a:solidFill>
                  <a:srgbClr val="00B050"/>
                </a:solidFill>
                <a:latin typeface="Times New Roman" pitchFamily="18" charset="0"/>
                <a:cs typeface="Times New Roman" pitchFamily="18" charset="0"/>
              </a:rPr>
              <a:t>Tobacca</a:t>
            </a:r>
            <a:r>
              <a:rPr lang="en-US" sz="2400" i="1" dirty="0" smtClean="0">
                <a:solidFill>
                  <a:srgbClr val="00B050"/>
                </a:solidFill>
                <a:latin typeface="Times New Roman" pitchFamily="18" charset="0"/>
                <a:cs typeface="Times New Roman" pitchFamily="18" charset="0"/>
              </a:rPr>
              <a:t>.</a:t>
            </a:r>
          </a:p>
          <a:p>
            <a:pPr algn="just">
              <a:lnSpc>
                <a:spcPct val="150000"/>
              </a:lnSpc>
              <a:spcBef>
                <a:spcPts val="0"/>
              </a:spcBef>
              <a:buBlip>
                <a:blip r:embed="rId3"/>
              </a:buBlip>
            </a:pPr>
            <a:r>
              <a:rPr lang="en-US" sz="2400" dirty="0" smtClean="0">
                <a:latin typeface="Times New Roman" pitchFamily="18" charset="0"/>
                <a:cs typeface="Times New Roman" pitchFamily="18" charset="0"/>
              </a:rPr>
              <a:t>Cigarettes became popular in 20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century.</a:t>
            </a:r>
          </a:p>
          <a:p>
            <a:pPr>
              <a:lnSpc>
                <a:spcPct val="200000"/>
              </a:lnSpc>
              <a:buClr>
                <a:srgbClr val="C00000"/>
              </a:buClr>
              <a:buSzPct val="75000"/>
              <a:buNone/>
            </a:pPr>
            <a:endParaRPr lang="en-US" sz="2400" dirty="0" smtClean="0">
              <a:latin typeface="Arial Narrow"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1" name="Picture 10" descr="tobacco-leaf-500x500.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V="1">
            <a:off x="0" y="0"/>
            <a:ext cx="2133600" cy="1420978"/>
          </a:xfrm>
          <a:prstGeom prst="rect">
            <a:avLst/>
          </a:prstGeom>
        </p:spPr>
      </p:pic>
      <p:pic>
        <p:nvPicPr>
          <p:cNvPr id="12" name="Picture 11" descr="cigs-tobacco-pipe.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76600" y="3352800"/>
            <a:ext cx="239431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1.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0400" y="3276600"/>
            <a:ext cx="2511146" cy="1886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smoking87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550" y="3429000"/>
            <a:ext cx="22542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ecigcuse_25wy.640.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7400" y="3352800"/>
            <a:ext cx="2288030" cy="1524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smoking-hd-wallpaper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05600" y="228600"/>
            <a:ext cx="2438400" cy="1371600"/>
          </a:xfrm>
          <a:prstGeom prst="ellipse">
            <a:avLst/>
          </a:prstGeom>
          <a:ln>
            <a:noFill/>
          </a:ln>
          <a:effectLst>
            <a:softEdge rad="112500"/>
          </a:effectLst>
        </p:spPr>
      </p:pic>
      <p:pic>
        <p:nvPicPr>
          <p:cNvPr id="1026" name="Picture 2" descr="C:\Users\CHAITHANYA\Desktop\nsp\sem 9\smoking-kills-wallpaper-free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27"/>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Smoking and gingival bleeding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838200"/>
            <a:ext cx="8458200" cy="5330952"/>
          </a:xfrm>
        </p:spPr>
        <p:txBody>
          <a:bodyPr>
            <a:noAutofit/>
          </a:bodyPr>
          <a:lstStyle/>
          <a:p>
            <a:pPr algn="just">
              <a:lnSpc>
                <a:spcPct val="150000"/>
              </a:lnSpc>
            </a:pPr>
            <a:r>
              <a:rPr lang="en-US" sz="2400" dirty="0" smtClean="0">
                <a:latin typeface="Times New Roman" pitchFamily="18" charset="0"/>
                <a:cs typeface="Times New Roman" pitchFamily="18" charset="0"/>
              </a:rPr>
              <a:t>smoking is known to produce </a:t>
            </a:r>
            <a:r>
              <a:rPr lang="en-US" sz="2400" dirty="0" smtClean="0">
                <a:solidFill>
                  <a:srgbClr val="FF0000"/>
                </a:solidFill>
                <a:latin typeface="Times New Roman" pitchFamily="18" charset="0"/>
                <a:cs typeface="Times New Roman" pitchFamily="18" charset="0"/>
              </a:rPr>
              <a:t>peripheral vasoconstriction </a:t>
            </a:r>
            <a:r>
              <a:rPr lang="en-US" sz="2400" dirty="0" smtClean="0">
                <a:latin typeface="Times New Roman" pitchFamily="18" charset="0"/>
                <a:cs typeface="Times New Roman" pitchFamily="18" charset="0"/>
              </a:rPr>
              <a:t>but in some subjects this is preceded by vasodilatation. In any particular instance, the effect produced is probably related to the degree of inhalation of the tobacco smoke and the rate of </a:t>
            </a:r>
            <a:r>
              <a:rPr lang="en-US" sz="2400" dirty="0" smtClean="0">
                <a:solidFill>
                  <a:srgbClr val="FF0000"/>
                </a:solidFill>
                <a:latin typeface="Times New Roman" pitchFamily="18" charset="0"/>
                <a:cs typeface="Times New Roman" pitchFamily="18" charset="0"/>
              </a:rPr>
              <a:t>nicotine absorption              (Muller HP 2002)</a:t>
            </a:r>
          </a:p>
          <a:p>
            <a:pPr algn="just">
              <a:lnSpc>
                <a:spcPct val="150000"/>
              </a:lnSpc>
            </a:pPr>
            <a:r>
              <a:rPr lang="en-US" sz="2400" dirty="0" smtClean="0">
                <a:latin typeface="Times New Roman" pitchFamily="18" charset="0"/>
                <a:cs typeface="Times New Roman" pitchFamily="18" charset="0"/>
              </a:rPr>
              <a:t>Nicotine from cigarette stimulates the sympathetic ganglia to produce neurotransmitters including </a:t>
            </a:r>
            <a:r>
              <a:rPr lang="en-US" sz="2400" dirty="0" err="1" smtClean="0">
                <a:latin typeface="Times New Roman" pitchFamily="18" charset="0"/>
                <a:cs typeface="Times New Roman" pitchFamily="18" charset="0"/>
              </a:rPr>
              <a:t>catecholamines</a:t>
            </a:r>
            <a:r>
              <a:rPr lang="en-US" sz="2400" dirty="0" smtClean="0">
                <a:solidFill>
                  <a:schemeClr val="tx2">
                    <a:lumMod val="60000"/>
                    <a:lumOff val="40000"/>
                  </a:schemeClr>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(These affect the alpha-receptors on blood vessels which in turn causes vasoconstriction    </a:t>
            </a:r>
            <a:r>
              <a:rPr lang="en-US" sz="2400" dirty="0" smtClean="0">
                <a:solidFill>
                  <a:schemeClr val="tx2">
                    <a:lumMod val="60000"/>
                    <a:lumOff val="40000"/>
                  </a:schemeClr>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Trauth</a:t>
            </a:r>
            <a:r>
              <a:rPr lang="en-US" sz="2400" dirty="0" smtClean="0">
                <a:solidFill>
                  <a:srgbClr val="FF0000"/>
                </a:solidFill>
                <a:latin typeface="Times New Roman" pitchFamily="18" charset="0"/>
                <a:cs typeface="Times New Roman" pitchFamily="18" charset="0"/>
              </a:rPr>
              <a:t> JA 2001).</a:t>
            </a:r>
          </a:p>
          <a:p>
            <a:pPr algn="just">
              <a:lnSpc>
                <a:spcPct val="150000"/>
              </a:lnSpc>
            </a:pPr>
            <a:endParaRPr lang="en-US" sz="2400" dirty="0" smtClean="0">
              <a:solidFill>
                <a:schemeClr val="tx2">
                  <a:lumMod val="60000"/>
                  <a:lumOff val="40000"/>
                </a:schemeClr>
              </a:solidFill>
              <a:latin typeface="Times New Roman" pitchFamily="18" charset="0"/>
              <a:cs typeface="Times New Roman" pitchFamily="18" charset="0"/>
            </a:endParaRPr>
          </a:p>
          <a:p>
            <a:pPr algn="just">
              <a:lnSpc>
                <a:spcPct val="150000"/>
              </a:lnSpc>
            </a:pPr>
            <a:endParaRPr lang="en-US" sz="2400" dirty="0">
              <a:solidFill>
                <a:schemeClr val="tx2">
                  <a:lumMod val="60000"/>
                  <a:lumOff val="40000"/>
                </a:schemeClr>
              </a:solidFill>
              <a:latin typeface="Times New Roman" pitchFamily="18" charset="0"/>
              <a:cs typeface="Times New Roman" pitchFamily="18" charset="0"/>
            </a:endParaRPr>
          </a:p>
        </p:txBody>
      </p:sp>
      <p:pic>
        <p:nvPicPr>
          <p:cNvPr id="34818" name="Picture 2" descr="http://t1.gstatic.com/images?q=tbn:ANd9GcR6GhnCkow8mCAlZT-ejuyHj047-qd_Ph2dqjXA-v-gmVV2T45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19645" y="23586"/>
            <a:ext cx="1231612" cy="1193800"/>
          </a:xfrm>
          <a:prstGeom prst="ellipse">
            <a:avLst/>
          </a:prstGeom>
          <a:ln>
            <a:noFill/>
          </a:ln>
          <a:effectLst>
            <a:softEdge rad="112500"/>
          </a:effectLst>
        </p:spPr>
      </p:pic>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647096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782"/>
            <a:ext cx="8229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Smoking &amp; Oxygen tension in gingival tissues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066800"/>
            <a:ext cx="8153400" cy="5407152"/>
          </a:xfrm>
        </p:spPr>
        <p:txBody>
          <a:bodyPr>
            <a:noAutofit/>
          </a:bodyPr>
          <a:lstStyle/>
          <a:p>
            <a:pPr algn="just">
              <a:lnSpc>
                <a:spcPct val="150000"/>
              </a:lnSpc>
            </a:pPr>
            <a:r>
              <a:rPr lang="en-US" sz="2400" dirty="0" smtClean="0">
                <a:latin typeface="Times New Roman" pitchFamily="18" charset="0"/>
                <a:cs typeface="Times New Roman" pitchFamily="18" charset="0"/>
              </a:rPr>
              <a:t>Oxygen saturation of hemoglobin is affected by cigarette smoking, and attempts have been made to measure this in the gingival tissues.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healthy gingiva </a:t>
            </a:r>
            <a:r>
              <a:rPr lang="en-US" sz="2400" dirty="0" smtClean="0">
                <a:solidFill>
                  <a:srgbClr val="FF0000"/>
                </a:solidFill>
                <a:latin typeface="Times New Roman" pitchFamily="18" charset="0"/>
                <a:cs typeface="Times New Roman" pitchFamily="18" charset="0"/>
              </a:rPr>
              <a:t>smokers appear to have lower oxygen saturation </a:t>
            </a:r>
            <a:r>
              <a:rPr lang="en-US" sz="2400" dirty="0" smtClean="0">
                <a:latin typeface="Times New Roman" pitchFamily="18" charset="0"/>
                <a:cs typeface="Times New Roman" pitchFamily="18" charset="0"/>
              </a:rPr>
              <a:t>determined by using tissue reflectance </a:t>
            </a:r>
            <a:r>
              <a:rPr lang="en-US" sz="2400" dirty="0" err="1" smtClean="0">
                <a:latin typeface="Times New Roman" pitchFamily="18" charset="0"/>
                <a:cs typeface="Times New Roman" pitchFamily="18" charset="0"/>
              </a:rPr>
              <a:t>spectrophotometry</a:t>
            </a:r>
            <a:r>
              <a:rPr lang="en-US" sz="2400" dirty="0" smtClean="0">
                <a:latin typeface="Times New Roman" pitchFamily="18" charset="0"/>
                <a:cs typeface="Times New Roman" pitchFamily="18" charset="0"/>
              </a:rPr>
              <a:t>, but in the presence of inflammation converse was shown</a:t>
            </a:r>
          </a:p>
          <a:p>
            <a:pPr algn="just">
              <a:lnSpc>
                <a:spcPct val="150000"/>
              </a:lnSpc>
            </a:pPr>
            <a:endParaRPr lang="en-US" sz="2400" dirty="0" smtClean="0">
              <a:solidFill>
                <a:schemeClr val="accent3">
                  <a:lumMod val="75000"/>
                </a:schemeClr>
              </a:solidFill>
              <a:latin typeface="Times New Roman" pitchFamily="18" charset="0"/>
              <a:cs typeface="Times New Roman" pitchFamily="18" charset="0"/>
            </a:endParaRPr>
          </a:p>
        </p:txBody>
      </p:sp>
      <p:pic>
        <p:nvPicPr>
          <p:cNvPr id="82948" name="Picture 4" descr="http://t2.gstatic.com/images?q=tbn:ANd9GcRCghvkO_R-FgWhQcd5LFGfxn1pVIAO0CM7R4ge8RmkFDk-_tqp"/>
          <p:cNvPicPr>
            <a:picLocks noChangeAspect="1" noChangeArrowheads="1"/>
          </p:cNvPicPr>
          <p:nvPr/>
        </p:nvPicPr>
        <p:blipFill>
          <a:blip r:embed="rId2" cstate="print"/>
          <a:srcRect/>
          <a:stretch>
            <a:fillRect/>
          </a:stretch>
        </p:blipFill>
        <p:spPr bwMode="auto">
          <a:xfrm>
            <a:off x="4495800" y="5210175"/>
            <a:ext cx="2771775" cy="1647825"/>
          </a:xfrm>
          <a:prstGeom prst="rect">
            <a:avLst/>
          </a:prstGeom>
          <a:noFill/>
        </p:spPr>
      </p:pic>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605662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Effects on the Gingival Vasculature</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143000"/>
            <a:ext cx="8153400" cy="5330952"/>
          </a:xfrm>
        </p:spPr>
        <p:txBody>
          <a:bodyPr>
            <a:normAutofit/>
          </a:bodyPr>
          <a:lstStyle/>
          <a:p>
            <a:pPr algn="just">
              <a:lnSpc>
                <a:spcPct val="150000"/>
              </a:lnSpc>
            </a:pPr>
            <a:r>
              <a:rPr lang="en-US" sz="2400" dirty="0" smtClean="0">
                <a:latin typeface="Times New Roman" pitchFamily="18" charset="0"/>
                <a:cs typeface="Times New Roman" pitchFamily="18" charset="0"/>
              </a:rPr>
              <a:t>The vasculature has also been examined in histological and </a:t>
            </a:r>
            <a:r>
              <a:rPr lang="en-US" sz="2400" dirty="0" err="1" smtClean="0">
                <a:latin typeface="Times New Roman" pitchFamily="18" charset="0"/>
                <a:cs typeface="Times New Roman" pitchFamily="18" charset="0"/>
              </a:rPr>
              <a:t>immunocytochemical</a:t>
            </a:r>
            <a:r>
              <a:rPr lang="en-US" sz="2400" dirty="0" smtClean="0">
                <a:latin typeface="Times New Roman" pitchFamily="18" charset="0"/>
                <a:cs typeface="Times New Roman" pitchFamily="18" charset="0"/>
              </a:rPr>
              <a:t> studies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was found that </a:t>
            </a:r>
            <a:r>
              <a:rPr lang="en-US" sz="2400" dirty="0" smtClean="0">
                <a:solidFill>
                  <a:srgbClr val="FF0000"/>
                </a:solidFill>
                <a:latin typeface="Times New Roman" pitchFamily="18" charset="0"/>
                <a:cs typeface="Times New Roman" pitchFamily="18" charset="0"/>
              </a:rPr>
              <a:t>high proportion of small vessels </a:t>
            </a:r>
            <a:r>
              <a:rPr lang="en-US" sz="2400" dirty="0" smtClean="0">
                <a:latin typeface="Times New Roman" pitchFamily="18" charset="0"/>
                <a:cs typeface="Times New Roman" pitchFamily="18" charset="0"/>
              </a:rPr>
              <a:t>compared with large vessels in smokers than non-smokers </a:t>
            </a:r>
            <a:r>
              <a:rPr lang="en-US" sz="2400" dirty="0" smtClean="0">
                <a:solidFill>
                  <a:srgbClr val="FF0000"/>
                </a:solidFill>
                <a:latin typeface="Times New Roman" pitchFamily="18" charset="0"/>
                <a:cs typeface="Times New Roman" pitchFamily="18" charset="0"/>
              </a:rPr>
              <a:t>but no difference in the vasculature density.--- </a:t>
            </a:r>
            <a:r>
              <a:rPr lang="en-US" sz="2400" dirty="0" err="1" smtClean="0">
                <a:solidFill>
                  <a:srgbClr val="FF0000"/>
                </a:solidFill>
                <a:latin typeface="Times New Roman" pitchFamily="18" charset="0"/>
                <a:cs typeface="Times New Roman" pitchFamily="18" charset="0"/>
              </a:rPr>
              <a:t>Mirbod</a:t>
            </a:r>
            <a:r>
              <a:rPr lang="en-US" sz="2400" dirty="0" smtClean="0">
                <a:solidFill>
                  <a:srgbClr val="FF0000"/>
                </a:solidFill>
                <a:latin typeface="Times New Roman" pitchFamily="18" charset="0"/>
                <a:cs typeface="Times New Roman" pitchFamily="18" charset="0"/>
              </a:rPr>
              <a:t> 2001</a:t>
            </a:r>
          </a:p>
          <a:p>
            <a:pPr algn="just">
              <a:lnSpc>
                <a:spcPct val="150000"/>
              </a:lnSpc>
              <a:buNone/>
            </a:pP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81922" name="AutoShape 2" descr="http://t0.gstatic.com/images?q=tbn:ANd9GcSLbInEdDPJk3XeZU_s-8Xw41u7lhnRG5Zq98Ug_NGLvI3BTgDeHQ"/>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4" name="Picture 4" descr="http://t0.gstatic.com/images?q=tbn:ANd9GcSLbInEdDPJk3XeZU_s-8Xw41u7lhnRG5Zq98Ug_NGLvI3BTgDeHQ"/>
          <p:cNvPicPr>
            <a:picLocks noChangeAspect="1" noChangeArrowheads="1"/>
          </p:cNvPicPr>
          <p:nvPr/>
        </p:nvPicPr>
        <p:blipFill>
          <a:blip r:embed="rId2" cstate="print"/>
          <a:srcRect/>
          <a:stretch>
            <a:fillRect/>
          </a:stretch>
        </p:blipFill>
        <p:spPr bwMode="auto">
          <a:xfrm>
            <a:off x="6096000" y="4962524"/>
            <a:ext cx="2419350" cy="1895476"/>
          </a:xfrm>
          <a:prstGeom prst="rect">
            <a:avLst/>
          </a:prstGeom>
          <a:noFill/>
        </p:spPr>
      </p:pic>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32052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0674"/>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Smoking and oral microorganisms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1143000"/>
            <a:ext cx="8305800" cy="5330952"/>
          </a:xfrm>
        </p:spPr>
        <p:txBody>
          <a:bodyPr>
            <a:normAutofit/>
          </a:bodyPr>
          <a:lstStyle/>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Cigarette smoking could cause </a:t>
            </a:r>
            <a:r>
              <a:rPr lang="en-US" sz="2400" dirty="0" smtClean="0">
                <a:solidFill>
                  <a:srgbClr val="FF0000"/>
                </a:solidFill>
                <a:latin typeface="Times New Roman" pitchFamily="18" charset="0"/>
                <a:cs typeface="Times New Roman" pitchFamily="18" charset="0"/>
              </a:rPr>
              <a:t>a lowering of the oxidation-reduction potential (Eh)</a:t>
            </a:r>
            <a:r>
              <a:rPr lang="en-US" sz="2400" dirty="0" smtClean="0">
                <a:solidFill>
                  <a:schemeClr val="accent2"/>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this could cause an increase in anaerobic plaque bacteria                          </a:t>
            </a:r>
            <a:r>
              <a:rPr lang="en-US" sz="2400" dirty="0" smtClean="0">
                <a:solidFill>
                  <a:srgbClr val="FF0000"/>
                </a:solidFill>
                <a:latin typeface="Times New Roman" pitchFamily="18" charset="0"/>
                <a:cs typeface="Times New Roman" pitchFamily="18" charset="0"/>
              </a:rPr>
              <a:t>(Kinane DF 1997).</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There was a statistically significant increase in the proportion of Gram-positive to Gram-negative bacteria in 3-day-old plaque from smokers, when compared with the non-smokers                                        </a:t>
            </a:r>
            <a:r>
              <a:rPr lang="en-US" sz="2400" dirty="0" smtClean="0">
                <a:solidFill>
                  <a:srgbClr val="FF0000"/>
                </a:solidFill>
                <a:latin typeface="Times New Roman" pitchFamily="18" charset="0"/>
                <a:cs typeface="Times New Roman" pitchFamily="18" charset="0"/>
              </a:rPr>
              <a:t>(Stoltenberg JL 1993).</a:t>
            </a:r>
            <a:endParaRPr lang="en-US" sz="2400" dirty="0">
              <a:solidFill>
                <a:srgbClr val="FF0000"/>
              </a:solidFill>
              <a:latin typeface="Times New Roman" pitchFamily="18" charset="0"/>
              <a:cs typeface="Times New Roman" pitchFamily="18" charset="0"/>
            </a:endParaRPr>
          </a:p>
        </p:txBody>
      </p:sp>
      <p:sp>
        <p:nvSpPr>
          <p:cNvPr id="2050" name="AutoShape 2" descr="data:image/jpeg;base64,/9j/4AAQSkZJRgABAQAAAQABAAD/2wCEAAkGBhQSERUUExQWFRUVFxgYGBgYGBocFxwaGhwXFxgaGRgfHSYeHBwjGxcVHy8gJCcpLCwsFx4xNTAqNSYsLCkBCQoKDgwOGg8PGSwlHyQvLCwpKSwsLCopLCwsLCkpLCkpKSwpLCwpKSwpLCksLCwsKSkpKSkpKSwpLCwsKSksLP/AABEIAMcAxQMBIgACEQEDEQH/xAAcAAACAwEBAQEAAAAAAAAAAAAFBgADBAcCAQj/xABHEAABAgQEBAMGAwUECAcBAAABAhEAAwQhBRIxQQZRYXETIoEykaGxwdEHQvAUYpLS4SNSgvEVU3Jzk7LCwzNUY2SDotMk/8QAGgEAAgMBAQAAAAAAAAAAAAAAAwQBAgUABv/EACsRAAICAgIBAwQCAQUAAAAAAAABAgMEERIhMRMiQRQyUWEFgSNCcaHh8P/aAAwDAQACEQMRAD8ANVnEoQHVNXtbOp9eT6RqpMcVMTmTMUQXuFn7wmUOEoUEIck6fvEbA/GHijwKVLlhAcEDbR+31jzvPfSbFkz5/pNf+sX/ABK+8F6bFXQllF2G5fq93hTxXCgFe1psOW8eJKnWkJ3IGrco7k/ySMGPVq1S2TMUkk6gl/RjC1KRMSnzzZylF3/tpjdAGUIb5SA1xb3wt8R1SZK2Nks4zct9IYx7eMvcHonGMtyMaahQ0XM/400/NcXJxWd/rJn8avvAyTiSVny+zziLqyXyFgId+pj+x36mpeEFTic7/WTP41feM0yomqV5ps2wJYTZgHqyoGJx4pFwCebRZKxBSi/w2ifqEjnk1Pyj3UyVrH/j1KDzRPm/IqaBdThdZcy62aroqbNSffmIg2KkMSpJA3Iv8IkiskrLJmAHkvyH46++D15H4ZLjRb/7Qh4nUYjK9ubVjqJs0p94URD3wliEzwpYM6aoqIzFU1ZPa6iwjWZCk/00P0aK6iXlTna40PPp9YjKslZXpdAbMXjFuLHD9rWbZlfxGIKtSD5lLYsHc2Pv0gZh2MjKCoXIdnvFdbjCjMCsroFsoN2O45kdYw9y/IhsMzsQZJaYSSCwCj2d3gapcwSiUzFukPdai4331j1SrCxmlpJ2LhmG7xnrpkwghIISPatr0eKuxryyORWmtmJF5izz86vvHqhnKAKjMmKclnmLsNmDxmpKlM1SUezz9ORjXPpUgZZYLk2cu5PP5xblL8k7AXFKapSQaabNd/MkTVg8gQc2nMRThdPVomJVNqV5W8x8aYQ9rMTYHnDVLwcAeZZdiCwt6QvcUzEUchSpinSsFCeZUdm6C57Q3Vk2aVaO8hadQzSFFNRNVMN0uteUDokKv6wV/D6TUJmL8ZcxQy/nKiXzDY2FgdIWuE86gcy1FGVkpe5bcfCH/huSEqIclTXfXbXrERvkshQ2RBvkMMSJEjYGTl+D8Mpl5ZilefVgPLpGusxBKHGqhoIwcT8Tpp0BTAk2SnQW3PS8KeH4hMqc0yaWCiSEjRuseejW9b+BdIN0mIion5SSRqsjTs8Mc6nlKTlCAB0DEcmI3hBm4ginmI2ClAFvcX6Q6SsUDRacGtPXRxb+2glipiLEQvcWTs5SALAa897dIJVZGe1nuej/AKeAnE0/KhFrl27W+sUh9xyFZaClYKTvcbe6NipqlJyixVa1yegjGlSndQaG3g+iAHjEXNkdBo/c/SGrJcVthoR5PR7wLgslIVUHLZ8v5vXYQxSqGTKSyZY7m5PLWPlRWtproPuYFVFcDdz9T9hCMpuQ2q4oLLqkaZB7v6RhqcOp5vtS0nqLQMVVnmB0f5xE119vfaKptFnFPyj5U8PKlh6ZRtfK9/TYwu1GKzc7TSeQfQHtDdKxDm/0iYjQpnpdhn58/vB67mnpgZ1PXtf9AqgxhIUlyBbLfntBKbOcQj18gIWCfyl/dBrDscSsZXuLPz/r0gsquuSE2h7oqwBCQmwYW7wH4onKZKkrIBJcbWivBSpYOgQLA7k8o88TKmhAyh5bajUHdx1gHHb0UaMFFWzEq8Rnyh77v+tYbUTSMi8urE3fUbe8wkcNTnmKC1JKGu9tNAekNkqqKE6eXRLl+2mzRSW4T4SIT7CqpqFaKH60EIn4jzUz8tOAWlq8RS9LkMAn03h1pUPKSohiQ+nOF/ivBxO8J5nhJSVZlAOToyWe51aGceShNORdnngSZkly0JF1EjsD9Wb48o6bhaGXZh5bjd7Qh8Ool06XljNsCQAx7fXrDhgVXnnH/ZfpqLfOAVWqWX1+SsH7hhiRIkekGj8o8S41MWp1qKlaB9AOQEHOGa5S6dKiCGDd23HuhSrpedLwxcLVbyAndDp9NR8ISsrSpQH4MVWibUTVKyqyptoWHR+do6NwrgqkSkqmqKiQ4TskdTqT8o3y0BMsBIAAGg36mPGGT1KKkmwSRfu9v1zhS7K9SCglpIqap2GgOoEnnmNx67wJxRUteVJvl3B58oKYspQkryh2Ym+27fCFI1N7AwtFN9nItn4OlQLOX0aGOlkiWhKE7Jb4QroxBSC5TbY9YNUeJ+IhxuIi3euxqjyyypnW0fbkIE1NUeQ/XSNdWbdoD1R/XSADR4VP98T9oOmo6RjWvaPCV9S0ccGaes6kGClLWffnCxLmQRppzNzHyMccUcZ0py50j2hfvzj1wrIl+ElRSCTz0GxtzO5jRjU0GnL7f5QI4MEyYlQbLLSosomx3IHaNKDcsd/piVq1IdqWelCcoZNyW5vvHzE8TQEZCxJ15AdevSAHEKiGS2m/N+XSFdWJKQoOSUvfp1gdVLn2gOgqcJUgmYFOfdaGLCMZSUlAvZyGsff1hWncTo8MhLkkNo0AKLGJsubnSTb8ux+whieHO6O5dNFWjr1Ji2UMpgnZnP6EbAZU6ymU1wLhhuX0fSFXCKuXPcBWVjf79usFMMUEFaVaP+YuGFwevaMS5Th7ZA3sK1KPDAyBTWDjTsYYODlEqLjUE/EQr4TjnilTtkFiT8tG+0N3DU+WqYcn9xnDswItFcNv6mKZNf3DNEiRI9gOH46EwqJsf6RuwwqQolPY8jyh7qeEk5T4aWJbXl3hbmUPhKIPtPYNaM9ZaacdC+x3w2qK5YJta/f6xpwqoUpagkHJueR2Pcxko5w8JPQXg1RSTLlsWckkgbPo/WM2XlnGTH67w5KgXdQyi3PU+6FOTPcw24zOT4RSWdR8oPq5hdkYX4YGl+XOCQaSJRhxatEuUom5IYDmT9oz8G4gSkpJcgv6G8V8TULgKHY/raAuDlctecaAt35xqrHhPEffZeuXGR0ZYcPzcQKqZNj0MbKGtTMS4Pcb9Y9TpD948+1rpmh5AS5L/WKSnpBWdSDYRQaa/wB444yyge0b5R35i8eEUbmLsjDrHEmPGJhMopFza0FcEpFiSjylIAFmbvaPWCUqbzFByCQnpzPeC06Z5VEmza9doaVrVXD97EbWpT0gXitMJpSjMwA8xGvaKpfC9OQygT6/SIhYi4VRHMQFWyXhjKqilo8r4Rpz7OZJ2Ovz2hfxrg+ckEoZaemv8MMyKzqD842U9Y+pg9eZbB7b2RKmL8HMaKRPQsMksOlu0PXDcmZOLrNkvmca7sOnaDc7DkzA4YK+cZZWIiR5Fg87ajuIpmZPrR6j2IWwcH2b5NGGZKSAQd/pDJwVThK1auU3fuLQpyOI5ZzZSziwILn7CD3AdWVVKwoufCzdGKkxn4MJLJjsHX9w/RI+xI9iOHNK2aVSzuqzfaF+bQJclabm5fblHnAsdTOQ5L3Ivr6wYQlMxQzB0p259/W8edcXB6YuL9NhM+5Ql0E2cgO3KGRU0AOogdeXpFk6aLAWGjDT0ELfEeIsQlIzEBzpZ9HPOJ+96O8mPGa4Lqbeywb6npGuTN8h3tGCnowpQUsOW5/KNdbJZOX8qt9+0EevBJmntlVm0YvCpIW4fQdYZ6aUXIJdNrH6x7qqFKkukX3H2EHhYox4kryKf+mMkwCWq415Hp1hloeJ5ZAz+Q9dPfCVOpiJxypJBLD3wXXg5y3IeC2U1y1sLGxxHWXUoWHBBHT7iPpkj+jfWFSgpRKSyCQdzuTHqoqVt7ah6wnLG71F9BVf+UM0zIkOSEjrAhfEMlZKUqtzLh/hAc02cgEkkkBySYJjCEpDJSGjvQjHyyHf+DTh3EiQoSwmzli7ddIJT6hU2xsnVh9TvCfU0apU0KTsQW+kNOD1yZibajVJ1DRS6vjpx8E1cW9/J6WltOUZ1KIgrOp7RjVS8oWGTIlUbqaZFIpmjVT0/SOICtHN0ijiCmDBfMX7jSL6SVFmMoJ8NIezk+ukVk9IBk64C7TYeSHCWUQzHS76Q7/h3RFE5alEOqWwSNgFJ390AZ1bLpUKWs5lAfoX62tGX8GMYXPxGozqJHgOP+Ij9NDv8dRKxu5+EIV9vZ2mJH2JG6NH5DpqqbIIUhRB3G3qI6LgWOeIhK3dwyhyO498L8xCC5YGBi6kyZjoLcxt6jnCV0o5HxpgdHSZdYZhIAZI1L37DlFkykQUkEAW5aQB4arJikHOkpLuHBDgtBVU/MQNi+1i2zxmSi4y0VAVLVqXMyJD39rYQwLw5Kki5zDTl7oukFAtlTbSwDRXU4kiWpiX3CRqeUc3t9I4R8QxCYmeEsyQ+YfrSGOiDgRVUYaiaoL0JNxzfrBanloSMoSB2tBrLE0kkSwLiqEpWwABNz3gPU1GUkandtu8bcXpzKJGZztuW29YXauYoHyvmOp/WsHpgpHbNcqTMNw6Q7Bxr74G4vNUkXVvqOnIQxYFXESlGYAzsM2gPfdxsIx4tQpmDMkNzg1VyjZqSK77BmA4z4k5CCN9ebD5vD/KluIWOGuFkLVmWSyCCGs55Py3h5XJZJyC4H6aF8uUOXsLNirjC0IWoKUkdCbwHpcWSmZmSWGx5836RdxFhhKw11L/AE5jxT8MhIuc3QfSDxrj6e/ISMJtbSGWk4llKYFQc+73wRRMSq4II6ERzWvrspKUps7a279YpRWKsEqKRo4tC8sLfa6CRva8nVEykxaiYhOqgOhIHqecctmTF5MwWq55mHHD6OXlBCUlwLm5PrFY4W/9QxVL1fAfm8QS0A5GUeeiR35+kDZ9eWK1kqURb/Fow0azxYmQlmYNya0WeH0izwU15Jniyn5kD6/DVTpQQV3LOWf06QT/AAbwwSMRqEg5mkMT/wDIiLpMs/3fhB3galQiuJACVrp1FQGpAmSwkn4w3iVSpTjvaASxHWuWzosSPkSHCh+ZaelGYkdoZ+GeHpP/AIy05lP5QdAR+ZtzaLVSJWyAO1vhF2G1IluNntz6xhSsbXQDYXr0jIc10kF/123gYa8FmbKwy8m6RdXVhmIKEuHs+/boICyMBWhQKVOPzID/AA6iBpJrtkI+VlVPST4aQoPY73szQQw7hdiV1C1Kmq1AbKnoO2npGjC6cGYNGDmC00dfXZucW5tLjH5O2YplAiWGGpFlf0hWxXFzLUoBYGW1kkqPvtBifjgmq/s7pFn5/owu8YJSkpNiopc/FoJTB+pxaJQEw3EkqXlvmUXdZdzv67wZVh6FNlS5uCX5bdBCXIQVLAbd4PTK1ctlEqZgpk2cbiHcinjL2Mrr8HvEnUchNhYJFgP17zFlCQBl8QZm52A5Po8Aa7iBUyaSzA2y/rUwVl0AEolKSCoPfS+w+cS69RSkToduGZIyBajmKtAC6QNm5nmY149iHgSisaaF/pCRgOMqppeVV0uSAS3pyjNxNi06rASlJCBsL35k7mB14kpW7f2nFOI8SPPSsXYXB5HZPzhnoZ4WkEFwYSE4IoAKXZm7wQw7FPBWyrIUfd1jVlSuPsG8a/g+L8MKY9gmYFaRfcfWFdUtSFgbOHjpFOsKHMH6wHxjh1znQCenKAcutMLkUafOHgz4Zga1yctkgqzBR3HQa/eDaOG0sP7UizeUfHXWK6CsDBKnCkgA2tblBKmqszZZa1E6CwJhXVaZauNCW9n2lwOSnXOsu7qWfkI3zKNB0QEtuLN1f4xppsOmkecS0W0zFR6aADvA3H8GmzZakCfYi6UpCQroSCT6EwZRT6GJcYxeonO6viqYonwlrclgxPvAEO34EzlrxCoMwqUvwLlZJV7aNXvAPhrh4IUZpDqLhHQaE9zpDv8AhpKCcVnN/wCUD/8AFS0MrjFOERH0mocm/wCjrMfYkSKgzh2MVB8ILQA7sbcxb4iJh2GtcklagHL/AAA0AEXzZYMo7Mx+n1jGcfTKSMyST+60YCTa1EAX1pmIULgixYDUaMTGqmxBLe0BzBN+0LFXxXmU+QgCwD/MxR/p1DPd+X9YZ+jtaXtIGz9saYSne3p/nAXiniRTGSjyuPMd25DkIEHiNezPzAv6bR4QvOxKb7k8+f65QWFPoS5zRBo4blqD3bT/ADg3idElcpRVcgODv/WBlFSLDrT7O6u2tuQgiZmaSQSz68+nwgNl27OcWT8CtJw8Bzv20EbqdCZoCFHKEudN/wB3rzEWzadKEqKSS+p3EApE5SDmTcX7ixH1hlbu2yBgpuGJSVhWZBJdxrb93qW1MF006FDw0yyCA4Vte/u7wo02Iqyi90lxqzH+vzhhoqmYvUkJIDXYNrYc4TyIzS9zKtMX+J8KKFBBcvckdb2+UYKeoWlYABY63sI6OigEyWBNTcG3098AKmWlCykIAb8pu3U7Qxj524cGts5MxVVCSlyXA0YFoXMTo1pJf3frSGejmmaolCvZ9oHXu247RZiuGBYsCF6vz5ephqrK4S4zJ2AcBxhUkAKdUvmdU9vtD7h9SJiQpJcHQwgSqAhXmdhs1z6Q6cOYYoICw6Em97P6aRbJvqguQ5VlOvqXgtxSjADpGtyw+LesbuEkGWhSplgSyRvzJPS8ZxKTmPiqChfc+mm3w0i6nmIUMktQI1LF/To0ZcrdS5RQu7tWc4IYZNemYSEEqbW1h3MB+KqqbLltLQxVYLdwCbWbe8bcJq0ZGS2pPfrHnH61KZLKIdSkBI3KswZu0adMtpM1nJzq5bMlLhoSlCB+VIHuEa/w/RlxqoH/ALRH/OmLc3nPeMn4bYn4+NVqhomQJY7IWgP73g0FvbK5LSgkdciRIkSInHJOFlcvIVsTrax+rPATGMJya6j9WhrlWMK/F1YtM1mZPP7RgV7bF9itVUCybJjPLwtZUAWBUWv1tBb9uAF4HmYtSnBIu9hYcrvGvHKs48TmhvpOFqdKMqQpUwB85O/+zoBGCpp1ISEgXU3e+kNOEzcqEgHYEnmSNTFGMSHUFp8rg5iNS39IxrbZPuTKszUSSmQhAJKiWHL949tfdCxjVUuXMKW7D6mHemBCUZB5bXJu3bls0V4rhciapyFOwvpCmLkRrsbn4ZRS0cz8WYfNmOu0fZVUc4SwudSW/wA4ff8ARcpQKQlho4Fw3e0Bqnh2WF3VvZtRy9Y3I51Mt9aL8tkwGgStbsLe04tzEbcSR4kwZEsBvsOpPPpBHDqFGVaVEAKbzB9tI0UNEmnDFTg3bYvuR94xcjITk2ijZ6loDglYuHIe/WB+LFEwsEBJF33NvzHS8XVmIJUFEgFY0LAADkPS0ZZ9UiXKVMWHSB7J1PLrvAKOXNNeSEC8MlIlrzBSARt8yTy6bxvxvEEplFcsDNoVXtzbvCvVcRSlnypILhxsW0/yj0nETMTlKt9G3One0bjxpclOSL6PGH40SsskTFGwSb+ph3wObMqEuryWa3sC2g6wM4awuQk51oCToOvQA84cqacAwAZLWb6jR+0JfyF0PEI/2RJiVxjSKlISQvmwSeR1+MBMOnKTLVqHLAfEmGrjWX5ElTnW/Pe/yaECbVqQlRJU5UWAsG0v06RpYaV2OvyTHwOmGpJYk3+UEKmg8SZId/KSsn91LH4lhC1w7jHiAa8tIbKCrKsxZhZI9L/MxFSnXb2OU1uUkvg11U3LLmzDolCle4E/OAX4AKetnk6mQ59ZiDBHimbkw+oO6peUf4iE/J4H/gCP/wC2f/uP+tEata/xth8uXvSO7xIkSBi5yOnnH81i++8StmomZQ7sGcbfCLp1S+t/SM1dVIRKUtTAJGunoOZjzsU29IXAeN00iUjMZecnQgDXk0AptQgy/wC0CpY5Mfdb9CCmHcRpnKUQGCSwfW4uW2jRj0kTpJcDMm45tvDkYuEuE97I0EeHUEykkqDfl5kbP9I0YkpSSHbLs3LcvC5w3jRmJyXdDJJALdGOmm0EcQxYqUJQBsCXI1PTpCeTU9tESQUoyVAkEkHygf3fT1HrGSprky1ZAvMU6qNwOidn66mKkVRyZQQNWI0vq8Ldbg09S3zKY+5vk0J49EbJNSeikY7GYVWZvMSdYsRh5mzPLlZxroR9oV5JWlgom24+0MeDS1ApmFZZt9ABuX15D1MHyKPRjtMlx0e8WwecZxygpSNybabRZT0DyiM2ZSdTrvf6RbNxNU85UqLFxuw9dx0i6jUmQcpuVKCSeZI3jNcpOOioHkyiJmUpK1atbIBzV9jF/EuH+NKExJcAMeXp6wTqqZKSpakkpJZk29VHVvm0bKRIULgeGxBS21mA6wSu3hNTR2zjpw0OVJTof8mjzOT4YB1MdFxGRLmKXkKUsTYAAdy8KFfh11HM+nlj1OPl+r5CJ7MdFWLUQCpRQAfL1g7gmNTJc0ILkLIDXOXkL7xnwWlVkXNUlgkMNr9B0jRgMk+IVm5D5A19DcD6xW91zjJaOehtnFK0KlrAIZ+w1cHmIXuIuFAZYUgOkb94PYGEhChNtlU4D3DhmPODFZRBctSQXCk2fVwf8487RkTxrUk+ge9HN8AQlKAlO2p67w5UIcCExE8S5pQbXtZu8NOE1h98erb37j0NElKtM98VykzJXhvp5m2cCz/GM/4GpAr6hv8AUf8AcRFVfIWsKBVlUbEs/SCH4OYf4VfPB18D/rRF8a7nCS3/AEZVk+dmzssSJEixY/OiaUu6VEb6mB2O1S8uVRKi1h9YFYLxblBE7MTsoXt2g9hmJpqSVAMEnLfXn9TCUaZVz5NbSBxg5PSEyjqJkiZ4iR0I5iOkcPH9ok51ZkhbgCztoS/vjLUYWgvmSC9oM8L0mVOSzJ9kdP184jMujJbS1IicZR6Z7o8ITISEp9lyQdHJO/WKsamoCU5yAoOQNz67esMFShPhqdgAHfkRCPi2Jyy6QMzXKhsdG6whWpTltg34MUziRlBDZBz1T74LYJjIIUkklQYgc+dt4TMyCoqKlF/3dPTlGylxHwVpUkZgLhvodu0HuxYS+1FuPR0Q4MJpcNfUbjoRz2EbqimTLlhIAA67Dn1Jgdw5xAJoZEsSwCA5sVEjc/3oJVsgKUEnQtbdxv1jAypTTUJfAGTfyBq+t8JNgVbBKQzA7JI+MDMO4jAWRMKR/dSPMzbdDGrimYpB8K6UkXI3BsL7JsB1hOlUYSSdSdzsOkamPj12Ve7yy0Y7GufjpWpwWBsz7b2hgoKxPiJQHL6PoAxsBHMKypKA41EPfCWCzjkmrYOHyv5mOltom/8AjVCHNP8A7JlH8FXE1OiT7Oq/h9wIVp1cUl8oJ2Jdn7R02qwtE5KvEYAPdQZmt7na8JuKIluBLDhLvtpYtHYWTHXBrsrFnnDcRKjkWyknbdJ+0bJ+Ky6ZClAZlqsOgazn6QOwOUlzkFyNyOd7PHyuwsgke0q7AXcmGtQdrT8E67K8PxRZVnWWzlTdQ9vrDDNxErl5RYk+UXcDV+ZJ+EDaXg0kAzJhK8rBCQ4T079oM4Pgq5LA9nO3Uk9NhvAcyGPL3RfZzQGqcLWU+LMll5d3OpGgtueT2HpHvDKjMfK7fLa8N9V55Zl51XDA2HyFoX6CQP7QBCkkJCSSPavc94vVkuuvT7GaL3Vvoz11YHJ25wR/B+t8TEqgjTwLfxojBWSAEKChZrv2iz8DVviFR/uP+4iNHBSlCc/kpvctncIkSJDAU/E8dL4bw2WinQQPbSFE7kneEWrw0otDBwVjBB/Z1mxcy32Vun11794NZHcdoJjTUZ9jeFZSEqDjY849Gf4PmByo5/3X+l4sQgKGVUVrljzS1hwQxB0IMITrU1pmjbUrFpjRIqULSzBQPNmMK3EHDoCnlpfM7AfXt9Yow6s/ZliQtXlb+yUfzJ3Sf3k6dQxhmM3Oht9YzJKVE9GJKLi9M5xV8PrRqLRpw7hOelGZcshKi7EfFtRDnKmATEAt7Q16QcmqB0L2vfaJeRLWiOQm4XSrC0MklLORs/M9m3hsMxmSC/NQGh6jl9oqBKvLLDbnYcnJiqtocoz59HuNYyMmMrJeAcu2YcQw4TR5jmL+W9irn26wn4hTqQrKXKtCBDxIzLDiWpjyGuz9H+kBMap1BJlyEKufOpjnNm5Pl6CGsH1FNQfj/gmLaEWoOZaWIYEEueRv8o61g1SSARcGOSzcBmInJ8QEAqANtib6x1vC1AADbRunKNr+QcdRUeywO4nx91GSk6tfUEjaBFPgqsx8QkJ52ck/3eUa+I6yXImrKUBS3ZI5P8oG/ti5qhsBtt3+cYkYyi/b1+wZolUsmWoKknzkZe5JG/62jZh+HLXOyWDXUrVh9TCVjWOmUpSUrUSLbN6coNfh1jpPiIUXU4UH5M3zjSljTVfqMIkdHFBLljMVKVlvZg573hcxzHwhYIYE2ALv0g0qsdJvsXhcm0SZljvvCUYRb3IjQPkcdJBZaVJLtsz99oNUmLFZzE3N4UsawJKxmRqNfv6wDpquplOlLqHUO3rGssWq6HKt6fymSdB4nm+LJs5VYAD8z7Rq/BXBpsqsnLmJKQqSwf8A20H6QnYLWTVL/tXB2swbdo6n+G855yx/6b//AGEXqslT/g0v9y0V2dEiRIkNhj8+TeB6tQvTn+OV/PAar/DWuC3RIIZiD4kqx1DeeJEimK3F6BtDjh2AVipSVTJJTMFleeXcj8wZbX+8bZ3DVQoA+EQofvIuOXtRIkWcVs0oWy4oyYjwXPnS0hUlyhaVp8yNR/i/TQZkYFPKXMsg7+ZH80SJCOTBSa2KZHultixj3B9d4onS0EgKcJzo7XdbXvB2gwOr8p8MoUdfNLLcx7V4kSLWwUqk2vAvoJUuDTwpTyyxb8yP5o9zcInbyyxazo/miRIS9GJ3FFqMLnnVJH+JP80eajCJ5T7BJe10/wA0SJHelEjijBX8LTZsshUtym4uh3/iizDuH56QCpJfuhx65vjEiRb0lrRPFAjGfw9mqVnlpPmcqdSXf33gFXcBVoDIQpt2XLcvY6riRINXWtncULWKfh7iC1kimLf7yT/+kaMB/D/EET0HwVIDgFQmSSyd7Zy8fYkaz+1r9E/B1WVw5My5TLNwz5kv/wA0UUfDMwe1LL88yP5okSMH0oleKAuMcGVeclKQpCn0KARyd1doD03CNY96c2/flN6eePsSHK648GW0EkcKVTXkn+OX/PDP+GuAz5FRNVNSUoMtkglB/Mk6hRPOJEiKorkiUuzo0fYkSHy5/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cityplacedentalblog.com/wp-content/uploads/2011/12/oral-bacteria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7824" y="-13855"/>
            <a:ext cx="1436170" cy="1447800"/>
          </a:xfrm>
          <a:prstGeom prst="ellipse">
            <a:avLst/>
          </a:prstGeom>
          <a:ln>
            <a:noFill/>
          </a:ln>
          <a:effectLst>
            <a:softEdge rad="112500"/>
          </a:effectLst>
        </p:spPr>
      </p:pic>
      <p:sp>
        <p:nvSpPr>
          <p:cNvPr id="6" name="Slide Number Placeholder 5"/>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214322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458200" cy="6016752"/>
          </a:xfrm>
        </p:spPr>
        <p:txBody>
          <a:bodyPr>
            <a:noAutofit/>
          </a:bodyPr>
          <a:lstStyle/>
          <a:p>
            <a:pPr algn="just">
              <a:lnSpc>
                <a:spcPct val="150000"/>
              </a:lnSpc>
            </a:pPr>
            <a:r>
              <a:rPr lang="en-US" sz="2400" dirty="0" smtClean="0">
                <a:latin typeface="Times New Roman" pitchFamily="18" charset="0"/>
                <a:cs typeface="Times New Roman" pitchFamily="18" charset="0"/>
              </a:rPr>
              <a:t>Tobacco smoke </a:t>
            </a:r>
            <a:r>
              <a:rPr lang="en-US" sz="2400" dirty="0" smtClean="0">
                <a:solidFill>
                  <a:srgbClr val="FF0000"/>
                </a:solidFill>
                <a:latin typeface="Times New Roman" pitchFamily="18" charset="0"/>
                <a:cs typeface="Times New Roman" pitchFamily="18" charset="0"/>
              </a:rPr>
              <a:t>contains phenols and cyanides, </a:t>
            </a:r>
            <a:r>
              <a:rPr lang="en-US" sz="2400" dirty="0" smtClean="0">
                <a:latin typeface="Times New Roman" pitchFamily="18" charset="0"/>
                <a:cs typeface="Times New Roman" pitchFamily="18" charset="0"/>
              </a:rPr>
              <a:t>which can account for antibacterial and toxic properties. Smokers </a:t>
            </a:r>
            <a:r>
              <a:rPr lang="en-US" sz="2400" dirty="0" err="1" smtClean="0">
                <a:latin typeface="Times New Roman" pitchFamily="18" charset="0"/>
                <a:cs typeface="Times New Roman" pitchFamily="18" charset="0"/>
              </a:rPr>
              <a:t>harboured</a:t>
            </a:r>
            <a:r>
              <a:rPr lang="en-US" sz="2400" dirty="0" smtClean="0">
                <a:latin typeface="Times New Roman" pitchFamily="18" charset="0"/>
                <a:cs typeface="Times New Roman" pitchFamily="18" charset="0"/>
              </a:rPr>
              <a:t> significantly higher levels and were at significantly greater risk of infection with </a:t>
            </a:r>
            <a:r>
              <a:rPr lang="en-US" sz="2400" dirty="0" err="1" smtClean="0">
                <a:latin typeface="Times New Roman" pitchFamily="18" charset="0"/>
                <a:cs typeface="Times New Roman" pitchFamily="18" charset="0"/>
              </a:rPr>
              <a:t>Tanarella</a:t>
            </a:r>
            <a:r>
              <a:rPr lang="en-US" sz="2400" dirty="0" smtClean="0">
                <a:latin typeface="Times New Roman" pitchFamily="18" charset="0"/>
                <a:cs typeface="Times New Roman" pitchFamily="18" charset="0"/>
              </a:rPr>
              <a:t> forsythia</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than non-smokers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Zambon</a:t>
            </a:r>
            <a:r>
              <a:rPr lang="en-US" sz="2400" dirty="0" smtClean="0">
                <a:solidFill>
                  <a:srgbClr val="FF0000"/>
                </a:solidFill>
                <a:latin typeface="Times New Roman" pitchFamily="18" charset="0"/>
                <a:cs typeface="Times New Roman" pitchFamily="18" charset="0"/>
              </a:rPr>
              <a:t> JJ 1996).</a:t>
            </a:r>
          </a:p>
          <a:p>
            <a:pPr algn="just">
              <a:lnSpc>
                <a:spcPct val="150000"/>
              </a:lnSpc>
            </a:pPr>
            <a:r>
              <a:rPr lang="en-US" sz="2400" dirty="0" smtClean="0">
                <a:latin typeface="Times New Roman" pitchFamily="18" charset="0"/>
                <a:cs typeface="Times New Roman" pitchFamily="18" charset="0"/>
              </a:rPr>
              <a:t>Adjusting for disease severity, </a:t>
            </a:r>
            <a:r>
              <a:rPr lang="en-US" sz="2400" dirty="0" smtClean="0">
                <a:solidFill>
                  <a:srgbClr val="FF0000"/>
                </a:solidFill>
                <a:latin typeface="Times New Roman" pitchFamily="18" charset="0"/>
                <a:cs typeface="Times New Roman" pitchFamily="18" charset="0"/>
              </a:rPr>
              <a:t>Porphyromonas gingivalis was also more likely to </a:t>
            </a:r>
            <a:r>
              <a:rPr lang="en-US" sz="2400" dirty="0" err="1" smtClean="0">
                <a:solidFill>
                  <a:srgbClr val="FF0000"/>
                </a:solidFill>
                <a:latin typeface="Times New Roman" pitchFamily="18" charset="0"/>
                <a:cs typeface="Times New Roman" pitchFamily="18" charset="0"/>
              </a:rPr>
              <a:t>subgingivally</a:t>
            </a:r>
            <a:r>
              <a:rPr lang="en-US" sz="2400" dirty="0" smtClean="0">
                <a:solidFill>
                  <a:srgbClr val="FF0000"/>
                </a:solidFill>
                <a:latin typeface="Times New Roman" pitchFamily="18" charset="0"/>
                <a:cs typeface="Times New Roman" pitchFamily="18" charset="0"/>
              </a:rPr>
              <a:t> infect smokers </a:t>
            </a:r>
            <a:r>
              <a:rPr lang="en-US" sz="2400" dirty="0" smtClean="0">
                <a:latin typeface="Times New Roman" pitchFamily="18" charset="0"/>
                <a:cs typeface="Times New Roman" pitchFamily="18" charset="0"/>
              </a:rPr>
              <a:t>than non-smokers However, there was not a significantly higher relative risk for infection with this bacterium. </a:t>
            </a:r>
          </a:p>
          <a:p>
            <a:pPr algn="just">
              <a:lnSpc>
                <a:spcPct val="150000"/>
              </a:lnSpc>
              <a:buNone/>
            </a:pP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Sayers NM 1999). </a:t>
            </a:r>
            <a:endParaRPr lang="en-US" sz="2400" dirty="0">
              <a:solidFill>
                <a:schemeClr val="accent1">
                  <a:lumMod val="75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8134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Smoking and gingival recession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219200"/>
            <a:ext cx="8229600" cy="5254752"/>
          </a:xfrm>
        </p:spPr>
        <p:txBody>
          <a:bodyPr>
            <a:normAutofit/>
          </a:bodyPr>
          <a:lstStyle/>
          <a:p>
            <a:pPr algn="just">
              <a:lnSpc>
                <a:spcPct val="150000"/>
              </a:lnSpc>
            </a:pPr>
            <a:r>
              <a:rPr lang="en-US" sz="2400" dirty="0" smtClean="0">
                <a:latin typeface="Times New Roman" pitchFamily="18" charset="0"/>
                <a:cs typeface="Times New Roman" pitchFamily="18" charset="0"/>
              </a:rPr>
              <a:t>Gingival  recession in smokers was  greater than that in non-smokers and the difference  was statistically significant.</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Significant positive associations were noted between gingival recession and  age, and between gingival recession and plaque index  between smokers and non-smokers</a:t>
            </a:r>
          </a:p>
          <a:p>
            <a:pPr algn="just">
              <a:lnSpc>
                <a:spcPct val="150000"/>
              </a:lnSpc>
              <a:buNone/>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Nikolaos</a:t>
            </a:r>
            <a:r>
              <a:rPr lang="en-US" sz="2400" dirty="0" smtClean="0">
                <a:solidFill>
                  <a:srgbClr val="FF0000"/>
                </a:solidFill>
                <a:latin typeface="Times New Roman" pitchFamily="18" charset="0"/>
                <a:cs typeface="Times New Roman" pitchFamily="18" charset="0"/>
              </a:rPr>
              <a:t> Andreas 2011)</a:t>
            </a: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25</a:t>
            </a:fld>
            <a:endParaRPr lang="en-US"/>
          </a:p>
        </p:txBody>
      </p:sp>
      <p:pic>
        <p:nvPicPr>
          <p:cNvPr id="5" name="Content Placeholder 7" descr="images (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27710"/>
            <a:ext cx="13716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5513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09"/>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PMN function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914400"/>
            <a:ext cx="8305800" cy="5254752"/>
          </a:xfrm>
        </p:spPr>
        <p:txBody>
          <a:bodyPr>
            <a:noAutofit/>
          </a:bodyPr>
          <a:lstStyle/>
          <a:p>
            <a:pPr algn="just">
              <a:lnSpc>
                <a:spcPct val="150000"/>
              </a:lnSpc>
            </a:pPr>
            <a:r>
              <a:rPr lang="en-US" sz="2400" dirty="0" smtClean="0">
                <a:latin typeface="Times New Roman" pitchFamily="18" charset="0"/>
                <a:cs typeface="Times New Roman" pitchFamily="18" charset="0"/>
              </a:rPr>
              <a:t>Important  role in the defense of the marginal periodontal tissues against bacterial invasion.</a:t>
            </a:r>
          </a:p>
          <a:p>
            <a:pPr algn="just">
              <a:lnSpc>
                <a:spcPct val="150000"/>
              </a:lnSpc>
            </a:pPr>
            <a:r>
              <a:rPr lang="en-US" sz="2400" dirty="0" smtClean="0">
                <a:latin typeface="Times New Roman" pitchFamily="18" charset="0"/>
                <a:cs typeface="Times New Roman" pitchFamily="18" charset="0"/>
              </a:rPr>
              <a:t>PMN activity to be severely depressed by a solution of tobacco-smoke where as phagocytosis and bactericidal activity were  affected.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Corberand</a:t>
            </a:r>
            <a:r>
              <a:rPr lang="en-US" sz="2400" dirty="0" smtClean="0">
                <a:solidFill>
                  <a:srgbClr val="FF0000"/>
                </a:solidFill>
                <a:latin typeface="Times New Roman" pitchFamily="18" charset="0"/>
                <a:cs typeface="Times New Roman" pitchFamily="18" charset="0"/>
              </a:rPr>
              <a:t> 1980)</a:t>
            </a:r>
          </a:p>
          <a:p>
            <a:pPr algn="just">
              <a:lnSpc>
                <a:spcPct val="150000"/>
              </a:lnSpc>
            </a:pPr>
            <a:r>
              <a:rPr lang="en-US" sz="2400" dirty="0" smtClean="0">
                <a:latin typeface="Times New Roman" pitchFamily="18" charset="0"/>
                <a:cs typeface="Times New Roman" pitchFamily="18" charset="0"/>
              </a:rPr>
              <a:t>Smokers have higher blood PMN counts than do non-smokers and chemotaxis of PMN s from smokers was suppressed relative to nonsmokers </a:t>
            </a:r>
            <a:r>
              <a:rPr lang="en-US" sz="2400" dirty="0" smtClean="0">
                <a:solidFill>
                  <a:srgbClr val="FF0000"/>
                </a:solidFill>
                <a:latin typeface="Times New Roman" pitchFamily="18" charset="0"/>
                <a:cs typeface="Times New Roman" pitchFamily="18" charset="0"/>
              </a:rPr>
              <a:t>(Mac </a:t>
            </a:r>
            <a:r>
              <a:rPr lang="en-US" sz="2400" dirty="0" err="1" smtClean="0">
                <a:solidFill>
                  <a:srgbClr val="FF0000"/>
                </a:solidFill>
                <a:latin typeface="Times New Roman" pitchFamily="18" charset="0"/>
                <a:cs typeface="Times New Roman" pitchFamily="18" charset="0"/>
              </a:rPr>
              <a:t>Ferlene</a:t>
            </a:r>
            <a:r>
              <a:rPr lang="en-US" sz="2400" dirty="0" smtClean="0">
                <a:solidFill>
                  <a:srgbClr val="FF0000"/>
                </a:solidFill>
                <a:latin typeface="Times New Roman" pitchFamily="18" charset="0"/>
                <a:cs typeface="Times New Roman" pitchFamily="18" charset="0"/>
              </a:rPr>
              <a:t> 1992)</a:t>
            </a:r>
            <a:endParaRPr lang="en-US" sz="2400" dirty="0">
              <a:solidFill>
                <a:srgbClr val="FF0000"/>
              </a:solidFill>
              <a:latin typeface="Times New Roman" pitchFamily="18" charset="0"/>
              <a:cs typeface="Times New Roman" pitchFamily="18" charset="0"/>
            </a:endParaRPr>
          </a:p>
        </p:txBody>
      </p:sp>
      <p:pic>
        <p:nvPicPr>
          <p:cNvPr id="60418" name="Picture 2" descr="http://t1.gstatic.com/images?q=tbn:ANd9GcQEZB5QiOn9FInR0PrdnCePDYE3Klwgl62wyabJnW3VCqyMaCsJ"/>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0"/>
            <a:ext cx="1524000" cy="1143000"/>
          </a:xfrm>
          <a:prstGeom prst="rect">
            <a:avLst/>
          </a:prstGeom>
          <a:noFill/>
        </p:spPr>
      </p:pic>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26</a:t>
            </a:fld>
            <a:endParaRPr lang="en-US"/>
          </a:p>
        </p:txBody>
      </p:sp>
      <p:pic>
        <p:nvPicPr>
          <p:cNvPr id="6" name="Picture 2" descr="C:\Users\CHAITHANYA\Desktop\nsp\sem 9\smoking-kills-wallpaper-fre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5925811067_ba310fe59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94904"/>
            <a:ext cx="1066800" cy="1102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32900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just">
              <a:lnSpc>
                <a:spcPct val="150000"/>
              </a:lnSpc>
            </a:pPr>
            <a:r>
              <a:rPr lang="en-US" sz="2400" dirty="0" smtClean="0">
                <a:latin typeface="Times New Roman" pitchFamily="18" charset="0"/>
                <a:cs typeface="Times New Roman" pitchFamily="18" charset="0"/>
              </a:rPr>
              <a:t>Tobacco-induced </a:t>
            </a:r>
            <a:r>
              <a:rPr lang="en-US" sz="2400" dirty="0" err="1" smtClean="0">
                <a:solidFill>
                  <a:srgbClr val="FF0000"/>
                </a:solidFill>
                <a:latin typeface="Times New Roman" pitchFamily="18" charset="0"/>
                <a:cs typeface="Times New Roman" pitchFamily="18" charset="0"/>
              </a:rPr>
              <a:t>degranulation</a:t>
            </a:r>
            <a:r>
              <a:rPr lang="en-US" sz="2400" dirty="0" smtClean="0">
                <a:solidFill>
                  <a:srgbClr val="FF0000"/>
                </a:solidFill>
                <a:latin typeface="Times New Roman" pitchFamily="18" charset="0"/>
                <a:cs typeface="Times New Roman" pitchFamily="18" charset="0"/>
              </a:rPr>
              <a:t> events </a:t>
            </a: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neutrophils</a:t>
            </a:r>
            <a:r>
              <a:rPr lang="en-US" sz="2400" dirty="0" smtClean="0">
                <a:latin typeface="Times New Roman" pitchFamily="18" charset="0"/>
                <a:cs typeface="Times New Roman" pitchFamily="18" charset="0"/>
              </a:rPr>
              <a:t>, tobacco-induced alterations to the microbial flora, and tobacco induced increases in pro-inflammatory cytokine burden could each, influence MMP-8 levels in the periodontal tissues of smokers.</a:t>
            </a:r>
          </a:p>
          <a:p>
            <a:pPr algn="just">
              <a:lnSpc>
                <a:spcPct val="150000"/>
              </a:lnSpc>
            </a:pPr>
            <a:endParaRPr lang="en-US" sz="2400"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27</a:t>
            </a:fld>
            <a:endParaRPr lang="en-US"/>
          </a:p>
        </p:txBody>
      </p:sp>
      <p:pic>
        <p:nvPicPr>
          <p:cNvPr id="5" name="Picture 2" descr="C:\Users\CHAITHANYA\Desktop\nsp\sem 9\smoking-kills-wallpaper-fre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2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200" b="1" dirty="0" smtClean="0">
                <a:solidFill>
                  <a:srgbClr val="FF0000"/>
                </a:solidFill>
                <a:latin typeface="Times New Roman" panose="02020603050405020304" pitchFamily="18" charset="0"/>
                <a:cs typeface="Times New Roman" panose="02020603050405020304" pitchFamily="18" charset="0"/>
              </a:rPr>
              <a:t>Effect of smoking on periodontal therapy</a:t>
            </a:r>
            <a:endParaRPr lang="en-IN"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lnSpc>
                <a:spcPct val="150000"/>
              </a:lnSpc>
            </a:pPr>
            <a:r>
              <a:rPr lang="en-US" sz="2400" dirty="0" smtClean="0">
                <a:latin typeface="Times New Roman" pitchFamily="18" charset="0"/>
                <a:cs typeface="Times New Roman" pitchFamily="18" charset="0"/>
              </a:rPr>
              <a:t>smoking exerts a </a:t>
            </a:r>
            <a:r>
              <a:rPr lang="en-US" sz="2400" dirty="0" smtClean="0">
                <a:solidFill>
                  <a:srgbClr val="FF0000"/>
                </a:solidFill>
                <a:latin typeface="Times New Roman" pitchFamily="18" charset="0"/>
                <a:cs typeface="Times New Roman" pitchFamily="18" charset="0"/>
              </a:rPr>
              <a:t>negative influence </a:t>
            </a:r>
            <a:r>
              <a:rPr lang="en-US" sz="2400" dirty="0" smtClean="0">
                <a:latin typeface="Times New Roman" pitchFamily="18" charset="0"/>
                <a:cs typeface="Times New Roman" pitchFamily="18" charset="0"/>
              </a:rPr>
              <a:t>on the outcome following non-surgical as well as surgical periodontal therapy.  </a:t>
            </a:r>
          </a:p>
          <a:p>
            <a:pPr algn="just">
              <a:lnSpc>
                <a:spcPct val="150000"/>
              </a:lnSpc>
              <a:buNone/>
            </a:pPr>
            <a:r>
              <a:rPr lang="en-US" sz="2400" dirty="0" smtClean="0">
                <a:solidFill>
                  <a:srgbClr val="FF0000"/>
                </a:solidFill>
                <a:latin typeface="Times New Roman" pitchFamily="18" charset="0"/>
                <a:cs typeface="Times New Roman" pitchFamily="18" charset="0"/>
              </a:rPr>
              <a:t>                                                                         (Bergstrom 2004)</a:t>
            </a:r>
          </a:p>
          <a:p>
            <a:pPr algn="just">
              <a:lnSpc>
                <a:spcPct val="150000"/>
              </a:lnSpc>
            </a:pPr>
            <a:r>
              <a:rPr lang="en-US" sz="2400" dirty="0" smtClean="0">
                <a:latin typeface="Times New Roman" pitchFamily="18" charset="0"/>
                <a:cs typeface="Times New Roman" pitchFamily="18" charset="0"/>
              </a:rPr>
              <a:t>smoking </a:t>
            </a:r>
            <a:r>
              <a:rPr lang="en-US" sz="2400" dirty="0" smtClean="0">
                <a:solidFill>
                  <a:srgbClr val="FF0000"/>
                </a:solidFill>
                <a:latin typeface="Times New Roman" pitchFamily="18" charset="0"/>
                <a:cs typeface="Times New Roman" pitchFamily="18" charset="0"/>
              </a:rPr>
              <a:t>negatively influences the outcome following implant </a:t>
            </a:r>
            <a:r>
              <a:rPr lang="en-US" sz="2400" dirty="0" smtClean="0">
                <a:latin typeface="Times New Roman" pitchFamily="18" charset="0"/>
                <a:cs typeface="Times New Roman" pitchFamily="18" charset="0"/>
              </a:rPr>
              <a:t>therapy and risk for implant failure is increased in smoker patients                                                                  </a:t>
            </a:r>
            <a:r>
              <a:rPr lang="en-US" sz="2400" dirty="0" smtClean="0">
                <a:solidFill>
                  <a:srgbClr val="FF0000"/>
                </a:solidFill>
                <a:latin typeface="Times New Roman" pitchFamily="18" charset="0"/>
                <a:cs typeface="Times New Roman" pitchFamily="18" charset="0"/>
              </a:rPr>
              <a:t>(Bain 2003)</a:t>
            </a:r>
          </a:p>
          <a:p>
            <a:pPr algn="just">
              <a:lnSpc>
                <a:spcPct val="150000"/>
              </a:lnSpc>
            </a:pPr>
            <a:r>
              <a:rPr lang="en-US" sz="2400" dirty="0" smtClean="0">
                <a:latin typeface="Times New Roman" pitchFamily="18" charset="0"/>
                <a:cs typeface="Times New Roman" pitchFamily="18" charset="0"/>
              </a:rPr>
              <a:t>smokers contribute the vast majority of therapeutic failures or refractory cases                                </a:t>
            </a:r>
            <a:r>
              <a:rPr lang="en-US" sz="2400" dirty="0" smtClean="0">
                <a:solidFill>
                  <a:srgbClr val="FF0000"/>
                </a:solidFill>
                <a:latin typeface="Times New Roman" pitchFamily="18" charset="0"/>
                <a:cs typeface="Times New Roman" pitchFamily="18" charset="0"/>
              </a:rPr>
              <a:t>(Magnusson 1994)</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prstGeom prst="rect">
            <a:avLst/>
          </a:prstGeom>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00452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609600"/>
            <a:ext cx="8686800" cy="5943600"/>
          </a:xfrm>
        </p:spPr>
        <p:txBody>
          <a:bodyPr>
            <a:normAutofit/>
          </a:bodyPr>
          <a:lstStyle/>
          <a:p>
            <a:pPr algn="just">
              <a:lnSpc>
                <a:spcPct val="150000"/>
              </a:lnSpc>
            </a:pPr>
            <a:r>
              <a:rPr lang="en-US" sz="2400" dirty="0" smtClean="0">
                <a:latin typeface="Times New Roman" pitchFamily="18" charset="0"/>
                <a:cs typeface="Times New Roman" pitchFamily="18" charset="0"/>
              </a:rPr>
              <a:t>Following non-surgical therapy including scaling, root planing and professional tooth cleaning, healing in terms of gingival bleeding reduction and pocket depth reduction was </a:t>
            </a:r>
            <a:r>
              <a:rPr lang="en-US" sz="2400" dirty="0" smtClean="0">
                <a:solidFill>
                  <a:srgbClr val="FF0000"/>
                </a:solidFill>
                <a:latin typeface="Times New Roman" pitchFamily="18" charset="0"/>
                <a:cs typeface="Times New Roman" pitchFamily="18" charset="0"/>
              </a:rPr>
              <a:t>less favorable </a:t>
            </a:r>
            <a:r>
              <a:rPr lang="en-US" sz="2400" dirty="0" smtClean="0">
                <a:latin typeface="Times New Roman" pitchFamily="18" charset="0"/>
                <a:cs typeface="Times New Roman" pitchFamily="18" charset="0"/>
              </a:rPr>
              <a:t>in smokers  as compared to nonsmokers.</a:t>
            </a:r>
          </a:p>
          <a:p>
            <a:pPr algn="just">
              <a:lnSpc>
                <a:spcPct val="150000"/>
              </a:lnSpc>
              <a:buNone/>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Jansson</a:t>
            </a:r>
            <a:r>
              <a:rPr lang="en-US" sz="2400" dirty="0" smtClean="0">
                <a:solidFill>
                  <a:srgbClr val="FF0000"/>
                </a:solidFill>
                <a:latin typeface="Times New Roman" pitchFamily="18" charset="0"/>
                <a:cs typeface="Times New Roman" pitchFamily="18" charset="0"/>
              </a:rPr>
              <a:t> 2002)</a:t>
            </a:r>
          </a:p>
          <a:p>
            <a:pPr algn="just">
              <a:lnSpc>
                <a:spcPct val="150000"/>
              </a:lnSpc>
            </a:pPr>
            <a:r>
              <a:rPr lang="en-US" sz="2400" dirty="0" smtClean="0">
                <a:latin typeface="Times New Roman" pitchFamily="18" charset="0"/>
                <a:cs typeface="Times New Roman" pitchFamily="18" charset="0"/>
              </a:rPr>
              <a:t>A study by </a:t>
            </a:r>
            <a:r>
              <a:rPr lang="en-US" sz="2400" dirty="0" err="1" smtClean="0">
                <a:solidFill>
                  <a:srgbClr val="FF0000"/>
                </a:solidFill>
                <a:latin typeface="Times New Roman" pitchFamily="18" charset="0"/>
                <a:cs typeface="Times New Roman" pitchFamily="18" charset="0"/>
              </a:rPr>
              <a:t>Grossi</a:t>
            </a:r>
            <a:r>
              <a:rPr lang="en-US" sz="2400" dirty="0" smtClean="0">
                <a:solidFill>
                  <a:srgbClr val="FF0000"/>
                </a:solidFill>
                <a:latin typeface="Times New Roman" pitchFamily="18" charset="0"/>
                <a:cs typeface="Times New Roman" pitchFamily="18" charset="0"/>
              </a:rPr>
              <a:t> et al. 1997 </a:t>
            </a:r>
            <a:r>
              <a:rPr lang="en-US" sz="2400" dirty="0" smtClean="0">
                <a:latin typeface="Times New Roman" pitchFamily="18" charset="0"/>
                <a:cs typeface="Times New Roman" pitchFamily="18" charset="0"/>
              </a:rPr>
              <a:t>showed that current smokers have </a:t>
            </a:r>
            <a:r>
              <a:rPr lang="en-US" sz="2400" dirty="0" smtClean="0">
                <a:solidFill>
                  <a:srgbClr val="FF0000"/>
                </a:solidFill>
                <a:latin typeface="Times New Roman" pitchFamily="18" charset="0"/>
                <a:cs typeface="Times New Roman" pitchFamily="18" charset="0"/>
              </a:rPr>
              <a:t>less healing and reduction in subgingival </a:t>
            </a:r>
            <a:r>
              <a:rPr lang="en-US" sz="2400" i="1" dirty="0" err="1" smtClean="0">
                <a:solidFill>
                  <a:srgbClr val="FF0000"/>
                </a:solidFill>
                <a:latin typeface="Times New Roman" pitchFamily="18" charset="0"/>
                <a:cs typeface="Times New Roman" pitchFamily="18" charset="0"/>
              </a:rPr>
              <a:t>Tanarella</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forsythensis</a:t>
            </a:r>
            <a:r>
              <a:rPr lang="en-US" sz="2400" i="1" dirty="0" smtClean="0">
                <a:solidFill>
                  <a:srgbClr val="FF0000"/>
                </a:solidFill>
                <a:latin typeface="Times New Roman" pitchFamily="18" charset="0"/>
                <a:cs typeface="Times New Roman" pitchFamily="18" charset="0"/>
              </a:rPr>
              <a:t> and Porphyromonas gingivalis </a:t>
            </a:r>
            <a:r>
              <a:rPr lang="en-US" sz="2400" dirty="0" smtClean="0">
                <a:solidFill>
                  <a:srgbClr val="FF0000"/>
                </a:solidFill>
                <a:latin typeface="Times New Roman" pitchFamily="18" charset="0"/>
                <a:cs typeface="Times New Roman" pitchFamily="18" charset="0"/>
              </a:rPr>
              <a:t>after treatment </a:t>
            </a:r>
            <a:r>
              <a:rPr lang="en-US" sz="2400" dirty="0" smtClean="0">
                <a:latin typeface="Times New Roman" pitchFamily="18" charset="0"/>
                <a:cs typeface="Times New Roman" pitchFamily="18" charset="0"/>
              </a:rPr>
              <a:t>compared to former and non-smokers, suggesting that smoking impair periodontal healing.</a:t>
            </a:r>
          </a:p>
          <a:p>
            <a:pPr algn="just">
              <a:lnSpc>
                <a:spcPct val="150000"/>
              </a:lnSpc>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718008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715000" y="1371600"/>
            <a:ext cx="3200400" cy="2667000"/>
          </a:xfrm>
        </p:spPr>
        <p:txBody>
          <a:bodyPr>
            <a:noAutofit/>
          </a:bodyPr>
          <a:lstStyle/>
          <a:p>
            <a:pPr>
              <a:lnSpc>
                <a:spcPct val="150000"/>
              </a:lnSpc>
              <a:spcBef>
                <a:spcPts val="0"/>
              </a:spcBef>
            </a:pPr>
            <a:r>
              <a:rPr lang="en-US" sz="2000" b="1" dirty="0" smtClean="0">
                <a:latin typeface="Arial Narrow" pitchFamily="34" charset="0"/>
              </a:rPr>
              <a:t>Cigarette smoking –single most important &amp; modifiable factor for a plethora of diseases.</a:t>
            </a:r>
            <a:br>
              <a:rPr lang="en-US" sz="2000" b="1" dirty="0" smtClean="0">
                <a:latin typeface="Arial Narrow" pitchFamily="34" charset="0"/>
              </a:rPr>
            </a:br>
            <a:r>
              <a:rPr lang="en-US" sz="2000" b="1" i="1" dirty="0" smtClean="0">
                <a:solidFill>
                  <a:srgbClr val="FF0000"/>
                </a:solidFill>
                <a:latin typeface="Arial Narrow" pitchFamily="34" charset="0"/>
              </a:rPr>
              <a:t>Periodontal disease </a:t>
            </a:r>
            <a:r>
              <a:rPr lang="en-US" sz="2000" b="1" dirty="0" smtClean="0">
                <a:latin typeface="Arial Narrow" pitchFamily="34" charset="0"/>
              </a:rPr>
              <a:t>added to this ever increasing list.  </a:t>
            </a:r>
            <a:r>
              <a:rPr lang="en-US" sz="2000" b="1" dirty="0" smtClean="0"/>
              <a:t/>
            </a:r>
            <a:br>
              <a:rPr lang="en-US" sz="2000" b="1" dirty="0" smtClean="0"/>
            </a:br>
            <a:endParaRPr lang="en-IN" sz="2000" b="1" dirty="0"/>
          </a:p>
        </p:txBody>
      </p:sp>
      <p:pic>
        <p:nvPicPr>
          <p:cNvPr id="17" name="Content Placeholder 16" descr="Risks_form_smoking-smoking_can_damage_every_part_of_the_body (1).png"/>
          <p:cNvPicPr>
            <a:picLocks noGrp="1" noChangeAspect="1"/>
          </p:cNvPicPr>
          <p:nvPr>
            <p:ph idx="1"/>
          </p:nvPr>
        </p:nvPicPr>
        <p:blipFill>
          <a:blip r:embed="rId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tretch>
            <a:fillRect/>
          </a:stretch>
        </p:blipFill>
        <p:spPr>
          <a:xfrm>
            <a:off x="381000" y="381000"/>
            <a:ext cx="5625375" cy="5410200"/>
          </a:xfrm>
        </p:spPr>
      </p:pic>
      <p:sp>
        <p:nvSpPr>
          <p:cNvPr id="9" name="Slide Number Placeholder 8"/>
          <p:cNvSpPr>
            <a:spLocks noGrp="1"/>
          </p:cNvSpPr>
          <p:nvPr>
            <p:ph type="sldNum" sz="quarter" idx="12"/>
          </p:nvPr>
        </p:nvSpPr>
        <p:spPr/>
        <p:txBody>
          <a:bodyPr/>
          <a:lstStyle/>
          <a:p>
            <a:fld id="{7EE691C2-69BA-4D75-B36F-F4EDA32A0A17}" type="slidenum">
              <a:rPr lang="en-US" smtClean="0"/>
              <a:pPr/>
              <a:t>3</a:t>
            </a:fld>
            <a:endParaRPr lang="en-US"/>
          </a:p>
        </p:txBody>
      </p:sp>
      <p:pic>
        <p:nvPicPr>
          <p:cNvPr id="6" name="Picture 2" descr="C:\Users\CHAITHANYA\Desktop\nsp\sem 9\smoking-kills-wallpaper-fre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709"/>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Antimicrobial Therapy in Smokers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1143000"/>
            <a:ext cx="8458200" cy="5330952"/>
          </a:xfrm>
        </p:spPr>
        <p:txBody>
          <a:bodyPr>
            <a:noAutofit/>
          </a:bodyPr>
          <a:lstStyle/>
          <a:p>
            <a:pPr algn="just">
              <a:lnSpc>
                <a:spcPct val="150000"/>
              </a:lnSpc>
            </a:pPr>
            <a:r>
              <a:rPr lang="en-US" sz="2400" dirty="0" smtClean="0">
                <a:latin typeface="Times New Roman" pitchFamily="18" charset="0"/>
                <a:cs typeface="Times New Roman" pitchFamily="18" charset="0"/>
              </a:rPr>
              <a:t>This practice may be justified by evidence suggesting </a:t>
            </a:r>
            <a:r>
              <a:rPr lang="en-US" sz="2400" dirty="0" err="1" smtClean="0">
                <a:latin typeface="Times New Roman" pitchFamily="18" charset="0"/>
                <a:cs typeface="Times New Roman" pitchFamily="18" charset="0"/>
              </a:rPr>
              <a:t>subgingival</a:t>
            </a:r>
            <a:r>
              <a:rPr lang="en-US" sz="2400" dirty="0" smtClean="0">
                <a:latin typeface="Times New Roman" pitchFamily="18" charset="0"/>
                <a:cs typeface="Times New Roman" pitchFamily="18" charset="0"/>
              </a:rPr>
              <a:t> pathogens are more difficult to eliminate in smokers following scaling and root planing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Grossi</a:t>
            </a:r>
            <a:r>
              <a:rPr lang="en-US" sz="2400" dirty="0" smtClean="0">
                <a:solidFill>
                  <a:srgbClr val="FF0000"/>
                </a:solidFill>
                <a:latin typeface="Times New Roman" pitchFamily="18" charset="0"/>
                <a:cs typeface="Times New Roman" pitchFamily="18" charset="0"/>
              </a:rPr>
              <a:t> 1997)</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err="1" smtClean="0">
                <a:solidFill>
                  <a:srgbClr val="FF0000"/>
                </a:solidFill>
                <a:latin typeface="Times New Roman" pitchFamily="18" charset="0"/>
                <a:cs typeface="Times New Roman" pitchFamily="18" charset="0"/>
              </a:rPr>
              <a:t>Soder</a:t>
            </a:r>
            <a:r>
              <a:rPr lang="en-US" sz="2400" dirty="0" smtClean="0">
                <a:solidFill>
                  <a:srgbClr val="FF0000"/>
                </a:solidFill>
                <a:latin typeface="Times New Roman" pitchFamily="18" charset="0"/>
                <a:cs typeface="Times New Roman" pitchFamily="18" charset="0"/>
              </a:rPr>
              <a:t> et al. 2001 </a:t>
            </a:r>
            <a:r>
              <a:rPr lang="en-US" sz="2400" dirty="0" smtClean="0">
                <a:latin typeface="Times New Roman" pitchFamily="18" charset="0"/>
                <a:cs typeface="Times New Roman" pitchFamily="18" charset="0"/>
              </a:rPr>
              <a:t>concluded there was little adjunctive effect of systemic </a:t>
            </a:r>
            <a:r>
              <a:rPr lang="en-US" sz="2400" dirty="0" err="1" smtClean="0">
                <a:latin typeface="Times New Roman" pitchFamily="18" charset="0"/>
                <a:cs typeface="Times New Roman" pitchFamily="18" charset="0"/>
              </a:rPr>
              <a:t>metronidazole</a:t>
            </a:r>
            <a:r>
              <a:rPr lang="en-US" sz="2400" dirty="0" smtClean="0">
                <a:latin typeface="Times New Roman" pitchFamily="18" charset="0"/>
                <a:cs typeface="Times New Roman" pitchFamily="18" charset="0"/>
              </a:rPr>
              <a:t> on non-surgical therapy in smokers </a:t>
            </a:r>
          </a:p>
          <a:p>
            <a:pPr algn="just">
              <a:lnSpc>
                <a:spcPct val="150000"/>
              </a:lnSpc>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30</a:t>
            </a:fld>
            <a:endParaRPr lang="en-US"/>
          </a:p>
        </p:txBody>
      </p:sp>
      <p:pic>
        <p:nvPicPr>
          <p:cNvPr id="5" name="Picture 2" descr="C:\Users\CHAITHANYA\Desktop\nsp\sem 9\smoking-kills-wallpaper-fre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99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Soft and Hard Tissue Grafting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28600" y="914400"/>
            <a:ext cx="8458200" cy="5559552"/>
          </a:xfrm>
        </p:spPr>
        <p:txBody>
          <a:bodyPr>
            <a:noAutofit/>
          </a:bodyPr>
          <a:lstStyle/>
          <a:p>
            <a:pPr algn="just">
              <a:lnSpc>
                <a:spcPct val="150000"/>
              </a:lnSpc>
            </a:pP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ecession sites were treated using connective tissue with a partial thickness pedicle graft </a:t>
            </a:r>
            <a:r>
              <a:rPr lang="en-US" sz="2400" dirty="0" smtClean="0">
                <a:solidFill>
                  <a:srgbClr val="FF0000"/>
                </a:solidFill>
                <a:latin typeface="Times New Roman" pitchFamily="18" charset="0"/>
                <a:cs typeface="Times New Roman" pitchFamily="18" charset="0"/>
              </a:rPr>
              <a:t>(Harris JJ 1994) </a:t>
            </a:r>
            <a:r>
              <a:rPr lang="en-US" sz="2400" dirty="0" smtClean="0">
                <a:latin typeface="Times New Roman" pitchFamily="18" charset="0"/>
                <a:cs typeface="Times New Roman" pitchFamily="18" charset="0"/>
              </a:rPr>
              <a:t>and a </a:t>
            </a:r>
            <a:r>
              <a:rPr lang="en-US" sz="2400" dirty="0" err="1" smtClean="0">
                <a:latin typeface="Times New Roman" pitchFamily="18" charset="0"/>
                <a:cs typeface="Times New Roman" pitchFamily="18" charset="0"/>
              </a:rPr>
              <a:t>coronally</a:t>
            </a:r>
            <a:r>
              <a:rPr lang="en-US" sz="2400" dirty="0" smtClean="0">
                <a:latin typeface="Times New Roman" pitchFamily="18" charset="0"/>
                <a:cs typeface="Times New Roman" pitchFamily="18" charset="0"/>
              </a:rPr>
              <a:t> positioned flap alone, or with a bioabsorbable membrane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Amarante</a:t>
            </a:r>
            <a:r>
              <a:rPr lang="en-US" sz="2400" dirty="0" smtClean="0">
                <a:solidFill>
                  <a:srgbClr val="FF0000"/>
                </a:solidFill>
                <a:latin typeface="Times New Roman" pitchFamily="18" charset="0"/>
                <a:cs typeface="Times New Roman" pitchFamily="18" charset="0"/>
              </a:rPr>
              <a:t> ES 2000) </a:t>
            </a:r>
            <a:r>
              <a:rPr lang="en-US" sz="2400" dirty="0" smtClean="0">
                <a:latin typeface="Times New Roman" pitchFamily="18" charset="0"/>
                <a:cs typeface="Times New Roman" pitchFamily="18" charset="0"/>
              </a:rPr>
              <a:t>found  difference in root coverage between smokers and non-smokers.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When guided tissue regeneration procedures were used smokers had significantly less root coverage (57%) compared to non-smokers (78%).                                             </a:t>
            </a:r>
            <a:r>
              <a:rPr lang="en-US" sz="2400" dirty="0" err="1" smtClean="0">
                <a:solidFill>
                  <a:srgbClr val="FF0000"/>
                </a:solidFill>
                <a:latin typeface="Times New Roman" pitchFamily="18" charset="0"/>
                <a:cs typeface="Times New Roman" pitchFamily="18" charset="0"/>
              </a:rPr>
              <a:t>Trombelli</a:t>
            </a:r>
            <a:r>
              <a:rPr lang="en-US" sz="2400" dirty="0" smtClean="0">
                <a:solidFill>
                  <a:srgbClr val="FF0000"/>
                </a:solidFill>
                <a:latin typeface="Times New Roman" pitchFamily="18" charset="0"/>
                <a:cs typeface="Times New Roman" pitchFamily="18" charset="0"/>
              </a:rPr>
              <a:t> 1997</a:t>
            </a: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687482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Regenerative therapy in </a:t>
            </a:r>
            <a:r>
              <a:rPr lang="en-US" sz="2800" b="1" dirty="0" err="1" smtClean="0">
                <a:solidFill>
                  <a:srgbClr val="FF0000"/>
                </a:solidFill>
                <a:latin typeface="Times New Roman" panose="02020603050405020304" pitchFamily="18" charset="0"/>
                <a:cs typeface="Times New Roman" panose="02020603050405020304" pitchFamily="18" charset="0"/>
              </a:rPr>
              <a:t>interproximal</a:t>
            </a:r>
            <a:r>
              <a:rPr lang="en-US" sz="2800" b="1" dirty="0" smtClean="0">
                <a:solidFill>
                  <a:srgbClr val="FF0000"/>
                </a:solidFill>
                <a:latin typeface="Times New Roman" panose="02020603050405020304" pitchFamily="18" charset="0"/>
                <a:cs typeface="Times New Roman" panose="02020603050405020304" pitchFamily="18" charset="0"/>
              </a:rPr>
              <a:t> and </a:t>
            </a:r>
            <a:r>
              <a:rPr lang="en-US" sz="2800" b="1" dirty="0" err="1" smtClean="0">
                <a:solidFill>
                  <a:srgbClr val="FF0000"/>
                </a:solidFill>
                <a:latin typeface="Times New Roman" panose="02020603050405020304" pitchFamily="18" charset="0"/>
                <a:cs typeface="Times New Roman" panose="02020603050405020304" pitchFamily="18" charset="0"/>
              </a:rPr>
              <a:t>furcation</a:t>
            </a:r>
            <a:r>
              <a:rPr lang="en-US" sz="2800" b="1" dirty="0" smtClean="0">
                <a:solidFill>
                  <a:srgbClr val="FF0000"/>
                </a:solidFill>
                <a:latin typeface="Times New Roman" panose="02020603050405020304" pitchFamily="18" charset="0"/>
                <a:cs typeface="Times New Roman" panose="02020603050405020304" pitchFamily="18" charset="0"/>
              </a:rPr>
              <a:t> defects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600200"/>
            <a:ext cx="8382000" cy="4873752"/>
          </a:xfrm>
        </p:spPr>
        <p:txBody>
          <a:bodyPr>
            <a:normAutofit/>
          </a:bodyPr>
          <a:lstStyle/>
          <a:p>
            <a:pPr algn="just">
              <a:lnSpc>
                <a:spcPct val="150000"/>
              </a:lnSpc>
            </a:pPr>
            <a:r>
              <a:rPr lang="en-US" sz="2400" dirty="0" smtClean="0">
                <a:latin typeface="Times New Roman" pitchFamily="18" charset="0"/>
                <a:cs typeface="Times New Roman" pitchFamily="18" charset="0"/>
              </a:rPr>
              <a:t>Whether treatment includes the use of osseous graft alone, bioabsorbable membrane alone, or bioabsorbable membranes in combination with osseous grafts, less than 50% as much improvement in clinical attachment levels in smokers compared to nonsmokers, which amounted to differences ranging from 0.35 mm to 2.9 mm. </a:t>
            </a:r>
          </a:p>
          <a:p>
            <a:pPr algn="just">
              <a:lnSpc>
                <a:spcPct val="150000"/>
              </a:lnSpc>
              <a:buNone/>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Cortellini</a:t>
            </a:r>
            <a:r>
              <a:rPr lang="en-US" sz="2400" dirty="0" smtClean="0">
                <a:solidFill>
                  <a:srgbClr val="FF0000"/>
                </a:solidFill>
                <a:latin typeface="Times New Roman" pitchFamily="18" charset="0"/>
                <a:cs typeface="Times New Roman" pitchFamily="18" charset="0"/>
              </a:rPr>
              <a:t> 1996)</a:t>
            </a: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463537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Implant Therapy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1143000"/>
            <a:ext cx="8305800" cy="5330952"/>
          </a:xfrm>
        </p:spPr>
        <p:txBody>
          <a:bodyPr>
            <a:normAutofit/>
          </a:bodyPr>
          <a:lstStyle/>
          <a:p>
            <a:pPr algn="just"/>
            <a:r>
              <a:rPr lang="en-US" sz="2400" dirty="0" smtClean="0">
                <a:latin typeface="Times New Roman" pitchFamily="18" charset="0"/>
                <a:cs typeface="Times New Roman" pitchFamily="18" charset="0"/>
              </a:rPr>
              <a:t>In the studies reviewed, 0% to 17% of implants placed in smokers were reported as failures as compared to 2% to 7% in non-smokers.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The 3-year data demonstrated 8.9% of implants placed in smokers failed as compared to 6% in individuals who had never smoked or had quit smoking.</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The majority of implant failures in smoking occurred prior to prosthesis delivery.</a:t>
            </a:r>
          </a:p>
          <a:p>
            <a:pPr algn="just">
              <a:buNone/>
            </a:pPr>
            <a:r>
              <a:rPr lang="en-US" sz="2400" dirty="0" smtClean="0">
                <a:solidFill>
                  <a:srgbClr val="FF0000"/>
                </a:solidFill>
                <a:latin typeface="Times New Roman" pitchFamily="18" charset="0"/>
                <a:cs typeface="Times New Roman" pitchFamily="18" charset="0"/>
              </a:rPr>
              <a:t>                                                                           (Georgia 2004)</a:t>
            </a:r>
            <a:endParaRPr lang="en-US" sz="2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B6F15528-21DE-4FAA-801E-634DDDAF4B2B}" type="slidenum">
              <a:rPr lang="en-US" smtClean="0"/>
              <a:pPr/>
              <a:t>33</a:t>
            </a:fld>
            <a:endParaRPr lang="en-US"/>
          </a:p>
        </p:txBody>
      </p:sp>
      <p:pic>
        <p:nvPicPr>
          <p:cNvPr id="5" name="Picture 2" descr="C:\Users\CHAITHANYA\Desktop\nsp\sem 9\smoking-kills-wallpaper-fre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48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sz="2800" b="1" dirty="0" smtClean="0">
                <a:solidFill>
                  <a:srgbClr val="FF0000"/>
                </a:solidFill>
                <a:latin typeface="Times New Roman" pitchFamily="18" charset="0"/>
                <a:cs typeface="Times New Roman" pitchFamily="18" charset="0"/>
              </a:rPr>
              <a:t>Maintenance Therapy</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After four different modalities of treatment  with Maintenance therapy - every 3 months for 7 years</a:t>
            </a:r>
          </a:p>
          <a:p>
            <a:pPr lvl="1">
              <a:lnSpc>
                <a:spcPct val="150000"/>
              </a:lnSpc>
            </a:pPr>
            <a:r>
              <a:rPr lang="en-US" sz="2400" dirty="0" smtClean="0">
                <a:latin typeface="Times New Roman" panose="02020603050405020304" pitchFamily="18" charset="0"/>
                <a:cs typeface="Times New Roman" panose="02020603050405020304" pitchFamily="18" charset="0"/>
              </a:rPr>
              <a:t>Smokers consistently had deeper pockets than nonsmokers and less gain in attachment when evaluated each year for the 7-year period.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4495800"/>
            <a:ext cx="2514600" cy="2023165"/>
          </a:xfrm>
          <a:prstGeom prst="rect">
            <a:avLst/>
          </a:prstGeom>
          <a:noFill/>
        </p:spPr>
      </p:pic>
      <p:pic>
        <p:nvPicPr>
          <p:cNvPr id="7" name="Picture 6" descr="imag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0800" y="76200"/>
            <a:ext cx="260985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CHAITHANYA\Desktop\nsp\sem 9\smoking-kills-wallpaper-fre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FF0000"/>
                </a:solidFill>
              </a:rPr>
              <a:t> </a:t>
            </a:r>
            <a:r>
              <a:rPr lang="en-US" sz="3200" dirty="0" smtClean="0">
                <a:solidFill>
                  <a:srgbClr val="FF0000"/>
                </a:solidFill>
              </a:rPr>
              <a:t/>
            </a:r>
            <a:br>
              <a:rPr lang="en-US" sz="3200" dirty="0" smtClean="0">
                <a:solidFill>
                  <a:srgbClr val="FF0000"/>
                </a:solidFill>
              </a:rPr>
            </a:br>
            <a:r>
              <a:rPr lang="en-US" sz="3100" b="1" dirty="0" smtClean="0">
                <a:solidFill>
                  <a:srgbClr val="FF0000"/>
                </a:solidFill>
                <a:latin typeface="Arial Narrow" pitchFamily="34" charset="0"/>
              </a:rPr>
              <a:t>Supportive Periodontal Therapy and Need for Re-treatment</a:t>
            </a:r>
            <a:r>
              <a:rPr lang="en-US" sz="3100" dirty="0" smtClean="0">
                <a:latin typeface="Arial Narrow" pitchFamily="34" charset="0"/>
              </a:rPr>
              <a:t/>
            </a:r>
            <a:br>
              <a:rPr lang="en-US" sz="3100" dirty="0" smtClean="0">
                <a:latin typeface="Arial Narrow" pitchFamily="34" charset="0"/>
              </a:rPr>
            </a:br>
            <a:endParaRPr lang="en-US" sz="3100" dirty="0">
              <a:latin typeface="Arial Narrow" pitchFamily="34" charset="0"/>
            </a:endParaRPr>
          </a:p>
        </p:txBody>
      </p:sp>
      <p:pic>
        <p:nvPicPr>
          <p:cNvPr id="9" name="Content Placeholder 8" descr="periimplantitis (1).jpg"/>
          <p:cNvPicPr>
            <a:picLocks noGrp="1" noChangeAspect="1"/>
          </p:cNvPicPr>
          <p:nvPr>
            <p:ph idx="1"/>
          </p:nvPr>
        </p:nvPicPr>
        <p:blipFill>
          <a:blip r:embed="rId2" cstate="print"/>
          <a:stretch>
            <a:fillRect/>
          </a:stretch>
        </p:blipFill>
        <p:spPr>
          <a:xfrm>
            <a:off x="0" y="4972050"/>
            <a:ext cx="2428875" cy="188595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graphicFrame>
        <p:nvGraphicFramePr>
          <p:cNvPr id="6" name="Diagram 5"/>
          <p:cNvGraphicFramePr/>
          <p:nvPr/>
        </p:nvGraphicFramePr>
        <p:xfrm>
          <a:off x="838200" y="13716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Users\Sneha\Desktop\smoking\stop_smoking_01.jpg"/>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34200" y="4419600"/>
            <a:ext cx="2514600" cy="2023165"/>
          </a:xfrm>
          <a:prstGeom prst="rect">
            <a:avLst/>
          </a:prstGeom>
          <a:noFill/>
        </p:spPr>
      </p:pic>
      <p:pic>
        <p:nvPicPr>
          <p:cNvPr id="8" name="Picture 2" descr="C:\Users\CHAITHANYA\Desktop\nsp\sem 9\smoking-kills-wallpaper-fre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868362"/>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Assessment of tobacco smoke exposure</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533400" y="1295400"/>
          <a:ext cx="8839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6" name="Picture 2" descr="C:\Users\Sneha\Desktop\smoking\stop_smoking_0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8" name="Picture 7" descr="hand-taking-cigarette-magnifying-glass-26240667.jpg"/>
          <p:cNvPicPr>
            <a:picLocks noChangeAspect="1"/>
          </p:cNvPicPr>
          <p:nvPr/>
        </p:nvPicPr>
        <p:blipFill>
          <a:blip r:embed="rId8" cstate="email">
            <a:lum bright="-20000" contrast="30000"/>
            <a:extLst>
              <a:ext uri="{28A0092B-C50C-407E-A947-70E740481C1C}">
                <a14:useLocalDpi xmlns:a14="http://schemas.microsoft.com/office/drawing/2010/main"/>
              </a:ext>
            </a:extLst>
          </a:blip>
          <a:srcRect/>
          <a:stretch>
            <a:fillRect/>
          </a:stretch>
        </p:blipFill>
        <p:spPr>
          <a:xfrm>
            <a:off x="7390737" y="0"/>
            <a:ext cx="175326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C:\Users\CHAITHANYA\Desktop\nsp\sem 9\smoking-kills-wallpaper-fre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391400" cy="1143000"/>
          </a:xfrm>
        </p:spPr>
        <p:txBody>
          <a:bodyPr>
            <a:normAutofit/>
          </a:bodyPr>
          <a:lstStyle/>
          <a:p>
            <a:r>
              <a:rPr lang="en-IN" sz="2800" b="1" dirty="0" smtClean="0">
                <a:solidFill>
                  <a:srgbClr val="FF0000"/>
                </a:solidFill>
                <a:latin typeface="Times New Roman" pitchFamily="18" charset="0"/>
                <a:cs typeface="Times New Roman" pitchFamily="18" charset="0"/>
              </a:rPr>
              <a:t>Role Of Dental Professionals In Tobacco Cessation</a:t>
            </a:r>
            <a:endParaRPr lang="en-IN"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6858000" cy="4525963"/>
          </a:xfrm>
        </p:spPr>
        <p:txBody>
          <a:bodyPr>
            <a:normAutofit/>
          </a:bodyPr>
          <a:lstStyle/>
          <a:p>
            <a:pPr>
              <a:lnSpc>
                <a:spcPct val="150000"/>
              </a:lnSpc>
              <a:buBlip>
                <a:blip r:embed="rId3"/>
              </a:buBlip>
            </a:pPr>
            <a:r>
              <a:rPr lang="en-IN" sz="2400" b="1" dirty="0" smtClean="0">
                <a:solidFill>
                  <a:srgbClr val="FF0000"/>
                </a:solidFill>
                <a:latin typeface="Times New Roman" pitchFamily="18" charset="0"/>
                <a:cs typeface="Times New Roman" pitchFamily="18" charset="0"/>
              </a:rPr>
              <a:t>Negative</a:t>
            </a:r>
            <a:r>
              <a:rPr lang="en-IN" sz="2400" b="1" dirty="0" smtClean="0">
                <a:latin typeface="Times New Roman" pitchFamily="18" charset="0"/>
                <a:cs typeface="Times New Roman" pitchFamily="18" charset="0"/>
              </a:rPr>
              <a:t> impact on periodontium-additional motivation to quit</a:t>
            </a:r>
          </a:p>
          <a:p>
            <a:pPr>
              <a:lnSpc>
                <a:spcPct val="150000"/>
              </a:lnSpc>
              <a:buBlip>
                <a:blip r:embed="rId3"/>
              </a:buBlip>
            </a:pPr>
            <a:r>
              <a:rPr lang="en-IN" sz="2400" b="1" dirty="0" smtClean="0">
                <a:latin typeface="Times New Roman" pitchFamily="18" charset="0"/>
                <a:cs typeface="Times New Roman" pitchFamily="18" charset="0"/>
              </a:rPr>
              <a:t>Models</a:t>
            </a:r>
          </a:p>
          <a:p>
            <a:pPr>
              <a:lnSpc>
                <a:spcPct val="150000"/>
              </a:lnSpc>
              <a:buBlip>
                <a:blip r:embed="rId3"/>
              </a:buBlip>
            </a:pPr>
            <a:endParaRPr lang="en-IN" sz="2400" b="1" dirty="0" smtClean="0">
              <a:latin typeface="Times New Roman" pitchFamily="18" charset="0"/>
              <a:cs typeface="Times New Roman" pitchFamily="18" charset="0"/>
            </a:endParaRPr>
          </a:p>
          <a:p>
            <a:pPr>
              <a:lnSpc>
                <a:spcPct val="150000"/>
              </a:lnSpc>
              <a:buBlip>
                <a:blip r:embed="rId3"/>
              </a:buBlip>
            </a:pPr>
            <a:endParaRPr lang="en-IN" sz="2400" b="1" dirty="0" smtClean="0">
              <a:latin typeface="Times New Roman" pitchFamily="18" charset="0"/>
              <a:cs typeface="Times New Roman" pitchFamily="18" charset="0"/>
            </a:endParaRPr>
          </a:p>
          <a:p>
            <a:pPr>
              <a:lnSpc>
                <a:spcPct val="150000"/>
              </a:lnSpc>
              <a:buBlip>
                <a:blip r:embed="rId3"/>
              </a:buBlip>
            </a:pPr>
            <a:r>
              <a:rPr lang="en-IN" sz="2400" b="1" dirty="0" smtClean="0">
                <a:latin typeface="Times New Roman" pitchFamily="18" charset="0"/>
                <a:cs typeface="Times New Roman" pitchFamily="18" charset="0"/>
              </a:rPr>
              <a:t>5A’s</a:t>
            </a:r>
          </a:p>
          <a:p>
            <a:pPr>
              <a:buNone/>
            </a:pP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pic>
        <p:nvPicPr>
          <p:cNvPr id="5" name="Picture 2" descr="C:\Users\Sneha\Desktop\smoking\stop_smoking_0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4495800"/>
            <a:ext cx="2514600" cy="2023165"/>
          </a:xfrm>
          <a:prstGeom prst="rect">
            <a:avLst/>
          </a:prstGeom>
          <a:noFill/>
        </p:spPr>
      </p:pic>
      <p:graphicFrame>
        <p:nvGraphicFramePr>
          <p:cNvPr id="6" name="Diagram 5"/>
          <p:cNvGraphicFramePr/>
          <p:nvPr/>
        </p:nvGraphicFramePr>
        <p:xfrm>
          <a:off x="914400" y="3048000"/>
          <a:ext cx="67056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quitsmking.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15200" y="0"/>
            <a:ext cx="1828800" cy="2286000"/>
          </a:xfrm>
          <a:prstGeom prst="rect">
            <a:avLst/>
          </a:prstGeom>
          <a:ln>
            <a:noFill/>
          </a:ln>
          <a:effectLst>
            <a:softEdge rad="112500"/>
          </a:effectLst>
        </p:spPr>
      </p:pic>
      <p:pic>
        <p:nvPicPr>
          <p:cNvPr id="9" name="Picture 2" descr="C:\Users\CHAITHANYA\Desktop\nsp\sem 9\smoking-kills-wallpaper-free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3810000"/>
          </a:xfrm>
        </p:spPr>
        <p:txBody>
          <a:bodyPr>
            <a:normAutofit/>
          </a:bodyPr>
          <a:lstStyle/>
          <a:p>
            <a:r>
              <a:rPr lang="en-IN" sz="2400" dirty="0">
                <a:latin typeface="Times New Roman" panose="02020603050405020304" pitchFamily="18" charset="0"/>
                <a:cs typeface="Times New Roman" panose="02020603050405020304" pitchFamily="18" charset="0"/>
              </a:rPr>
              <a:t>The basic steps are known as  “5 A’s” -: (Glynn and Manley)</a:t>
            </a:r>
          </a:p>
          <a:p>
            <a:pPr marL="0" indent="0">
              <a:buNone/>
            </a:pPr>
            <a:r>
              <a:rPr lang="en-IN" sz="2400" dirty="0">
                <a:latin typeface="Times New Roman" panose="02020603050405020304" pitchFamily="18" charset="0"/>
                <a:cs typeface="Times New Roman" panose="02020603050405020304" pitchFamily="18" charset="0"/>
              </a:rPr>
              <a:t> </a:t>
            </a:r>
          </a:p>
          <a:p>
            <a:r>
              <a:rPr lang="en-IN" sz="2400" dirty="0">
                <a:latin typeface="Times New Roman" panose="02020603050405020304" pitchFamily="18" charset="0"/>
                <a:cs typeface="Times New Roman" panose="02020603050405020304" pitchFamily="18" charset="0"/>
              </a:rPr>
              <a:t> ASK        –    </a:t>
            </a:r>
            <a:r>
              <a:rPr lang="en-IN" sz="2400" dirty="0" smtClean="0">
                <a:latin typeface="Times New Roman" panose="02020603050405020304" pitchFamily="18" charset="0"/>
                <a:cs typeface="Times New Roman" panose="02020603050405020304" pitchFamily="18" charset="0"/>
              </a:rPr>
              <a:t>Ask your </a:t>
            </a:r>
            <a:r>
              <a:rPr lang="en-IN" sz="2400" dirty="0">
                <a:latin typeface="Times New Roman" panose="02020603050405020304" pitchFamily="18" charset="0"/>
                <a:cs typeface="Times New Roman" panose="02020603050405020304" pitchFamily="18" charset="0"/>
              </a:rPr>
              <a:t>patients about tobacco use</a:t>
            </a:r>
          </a:p>
          <a:p>
            <a:r>
              <a:rPr lang="en-IN" sz="2400" dirty="0">
                <a:latin typeface="Times New Roman" panose="02020603050405020304" pitchFamily="18" charset="0"/>
                <a:cs typeface="Times New Roman" panose="02020603050405020304" pitchFamily="18" charset="0"/>
              </a:rPr>
              <a:t>ADVISE  –    Tobacco users to quit</a:t>
            </a:r>
          </a:p>
          <a:p>
            <a:r>
              <a:rPr lang="en-IN" sz="2400" dirty="0">
                <a:latin typeface="Times New Roman" panose="02020603050405020304" pitchFamily="18" charset="0"/>
                <a:cs typeface="Times New Roman" panose="02020603050405020304" pitchFamily="18" charset="0"/>
              </a:rPr>
              <a:t>ASSESS   -    Tobacco user’s willingness to quit</a:t>
            </a:r>
          </a:p>
          <a:p>
            <a:r>
              <a:rPr lang="en-IN" sz="2400" dirty="0">
                <a:latin typeface="Times New Roman" panose="02020603050405020304" pitchFamily="18" charset="0"/>
                <a:cs typeface="Times New Roman" panose="02020603050405020304" pitchFamily="18" charset="0"/>
              </a:rPr>
              <a:t>ASSISST  –   Tobacco user’s in developing a quit plan</a:t>
            </a:r>
          </a:p>
          <a:p>
            <a:r>
              <a:rPr lang="en-IN" sz="2400" dirty="0">
                <a:latin typeface="Times New Roman" panose="02020603050405020304" pitchFamily="18" charset="0"/>
                <a:cs typeface="Times New Roman" panose="02020603050405020304" pitchFamily="18" charset="0"/>
              </a:rPr>
              <a:t>ARRANGE – Tobacco user’s follow up contact</a:t>
            </a:r>
          </a:p>
          <a:p>
            <a:endParaRPr lang="en-IN"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7" name="Picture 6" descr="nicotine (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3962400"/>
            <a:ext cx="4343400" cy="1513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0042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543800" cy="1143000"/>
          </a:xfrm>
        </p:spPr>
        <p:txBody>
          <a:bodyPr>
            <a:normAutofit/>
          </a:bodyPr>
          <a:lstStyle/>
          <a:p>
            <a:r>
              <a:rPr lang="en-US" sz="2800" dirty="0" smtClean="0">
                <a:ln>
                  <a:solidFill>
                    <a:sysClr val="windowText" lastClr="000000"/>
                  </a:solidFill>
                </a:ln>
                <a:solidFill>
                  <a:srgbClr val="FF0000"/>
                </a:solidFill>
                <a:latin typeface="Times New Roman" panose="02020603050405020304" pitchFamily="18" charset="0"/>
                <a:cs typeface="Times New Roman" panose="02020603050405020304" pitchFamily="18" charset="0"/>
              </a:rPr>
              <a:t>Clinical Practice Guidelines for tobacco cessation</a:t>
            </a:r>
            <a:endParaRPr lang="en-IN"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2000" i="1" dirty="0" smtClean="0">
              <a:latin typeface="Arial Narrow" pitchFamily="34" charset="0"/>
            </a:endParaRPr>
          </a:p>
          <a:p>
            <a:endParaRPr lang="en-US" sz="1600" i="1" dirty="0" smtClean="0">
              <a:latin typeface="Arial Narrow"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4495800"/>
            <a:ext cx="2514600" cy="2023165"/>
          </a:xfrm>
          <a:prstGeom prst="rect">
            <a:avLst/>
          </a:prstGeom>
          <a:noFill/>
        </p:spPr>
      </p:pic>
      <p:pic>
        <p:nvPicPr>
          <p:cNvPr id="8" name="Picture 7" descr="nrt-nicoder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43000"/>
            <a:ext cx="1665376" cy="1828800"/>
          </a:xfrm>
          <a:prstGeom prst="rect">
            <a:avLst/>
          </a:prstGeom>
          <a:ln>
            <a:noFill/>
          </a:ln>
          <a:effectLst>
            <a:softEdge rad="112500"/>
          </a:effectLst>
        </p:spPr>
      </p:pic>
      <p:pic>
        <p:nvPicPr>
          <p:cNvPr id="10" name="Picture 9" descr="nrt-nicotine-lozen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636" y="3366655"/>
            <a:ext cx="1676400" cy="1828800"/>
          </a:xfrm>
          <a:prstGeom prst="rect">
            <a:avLst/>
          </a:prstGeom>
          <a:ln>
            <a:noFill/>
          </a:ln>
          <a:effectLst>
            <a:softEdge rad="112500"/>
          </a:effectLst>
        </p:spPr>
      </p:pic>
      <p:pic>
        <p:nvPicPr>
          <p:cNvPr id="11" name="Picture 10" descr="treatment.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56764" y="0"/>
            <a:ext cx="1787236" cy="1333500"/>
          </a:xfrm>
          <a:prstGeom prst="rect">
            <a:avLst/>
          </a:prstGeom>
          <a:ln>
            <a:noFill/>
          </a:ln>
          <a:effectLst>
            <a:softEdge rad="112500"/>
          </a:effectLst>
        </p:spPr>
      </p:pic>
      <p:pic>
        <p:nvPicPr>
          <p:cNvPr id="12" name="Picture 11" descr="nrt-nicotine-nicorett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391400" y="2362200"/>
            <a:ext cx="1752600" cy="1676400"/>
          </a:xfrm>
          <a:prstGeom prst="rect">
            <a:avLst/>
          </a:prstGeom>
          <a:ln>
            <a:noFill/>
          </a:ln>
          <a:effectLst>
            <a:softEdge rad="112500"/>
          </a:effectLst>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65532" y="1333500"/>
            <a:ext cx="5878268" cy="401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CHAITHANYA\Desktop\nsp\sem 9\smoking-kills-wallpaper-free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36521" y="5405086"/>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CHAITHANYA\Desktop\nsp\sem 9\d-man-no-smoking-symbol-white-color-background-3697355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43800" y="1243203"/>
            <a:ext cx="1676400" cy="11189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smtClean="0">
                <a:ln>
                  <a:solidFill>
                    <a:schemeClr val="tx1"/>
                  </a:solidFill>
                </a:ln>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FORMS OF </a:t>
            </a:r>
            <a:r>
              <a:rPr lang="en-US" sz="2800" b="1" dirty="0" smtClean="0">
                <a:ln>
                  <a:solidFill>
                    <a:schemeClr val="tx1"/>
                  </a:solidFill>
                </a:ln>
                <a:solidFill>
                  <a:srgbClr val="FF0000"/>
                </a:solidFill>
                <a:latin typeface="Times New Roman" panose="02020603050405020304" pitchFamily="18" charset="0"/>
                <a:cs typeface="Times New Roman" panose="02020603050405020304" pitchFamily="18" charset="0"/>
              </a:rPr>
              <a:t>TOBACCO</a:t>
            </a:r>
            <a:r>
              <a:rPr lang="en-US" sz="2800" b="1" dirty="0" smtClean="0">
                <a:ln>
                  <a:solidFill>
                    <a:schemeClr val="tx1"/>
                  </a:solidFill>
                </a:ln>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r>
            <a:br>
              <a:rPr lang="en-US" sz="2800" b="1" dirty="0" smtClean="0">
                <a:ln>
                  <a:solidFill>
                    <a:schemeClr val="tx1"/>
                  </a:solidFill>
                </a:ln>
                <a:solidFill>
                  <a:srgbClr val="FF0000"/>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endParaRPr lang="en-IN" sz="2800"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chapter 004 b_new.jpg"/>
          <p:cNvPicPr>
            <a:picLocks noGrp="1" noChangeAspect="1"/>
          </p:cNvPicPr>
          <p:nvPr>
            <p:ph idx="1"/>
          </p:nvPr>
        </p:nvPicPr>
        <p:blipFill>
          <a:blip r:embed="rId2" cstate="print">
            <a:lum bright="-20000" contrast="40000"/>
          </a:blip>
          <a:stretch>
            <a:fillRect/>
          </a:stretch>
        </p:blipFill>
        <p:spPr>
          <a:xfrm>
            <a:off x="228600" y="914400"/>
            <a:ext cx="8534400" cy="4800600"/>
          </a:xfr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8" name="Picture 2" descr="C:\Users\CHAITHANYA\Desktop\nsp\sem 9\smoking-kills-wallpaper-fre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dirty="0"/>
          </a:p>
        </p:txBody>
      </p:sp>
      <p:pic>
        <p:nvPicPr>
          <p:cNvPr id="3074" name="Picture 2" descr="http://www.madvapes.com/media/e-cig-part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0200" y="3276600"/>
            <a:ext cx="7029450" cy="264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C:\Users\CHAITHANYA\Desktop\Screen-Shot-2014-09-26-at-9.36.13-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76836">
            <a:off x="846377" y="1351940"/>
            <a:ext cx="3733800" cy="1604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76203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609600"/>
            <a:ext cx="6858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19200" y="457200"/>
            <a:ext cx="65532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76400" y="264706"/>
            <a:ext cx="5638800" cy="631562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
            <a:ext cx="8229600" cy="1143000"/>
          </a:xfrm>
        </p:spPr>
        <p:txBody>
          <a:bodyPr>
            <a:normAutofit/>
            <a:scene3d>
              <a:camera prst="orthographicFront"/>
              <a:lightRig rig="soft" dir="t"/>
            </a:scene3d>
            <a:sp3d extrusionH="57150" prstMaterial="softEdge">
              <a:bevelT w="25400" h="25400" prst="coolSlant"/>
            </a:sp3d>
          </a:bodyPr>
          <a:lstStyle/>
          <a:p>
            <a:pPr algn="ctr"/>
            <a:r>
              <a:rPr lang="en-US" sz="2800" b="1" dirty="0" smtClean="0">
                <a:ln>
                  <a:solidFill>
                    <a:schemeClr val="tx1"/>
                  </a:solidFill>
                </a:ln>
                <a:solidFill>
                  <a:srgbClr val="FF0000"/>
                </a:solidFill>
                <a:latin typeface="Times New Roman" panose="02020603050405020304" pitchFamily="18" charset="0"/>
                <a:cs typeface="Times New Roman" panose="02020603050405020304" pitchFamily="18" charset="0"/>
              </a:rPr>
              <a:t>Constituents of tobacco smoke</a:t>
            </a:r>
            <a:endParaRPr lang="en-US" sz="2800" b="1"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0" y="5715000"/>
            <a:ext cx="8229600" cy="825691"/>
          </a:xfrm>
        </p:spPr>
        <p:txBody>
          <a:bodyPr/>
          <a:lstStyle/>
          <a:p>
            <a:pPr algn="ctr">
              <a:buNone/>
            </a:pPr>
            <a:r>
              <a:rPr lang="en-US" sz="2000" b="1" dirty="0" smtClean="0">
                <a:latin typeface="Arial Narrow" pitchFamily="34" charset="0"/>
              </a:rPr>
              <a:t>More than 4000 chemicals have been found to be present in tobacco smoke. </a:t>
            </a:r>
          </a:p>
          <a:p>
            <a:pPr algn="ctr">
              <a:buNone/>
            </a:pPr>
            <a:endParaRPr lang="en-US" dirty="0"/>
          </a:p>
        </p:txBody>
      </p:sp>
      <p:sp>
        <p:nvSpPr>
          <p:cNvPr id="4" name="Slide Number Placeholder 3"/>
          <p:cNvSpPr>
            <a:spLocks noGrp="1"/>
          </p:cNvSpPr>
          <p:nvPr>
            <p:ph type="sldNum" sz="quarter" idx="12"/>
          </p:nvPr>
        </p:nvSpPr>
        <p:spPr/>
        <p:txBody>
          <a:bodyPr/>
          <a:lstStyle/>
          <a:p>
            <a:fld id="{7EE691C2-69BA-4D75-B36F-F4EDA32A0A17}" type="slidenum">
              <a:rPr lang="en-US" smtClean="0"/>
              <a:pPr/>
              <a:t>5</a:t>
            </a:fld>
            <a:endParaRPr lang="en-US"/>
          </a:p>
        </p:txBody>
      </p:sp>
      <p:pic>
        <p:nvPicPr>
          <p:cNvPr id="9" name="Picture 8" descr="Cigarette-chemicals.jpg"/>
          <p:cNvPicPr>
            <a:picLocks noChangeAspect="1"/>
          </p:cNvPicPr>
          <p:nvPr/>
        </p:nvPicPr>
        <p:blipFill>
          <a:blip r:embed="rId2" cstate="print"/>
          <a:stretch>
            <a:fillRect/>
          </a:stretch>
        </p:blipFill>
        <p:spPr>
          <a:xfrm>
            <a:off x="457200" y="1066800"/>
            <a:ext cx="7010400" cy="4648200"/>
          </a:xfrm>
          <a:prstGeom prst="rect">
            <a:avLst/>
          </a:prstGeom>
        </p:spPr>
      </p:pic>
      <p:pic>
        <p:nvPicPr>
          <p:cNvPr id="8" name="Picture 2" descr="C:\Users\CHAITHANYA\Desktop\nsp\sem 9\smoking-kills-wallpaper-free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853327"/>
            <a:ext cx="1905000" cy="10715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E691C2-69BA-4D75-B36F-F4EDA32A0A17}" type="slidenum">
              <a:rPr lang="en-US" smtClean="0"/>
              <a:pPr/>
              <a:t>6</a:t>
            </a:fld>
            <a:endParaRPr lang="en-US"/>
          </a:p>
        </p:txBody>
      </p:sp>
      <p:sp>
        <p:nvSpPr>
          <p:cNvPr id="7" name="Content Placeholder 12"/>
          <p:cNvSpPr txBox="1">
            <a:spLocks/>
          </p:cNvSpPr>
          <p:nvPr/>
        </p:nvSpPr>
        <p:spPr>
          <a:xfrm>
            <a:off x="533400" y="457200"/>
            <a:ext cx="4114800" cy="3810000"/>
          </a:xfrm>
          <a:prstGeom prst="rect">
            <a:avLst/>
          </a:prstGeom>
          <a:ln>
            <a:no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365760" marR="0" lvl="0" indent="-256032" algn="l" defTabSz="914400" rtl="0" eaLnBrk="1" fontAlgn="auto" latinLnBrk="0" hangingPunct="1">
              <a:lnSpc>
                <a:spcPct val="150000"/>
              </a:lnSpc>
              <a:spcAft>
                <a:spcPts val="0"/>
              </a:spcAft>
              <a:buClr>
                <a:schemeClr val="accent1"/>
              </a:buClr>
              <a:buSzPct val="68000"/>
              <a:buFont typeface="Wingdings 3"/>
              <a:buChar char=""/>
              <a:tabLst/>
              <a:defRPr/>
            </a:pPr>
            <a:r>
              <a:rPr kumimoji="0" lang="en-US" sz="2400" b="1" i="0" u="sng"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Particulate</a:t>
            </a:r>
            <a:r>
              <a:rPr kumimoji="0" lang="en-US"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Phase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Tar</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Polynuclear</a:t>
            </a: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aromatic hydrocarbons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Nicotine</a:t>
            </a:r>
            <a:endParaRPr kumimoji="0" lang="en-US" sz="2000" i="1"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Phenol</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Cresol</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Naphthylamine</a:t>
            </a:r>
            <a:endPar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N - Nitro </a:t>
            </a: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Sonornicotine</a:t>
            </a:r>
            <a:endPar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Benzopyrene</a:t>
            </a:r>
            <a:endPar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Trace metals (</a:t>
            </a: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eg</a:t>
            </a: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Nickel, arsenic, polonium 210)</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Indole</a:t>
            </a:r>
            <a:r>
              <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Carbazole</a:t>
            </a:r>
            <a:endPar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sz="200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Catechol</a:t>
            </a:r>
            <a:endParaRPr kumimoji="0" lang="en-US" sz="200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365760" marR="0" lvl="0" indent="-256032" algn="l" defTabSz="914400" rtl="0" eaLnBrk="1" fontAlgn="auto" latinLnBrk="0" hangingPunct="1">
              <a:lnSpc>
                <a:spcPct val="150000"/>
              </a:lnSpc>
              <a:spcAft>
                <a:spcPts val="0"/>
              </a:spcAft>
              <a:buClr>
                <a:schemeClr val="accent1"/>
              </a:buClr>
              <a:buSzPct val="68000"/>
              <a:buFont typeface="Wingdings 3"/>
              <a:buChar char=""/>
              <a:tabLst/>
              <a:defRPr/>
            </a:pPr>
            <a:endParaRPr kumimoji="0" lang="en-US" sz="2400" b="1" i="0" u="none" strike="noStrike" kern="1200" cap="none" spc="0" normalizeH="0" baseline="0" noProof="0" dirty="0">
              <a:ln>
                <a:noFill/>
              </a:ln>
              <a:solidFill>
                <a:schemeClr val="tx1"/>
              </a:solidFill>
              <a:effectLst/>
              <a:uLnTx/>
              <a:uFillTx/>
              <a:latin typeface="Arial Narrow" pitchFamily="34" charset="0"/>
            </a:endParaRPr>
          </a:p>
        </p:txBody>
      </p:sp>
      <p:sp>
        <p:nvSpPr>
          <p:cNvPr id="8" name="Content Placeholder 13"/>
          <p:cNvSpPr txBox="1">
            <a:spLocks/>
          </p:cNvSpPr>
          <p:nvPr/>
        </p:nvSpPr>
        <p:spPr>
          <a:xfrm>
            <a:off x="4800600" y="457200"/>
            <a:ext cx="4038600" cy="3810000"/>
          </a:xfrm>
          <a:prstGeom prst="rect">
            <a:avLst/>
          </a:prstGeom>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fontScale="85000" lnSpcReduction="10000"/>
          </a:bodyPr>
          <a:lstStyle/>
          <a:p>
            <a:pPr marL="365760" marR="0" lvl="0" indent="-256032" algn="l" defTabSz="914400" rtl="0" eaLnBrk="1" fontAlgn="auto" latinLnBrk="0" hangingPunct="1">
              <a:lnSpc>
                <a:spcPct val="150000"/>
              </a:lnSpc>
              <a:spcAft>
                <a:spcPts val="0"/>
              </a:spcAft>
              <a:buClr>
                <a:schemeClr val="accent1"/>
              </a:buClr>
              <a:buSzPct val="68000"/>
              <a:buFont typeface="Wingdings 3"/>
              <a:buChar char=""/>
              <a:tabLst/>
              <a:defRPr/>
            </a:pPr>
            <a:r>
              <a:rPr kumimoji="0" lang="en-US" sz="2400" b="1" i="0" u="sng"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Gas</a:t>
            </a:r>
            <a:r>
              <a:rPr kumimoji="0" lang="en-US" sz="2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1" i="0" u="sng"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phase</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Carbon monoxide</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Nitrosamines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Hydrazine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Vinyl chloride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Oxides of nitrogen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Hydro Cyanic acid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Acetaldehyde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Acrolein</a:t>
            </a: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Ammonia  </a:t>
            </a:r>
            <a:endParaRPr kumimoji="0" lang="en-US" i="1"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621792" marR="0" lvl="1" indent="-228600" algn="l" defTabSz="914400" rtl="0" eaLnBrk="1" fontAlgn="auto" latinLnBrk="0" hangingPunct="1">
              <a:lnSpc>
                <a:spcPct val="150000"/>
              </a:lnSpc>
              <a:spcAft>
                <a:spcPts val="0"/>
              </a:spcAft>
              <a:buClr>
                <a:schemeClr val="accent1"/>
              </a:buClr>
              <a:buSzTx/>
              <a:buFont typeface="Verdana"/>
              <a:buChar char="◦"/>
              <a:tabLst/>
              <a:defRPr/>
            </a:pPr>
            <a:r>
              <a:rPr kumimoji="0" lang="en-US"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Formaldehyde</a:t>
            </a:r>
          </a:p>
          <a:p>
            <a:pPr marL="365760" marR="0" lvl="0" indent="-256032" algn="l" defTabSz="914400" rtl="0" eaLnBrk="1" fontAlgn="auto" latinLnBrk="0" hangingPunct="1">
              <a:lnSpc>
                <a:spcPct val="150000"/>
              </a:lnSpc>
              <a:spcAft>
                <a:spcPts val="0"/>
              </a:spcAft>
              <a:buClr>
                <a:schemeClr val="accent1"/>
              </a:buClr>
              <a:buSzPct val="68000"/>
              <a:buFont typeface="Wingdings 3"/>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9" name="Picture 8" descr="image5.jpeg"/>
          <p:cNvPicPr>
            <a:picLocks noChangeAspect="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a:xfrm>
            <a:off x="1447800" y="4269757"/>
            <a:ext cx="44196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Users\CHAITHANYA\Desktop\nsp\sem 9\smoking-kills-wallpaper-fre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scene3d>
              <a:camera prst="orthographicFront"/>
              <a:lightRig rig="soft" dir="t"/>
            </a:scene3d>
            <a:sp3d extrusionH="57150" prstMaterial="softEdge">
              <a:bevelT w="25400" h="25400" prst="coolSlant"/>
            </a:sp3d>
          </a:bodyPr>
          <a:lstStyle/>
          <a:p>
            <a:r>
              <a:rPr lang="en-US" sz="2800" dirty="0" smtClean="0">
                <a:ln>
                  <a:solidFill>
                    <a:schemeClr val="tx1"/>
                  </a:solidFill>
                </a:ln>
                <a:solidFill>
                  <a:srgbClr val="FF0000"/>
                </a:solidFill>
                <a:latin typeface="Times New Roman" panose="02020603050405020304" pitchFamily="18" charset="0"/>
                <a:cs typeface="Times New Roman" panose="02020603050405020304" pitchFamily="18" charset="0"/>
              </a:rPr>
              <a:t>Nicotine</a:t>
            </a:r>
            <a:endParaRPr lang="en-US" sz="2800" dirty="0">
              <a:ln>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821873"/>
            <a:ext cx="8229600" cy="4525963"/>
          </a:xfrm>
        </p:spPr>
        <p:txBody>
          <a:bodyPr>
            <a:normAutofit/>
          </a:bodyPr>
          <a:lstStyle/>
          <a:p>
            <a:pPr algn="just">
              <a:lnSpc>
                <a:spcPct val="150000"/>
              </a:lnSpc>
            </a:pPr>
            <a:r>
              <a:rPr lang="en-IN" sz="2400" dirty="0" smtClean="0">
                <a:latin typeface="Times New Roman" panose="02020603050405020304" pitchFamily="18" charset="0"/>
                <a:cs typeface="Times New Roman" panose="02020603050405020304" pitchFamily="18" charset="0"/>
              </a:rPr>
              <a:t>Gingival </a:t>
            </a:r>
            <a:r>
              <a:rPr lang="en-IN" sz="2400" dirty="0" err="1" smtClean="0">
                <a:latin typeface="Times New Roman" panose="02020603050405020304" pitchFamily="18" charset="0"/>
                <a:cs typeface="Times New Roman" panose="02020603050405020304" pitchFamily="18" charset="0"/>
              </a:rPr>
              <a:t>crevicular</a:t>
            </a:r>
            <a:r>
              <a:rPr lang="en-IN" sz="2400" dirty="0" smtClean="0">
                <a:latin typeface="Times New Roman" panose="02020603050405020304" pitchFamily="18" charset="0"/>
                <a:cs typeface="Times New Roman" panose="02020603050405020304" pitchFamily="18" charset="0"/>
              </a:rPr>
              <a:t> fluid concentration of nicotine is 300 times more than that of plasma concentration in smokers.</a:t>
            </a:r>
          </a:p>
          <a:p>
            <a:pPr algn="just">
              <a:lnSpc>
                <a:spcPct val="150000"/>
              </a:lnSpc>
            </a:pPr>
            <a:r>
              <a:rPr lang="en-IN" sz="2400" dirty="0" smtClean="0">
                <a:latin typeface="Times New Roman" panose="02020603050405020304" pitchFamily="18" charset="0"/>
                <a:cs typeface="Times New Roman" panose="02020603050405020304" pitchFamily="18" charset="0"/>
              </a:rPr>
              <a:t>Nicotine binds to root surface</a:t>
            </a:r>
          </a:p>
          <a:p>
            <a:pPr algn="just">
              <a:lnSpc>
                <a:spcPct val="150000"/>
              </a:lnSpc>
            </a:pPr>
            <a:r>
              <a:rPr lang="en-IN" sz="2400" dirty="0" smtClean="0">
                <a:latin typeface="Times New Roman" panose="02020603050405020304" pitchFamily="18" charset="0"/>
                <a:cs typeface="Times New Roman" panose="02020603050405020304" pitchFamily="18" charset="0"/>
              </a:rPr>
              <a:t>Elevates </a:t>
            </a:r>
            <a:r>
              <a:rPr lang="en-IN" sz="2400" dirty="0" err="1" smtClean="0">
                <a:latin typeface="Times New Roman" panose="02020603050405020304" pitchFamily="18" charset="0"/>
                <a:cs typeface="Times New Roman" panose="02020603050405020304" pitchFamily="18" charset="0"/>
              </a:rPr>
              <a:t>proinflammatory</a:t>
            </a:r>
            <a:r>
              <a:rPr lang="en-IN" sz="2400" dirty="0" smtClean="0">
                <a:latin typeface="Times New Roman" panose="02020603050405020304" pitchFamily="18" charset="0"/>
                <a:cs typeface="Times New Roman" panose="02020603050405020304" pitchFamily="18" charset="0"/>
              </a:rPr>
              <a:t> cytokines</a:t>
            </a:r>
          </a:p>
          <a:p>
            <a:pPr algn="just">
              <a:lnSpc>
                <a:spcPct val="150000"/>
              </a:lnSpc>
            </a:pPr>
            <a:r>
              <a:rPr lang="en-IN" sz="2400" dirty="0" smtClean="0">
                <a:latin typeface="Times New Roman" panose="02020603050405020304" pitchFamily="18" charset="0"/>
                <a:cs typeface="Times New Roman" panose="02020603050405020304" pitchFamily="18" charset="0"/>
              </a:rPr>
              <a:t>Impairs wound healing</a:t>
            </a:r>
            <a:endParaRPr lang="en-IN"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7EE691C2-69BA-4D75-B36F-F4EDA32A0A17}" type="slidenum">
              <a:rPr lang="en-US" smtClean="0"/>
              <a:pPr/>
              <a:t>7</a:t>
            </a:fld>
            <a:endParaRPr lang="en-US"/>
          </a:p>
        </p:txBody>
      </p:sp>
      <p:pic>
        <p:nvPicPr>
          <p:cNvPr id="7"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pic>
        <p:nvPicPr>
          <p:cNvPr id="11" name="Picture 10" descr="978142007883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653784" y="-228600"/>
            <a:ext cx="2490216" cy="2057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2" descr="C:\Users\CHAITHANYA\Desktop\nsp\sem 9\smoking-kills-wallpaper-free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382000" cy="4678363"/>
          </a:xfrm>
        </p:spPr>
        <p:txBody>
          <a:bodyPr>
            <a:normAutofit/>
          </a:bodyPr>
          <a:lstStyle/>
          <a:p>
            <a:pPr algn="just">
              <a:lnSpc>
                <a:spcPct val="200000"/>
              </a:lnSpc>
            </a:pPr>
            <a:r>
              <a:rPr lang="en-US" sz="2400" dirty="0" smtClean="0">
                <a:latin typeface="Times New Roman" panose="02020603050405020304" pitchFamily="18" charset="0"/>
                <a:cs typeface="Times New Roman" panose="02020603050405020304" pitchFamily="18" charset="0"/>
              </a:rPr>
              <a:t>Systemic redistribution of tobacco smoke constituents into saliva and GCF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 name="Picture 2" descr="C:\Users\Sneha\Desktop\smoking\stop_smoking_0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5600" y="4419600"/>
            <a:ext cx="2667000" cy="2175565"/>
          </a:xfrm>
          <a:prstGeom prst="rect">
            <a:avLst/>
          </a:prstGeom>
          <a:noFill/>
        </p:spPr>
      </p:pic>
      <p:graphicFrame>
        <p:nvGraphicFramePr>
          <p:cNvPr id="7" name="Diagram 6"/>
          <p:cNvGraphicFramePr/>
          <p:nvPr>
            <p:extLst>
              <p:ext uri="{D42A27DB-BD31-4B8C-83A1-F6EECF244321}">
                <p14:modId xmlns:p14="http://schemas.microsoft.com/office/powerpoint/2010/main" val="3261029030"/>
              </p:ext>
            </p:extLst>
          </p:nvPr>
        </p:nvGraphicFramePr>
        <p:xfrm>
          <a:off x="838200" y="3171855"/>
          <a:ext cx="70866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524000" y="6172200"/>
            <a:ext cx="5715000" cy="400110"/>
          </a:xfrm>
          <a:prstGeom prst="rect">
            <a:avLst/>
          </a:prstGeom>
          <a:noFill/>
        </p:spPr>
        <p:txBody>
          <a:bodyPr wrap="square" rtlCol="0">
            <a:spAutoFit/>
          </a:bodyPr>
          <a:lstStyle/>
          <a:p>
            <a:r>
              <a:rPr lang="en-IN" sz="2000" b="1" dirty="0" smtClean="0">
                <a:latin typeface="Arial Narrow" pitchFamily="34" charset="0"/>
              </a:rPr>
              <a:t>Nicotine-unionized-readily absorbed by oral tissues</a:t>
            </a:r>
            <a:endParaRPr lang="en-IN" sz="2000" b="1" dirty="0">
              <a:latin typeface="Arial Narrow" pitchFamily="34" charset="0"/>
            </a:endParaRPr>
          </a:p>
        </p:txBody>
      </p:sp>
      <p:pic>
        <p:nvPicPr>
          <p:cNvPr id="9" name="Picture 8" descr="thumb_COLOURBOX5792356.jpg"/>
          <p:cNvPicPr>
            <a:picLocks noChangeAspect="1"/>
          </p:cNvPicPr>
          <p:nvPr/>
        </p:nvPicPr>
        <p:blipFill>
          <a:blip r:embed="rId9" cstate="email">
            <a:lum contrast="30000"/>
            <a:extLst>
              <a:ext uri="{28A0092B-C50C-407E-A947-70E740481C1C}">
                <a14:useLocalDpi xmlns:a14="http://schemas.microsoft.com/office/drawing/2010/main"/>
              </a:ext>
            </a:extLst>
          </a:blip>
          <a:srcRect/>
          <a:stretch>
            <a:fillRect/>
          </a:stretch>
        </p:blipFill>
        <p:spPr>
          <a:xfrm>
            <a:off x="6781800" y="0"/>
            <a:ext cx="2184400" cy="1524000"/>
          </a:xfrm>
          <a:prstGeom prst="rect">
            <a:avLst/>
          </a:prstGeom>
          <a:ln>
            <a:noFill/>
          </a:ln>
          <a:effectLst>
            <a:softEdge rad="112500"/>
          </a:effectLst>
        </p:spPr>
      </p:pic>
      <p:pic>
        <p:nvPicPr>
          <p:cNvPr id="10" name="Picture 2" descr="C:\Users\CHAITHANYA\Desktop\nsp\sem 9\smoking-kills-wallpaper-free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6" name="Picture 2" descr="C:\Users\Sneha\Desktop\smoking\stop_smoking_0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34200" y="4419600"/>
            <a:ext cx="2438400" cy="2175565"/>
          </a:xfrm>
          <a:prstGeom prst="rect">
            <a:avLst/>
          </a:prstGeom>
          <a:noFill/>
        </p:spPr>
      </p:pic>
      <p:graphicFrame>
        <p:nvGraphicFramePr>
          <p:cNvPr id="8" name="Diagram 7"/>
          <p:cNvGraphicFramePr/>
          <p:nvPr/>
        </p:nvGraphicFramePr>
        <p:xfrm>
          <a:off x="1371600" y="533400"/>
          <a:ext cx="6781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smoking876.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5181600"/>
            <a:ext cx="2133600"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ounded Rectangle 10"/>
          <p:cNvSpPr/>
          <p:nvPr/>
        </p:nvSpPr>
        <p:spPr>
          <a:xfrm>
            <a:off x="1981200" y="1143000"/>
            <a:ext cx="5257800" cy="3733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solidFill>
                <a:latin typeface="Arial Narrow" pitchFamily="34" charset="0"/>
              </a:rPr>
              <a:t>-</a:t>
            </a:r>
            <a:r>
              <a:rPr lang="en-US" sz="2400" b="1" dirty="0" err="1" smtClean="0">
                <a:solidFill>
                  <a:schemeClr val="tx1"/>
                </a:solidFill>
                <a:latin typeface="Arial Narrow" pitchFamily="34" charset="0"/>
              </a:rPr>
              <a:t>Cotinine</a:t>
            </a:r>
            <a:r>
              <a:rPr lang="en-US" sz="2400" b="1" dirty="0" smtClean="0">
                <a:solidFill>
                  <a:schemeClr val="tx1"/>
                </a:solidFill>
                <a:latin typeface="Arial Narrow" pitchFamily="34" charset="0"/>
              </a:rPr>
              <a:t> in body fluids-optimal method -to establish recent tobacco smoke exposure</a:t>
            </a:r>
            <a:r>
              <a:rPr lang="en-US" sz="2400" dirty="0" smtClean="0"/>
              <a:t>.</a:t>
            </a:r>
            <a:r>
              <a:rPr lang="en-US" sz="2400" b="1" dirty="0" smtClean="0">
                <a:solidFill>
                  <a:schemeClr val="tx1"/>
                </a:solidFill>
                <a:latin typeface="Arial Narrow" pitchFamily="34" charset="0"/>
              </a:rPr>
              <a:t> including secondary (passive) smoke</a:t>
            </a:r>
            <a:r>
              <a:rPr lang="en-US" sz="2400" dirty="0" smtClean="0"/>
              <a:t> </a:t>
            </a:r>
            <a:r>
              <a:rPr lang="en-US" sz="2400" b="1" dirty="0" smtClean="0">
                <a:solidFill>
                  <a:schemeClr val="tx1"/>
                </a:solidFill>
                <a:latin typeface="Arial Narrow" pitchFamily="34" charset="0"/>
              </a:rPr>
              <a:t>-sensitivity of 96–97% and specificity of 99–100%</a:t>
            </a:r>
            <a:r>
              <a:rPr lang="en-IN" sz="2400" b="1" dirty="0" smtClean="0">
                <a:solidFill>
                  <a:schemeClr val="tx1"/>
                </a:solidFill>
                <a:latin typeface="Arial Narrow" pitchFamily="34" charset="0"/>
              </a:rPr>
              <a:t/>
            </a:r>
            <a:br>
              <a:rPr lang="en-IN" sz="2400" b="1" dirty="0" smtClean="0">
                <a:solidFill>
                  <a:schemeClr val="tx1"/>
                </a:solidFill>
                <a:latin typeface="Arial Narrow" pitchFamily="34" charset="0"/>
              </a:rPr>
            </a:br>
            <a:r>
              <a:rPr lang="en-US" sz="2000" b="1" dirty="0" smtClean="0">
                <a:solidFill>
                  <a:schemeClr val="tx1"/>
                </a:solidFill>
                <a:latin typeface="Arial Narrow" pitchFamily="34" charset="0"/>
              </a:rPr>
              <a:t/>
            </a:r>
            <a:br>
              <a:rPr lang="en-US" sz="2000" b="1" dirty="0" smtClean="0">
                <a:solidFill>
                  <a:schemeClr val="tx1"/>
                </a:solidFill>
                <a:latin typeface="Arial Narrow" pitchFamily="34" charset="0"/>
              </a:rPr>
            </a:br>
            <a:endParaRPr lang="en-IN" sz="2000" dirty="0">
              <a:solidFill>
                <a:schemeClr val="tx1"/>
              </a:solidFill>
            </a:endParaRPr>
          </a:p>
        </p:txBody>
      </p:sp>
      <p:pic>
        <p:nvPicPr>
          <p:cNvPr id="7" name="Picture 2" descr="C:\Users\CHAITHANYA\Desktop\nsp\sem 9\smoking-kills-wallpaper-fre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521" y="5410200"/>
            <a:ext cx="2176558" cy="1224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animBg="1"/>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3956</TotalTime>
  <Words>1955</Words>
  <Application>Microsoft Office PowerPoint</Application>
  <PresentationFormat>On-screen Show (4:3)</PresentationFormat>
  <Paragraphs>250</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Theme2</vt:lpstr>
      <vt:lpstr>PowerPoint Presentation</vt:lpstr>
      <vt:lpstr>Introduction</vt:lpstr>
      <vt:lpstr>Cigarette smoking –single most important &amp; modifiable factor for a plethora of diseases. Periodontal disease added to this ever increasing list.   </vt:lpstr>
      <vt:lpstr>FORMS OF TOBACCO </vt:lpstr>
      <vt:lpstr>Constituents of tobacco smoke</vt:lpstr>
      <vt:lpstr>PowerPoint Presentation</vt:lpstr>
      <vt:lpstr>Nicotine</vt:lpstr>
      <vt:lpstr>PowerPoint Presentation</vt:lpstr>
      <vt:lpstr>PowerPoint Presentation</vt:lpstr>
      <vt:lpstr>Classification of smokers</vt:lpstr>
      <vt:lpstr>Terminologies</vt:lpstr>
      <vt:lpstr>ENVIRONMENTAL TOBACCO SMOKE</vt:lpstr>
      <vt:lpstr>Passive smoking</vt:lpstr>
      <vt:lpstr>Smoking &amp; destructive periodontal disease: relative risk</vt:lpstr>
      <vt:lpstr>Effect 0f Smoking 0n Plaque and its Development</vt:lpstr>
      <vt:lpstr>         Smoking and Calculus formation</vt:lpstr>
      <vt:lpstr>PowerPoint Presentation</vt:lpstr>
      <vt:lpstr>         </vt:lpstr>
      <vt:lpstr>Smoking and gingival inflammation</vt:lpstr>
      <vt:lpstr>Smoking and gingival bleeding</vt:lpstr>
      <vt:lpstr>Smoking &amp; Oxygen tension in gingival tissues</vt:lpstr>
      <vt:lpstr>Effects on the Gingival Vasculature</vt:lpstr>
      <vt:lpstr>Smoking and oral microorganisms</vt:lpstr>
      <vt:lpstr>PowerPoint Presentation</vt:lpstr>
      <vt:lpstr>Smoking and gingival recession</vt:lpstr>
      <vt:lpstr>PMN function</vt:lpstr>
      <vt:lpstr>PowerPoint Presentation</vt:lpstr>
      <vt:lpstr>Effect of smoking on periodontal therapy</vt:lpstr>
      <vt:lpstr>PowerPoint Presentation</vt:lpstr>
      <vt:lpstr>Antimicrobial Therapy in Smokers</vt:lpstr>
      <vt:lpstr>Soft and Hard Tissue Grafting</vt:lpstr>
      <vt:lpstr>Regenerative therapy in interproximal and furcation defects</vt:lpstr>
      <vt:lpstr>Implant Therapy</vt:lpstr>
      <vt:lpstr>Maintenance Therapy</vt:lpstr>
      <vt:lpstr>  Supportive Periodontal Therapy and Need for Re-treatment </vt:lpstr>
      <vt:lpstr>Assessment of tobacco smoke exposure</vt:lpstr>
      <vt:lpstr>Role Of Dental Professionals In Tobacco Cessation</vt:lpstr>
      <vt:lpstr>PowerPoint Presentation</vt:lpstr>
      <vt:lpstr>Clinical Practice Guidelines for tobacco cessation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and Periodontal Disease</dc:title>
  <dc:creator>Sneha</dc:creator>
  <cp:lastModifiedBy>IDA ROOM</cp:lastModifiedBy>
  <cp:revision>144</cp:revision>
  <dcterms:created xsi:type="dcterms:W3CDTF">2006-08-16T00:00:00Z</dcterms:created>
  <dcterms:modified xsi:type="dcterms:W3CDTF">2023-05-22T05:09:43Z</dcterms:modified>
</cp:coreProperties>
</file>