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02"/>
  </p:notesMasterIdLst>
  <p:sldIdLst>
    <p:sldId id="389" r:id="rId3"/>
    <p:sldId id="262" r:id="rId4"/>
    <p:sldId id="263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81" r:id="rId15"/>
    <p:sldId id="282" r:id="rId16"/>
    <p:sldId id="386" r:id="rId17"/>
    <p:sldId id="283" r:id="rId18"/>
    <p:sldId id="388" r:id="rId19"/>
    <p:sldId id="284" r:id="rId20"/>
    <p:sldId id="285" r:id="rId21"/>
    <p:sldId id="287" r:id="rId22"/>
    <p:sldId id="289" r:id="rId23"/>
    <p:sldId id="290" r:id="rId24"/>
    <p:sldId id="291" r:id="rId25"/>
    <p:sldId id="292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2" r:id="rId52"/>
    <p:sldId id="323" r:id="rId53"/>
    <p:sldId id="324" r:id="rId54"/>
    <p:sldId id="325" r:id="rId55"/>
    <p:sldId id="326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353" r:id="rId80"/>
    <p:sldId id="354" r:id="rId81"/>
    <p:sldId id="356" r:id="rId82"/>
    <p:sldId id="357" r:id="rId83"/>
    <p:sldId id="359" r:id="rId84"/>
    <p:sldId id="360" r:id="rId85"/>
    <p:sldId id="361" r:id="rId86"/>
    <p:sldId id="364" r:id="rId87"/>
    <p:sldId id="365" r:id="rId88"/>
    <p:sldId id="366" r:id="rId89"/>
    <p:sldId id="367" r:id="rId90"/>
    <p:sldId id="368" r:id="rId91"/>
    <p:sldId id="372" r:id="rId92"/>
    <p:sldId id="374" r:id="rId93"/>
    <p:sldId id="375" r:id="rId94"/>
    <p:sldId id="376" r:id="rId95"/>
    <p:sldId id="377" r:id="rId96"/>
    <p:sldId id="378" r:id="rId97"/>
    <p:sldId id="379" r:id="rId98"/>
    <p:sldId id="380" r:id="rId99"/>
    <p:sldId id="381" r:id="rId100"/>
    <p:sldId id="382" r:id="rId101"/>
  </p:sldIdLst>
  <p:sldSz cx="9144000" cy="6858000" type="screen4x3"/>
  <p:notesSz cx="6858000" cy="9144000"/>
  <p:defaultTextStyle>
    <a:defPPr>
      <a:defRPr lang="en-I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75806" autoAdjust="0"/>
  </p:normalViewPr>
  <p:slideViewPr>
    <p:cSldViewPr snapToGrid="0">
      <p:cViewPr varScale="1">
        <p:scale>
          <a:sx n="84" d="100"/>
          <a:sy n="84" d="100"/>
        </p:scale>
        <p:origin x="-23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I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I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dirty="0" smtClean="0"/>
              <a:t>Click to edit Master text styles</a:t>
            </a:r>
          </a:p>
          <a:p>
            <a:pPr lvl="1"/>
            <a:r>
              <a:rPr lang="en-IN" dirty="0" smtClean="0"/>
              <a:t>Second level</a:t>
            </a:r>
          </a:p>
          <a:p>
            <a:pPr lvl="2"/>
            <a:r>
              <a:rPr lang="en-IN" dirty="0" smtClean="0"/>
              <a:t>Third level</a:t>
            </a:r>
          </a:p>
          <a:p>
            <a:pPr lvl="3"/>
            <a:r>
              <a:rPr lang="en-IN" dirty="0" smtClean="0"/>
              <a:t>Fourth level</a:t>
            </a:r>
          </a:p>
          <a:p>
            <a:pPr lvl="4"/>
            <a:r>
              <a:rPr lang="en-IN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IN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74884B0-559D-41A1-8D9A-F57DAFC6B1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0880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220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5782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4273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Several factors like inflammation, irregularities in </a:t>
            </a:r>
            <a:r>
              <a:rPr lang="en-US" sz="1200" dirty="0" err="1" smtClean="0"/>
              <a:t>ductal</a:t>
            </a:r>
            <a:r>
              <a:rPr lang="en-US" sz="1200" dirty="0" smtClean="0"/>
              <a:t> system, local irritants &amp; </a:t>
            </a:r>
            <a:r>
              <a:rPr lang="en-US" sz="1200" dirty="0" err="1" smtClean="0"/>
              <a:t>anticholinergic</a:t>
            </a:r>
            <a:r>
              <a:rPr lang="en-US" sz="1200" dirty="0" smtClean="0"/>
              <a:t> medication may cause pooling of saliva in ducts which is thought to produce stone formation.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5701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030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3073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1849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dirty="0" smtClean="0"/>
              <a:t>Plain films, computed tomography (CT), magnetic resonance imaging (MRI), and ultrasound are all commonly used in evaluation of salivary gland pathology. </a:t>
            </a:r>
          </a:p>
          <a:p>
            <a:r>
              <a:rPr lang="en-IN" sz="1200" dirty="0" err="1" smtClean="0"/>
              <a:t>Sialography</a:t>
            </a:r>
            <a:r>
              <a:rPr lang="en-IN" sz="1200" dirty="0" smtClean="0"/>
              <a:t>  can still provide useful information in particular circumstances. </a:t>
            </a:r>
          </a:p>
          <a:p>
            <a:r>
              <a:rPr lang="en-IN" sz="1200" dirty="0" smtClean="0"/>
              <a:t>Nuclear medicine provides very specific information regarding certain lesions as well.</a:t>
            </a:r>
          </a:p>
          <a:p>
            <a:r>
              <a:rPr lang="en-IN" sz="1200" dirty="0" smtClean="0"/>
              <a:t>Plain films can detect calculi but their effectiveness is limited by superimposition of bone on the areas of interest.</a:t>
            </a:r>
          </a:p>
          <a:p>
            <a:r>
              <a:rPr lang="en-IN" sz="1200" dirty="0" smtClean="0"/>
              <a:t>Computed tomography is good at detecting small calcifications or calculi and does a reasonable job evaluating mass lesions.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6598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622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2995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47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dirty="0" smtClean="0">
                <a:latin typeface="Verdana" pitchFamily="34" charset="0"/>
              </a:rPr>
              <a:t>These are smaller salivary glands confined to the mucous coat Of the oral cavity .</a:t>
            </a:r>
          </a:p>
          <a:p>
            <a:pPr eaLnBrk="0" hangingPunct="0">
              <a:buFontTx/>
              <a:buChar char="•"/>
            </a:pPr>
            <a:r>
              <a:rPr lang="en-US" dirty="0" smtClean="0">
                <a:latin typeface="Verdana" pitchFamily="34" charset="0"/>
              </a:rPr>
              <a:t>These glands usually consists of small groups of secretary units opening via short ducts directly into the mouth.</a:t>
            </a:r>
          </a:p>
          <a:p>
            <a:pPr eaLnBrk="0" hangingPunct="0"/>
            <a:r>
              <a:rPr lang="en-US" dirty="0" smtClean="0">
                <a:latin typeface="Verdana" pitchFamily="34" charset="0"/>
              </a:rPr>
              <a:t>The main function of these glands is not to produce saliva but to secrete minor amounts of saliva onto the mucosal surface to keep the mucosa moist.</a:t>
            </a:r>
          </a:p>
          <a:p>
            <a:pPr eaLnBrk="0" hangingPunct="0">
              <a:buFontTx/>
              <a:buChar char="•"/>
            </a:pPr>
            <a:r>
              <a:rPr lang="en-US" dirty="0" smtClean="0">
                <a:latin typeface="Verdana" pitchFamily="34" charset="0"/>
              </a:rPr>
              <a:t>These include .Labial glands, </a:t>
            </a:r>
            <a:r>
              <a:rPr lang="en-US" dirty="0" err="1" smtClean="0">
                <a:latin typeface="Verdana" pitchFamily="34" charset="0"/>
              </a:rPr>
              <a:t>buccal</a:t>
            </a:r>
            <a:r>
              <a:rPr lang="en-US" dirty="0" smtClean="0">
                <a:latin typeface="Verdana" pitchFamily="34" charset="0"/>
              </a:rPr>
              <a:t> glands, palatine glands, gloss palatine glands, Lingual glands, and Incisive  and </a:t>
            </a:r>
            <a:r>
              <a:rPr lang="en-US" dirty="0" err="1" smtClean="0">
                <a:latin typeface="Verdana" pitchFamily="34" charset="0"/>
              </a:rPr>
              <a:t>retromolar</a:t>
            </a:r>
            <a:r>
              <a:rPr lang="en-US" dirty="0" smtClean="0">
                <a:latin typeface="Verdana" pitchFamily="34" charset="0"/>
              </a:rPr>
              <a:t> glands.</a:t>
            </a:r>
          </a:p>
          <a:p>
            <a:pPr eaLnBrk="0" hangingPunct="0">
              <a:buFontTx/>
              <a:buChar char="•"/>
            </a:pPr>
            <a:endParaRPr lang="en-US" dirty="0" smtClean="0"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754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9970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001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8438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898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7727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1134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682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4256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973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374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3624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6877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47519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7208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26450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370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253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0264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0638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49663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301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64917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1391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5987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00897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99416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47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2928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2357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86877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12388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51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29563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08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56817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9147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29685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23316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10877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57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60416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/>
              <a:t>The drugs most commonly implicated include: alpha receptor antagonists for treatment of urinary retention; amphetamines;  </a:t>
            </a:r>
            <a:r>
              <a:rPr lang="en-IN" sz="1200" dirty="0" err="1" smtClean="0"/>
              <a:t>anticholinergics</a:t>
            </a:r>
            <a:r>
              <a:rPr lang="en-IN" sz="1200" dirty="0" smtClean="0"/>
              <a:t>; antidepressants (serotonin agonists, or </a:t>
            </a:r>
            <a:r>
              <a:rPr lang="en-IN" sz="1200" dirty="0" err="1" smtClean="0"/>
              <a:t>noradrenaline</a:t>
            </a:r>
            <a:r>
              <a:rPr lang="en-IN" sz="1200" dirty="0" smtClean="0"/>
              <a:t> and/or serotonin re-uptake blockers); antihistamines; antihypertensive agents; </a:t>
            </a:r>
            <a:r>
              <a:rPr lang="en-IN" sz="1200" dirty="0" err="1" smtClean="0"/>
              <a:t>antimigraine</a:t>
            </a:r>
            <a:r>
              <a:rPr lang="en-IN" sz="1200" dirty="0" smtClean="0"/>
              <a:t> agents; antipsychotics such as </a:t>
            </a:r>
            <a:r>
              <a:rPr lang="en-IN" sz="1200" dirty="0" err="1" smtClean="0"/>
              <a:t>phenothiazines</a:t>
            </a:r>
            <a:r>
              <a:rPr lang="en-IN" sz="1200" dirty="0" smtClean="0"/>
              <a:t>; appetite suppressants; </a:t>
            </a:r>
            <a:r>
              <a:rPr lang="en-IN" sz="1200" dirty="0" err="1" smtClean="0"/>
              <a:t>atropinics</a:t>
            </a:r>
            <a:r>
              <a:rPr lang="en-IN" sz="1200" dirty="0" smtClean="0"/>
              <a:t>; </a:t>
            </a:r>
            <a:r>
              <a:rPr lang="en-IN" sz="1200" dirty="0" err="1" smtClean="0"/>
              <a:t>benzodiazepines,hypnotics</a:t>
            </a:r>
            <a:r>
              <a:rPr lang="en-IN" sz="1200" dirty="0" smtClean="0"/>
              <a:t>, </a:t>
            </a:r>
            <a:r>
              <a:rPr lang="en-IN" sz="1200" dirty="0" err="1" smtClean="0"/>
              <a:t>opioids</a:t>
            </a:r>
            <a:r>
              <a:rPr lang="en-IN" sz="1200" dirty="0" smtClean="0"/>
              <a:t>, and drugs of abuse; bronchodilators; cytokines; </a:t>
            </a:r>
            <a:r>
              <a:rPr lang="en-IN" sz="1200" dirty="0" err="1" smtClean="0"/>
              <a:t>cytotoxics</a:t>
            </a:r>
            <a:r>
              <a:rPr lang="en-IN" sz="1200" dirty="0" smtClean="0"/>
              <a:t>; decongestants and 'cold cures'; diuretics; histamine H2 antagonists and proton pump inhibitors; </a:t>
            </a:r>
            <a:r>
              <a:rPr lang="en-IN" sz="1200" dirty="0" err="1" smtClean="0"/>
              <a:t>muscarinic</a:t>
            </a:r>
            <a:r>
              <a:rPr lang="en-IN" sz="1200" dirty="0" smtClean="0"/>
              <a:t> receptor antagonists for the treatment of overactive bladder; opiates; protease inhibitors; radioiodine; </a:t>
            </a:r>
            <a:r>
              <a:rPr lang="en-IN" sz="1200" dirty="0" err="1" smtClean="0"/>
              <a:t>retinoids</a:t>
            </a:r>
            <a:r>
              <a:rPr lang="en-IN" sz="1200" dirty="0" smtClean="0"/>
              <a:t>; and skeletal muscle relaxants (Scully, 2003).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58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55587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59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41322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60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7378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61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6904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62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0792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80617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63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14960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64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5019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97329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66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02342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67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13632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68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66634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These substitutes provide relief for only limited time. And are most useful when used immediately before bed time or speaking.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69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94827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70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85261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71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93001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72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52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46963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73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646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74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21703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75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430755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76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65348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77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175666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78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867018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79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119092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80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499951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81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5485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82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016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838510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83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590530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84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235357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85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5058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86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386972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87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64962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88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360133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89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27193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90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370120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91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121076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92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5392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dirty="0" err="1" smtClean="0"/>
              <a:t>Aplasia</a:t>
            </a:r>
            <a:r>
              <a:rPr lang="en-US" sz="1200" dirty="0" smtClean="0"/>
              <a:t> or agenesis of salivary gland is rare although it may occur together with other developmental defects especially with malformations of first </a:t>
            </a:r>
            <a:r>
              <a:rPr lang="en-US" sz="1200" dirty="0" err="1" smtClean="0"/>
              <a:t>branchial</a:t>
            </a:r>
            <a:r>
              <a:rPr lang="en-US" sz="1200" dirty="0" smtClean="0"/>
              <a:t> arch.</a:t>
            </a:r>
          </a:p>
          <a:p>
            <a:r>
              <a:rPr lang="en-US" sz="1200" dirty="0" smtClean="0"/>
              <a:t> Rampant dental caries in children who have no other symptoms has led to diagnosis of congenitally missing salivary glands.</a:t>
            </a:r>
          </a:p>
          <a:p>
            <a:r>
              <a:rPr lang="en-US" sz="1200" dirty="0" smtClean="0"/>
              <a:t>Parotid gland agenesis reported in conjunction with several congenital </a:t>
            </a:r>
            <a:r>
              <a:rPr lang="en-US" sz="1200" dirty="0" err="1" smtClean="0"/>
              <a:t>cond</a:t>
            </a:r>
            <a:r>
              <a:rPr lang="en-US" sz="1200" dirty="0" smtClean="0"/>
              <a:t> like </a:t>
            </a:r>
            <a:r>
              <a:rPr lang="en-US" sz="1200" dirty="0" err="1" smtClean="0"/>
              <a:t>hemifacial</a:t>
            </a:r>
            <a:r>
              <a:rPr lang="en-US" sz="1200" dirty="0" smtClean="0"/>
              <a:t> </a:t>
            </a:r>
            <a:r>
              <a:rPr lang="en-US" sz="1200" dirty="0" err="1" smtClean="0"/>
              <a:t>microstomia</a:t>
            </a:r>
            <a:r>
              <a:rPr lang="en-US" sz="1200" dirty="0" smtClean="0"/>
              <a:t>, </a:t>
            </a:r>
            <a:r>
              <a:rPr lang="en-US" sz="1200" dirty="0" err="1" smtClean="0"/>
              <a:t>mandibulofacial</a:t>
            </a:r>
            <a:r>
              <a:rPr lang="en-US" sz="1200" dirty="0" smtClean="0"/>
              <a:t> </a:t>
            </a:r>
            <a:r>
              <a:rPr lang="en-US" sz="1200" dirty="0" err="1" smtClean="0"/>
              <a:t>dysostosis</a:t>
            </a:r>
            <a:r>
              <a:rPr lang="en-US" sz="1200" dirty="0" smtClean="0"/>
              <a:t>, cleft palate, LADDD syndrome, </a:t>
            </a:r>
            <a:r>
              <a:rPr lang="en-US" sz="1200" dirty="0" err="1" smtClean="0"/>
              <a:t>Trecher</a:t>
            </a:r>
            <a:r>
              <a:rPr lang="en-US" sz="1200" dirty="0" smtClean="0"/>
              <a:t> </a:t>
            </a:r>
            <a:r>
              <a:rPr lang="en-US" sz="1200" dirty="0" err="1" smtClean="0"/>
              <a:t>collin</a:t>
            </a:r>
            <a:r>
              <a:rPr lang="en-US" sz="1200" dirty="0" smtClean="0"/>
              <a:t> syndrome, </a:t>
            </a:r>
            <a:r>
              <a:rPr lang="en-US" sz="1200" dirty="0" err="1" smtClean="0"/>
              <a:t>anopthalmia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Parotid gland </a:t>
            </a:r>
            <a:r>
              <a:rPr lang="en-US" sz="1200" dirty="0" err="1" smtClean="0"/>
              <a:t>hypoplasia</a:t>
            </a:r>
            <a:r>
              <a:rPr lang="en-US" sz="1200" dirty="0" smtClean="0"/>
              <a:t> associated with </a:t>
            </a:r>
            <a:r>
              <a:rPr lang="en-US" sz="1200" dirty="0" err="1" smtClean="0"/>
              <a:t>Melkerson</a:t>
            </a:r>
            <a:r>
              <a:rPr lang="en-US" sz="1200" dirty="0" smtClean="0"/>
              <a:t>- Rosenthal syndrome.</a:t>
            </a:r>
          </a:p>
          <a:p>
            <a:r>
              <a:rPr lang="en-US" sz="1200" dirty="0" smtClean="0"/>
              <a:t>Congenital fistula formation within </a:t>
            </a:r>
            <a:r>
              <a:rPr lang="en-US" sz="1200" dirty="0" err="1" smtClean="0"/>
              <a:t>ductal</a:t>
            </a:r>
            <a:r>
              <a:rPr lang="en-US" sz="1200" dirty="0" smtClean="0"/>
              <a:t> system has been associated with </a:t>
            </a:r>
            <a:r>
              <a:rPr lang="en-US" sz="1200" dirty="0" err="1" smtClean="0"/>
              <a:t>branchial</a:t>
            </a:r>
            <a:r>
              <a:rPr lang="en-US" sz="1200" dirty="0" smtClean="0"/>
              <a:t> cleft abnormalities, </a:t>
            </a:r>
            <a:r>
              <a:rPr lang="en-US" sz="1200" dirty="0" err="1" smtClean="0"/>
              <a:t>accesory</a:t>
            </a:r>
            <a:r>
              <a:rPr lang="en-US" sz="1200" dirty="0" smtClean="0"/>
              <a:t> parotid ducts, </a:t>
            </a:r>
            <a:r>
              <a:rPr lang="en-US" sz="1200" dirty="0" err="1" smtClean="0"/>
              <a:t>diverticuli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Aberrant salivary glands have been reported in variety of locations including middle ear cleft, external </a:t>
            </a:r>
            <a:r>
              <a:rPr lang="en-US" sz="1200" dirty="0" err="1" smtClean="0"/>
              <a:t>auditary</a:t>
            </a:r>
            <a:r>
              <a:rPr lang="en-US" sz="1200" dirty="0" smtClean="0"/>
              <a:t> canal, neck, posterior mandible, pituitary, </a:t>
            </a:r>
            <a:r>
              <a:rPr lang="en-US" sz="1200" dirty="0" err="1" smtClean="0"/>
              <a:t>cerebellopontine</a:t>
            </a:r>
            <a:r>
              <a:rPr lang="en-US" sz="1200" dirty="0" smtClean="0"/>
              <a:t> angle.</a:t>
            </a:r>
          </a:p>
          <a:p>
            <a:r>
              <a:rPr lang="en-US" sz="1200" dirty="0" err="1" smtClean="0"/>
              <a:t>Submandibular</a:t>
            </a:r>
            <a:r>
              <a:rPr lang="en-US" sz="1200" dirty="0" smtClean="0"/>
              <a:t> salivary gland sits in lingual posterior surface of mandible between angle of the mandible &amp; first molar below the level of inferior alveolar nerve – </a:t>
            </a:r>
            <a:r>
              <a:rPr lang="en-US" sz="1200" dirty="0" err="1" smtClean="0"/>
              <a:t>Staphne’s</a:t>
            </a:r>
            <a:r>
              <a:rPr lang="en-US" sz="1200" dirty="0" smtClean="0"/>
              <a:t> cyst.</a:t>
            </a:r>
          </a:p>
          <a:p>
            <a:r>
              <a:rPr lang="en-US" sz="1200" dirty="0" smtClean="0"/>
              <a:t>The gland is usually asymptomatic &amp; </a:t>
            </a:r>
            <a:r>
              <a:rPr lang="en-US" sz="1200" dirty="0" err="1" smtClean="0"/>
              <a:t>radiographically</a:t>
            </a:r>
            <a:r>
              <a:rPr lang="en-US" sz="1200" dirty="0" smtClean="0"/>
              <a:t> appears as well- circumscribed </a:t>
            </a:r>
            <a:r>
              <a:rPr lang="en-US" sz="1200" dirty="0" err="1" smtClean="0"/>
              <a:t>unilocular</a:t>
            </a:r>
            <a:r>
              <a:rPr lang="en-US" sz="1200" dirty="0" smtClean="0"/>
              <a:t> </a:t>
            </a:r>
            <a:r>
              <a:rPr lang="en-US" sz="1200" dirty="0" err="1" smtClean="0"/>
              <a:t>radioluscency</a:t>
            </a:r>
            <a:r>
              <a:rPr lang="en-US" sz="1200" dirty="0" smtClean="0"/>
              <a:t>.</a:t>
            </a:r>
          </a:p>
          <a:p>
            <a:r>
              <a:rPr lang="en-US" sz="1200" b="1" dirty="0" smtClean="0"/>
              <a:t>Accessory salivary ducts </a:t>
            </a:r>
            <a:r>
              <a:rPr lang="en-US" sz="1200" dirty="0" smtClean="0"/>
              <a:t>are common &amp; </a:t>
            </a:r>
            <a:r>
              <a:rPr lang="en-US" sz="1200" dirty="0" err="1" smtClean="0"/>
              <a:t>donot</a:t>
            </a:r>
            <a:r>
              <a:rPr lang="en-US" sz="1200" dirty="0" smtClean="0"/>
              <a:t> require any treatment.</a:t>
            </a:r>
          </a:p>
          <a:p>
            <a:r>
              <a:rPr lang="en-US" sz="1200" dirty="0" smtClean="0"/>
              <a:t>The most common location is superior &amp; anterior to </a:t>
            </a:r>
            <a:r>
              <a:rPr lang="en-US" sz="1200" dirty="0" err="1" smtClean="0"/>
              <a:t>stenson’s</a:t>
            </a:r>
            <a:r>
              <a:rPr lang="en-US" sz="1200" dirty="0" smtClean="0"/>
              <a:t> duct.</a:t>
            </a:r>
          </a:p>
          <a:p>
            <a:r>
              <a:rPr lang="en-US" sz="1200" b="1" dirty="0" err="1" smtClean="0"/>
              <a:t>Diverticuli</a:t>
            </a:r>
            <a:r>
              <a:rPr lang="en-US" sz="1200" b="1" dirty="0" smtClean="0"/>
              <a:t>  </a:t>
            </a:r>
            <a:r>
              <a:rPr lang="en-US" sz="1200" dirty="0" smtClean="0"/>
              <a:t>-  </a:t>
            </a:r>
            <a:r>
              <a:rPr lang="en-US" sz="1200" dirty="0" err="1" smtClean="0"/>
              <a:t>diverticulum</a:t>
            </a:r>
            <a:r>
              <a:rPr lang="en-US" sz="1200" dirty="0" smtClean="0"/>
              <a:t> is a pouch or sac protruding from wall of the duct.</a:t>
            </a:r>
          </a:p>
          <a:p>
            <a:r>
              <a:rPr lang="en-US" sz="1200" dirty="0" smtClean="0"/>
              <a:t>In major salivary ducts it often causes pooling of saliva &amp; recurrent </a:t>
            </a:r>
            <a:r>
              <a:rPr lang="en-US" sz="1200" dirty="0" err="1" smtClean="0"/>
              <a:t>sialadenitis</a:t>
            </a:r>
            <a:r>
              <a:rPr lang="en-US" sz="1200" dirty="0" smtClean="0"/>
              <a:t>. Diagnosis is by </a:t>
            </a:r>
            <a:r>
              <a:rPr lang="en-US" sz="1200" dirty="0" err="1" smtClean="0"/>
              <a:t>sialography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Patients are advised to regularly milk the involved gland.</a:t>
            </a:r>
          </a:p>
          <a:p>
            <a:r>
              <a:rPr lang="en-US" sz="1200" b="1" dirty="0" err="1" smtClean="0"/>
              <a:t>Darier’s</a:t>
            </a:r>
            <a:r>
              <a:rPr lang="en-US" sz="1200" b="1" dirty="0" smtClean="0"/>
              <a:t> disease </a:t>
            </a:r>
            <a:r>
              <a:rPr lang="en-US" sz="1200" dirty="0" smtClean="0"/>
              <a:t>– salivary duct abnormalities.</a:t>
            </a:r>
            <a:endParaRPr lang="en-IN" sz="1200" dirty="0" smtClean="0"/>
          </a:p>
          <a:p>
            <a:endParaRPr lang="en-IN" sz="1200" dirty="0" smtClean="0"/>
          </a:p>
          <a:p>
            <a:endParaRPr lang="en-IN" sz="120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59300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93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2197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94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60376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95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386982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Syndrome is triad of inflammation of </a:t>
            </a:r>
            <a:r>
              <a:rPr lang="en-US" sz="1200" dirty="0" err="1" smtClean="0"/>
              <a:t>uveal</a:t>
            </a:r>
            <a:r>
              <a:rPr lang="en-US" sz="1200" dirty="0" smtClean="0"/>
              <a:t> tract of the eye, parotid swelling, and facial palsy.</a:t>
            </a:r>
          </a:p>
          <a:p>
            <a:r>
              <a:rPr lang="en-US" sz="1200" dirty="0" smtClean="0"/>
              <a:t>Patients usually present with bilateral, painless &amp; firm salivary gland enlargement.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96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14226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97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469777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98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505887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2F8-DF11-4637-B5AE-4EADC17D4B93}" type="slidenum">
              <a:rPr lang="en-IN" smtClean="0"/>
              <a:pPr/>
              <a:t>99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609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6EFBA0-AC70-4CE6-B7FF-D0D304C80FC0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D87B0-93A5-4AA9-A638-A0FBE5066A22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7E49-29E8-49BB-8945-EA4F2537048D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IN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IN"/>
              <a:t>Click to edit Master subtitle style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080C62-D162-48AE-823D-DE66A34F3AF1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935EC-CF50-4BD6-8263-EC5251B0EFB0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8C865-D475-4FBD-9BB5-AADF26C74562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69101-668F-4A7E-9354-11BB1F530AE7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3157-9BCC-41BD-855F-E431A462618B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B5DFD-1A8A-4912-A0CF-69A31A29FFB8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93B11-999E-4D2D-8C68-6A0878E018C0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7CDED-B524-48B5-9248-B242659A86FD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0602F-1C92-4A52-80A4-DC5FC86E6C75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54FCB-E251-46A8-811C-104049C6F41D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7058A-986A-48BE-A681-BAE79540C115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7E03A-24ED-43BD-8132-F4573484E94E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5E9CF-5DB4-41F9-8DFA-020DB614A37C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252F8-CB7F-4859-8CF9-6D432D97C947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511AF-267C-4FFA-9C98-656BA0324C21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B5634-117B-4488-99FA-1EC080646E98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5BC2-276F-43CF-9193-1A824F7473B4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E611D-B081-497B-B535-A2B6479ADDFC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BE8F8-2BB1-47E9-AF44-E042A4D5FF2A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I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I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I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0CB6434-7493-4E37-BAAF-DE7EDC5597F4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IN" dirty="0" smtClean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dirty="0" smtClean="0"/>
              <a:t>Click to edit Master text styles</a:t>
            </a:r>
          </a:p>
          <a:p>
            <a:pPr lvl="1"/>
            <a:r>
              <a:rPr lang="en-IN" dirty="0" smtClean="0"/>
              <a:t>Second level</a:t>
            </a:r>
          </a:p>
          <a:p>
            <a:pPr lvl="2"/>
            <a:r>
              <a:rPr lang="en-IN" dirty="0" smtClean="0"/>
              <a:t>Third level</a:t>
            </a:r>
          </a:p>
          <a:p>
            <a:pPr lvl="3"/>
            <a:r>
              <a:rPr lang="en-IN" dirty="0" smtClean="0"/>
              <a:t>Fourth level</a:t>
            </a:r>
          </a:p>
          <a:p>
            <a:pPr lvl="4"/>
            <a:r>
              <a:rPr lang="en-IN" dirty="0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IN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IN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EC1DBE-9E33-4D27-AC68-3CCF6E8F7DB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ye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54" y="1"/>
            <a:ext cx="8902459" cy="66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00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1) Developmental abnormalities</a:t>
            </a:r>
          </a:p>
          <a:p>
            <a:r>
              <a:rPr lang="en-US" sz="2400" dirty="0" smtClean="0"/>
              <a:t>A) </a:t>
            </a:r>
            <a:r>
              <a:rPr lang="en-US" sz="2400" dirty="0" err="1" smtClean="0"/>
              <a:t>Aplasia</a:t>
            </a:r>
            <a:endParaRPr lang="en-US" sz="2400" dirty="0" smtClean="0"/>
          </a:p>
          <a:p>
            <a:r>
              <a:rPr lang="en-US" sz="2400" dirty="0" smtClean="0"/>
              <a:t>B) </a:t>
            </a:r>
            <a:r>
              <a:rPr lang="en-US" sz="2400" dirty="0" err="1" smtClean="0"/>
              <a:t>Atresia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C) Aberrancy </a:t>
            </a:r>
          </a:p>
          <a:p>
            <a:r>
              <a:rPr lang="en-US" sz="2400" dirty="0" smtClean="0"/>
              <a:t>D) </a:t>
            </a:r>
            <a:r>
              <a:rPr lang="en-US" sz="2400" dirty="0" err="1" smtClean="0"/>
              <a:t>Accesory</a:t>
            </a:r>
            <a:r>
              <a:rPr lang="en-US" sz="2400" dirty="0" smtClean="0"/>
              <a:t> salivary ducts</a:t>
            </a:r>
          </a:p>
          <a:p>
            <a:r>
              <a:rPr lang="en-US" sz="2400" dirty="0" smtClean="0"/>
              <a:t>E) </a:t>
            </a:r>
            <a:r>
              <a:rPr lang="en-US" sz="2400" dirty="0" err="1" smtClean="0"/>
              <a:t>Diverticuli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2) Obstructive -  </a:t>
            </a:r>
            <a:r>
              <a:rPr lang="en-US" sz="2400" dirty="0" err="1" smtClean="0"/>
              <a:t>Sialolithiasis</a:t>
            </a:r>
            <a:r>
              <a:rPr lang="en-US" sz="2400" dirty="0" smtClean="0"/>
              <a:t> ( salivary stones)</a:t>
            </a:r>
          </a:p>
          <a:p>
            <a:pPr>
              <a:buNone/>
            </a:pPr>
            <a:r>
              <a:rPr lang="en-US" sz="2400" dirty="0" smtClean="0"/>
              <a:t>3) </a:t>
            </a:r>
            <a:r>
              <a:rPr lang="en-US" sz="2400" dirty="0" err="1" smtClean="0"/>
              <a:t>Mucoceles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4) </a:t>
            </a:r>
            <a:r>
              <a:rPr lang="en-US" sz="2400" dirty="0" err="1" smtClean="0"/>
              <a:t>Ranula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5) Inflammatory &amp; reactive lesions – Necrotizing </a:t>
            </a:r>
            <a:r>
              <a:rPr lang="en-US" sz="2400" dirty="0" err="1" smtClean="0"/>
              <a:t>sialometaplasia</a:t>
            </a:r>
            <a:endParaRPr lang="en-US" sz="2400" dirty="0" smtClean="0"/>
          </a:p>
          <a:p>
            <a:endParaRPr lang="en-IN" sz="2400" dirty="0"/>
          </a:p>
        </p:txBody>
      </p:sp>
      <p:pic>
        <p:nvPicPr>
          <p:cNvPr id="189442" name="Picture 2" descr="http://www.dartmouth.edu/~humananatomy/figures/chapter_48/48-1_files/IMAGE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857232"/>
            <a:ext cx="2714644" cy="2230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6)  Radiation induced pathology</a:t>
            </a:r>
          </a:p>
          <a:p>
            <a:pPr>
              <a:buNone/>
            </a:pPr>
            <a:r>
              <a:rPr lang="en-US" sz="2000" dirty="0" smtClean="0"/>
              <a:t>7)   Allergic </a:t>
            </a:r>
            <a:r>
              <a:rPr lang="en-US" sz="2000" dirty="0" err="1" smtClean="0"/>
              <a:t>sialadenitis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8)   Viral diseases -   Mumps ( Epidemic </a:t>
            </a:r>
            <a:r>
              <a:rPr lang="en-US" sz="2000" dirty="0" err="1" smtClean="0"/>
              <a:t>parotitis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                                  CMV infection</a:t>
            </a:r>
          </a:p>
          <a:p>
            <a:pPr>
              <a:buNone/>
            </a:pPr>
            <a:r>
              <a:rPr lang="en-US" sz="2000" dirty="0" smtClean="0"/>
              <a:t>                                  HIV infection</a:t>
            </a:r>
          </a:p>
          <a:p>
            <a:pPr>
              <a:buNone/>
            </a:pPr>
            <a:r>
              <a:rPr lang="en-US" sz="2000" dirty="0" smtClean="0"/>
              <a:t>                                  Hepatitis c virus infection</a:t>
            </a:r>
          </a:p>
          <a:p>
            <a:pPr>
              <a:buNone/>
            </a:pPr>
            <a:r>
              <a:rPr lang="en-US" sz="2000" dirty="0" smtClean="0"/>
              <a:t>9)    Bacterial </a:t>
            </a:r>
            <a:r>
              <a:rPr lang="en-US" sz="2000" dirty="0" err="1" smtClean="0"/>
              <a:t>sialadenitis</a:t>
            </a:r>
            <a:endParaRPr lang="en-US" sz="2000" dirty="0" smtClean="0"/>
          </a:p>
          <a:p>
            <a:pPr marL="457200" indent="-457200">
              <a:buAutoNum type="arabicParenR" startAt="10"/>
            </a:pPr>
            <a:r>
              <a:rPr lang="en-US" sz="2000" dirty="0" smtClean="0"/>
              <a:t>Metabolic conditions  -  Diabetes</a:t>
            </a:r>
          </a:p>
          <a:p>
            <a:pPr marL="457200" indent="-457200">
              <a:buNone/>
            </a:pPr>
            <a:r>
              <a:rPr lang="en-US" sz="2000" dirty="0" smtClean="0"/>
              <a:t>                                                   Anorexia nervosa/ Bulimia</a:t>
            </a:r>
          </a:p>
          <a:p>
            <a:pPr marL="457200" indent="-457200">
              <a:buNone/>
            </a:pPr>
            <a:r>
              <a:rPr lang="en-US" sz="2000" dirty="0" smtClean="0"/>
              <a:t>                                                   Chronic alcoholism</a:t>
            </a:r>
          </a:p>
          <a:p>
            <a:pPr marL="457200" indent="-457200">
              <a:buAutoNum type="arabicParenR" startAt="11"/>
            </a:pPr>
            <a:r>
              <a:rPr lang="en-US" sz="2000" dirty="0" smtClean="0"/>
              <a:t>Medication induced salivary dysfunction</a:t>
            </a:r>
          </a:p>
          <a:p>
            <a:pPr marL="457200" indent="-457200">
              <a:buAutoNum type="arabicParenR" startAt="11"/>
            </a:pPr>
            <a:r>
              <a:rPr lang="en-US" sz="2000" dirty="0" smtClean="0"/>
              <a:t>Functional   -   </a:t>
            </a:r>
            <a:r>
              <a:rPr lang="en-US" sz="2000" dirty="0" err="1" smtClean="0"/>
              <a:t>Xerostomia</a:t>
            </a: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                                    </a:t>
            </a:r>
            <a:r>
              <a:rPr lang="en-US" sz="2000" dirty="0" err="1" smtClean="0"/>
              <a:t>Sialorrhea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        </a:t>
            </a:r>
          </a:p>
          <a:p>
            <a:pPr>
              <a:buNone/>
            </a:pPr>
            <a:r>
              <a:rPr lang="en-US" sz="2000" dirty="0" smtClean="0"/>
              <a:t>                                  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13) Systemic conditions with salivary gland involvement</a:t>
            </a:r>
          </a:p>
          <a:p>
            <a:pPr>
              <a:buNone/>
            </a:pPr>
            <a:r>
              <a:rPr lang="en-US" sz="2400" dirty="0" smtClean="0"/>
              <a:t>14) Immune conditions -  a) Benign </a:t>
            </a:r>
            <a:r>
              <a:rPr lang="en-US" sz="2400" dirty="0" err="1" smtClean="0"/>
              <a:t>lymphoepithelial</a:t>
            </a:r>
            <a:r>
              <a:rPr lang="en-US" sz="2400" dirty="0" smtClean="0"/>
              <a:t> lesion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( </a:t>
            </a:r>
            <a:r>
              <a:rPr lang="en-US" sz="2400" dirty="0" err="1" smtClean="0"/>
              <a:t>Miculicz’s</a:t>
            </a:r>
            <a:r>
              <a:rPr lang="en-US" sz="2400" dirty="0" smtClean="0"/>
              <a:t> disease)</a:t>
            </a:r>
          </a:p>
          <a:p>
            <a:pPr>
              <a:buNone/>
            </a:pPr>
            <a:r>
              <a:rPr lang="en-US" sz="2400" dirty="0" smtClean="0"/>
              <a:t>                                         b) </a:t>
            </a:r>
            <a:r>
              <a:rPr lang="en-US" sz="2400" dirty="0" err="1" smtClean="0"/>
              <a:t>Sjogren’s</a:t>
            </a:r>
            <a:r>
              <a:rPr lang="en-US" sz="2400" dirty="0" smtClean="0"/>
              <a:t> syndrome</a:t>
            </a:r>
          </a:p>
          <a:p>
            <a:pPr>
              <a:buNone/>
            </a:pPr>
            <a:r>
              <a:rPr lang="en-US" sz="2400" dirty="0" smtClean="0"/>
              <a:t>15) </a:t>
            </a:r>
            <a:r>
              <a:rPr lang="en-US" sz="2400" dirty="0" err="1" smtClean="0"/>
              <a:t>Granulomatous</a:t>
            </a:r>
            <a:r>
              <a:rPr lang="en-US" sz="2400" dirty="0" smtClean="0"/>
              <a:t>  conditions -  a) Tuberculosis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b) </a:t>
            </a:r>
            <a:r>
              <a:rPr lang="en-US" sz="2400" dirty="0" err="1" smtClean="0"/>
              <a:t>Sarcoidosis</a:t>
            </a:r>
            <a:endParaRPr lang="en-US" sz="2400" dirty="0" smtClean="0"/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SIALOLITHIASIS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>
            <a:normAutofit/>
          </a:bodyPr>
          <a:lstStyle/>
          <a:p>
            <a:r>
              <a:rPr lang="en-IN" sz="2400" b="1" dirty="0" smtClean="0"/>
              <a:t>Sialolithiasis</a:t>
            </a:r>
            <a:r>
              <a:rPr lang="en-IN" sz="2400" dirty="0" smtClean="0"/>
              <a:t> refers to the formation of stones in the salivary glands. Stones are most commonly found in the submandibular gland, where stones can obstruct Wharton's duct.</a:t>
            </a:r>
          </a:p>
          <a:p>
            <a:r>
              <a:rPr lang="en-US" sz="2400" dirty="0" smtClean="0"/>
              <a:t>Etiology of </a:t>
            </a:r>
            <a:r>
              <a:rPr lang="en-US" sz="2400" dirty="0" err="1" smtClean="0"/>
              <a:t>sialolith</a:t>
            </a:r>
            <a:r>
              <a:rPr lang="en-US" sz="2400" dirty="0" smtClean="0"/>
              <a:t> formation is still unknown. </a:t>
            </a:r>
          </a:p>
          <a:p>
            <a:r>
              <a:rPr lang="en-US" sz="2400" dirty="0" smtClean="0"/>
              <a:t>Central </a:t>
            </a:r>
            <a:r>
              <a:rPr lang="en-US" sz="2400" dirty="0" err="1" smtClean="0"/>
              <a:t>nidus</a:t>
            </a:r>
            <a:r>
              <a:rPr lang="en-US" sz="2400" dirty="0" smtClean="0"/>
              <a:t> of salivary organic material become calcified &amp; form </a:t>
            </a:r>
            <a:r>
              <a:rPr lang="en-US" sz="2400" dirty="0" err="1" smtClean="0"/>
              <a:t>sialolith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Researches have investigated that possibility of altered salivary hydrogen </a:t>
            </a:r>
            <a:r>
              <a:rPr lang="en-US" sz="2400" dirty="0" err="1" smtClean="0"/>
              <a:t>conc</a:t>
            </a:r>
            <a:r>
              <a:rPr lang="en-US" sz="2400" dirty="0" smtClean="0"/>
              <a:t>, abnormal serum calcium &amp; phosphorus levels &amp; diet as causes of </a:t>
            </a:r>
            <a:r>
              <a:rPr lang="en-US" sz="2400" dirty="0" err="1" smtClean="0"/>
              <a:t>sialolith</a:t>
            </a:r>
            <a:r>
              <a:rPr lang="en-US" sz="2400" dirty="0" smtClean="0"/>
              <a:t> formation.</a:t>
            </a:r>
            <a:endParaRPr lang="en-IN" sz="2400" dirty="0"/>
          </a:p>
        </p:txBody>
      </p:sp>
      <p:pic>
        <p:nvPicPr>
          <p:cNvPr id="125954" name="Picture 2" descr="http://www.nature.com/bdj/journal/v203/n6/images/bdj.2007.848-f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14290"/>
            <a:ext cx="178595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50546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Structure of </a:t>
            </a:r>
            <a:r>
              <a:rPr lang="en-US" sz="2400" dirty="0" err="1" smtClean="0"/>
              <a:t>sialoliths</a:t>
            </a:r>
            <a:r>
              <a:rPr lang="en-US" sz="2400" dirty="0" smtClean="0"/>
              <a:t> is crystalline &amp; composed primarily of </a:t>
            </a:r>
            <a:r>
              <a:rPr lang="en-US" sz="2400" dirty="0" err="1" smtClean="0"/>
              <a:t>hydroxyapatite</a:t>
            </a:r>
            <a:r>
              <a:rPr lang="en-US" sz="2400" dirty="0" smtClean="0"/>
              <a:t>. Chemical composition is calcium phosphate &amp; carbon with trace amounts of Mg, </a:t>
            </a:r>
            <a:r>
              <a:rPr lang="en-US" sz="2400" dirty="0" err="1" smtClean="0"/>
              <a:t>Kcl</a:t>
            </a:r>
            <a:r>
              <a:rPr lang="en-US" sz="2400" dirty="0" smtClean="0"/>
              <a:t> &amp; ammonium.</a:t>
            </a:r>
          </a:p>
          <a:p>
            <a:r>
              <a:rPr lang="en-US" sz="2400" dirty="0" smtClean="0"/>
              <a:t>80-90% of </a:t>
            </a:r>
            <a:r>
              <a:rPr lang="en-US" sz="2400" dirty="0" err="1" smtClean="0"/>
              <a:t>sialolith’s</a:t>
            </a:r>
            <a:r>
              <a:rPr lang="en-US" sz="2400" dirty="0" smtClean="0"/>
              <a:t>  - </a:t>
            </a:r>
            <a:r>
              <a:rPr lang="en-US" sz="2400" dirty="0" err="1" smtClean="0"/>
              <a:t>submandibular</a:t>
            </a:r>
            <a:r>
              <a:rPr lang="en-US" sz="2400" dirty="0" smtClean="0"/>
              <a:t> salivary gland.</a:t>
            </a:r>
          </a:p>
          <a:p>
            <a:r>
              <a:rPr lang="en-US" sz="2400" dirty="0" smtClean="0"/>
              <a:t>5-15%  in  parotid gland</a:t>
            </a:r>
          </a:p>
          <a:p>
            <a:r>
              <a:rPr lang="en-US" sz="2400" dirty="0" smtClean="0"/>
              <a:t>2-5% in sublingual or minor salivary gland.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Stone Composition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1600200"/>
            <a:ext cx="6326187" cy="34465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Organic; often predominate in the center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Glycoproteins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Mucopolysaccarides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Bacteria!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Cellular debris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Inorganic; often in the periphery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Calcium carbonates &amp; calcium phosphates in the form of </a:t>
            </a:r>
            <a:r>
              <a:rPr lang="en-US" dirty="0" err="1" smtClean="0"/>
              <a:t>hydroxyapatite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2313" y="5169863"/>
            <a:ext cx="835562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Marchal</a:t>
            </a:r>
            <a:r>
              <a:rPr lang="en-US" sz="2800" dirty="0" smtClean="0">
                <a:solidFill>
                  <a:srgbClr val="FF0000"/>
                </a:solidFill>
              </a:rPr>
              <a:t> F, </a:t>
            </a:r>
            <a:r>
              <a:rPr lang="en-US" sz="2800" dirty="0" err="1" smtClean="0">
                <a:solidFill>
                  <a:srgbClr val="FF0000"/>
                </a:solidFill>
              </a:rPr>
              <a:t>Dulguerov</a:t>
            </a:r>
            <a:r>
              <a:rPr lang="en-US" sz="2800" dirty="0" smtClean="0">
                <a:solidFill>
                  <a:srgbClr val="FF0000"/>
                </a:solidFill>
              </a:rPr>
              <a:t> P. </a:t>
            </a:r>
            <a:r>
              <a:rPr lang="en-US" sz="2800" dirty="0" err="1" smtClean="0">
                <a:solidFill>
                  <a:srgbClr val="FF0000"/>
                </a:solidFill>
              </a:rPr>
              <a:t>Sialolithiasis</a:t>
            </a:r>
            <a:r>
              <a:rPr lang="en-US" sz="2800" dirty="0" smtClean="0">
                <a:solidFill>
                  <a:srgbClr val="FF0000"/>
                </a:solidFill>
              </a:rPr>
              <a:t> Management.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Arch </a:t>
            </a:r>
            <a:r>
              <a:rPr lang="en-US" sz="2800" dirty="0" err="1" smtClean="0">
                <a:solidFill>
                  <a:srgbClr val="FF0000"/>
                </a:solidFill>
              </a:rPr>
              <a:t>Oto</a:t>
            </a:r>
            <a:r>
              <a:rPr lang="en-US" sz="2800" dirty="0" smtClean="0">
                <a:solidFill>
                  <a:srgbClr val="FF0000"/>
                </a:solidFill>
              </a:rPr>
              <a:t>, 129:951, 2003</a:t>
            </a:r>
          </a:p>
          <a:p>
            <a:endParaRPr lang="en-I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Higher rate in </a:t>
            </a:r>
            <a:r>
              <a:rPr lang="en-US" sz="2400" dirty="0" err="1" smtClean="0"/>
              <a:t>submandibular</a:t>
            </a:r>
            <a:r>
              <a:rPr lang="en-US" sz="2400" dirty="0" smtClean="0"/>
              <a:t> gland </a:t>
            </a:r>
            <a:r>
              <a:rPr lang="en-US" sz="2400" dirty="0" err="1" smtClean="0"/>
              <a:t>bec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1) Tortuous course of </a:t>
            </a:r>
            <a:r>
              <a:rPr lang="en-US" sz="2400" dirty="0" err="1" smtClean="0"/>
              <a:t>whartons</a:t>
            </a:r>
            <a:r>
              <a:rPr lang="en-US" sz="2400" dirty="0" smtClean="0"/>
              <a:t> duct</a:t>
            </a:r>
          </a:p>
          <a:p>
            <a:pPr>
              <a:buNone/>
            </a:pPr>
            <a:r>
              <a:rPr lang="en-US" sz="2400" dirty="0" smtClean="0"/>
              <a:t>     2) High ca &amp; phosphate levels</a:t>
            </a:r>
          </a:p>
          <a:p>
            <a:pPr>
              <a:buNone/>
            </a:pPr>
            <a:r>
              <a:rPr lang="en-US" sz="2400" dirty="0" smtClean="0"/>
              <a:t>     3) Dependent position of gland which leave them prone to stasis.</a:t>
            </a:r>
          </a:p>
          <a:p>
            <a:r>
              <a:rPr lang="en-US" sz="2400" dirty="0" smtClean="0"/>
              <a:t>Gout can cause salivary calculi composed of uric acid.</a:t>
            </a:r>
          </a:p>
          <a:p>
            <a:r>
              <a:rPr lang="en-US" sz="2400" dirty="0" smtClean="0"/>
              <a:t>Obstructive </a:t>
            </a:r>
            <a:r>
              <a:rPr lang="en-US" sz="2400" dirty="0" err="1" smtClean="0"/>
              <a:t>sialadenitis</a:t>
            </a:r>
            <a:r>
              <a:rPr lang="en-US" sz="2400" dirty="0" smtClean="0"/>
              <a:t> due to intra parotid deposits of gold salts in pts receiving sodium </a:t>
            </a:r>
            <a:r>
              <a:rPr lang="en-US" sz="2400" dirty="0" err="1" smtClean="0"/>
              <a:t>aurothiomalate</a:t>
            </a:r>
            <a:r>
              <a:rPr lang="en-US" sz="2400" dirty="0" smtClean="0"/>
              <a:t> (gold salt compound) </a:t>
            </a:r>
            <a:r>
              <a:rPr lang="en-US" sz="2400" dirty="0" err="1" smtClean="0"/>
              <a:t>trt</a:t>
            </a:r>
            <a:r>
              <a:rPr lang="en-US" sz="2400" dirty="0" smtClean="0"/>
              <a:t> of rheumatoid </a:t>
            </a:r>
            <a:r>
              <a:rPr lang="en-US" sz="2400" dirty="0" err="1" smtClean="0"/>
              <a:t>arthriris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Reasons </a:t>
            </a:r>
            <a:r>
              <a:rPr lang="en-US" dirty="0" err="1" smtClean="0"/>
              <a:t>sialolithiasis</a:t>
            </a:r>
            <a:r>
              <a:rPr lang="en-US" dirty="0" smtClean="0"/>
              <a:t> may occur more often in the SMG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Saliva more alkaline</a:t>
            </a:r>
          </a:p>
          <a:p>
            <a:pPr eaLnBrk="1" hangingPunct="1"/>
            <a:r>
              <a:rPr lang="en-US" dirty="0" smtClean="0"/>
              <a:t>Higher concentration of calcium and phosphate in the saliva</a:t>
            </a:r>
          </a:p>
          <a:p>
            <a:pPr eaLnBrk="1" hangingPunct="1"/>
            <a:r>
              <a:rPr lang="en-US" dirty="0" smtClean="0"/>
              <a:t>Higher mucus content</a:t>
            </a:r>
          </a:p>
          <a:p>
            <a:pPr eaLnBrk="1" hangingPunct="1"/>
            <a:r>
              <a:rPr lang="en-US" dirty="0" smtClean="0"/>
              <a:t>Longer duct</a:t>
            </a:r>
          </a:p>
          <a:p>
            <a:pPr eaLnBrk="1" hangingPunct="1"/>
            <a:r>
              <a:rPr lang="en-US" dirty="0" smtClean="0"/>
              <a:t>Anti-gravity 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477" y="5380892"/>
            <a:ext cx="8589467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Rice DH. Salivary Gland Disorders. Med </a:t>
            </a:r>
            <a:r>
              <a:rPr lang="en-US" sz="2000" dirty="0" err="1" smtClean="0">
                <a:solidFill>
                  <a:srgbClr val="FF0000"/>
                </a:solidFill>
              </a:rPr>
              <a:t>Clin</a:t>
            </a:r>
            <a:r>
              <a:rPr lang="en-US" sz="2000" dirty="0" smtClean="0">
                <a:solidFill>
                  <a:srgbClr val="FF0000"/>
                </a:solidFill>
              </a:rPr>
              <a:t> North Am. 1999; </a:t>
            </a:r>
            <a:r>
              <a:rPr lang="en-US" sz="2000" dirty="0" err="1" smtClean="0">
                <a:solidFill>
                  <a:srgbClr val="FF0000"/>
                </a:solidFill>
              </a:rPr>
              <a:t>vol</a:t>
            </a:r>
            <a:r>
              <a:rPr lang="en-US" sz="2000" dirty="0" smtClean="0">
                <a:solidFill>
                  <a:srgbClr val="FF0000"/>
                </a:solidFill>
              </a:rPr>
              <a:t> 83, 197.</a:t>
            </a:r>
            <a:endParaRPr lang="en-IN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Clinical presentation –  history of acute painful &amp; intermittent swelling of affected major salivary gland.</a:t>
            </a:r>
          </a:p>
          <a:p>
            <a:r>
              <a:rPr lang="en-US" sz="2400" dirty="0" smtClean="0"/>
              <a:t>Degree of symptoms dependent on extent of salivary duct obstruction &amp; presence of secondary infection.</a:t>
            </a:r>
          </a:p>
          <a:p>
            <a:r>
              <a:rPr lang="en-US" sz="2400" dirty="0" smtClean="0"/>
              <a:t>Involved gland is usually enlarged &amp; tender.</a:t>
            </a:r>
          </a:p>
          <a:p>
            <a:r>
              <a:rPr lang="en-US" sz="2400" dirty="0" smtClean="0"/>
              <a:t>Stasis of saliva may lead to infection, fibrosis &amp; gland atrophy.</a:t>
            </a:r>
          </a:p>
          <a:p>
            <a:r>
              <a:rPr lang="en-US" sz="2400" dirty="0" smtClean="0"/>
              <a:t>Fistula, sinus tract or ulceration may occur over stone in chronic causes.</a:t>
            </a:r>
          </a:p>
          <a:p>
            <a:r>
              <a:rPr lang="en-US" sz="2400" dirty="0" smtClean="0"/>
              <a:t>Soft tissue surrounding the duct may show severe inflammatory reaction.</a:t>
            </a:r>
          </a:p>
          <a:p>
            <a:r>
              <a:rPr lang="en-US" sz="2400" dirty="0" smtClean="0"/>
              <a:t>Palpation may confirm presence of stone.  </a:t>
            </a:r>
            <a:endParaRPr lang="en-IN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2850337" cy="17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8686800" cy="56975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Complications like acute </a:t>
            </a:r>
            <a:r>
              <a:rPr lang="en-US" sz="2400" dirty="0" err="1" smtClean="0"/>
              <a:t>sialadenitis</a:t>
            </a:r>
            <a:r>
              <a:rPr lang="en-US" sz="2400" dirty="0" smtClean="0"/>
              <a:t>, </a:t>
            </a:r>
            <a:r>
              <a:rPr lang="en-US" sz="2400" dirty="0" err="1" smtClean="0"/>
              <a:t>ductal</a:t>
            </a:r>
            <a:r>
              <a:rPr lang="en-US" sz="2400" dirty="0" smtClean="0"/>
              <a:t> stricture &amp; </a:t>
            </a:r>
            <a:r>
              <a:rPr lang="en-US" sz="2400" dirty="0" err="1" smtClean="0"/>
              <a:t>ductal</a:t>
            </a:r>
            <a:r>
              <a:rPr lang="en-US" sz="2400" dirty="0" smtClean="0"/>
              <a:t> dilatation.</a:t>
            </a:r>
          </a:p>
          <a:p>
            <a:r>
              <a:rPr lang="en-US" sz="2400" dirty="0" smtClean="0"/>
              <a:t>Radiographic examination –</a:t>
            </a:r>
          </a:p>
          <a:p>
            <a:r>
              <a:rPr lang="en-US" sz="2400" dirty="0" err="1" smtClean="0"/>
              <a:t>Occlusal</a:t>
            </a:r>
            <a:r>
              <a:rPr lang="en-US" sz="2400" dirty="0" smtClean="0"/>
              <a:t> view – </a:t>
            </a:r>
            <a:r>
              <a:rPr lang="en-US" sz="2400" dirty="0" err="1" smtClean="0"/>
              <a:t>submandibular</a:t>
            </a:r>
            <a:r>
              <a:rPr lang="en-US" sz="2400" dirty="0" smtClean="0"/>
              <a:t> salivary gland.</a:t>
            </a:r>
          </a:p>
          <a:p>
            <a:r>
              <a:rPr lang="en-US" sz="2400" dirty="0" smtClean="0"/>
              <a:t>AP view of face or by placing intra oral film adjacent to duct.</a:t>
            </a:r>
          </a:p>
          <a:p>
            <a:endParaRPr lang="en-IN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286124"/>
            <a:ext cx="3929091" cy="277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3385"/>
            <a:ext cx="7772400" cy="1178169"/>
          </a:xfrm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SALIVARY GLAND DISORDERS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430" y="2673902"/>
            <a:ext cx="3422338" cy="38726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ubtitle 2"/>
          <p:cNvSpPr>
            <a:spLocks noGrp="1"/>
          </p:cNvSpPr>
          <p:nvPr/>
        </p:nvSpPr>
        <p:spPr bwMode="auto">
          <a:xfrm>
            <a:off x="4106007" y="3440724"/>
            <a:ext cx="525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ts val="13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400" i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Dr. M. </a:t>
            </a:r>
            <a:r>
              <a:rPr lang="en-US" sz="2400" dirty="0" err="1" smtClean="0"/>
              <a:t>Sanjana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Dept. of Oral Medicine and Radiology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Ultrasound provides information about superficial lesions. This modality is limited by bone reflectivity so cannot assess some of the deeper structures such as the parapharyngeal extension of the parotid gland.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Radionuclide scanning: evaluate the effect of the obstruction on glandular dynamics &amp; functions.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Phleboliths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be mistaken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radiographically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sialoliths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Treatment of Acute phase-  primarily supportive.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Stones at or near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ductal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orifice can often be removed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transorally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milking the gland but deeper stones require surgery.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75% of normal function can return if stone can be removed from with in the duct &amp; if it lies in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intraglandular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portion of duct entire gland should be removed.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Lithotripsy is gaining popularity as it is noninvasive treatment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sialoliths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Current protocols use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detect the stone &amp; extracorporeal lithotripsy to fragment the stone.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Complications associated with this procedure include transient hearing changes, hematoma at site &amp; pain.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Intracorporeal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lithotripsy requires specialized equipment &amp; so performed at only few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Stone removal through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sialoendoscopy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Laser surgery with CO2 laser.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Radiologically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guided basket retrieval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cases of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severly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impacted hilar calculi or intraparenchymal calculi that are associated with frequent recurrent episodes of sialadenitis, excision of the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submand.gl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 or superficial parotidectomy is warranted.</a:t>
            </a:r>
          </a:p>
          <a:p>
            <a:pPr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000" dirty="0" smtClean="0">
                <a:latin typeface="Times New Roman" pitchFamily="18" charset="0"/>
                <a:cs typeface="Times New Roman" pitchFamily="18" charset="0"/>
              </a:rPr>
            </a:b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82" name="Picture 2" descr="http://img.alibaba.com/photo/236715833/Extracorporeal_shock_wave_lithotripsy_machine.su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763927"/>
            <a:ext cx="2000264" cy="1520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CP_09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24" y="714356"/>
            <a:ext cx="6074774" cy="2674868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714348" y="0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Diagnostic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sialendoscopy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DCP_1054"/>
          <p:cNvPicPr>
            <a:picLocks noChangeAspect="1" noChangeArrowheads="1"/>
          </p:cNvPicPr>
          <p:nvPr/>
        </p:nvPicPr>
        <p:blipFill>
          <a:blip r:embed="rId4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414" y="3929066"/>
            <a:ext cx="5072098" cy="2772747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714348" y="335756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Interventional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sialendoscopy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84807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Ballon</a:t>
            </a:r>
            <a:r>
              <a:rPr lang="en-US" sz="3200" dirty="0" smtClean="0"/>
              <a:t> tipped catheter                          </a:t>
            </a:r>
            <a:br>
              <a:rPr lang="en-US" sz="3200" dirty="0" smtClean="0"/>
            </a:br>
            <a:r>
              <a:rPr lang="en-US" sz="3200" dirty="0" smtClean="0"/>
              <a:t>                                                        </a:t>
            </a:r>
            <a:r>
              <a:rPr lang="en-US" sz="3200" dirty="0" err="1" smtClean="0"/>
              <a:t>Graspingwire</a:t>
            </a:r>
            <a:r>
              <a:rPr lang="en-US" sz="3200" dirty="0" smtClean="0"/>
              <a:t>                                                    basket</a:t>
            </a:r>
            <a:endParaRPr lang="en-IN" sz="3200" dirty="0"/>
          </a:p>
        </p:txBody>
      </p:sp>
      <p:pic>
        <p:nvPicPr>
          <p:cNvPr id="4" name="Picture 4" descr="DCP_0969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571472" y="1643050"/>
            <a:ext cx="4373562" cy="2105025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5" name="Picture 4" descr="DCP_0967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4848225" y="1643050"/>
            <a:ext cx="4295775" cy="2162175"/>
          </a:xfrm>
          <a:prstGeom prst="rect">
            <a:avLst/>
          </a:prstGeom>
          <a:noFill/>
        </p:spPr>
      </p:pic>
      <p:pic>
        <p:nvPicPr>
          <p:cNvPr id="6" name="Picture 6" descr="DCP_107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7444" y="4098520"/>
            <a:ext cx="1844470" cy="185124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81602" name="Picture 2" descr="http://www.nature.com/bdj/journal/v193/n2/images/4801491f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3000396" cy="2287802"/>
          </a:xfrm>
          <a:prstGeom prst="rect">
            <a:avLst/>
          </a:prstGeom>
          <a:noFill/>
        </p:spPr>
      </p:pic>
      <p:pic>
        <p:nvPicPr>
          <p:cNvPr id="5" name="Picture 10" descr="DCP_11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29256" y="500042"/>
            <a:ext cx="2759075" cy="1622425"/>
          </a:xfrm>
          <a:prstGeom prst="rect">
            <a:avLst/>
          </a:prstGeom>
          <a:noFill/>
          <a:ln/>
        </p:spPr>
      </p:pic>
      <p:pic>
        <p:nvPicPr>
          <p:cNvPr id="6" name="Picture 8" descr="DCP_0889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/>
          <a:stretch>
            <a:fillRect/>
          </a:stretch>
        </p:blipFill>
        <p:spPr bwMode="auto">
          <a:xfrm>
            <a:off x="5643570" y="2143116"/>
            <a:ext cx="2428875" cy="1562100"/>
          </a:xfrm>
          <a:prstGeom prst="rect">
            <a:avLst/>
          </a:prstGeom>
          <a:noFill/>
        </p:spPr>
      </p:pic>
      <p:pic>
        <p:nvPicPr>
          <p:cNvPr id="7" name="Picture 4" descr="DCP_0981"/>
          <p:cNvPicPr>
            <a:picLocks noChangeAspect="1" noChangeArrowheads="1"/>
          </p:cNvPicPr>
          <p:nvPr/>
        </p:nvPicPr>
        <p:blipFill>
          <a:blip r:embed="rId6" cstate="print">
            <a:lum bright="12000" contrast="18000"/>
          </a:blip>
          <a:srcRect/>
          <a:stretch>
            <a:fillRect/>
          </a:stretch>
        </p:blipFill>
        <p:spPr>
          <a:xfrm>
            <a:off x="1000100" y="3643314"/>
            <a:ext cx="3736975" cy="20732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Causes of salivary gland </a:t>
            </a:r>
            <a:r>
              <a:rPr lang="en-US" sz="3600" dirty="0" err="1" smtClean="0"/>
              <a:t>hypofunction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2400" dirty="0" smtClean="0"/>
              <a:t>               </a:t>
            </a:r>
            <a:r>
              <a:rPr lang="en-US" sz="5500" dirty="0" smtClean="0"/>
              <a:t>1) pharmaceuticals</a:t>
            </a:r>
          </a:p>
          <a:p>
            <a:pPr>
              <a:buNone/>
            </a:pPr>
            <a:r>
              <a:rPr lang="en-US" sz="5500" dirty="0" smtClean="0"/>
              <a:t>        2) Radiation therapy – External beam radiation</a:t>
            </a:r>
          </a:p>
          <a:p>
            <a:pPr>
              <a:buNone/>
            </a:pPr>
            <a:r>
              <a:rPr lang="en-US" sz="5500" dirty="0" smtClean="0"/>
              <a:t>                                               Internal radionuclide therapy.</a:t>
            </a:r>
          </a:p>
          <a:p>
            <a:pPr>
              <a:buNone/>
            </a:pPr>
            <a:r>
              <a:rPr lang="en-US" sz="5500" dirty="0" smtClean="0"/>
              <a:t>       3) Oncologic chemotherapy.</a:t>
            </a:r>
          </a:p>
          <a:p>
            <a:pPr>
              <a:buNone/>
            </a:pPr>
            <a:r>
              <a:rPr lang="en-US" sz="5500" dirty="0" smtClean="0"/>
              <a:t>       4) Systemic diseases -  </a:t>
            </a:r>
            <a:r>
              <a:rPr lang="en-US" sz="5500" dirty="0" err="1" smtClean="0"/>
              <a:t>Sjogrens</a:t>
            </a:r>
            <a:r>
              <a:rPr lang="en-US" sz="5500" dirty="0" smtClean="0"/>
              <a:t> syndrome</a:t>
            </a:r>
          </a:p>
          <a:p>
            <a:pPr>
              <a:buNone/>
            </a:pPr>
            <a:r>
              <a:rPr lang="en-US" sz="5500" dirty="0" smtClean="0"/>
              <a:t>                                              </a:t>
            </a:r>
            <a:r>
              <a:rPr lang="en-US" sz="5500" dirty="0" err="1" smtClean="0"/>
              <a:t>Granulomatous</a:t>
            </a:r>
            <a:r>
              <a:rPr lang="en-US" sz="5500" dirty="0" smtClean="0"/>
              <a:t> diseases( </a:t>
            </a:r>
            <a:r>
              <a:rPr lang="en-US" sz="5500" dirty="0" err="1" smtClean="0"/>
              <a:t>sarcoidosis,TB</a:t>
            </a:r>
            <a:r>
              <a:rPr lang="en-US" sz="5500" dirty="0" smtClean="0"/>
              <a:t>)</a:t>
            </a:r>
          </a:p>
          <a:p>
            <a:pPr>
              <a:buNone/>
            </a:pPr>
            <a:r>
              <a:rPr lang="en-US" sz="5500" dirty="0" smtClean="0"/>
              <a:t>                                              Graft versus host disease</a:t>
            </a:r>
          </a:p>
          <a:p>
            <a:pPr>
              <a:buNone/>
            </a:pPr>
            <a:r>
              <a:rPr lang="en-US" sz="5500" dirty="0" smtClean="0"/>
              <a:t>                                              Cystic fibrosis, Bells palsy, Diabetes</a:t>
            </a:r>
          </a:p>
          <a:p>
            <a:pPr>
              <a:buNone/>
            </a:pPr>
            <a:r>
              <a:rPr lang="en-US" sz="5500" dirty="0" smtClean="0"/>
              <a:t>                                              </a:t>
            </a:r>
            <a:r>
              <a:rPr lang="en-US" sz="5500" dirty="0" err="1" smtClean="0"/>
              <a:t>Amyloidosis</a:t>
            </a:r>
            <a:r>
              <a:rPr lang="en-US" sz="5500" dirty="0" smtClean="0"/>
              <a:t>, HIV, Thyroid disease</a:t>
            </a:r>
          </a:p>
          <a:p>
            <a:pPr>
              <a:buNone/>
            </a:pPr>
            <a:r>
              <a:rPr lang="en-US" sz="5500" dirty="0" smtClean="0"/>
              <a:t>                                              Late stage liver disease</a:t>
            </a:r>
          </a:p>
          <a:p>
            <a:pPr>
              <a:buNone/>
            </a:pPr>
            <a:r>
              <a:rPr lang="en-US" sz="5500" dirty="0" smtClean="0"/>
              <a:t>      5) Psychological factors</a:t>
            </a:r>
          </a:p>
          <a:p>
            <a:pPr>
              <a:buNone/>
            </a:pPr>
            <a:r>
              <a:rPr lang="en-US" sz="5500" dirty="0" smtClean="0"/>
              <a:t>      6) Malnutrition ( anorexia, bulimia, dehydration)</a:t>
            </a:r>
          </a:p>
          <a:p>
            <a:pPr>
              <a:buNone/>
            </a:pPr>
            <a:r>
              <a:rPr lang="en-US" sz="5500" dirty="0" smtClean="0"/>
              <a:t>      7) Idiopathic disorders</a:t>
            </a:r>
          </a:p>
          <a:p>
            <a:pPr>
              <a:buNone/>
            </a:pPr>
            <a:r>
              <a:rPr lang="en-US" sz="5500" dirty="0" smtClean="0"/>
              <a:t>                                        </a:t>
            </a:r>
          </a:p>
          <a:p>
            <a:pPr>
              <a:buNone/>
            </a:pPr>
            <a:r>
              <a:rPr lang="en-US" sz="5500" dirty="0" smtClean="0"/>
              <a:t> </a:t>
            </a:r>
            <a:endParaRPr lang="en-IN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MUCOCELES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Mucocele</a:t>
            </a:r>
            <a:r>
              <a:rPr lang="en-US" sz="2400" dirty="0" smtClean="0"/>
              <a:t> is a clinical term that describes swelling caused by accumulation of saliva at the site of traumatized or obstructed minor salivary gland duct.</a:t>
            </a:r>
          </a:p>
          <a:p>
            <a:r>
              <a:rPr lang="en-US" sz="2400" dirty="0" smtClean="0"/>
              <a:t>2 types  - </a:t>
            </a:r>
            <a:r>
              <a:rPr lang="en-US" sz="2400" dirty="0" err="1" smtClean="0"/>
              <a:t>Extravasation</a:t>
            </a:r>
            <a:r>
              <a:rPr lang="en-US" sz="2400" dirty="0" smtClean="0"/>
              <a:t> type – caused by trauma</a:t>
            </a:r>
          </a:p>
          <a:p>
            <a:r>
              <a:rPr lang="en-US" sz="2400" dirty="0" smtClean="0"/>
              <a:t>                  Retention type – due to obstruction of duct </a:t>
            </a:r>
          </a:p>
          <a:p>
            <a:r>
              <a:rPr lang="en-US" sz="2400" dirty="0" smtClean="0"/>
              <a:t>Clinical presentation - </a:t>
            </a:r>
            <a:r>
              <a:rPr lang="en-US" sz="2400" dirty="0" err="1" smtClean="0"/>
              <a:t>Extravasation</a:t>
            </a:r>
            <a:r>
              <a:rPr lang="en-US" sz="2400" dirty="0" smtClean="0"/>
              <a:t> </a:t>
            </a:r>
            <a:r>
              <a:rPr lang="en-US" sz="2400" dirty="0" err="1" smtClean="0"/>
              <a:t>mucocele</a:t>
            </a:r>
            <a:r>
              <a:rPr lang="en-US" sz="2400" dirty="0" smtClean="0"/>
              <a:t> occurs commonly on lower lip.  </a:t>
            </a:r>
            <a:r>
              <a:rPr lang="en-US" sz="2400" dirty="0" err="1" smtClean="0"/>
              <a:t>Buccal</a:t>
            </a:r>
            <a:r>
              <a:rPr lang="en-US" sz="2400" dirty="0" smtClean="0"/>
              <a:t> mucosa, tongue, floor of the mouth &amp; </a:t>
            </a:r>
            <a:r>
              <a:rPr lang="en-US" sz="2400" dirty="0" err="1" smtClean="0"/>
              <a:t>retromolar</a:t>
            </a:r>
            <a:r>
              <a:rPr lang="en-US" sz="2400" dirty="0" smtClean="0"/>
              <a:t> region.</a:t>
            </a:r>
          </a:p>
          <a:p>
            <a:r>
              <a:rPr lang="en-US" sz="2400" dirty="0" smtClean="0"/>
              <a:t>History of traumatic event</a:t>
            </a:r>
          </a:p>
          <a:p>
            <a:r>
              <a:rPr lang="en-US" sz="2400" dirty="0" smtClean="0"/>
              <a:t>Discrete painless smooth surfaced swelling range from few mm to cm in diameter.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Mucocele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00240"/>
            <a:ext cx="4000528" cy="25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71480"/>
            <a:ext cx="8329642" cy="55546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Superficial lesions – blue hue</a:t>
            </a:r>
          </a:p>
          <a:p>
            <a:r>
              <a:rPr lang="en-US" sz="2400" dirty="0" smtClean="0"/>
              <a:t>Development of bluish lesions after trauma are highly suggestive of </a:t>
            </a:r>
            <a:r>
              <a:rPr lang="en-US" sz="2400" dirty="0" err="1" smtClean="0"/>
              <a:t>mucocele</a:t>
            </a:r>
            <a:r>
              <a:rPr lang="en-US" sz="2400" dirty="0" smtClean="0"/>
              <a:t> other lesions including salivary gland </a:t>
            </a:r>
            <a:r>
              <a:rPr lang="en-US" sz="2400" dirty="0" err="1" smtClean="0"/>
              <a:t>neoplasms</a:t>
            </a:r>
            <a:r>
              <a:rPr lang="en-US" sz="2400" dirty="0" smtClean="0"/>
              <a:t>, soft tissue </a:t>
            </a:r>
            <a:r>
              <a:rPr lang="en-US" sz="2400" dirty="0" err="1" smtClean="0"/>
              <a:t>neoplasms</a:t>
            </a:r>
            <a:r>
              <a:rPr lang="en-US" sz="2400" dirty="0" smtClean="0"/>
              <a:t>, vascular malformations &amp; </a:t>
            </a:r>
            <a:r>
              <a:rPr lang="en-US" sz="2400" dirty="0" err="1" smtClean="0"/>
              <a:t>vesiculobullous</a:t>
            </a:r>
            <a:r>
              <a:rPr lang="en-US" sz="2400" dirty="0" smtClean="0"/>
              <a:t> diseases should be considered.</a:t>
            </a:r>
          </a:p>
          <a:p>
            <a:r>
              <a:rPr lang="en-US" sz="2400" dirty="0" smtClean="0"/>
              <a:t>Treatment – surgical excision</a:t>
            </a:r>
          </a:p>
          <a:p>
            <a:r>
              <a:rPr lang="en-US" sz="2400" dirty="0" smtClean="0"/>
              <a:t>Removal of associated salivary gland to prevent recurrence.</a:t>
            </a:r>
          </a:p>
          <a:p>
            <a:r>
              <a:rPr lang="en-US" sz="2400" dirty="0" err="1" smtClean="0"/>
              <a:t>Intralesional</a:t>
            </a:r>
            <a:r>
              <a:rPr lang="en-US" sz="2400" dirty="0" smtClean="0"/>
              <a:t> injection of corticosteroids has been </a:t>
            </a:r>
            <a:r>
              <a:rPr lang="en-US" sz="2400" dirty="0" err="1" smtClean="0"/>
              <a:t>succesfully</a:t>
            </a:r>
            <a:r>
              <a:rPr lang="en-US" sz="2400" dirty="0" smtClean="0"/>
              <a:t> used to treat </a:t>
            </a:r>
            <a:r>
              <a:rPr lang="en-US" sz="2400" dirty="0" err="1" smtClean="0"/>
              <a:t>mucocele</a:t>
            </a:r>
            <a:r>
              <a:rPr lang="en-US" sz="2400" dirty="0" smtClean="0"/>
              <a:t>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8686800" cy="6215106"/>
          </a:xfrm>
        </p:spPr>
        <p:txBody>
          <a:bodyPr>
            <a:normAutofit/>
          </a:bodyPr>
          <a:lstStyle/>
          <a:p>
            <a:pPr eaLnBrk="0" hangingPunct="0"/>
            <a:r>
              <a:rPr lang="en-US" b="1" u="sng" dirty="0" smtClean="0">
                <a:solidFill>
                  <a:srgbClr val="FF0000"/>
                </a:solidFill>
                <a:latin typeface="Verdana" pitchFamily="34" charset="0"/>
              </a:rPr>
              <a:t>CLASSIFICATION: </a:t>
            </a:r>
            <a:endParaRPr lang="en-US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eaLnBrk="0" hangingPunct="0">
              <a:buNone/>
            </a:pPr>
            <a:r>
              <a:rPr lang="en-US" dirty="0" smtClean="0">
                <a:latin typeface="Verdana" pitchFamily="34" charset="0"/>
              </a:rPr>
              <a:t>                          </a:t>
            </a:r>
          </a:p>
          <a:p>
            <a:pPr eaLnBrk="0" hangingPunc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1. Major and minor</a:t>
            </a:r>
          </a:p>
          <a:p>
            <a:pPr eaLnBrk="0" hangingPunc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2. Serous, mucous and mixed.</a:t>
            </a:r>
          </a:p>
          <a:p>
            <a:pPr eaLnBrk="0" hangingPunc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3. Exocrine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mesocrine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u="sng" dirty="0" smtClean="0">
              <a:latin typeface="Verdana" pitchFamily="34" charset="0"/>
            </a:endParaRPr>
          </a:p>
          <a:p>
            <a:pPr eaLnBrk="0" hangingPunct="0">
              <a:buNone/>
            </a:pPr>
            <a:endParaRPr lang="en-IN" dirty="0"/>
          </a:p>
        </p:txBody>
      </p:sp>
      <p:pic>
        <p:nvPicPr>
          <p:cNvPr id="4" name="Picture 2" descr="C:\Users\rajalakshmi\Desktop\salivary_gland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659" y="3000355"/>
            <a:ext cx="314324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Ranula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 </a:t>
            </a:r>
            <a:r>
              <a:rPr lang="en-US" sz="2400" dirty="0" err="1" smtClean="0"/>
              <a:t>mucocele</a:t>
            </a:r>
            <a:r>
              <a:rPr lang="en-US" sz="2400" dirty="0" smtClean="0"/>
              <a:t> located on floor of the mouth.</a:t>
            </a:r>
          </a:p>
          <a:p>
            <a:r>
              <a:rPr lang="en-US" sz="2400" dirty="0" smtClean="0"/>
              <a:t>It may be either mucous </a:t>
            </a:r>
            <a:r>
              <a:rPr lang="en-US" sz="2400" dirty="0" err="1" smtClean="0"/>
              <a:t>extravasation</a:t>
            </a:r>
            <a:r>
              <a:rPr lang="en-US" sz="2400" dirty="0" smtClean="0"/>
              <a:t> phenomenon or retention cyst &amp; are most commonly associated with sublingual salivary gland duct.</a:t>
            </a:r>
          </a:p>
          <a:p>
            <a:r>
              <a:rPr lang="en-US" sz="2400" dirty="0" smtClean="0"/>
              <a:t>The term </a:t>
            </a:r>
            <a:r>
              <a:rPr lang="en-US" sz="2400" dirty="0" err="1" smtClean="0"/>
              <a:t>ranula</a:t>
            </a:r>
            <a:r>
              <a:rPr lang="en-US" sz="2400" dirty="0" smtClean="0"/>
              <a:t> is used </a:t>
            </a:r>
            <a:r>
              <a:rPr lang="en-US" sz="2400" dirty="0" err="1" smtClean="0"/>
              <a:t>bec</a:t>
            </a:r>
            <a:r>
              <a:rPr lang="en-US" sz="2400" dirty="0" smtClean="0"/>
              <a:t> it often resembles swollen abdomen of frog.</a:t>
            </a:r>
          </a:p>
          <a:p>
            <a:r>
              <a:rPr lang="en-US" sz="2400" dirty="0" smtClean="0"/>
              <a:t>Painless , slow growing soft &amp; movable mass located in floor of mouth.</a:t>
            </a:r>
          </a:p>
          <a:p>
            <a:r>
              <a:rPr lang="en-US" sz="2400" dirty="0" smtClean="0"/>
              <a:t>Deep lesion </a:t>
            </a:r>
            <a:r>
              <a:rPr lang="en-US" sz="2400" dirty="0" err="1" smtClean="0"/>
              <a:t>herniates</a:t>
            </a:r>
            <a:r>
              <a:rPr lang="en-US" sz="2400" dirty="0" smtClean="0"/>
              <a:t> through </a:t>
            </a:r>
            <a:r>
              <a:rPr lang="en-US" sz="2400" dirty="0" err="1" smtClean="0"/>
              <a:t>mylohyoid</a:t>
            </a:r>
            <a:r>
              <a:rPr lang="en-US" sz="2400" dirty="0" smtClean="0"/>
              <a:t> muscle &amp; extend along </a:t>
            </a:r>
            <a:r>
              <a:rPr lang="en-US" sz="2400" dirty="0" err="1" smtClean="0"/>
              <a:t>fascial</a:t>
            </a:r>
            <a:r>
              <a:rPr lang="en-US" sz="2400" dirty="0" smtClean="0"/>
              <a:t> planes is referred to as plunging </a:t>
            </a:r>
            <a:r>
              <a:rPr lang="en-US" sz="2400" dirty="0" err="1" smtClean="0"/>
              <a:t>ranula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Radiography should be performed to rule out </a:t>
            </a:r>
            <a:r>
              <a:rPr lang="en-US" sz="2400" dirty="0" err="1" smtClean="0"/>
              <a:t>sialolith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Ranula</a:t>
            </a:r>
            <a:endParaRPr lang="en-IN" dirty="0"/>
          </a:p>
        </p:txBody>
      </p:sp>
      <p:pic>
        <p:nvPicPr>
          <p:cNvPr id="2050" name="Picture 2" descr="C:\Users\rajalakshmi\Desktop\MucusRetenRanula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357694"/>
            <a:ext cx="3143272" cy="2210768"/>
          </a:xfrm>
          <a:prstGeom prst="rect">
            <a:avLst/>
          </a:prstGeom>
          <a:noFill/>
        </p:spPr>
      </p:pic>
      <p:pic>
        <p:nvPicPr>
          <p:cNvPr id="2051" name="Picture 3" descr="C:\Users\rajalakshmi\Desktop\482913354ZNEJnc_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000240"/>
            <a:ext cx="2762269" cy="2071702"/>
          </a:xfrm>
          <a:prstGeom prst="rect">
            <a:avLst/>
          </a:prstGeom>
          <a:noFill/>
        </p:spPr>
      </p:pic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857364"/>
            <a:ext cx="3786213" cy="229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rajalakshmi\Desktop\ranul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330" y="1785926"/>
            <a:ext cx="681908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Treatment – </a:t>
            </a:r>
            <a:r>
              <a:rPr lang="en-US" sz="2400" dirty="0" err="1" smtClean="0"/>
              <a:t>ususlly</a:t>
            </a:r>
            <a:r>
              <a:rPr lang="en-US" sz="2400" dirty="0" smtClean="0"/>
              <a:t> treated surgically.</a:t>
            </a:r>
          </a:p>
          <a:p>
            <a:r>
              <a:rPr lang="en-US" sz="2400" dirty="0" err="1" smtClean="0"/>
              <a:t>Marsupilization</a:t>
            </a:r>
            <a:r>
              <a:rPr lang="en-US" sz="2400" dirty="0" smtClean="0"/>
              <a:t> procedure that </a:t>
            </a:r>
            <a:r>
              <a:rPr lang="en-US" sz="2400" dirty="0" err="1" smtClean="0"/>
              <a:t>unroofs</a:t>
            </a:r>
            <a:r>
              <a:rPr lang="en-US" sz="2400" dirty="0" smtClean="0"/>
              <a:t> the lesion is initial treatment of choice especially for smaller lesions.</a:t>
            </a:r>
          </a:p>
          <a:p>
            <a:r>
              <a:rPr lang="en-US" sz="2400" dirty="0" smtClean="0"/>
              <a:t>If recurrence occur excision of the lesion including gland is recommended.</a:t>
            </a:r>
          </a:p>
          <a:p>
            <a:r>
              <a:rPr lang="en-US" sz="2400" dirty="0" err="1" smtClean="0"/>
              <a:t>Intralesional</a:t>
            </a:r>
            <a:r>
              <a:rPr lang="en-US" sz="2400" dirty="0" smtClean="0"/>
              <a:t> injection of corticosteroid have been used </a:t>
            </a:r>
            <a:r>
              <a:rPr lang="en-US" sz="2400" dirty="0" err="1" smtClean="0"/>
              <a:t>succesfully</a:t>
            </a:r>
            <a:r>
              <a:rPr lang="en-US" sz="2400" dirty="0" smtClean="0"/>
              <a:t>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Necrotizing </a:t>
            </a:r>
            <a:r>
              <a:rPr lang="en-US" dirty="0" err="1" smtClean="0"/>
              <a:t>sialometaplasia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benign self-limiting reactive inflammatory disorder of salivary tissue.</a:t>
            </a:r>
          </a:p>
          <a:p>
            <a:r>
              <a:rPr lang="en-US" sz="2400" dirty="0" smtClean="0"/>
              <a:t>Initiated by local ischemic event.</a:t>
            </a:r>
          </a:p>
          <a:p>
            <a:r>
              <a:rPr lang="en-US" sz="2400" dirty="0" smtClean="0"/>
              <a:t>Clinically mimics malignancy &amp; failure to recognize results in unnecessary radical surgery.</a:t>
            </a:r>
          </a:p>
          <a:p>
            <a:r>
              <a:rPr lang="en-US" sz="2400" b="1" dirty="0" smtClean="0"/>
              <a:t>Clinical presentation </a:t>
            </a:r>
            <a:r>
              <a:rPr lang="en-US" sz="2400" dirty="0" smtClean="0"/>
              <a:t>-  it has rapid onset.</a:t>
            </a:r>
          </a:p>
          <a:p>
            <a:r>
              <a:rPr lang="en-US" sz="2400" dirty="0" smtClean="0"/>
              <a:t>Occurs predominantly on palate &amp; can occur on lips, </a:t>
            </a:r>
            <a:r>
              <a:rPr lang="en-US" sz="2400" dirty="0" err="1" smtClean="0"/>
              <a:t>retromolar</a:t>
            </a:r>
            <a:r>
              <a:rPr lang="en-US" sz="2400" dirty="0" smtClean="0"/>
              <a:t>  pad region.</a:t>
            </a:r>
          </a:p>
          <a:p>
            <a:r>
              <a:rPr lang="en-US" sz="2400" dirty="0" smtClean="0"/>
              <a:t>Lesion present as </a:t>
            </a:r>
            <a:r>
              <a:rPr lang="en-US" sz="2400" dirty="0" err="1" smtClean="0"/>
              <a:t>erythematous</a:t>
            </a:r>
            <a:r>
              <a:rPr lang="en-US" sz="2400" dirty="0" smtClean="0"/>
              <a:t> nodule &amp; once mucosa breaks down deep ulceration with yellowish base forms associated with moderate pain.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Necrotizing </a:t>
            </a:r>
            <a:r>
              <a:rPr lang="en-US" dirty="0" err="1" smtClean="0"/>
              <a:t>sialometaplasia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100" name="Picture 4" descr="C:\Users\rajalakshmi\Desktop\f0579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3297139" cy="214314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9" y="4214819"/>
            <a:ext cx="410208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401080" cy="54832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Lesion often occurs following oral surgical procedures, restorative dentistry or administration of LA &amp; in pts suffering from bulimia.</a:t>
            </a:r>
          </a:p>
          <a:p>
            <a:r>
              <a:rPr lang="en-US" sz="2400" b="1" dirty="0" smtClean="0"/>
              <a:t>Treatment - </a:t>
            </a:r>
          </a:p>
          <a:p>
            <a:r>
              <a:rPr lang="en-US" sz="2400" dirty="0" smtClean="0"/>
              <a:t>It is imp to understand the etiology &amp; biologic behavior of this lesion.</a:t>
            </a:r>
          </a:p>
          <a:p>
            <a:r>
              <a:rPr lang="en-US" sz="2400" dirty="0" smtClean="0"/>
              <a:t>Adequate biopsy specimen is essential since H/P features are unique – necrosis of salivary gland, </a:t>
            </a:r>
            <a:r>
              <a:rPr lang="en-US" sz="2400" dirty="0" err="1" smtClean="0"/>
              <a:t>pseudoepitheliomatous</a:t>
            </a:r>
            <a:r>
              <a:rPr lang="en-US" sz="2400" dirty="0" smtClean="0"/>
              <a:t> hyperplasia of mucosal epithelium &amp; </a:t>
            </a:r>
            <a:r>
              <a:rPr lang="en-US" sz="2400" dirty="0" err="1" smtClean="0"/>
              <a:t>squamous</a:t>
            </a:r>
            <a:r>
              <a:rPr lang="en-US" sz="2400" dirty="0" smtClean="0"/>
              <a:t> </a:t>
            </a:r>
            <a:r>
              <a:rPr lang="en-US" sz="2400" dirty="0" err="1" smtClean="0"/>
              <a:t>metaplasia</a:t>
            </a:r>
            <a:r>
              <a:rPr lang="en-US" sz="2400" dirty="0" smtClean="0"/>
              <a:t> of salivary ducts without malignant cells. Lobular architecture is preserved 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self limiting, lasts approx 6weeks &amp; heals by secondary intention.</a:t>
            </a:r>
          </a:p>
          <a:p>
            <a:r>
              <a:rPr lang="en-US" sz="2400" dirty="0" smtClean="0"/>
              <a:t>Debridement &amp; saline rinses may help in healing process.</a:t>
            </a:r>
          </a:p>
          <a:p>
            <a:r>
              <a:rPr lang="en-US" sz="2400" dirty="0" smtClean="0"/>
              <a:t>Recurrence &amp; </a:t>
            </a:r>
            <a:r>
              <a:rPr lang="en-US" sz="2400" dirty="0" err="1" smtClean="0"/>
              <a:t>impairement</a:t>
            </a:r>
            <a:r>
              <a:rPr lang="en-US" sz="2400" dirty="0" smtClean="0"/>
              <a:t> are not usually encountered.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Allergic </a:t>
            </a:r>
            <a:r>
              <a:rPr lang="en-US" dirty="0" err="1" smtClean="0"/>
              <a:t>sialadenitis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Enlargement of salivary glands has been associated with exposure to various pharmaceutical agents &amp; allergens.</a:t>
            </a:r>
          </a:p>
          <a:p>
            <a:r>
              <a:rPr lang="en-US" sz="2400" dirty="0" smtClean="0"/>
              <a:t>Acute salivary  gland enlargement, often accompanied by itching over the gland.</a:t>
            </a:r>
          </a:p>
          <a:p>
            <a:r>
              <a:rPr lang="en-US" sz="2400" dirty="0" smtClean="0"/>
              <a:t>It can be due to allergic reactions or some represent secondary infections resulting from medications that reduce salivary flow.</a:t>
            </a:r>
          </a:p>
          <a:p>
            <a:r>
              <a:rPr lang="en-US" sz="2400" dirty="0" smtClean="0"/>
              <a:t>Phenobarbital, </a:t>
            </a:r>
            <a:r>
              <a:rPr lang="en-US" sz="2400" dirty="0" err="1" smtClean="0"/>
              <a:t>phenothiazine</a:t>
            </a:r>
            <a:r>
              <a:rPr lang="en-US" sz="2400" dirty="0" smtClean="0"/>
              <a:t>, </a:t>
            </a:r>
            <a:r>
              <a:rPr lang="en-US" sz="2400" dirty="0" err="1" smtClean="0"/>
              <a:t>ethambutol</a:t>
            </a:r>
            <a:r>
              <a:rPr lang="en-US" sz="2400" dirty="0" smtClean="0"/>
              <a:t>, </a:t>
            </a:r>
            <a:r>
              <a:rPr lang="en-US" sz="2400" dirty="0" err="1" smtClean="0"/>
              <a:t>sulfisoxazole</a:t>
            </a:r>
            <a:r>
              <a:rPr lang="en-US" sz="2400" dirty="0" smtClean="0"/>
              <a:t>, iodine compounds, </a:t>
            </a:r>
            <a:r>
              <a:rPr lang="en-US" sz="2400" dirty="0" err="1" smtClean="0"/>
              <a:t>isoproterenol</a:t>
            </a:r>
            <a:r>
              <a:rPr lang="en-US" sz="2400" dirty="0" smtClean="0"/>
              <a:t> &amp; heavy metals.</a:t>
            </a:r>
          </a:p>
          <a:p>
            <a:r>
              <a:rPr lang="en-US" sz="2400" dirty="0" smtClean="0"/>
              <a:t>The possibility of infection or autoimmune diseases should be considered.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8472518" cy="54832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Allergic </a:t>
            </a:r>
            <a:r>
              <a:rPr lang="en-US" sz="2400" dirty="0" err="1" smtClean="0"/>
              <a:t>sialadenitis</a:t>
            </a:r>
            <a:r>
              <a:rPr lang="en-US" sz="2400" dirty="0" smtClean="0"/>
              <a:t> is </a:t>
            </a:r>
            <a:r>
              <a:rPr lang="en-US" sz="2400" dirty="0" err="1" smtClean="0"/>
              <a:t>selflimiting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Avoiding the allergen, maintaining hydration &amp; monitoring for secondary infection are recommended.</a:t>
            </a:r>
          </a:p>
          <a:p>
            <a:endParaRPr lang="en-US" dirty="0" smtClean="0"/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IN" sz="2800" dirty="0" smtClean="0">
                <a:solidFill>
                  <a:srgbClr val="FF0000"/>
                </a:solidFill>
              </a:rPr>
              <a:t>Systemic diseases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–Diffuse bilateral salivary gland enlargement: often associated with diabetes mellitus, cystic fibrosis, thyroid disease, malnutrition, obesity, autoimmune disorders (</a:t>
            </a:r>
            <a:r>
              <a:rPr lang="en-IN" sz="2400" dirty="0" err="1" smtClean="0"/>
              <a:t>Sjögren</a:t>
            </a:r>
            <a:r>
              <a:rPr lang="en-IN" sz="2400" dirty="0" smtClean="0"/>
              <a:t>) </a:t>
            </a:r>
            <a:br>
              <a:rPr lang="en-IN" sz="2400" dirty="0" smtClean="0"/>
            </a:br>
            <a:r>
              <a:rPr lang="en-IN" sz="2400" dirty="0" smtClean="0"/>
              <a:t>–Granulomatous disease: tuberculosis, atypical </a:t>
            </a:r>
            <a:r>
              <a:rPr lang="en-IN" sz="2400" i="1" dirty="0" smtClean="0"/>
              <a:t>Mycobacterium</a:t>
            </a:r>
            <a:r>
              <a:rPr lang="en-IN" sz="2400" dirty="0" smtClean="0"/>
              <a:t>, sarcoidosis, cat-scratch disease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503244"/>
            <a:ext cx="631666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Diagnostic approaches to the patient with salivary gland disease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Evaluation of dry mouth</a:t>
            </a:r>
          </a:p>
          <a:p>
            <a:r>
              <a:rPr lang="en-US" sz="2800" dirty="0" smtClean="0"/>
              <a:t>Symptoms of salivary gland dysfunction</a:t>
            </a:r>
          </a:p>
          <a:p>
            <a:r>
              <a:rPr lang="en-US" sz="2800" dirty="0" smtClean="0"/>
              <a:t>Past &amp; present medical history</a:t>
            </a:r>
          </a:p>
          <a:p>
            <a:r>
              <a:rPr lang="en-US" sz="2800" dirty="0" smtClean="0"/>
              <a:t>Clinical examination</a:t>
            </a:r>
          </a:p>
          <a:p>
            <a:r>
              <a:rPr lang="en-US" sz="2800" dirty="0" smtClean="0"/>
              <a:t>Saliva collection</a:t>
            </a:r>
          </a:p>
          <a:p>
            <a:r>
              <a:rPr lang="en-US" sz="2800" dirty="0" smtClean="0"/>
              <a:t>Salivary gland imaging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r>
              <a:rPr lang="en-US" sz="2400" dirty="0" smtClean="0"/>
              <a:t>Associated with acute non </a:t>
            </a:r>
            <a:r>
              <a:rPr lang="en-US" sz="2400" dirty="0" err="1" smtClean="0"/>
              <a:t>suppurative</a:t>
            </a:r>
            <a:r>
              <a:rPr lang="en-US" sz="2400" dirty="0" smtClean="0"/>
              <a:t> salivary gland enlargement.</a:t>
            </a:r>
          </a:p>
          <a:p>
            <a:r>
              <a:rPr lang="en-US" sz="2400" dirty="0" err="1" smtClean="0"/>
              <a:t>Paramyxo</a:t>
            </a:r>
            <a:r>
              <a:rPr lang="en-US" sz="2400" dirty="0" smtClean="0"/>
              <a:t> virus, CMV, HIV, </a:t>
            </a:r>
            <a:r>
              <a:rPr lang="en-US" sz="2400" dirty="0" err="1" smtClean="0"/>
              <a:t>Epstien</a:t>
            </a:r>
            <a:r>
              <a:rPr lang="en-US" sz="2400" dirty="0" smtClean="0"/>
              <a:t>- Barr virus, </a:t>
            </a:r>
            <a:r>
              <a:rPr lang="en-US" sz="2400" dirty="0" err="1" smtClean="0"/>
              <a:t>parainfluenza</a:t>
            </a:r>
            <a:r>
              <a:rPr lang="en-US" sz="2400" dirty="0" smtClean="0"/>
              <a:t> virus &amp; </a:t>
            </a:r>
            <a:r>
              <a:rPr lang="en-US" sz="2400" dirty="0" err="1" smtClean="0"/>
              <a:t>chorio</a:t>
            </a:r>
            <a:r>
              <a:rPr lang="en-US" sz="2400" dirty="0" smtClean="0"/>
              <a:t> meningitis virus infection have been linked to acute non </a:t>
            </a:r>
            <a:r>
              <a:rPr lang="en-US" sz="2400" dirty="0" err="1" smtClean="0"/>
              <a:t>suppurative</a:t>
            </a:r>
            <a:r>
              <a:rPr lang="en-US" sz="2400" dirty="0" smtClean="0"/>
              <a:t> salivary gland enlargement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Mumps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It is caused by RNA </a:t>
            </a:r>
            <a:r>
              <a:rPr lang="en-US" sz="2400" dirty="0" err="1" smtClean="0"/>
              <a:t>Paramyxo</a:t>
            </a:r>
            <a:r>
              <a:rPr lang="en-US" sz="2400" dirty="0" smtClean="0"/>
              <a:t> virus &amp; is caused by direct contact with salivary droplets.</a:t>
            </a:r>
          </a:p>
          <a:p>
            <a:r>
              <a:rPr lang="en-US" sz="2400" dirty="0" smtClean="0"/>
              <a:t>Mumps have recommended since 1970.</a:t>
            </a:r>
          </a:p>
          <a:p>
            <a:r>
              <a:rPr lang="en-US" sz="2400" dirty="0" smtClean="0"/>
              <a:t>CDC currently recommends an initial vaccination at 12-18 months of age &amp; second dose at 4-6 years of age. </a:t>
            </a:r>
          </a:p>
          <a:p>
            <a:pPr>
              <a:buNone/>
            </a:pPr>
            <a:r>
              <a:rPr lang="en-US" sz="2400" dirty="0" smtClean="0"/>
              <a:t>Clinical presentation :  </a:t>
            </a:r>
          </a:p>
          <a:p>
            <a:r>
              <a:rPr lang="en-US" sz="2400" dirty="0" smtClean="0"/>
              <a:t>Occurs in children 4-6 yrs of age.</a:t>
            </a:r>
          </a:p>
          <a:p>
            <a:r>
              <a:rPr lang="en-US" sz="2400" dirty="0" smtClean="0"/>
              <a:t>Incubation period 2-3 weeks followed by salivary gland inflammation &amp; enlargement, </a:t>
            </a:r>
            <a:r>
              <a:rPr lang="en-US" sz="2400" dirty="0" err="1" smtClean="0"/>
              <a:t>preauricular</a:t>
            </a:r>
            <a:r>
              <a:rPr lang="en-US" sz="2400" dirty="0" smtClean="0"/>
              <a:t> pain, fever, </a:t>
            </a:r>
            <a:r>
              <a:rPr lang="en-US" sz="2400" dirty="0" err="1" smtClean="0"/>
              <a:t>malaise,head</a:t>
            </a:r>
            <a:r>
              <a:rPr lang="en-US" sz="2400" dirty="0" smtClean="0"/>
              <a:t>-ache, </a:t>
            </a:r>
            <a:r>
              <a:rPr lang="en-US" sz="2400" dirty="0" err="1" smtClean="0"/>
              <a:t>myalgia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Mostly involves parotid &amp; 10% of cases involve </a:t>
            </a:r>
            <a:r>
              <a:rPr lang="en-US" sz="2400" dirty="0" err="1" smtClean="0"/>
              <a:t>submandibular</a:t>
            </a:r>
            <a:r>
              <a:rPr lang="en-US" sz="2400" dirty="0" smtClean="0"/>
              <a:t> gland alone.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Symptoms lasts for approx 7days.</a:t>
            </a:r>
          </a:p>
          <a:p>
            <a:r>
              <a:rPr lang="en-US" sz="2400" dirty="0" smtClean="0"/>
              <a:t>Diagnosis is made by demonstration of antibodies to the mumps S &amp; V antigens and to </a:t>
            </a:r>
            <a:r>
              <a:rPr lang="en-US" sz="2400" dirty="0" err="1" smtClean="0"/>
              <a:t>haemagglutination</a:t>
            </a:r>
            <a:r>
              <a:rPr lang="en-US" sz="2400" dirty="0" smtClean="0"/>
              <a:t> antigen &amp; serum amylase levels elevated.</a:t>
            </a:r>
          </a:p>
          <a:p>
            <a:r>
              <a:rPr lang="en-US" sz="2400" dirty="0" smtClean="0"/>
              <a:t>Complications include </a:t>
            </a:r>
            <a:r>
              <a:rPr lang="en-US" sz="2400" dirty="0" err="1" smtClean="0"/>
              <a:t>meningitis,encephalitis</a:t>
            </a:r>
            <a:r>
              <a:rPr lang="en-US" sz="2400" dirty="0" smtClean="0"/>
              <a:t>, deafness, </a:t>
            </a:r>
            <a:r>
              <a:rPr lang="en-US" sz="2400" dirty="0" err="1" smtClean="0"/>
              <a:t>myocarditis</a:t>
            </a:r>
            <a:r>
              <a:rPr lang="en-US" sz="2400" dirty="0" smtClean="0"/>
              <a:t>, </a:t>
            </a:r>
            <a:r>
              <a:rPr lang="en-US" sz="2400" dirty="0" err="1" smtClean="0"/>
              <a:t>thyroiditis</a:t>
            </a:r>
            <a:r>
              <a:rPr lang="en-US" sz="2400" dirty="0" smtClean="0"/>
              <a:t>, pancreatitis, </a:t>
            </a:r>
            <a:r>
              <a:rPr lang="en-US" sz="2400" dirty="0" err="1" smtClean="0"/>
              <a:t>oophoritis</a:t>
            </a:r>
            <a:r>
              <a:rPr lang="en-US" sz="2400" dirty="0" smtClean="0"/>
              <a:t> also occurs.</a:t>
            </a:r>
          </a:p>
          <a:p>
            <a:r>
              <a:rPr lang="en-US" sz="2400" dirty="0" smtClean="0"/>
              <a:t>Males experience </a:t>
            </a:r>
            <a:r>
              <a:rPr lang="en-US" sz="2400" dirty="0" err="1" smtClean="0"/>
              <a:t>epididymitis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orchitis</a:t>
            </a:r>
            <a:r>
              <a:rPr lang="en-US" sz="2400" dirty="0" smtClean="0"/>
              <a:t> resulting in testicular atrophy &amp; infertility.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CMV infection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768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CMV is a beta herpes virus.</a:t>
            </a:r>
          </a:p>
          <a:p>
            <a:r>
              <a:rPr lang="en-US" sz="2400" dirty="0" smtClean="0"/>
              <a:t>It can be cultured from blood, </a:t>
            </a:r>
            <a:r>
              <a:rPr lang="en-US" sz="2400" dirty="0" err="1" smtClean="0"/>
              <a:t>saliva,feces</a:t>
            </a:r>
            <a:r>
              <a:rPr lang="en-US" sz="2400" dirty="0" smtClean="0"/>
              <a:t>, respiratory secretions, urine &amp; </a:t>
            </a:r>
            <a:r>
              <a:rPr lang="en-US" sz="2400" dirty="0" err="1" smtClean="0"/>
              <a:t>otherbody</a:t>
            </a:r>
            <a:r>
              <a:rPr lang="en-US" sz="2400" dirty="0" smtClean="0"/>
              <a:t> fluids.</a:t>
            </a:r>
          </a:p>
          <a:p>
            <a:r>
              <a:rPr lang="en-US" sz="2400" dirty="0" smtClean="0"/>
              <a:t>It is non </a:t>
            </a:r>
            <a:r>
              <a:rPr lang="en-US" sz="2400" dirty="0" err="1" smtClean="0"/>
              <a:t>epstein</a:t>
            </a:r>
            <a:r>
              <a:rPr lang="en-US" sz="2400" dirty="0" smtClean="0"/>
              <a:t> </a:t>
            </a:r>
            <a:r>
              <a:rPr lang="en-US" sz="2400" dirty="0" err="1" smtClean="0"/>
              <a:t>barr</a:t>
            </a:r>
            <a:r>
              <a:rPr lang="en-US" sz="2400" dirty="0" smtClean="0"/>
              <a:t> virus induced infectious mononucleosis.</a:t>
            </a:r>
          </a:p>
          <a:p>
            <a:r>
              <a:rPr lang="en-US" sz="2400" dirty="0" smtClean="0"/>
              <a:t>Horizontal transmission </a:t>
            </a:r>
            <a:r>
              <a:rPr lang="en-US" sz="2400" dirty="0" err="1" smtClean="0"/>
              <a:t>occcurs</a:t>
            </a:r>
            <a:r>
              <a:rPr lang="en-US" sz="2400" dirty="0" smtClean="0"/>
              <a:t> through blood transfusions, allograft transport, sexual contact.</a:t>
            </a:r>
          </a:p>
          <a:p>
            <a:r>
              <a:rPr lang="en-US" sz="2400" dirty="0" smtClean="0"/>
              <a:t>Infections in new born &amp; young children can be fatal.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Clinical presentation :</a:t>
            </a:r>
          </a:p>
          <a:p>
            <a:r>
              <a:rPr lang="en-US" sz="2400" dirty="0" smtClean="0"/>
              <a:t>It often occurs in young adult population &amp; present as an acute febrile illness that include salivary gland enlargement.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Trans placental transmission of CMV can result in prematurity, low birth weight &amp; various congenital malformations.</a:t>
            </a:r>
          </a:p>
          <a:p>
            <a:r>
              <a:rPr lang="en-US" sz="2400" dirty="0" smtClean="0"/>
              <a:t>Infected new </a:t>
            </a:r>
            <a:r>
              <a:rPr lang="en-US" sz="2400" dirty="0" err="1" smtClean="0"/>
              <a:t>borns</a:t>
            </a:r>
            <a:r>
              <a:rPr lang="en-US" sz="2400" dirty="0" smtClean="0"/>
              <a:t> suffer from hepatitis, </a:t>
            </a:r>
            <a:r>
              <a:rPr lang="en-US" sz="2400" dirty="0" err="1" smtClean="0"/>
              <a:t>myocarditis</a:t>
            </a:r>
            <a:r>
              <a:rPr lang="en-US" sz="2400" dirty="0" smtClean="0"/>
              <a:t>, hematological abnormalities, </a:t>
            </a:r>
            <a:r>
              <a:rPr lang="en-US" sz="2400" dirty="0" err="1" smtClean="0"/>
              <a:t>pneumonitis</a:t>
            </a:r>
            <a:r>
              <a:rPr lang="en-US" sz="2400" dirty="0" smtClean="0"/>
              <a:t>, nervous system damage.</a:t>
            </a:r>
          </a:p>
          <a:p>
            <a:r>
              <a:rPr lang="en-US" sz="2400" dirty="0" smtClean="0"/>
              <a:t>CMV is considered clinical marker for AIDS.</a:t>
            </a:r>
          </a:p>
          <a:p>
            <a:r>
              <a:rPr lang="en-US" sz="2400" dirty="0" smtClean="0"/>
              <a:t>CMV infection is strongly associated with increased incidence of fungal &amp; bacterial infections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59118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Diagnosis is based on elevated </a:t>
            </a:r>
            <a:r>
              <a:rPr lang="en-US" sz="2400" dirty="0" err="1" smtClean="0"/>
              <a:t>titre</a:t>
            </a:r>
            <a:r>
              <a:rPr lang="en-US" sz="2400" dirty="0" smtClean="0"/>
              <a:t> of antibody to CMV.</a:t>
            </a:r>
          </a:p>
          <a:p>
            <a:r>
              <a:rPr lang="en-US" sz="2400" dirty="0" smtClean="0"/>
              <a:t>current method of diagnosis includes culture, antigen detection, CMV DNA detection.</a:t>
            </a:r>
          </a:p>
          <a:p>
            <a:r>
              <a:rPr lang="en-IN" sz="2400" dirty="0" smtClean="0"/>
              <a:t>Careful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diagnosis of primary infection is required in the pregnant woman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based on the most sensitive serologic assays (immunoglobulin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M [IgM] and IgG avidity assays).</a:t>
            </a:r>
          </a:p>
          <a:p>
            <a:r>
              <a:rPr lang="en-IN" sz="2400" dirty="0" smtClean="0"/>
              <a:t>However,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the final step for definite diagnosis of congenital HCMV infection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is detection of virus in the blood or urine in the first 1 to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2 weeks of life.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dirty="0" smtClean="0"/>
              <a:t>Treatment :</a:t>
            </a:r>
          </a:p>
          <a:p>
            <a:r>
              <a:rPr lang="en-IN" sz="2400" dirty="0" smtClean="0"/>
              <a:t>To date, treatment of congenital infection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with antiviral drugs is only palliative both prior to and after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birth, whereas the only efficacious preventive measure seems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to be the development of a safe and immunogenic vaccine, including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recombinant, subunit, DNA, and peptide-based vaccines now under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investigation.</a:t>
            </a:r>
          </a:p>
          <a:p>
            <a:r>
              <a:rPr lang="en-US" sz="2400" dirty="0" err="1" smtClean="0"/>
              <a:t>Immunocompromised</a:t>
            </a:r>
            <a:r>
              <a:rPr lang="en-US" sz="2400" dirty="0" smtClean="0"/>
              <a:t> pts with IV </a:t>
            </a:r>
            <a:r>
              <a:rPr lang="en-US" sz="2400" dirty="0" err="1" smtClean="0"/>
              <a:t>gancyclovir</a:t>
            </a:r>
            <a:r>
              <a:rPr lang="en-US" sz="2400" dirty="0" smtClean="0"/>
              <a:t>, </a:t>
            </a:r>
            <a:r>
              <a:rPr lang="en-US" sz="2400" dirty="0" err="1" smtClean="0"/>
              <a:t>foscarnet</a:t>
            </a:r>
            <a:r>
              <a:rPr lang="en-US" sz="2400" dirty="0" smtClean="0"/>
              <a:t> or </a:t>
            </a:r>
            <a:r>
              <a:rPr lang="en-US" sz="2400" dirty="0" err="1" smtClean="0"/>
              <a:t>cidofovir</a:t>
            </a:r>
            <a:r>
              <a:rPr lang="en-US" sz="2400" dirty="0" smtClean="0"/>
              <a:t>.</a:t>
            </a:r>
            <a:endParaRPr lang="en-IN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infection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Neoplastic</a:t>
            </a:r>
            <a:r>
              <a:rPr lang="en-US" sz="2400" dirty="0" smtClean="0"/>
              <a:t> &amp; non-</a:t>
            </a:r>
            <a:r>
              <a:rPr lang="en-US" sz="2400" dirty="0" err="1" smtClean="0"/>
              <a:t>neoplastic</a:t>
            </a:r>
            <a:r>
              <a:rPr lang="en-US" sz="2400" dirty="0" smtClean="0"/>
              <a:t> salivary gland lesions occurs with increased frequency in HIV patients.</a:t>
            </a:r>
          </a:p>
          <a:p>
            <a:r>
              <a:rPr lang="en-US" sz="2400" dirty="0" smtClean="0"/>
              <a:t>Clinicians should consider AIDS related tumors Kaposi sarcoma &amp; lymphoma. </a:t>
            </a:r>
            <a:r>
              <a:rPr lang="en-US" sz="2400" dirty="0" err="1" smtClean="0"/>
              <a:t>sjogrens</a:t>
            </a:r>
            <a:r>
              <a:rPr lang="en-US" sz="2400" dirty="0" smtClean="0"/>
              <a:t> syndrome like phenomenon is also seen in HIV patients.</a:t>
            </a:r>
          </a:p>
          <a:p>
            <a:r>
              <a:rPr lang="en-US" sz="2400" dirty="0" smtClean="0"/>
              <a:t>HIV salivary gland disease describes </a:t>
            </a:r>
            <a:r>
              <a:rPr lang="en-US" sz="2400" dirty="0" err="1" smtClean="0"/>
              <a:t>xerostomia</a:t>
            </a:r>
            <a:r>
              <a:rPr lang="en-US" sz="2400" dirty="0" smtClean="0"/>
              <a:t> &amp; benign unilateral &amp; bilateral salivary gland enlargement in HIV positive  patients. </a:t>
            </a:r>
          </a:p>
          <a:p>
            <a:r>
              <a:rPr lang="en-US" sz="2400" dirty="0" smtClean="0"/>
              <a:t>HIV salivary gland disease is associated with CD8 cell </a:t>
            </a:r>
            <a:r>
              <a:rPr lang="en-US" sz="2400" dirty="0" err="1" smtClean="0"/>
              <a:t>lymphocytosis</a:t>
            </a:r>
            <a:r>
              <a:rPr lang="en-US" sz="2400" dirty="0" smtClean="0"/>
              <a:t> of salivary gland &amp; with diffuse </a:t>
            </a:r>
            <a:r>
              <a:rPr lang="en-US" sz="2400" dirty="0" err="1" smtClean="0"/>
              <a:t>lymphocytosis</a:t>
            </a:r>
            <a:r>
              <a:rPr lang="en-US" sz="2400" dirty="0" smtClean="0"/>
              <a:t> syndrome.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Clinical manifestation :</a:t>
            </a:r>
          </a:p>
          <a:p>
            <a:r>
              <a:rPr lang="en-US" sz="2400" dirty="0" smtClean="0"/>
              <a:t>Salivary gland swelling which may or may  not be associated with </a:t>
            </a:r>
            <a:r>
              <a:rPr lang="en-US" sz="2400" dirty="0" err="1" smtClean="0"/>
              <a:t>xerostomia</a:t>
            </a:r>
            <a:r>
              <a:rPr lang="en-US" sz="2400" dirty="0" smtClean="0"/>
              <a:t>. Parotid gland involvement in 98% &amp; 60% of pts have bilateral enlargement.</a:t>
            </a:r>
          </a:p>
          <a:p>
            <a:r>
              <a:rPr lang="en-US" sz="2400" dirty="0" smtClean="0"/>
              <a:t>It resembles </a:t>
            </a:r>
            <a:r>
              <a:rPr lang="en-US" sz="2400" dirty="0" err="1" smtClean="0"/>
              <a:t>sjogrens</a:t>
            </a:r>
            <a:r>
              <a:rPr lang="en-US" sz="2400" dirty="0" smtClean="0"/>
              <a:t> syndrome &amp; they can be distinguished by evaluating salivary flow rates, </a:t>
            </a:r>
            <a:r>
              <a:rPr lang="en-US" sz="2400" dirty="0" err="1" smtClean="0"/>
              <a:t>opthalmologic</a:t>
            </a:r>
            <a:r>
              <a:rPr lang="en-US" sz="2400" dirty="0" smtClean="0"/>
              <a:t> evaluation (</a:t>
            </a:r>
            <a:r>
              <a:rPr lang="en-US" sz="2400" dirty="0" err="1" smtClean="0"/>
              <a:t>assesment</a:t>
            </a:r>
            <a:r>
              <a:rPr lang="en-US" sz="2400" dirty="0" smtClean="0"/>
              <a:t> of </a:t>
            </a:r>
            <a:r>
              <a:rPr lang="en-US" sz="2400" dirty="0" err="1" smtClean="0"/>
              <a:t>lacrimal</a:t>
            </a:r>
            <a:r>
              <a:rPr lang="en-US" sz="2400" dirty="0" smtClean="0"/>
              <a:t> function &amp; tear film), autoimmune </a:t>
            </a:r>
            <a:r>
              <a:rPr lang="en-US" sz="2400" dirty="0" err="1" smtClean="0"/>
              <a:t>serologies</a:t>
            </a:r>
            <a:r>
              <a:rPr lang="en-US" sz="2400" dirty="0" smtClean="0"/>
              <a:t>, minor salivary gland biopsy.</a:t>
            </a:r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Involved major salivary gland may can be imaged with </a:t>
            </a:r>
            <a:r>
              <a:rPr lang="en-US" sz="2400" dirty="0" err="1" smtClean="0"/>
              <a:t>ultrasonography</a:t>
            </a:r>
            <a:r>
              <a:rPr lang="en-US" sz="2400" dirty="0" smtClean="0"/>
              <a:t>, CT, MRI. multiple cystic masses are characteristic of HIV associated benign </a:t>
            </a:r>
            <a:r>
              <a:rPr lang="en-US" sz="2400" dirty="0" err="1" smtClean="0"/>
              <a:t>lymphoepithelial</a:t>
            </a:r>
            <a:r>
              <a:rPr lang="en-US" sz="2400" dirty="0" smtClean="0"/>
              <a:t> hypertrophy.</a:t>
            </a:r>
          </a:p>
          <a:p>
            <a:r>
              <a:rPr lang="en-US" sz="2400" b="1" dirty="0" smtClean="0"/>
              <a:t>Treatment :</a:t>
            </a:r>
            <a:r>
              <a:rPr lang="en-US" sz="2400" dirty="0" smtClean="0"/>
              <a:t>   is primarily symptomatic.</a:t>
            </a:r>
          </a:p>
          <a:p>
            <a:r>
              <a:rPr lang="en-US" sz="2400" dirty="0" smtClean="0"/>
              <a:t>Benign parotid gland enlargement  - surgery.</a:t>
            </a:r>
          </a:p>
          <a:p>
            <a:r>
              <a:rPr lang="en-US" sz="2400" dirty="0" smtClean="0"/>
              <a:t>Antiretroviral drugs alone have shown minimal effects.</a:t>
            </a:r>
          </a:p>
          <a:p>
            <a:r>
              <a:rPr lang="en-US" sz="2400" dirty="0" smtClean="0"/>
              <a:t>Two other methods include aspiration of cysts &amp; tetracycline sclerosis.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Symptoms of salivary gland dysfunction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Decreased fluid in the oral cavity.</a:t>
            </a:r>
          </a:p>
          <a:p>
            <a:r>
              <a:rPr lang="en-US" sz="2400" dirty="0" smtClean="0"/>
              <a:t>Dryness of oral mucosal surface including  the throat.</a:t>
            </a:r>
          </a:p>
          <a:p>
            <a:r>
              <a:rPr lang="en-US" sz="2400" dirty="0" smtClean="0"/>
              <a:t>Difficulty chewing, swallowing, speaking.</a:t>
            </a:r>
          </a:p>
          <a:p>
            <a:r>
              <a:rPr lang="en-US" sz="2400" dirty="0" smtClean="0"/>
              <a:t>Inability to swallow dry foods.</a:t>
            </a:r>
          </a:p>
          <a:p>
            <a:r>
              <a:rPr lang="en-US" sz="2400" dirty="0" smtClean="0"/>
              <a:t>Pain is a common complaint.</a:t>
            </a:r>
          </a:p>
          <a:p>
            <a:r>
              <a:rPr lang="en-US" sz="2400" dirty="0" smtClean="0"/>
              <a:t>Mucosa may be sensitive to spicy &amp; coarse food which limits the patients enjoyment of meals.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BACTERIAL SIALADENITIS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commonly in pts with reduced salivary gland function.</a:t>
            </a:r>
          </a:p>
          <a:p>
            <a:r>
              <a:rPr lang="en-US" sz="2400" dirty="0" smtClean="0"/>
              <a:t>It was formerly </a:t>
            </a:r>
            <a:r>
              <a:rPr lang="en-US" sz="2400" dirty="0" err="1" smtClean="0"/>
              <a:t>refered</a:t>
            </a:r>
            <a:r>
              <a:rPr lang="en-US" sz="2400" dirty="0" smtClean="0"/>
              <a:t> to as ‘surgical </a:t>
            </a:r>
            <a:r>
              <a:rPr lang="en-US" sz="2400" dirty="0" err="1" smtClean="0"/>
              <a:t>parotitis</a:t>
            </a:r>
            <a:r>
              <a:rPr lang="en-US" sz="2400" dirty="0" smtClean="0"/>
              <a:t>”.</a:t>
            </a:r>
          </a:p>
          <a:p>
            <a:r>
              <a:rPr lang="en-US" sz="2400" dirty="0" smtClean="0"/>
              <a:t>Today majority of bacterial infections occur in pts with disease or medication induced salivary gland </a:t>
            </a:r>
            <a:r>
              <a:rPr lang="en-US" sz="2400" dirty="0" err="1" smtClean="0"/>
              <a:t>hypofunction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Reduction in salivary flow -  </a:t>
            </a:r>
            <a:r>
              <a:rPr lang="en-US" sz="2400" dirty="0" err="1" smtClean="0"/>
              <a:t>dimnished</a:t>
            </a:r>
            <a:r>
              <a:rPr lang="en-US" sz="2400" dirty="0" smtClean="0"/>
              <a:t> mechanical flushing – bacterial colonization in oral cavity – invade salivary duct – acute bacterial infection.</a:t>
            </a:r>
          </a:p>
          <a:p>
            <a:r>
              <a:rPr lang="en-US" sz="2400" dirty="0" smtClean="0"/>
              <a:t>Geriatric patients are more susceptible to bacterial </a:t>
            </a:r>
            <a:r>
              <a:rPr lang="en-US" sz="2400" dirty="0" err="1" smtClean="0"/>
              <a:t>sialadenitis</a:t>
            </a:r>
            <a:r>
              <a:rPr lang="en-US" sz="2400" dirty="0" smtClean="0"/>
              <a:t> due to poor oral hygiene &amp; medication induced </a:t>
            </a:r>
            <a:r>
              <a:rPr lang="en-US" sz="2400" dirty="0" err="1" smtClean="0"/>
              <a:t>xerostomia</a:t>
            </a:r>
            <a:r>
              <a:rPr lang="en-US" sz="2400" dirty="0" smtClean="0"/>
              <a:t>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62612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Sialadenitis</a:t>
            </a:r>
            <a:r>
              <a:rPr lang="en-US" sz="2400" dirty="0" smtClean="0"/>
              <a:t> occurs most frequently in parotid gland than </a:t>
            </a:r>
            <a:r>
              <a:rPr lang="en-US" sz="2400" dirty="0" err="1" smtClean="0"/>
              <a:t>submandibular</a:t>
            </a:r>
            <a:r>
              <a:rPr lang="en-US" sz="2400" dirty="0" smtClean="0"/>
              <a:t> gland.</a:t>
            </a:r>
          </a:p>
          <a:p>
            <a:r>
              <a:rPr lang="en-US" sz="2400" dirty="0" err="1" smtClean="0"/>
              <a:t>submandibular</a:t>
            </a:r>
            <a:r>
              <a:rPr lang="en-US" sz="2400" dirty="0" smtClean="0"/>
              <a:t> gland may be more protected by high level of </a:t>
            </a:r>
            <a:r>
              <a:rPr lang="en-US" sz="2400" dirty="0" err="1" smtClean="0"/>
              <a:t>mucin</a:t>
            </a:r>
            <a:r>
              <a:rPr lang="en-US" sz="2400" dirty="0" smtClean="0"/>
              <a:t> in saliva which has potent antimicrobial activity &amp; tongue </a:t>
            </a:r>
            <a:r>
              <a:rPr lang="en-US" sz="2400" dirty="0" err="1" smtClean="0"/>
              <a:t>movt</a:t>
            </a:r>
            <a:r>
              <a:rPr lang="en-US" sz="2400" dirty="0" smtClean="0"/>
              <a:t> tend to clear floor of mouth and protect </a:t>
            </a:r>
            <a:r>
              <a:rPr lang="en-US" sz="2400" dirty="0" err="1" smtClean="0"/>
              <a:t>wharton</a:t>
            </a:r>
            <a:r>
              <a:rPr lang="en-US" sz="2400" dirty="0" smtClean="0"/>
              <a:t> duct.</a:t>
            </a:r>
          </a:p>
          <a:p>
            <a:r>
              <a:rPr lang="en-US" sz="2400" b="1" dirty="0" smtClean="0"/>
              <a:t>Clinical presentation :</a:t>
            </a:r>
          </a:p>
          <a:p>
            <a:r>
              <a:rPr lang="en-US" sz="2400" dirty="0" smtClean="0"/>
              <a:t>Sudden onset of unilateral or bilateral (20%) salivary gland enlargement.</a:t>
            </a:r>
          </a:p>
          <a:p>
            <a:r>
              <a:rPr lang="en-US" sz="2400" dirty="0" smtClean="0"/>
              <a:t>Involved gland will be painful, </a:t>
            </a:r>
            <a:r>
              <a:rPr lang="en-US" sz="2400" dirty="0" err="1" smtClean="0"/>
              <a:t>indurated</a:t>
            </a:r>
            <a:r>
              <a:rPr lang="en-US" sz="2400" dirty="0" smtClean="0"/>
              <a:t> &amp; tender to palpation.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642918"/>
            <a:ext cx="8329642" cy="54832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Purulent discharge from duct orifice &amp; this sample of </a:t>
            </a:r>
            <a:r>
              <a:rPr lang="en-US" sz="2400" dirty="0" err="1" smtClean="0"/>
              <a:t>exudate</a:t>
            </a:r>
            <a:r>
              <a:rPr lang="en-US" sz="2400" dirty="0" smtClean="0"/>
              <a:t> should be cultured for aerobes &amp; </a:t>
            </a:r>
            <a:r>
              <a:rPr lang="en-US" sz="2400" dirty="0" err="1" smtClean="0"/>
              <a:t>anerobes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Most commonly cultured organisms include staph </a:t>
            </a:r>
            <a:r>
              <a:rPr lang="en-US" sz="2400" dirty="0" err="1" smtClean="0"/>
              <a:t>aureus</a:t>
            </a:r>
            <a:r>
              <a:rPr lang="en-US" sz="2400" dirty="0" smtClean="0"/>
              <a:t>, strep </a:t>
            </a:r>
            <a:r>
              <a:rPr lang="en-US" sz="2400" dirty="0" err="1" smtClean="0"/>
              <a:t>viridans</a:t>
            </a:r>
            <a:r>
              <a:rPr lang="en-US" sz="2400" dirty="0" smtClean="0"/>
              <a:t>, strep </a:t>
            </a:r>
            <a:r>
              <a:rPr lang="en-US" sz="2400" dirty="0" err="1" smtClean="0"/>
              <a:t>pneumoniae</a:t>
            </a:r>
            <a:r>
              <a:rPr lang="en-US" sz="2400" dirty="0" smtClean="0"/>
              <a:t>, Escherichia coli, </a:t>
            </a:r>
            <a:r>
              <a:rPr lang="en-US" sz="2400" dirty="0" err="1" smtClean="0"/>
              <a:t>Haemophilus</a:t>
            </a:r>
            <a:r>
              <a:rPr lang="en-US" sz="2400" dirty="0" smtClean="0"/>
              <a:t> </a:t>
            </a:r>
            <a:r>
              <a:rPr lang="en-US" sz="2400" dirty="0" err="1" smtClean="0"/>
              <a:t>influenzae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Due to dense capsule covering the gland it is difficult to determine by physical examination alone whether an abscess has formed.</a:t>
            </a:r>
          </a:p>
          <a:p>
            <a:r>
              <a:rPr lang="en-US" sz="2400" dirty="0" err="1" smtClean="0"/>
              <a:t>Ultrasonography</a:t>
            </a:r>
            <a:r>
              <a:rPr lang="en-US" sz="2400" dirty="0" smtClean="0"/>
              <a:t> or CT is recommended for visualizing  possible cystic areas.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b="1" dirty="0" smtClean="0">
                <a:solidFill>
                  <a:srgbClr val="FFFF00"/>
                </a:solidFill>
              </a:rPr>
              <a:t> Ascending Salivary Gland Infection</a:t>
            </a:r>
            <a:r>
              <a:rPr lang="en-GB" b="1" dirty="0" smtClean="0">
                <a:solidFill>
                  <a:srgbClr val="FFFF00"/>
                </a:solidFill>
              </a:rPr>
              <a:t/>
            </a:r>
            <a:br>
              <a:rPr lang="en-GB" b="1" dirty="0" smtClean="0">
                <a:solidFill>
                  <a:srgbClr val="FFFF00"/>
                </a:solidFill>
              </a:rPr>
            </a:br>
            <a:endParaRPr lang="en-IN" dirty="0"/>
          </a:p>
        </p:txBody>
      </p:sp>
      <p:pic>
        <p:nvPicPr>
          <p:cNvPr id="4" name="Picture 2" descr="Untitled_003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6299695" cy="40719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41180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Treatment :</a:t>
            </a:r>
          </a:p>
          <a:p>
            <a:r>
              <a:rPr lang="en-US" sz="2400" dirty="0" smtClean="0"/>
              <a:t>Empiric IV administration of </a:t>
            </a:r>
            <a:r>
              <a:rPr lang="en-US" sz="2400" dirty="0" err="1" smtClean="0"/>
              <a:t>penicillinase</a:t>
            </a:r>
            <a:r>
              <a:rPr lang="en-US" sz="2400" dirty="0" smtClean="0"/>
              <a:t> – resistant </a:t>
            </a:r>
            <a:r>
              <a:rPr lang="en-US" sz="2400" dirty="0" err="1" smtClean="0"/>
              <a:t>antistaphylococcal</a:t>
            </a:r>
            <a:r>
              <a:rPr lang="en-US" sz="2400" dirty="0" smtClean="0"/>
              <a:t> antibiotic is indicated. </a:t>
            </a:r>
          </a:p>
          <a:p>
            <a:r>
              <a:rPr lang="en-US" sz="2400" dirty="0" smtClean="0"/>
              <a:t>To milk the involved gland several times through out the day.</a:t>
            </a:r>
          </a:p>
          <a:p>
            <a:r>
              <a:rPr lang="en-US" sz="2400" dirty="0" smtClean="0"/>
              <a:t>Increased hydration &amp; improved oral hygiene .</a:t>
            </a:r>
          </a:p>
          <a:p>
            <a:r>
              <a:rPr lang="en-US" sz="2400" dirty="0" smtClean="0"/>
              <a:t>If does not resolve incision &amp; drainage should be considered.</a:t>
            </a:r>
          </a:p>
          <a:p>
            <a:r>
              <a:rPr lang="en-US" sz="2400" dirty="0" smtClean="0"/>
              <a:t>Availability of broad- spectrum antibiotics has eliminated mortality in </a:t>
            </a:r>
            <a:r>
              <a:rPr lang="en-US" sz="2400" dirty="0" err="1" smtClean="0"/>
              <a:t>noncritically</a:t>
            </a:r>
            <a:r>
              <a:rPr lang="en-US" sz="2400" dirty="0" smtClean="0"/>
              <a:t> ill pts.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METABOLIC CONDITIONS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DIABETES :</a:t>
            </a:r>
          </a:p>
          <a:p>
            <a:r>
              <a:rPr lang="en-US" sz="2400" dirty="0" smtClean="0"/>
              <a:t> It is common endocrine disorder in geriatric patients.</a:t>
            </a:r>
          </a:p>
          <a:p>
            <a:r>
              <a:rPr lang="en-US" sz="2400" dirty="0" smtClean="0"/>
              <a:t>Long term complications such as renal hypertension, neuropathies &amp; ophthalmic diseases may occur.</a:t>
            </a:r>
          </a:p>
          <a:p>
            <a:r>
              <a:rPr lang="en-US" sz="2400" dirty="0" smtClean="0"/>
              <a:t>Patients with uncontrolled diabetes had lower salivary flow rate &amp; compositional changes than controlled diabetic patients.</a:t>
            </a:r>
          </a:p>
          <a:p>
            <a:r>
              <a:rPr lang="en-US" sz="2400" dirty="0" smtClean="0"/>
              <a:t>The etiology of diabetic SG dysfunction is not clear, but it has been suggested due to autonomic nervous dysfunction.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00042"/>
            <a:ext cx="8658228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ANOREXIA NERVOSA / BULIMIA :</a:t>
            </a:r>
          </a:p>
          <a:p>
            <a:r>
              <a:rPr lang="en-US" sz="2400" dirty="0" smtClean="0"/>
              <a:t>The enlargement appears to be related to nutritional deficiencies &amp; to the habit of induced vomiting.</a:t>
            </a:r>
          </a:p>
          <a:p>
            <a:r>
              <a:rPr lang="en-US" sz="2400" dirty="0" smtClean="0"/>
              <a:t>Salivary gland enlargement usually resolves when patients return to normal weight &amp; discontinue unhealthy eating habits.</a:t>
            </a:r>
          </a:p>
          <a:p>
            <a:r>
              <a:rPr lang="en-US" sz="2400" dirty="0" smtClean="0"/>
              <a:t>Total &amp; salivary specific amylase levels are increased with bulimia.</a:t>
            </a:r>
          </a:p>
          <a:p>
            <a:r>
              <a:rPr lang="en-US" sz="2400" dirty="0" smtClean="0"/>
              <a:t>To facilitate early diagnosis &amp; treatment dentist should be aware of common oral findings – </a:t>
            </a:r>
          </a:p>
          <a:p>
            <a:endParaRPr lang="en-US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Enamel erosion, </a:t>
            </a:r>
            <a:r>
              <a:rPr lang="en-US" sz="2400" dirty="0" err="1" smtClean="0"/>
              <a:t>xerostomia</a:t>
            </a:r>
            <a:r>
              <a:rPr lang="en-US" sz="2400" dirty="0" smtClean="0"/>
              <a:t>, salivary gland enlargement, mucosal </a:t>
            </a:r>
            <a:r>
              <a:rPr lang="en-US" sz="2400" dirty="0" err="1" smtClean="0"/>
              <a:t>erythema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cheilitis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CHRONIC ALCOHOLISM :</a:t>
            </a:r>
          </a:p>
          <a:p>
            <a:r>
              <a:rPr lang="en-US" sz="2400" dirty="0" smtClean="0"/>
              <a:t>It is associated with salivary gland dysfunction &amp; bilateral salivary gland enlargement usually parotid.</a:t>
            </a:r>
          </a:p>
          <a:p>
            <a:r>
              <a:rPr lang="en-US" sz="2400" dirty="0" smtClean="0"/>
              <a:t>Exact etiology is unclear but decreased salivary flow is believed to be due to dehydration &amp; poor nutrition.</a:t>
            </a:r>
          </a:p>
          <a:p>
            <a:r>
              <a:rPr lang="en-US" sz="2400" dirty="0" err="1" smtClean="0"/>
              <a:t>Histologic</a:t>
            </a:r>
            <a:r>
              <a:rPr lang="en-US" sz="2400" dirty="0" smtClean="0"/>
              <a:t> examination demonstrate fatty tissue changes.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MEDICATION INDUCED SALIVARY DYSFUNCTION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are over 400 medications that are listed as having dry mouth as an adverse effect.</a:t>
            </a:r>
          </a:p>
        </p:txBody>
      </p:sp>
      <p:pic>
        <p:nvPicPr>
          <p:cNvPr id="68610" name="Picture 2" descr="http://www.wisebread.com/files/fruganomics/imagecache/blog_image_full/files/fruganomics/blog-images/generic%20drug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7715272" y="5572140"/>
            <a:ext cx="1428728" cy="114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215082"/>
          </a:xfrm>
        </p:spPr>
        <p:txBody>
          <a:bodyPr>
            <a:noAutofit/>
          </a:bodyPr>
          <a:lstStyle/>
          <a:p>
            <a:r>
              <a:rPr lang="en-IN" sz="2400" dirty="0" smtClean="0"/>
              <a:t>Several different mechanisms account for drug-related dry mouth, but an anticholinergic action underlies many: The M3- </a:t>
            </a:r>
            <a:r>
              <a:rPr lang="en-IN" sz="2400" dirty="0" err="1" smtClean="0"/>
              <a:t>muscarinic</a:t>
            </a:r>
            <a:r>
              <a:rPr lang="en-IN" sz="2400" dirty="0" smtClean="0"/>
              <a:t> receptors (M3R) mediate parasympathetic cholinergic neurotransmission to salivary (and lacrimal) glands, but other receptors may also be involved (Kawaguchi and </a:t>
            </a:r>
            <a:r>
              <a:rPr lang="en-IN" sz="2400" dirty="0" err="1" smtClean="0"/>
              <a:t>Yamagishi</a:t>
            </a:r>
            <a:r>
              <a:rPr lang="en-IN" sz="2400" dirty="0" smtClean="0"/>
              <a:t>, 1995).</a:t>
            </a:r>
          </a:p>
          <a:p>
            <a:pPr>
              <a:buNone/>
            </a:pPr>
            <a:r>
              <a:rPr lang="en-IN" sz="2400" b="1" dirty="0" smtClean="0"/>
              <a:t>DRUG-RELATED SALIVARY GLAND PAIN</a:t>
            </a:r>
          </a:p>
          <a:p>
            <a:r>
              <a:rPr lang="en-IN" sz="2400" dirty="0" smtClean="0"/>
              <a:t>Antihypertensives, anti-thyroid agents, chlorhexidine, </a:t>
            </a:r>
            <a:r>
              <a:rPr lang="en-IN" sz="2400" dirty="0" err="1" smtClean="0"/>
              <a:t>cytotoxics</a:t>
            </a:r>
            <a:r>
              <a:rPr lang="en-IN" sz="2400" dirty="0" smtClean="0"/>
              <a:t>, ganglion-blocking agents, iodides, </a:t>
            </a:r>
            <a:r>
              <a:rPr lang="en-IN" sz="2400" dirty="0" err="1" smtClean="0"/>
              <a:t>phenothiazines</a:t>
            </a:r>
            <a:r>
              <a:rPr lang="en-IN" sz="2400" dirty="0" smtClean="0"/>
              <a:t>, and sulphonamides may cause salivary gland pain, as may drugs causing dry mouth (Glass, 1989).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Past and present medical history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critical first step is the thorough medical history.</a:t>
            </a:r>
          </a:p>
          <a:p>
            <a:r>
              <a:rPr lang="en-US" sz="2400" dirty="0" smtClean="0"/>
              <a:t>It reveals medications or medical conditions that are known to be associated with salivary gland dysfunction.</a:t>
            </a:r>
          </a:p>
          <a:p>
            <a:r>
              <a:rPr lang="en-US" sz="2400" dirty="0" smtClean="0"/>
              <a:t>Patient who has received radiotherapy for head &amp; neck malignancy or individual who has recently started taking </a:t>
            </a:r>
            <a:r>
              <a:rPr lang="en-US" sz="2400" dirty="0" err="1" smtClean="0"/>
              <a:t>tricyclic</a:t>
            </a:r>
            <a:r>
              <a:rPr lang="en-US" sz="2400" dirty="0" smtClean="0"/>
              <a:t> anti depressants.</a:t>
            </a:r>
          </a:p>
          <a:p>
            <a:r>
              <a:rPr lang="en-US" sz="2400" dirty="0" smtClean="0"/>
              <a:t>Patient should also be questioned concerning dryness at other body sites.</a:t>
            </a:r>
          </a:p>
          <a:p>
            <a:endParaRPr lang="en-US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HYPERSALIVATION</a:t>
            </a:r>
            <a:r>
              <a:rPr lang="en-US" u="sng" dirty="0" smtClean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73630"/>
            <a:ext cx="8329642" cy="485253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This is relatively uncommon in adults and is also known as  “SIALORRHEA”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may be idiopathic or caused by mucosal irritation.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Clinically drooling of saliva occurs as a result of under lying neurological disorder.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Problem lies in decrease swallowing efficiency and frequency and is rarely related to a genuine salivary hyper function.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Drooling causes severe problem to patients, like it can cause maceration of the skin at the angle of the mouth and chin followed by colonization of opportunistic infections.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Drooling may also be seen in mentally handicapped patients and also as a side effect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neuroleptic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drugs.</a:t>
            </a: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http://archives.chennaionline.com/health/kids/images/07chil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14290"/>
            <a:ext cx="16668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Examples : Cerebral palsy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dirty="0" err="1" smtClean="0"/>
              <a:t>Myotropic</a:t>
            </a:r>
            <a:r>
              <a:rPr lang="en-US" dirty="0" smtClean="0"/>
              <a:t> lateral sclerosis,</a:t>
            </a:r>
          </a:p>
          <a:p>
            <a:pPr>
              <a:buNone/>
            </a:pPr>
            <a:r>
              <a:rPr lang="en-US" dirty="0" smtClean="0"/>
              <a:t>                       Parkinson’s disease.</a:t>
            </a:r>
            <a:endParaRPr lang="en-IN" dirty="0" smtClean="0"/>
          </a:p>
          <a:p>
            <a:r>
              <a:rPr lang="en-US" dirty="0" smtClean="0"/>
              <a:t>Other causes for </a:t>
            </a:r>
            <a:r>
              <a:rPr lang="en-US" dirty="0" err="1" smtClean="0"/>
              <a:t>sialorrhea</a:t>
            </a:r>
            <a:r>
              <a:rPr lang="en-US" dirty="0" smtClean="0"/>
              <a:t> are , Acute inflammation of oral mucosa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                                                    Fractures of jaw bones </a:t>
            </a:r>
          </a:p>
          <a:p>
            <a:pPr>
              <a:buNone/>
            </a:pPr>
            <a:r>
              <a:rPr lang="en-US" dirty="0" smtClean="0"/>
              <a:t>                                                    During eruption of teeth in infants</a:t>
            </a:r>
          </a:p>
          <a:p>
            <a:pPr>
              <a:buNone/>
            </a:pPr>
            <a:r>
              <a:rPr lang="en-US" dirty="0" smtClean="0"/>
              <a:t>                                                    Schizophrenia</a:t>
            </a:r>
          </a:p>
          <a:p>
            <a:pPr>
              <a:buNone/>
            </a:pPr>
            <a:r>
              <a:rPr lang="en-US" dirty="0" smtClean="0"/>
              <a:t>                                                     Epilepsy</a:t>
            </a:r>
          </a:p>
          <a:p>
            <a:pPr>
              <a:buNone/>
            </a:pPr>
            <a:r>
              <a:rPr lang="en-US" dirty="0" smtClean="0"/>
              <a:t>                                                     </a:t>
            </a:r>
            <a:r>
              <a:rPr lang="en-US" dirty="0" err="1" smtClean="0"/>
              <a:t>Acrodynia</a:t>
            </a:r>
            <a:r>
              <a:rPr lang="en-US" dirty="0" smtClean="0"/>
              <a:t> (mercury poisoning)</a:t>
            </a:r>
          </a:p>
          <a:p>
            <a:pPr>
              <a:buNone/>
            </a:pPr>
            <a:r>
              <a:rPr lang="en-US" dirty="0" smtClean="0"/>
              <a:t>                                                     Rabies</a:t>
            </a:r>
          </a:p>
          <a:p>
            <a:pPr>
              <a:buNone/>
            </a:pPr>
            <a:r>
              <a:rPr lang="en-US" dirty="0" smtClean="0"/>
              <a:t>                                                      Familial </a:t>
            </a:r>
            <a:r>
              <a:rPr lang="en-US" dirty="0" err="1" smtClean="0"/>
              <a:t>dystonias</a:t>
            </a:r>
            <a:r>
              <a:rPr lang="en-US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XEROSTOMIA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Xerostomia</a:t>
            </a:r>
            <a:r>
              <a:rPr lang="en-US" sz="2400" dirty="0" smtClean="0"/>
              <a:t> is a  subjective feeling of dry mouth resulting due to   </a:t>
            </a:r>
          </a:p>
          <a:p>
            <a:pPr>
              <a:buNone/>
            </a:pPr>
            <a:r>
              <a:rPr lang="en-US" sz="2400" dirty="0" smtClean="0"/>
              <a:t>              </a:t>
            </a:r>
            <a:r>
              <a:rPr lang="en-US" sz="2400" dirty="0" err="1" smtClean="0"/>
              <a:t>Hyposalivation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        Change in saliva composition.</a:t>
            </a:r>
          </a:p>
          <a:p>
            <a:pPr>
              <a:buNone/>
            </a:pPr>
            <a:r>
              <a:rPr lang="en-US" sz="2400" dirty="0" smtClean="0"/>
              <a:t>     salivary gland problem   in geriatric   patients due to age changes</a:t>
            </a:r>
            <a:r>
              <a:rPr lang="en-IN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/>
              <a:t>   </a:t>
            </a:r>
            <a:r>
              <a:rPr lang="en-US" sz="2400" dirty="0" err="1" smtClean="0"/>
              <a:t>Xerostomia</a:t>
            </a:r>
            <a:r>
              <a:rPr lang="en-US" sz="2400" dirty="0" smtClean="0"/>
              <a:t> is sometimes colloquially called PASTIES or COTTONMOUTH</a:t>
            </a:r>
            <a:r>
              <a:rPr lang="en-IN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584043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8600" b="1" u="sng" dirty="0" smtClean="0"/>
              <a:t>ETIOLOGY</a:t>
            </a:r>
            <a:endParaRPr lang="en-IN" sz="8600" dirty="0" smtClean="0"/>
          </a:p>
          <a:p>
            <a:pPr>
              <a:lnSpc>
                <a:spcPct val="90000"/>
              </a:lnSpc>
            </a:pPr>
            <a:r>
              <a:rPr lang="en-US" sz="7200" dirty="0" smtClean="0"/>
              <a:t>I)  Iatrogenic causes :includes,</a:t>
            </a:r>
            <a:endParaRPr lang="en-IN" sz="7200" dirty="0" smtClean="0"/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                               A) Drugs &amp; Medicines.</a:t>
            </a:r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                               B) Irradiation.</a:t>
            </a:r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                               C) Chemotherapy</a:t>
            </a:r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                               D) Graft v/s host reaction</a:t>
            </a:r>
            <a:r>
              <a:rPr lang="en-IN" sz="72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sz="7200" b="1" dirty="0" smtClean="0"/>
              <a:t>II</a:t>
            </a:r>
            <a:r>
              <a:rPr lang="en-US" sz="7200" dirty="0" smtClean="0"/>
              <a:t>) Auto immune diseases : such as ,</a:t>
            </a:r>
            <a:endParaRPr lang="en-IN" sz="7200" dirty="0" smtClean="0"/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                                         A) Rheumatoid  arthritis.</a:t>
            </a:r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                                         B) </a:t>
            </a:r>
            <a:r>
              <a:rPr lang="en-US" sz="7200" dirty="0" err="1" smtClean="0"/>
              <a:t>Sjogrens</a:t>
            </a:r>
            <a:r>
              <a:rPr lang="en-US" sz="7200" dirty="0" smtClean="0"/>
              <a:t> syndrome.</a:t>
            </a:r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                                         C) </a:t>
            </a:r>
            <a:r>
              <a:rPr lang="en-US" sz="7200" dirty="0" err="1" smtClean="0"/>
              <a:t>Sarcoidosis</a:t>
            </a:r>
            <a:r>
              <a:rPr lang="en-US" sz="7200" dirty="0" smtClean="0"/>
              <a:t>.</a:t>
            </a:r>
            <a:endParaRPr lang="en-IN" sz="7200" dirty="0" smtClean="0"/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III) Neurological disorders : </a:t>
            </a:r>
            <a:endParaRPr lang="en-IN" sz="7200" dirty="0" smtClean="0"/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                                          A) Mental depression</a:t>
            </a:r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                                          B) Bell’s palsy</a:t>
            </a:r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IV) Hormonal disorders: like Diabetes mellitus and hypo / hyper </a:t>
            </a:r>
            <a:r>
              <a:rPr lang="en-US" sz="7200" dirty="0" err="1" smtClean="0"/>
              <a:t>thyroidism</a:t>
            </a:r>
            <a:r>
              <a:rPr lang="en-US" sz="7200" dirty="0" smtClean="0"/>
              <a:t>.</a:t>
            </a:r>
            <a:endParaRPr lang="en-IN" sz="7200" dirty="0" smtClean="0"/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V) Infections: like HIV, Hepatitis C infection, Epidemic </a:t>
            </a:r>
            <a:r>
              <a:rPr lang="en-US" sz="7200" dirty="0" err="1" smtClean="0"/>
              <a:t>parotitis</a:t>
            </a:r>
            <a:r>
              <a:rPr lang="en-US" sz="7200" dirty="0" smtClean="0"/>
              <a:t> etc.</a:t>
            </a:r>
            <a:endParaRPr lang="en-IN" sz="7200" dirty="0" smtClean="0"/>
          </a:p>
          <a:p>
            <a:pPr>
              <a:lnSpc>
                <a:spcPct val="90000"/>
              </a:lnSpc>
              <a:buNone/>
            </a:pPr>
            <a:r>
              <a:rPr lang="en-US" sz="7200" dirty="0" smtClean="0"/>
              <a:t>VI) Hereditary disorders: like Cystic fibrosis and </a:t>
            </a:r>
            <a:r>
              <a:rPr lang="en-US" sz="7200" dirty="0" err="1" smtClean="0"/>
              <a:t>Ectodermal</a:t>
            </a:r>
            <a:r>
              <a:rPr lang="en-US" sz="7200" dirty="0" smtClean="0"/>
              <a:t> dysplasia.</a:t>
            </a:r>
            <a:endParaRPr lang="en-IN" sz="7200" dirty="0" smtClean="0"/>
          </a:p>
          <a:p>
            <a:pPr>
              <a:lnSpc>
                <a:spcPct val="90000"/>
              </a:lnSpc>
              <a:buNone/>
            </a:pPr>
            <a:endParaRPr lang="en-IN" sz="7200" dirty="0" smtClean="0"/>
          </a:p>
          <a:p>
            <a:endParaRPr lang="en-IN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58404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VII) Metabolic disturbances : such as occurring in Malnutrition, Bulimia, </a:t>
            </a:r>
            <a:r>
              <a:rPr lang="en-US" sz="2000" dirty="0" err="1" smtClean="0"/>
              <a:t>Anorex</a:t>
            </a:r>
            <a:r>
              <a:rPr lang="en-US" sz="2000" dirty="0" smtClean="0"/>
              <a:t> Nervosa, Dehydration states, Vitamins deficiencies.</a:t>
            </a:r>
            <a:endParaRPr lang="en-IN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VIII) Local salivary diseases:  includes   </a:t>
            </a:r>
            <a:r>
              <a:rPr lang="en-US" sz="2000" dirty="0" err="1" smtClean="0"/>
              <a:t>Sialolithiasis</a:t>
            </a:r>
            <a:endParaRPr lang="en-IN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                                                                   </a:t>
            </a:r>
            <a:r>
              <a:rPr lang="en-US" sz="2000" dirty="0" err="1" smtClean="0"/>
              <a:t>Sialadinitis</a:t>
            </a: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                                                                   Carcinoma.</a:t>
            </a:r>
            <a:endParaRPr lang="en-IN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IX) Other conditions involving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                                     </a:t>
            </a:r>
            <a:r>
              <a:rPr lang="en-US" sz="2000" dirty="0" err="1" smtClean="0"/>
              <a:t>Parotidectomy</a:t>
            </a:r>
            <a:r>
              <a:rPr lang="en-US" sz="2000" dirty="0" smtClean="0"/>
              <a:t> procedures</a:t>
            </a:r>
            <a:endParaRPr lang="en-IN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                                     Impaired </a:t>
            </a:r>
            <a:r>
              <a:rPr lang="en-US" sz="2000" dirty="0" err="1" smtClean="0"/>
              <a:t>masticatory</a:t>
            </a:r>
            <a:r>
              <a:rPr lang="en-US" sz="2000" dirty="0" smtClean="0"/>
              <a:t> performance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                                     Menopause and 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                                     </a:t>
            </a:r>
            <a:r>
              <a:rPr lang="en-US" sz="2000" dirty="0" err="1" smtClean="0"/>
              <a:t>Aplasia</a:t>
            </a:r>
            <a:r>
              <a:rPr lang="en-US" sz="2000" dirty="0" smtClean="0"/>
              <a:t> of gland</a:t>
            </a:r>
            <a:r>
              <a:rPr lang="en-IN" sz="2000" dirty="0" smtClean="0"/>
              <a:t> 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8404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b="1" u="sng" dirty="0" smtClean="0"/>
              <a:t>SIGNS AND SYMPTOMS:</a:t>
            </a:r>
          </a:p>
          <a:p>
            <a:pPr>
              <a:lnSpc>
                <a:spcPct val="80000"/>
              </a:lnSpc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Patient usually experiences the following signs and symptoms they are as follows.</a:t>
            </a:r>
            <a:endParaRPr lang="en-IN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Oral mucosal dryness and soreness.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Burning oral sensation.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Dysphonia</a:t>
            </a:r>
            <a:r>
              <a:rPr lang="en-US" dirty="0" smtClean="0"/>
              <a:t> ( difficulty in speech )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Dysphagia</a:t>
            </a:r>
            <a:r>
              <a:rPr lang="en-US" dirty="0" smtClean="0"/>
              <a:t> ( difficulty in swallowing 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Difficulty in chewing the food.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Dysgeusia</a:t>
            </a:r>
            <a:r>
              <a:rPr lang="en-US" dirty="0" smtClean="0"/>
              <a:t> or </a:t>
            </a:r>
            <a:r>
              <a:rPr lang="en-US" dirty="0" err="1" smtClean="0"/>
              <a:t>Hypogeusia</a:t>
            </a:r>
            <a:r>
              <a:rPr lang="en-US" dirty="0" smtClean="0"/>
              <a:t> ( impairment of taste 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Difficulty in wearing artificial dentures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Acid reflexes, Heart burn and Nausea.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Halitosis ( bad breath 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Sensation of thirst.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Dry, glazed and red mucosa.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Lobulating</a:t>
            </a:r>
            <a:r>
              <a:rPr lang="en-US" dirty="0" smtClean="0"/>
              <a:t> and fissuring of dorsal part of tongue.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Atrophy of </a:t>
            </a:r>
            <a:r>
              <a:rPr lang="en-US" dirty="0" err="1" smtClean="0"/>
              <a:t>filiform</a:t>
            </a:r>
            <a:r>
              <a:rPr lang="en-US" dirty="0" smtClean="0"/>
              <a:t> papilla.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Dry, cracked lips. </a:t>
            </a:r>
            <a:endParaRPr lang="en-IN" dirty="0" smtClean="0"/>
          </a:p>
          <a:p>
            <a:pPr>
              <a:lnSpc>
                <a:spcPct val="80000"/>
              </a:lnSpc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58404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Non oral symptoms such as Dryness of skin, throat, nose and eyes.</a:t>
            </a:r>
            <a:endParaRPr lang="en-IN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                                                 Constipation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                                                 Weight loss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                                                 Depression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sz="2400" u="sng" dirty="0" smtClean="0"/>
              <a:t>ORAL COMPLICATIONS ARISING DUE TO XEROSTOMIA</a:t>
            </a:r>
            <a:r>
              <a:rPr lang="en-US" sz="2400" b="1" dirty="0" smtClean="0"/>
              <a:t>: </a:t>
            </a:r>
            <a:endParaRPr lang="en-IN" sz="2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Dental caries which involves smooth surfaces &amp; root surface of teeth which is difficult to control and are parallel to rampant form of caries.</a:t>
            </a:r>
            <a:endParaRPr lang="en-IN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Candidial</a:t>
            </a:r>
            <a:r>
              <a:rPr lang="en-US" dirty="0" smtClean="0"/>
              <a:t> super infections which causes Burning, taste changes, intolerance to spices, mucosal </a:t>
            </a:r>
            <a:r>
              <a:rPr lang="en-US" dirty="0" err="1" smtClean="0"/>
              <a:t>errythema</a:t>
            </a:r>
            <a:r>
              <a:rPr lang="en-US" dirty="0" smtClean="0"/>
              <a:t> and angular </a:t>
            </a:r>
            <a:r>
              <a:rPr lang="en-US" dirty="0" err="1" smtClean="0"/>
              <a:t>stomatitis</a:t>
            </a:r>
            <a:r>
              <a:rPr lang="en-US" dirty="0" smtClean="0"/>
              <a:t>. </a:t>
            </a:r>
            <a:endParaRPr lang="en-IN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Ascending </a:t>
            </a:r>
            <a:r>
              <a:rPr lang="en-US" dirty="0" err="1" smtClean="0"/>
              <a:t>sialdenitis</a:t>
            </a:r>
            <a:r>
              <a:rPr lang="en-US" dirty="0" smtClean="0"/>
              <a:t> present with pain and swelling of major salivary gland and sometimes present with purulent discharge from the duct.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428604"/>
            <a:ext cx="8543956" cy="56975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Diagnosis is also confirmed by certain diagnostic studies such as,</a:t>
            </a:r>
            <a:endParaRPr lang="en-IN" dirty="0" smtClean="0"/>
          </a:p>
          <a:p>
            <a:pPr>
              <a:lnSpc>
                <a:spcPct val="90000"/>
              </a:lnSpc>
            </a:pPr>
            <a:r>
              <a:rPr lang="en-US" b="1" u="sng" dirty="0" smtClean="0"/>
              <a:t>SIALOMETRY:</a:t>
            </a:r>
            <a:r>
              <a:rPr lang="en-US" b="1" dirty="0" smtClean="0"/>
              <a:t> </a:t>
            </a:r>
            <a:r>
              <a:rPr lang="en-US" dirty="0" smtClean="0"/>
              <a:t>Deals with estimation of salivary flow rates by draining method.</a:t>
            </a:r>
            <a:endParaRPr lang="en-IN" dirty="0" smtClean="0"/>
          </a:p>
          <a:p>
            <a:pPr>
              <a:lnSpc>
                <a:spcPct val="90000"/>
              </a:lnSpc>
            </a:pPr>
            <a:r>
              <a:rPr lang="en-US" b="1" u="sng" dirty="0" smtClean="0"/>
              <a:t>SIALOGRAPHY :</a:t>
            </a:r>
            <a:r>
              <a:rPr lang="en-US" b="1" dirty="0" smtClean="0"/>
              <a:t> </a:t>
            </a:r>
            <a:r>
              <a:rPr lang="en-US" dirty="0" smtClean="0"/>
              <a:t>Non specific test, in which a radio opaque dye is injected into the Duct (such as iodine based dye). And a radiograph is taken which Shows if the duct is constricted, dilated or there is any calculus Formation</a:t>
            </a:r>
            <a:r>
              <a:rPr lang="en-US" b="1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u="sng" dirty="0" smtClean="0"/>
              <a:t> SALIVARY SCINTISCANNING</a:t>
            </a:r>
            <a:r>
              <a:rPr lang="en-US" b="1" dirty="0" smtClean="0"/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                             </a:t>
            </a:r>
            <a:r>
              <a:rPr lang="en-US" dirty="0" smtClean="0"/>
              <a:t>Non invasive procedure, examines all major salivary glands Technetium-99 is used which emits gamma radiation, and is associated with small amount of radiation hazard and is expensive procedure, not always used</a:t>
            </a:r>
            <a:r>
              <a:rPr lang="en-IN" dirty="0" smtClean="0"/>
              <a:t>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MANAGEMENT OF XEROSTOMIA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dirty="0" smtClean="0"/>
              <a:t>PALLIATIVE TREATMENT: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Any under lying cause of </a:t>
            </a:r>
            <a:r>
              <a:rPr lang="en-US" sz="2400" dirty="0" err="1" smtClean="0"/>
              <a:t>xerostomia</a:t>
            </a:r>
            <a:r>
              <a:rPr lang="en-US" sz="2400" dirty="0" smtClean="0"/>
              <a:t> should if possible, be rectified such as diabetes, drugs etc.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Avoiding factors that may increase dryness such as,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                     Hot dry environment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                     Dry food such as biscuits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                     Drugs like </a:t>
            </a:r>
            <a:r>
              <a:rPr lang="en-US" sz="2400" dirty="0" err="1" smtClean="0"/>
              <a:t>tricyclic</a:t>
            </a:r>
            <a:r>
              <a:rPr lang="en-US" sz="2400" dirty="0" smtClean="0"/>
              <a:t> anti depressants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                     Alcohol including mouth washes with 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                     alcohol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                      Smoking etc.</a:t>
            </a:r>
            <a:endParaRPr lang="en-IN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Use of humidifiers at nights, application of lip balms, olive oil, and </a:t>
            </a:r>
            <a:r>
              <a:rPr lang="en-US" sz="2400" dirty="0" err="1" smtClean="0"/>
              <a:t>vit</a:t>
            </a:r>
            <a:r>
              <a:rPr lang="en-US" sz="2400" dirty="0" smtClean="0"/>
              <a:t> E to keep the mucosa moist.</a:t>
            </a:r>
            <a:endParaRPr lang="en-IN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SALIVA SUBSTITUTES AND ORAL LUBRICANTS</a:t>
            </a:r>
            <a:r>
              <a:rPr lang="en-IN" sz="3600" dirty="0" smtClean="0"/>
              <a:t>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Over the counter formulations like solutions, sprays or gels are useful.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Formulations containing </a:t>
            </a:r>
            <a:r>
              <a:rPr lang="en-US" sz="2400" dirty="0" err="1" smtClean="0"/>
              <a:t>carboxymethyl</a:t>
            </a:r>
            <a:r>
              <a:rPr lang="en-US" sz="2400" dirty="0" smtClean="0"/>
              <a:t> or </a:t>
            </a:r>
            <a:r>
              <a:rPr lang="en-US" sz="2400" dirty="0" err="1" smtClean="0"/>
              <a:t>hydroxymethyl</a:t>
            </a:r>
            <a:r>
              <a:rPr lang="en-US" sz="2400" dirty="0" smtClean="0"/>
              <a:t> cellulose, electrolytes and flavoring agents are used.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Salivary replacements or  artificial saliva substitutes available as,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 1. </a:t>
            </a:r>
            <a:r>
              <a:rPr lang="en-US" sz="2400" dirty="0" err="1" smtClean="0"/>
              <a:t>Gladosane</a:t>
            </a:r>
            <a:r>
              <a:rPr lang="en-US" sz="2400" dirty="0" smtClean="0"/>
              <a:t> &amp; </a:t>
            </a:r>
            <a:r>
              <a:rPr lang="en-US" sz="2400" dirty="0" err="1" smtClean="0"/>
              <a:t>luborant</a:t>
            </a:r>
            <a:r>
              <a:rPr lang="en-US" sz="2400" dirty="0" smtClean="0"/>
              <a:t> ----sodium carboxyl </a:t>
            </a:r>
            <a:r>
              <a:rPr lang="en-US" sz="2400" dirty="0" err="1" smtClean="0"/>
              <a:t>methylcellose</a:t>
            </a:r>
            <a:r>
              <a:rPr lang="en-US" sz="2400" dirty="0" smtClean="0"/>
              <a:t> base available as spray.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 2. Oral balance &amp; wet mouth ----- </a:t>
            </a:r>
            <a:r>
              <a:rPr lang="en-US" sz="2400" dirty="0" err="1" smtClean="0"/>
              <a:t>lactoperoxidase</a:t>
            </a:r>
            <a:r>
              <a:rPr lang="en-US" sz="2400" dirty="0" smtClean="0"/>
              <a:t>, glucose </a:t>
            </a:r>
            <a:r>
              <a:rPr lang="en-US" sz="2400" dirty="0" err="1" smtClean="0"/>
              <a:t>oxidase</a:t>
            </a:r>
            <a:r>
              <a:rPr lang="en-US" sz="2400" dirty="0" smtClean="0"/>
              <a:t> and </a:t>
            </a:r>
            <a:r>
              <a:rPr lang="en-US" sz="2400" dirty="0" err="1" smtClean="0"/>
              <a:t>xylitol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 3. Saliva </a:t>
            </a:r>
            <a:r>
              <a:rPr lang="en-US" sz="2400" dirty="0" err="1" smtClean="0"/>
              <a:t>orthana</a:t>
            </a:r>
            <a:r>
              <a:rPr lang="en-US" sz="2400" dirty="0" smtClean="0"/>
              <a:t> ------- </a:t>
            </a:r>
            <a:r>
              <a:rPr lang="en-US" sz="2400" dirty="0" err="1" smtClean="0"/>
              <a:t>mucin</a:t>
            </a:r>
            <a:r>
              <a:rPr lang="en-US" sz="2400" dirty="0" smtClean="0"/>
              <a:t> spray containing fluoride.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 </a:t>
            </a:r>
            <a:endParaRPr lang="en-IN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Clinical examination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Mucosal dryness.</a:t>
            </a:r>
          </a:p>
          <a:p>
            <a:r>
              <a:rPr lang="en-US" sz="2400" dirty="0" smtClean="0"/>
              <a:t>Lips are often cracked, peeling &amp; atrophic.</a:t>
            </a:r>
          </a:p>
          <a:p>
            <a:r>
              <a:rPr lang="en-US" sz="2400" dirty="0" err="1" smtClean="0"/>
              <a:t>Buccal</a:t>
            </a:r>
            <a:r>
              <a:rPr lang="en-US" sz="2400" dirty="0" smtClean="0"/>
              <a:t> mucosa pale &amp; corrugated appearance.</a:t>
            </a:r>
          </a:p>
          <a:p>
            <a:r>
              <a:rPr lang="en-US" sz="2400" dirty="0" smtClean="0"/>
              <a:t>Tongue may be smooth &amp; reddened with loss of </a:t>
            </a:r>
            <a:r>
              <a:rPr lang="en-US" sz="2400" dirty="0" err="1" smtClean="0"/>
              <a:t>papillation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Patients report that their lips stick to the teeth &amp; oral mucosa adhere to dry enamel.</a:t>
            </a:r>
          </a:p>
          <a:p>
            <a:r>
              <a:rPr lang="en-US" sz="2400" dirty="0" smtClean="0"/>
              <a:t>Marked increase in erosion, </a:t>
            </a:r>
            <a:r>
              <a:rPr lang="en-US" sz="2400" dirty="0" err="1" smtClean="0"/>
              <a:t>caries,particularly</a:t>
            </a:r>
            <a:r>
              <a:rPr lang="en-US" sz="2400" dirty="0" smtClean="0"/>
              <a:t> decay on root surface &amp; even </a:t>
            </a:r>
            <a:r>
              <a:rPr lang="en-US" sz="2400" dirty="0" err="1" smtClean="0"/>
              <a:t>cusptip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Candidiasis</a:t>
            </a:r>
            <a:r>
              <a:rPr lang="en-US" sz="2400" dirty="0" smtClean="0"/>
              <a:t> most commonly of </a:t>
            </a:r>
            <a:r>
              <a:rPr lang="en-US" sz="2400" dirty="0" err="1" smtClean="0"/>
              <a:t>erythematous</a:t>
            </a:r>
            <a:r>
              <a:rPr lang="en-US" sz="2400" dirty="0" smtClean="0"/>
              <a:t> form.</a:t>
            </a:r>
          </a:p>
          <a:p>
            <a:r>
              <a:rPr lang="en-US" sz="2400" dirty="0" smtClean="0"/>
              <a:t>Positive lip stick &amp; tongue blade sign.</a:t>
            </a:r>
            <a:endParaRPr lang="en-IN" sz="2400" dirty="0"/>
          </a:p>
        </p:txBody>
      </p:sp>
      <p:pic>
        <p:nvPicPr>
          <p:cNvPr id="157697" name="Picture 1" descr="C:\Users\rajalakshmi\Desktop\cheilitis_44018_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10503"/>
            <a:ext cx="2643206" cy="1285884"/>
          </a:xfrm>
          <a:prstGeom prst="rect">
            <a:avLst/>
          </a:prstGeom>
          <a:noFill/>
        </p:spPr>
      </p:pic>
      <p:pic>
        <p:nvPicPr>
          <p:cNvPr id="157698" name="Picture 2" descr="C:\Users\rajalakshmi\Desktop\ME1222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56" cy="1500222"/>
          </a:xfrm>
          <a:prstGeom prst="rect">
            <a:avLst/>
          </a:prstGeom>
          <a:noFill/>
        </p:spPr>
      </p:pic>
      <p:pic>
        <p:nvPicPr>
          <p:cNvPr id="157699" name="Picture 3" descr="C:\Users\rajalakshmi\Desktop\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72074"/>
            <a:ext cx="208757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Application of petroleum derived lubricants like Vaseline should be avoided.</a:t>
            </a:r>
          </a:p>
          <a:p>
            <a:pPr>
              <a:lnSpc>
                <a:spcPct val="80000"/>
              </a:lnSpc>
              <a:buSzPct val="125000"/>
              <a:buFont typeface="Wingdings" pitchFamily="2" charset="2"/>
              <a:buChar char="§"/>
            </a:pPr>
            <a:r>
              <a:rPr lang="en-US" sz="2400" dirty="0" smtClean="0"/>
              <a:t>Saliva substitutes may help symptomatically such as water sipping frequently                                                                                             Application of ice chips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Use  of synthetic substitute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Home made preparation of saliva substitute consists of using a teaspoon of glycerin in 8 ounce of water.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Use of salivary flow stimulants like chewing a sugarless chewing gum, biotin dry mouth gum, </a:t>
            </a:r>
            <a:r>
              <a:rPr lang="en-US" sz="2400" dirty="0" err="1" smtClean="0"/>
              <a:t>xylifresh</a:t>
            </a:r>
            <a:r>
              <a:rPr lang="en-US" sz="2400" dirty="0" smtClean="0"/>
              <a:t> and sugar less candies, Salix lozenges and simply application of citric acid on the lateral borders of tongue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IMMUNE CONDITIONS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Benign </a:t>
            </a:r>
            <a:r>
              <a:rPr lang="en-US" sz="2400" dirty="0" err="1" smtClean="0"/>
              <a:t>lymphoepithelial</a:t>
            </a:r>
            <a:r>
              <a:rPr lang="en-US" sz="2400" dirty="0" smtClean="0"/>
              <a:t> lesion( </a:t>
            </a:r>
            <a:r>
              <a:rPr lang="en-US" sz="2400" dirty="0" err="1" smtClean="0"/>
              <a:t>Miculicz’s</a:t>
            </a:r>
            <a:r>
              <a:rPr lang="en-US" sz="2400" dirty="0" smtClean="0"/>
              <a:t> disease)</a:t>
            </a:r>
          </a:p>
          <a:p>
            <a:r>
              <a:rPr lang="en-US" sz="2400" dirty="0" smtClean="0"/>
              <a:t>The etiology is unknown.</a:t>
            </a:r>
          </a:p>
          <a:p>
            <a:r>
              <a:rPr lang="en-US" sz="2400" dirty="0" smtClean="0"/>
              <a:t>Auto immune, viral, or genetic factors are the triggers.</a:t>
            </a:r>
          </a:p>
          <a:p>
            <a:r>
              <a:rPr lang="en-US" sz="2400" dirty="0" smtClean="0"/>
              <a:t>This condition affects middle aged women.</a:t>
            </a:r>
          </a:p>
          <a:p>
            <a:r>
              <a:rPr lang="en-US" sz="2400" dirty="0" smtClean="0"/>
              <a:t>Pts with unilateral or bilateral salivary gland swelling due to benign lymphoid infiltration.</a:t>
            </a:r>
          </a:p>
          <a:p>
            <a:r>
              <a:rPr lang="en-US" sz="2400" dirty="0" smtClean="0"/>
              <a:t>Reduced salivary flow – frequent salivary gland infections.</a:t>
            </a:r>
          </a:p>
          <a:p>
            <a:r>
              <a:rPr lang="en-US" sz="2400" dirty="0" smtClean="0"/>
              <a:t>DD includes </a:t>
            </a:r>
            <a:r>
              <a:rPr lang="en-US" sz="2400" dirty="0" err="1" smtClean="0"/>
              <a:t>sjogrens</a:t>
            </a:r>
            <a:r>
              <a:rPr lang="en-US" sz="2400" dirty="0" smtClean="0"/>
              <a:t> syndrome, lymphoma, </a:t>
            </a:r>
            <a:r>
              <a:rPr lang="en-US" sz="2400" dirty="0" err="1" smtClean="0"/>
              <a:t>sarcoidosis</a:t>
            </a:r>
            <a:r>
              <a:rPr lang="en-US" sz="2400" dirty="0" smtClean="0"/>
              <a:t> &amp; other diseases </a:t>
            </a:r>
            <a:r>
              <a:rPr lang="en-US" sz="2400" dirty="0" err="1" smtClean="0"/>
              <a:t>asssociated</a:t>
            </a:r>
            <a:r>
              <a:rPr lang="en-US" sz="2400" dirty="0" smtClean="0"/>
              <a:t> with salivary gland enlargement.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Diagnosis is based on findings of salivary gland biopsy, absence of abnormalities in peripheral blood counts &amp; auto immune </a:t>
            </a:r>
            <a:r>
              <a:rPr lang="en-US" sz="2400" dirty="0" err="1" smtClean="0"/>
              <a:t>serologies</a:t>
            </a:r>
            <a:r>
              <a:rPr lang="en-US" sz="2400" dirty="0" smtClean="0"/>
              <a:t> in </a:t>
            </a:r>
            <a:r>
              <a:rPr lang="en-US" sz="2400" dirty="0" err="1" smtClean="0"/>
              <a:t>sjogrens</a:t>
            </a:r>
            <a:r>
              <a:rPr lang="en-US" sz="2400" dirty="0" smtClean="0"/>
              <a:t> syndrome.</a:t>
            </a:r>
          </a:p>
          <a:p>
            <a:r>
              <a:rPr lang="en-US" sz="2400" dirty="0" smtClean="0"/>
              <a:t>Treatment is palliative.</a:t>
            </a:r>
          </a:p>
          <a:p>
            <a:r>
              <a:rPr lang="en-US" sz="2400" dirty="0" smtClean="0"/>
              <a:t>Possibility of </a:t>
            </a:r>
            <a:r>
              <a:rPr lang="en-US" sz="2400" dirty="0" err="1" smtClean="0"/>
              <a:t>neoplastic</a:t>
            </a:r>
            <a:r>
              <a:rPr lang="en-US" sz="2400" dirty="0" smtClean="0"/>
              <a:t> transformation is a concern.</a:t>
            </a:r>
          </a:p>
          <a:p>
            <a:r>
              <a:rPr lang="en-US" sz="2400" dirty="0" smtClean="0"/>
              <a:t>Detection of monoclonal lymphocytic infiltrate is thought to be suggestive of low grade lymphoma.</a:t>
            </a:r>
          </a:p>
          <a:p>
            <a:r>
              <a:rPr lang="en-US" sz="2400" dirty="0" smtClean="0"/>
              <a:t>Treatment is controversial; some clinicians advocate irradiation therapy where as others recommend monitoring when the disease is limited to salivary glands.</a:t>
            </a:r>
          </a:p>
          <a:p>
            <a:endParaRPr lang="en-IN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Sjogrens</a:t>
            </a:r>
            <a:r>
              <a:rPr lang="en-US" dirty="0" smtClean="0"/>
              <a:t> syndrome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chronic systemic autoimmune disorder that principally involves salivary &amp; </a:t>
            </a:r>
            <a:r>
              <a:rPr lang="en-US" sz="2400" dirty="0" err="1" smtClean="0"/>
              <a:t>lacrimal</a:t>
            </a:r>
            <a:r>
              <a:rPr lang="en-US" sz="2400" dirty="0" smtClean="0"/>
              <a:t> glands resulting in </a:t>
            </a:r>
            <a:r>
              <a:rPr lang="en-US" sz="2400" dirty="0" err="1" smtClean="0"/>
              <a:t>xerostomia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xerophalmia</a:t>
            </a:r>
            <a:r>
              <a:rPr lang="en-US" sz="2400" dirty="0" smtClean="0"/>
              <a:t>,  lymphocytic infiltration &amp; destruction of exocrine glands.</a:t>
            </a:r>
          </a:p>
          <a:p>
            <a:r>
              <a:rPr lang="en-US" sz="2400" dirty="0" smtClean="0"/>
              <a:t>Effect on the eye often called </a:t>
            </a:r>
            <a:r>
              <a:rPr lang="en-US" sz="2400" dirty="0" err="1" smtClean="0"/>
              <a:t>keratoconjunctivitis</a:t>
            </a:r>
            <a:r>
              <a:rPr lang="en-US" sz="2400" dirty="0" smtClean="0"/>
              <a:t>  </a:t>
            </a:r>
            <a:r>
              <a:rPr lang="en-US" sz="2400" dirty="0" err="1" smtClean="0"/>
              <a:t>sicca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Primary </a:t>
            </a:r>
            <a:r>
              <a:rPr lang="en-US" sz="2400" dirty="0" err="1" smtClean="0"/>
              <a:t>sjogrens</a:t>
            </a:r>
            <a:r>
              <a:rPr lang="en-US" sz="2400" dirty="0" smtClean="0"/>
              <a:t> syndrome (</a:t>
            </a:r>
            <a:r>
              <a:rPr lang="en-US" sz="2400" dirty="0" err="1" smtClean="0"/>
              <a:t>sicca</a:t>
            </a:r>
            <a:r>
              <a:rPr lang="en-US" sz="2400" dirty="0" smtClean="0"/>
              <a:t> syndrome)</a:t>
            </a:r>
          </a:p>
          <a:p>
            <a:r>
              <a:rPr lang="en-US" sz="2400" dirty="0" smtClean="0"/>
              <a:t>Secondary </a:t>
            </a:r>
            <a:r>
              <a:rPr lang="en-US" sz="2400" dirty="0" err="1" smtClean="0"/>
              <a:t>sjogrens</a:t>
            </a:r>
            <a:r>
              <a:rPr lang="en-US" sz="2400" dirty="0" smtClean="0"/>
              <a:t> syndrome -  </a:t>
            </a:r>
            <a:r>
              <a:rPr lang="en-US" sz="2400" dirty="0" err="1" smtClean="0"/>
              <a:t>sicca</a:t>
            </a:r>
            <a:r>
              <a:rPr lang="en-US" sz="2400" dirty="0" smtClean="0"/>
              <a:t> syndrome in association with autoimmune diseases.</a:t>
            </a:r>
          </a:p>
          <a:p>
            <a:r>
              <a:rPr lang="en-US" sz="2400" dirty="0" smtClean="0"/>
              <a:t>The cause is unknown but there is evidence of genetic influence.</a:t>
            </a:r>
          </a:p>
          <a:p>
            <a:r>
              <a:rPr lang="en-US" sz="2400" dirty="0" smtClean="0"/>
              <a:t>Relatives of affected patients have increased frequency of other autoimmune diseases.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03513" y="724814"/>
            <a:ext cx="6316662" cy="1143000"/>
          </a:xfrm>
        </p:spPr>
        <p:txBody>
          <a:bodyPr>
            <a:noAutofit/>
          </a:bodyPr>
          <a:lstStyle/>
          <a:p>
            <a:r>
              <a:rPr lang="en-GB" sz="2800" b="1" dirty="0" err="1" smtClean="0"/>
              <a:t>Sjogren’s</a:t>
            </a:r>
            <a:r>
              <a:rPr lang="en-GB" sz="2800" b="1" dirty="0" smtClean="0"/>
              <a:t> Syndrome - Diffuse </a:t>
            </a:r>
            <a:r>
              <a:rPr lang="en-GB" sz="2800" b="1" dirty="0" err="1" smtClean="0"/>
              <a:t>Submandibular</a:t>
            </a:r>
            <a:r>
              <a:rPr lang="en-GB" sz="2800" b="1" dirty="0" smtClean="0"/>
              <a:t> Salivary Gland Enlargement</a:t>
            </a:r>
            <a:br>
              <a:rPr lang="en-GB" sz="2800" b="1" dirty="0" smtClean="0"/>
            </a:br>
            <a:endParaRPr lang="en-IN" sz="2800" dirty="0"/>
          </a:p>
        </p:txBody>
      </p:sp>
      <p:pic>
        <p:nvPicPr>
          <p:cNvPr id="9" name="Picture 2" descr="Untitled_007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6083432" cy="3929089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612270"/>
            <a:ext cx="6316662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Dryness results in the clinical appearance of </a:t>
            </a:r>
            <a:br>
              <a:rPr lang="en-US" sz="3100" dirty="0" smtClean="0"/>
            </a:br>
            <a:r>
              <a:rPr lang="en-US" sz="3100" dirty="0" err="1" smtClean="0"/>
              <a:t>keratoconjunctivitis</a:t>
            </a:r>
            <a:r>
              <a:rPr lang="en-US" sz="3100" dirty="0" smtClean="0"/>
              <a:t> </a:t>
            </a:r>
            <a:r>
              <a:rPr lang="en-US" sz="3100" dirty="0" err="1" smtClean="0"/>
              <a:t>sicca</a:t>
            </a:r>
            <a:r>
              <a:rPr lang="en-US" sz="3100" dirty="0" smtClean="0"/>
              <a:t> (KCS)</a:t>
            </a:r>
            <a:br>
              <a:rPr lang="en-US" sz="3100" dirty="0" smtClean="0"/>
            </a:br>
            <a:r>
              <a:rPr lang="en-US" sz="3100" dirty="0" smtClean="0"/>
              <a:t>characteristic of </a:t>
            </a:r>
            <a:r>
              <a:rPr lang="en-US" sz="3100" dirty="0" err="1" smtClean="0"/>
              <a:t>Sjogren’s</a:t>
            </a:r>
            <a:r>
              <a:rPr lang="en-US" sz="3100" dirty="0" smtClean="0"/>
              <a:t> syndrome</a:t>
            </a:r>
            <a:endParaRPr lang="en-IN" sz="3100" dirty="0"/>
          </a:p>
        </p:txBody>
      </p:sp>
      <p:pic>
        <p:nvPicPr>
          <p:cNvPr id="4" name="Content Placeholder 3" descr="pt 3 os b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33600" y="2293034"/>
            <a:ext cx="6553200" cy="376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Sjögren’s Syndrome - Associations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Rheumatoid arthritis</a:t>
            </a:r>
          </a:p>
          <a:p>
            <a:r>
              <a:rPr lang="it-IT" dirty="0" smtClean="0"/>
              <a:t>Systemic Lupus</a:t>
            </a:r>
          </a:p>
          <a:p>
            <a:r>
              <a:rPr lang="it-IT" dirty="0" smtClean="0"/>
              <a:t>Scleroderma</a:t>
            </a:r>
          </a:p>
          <a:p>
            <a:r>
              <a:rPr lang="it-IT" dirty="0" smtClean="0"/>
              <a:t>Mixed Connective Tissue Disease</a:t>
            </a:r>
          </a:p>
          <a:p>
            <a:r>
              <a:rPr lang="it-IT" dirty="0" smtClean="0"/>
              <a:t>Primary Biliary Cirrhosis</a:t>
            </a:r>
          </a:p>
          <a:p>
            <a:r>
              <a:rPr lang="it-IT" dirty="0" smtClean="0"/>
              <a:t>Myositis</a:t>
            </a:r>
          </a:p>
          <a:p>
            <a:r>
              <a:rPr lang="it-IT" dirty="0" smtClean="0"/>
              <a:t>Vasculitis</a:t>
            </a:r>
          </a:p>
          <a:p>
            <a:r>
              <a:rPr lang="it-IT" dirty="0" smtClean="0"/>
              <a:t>Thyroiditis</a:t>
            </a:r>
          </a:p>
          <a:p>
            <a:r>
              <a:rPr lang="it-IT" dirty="0" smtClean="0"/>
              <a:t>Chronic Active Hepatitis</a:t>
            </a:r>
          </a:p>
          <a:p>
            <a:r>
              <a:rPr lang="it-IT" dirty="0" smtClean="0"/>
              <a:t>Mixed Cryoglobulinaemia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Certain </a:t>
            </a:r>
            <a:r>
              <a:rPr lang="en-US" sz="2400" dirty="0" err="1" smtClean="0"/>
              <a:t>histocompatibility</a:t>
            </a:r>
            <a:r>
              <a:rPr lang="en-US" sz="2400" dirty="0" smtClean="0"/>
              <a:t> antigens HLAs </a:t>
            </a:r>
          </a:p>
          <a:p>
            <a:r>
              <a:rPr lang="en-US" sz="2400" dirty="0" smtClean="0"/>
              <a:t>HLA-DRw52 is associated with both forms of disease.</a:t>
            </a:r>
          </a:p>
          <a:p>
            <a:r>
              <a:rPr lang="en-US" sz="2400" dirty="0" smtClean="0"/>
              <a:t>HLA-B8 &amp; HLA-DR3 are seen with increased frequency in primary form of disease.</a:t>
            </a:r>
          </a:p>
          <a:p>
            <a:r>
              <a:rPr lang="en-US" sz="2400" b="1" dirty="0" smtClean="0"/>
              <a:t>Clinical manifestations : </a:t>
            </a:r>
          </a:p>
          <a:p>
            <a:r>
              <a:rPr lang="en-US" sz="2400" dirty="0" smtClean="0"/>
              <a:t>Patients complains of dry mouth &amp; need to sip liquids frequently.</a:t>
            </a:r>
          </a:p>
          <a:p>
            <a:r>
              <a:rPr lang="en-US" sz="2400" dirty="0" smtClean="0"/>
              <a:t>Oral dryness causes difficulty with chewing, swallowing &amp; speaking without additional fluids.</a:t>
            </a:r>
          </a:p>
          <a:p>
            <a:r>
              <a:rPr lang="en-US" sz="2400" dirty="0" smtClean="0"/>
              <a:t>Pts often have dry cracked lips &amp; angular </a:t>
            </a:r>
            <a:r>
              <a:rPr lang="en-US" sz="2400" dirty="0" err="1" smtClean="0"/>
              <a:t>cheilitis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Intra orally mucosa appears pale &amp; dry with minimal salivary pooling.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SJOGRENS SYNDROME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9314" name="Picture 2" descr="mhtml:file://C:\Users\rajalakshmi\Desktop\ss.mht!http://www.hopkins-arthritis.org/images/salivaryglan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4405866" cy="2500330"/>
          </a:xfrm>
          <a:prstGeom prst="rect">
            <a:avLst/>
          </a:prstGeom>
          <a:noFill/>
        </p:spPr>
      </p:pic>
      <p:pic>
        <p:nvPicPr>
          <p:cNvPr id="269316" name="Picture 4" descr="mhtml:file://C:\Users\rajalakshmi\Desktop\ss.mht!http://www.hopkins-arthritis.org/images/parot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643050"/>
            <a:ext cx="3095625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Saliva tends to be thick &amp; ropy &amp; </a:t>
            </a:r>
            <a:r>
              <a:rPr lang="en-US" sz="2400" dirty="0" err="1" smtClean="0"/>
              <a:t>mucocutaneous</a:t>
            </a:r>
            <a:r>
              <a:rPr lang="en-US" sz="2400" dirty="0" smtClean="0"/>
              <a:t> </a:t>
            </a:r>
            <a:r>
              <a:rPr lang="en-US" sz="2400" dirty="0" err="1" smtClean="0"/>
              <a:t>candidiasis</a:t>
            </a:r>
            <a:r>
              <a:rPr lang="en-US" sz="2400" dirty="0" smtClean="0"/>
              <a:t> is common in these patients.</a:t>
            </a:r>
          </a:p>
          <a:p>
            <a:r>
              <a:rPr lang="en-US" sz="2400" dirty="0" smtClean="0"/>
              <a:t>Pts experience increased dental caries ,erosion of enamel structure, chronic salivary gland enlargement.</a:t>
            </a:r>
          </a:p>
          <a:p>
            <a:pPr>
              <a:buNone/>
            </a:pPr>
            <a:r>
              <a:rPr lang="en-US" sz="2400" b="1" dirty="0" smtClean="0"/>
              <a:t>Diagnosis :</a:t>
            </a:r>
            <a:endParaRPr lang="en-US" sz="2400" dirty="0" smtClean="0"/>
          </a:p>
          <a:p>
            <a:r>
              <a:rPr lang="en-US" sz="2400" dirty="0" smtClean="0"/>
              <a:t>The strict criteria include   a) objective measurement of decreased salivary &amp; </a:t>
            </a:r>
            <a:r>
              <a:rPr lang="en-US" sz="2400" dirty="0" err="1" smtClean="0"/>
              <a:t>lacrimal</a:t>
            </a:r>
            <a:r>
              <a:rPr lang="en-US" sz="2400" dirty="0" smtClean="0"/>
              <a:t> gland function.</a:t>
            </a:r>
          </a:p>
          <a:p>
            <a:pPr>
              <a:buNone/>
            </a:pPr>
            <a:r>
              <a:rPr lang="en-US" sz="2400" dirty="0" smtClean="0"/>
              <a:t>     B) Positive autoimmune </a:t>
            </a:r>
            <a:r>
              <a:rPr lang="en-US" sz="2400" dirty="0" err="1" smtClean="0"/>
              <a:t>serologies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  C) Minor salivary gland biopsy specimen with mononuclear cell infiltration in </a:t>
            </a:r>
            <a:r>
              <a:rPr lang="en-US" sz="2400" dirty="0" err="1" smtClean="0"/>
              <a:t>periductal</a:t>
            </a:r>
            <a:r>
              <a:rPr lang="en-US" sz="2400" dirty="0" smtClean="0"/>
              <a:t> pattern [ focal score &gt;1].</a:t>
            </a:r>
          </a:p>
          <a:p>
            <a:endParaRPr lang="en-IN" sz="2400" dirty="0"/>
          </a:p>
        </p:txBody>
      </p:sp>
      <p:pic>
        <p:nvPicPr>
          <p:cNvPr id="43010" name="Picture 2" descr="http://dermatology.cdlib.org/1507/case_presentations/sga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796" y="5142208"/>
            <a:ext cx="1285852" cy="1218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Enlargement of salivary gland is seen frequently – distinguish between inflammatory, infectious or </a:t>
            </a:r>
            <a:r>
              <a:rPr lang="en-US" sz="2400" dirty="0" err="1" smtClean="0"/>
              <a:t>neoplastic</a:t>
            </a:r>
            <a:r>
              <a:rPr lang="en-US" sz="2400" dirty="0" smtClean="0"/>
              <a:t> etiologies.</a:t>
            </a:r>
          </a:p>
          <a:p>
            <a:r>
              <a:rPr lang="en-US" sz="2400" dirty="0" smtClean="0"/>
              <a:t>Major salivary gland should be palpated to detect mass or to determine if saliva can be expressed from </a:t>
            </a:r>
            <a:r>
              <a:rPr lang="en-US" sz="2400" dirty="0" err="1" smtClean="0"/>
              <a:t>ductal</a:t>
            </a:r>
            <a:r>
              <a:rPr lang="en-US" sz="2400" dirty="0" smtClean="0"/>
              <a:t> orifice by compressing the gland with bimanual palpation.</a:t>
            </a:r>
          </a:p>
          <a:p>
            <a:r>
              <a:rPr lang="en-US" sz="2400" dirty="0" smtClean="0"/>
              <a:t>The consistency of saliva should be examined .</a:t>
            </a:r>
          </a:p>
          <a:p>
            <a:r>
              <a:rPr lang="en-US" sz="2400" dirty="0" smtClean="0"/>
              <a:t>Saliva should be clear, watery &amp; copious.</a:t>
            </a:r>
          </a:p>
          <a:p>
            <a:pPr>
              <a:buNone/>
            </a:pPr>
            <a:r>
              <a:rPr lang="en-US" sz="2400" dirty="0" smtClean="0"/>
              <a:t>     Viscous or scant secretions suggests -  chronically reduced function.</a:t>
            </a:r>
          </a:p>
          <a:p>
            <a:pPr>
              <a:buNone/>
            </a:pPr>
            <a:r>
              <a:rPr lang="en-US" sz="2400" dirty="0" smtClean="0"/>
              <a:t>      Cloudy </a:t>
            </a:r>
            <a:r>
              <a:rPr lang="en-US" sz="2400" dirty="0" err="1" smtClean="0"/>
              <a:t>exudate</a:t>
            </a:r>
            <a:r>
              <a:rPr lang="en-US" sz="2400" dirty="0" smtClean="0"/>
              <a:t> ( </a:t>
            </a:r>
            <a:r>
              <a:rPr lang="en-US" sz="2400" dirty="0" err="1" smtClean="0"/>
              <a:t>mucoid</a:t>
            </a:r>
            <a:r>
              <a:rPr lang="en-US" sz="2400" dirty="0" smtClean="0"/>
              <a:t> accretions &amp; clumped epithelial cells)   – bacterial infections</a:t>
            </a:r>
            <a:endParaRPr lang="en-IN" sz="2400" dirty="0"/>
          </a:p>
        </p:txBody>
      </p:sp>
      <p:pic>
        <p:nvPicPr>
          <p:cNvPr id="156674" name="Picture 2" descr="An external file that holds a picture, illustration, etc., usually as some form of binary object. The name of referred object is ch119f6.jpg.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714512" cy="1487882"/>
          </a:xfrm>
          <a:prstGeom prst="rect">
            <a:avLst/>
          </a:prstGeom>
          <a:noFill/>
        </p:spPr>
      </p:pic>
      <p:pic>
        <p:nvPicPr>
          <p:cNvPr id="156676" name="Picture 4" descr="http://s3.amazonaws.com/hopkins_production/encyclopedia/2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142852"/>
            <a:ext cx="1428760" cy="1401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54832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ESR is high &amp; serum </a:t>
            </a:r>
            <a:r>
              <a:rPr lang="en-US" sz="2400" dirty="0" err="1" smtClean="0"/>
              <a:t>IgG</a:t>
            </a:r>
            <a:r>
              <a:rPr lang="en-US" sz="2400" dirty="0" smtClean="0"/>
              <a:t> are elevated.</a:t>
            </a:r>
          </a:p>
          <a:p>
            <a:r>
              <a:rPr lang="en-US" sz="2400" dirty="0" smtClean="0"/>
              <a:t> A positive rheumatoid factor RF is found in approx 60% of cases.</a:t>
            </a:r>
          </a:p>
          <a:p>
            <a:r>
              <a:rPr lang="en-US" sz="2400" dirty="0" smtClean="0"/>
              <a:t>Antinuclear antibodies are also present in 75%-85% of patients.</a:t>
            </a:r>
          </a:p>
          <a:p>
            <a:r>
              <a:rPr lang="en-US" sz="2400" dirty="0" smtClean="0"/>
              <a:t>Anti SS-A antibodies can be detected in approx of 40% of patients where as Anti SS-B in about 25%.</a:t>
            </a:r>
          </a:p>
          <a:p>
            <a:r>
              <a:rPr lang="en-US" sz="2400" dirty="0" smtClean="0"/>
              <a:t>Salivary duct </a:t>
            </a:r>
            <a:r>
              <a:rPr lang="en-US" sz="2400" dirty="0" err="1" smtClean="0"/>
              <a:t>autoantibodies</a:t>
            </a:r>
            <a:r>
              <a:rPr lang="en-US" sz="2400" dirty="0" smtClean="0"/>
              <a:t>  also can be demonstrated in secondary </a:t>
            </a:r>
            <a:r>
              <a:rPr lang="en-US" sz="2400" dirty="0" err="1" smtClean="0"/>
              <a:t>sjogrens</a:t>
            </a:r>
            <a:r>
              <a:rPr lang="en-US" sz="2400" dirty="0" smtClean="0"/>
              <a:t> syndrome.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en-IN" sz="2400" dirty="0" smtClean="0"/>
              <a:t>Analyses demonstrated that </a:t>
            </a:r>
            <a:r>
              <a:rPr lang="en-IN" sz="2400" dirty="0" err="1" smtClean="0"/>
              <a:t>lact</a:t>
            </a:r>
            <a:r>
              <a:rPr lang="en-IN" sz="2400" b="1" dirty="0" err="1" smtClean="0"/>
              <a:t>of</a:t>
            </a:r>
            <a:r>
              <a:rPr lang="en-IN" sz="2400" dirty="0" err="1" smtClean="0"/>
              <a:t>errin</a:t>
            </a:r>
            <a:r>
              <a:rPr lang="en-IN" sz="2400" dirty="0" smtClean="0"/>
              <a:t> and ß2-microglobulin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showed the greatest increases in SS patients. </a:t>
            </a:r>
          </a:p>
          <a:p>
            <a:r>
              <a:rPr lang="en-IN" sz="2400" dirty="0" smtClean="0"/>
              <a:t>interferon (IFN)-gamma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and tumour necrosis factor (TNF)-alpha, which are increased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in SS salivary glands</a:t>
            </a:r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Severe </a:t>
            </a:r>
            <a:r>
              <a:rPr lang="en-GB" dirty="0" err="1" smtClean="0"/>
              <a:t>Xerostomia</a:t>
            </a:r>
            <a:r>
              <a:rPr lang="en-GB" dirty="0" smtClean="0"/>
              <a:t> with dry tongue</a:t>
            </a:r>
            <a:endParaRPr lang="en-IN" dirty="0"/>
          </a:p>
        </p:txBody>
      </p:sp>
      <p:pic>
        <p:nvPicPr>
          <p:cNvPr id="4" name="Content Placeholder 3" descr="Untitled_009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6450" y="2110129"/>
            <a:ext cx="4835880" cy="3390573"/>
          </a:xfr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274638"/>
            <a:ext cx="8703652" cy="1143000"/>
          </a:xfrm>
        </p:spPr>
        <p:txBody>
          <a:bodyPr>
            <a:noAutofit/>
          </a:bodyPr>
          <a:lstStyle/>
          <a:p>
            <a:r>
              <a:rPr lang="en-GB" sz="3200" b="1" dirty="0" err="1" smtClean="0"/>
              <a:t>Sjogren’s</a:t>
            </a:r>
            <a:r>
              <a:rPr lang="en-GB" sz="3200" b="1" dirty="0" smtClean="0"/>
              <a:t> Syndrome- Cervical Dental Caries</a:t>
            </a:r>
            <a:br>
              <a:rPr lang="en-GB" sz="3200" b="1" dirty="0" smtClean="0"/>
            </a:br>
            <a:endParaRPr lang="en-IN" sz="3200" dirty="0"/>
          </a:p>
        </p:txBody>
      </p:sp>
      <p:pic>
        <p:nvPicPr>
          <p:cNvPr id="4" name="Picture 2" descr="Untitled_015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785926"/>
            <a:ext cx="6163146" cy="42148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SIALOGRAM X-RAY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0338" name="Picture 2" descr="mhtml:file://C:\Users\rajalakshmi\Desktop\ss.mht!http://www.hopkins-arthritis.org/images/sialo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14488"/>
            <a:ext cx="496124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1026" descr="C:\WINDOWS\Desktop\C.Vitali\sialography and Swell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9448"/>
            <a:ext cx="8651403" cy="648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err="1" smtClean="0">
                <a:solidFill>
                  <a:srgbClr val="FFFF00"/>
                </a:solidFill>
              </a:rPr>
              <a:t>Sjogren’s</a:t>
            </a:r>
            <a:r>
              <a:rPr lang="en-GB" sz="2800" b="1" dirty="0" smtClean="0">
                <a:solidFill>
                  <a:srgbClr val="FFFF00"/>
                </a:solidFill>
              </a:rPr>
              <a:t> Syndrome - Investigations </a:t>
            </a:r>
            <a:br>
              <a:rPr lang="en-GB" sz="2800" b="1" dirty="0" smtClean="0">
                <a:solidFill>
                  <a:srgbClr val="FFFF00"/>
                </a:solidFill>
              </a:rPr>
            </a:br>
            <a:r>
              <a:rPr lang="en-GB" sz="2800" b="1" dirty="0" smtClean="0">
                <a:solidFill>
                  <a:srgbClr val="FFFF00"/>
                </a:solidFill>
              </a:rPr>
              <a:t>MRI</a:t>
            </a:r>
            <a:endParaRPr lang="en-IN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Picture 3" descr="Untitled_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785926"/>
            <a:ext cx="3317845" cy="45182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Picture 2" descr="Untitled_00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lum bright="-12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363" y="1785926"/>
            <a:ext cx="4522626" cy="43577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Autofit/>
          </a:bodyPr>
          <a:lstStyle/>
          <a:p>
            <a:r>
              <a:rPr lang="en-IN" sz="2400" dirty="0" smtClean="0"/>
              <a:t>Hyperlipidemia is serologically characterized by elevated levels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of plasma triglyceride, total cholesterol, or both. </a:t>
            </a:r>
            <a:endParaRPr lang="en-IN" sz="2400" dirty="0"/>
          </a:p>
          <a:p>
            <a:r>
              <a:rPr lang="en-IN" sz="2400" dirty="0" smtClean="0"/>
              <a:t> Some patients with hyperlipidemia have symptoms of sicca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syndrome (xerostomia and xerophthalmia) that are reminiscent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of </a:t>
            </a:r>
            <a:r>
              <a:rPr lang="en-IN" sz="2400" dirty="0" err="1" smtClean="0"/>
              <a:t>Sjögren's</a:t>
            </a:r>
            <a:r>
              <a:rPr lang="en-IN" sz="2400" dirty="0" smtClean="0"/>
              <a:t> syndrome. On occasion, these patients also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have parotid gland swelling.</a:t>
            </a:r>
          </a:p>
          <a:p>
            <a:r>
              <a:rPr lang="en-IN" sz="2400" dirty="0" smtClean="0"/>
              <a:t>Imaging features of the parotid gland, histopathologic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features of labial glands of the mouth, and serologic examinations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for immunologic abnormalities all indicated a distinct entity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of sicca syndrome in patients with hyperlipidemia compared with</a:t>
            </a:r>
            <a:r>
              <a:rPr lang="en-IN" sz="2400" baseline="30000" dirty="0" smtClean="0"/>
              <a:t> </a:t>
            </a:r>
            <a:r>
              <a:rPr lang="en-IN" sz="2400" dirty="0" smtClean="0"/>
              <a:t>patients with </a:t>
            </a:r>
            <a:r>
              <a:rPr lang="en-IN" sz="2400" dirty="0" err="1" smtClean="0"/>
              <a:t>Sjögren's</a:t>
            </a:r>
            <a:r>
              <a:rPr lang="en-IN" sz="2400" dirty="0" smtClean="0"/>
              <a:t> syndrome.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Sjogrens</a:t>
            </a:r>
            <a:r>
              <a:rPr lang="en-US" dirty="0" smtClean="0"/>
              <a:t> syndrome</a:t>
            </a:r>
            <a:endParaRPr lang="en-IN" dirty="0"/>
          </a:p>
        </p:txBody>
      </p:sp>
      <p:pic>
        <p:nvPicPr>
          <p:cNvPr id="6146" name="Picture 2" descr="C:\Users\rajalakshmi\Desktop\09_992002_02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785926"/>
            <a:ext cx="4351385" cy="4319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7" y="274638"/>
            <a:ext cx="8644618" cy="1143000"/>
          </a:xfrm>
        </p:spPr>
        <p:txBody>
          <a:bodyPr>
            <a:noAutofit/>
          </a:bodyPr>
          <a:lstStyle/>
          <a:p>
            <a:r>
              <a:rPr lang="en-IN" sz="2800" dirty="0" smtClean="0"/>
              <a:t>Sialography fails to reveal characteristic features of </a:t>
            </a:r>
            <a:r>
              <a:rPr lang="en-IN" sz="2800" dirty="0" err="1" smtClean="0"/>
              <a:t>Sjögren's</a:t>
            </a:r>
            <a:r>
              <a:rPr lang="en-IN" sz="2800" dirty="0" smtClean="0"/>
              <a:t> syndrome in patients with hyperlipidemia and sicca syndrome</a:t>
            </a:r>
            <a:endParaRPr lang="en-IN" sz="2800" dirty="0"/>
          </a:p>
        </p:txBody>
      </p:sp>
      <p:pic>
        <p:nvPicPr>
          <p:cNvPr id="8194" name="Picture 2" descr="C:\Users\rajalakshmi\Desktop\09_992002_02B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857364"/>
            <a:ext cx="4076715" cy="4418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274434" name="Picture 2" descr="An external file that holds a picture, illustration, etc., usually as some form of binary object. The name of referred object is ch119f7.jpg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1785926"/>
            <a:ext cx="4829175" cy="3952876"/>
          </a:xfrm>
          <a:prstGeom prst="rect">
            <a:avLst/>
          </a:prstGeom>
          <a:noFill/>
        </p:spPr>
      </p:pic>
      <p:pic>
        <p:nvPicPr>
          <p:cNvPr id="274436" name="Picture 4" descr="An external file that holds a picture, illustration, etc., usually as some form of binary object. The name of referred object is ch119f8.jpg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85926"/>
            <a:ext cx="3267075" cy="36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Schirmer’s</a:t>
            </a:r>
            <a:r>
              <a:rPr lang="en-US" dirty="0" smtClean="0"/>
              <a:t>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>
            <a:normAutofit/>
          </a:bodyPr>
          <a:lstStyle/>
          <a:p>
            <a:r>
              <a:rPr lang="en-IN" sz="2400" b="1" dirty="0" smtClean="0"/>
              <a:t>Schirmer's test</a:t>
            </a:r>
            <a:r>
              <a:rPr lang="en-IN" sz="2400" dirty="0" smtClean="0"/>
              <a:t> determines whether the </a:t>
            </a:r>
            <a:r>
              <a:rPr lang="en-IN" sz="2400" dirty="0" smtClean="0">
                <a:hlinkClick r:id="rId3" action="ppaction://hlinkfile" tooltip="Eye"/>
              </a:rPr>
              <a:t>eye</a:t>
            </a:r>
            <a:r>
              <a:rPr lang="en-IN" sz="2400" dirty="0" smtClean="0"/>
              <a:t> produces enough tears to keep it moist.</a:t>
            </a:r>
          </a:p>
          <a:p>
            <a:pPr>
              <a:buNone/>
            </a:pPr>
            <a:r>
              <a:rPr lang="en-IN" sz="2400" dirty="0" smtClean="0"/>
              <a:t>    1. Normal which is =&gt;15 mm wetting of the paper after 5 minutes. </a:t>
            </a:r>
          </a:p>
          <a:p>
            <a:pPr>
              <a:buNone/>
            </a:pPr>
            <a:r>
              <a:rPr lang="en-IN" sz="2400" dirty="0" smtClean="0"/>
              <a:t>    2. Mild which is 14-9 mm wetting of the paper after 5 minutes.</a:t>
            </a:r>
          </a:p>
          <a:p>
            <a:pPr>
              <a:buNone/>
            </a:pPr>
            <a:r>
              <a:rPr lang="en-IN" sz="2400" dirty="0" smtClean="0"/>
              <a:t>    3. Moderate which is 8-4 mm wetting of the paper after 5 minutes.</a:t>
            </a:r>
          </a:p>
          <a:p>
            <a:pPr>
              <a:buNone/>
            </a:pPr>
            <a:r>
              <a:rPr lang="en-IN" sz="2400" dirty="0" smtClean="0"/>
              <a:t>    4. Severe which is &lt;4 mm wetting of the paper after 5 minutes.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rajalakshmi\Desktop\Schimer%20Tes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857232"/>
            <a:ext cx="2822441" cy="2786082"/>
          </a:xfrm>
          <a:prstGeom prst="rect">
            <a:avLst/>
          </a:prstGeom>
          <a:noFill/>
        </p:spPr>
      </p:pic>
      <p:pic>
        <p:nvPicPr>
          <p:cNvPr id="1029" name="Picture 5" descr="C:\Users\rajalakshmi\Desktop\9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71612"/>
            <a:ext cx="3810000" cy="3048000"/>
          </a:xfrm>
          <a:prstGeom prst="rect">
            <a:avLst/>
          </a:prstGeom>
          <a:noFill/>
        </p:spPr>
      </p:pic>
      <p:pic>
        <p:nvPicPr>
          <p:cNvPr id="1030" name="Picture 6" descr="C:\Users\rajalakshmi\Desktop\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86256"/>
            <a:ext cx="28575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Rose </a:t>
            </a:r>
            <a:r>
              <a:rPr lang="en-US" dirty="0" err="1" smtClean="0"/>
              <a:t>bengal</a:t>
            </a:r>
            <a:r>
              <a:rPr lang="en-US" dirty="0" smtClean="0"/>
              <a:t>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An iodine derivative of fluorescein having vital staining properties but unlike fluorescein it is a true histological stain, which binds strongly and selectively to cellular components.</a:t>
            </a:r>
          </a:p>
          <a:p>
            <a:r>
              <a:rPr lang="en-IN" sz="2400" dirty="0" smtClean="0"/>
              <a:t> The colour of this stain is red. </a:t>
            </a:r>
          </a:p>
          <a:p>
            <a:r>
              <a:rPr lang="en-IN" sz="2400" dirty="0" smtClean="0"/>
              <a:t>It has the disadvantage of causing some pain.</a:t>
            </a:r>
          </a:p>
          <a:p>
            <a:r>
              <a:rPr lang="en-IN" sz="2400" dirty="0" smtClean="0"/>
              <a:t> It stains dead or degenerated epithelial cells but not normal cells and is used to help in the diagnosis of corneal abrasion, keratitis, </a:t>
            </a:r>
            <a:r>
              <a:rPr lang="en-IN" sz="2400" dirty="0" err="1" smtClean="0"/>
              <a:t>keratoconjunctivitis</a:t>
            </a:r>
            <a:r>
              <a:rPr lang="en-IN" sz="2400" dirty="0" smtClean="0"/>
              <a:t> </a:t>
            </a:r>
            <a:r>
              <a:rPr lang="en-IN" sz="2400" dirty="0" err="1" smtClean="0"/>
              <a:t>sicca</a:t>
            </a:r>
            <a:r>
              <a:rPr lang="en-IN" sz="2400" dirty="0" smtClean="0"/>
              <a:t> etc. </a:t>
            </a:r>
          </a:p>
          <a:p>
            <a:r>
              <a:rPr lang="en-IN" sz="2400" b="1" dirty="0" err="1" smtClean="0"/>
              <a:t>Lissamine</a:t>
            </a:r>
            <a:r>
              <a:rPr lang="en-IN" sz="2400" b="1" dirty="0" smtClean="0"/>
              <a:t> Green Strips, Zone Quick Tear Test, Bio </a:t>
            </a:r>
            <a:r>
              <a:rPr lang="en-IN" sz="2400" b="1" dirty="0" err="1" smtClean="0"/>
              <a:t>Glo</a:t>
            </a:r>
            <a:r>
              <a:rPr lang="en-IN" sz="2400" b="1" dirty="0" smtClean="0"/>
              <a:t> Strips,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b="1" dirty="0" smtClean="0"/>
              <a:t>Soft </a:t>
            </a:r>
            <a:r>
              <a:rPr lang="en-IN" sz="2400" b="1" dirty="0" err="1" smtClean="0"/>
              <a:t>Glo</a:t>
            </a:r>
            <a:r>
              <a:rPr lang="en-IN" sz="2400" b="1" dirty="0" smtClean="0"/>
              <a:t> Strips 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9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en-IN" sz="2700" dirty="0" smtClean="0"/>
              <a:t>Photograph showing corneal filaments stained with </a:t>
            </a:r>
            <a:br>
              <a:rPr lang="en-IN" sz="2700" dirty="0" smtClean="0"/>
            </a:br>
            <a:r>
              <a:rPr lang="en-IN" sz="2700" dirty="0" smtClean="0"/>
              <a:t> Rose Bengal  stain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</p:txBody>
      </p:sp>
      <p:pic>
        <p:nvPicPr>
          <p:cNvPr id="151555" name="Picture 3" descr="C:\Users\rajalakshmi\Desktop\Rose-Bengal-sta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04248"/>
            <a:ext cx="4000528" cy="2739661"/>
          </a:xfrm>
          <a:prstGeom prst="rect">
            <a:avLst/>
          </a:prstGeom>
          <a:noFill/>
        </p:spPr>
      </p:pic>
      <p:pic>
        <p:nvPicPr>
          <p:cNvPr id="151556" name="Picture 4" descr="C:\Users\rajalakshmi\Desktop\ba620c0d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000504"/>
            <a:ext cx="3132023" cy="2349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274638"/>
            <a:ext cx="8236404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Granulomatous</a:t>
            </a:r>
            <a:r>
              <a:rPr lang="en-US" sz="3200" dirty="0" smtClean="0"/>
              <a:t> conditions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TUBERCULOSIS  :</a:t>
            </a:r>
          </a:p>
          <a:p>
            <a:r>
              <a:rPr lang="en-US" sz="2000" dirty="0" smtClean="0">
                <a:latin typeface="Comic Sans MS" pitchFamily="66" charset="0"/>
              </a:rPr>
              <a:t>It is chronic bacterial infections, caused by mycobacterium tuberculosis this leads to formation of </a:t>
            </a:r>
            <a:r>
              <a:rPr lang="en-US" sz="2000" dirty="0" err="1" smtClean="0">
                <a:latin typeface="Comic Sans MS" pitchFamily="66" charset="0"/>
              </a:rPr>
              <a:t>granulomas</a:t>
            </a:r>
            <a:r>
              <a:rPr lang="en-US" sz="2000" dirty="0" smtClean="0">
                <a:latin typeface="Comic Sans MS" pitchFamily="66" charset="0"/>
              </a:rPr>
              <a:t> in the infected tissues.</a:t>
            </a:r>
          </a:p>
          <a:p>
            <a:r>
              <a:rPr lang="en-US" sz="2000" dirty="0" smtClean="0">
                <a:latin typeface="Comic Sans MS" pitchFamily="66" charset="0"/>
              </a:rPr>
              <a:t>The lungs are most commonly involved but other tissues including salivary glands may be involved. </a:t>
            </a:r>
          </a:p>
          <a:p>
            <a:r>
              <a:rPr lang="en-US" sz="2000" dirty="0" smtClean="0">
                <a:latin typeface="Comic Sans MS" pitchFamily="66" charset="0"/>
              </a:rPr>
              <a:t>TB patients may experience </a:t>
            </a:r>
            <a:r>
              <a:rPr lang="en-US" sz="2000" dirty="0" err="1" smtClean="0">
                <a:latin typeface="Comic Sans MS" pitchFamily="66" charset="0"/>
              </a:rPr>
              <a:t>xerostomia</a:t>
            </a:r>
            <a:r>
              <a:rPr lang="en-US" sz="2000" dirty="0" smtClean="0">
                <a:latin typeface="Comic Sans MS" pitchFamily="66" charset="0"/>
              </a:rPr>
              <a:t>, salivary gland swelling, with </a:t>
            </a:r>
            <a:r>
              <a:rPr lang="en-US" sz="2000" dirty="0" err="1" smtClean="0">
                <a:latin typeface="Comic Sans MS" pitchFamily="66" charset="0"/>
              </a:rPr>
              <a:t>granuloma</a:t>
            </a:r>
            <a:r>
              <a:rPr lang="en-US" sz="2000" dirty="0" smtClean="0">
                <a:latin typeface="Comic Sans MS" pitchFamily="66" charset="0"/>
              </a:rPr>
              <a:t> or cyst formation with in affected gland.</a:t>
            </a:r>
          </a:p>
          <a:p>
            <a:endParaRPr lang="en-IN" sz="2000" dirty="0">
              <a:latin typeface="Comic Sans MS" pitchFamily="66" charset="0"/>
            </a:endParaRPr>
          </a:p>
        </p:txBody>
      </p:sp>
      <p:pic>
        <p:nvPicPr>
          <p:cNvPr id="10242" name="Picture 2" descr="http://www.walgreens.com/library/graphics/images/en/190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829" y="500042"/>
            <a:ext cx="2135171" cy="170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Diagnosis is based on identification of mycobacterium.</a:t>
            </a:r>
          </a:p>
          <a:p>
            <a:r>
              <a:rPr lang="en-US" sz="2400" dirty="0" smtClean="0">
                <a:latin typeface="Comic Sans MS" pitchFamily="66" charset="0"/>
              </a:rPr>
              <a:t>Treatment of salivary gland involvement – standard multi drug anti-TB chemotherapy.</a:t>
            </a:r>
          </a:p>
          <a:p>
            <a:r>
              <a:rPr lang="en-US" sz="2400" dirty="0" smtClean="0">
                <a:latin typeface="Comic Sans MS" pitchFamily="66" charset="0"/>
              </a:rPr>
              <a:t>Patients who have not respond to chemotherapy regimens have required surgical intervention to address persistent salivary gland pathology.</a:t>
            </a:r>
            <a:endParaRPr lang="en-IN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Sarcoidosis</a:t>
            </a:r>
            <a:r>
              <a:rPr lang="en-US" sz="3600" dirty="0" smtClean="0"/>
              <a:t>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It is chronic condition in which T- lymphocytes, mononuclear phagocytes &amp; </a:t>
            </a:r>
            <a:r>
              <a:rPr lang="en-US" sz="2400" dirty="0" err="1" smtClean="0">
                <a:latin typeface="Comic Sans MS" pitchFamily="66" charset="0"/>
              </a:rPr>
              <a:t>granulomas</a:t>
            </a:r>
            <a:r>
              <a:rPr lang="en-US" sz="2400" dirty="0" smtClean="0">
                <a:latin typeface="Comic Sans MS" pitchFamily="66" charset="0"/>
              </a:rPr>
              <a:t> cause destruction of involved tissue. </a:t>
            </a:r>
          </a:p>
          <a:p>
            <a:r>
              <a:rPr lang="en-US" sz="2400" dirty="0" smtClean="0">
                <a:latin typeface="Comic Sans MS" pitchFamily="66" charset="0"/>
              </a:rPr>
              <a:t>Occurs mostly in 3</a:t>
            </a:r>
            <a:r>
              <a:rPr lang="en-US" sz="2400" baseline="30000" dirty="0" smtClean="0">
                <a:latin typeface="Comic Sans MS" pitchFamily="66" charset="0"/>
              </a:rPr>
              <a:t>rd</a:t>
            </a:r>
            <a:r>
              <a:rPr lang="en-US" sz="2400" dirty="0" smtClean="0">
                <a:latin typeface="Comic Sans MS" pitchFamily="66" charset="0"/>
              </a:rPr>
              <a:t> to 4</a:t>
            </a:r>
            <a:r>
              <a:rPr lang="en-US" sz="2400" baseline="30000" dirty="0" smtClean="0">
                <a:latin typeface="Comic Sans MS" pitchFamily="66" charset="0"/>
              </a:rPr>
              <a:t>th</a:t>
            </a:r>
            <a:r>
              <a:rPr lang="en-US" sz="2400" dirty="0" smtClean="0">
                <a:latin typeface="Comic Sans MS" pitchFamily="66" charset="0"/>
              </a:rPr>
              <a:t> decade of life &amp; women are affected more often than men.</a:t>
            </a:r>
          </a:p>
          <a:p>
            <a:r>
              <a:rPr lang="en-US" sz="2400" dirty="0" err="1" smtClean="0">
                <a:latin typeface="Comic Sans MS" pitchFamily="66" charset="0"/>
              </a:rPr>
              <a:t>Heerfordt’s</a:t>
            </a:r>
            <a:r>
              <a:rPr lang="en-US" sz="2400" dirty="0" smtClean="0">
                <a:latin typeface="Comic Sans MS" pitchFamily="66" charset="0"/>
              </a:rPr>
              <a:t> syndrome is a form of </a:t>
            </a:r>
            <a:r>
              <a:rPr lang="en-US" sz="2400" dirty="0" err="1" smtClean="0">
                <a:latin typeface="Comic Sans MS" pitchFamily="66" charset="0"/>
              </a:rPr>
              <a:t>sarcoid</a:t>
            </a:r>
            <a:r>
              <a:rPr lang="en-US" sz="2400" dirty="0" smtClean="0">
                <a:latin typeface="Comic Sans MS" pitchFamily="66" charset="0"/>
              </a:rPr>
              <a:t> that can occur in the presence or absence of systemic </a:t>
            </a:r>
            <a:r>
              <a:rPr lang="en-US" sz="2400" dirty="0" err="1" smtClean="0">
                <a:latin typeface="Comic Sans MS" pitchFamily="66" charset="0"/>
              </a:rPr>
              <a:t>sarcoidosis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8194" name="Picture 2" descr="http://www.meddean.luc.edu/lumen/MedEd/Medicine/pulmonar/pdself/Acute_ottitis_media/Slide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42852"/>
            <a:ext cx="1714512" cy="150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Comic Sans MS" pitchFamily="66" charset="0"/>
              </a:rPr>
              <a:t>Diagnosis is established when clinical &amp; radiographic lesions are supported by </a:t>
            </a:r>
            <a:r>
              <a:rPr lang="en-US" sz="2400" dirty="0" err="1" smtClean="0">
                <a:latin typeface="Comic Sans MS" pitchFamily="66" charset="0"/>
              </a:rPr>
              <a:t>histologic</a:t>
            </a:r>
            <a:r>
              <a:rPr lang="en-US" sz="2400" dirty="0" smtClean="0">
                <a:latin typeface="Comic Sans MS" pitchFamily="66" charset="0"/>
              </a:rPr>
              <a:t> evidence of non </a:t>
            </a:r>
            <a:r>
              <a:rPr lang="en-US" sz="2400" dirty="0" err="1" smtClean="0">
                <a:latin typeface="Comic Sans MS" pitchFamily="66" charset="0"/>
              </a:rPr>
              <a:t>caseating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epitheloid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granulomas</a:t>
            </a:r>
            <a:r>
              <a:rPr lang="en-US" sz="2400" dirty="0" smtClean="0">
                <a:latin typeface="Comic Sans MS" pitchFamily="66" charset="0"/>
              </a:rPr>
              <a:t> in more than one organ system .</a:t>
            </a:r>
          </a:p>
          <a:p>
            <a:r>
              <a:rPr lang="en-US" sz="2400" dirty="0" smtClean="0">
                <a:latin typeface="Comic Sans MS" pitchFamily="66" charset="0"/>
              </a:rPr>
              <a:t>Serum laboratory abnormalities including </a:t>
            </a:r>
            <a:r>
              <a:rPr lang="en-US" sz="2400" dirty="0" err="1" smtClean="0">
                <a:latin typeface="Comic Sans MS" pitchFamily="66" charset="0"/>
              </a:rPr>
              <a:t>hyperglobulinemia</a:t>
            </a:r>
            <a:r>
              <a:rPr lang="en-US" sz="2400" dirty="0" smtClean="0">
                <a:latin typeface="Comic Sans MS" pitchFamily="66" charset="0"/>
              </a:rPr>
              <a:t>, elevated level of </a:t>
            </a:r>
            <a:r>
              <a:rPr lang="en-US" sz="2400" dirty="0" err="1" smtClean="0">
                <a:latin typeface="Comic Sans MS" pitchFamily="66" charset="0"/>
              </a:rPr>
              <a:t>angiotensin</a:t>
            </a:r>
            <a:r>
              <a:rPr lang="en-US" sz="2400" dirty="0" smtClean="0">
                <a:latin typeface="Comic Sans MS" pitchFamily="66" charset="0"/>
              </a:rPr>
              <a:t>-converting enzyme, evidence of depressed cellular immunity &amp; occasionally </a:t>
            </a:r>
            <a:r>
              <a:rPr lang="en-US" sz="2400" dirty="0" err="1" smtClean="0">
                <a:latin typeface="Comic Sans MS" pitchFamily="66" charset="0"/>
              </a:rPr>
              <a:t>hypercalcemia</a:t>
            </a:r>
            <a:r>
              <a:rPr lang="en-US" sz="2400" dirty="0" smtClean="0">
                <a:latin typeface="Comic Sans MS" pitchFamily="66" charset="0"/>
              </a:rPr>
              <a:t> &amp; </a:t>
            </a:r>
            <a:r>
              <a:rPr lang="en-US" sz="2400" dirty="0" err="1" smtClean="0">
                <a:latin typeface="Comic Sans MS" pitchFamily="66" charset="0"/>
              </a:rPr>
              <a:t>hypercalciuria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r>
              <a:rPr lang="en-US" sz="2400" dirty="0" smtClean="0">
                <a:latin typeface="Comic Sans MS" pitchFamily="66" charset="0"/>
              </a:rPr>
              <a:t>The treatment of salivary component of </a:t>
            </a:r>
            <a:r>
              <a:rPr lang="en-US" sz="2400" dirty="0" err="1" smtClean="0">
                <a:latin typeface="Comic Sans MS" pitchFamily="66" charset="0"/>
              </a:rPr>
              <a:t>sarcoidosis</a:t>
            </a:r>
            <a:r>
              <a:rPr lang="en-US" sz="2400" dirty="0" smtClean="0">
                <a:latin typeface="Comic Sans MS" pitchFamily="66" charset="0"/>
              </a:rPr>
              <a:t> is primarily palliative. Depending on extent of disease  corticosteroids may be administered.</a:t>
            </a:r>
          </a:p>
          <a:p>
            <a:r>
              <a:rPr lang="en-US" sz="2400" dirty="0" err="1" smtClean="0">
                <a:latin typeface="Comic Sans MS" pitchFamily="66" charset="0"/>
              </a:rPr>
              <a:t>Chloroquine</a:t>
            </a:r>
            <a:r>
              <a:rPr lang="en-US" sz="2400" dirty="0" smtClean="0">
                <a:latin typeface="Comic Sans MS" pitchFamily="66" charset="0"/>
              </a:rPr>
              <a:t> has also been used, alone or in combination with corticosteroids.</a:t>
            </a:r>
          </a:p>
          <a:p>
            <a:r>
              <a:rPr lang="en-US" sz="2400" dirty="0" err="1" smtClean="0">
                <a:latin typeface="Comic Sans MS" pitchFamily="66" charset="0"/>
              </a:rPr>
              <a:t>Immunosuppresive</a:t>
            </a:r>
            <a:r>
              <a:rPr lang="en-US" sz="2400" dirty="0" smtClean="0">
                <a:latin typeface="Comic Sans MS" pitchFamily="66" charset="0"/>
              </a:rPr>
              <a:t> &amp; </a:t>
            </a:r>
            <a:r>
              <a:rPr lang="en-US" sz="2400" dirty="0" err="1" smtClean="0">
                <a:latin typeface="Comic Sans MS" pitchFamily="66" charset="0"/>
              </a:rPr>
              <a:t>immunomodulatory</a:t>
            </a:r>
            <a:r>
              <a:rPr lang="en-US" sz="2400" dirty="0" smtClean="0">
                <a:latin typeface="Comic Sans MS" pitchFamily="66" charset="0"/>
              </a:rPr>
              <a:t> medications can be administered to patients who failed to respond to steroids.</a:t>
            </a:r>
          </a:p>
          <a:p>
            <a:endParaRPr lang="en-IN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911741"/>
          </a:xfrm>
        </p:spPr>
        <p:txBody>
          <a:bodyPr/>
          <a:lstStyle/>
          <a:p>
            <a:r>
              <a:rPr lang="en-US" dirty="0" smtClean="0"/>
              <a:t>Text book of oral medicine – </a:t>
            </a:r>
            <a:r>
              <a:rPr lang="en-US" dirty="0" err="1" smtClean="0"/>
              <a:t>Burkets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Text book of Oral pathology – </a:t>
            </a:r>
            <a:r>
              <a:rPr lang="en-US" dirty="0" err="1" smtClean="0"/>
              <a:t>Navellie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Text book of Oral pathology – </a:t>
            </a:r>
            <a:r>
              <a:rPr lang="en-US" dirty="0" err="1" smtClean="0"/>
              <a:t>Shafers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Text  book of  oral radiology – white &amp; </a:t>
            </a:r>
            <a:r>
              <a:rPr lang="en-US" dirty="0" err="1" smtClean="0"/>
              <a:t>pharoah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Text  book of  oral radiology – Eric whites.</a:t>
            </a:r>
          </a:p>
          <a:p>
            <a:r>
              <a:rPr lang="en-US" dirty="0" smtClean="0"/>
              <a:t>Rice DH. Salivary Gland Disorders. Med </a:t>
            </a:r>
            <a:r>
              <a:rPr lang="en-US" dirty="0" err="1" smtClean="0"/>
              <a:t>Clin</a:t>
            </a:r>
            <a:r>
              <a:rPr lang="en-US" dirty="0" smtClean="0"/>
              <a:t> North Am. 1999; </a:t>
            </a:r>
            <a:r>
              <a:rPr lang="en-US" dirty="0" err="1" smtClean="0"/>
              <a:t>vol</a:t>
            </a:r>
            <a:r>
              <a:rPr lang="en-US" dirty="0" smtClean="0"/>
              <a:t> 83, 197.</a:t>
            </a:r>
          </a:p>
          <a:p>
            <a:r>
              <a:rPr lang="en-US" dirty="0" err="1" smtClean="0"/>
              <a:t>Marchal</a:t>
            </a:r>
            <a:r>
              <a:rPr lang="en-US" dirty="0" smtClean="0"/>
              <a:t> F, </a:t>
            </a:r>
            <a:r>
              <a:rPr lang="en-US" dirty="0" err="1" smtClean="0"/>
              <a:t>Dulguerov</a:t>
            </a:r>
            <a:r>
              <a:rPr lang="en-US" dirty="0" smtClean="0"/>
              <a:t> P. </a:t>
            </a:r>
            <a:r>
              <a:rPr lang="en-US" dirty="0" err="1" smtClean="0"/>
              <a:t>Sialolithiasis</a:t>
            </a:r>
            <a:r>
              <a:rPr lang="en-US" dirty="0" smtClean="0"/>
              <a:t> Management.</a:t>
            </a:r>
          </a:p>
          <a:p>
            <a:pPr>
              <a:buNone/>
            </a:pPr>
            <a:r>
              <a:rPr lang="en-US" dirty="0" smtClean="0"/>
              <a:t>     Arch </a:t>
            </a:r>
            <a:r>
              <a:rPr lang="en-US" dirty="0" err="1" smtClean="0"/>
              <a:t>Oto</a:t>
            </a:r>
            <a:r>
              <a:rPr lang="en-US" dirty="0" smtClean="0"/>
              <a:t>, 129:951, 2003.</a:t>
            </a:r>
          </a:p>
          <a:p>
            <a:r>
              <a:rPr lang="en-US" dirty="0" smtClean="0"/>
              <a:t>Google search.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5_BladeDanc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32" y="0"/>
            <a:ext cx="9001187" cy="6893743"/>
          </a:xfrm>
        </p:spPr>
      </p:pic>
      <p:sp>
        <p:nvSpPr>
          <p:cNvPr id="5" name="Rectangle 4"/>
          <p:cNvSpPr/>
          <p:nvPr/>
        </p:nvSpPr>
        <p:spPr>
          <a:xfrm>
            <a:off x="214282" y="1571612"/>
            <a:ext cx="3198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275_slide">
  <a:themeElements>
    <a:clrScheme name="Office Theme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med_0275_slide</Template>
  <TotalTime>554</TotalTime>
  <Words>5801</Words>
  <Application>Microsoft Office PowerPoint</Application>
  <PresentationFormat>On-screen Show (4:3)</PresentationFormat>
  <Paragraphs>633</Paragraphs>
  <Slides>99</Slides>
  <Notes>96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01" baseType="lpstr">
      <vt:lpstr>med_0275_slide</vt:lpstr>
      <vt:lpstr>1_Default Design</vt:lpstr>
      <vt:lpstr>PowerPoint Presentation</vt:lpstr>
      <vt:lpstr>SALIVARY GLAND DISORDERS</vt:lpstr>
      <vt:lpstr>PowerPoint Presentation</vt:lpstr>
      <vt:lpstr>Diagnostic approaches to the patient with salivary gland disease</vt:lpstr>
      <vt:lpstr>Symptoms of salivary gland dysfunction</vt:lpstr>
      <vt:lpstr>Past and present medical history</vt:lpstr>
      <vt:lpstr>                Clinical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SIALOLITHIASIS</vt:lpstr>
      <vt:lpstr>PowerPoint Presentation</vt:lpstr>
      <vt:lpstr>Stone Composition</vt:lpstr>
      <vt:lpstr>PowerPoint Presentation</vt:lpstr>
      <vt:lpstr>Reasons sialolithiasis may occur more often in the SMG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Ballon tipped catheter                                                                                   Graspingwire                                                    basket</vt:lpstr>
      <vt:lpstr>PowerPoint Presentation</vt:lpstr>
      <vt:lpstr>Causes of salivary gland hypofunction</vt:lpstr>
      <vt:lpstr>MUCOCELES</vt:lpstr>
      <vt:lpstr>Mucocele</vt:lpstr>
      <vt:lpstr>PowerPoint Presentation</vt:lpstr>
      <vt:lpstr>Ranula</vt:lpstr>
      <vt:lpstr>Ranula</vt:lpstr>
      <vt:lpstr>PowerPoint Presentation</vt:lpstr>
      <vt:lpstr>PowerPoint Presentation</vt:lpstr>
      <vt:lpstr>Necrotizing sialometaplasia</vt:lpstr>
      <vt:lpstr>Necrotizing sialometaplasia</vt:lpstr>
      <vt:lpstr>PowerPoint Presentation</vt:lpstr>
      <vt:lpstr>PowerPoint Presentation</vt:lpstr>
      <vt:lpstr>Allergic sialadenitis</vt:lpstr>
      <vt:lpstr>PowerPoint Presentation</vt:lpstr>
      <vt:lpstr>Viral diseases</vt:lpstr>
      <vt:lpstr>Mumps </vt:lpstr>
      <vt:lpstr>PowerPoint Presentation</vt:lpstr>
      <vt:lpstr>CMV infection</vt:lpstr>
      <vt:lpstr>PowerPoint Presentation</vt:lpstr>
      <vt:lpstr>PowerPoint Presentation</vt:lpstr>
      <vt:lpstr>PowerPoint Presentation</vt:lpstr>
      <vt:lpstr>HIV infection</vt:lpstr>
      <vt:lpstr>PowerPoint Presentation</vt:lpstr>
      <vt:lpstr>PowerPoint Presentation</vt:lpstr>
      <vt:lpstr>BACTERIAL SIALADENITIS</vt:lpstr>
      <vt:lpstr>PowerPoint Presentation</vt:lpstr>
      <vt:lpstr>PowerPoint Presentation</vt:lpstr>
      <vt:lpstr> Ascending Salivary Gland Infection </vt:lpstr>
      <vt:lpstr>PowerPoint Presentation</vt:lpstr>
      <vt:lpstr>METABOLIC CONDITIONS</vt:lpstr>
      <vt:lpstr>PowerPoint Presentation</vt:lpstr>
      <vt:lpstr>PowerPoint Presentation</vt:lpstr>
      <vt:lpstr>MEDICATION INDUCED SALIVARY DYSFUNCTION</vt:lpstr>
      <vt:lpstr>PowerPoint Presentation</vt:lpstr>
      <vt:lpstr> HYPERSALIVATION:  </vt:lpstr>
      <vt:lpstr>PowerPoint Presentation</vt:lpstr>
      <vt:lpstr>XEROSTOMIA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XEROSTOMIA</vt:lpstr>
      <vt:lpstr>SALIVA SUBSTITUTES AND ORAL LUBRICANTS </vt:lpstr>
      <vt:lpstr>PowerPoint Presentation</vt:lpstr>
      <vt:lpstr>IMMUNE CONDITIONS</vt:lpstr>
      <vt:lpstr>PowerPoint Presentation</vt:lpstr>
      <vt:lpstr>Sjogrens syndrome</vt:lpstr>
      <vt:lpstr>Sjogren’s Syndrome - Diffuse Submandibular Salivary Gland Enlargement </vt:lpstr>
      <vt:lpstr>Dryness results in the clinical appearance of  keratoconjunctivitis sicca (KCS) characteristic of Sjogren’s syndrome</vt:lpstr>
      <vt:lpstr>Sjögren’s Syndrome - Associations</vt:lpstr>
      <vt:lpstr>PowerPoint Presentation</vt:lpstr>
      <vt:lpstr>SJOGRENS SYNDROME</vt:lpstr>
      <vt:lpstr>PowerPoint Presentation</vt:lpstr>
      <vt:lpstr>PowerPoint Presentation</vt:lpstr>
      <vt:lpstr>PowerPoint Presentation</vt:lpstr>
      <vt:lpstr>Severe Xerostomia with dry tongue</vt:lpstr>
      <vt:lpstr>Sjogren’s Syndrome- Cervical Dental Caries </vt:lpstr>
      <vt:lpstr>SIALOGRAM X-RAY</vt:lpstr>
      <vt:lpstr>PowerPoint Presentation</vt:lpstr>
      <vt:lpstr>Sjogren’s Syndrome - Investigations  MRI</vt:lpstr>
      <vt:lpstr>PowerPoint Presentation</vt:lpstr>
      <vt:lpstr>Sjogrens syndrome</vt:lpstr>
      <vt:lpstr>Sialography fails to reveal characteristic features of Sjögren's syndrome in patients with hyperlipidemia and sicca syndrome</vt:lpstr>
      <vt:lpstr>Schirmer’s test</vt:lpstr>
      <vt:lpstr>PowerPoint Presentation</vt:lpstr>
      <vt:lpstr>Rose bengal test</vt:lpstr>
      <vt:lpstr>Photograph showing corneal filaments stained with   Rose Bengal  stain </vt:lpstr>
      <vt:lpstr>Granulomatous conditions</vt:lpstr>
      <vt:lpstr>PowerPoint Presentation</vt:lpstr>
      <vt:lpstr>Sarcoidosis </vt:lpstr>
      <vt:lpstr>PowerPoint Presentation</vt:lpstr>
      <vt:lpstr>References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SALIVARY GLAND DISORDERS</dc:title>
  <dc:creator>user</dc:creator>
  <cp:lastModifiedBy>IDA ROOM</cp:lastModifiedBy>
  <cp:revision>66</cp:revision>
  <dcterms:created xsi:type="dcterms:W3CDTF">2012-04-05T15:39:29Z</dcterms:created>
  <dcterms:modified xsi:type="dcterms:W3CDTF">2023-05-19T09:48:16Z</dcterms:modified>
</cp:coreProperties>
</file>