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3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72" r:id="rId11"/>
    <p:sldId id="263" r:id="rId12"/>
    <p:sldId id="276" r:id="rId13"/>
    <p:sldId id="275" r:id="rId14"/>
    <p:sldId id="264" r:id="rId15"/>
    <p:sldId id="265" r:id="rId16"/>
    <p:sldId id="267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E5C66C-4B88-44C8-875C-B3E96EA8677A}" type="datetimeFigureOut">
              <a:rPr lang="en-IN" smtClean="0"/>
              <a:pPr/>
              <a:t>21-05-2023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39477BC-2F81-4165-9D22-338B3B19F61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.in/url?sa=i&amp;rct=j&amp;q=&amp;esrc=s&amp;source=imgres&amp;cd=&amp;cad=rja&amp;uact=8&amp;ved=&amp;url=https://www.mycindia.com/college/details/88046&amp;psig=AFQjCNHe9-AONeLgjzmWaI_e4OvNcRyvXg&amp;ust=150471883010802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8001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3100" i="1" dirty="0">
                <a:latin typeface="Berlin Sans FB Demi" panose="020E0802020502020306" pitchFamily="34" charset="0"/>
              </a:rPr>
              <a:t>SIBAR INSTITUTE OF DENTAL SCIENCES</a:t>
            </a:r>
            <a:br>
              <a:rPr lang="en-US" sz="3100" i="1" dirty="0">
                <a:latin typeface="Berlin Sans FB Demi" panose="020E0802020502020306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Department of prosthodontics</a:t>
            </a:r>
            <a:endParaRPr lang="en-US" sz="3600" i="1" dirty="0">
              <a:latin typeface="Berlin Sans FB Demi" panose="020E0802020502020306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33500" y="5200650"/>
            <a:ext cx="6400800" cy="914400"/>
          </a:xfrm>
        </p:spPr>
        <p:txBody>
          <a:bodyPr>
            <a:normAutofit/>
          </a:bodyPr>
          <a:lstStyle/>
          <a:p>
            <a:pPr algn="ctr"/>
            <a:r>
              <a:rPr lang="fr-CA" sz="2800" b="1" dirty="0">
                <a:solidFill>
                  <a:schemeClr val="accent2">
                    <a:lumMod val="50000"/>
                  </a:schemeClr>
                </a:solidFill>
                <a:latin typeface="Algerian" pitchFamily="82" charset="0"/>
              </a:rPr>
              <a:t>PRINCIPLES OF TOOTH PREPARATION</a:t>
            </a:r>
            <a:endParaRPr lang="en-US" sz="28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2B35A9-C0E1-B809-F99A-590C63CD1098}"/>
              </a:ext>
            </a:extLst>
          </p:cNvPr>
          <p:cNvSpPr txBox="1">
            <a:spLocks/>
          </p:cNvSpPr>
          <p:nvPr/>
        </p:nvSpPr>
        <p:spPr bwMode="auto">
          <a:xfrm>
            <a:off x="5645596" y="5826968"/>
            <a:ext cx="3390900" cy="914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IN" sz="2400" kern="0" dirty="0" err="1"/>
              <a:t>Dr.</a:t>
            </a:r>
            <a:r>
              <a:rPr lang="en-IN" sz="2400" kern="0" dirty="0"/>
              <a:t> Sandeep</a:t>
            </a:r>
          </a:p>
          <a:p>
            <a:pPr algn="r">
              <a:defRPr/>
            </a:pPr>
            <a:r>
              <a:rPr lang="en-IN" sz="2400" kern="0" dirty="0"/>
              <a:t>Professor</a:t>
            </a:r>
          </a:p>
        </p:txBody>
      </p:sp>
    </p:spTree>
    <p:extLst>
      <p:ext uri="{BB962C8B-B14F-4D97-AF65-F5344CB8AC3E}">
        <p14:creationId xmlns:p14="http://schemas.microsoft.com/office/powerpoint/2010/main" val="41452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57" y="611021"/>
            <a:ext cx="3202072" cy="18098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271" y="2673367"/>
            <a:ext cx="3714750" cy="19077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38" y="4802437"/>
            <a:ext cx="2721761" cy="16935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3565" y="1439035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Height of preparation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0323" y="3211748"/>
            <a:ext cx="2172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Substitution of </a:t>
            </a:r>
          </a:p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internal features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8009" y="5659614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Path of insertion</a:t>
            </a:r>
          </a:p>
        </p:txBody>
      </p:sp>
    </p:spTree>
    <p:extLst>
      <p:ext uri="{BB962C8B-B14F-4D97-AF65-F5344CB8AC3E}">
        <p14:creationId xmlns:p14="http://schemas.microsoft.com/office/powerpoint/2010/main" val="2757244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8229600" cy="990600"/>
          </a:xfrm>
        </p:spPr>
        <p:txBody>
          <a:bodyPr/>
          <a:lstStyle/>
          <a:p>
            <a:r>
              <a:rPr lang="en-IN" b="1" dirty="0"/>
              <a:t>Structural durability</a:t>
            </a:r>
          </a:p>
        </p:txBody>
      </p:sp>
      <p:pic>
        <p:nvPicPr>
          <p:cNvPr id="4098" name="Picture 2" descr="Image result for occlusal reduction in tooth prepa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923" y="856673"/>
            <a:ext cx="2497800" cy="20010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7790" y="1125568"/>
            <a:ext cx="2497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reduction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38854"/>
              </p:ext>
            </p:extLst>
          </p:nvPr>
        </p:nvGraphicFramePr>
        <p:xfrm>
          <a:off x="1344333" y="3284984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Crown material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Functional cusp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Non-functional cusp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Gold crown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1.5 mm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mm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PFM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1.5-2 mm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1-1.5 mm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All-ceramic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crown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2 mm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2 mm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37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0616" y="4580885"/>
            <a:ext cx="4495800" cy="1819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6503087" cy="75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9C0B3F-2AD1-4CB1-AE7D-89736568C68B}"/>
              </a:ext>
            </a:extLst>
          </p:cNvPr>
          <p:cNvSpPr txBox="1"/>
          <p:nvPr/>
        </p:nvSpPr>
        <p:spPr>
          <a:xfrm>
            <a:off x="683568" y="1444134"/>
            <a:ext cx="243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cusp bevel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5E2C01-4745-425C-89A7-BB722F7A7A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628800"/>
            <a:ext cx="1504950" cy="12858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9552" y="43962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Lack of functional cusp bevel</a:t>
            </a:r>
          </a:p>
        </p:txBody>
      </p:sp>
    </p:spTree>
    <p:extLst>
      <p:ext uri="{BB962C8B-B14F-4D97-AF65-F5344CB8AC3E}">
        <p14:creationId xmlns:p14="http://schemas.microsoft.com/office/powerpoint/2010/main" val="204025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883" y="2060848"/>
            <a:ext cx="3151532" cy="21162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64088" y="2888138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Axial reduction</a:t>
            </a:r>
          </a:p>
        </p:txBody>
      </p:sp>
    </p:spTree>
    <p:extLst>
      <p:ext uri="{BB962C8B-B14F-4D97-AF65-F5344CB8AC3E}">
        <p14:creationId xmlns:p14="http://schemas.microsoft.com/office/powerpoint/2010/main" val="253668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77" y="50187"/>
            <a:ext cx="8229600" cy="990600"/>
          </a:xfrm>
        </p:spPr>
        <p:txBody>
          <a:bodyPr/>
          <a:lstStyle/>
          <a:p>
            <a:r>
              <a:rPr lang="en-IN" b="1" dirty="0"/>
              <a:t>Marginal integrity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357" y="1438123"/>
            <a:ext cx="19907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57" y="1909322"/>
            <a:ext cx="3427147" cy="223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9943" y="4573912"/>
            <a:ext cx="3066513" cy="207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255619" y="3184481"/>
            <a:ext cx="867455" cy="5438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873268" y="6237312"/>
            <a:ext cx="6848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772586" y="3033664"/>
            <a:ext cx="683876" cy="422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Image result for longevity">
            <a:extLst>
              <a:ext uri="{FF2B5EF4-FFF2-40B4-BE49-F238E27FC236}">
                <a16:creationId xmlns:a16="http://schemas.microsoft.com/office/drawing/2014/main" xmlns="" id="{8188B79F-1181-42F6-8AE7-E64CEDE7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947" y="38561"/>
            <a:ext cx="2373336" cy="15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719F65-2C81-48C2-AAE8-890AFE8579D0}"/>
              </a:ext>
            </a:extLst>
          </p:cNvPr>
          <p:cNvSpPr txBox="1"/>
          <p:nvPr/>
        </p:nvSpPr>
        <p:spPr>
          <a:xfrm>
            <a:off x="5456462" y="4142303"/>
            <a:ext cx="318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Complete seating of restoration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01FD69-34B2-4359-88BF-5F4F4F7196E6}"/>
              </a:ext>
            </a:extLst>
          </p:cNvPr>
          <p:cNvSpPr txBox="1"/>
          <p:nvPr/>
        </p:nvSpPr>
        <p:spPr>
          <a:xfrm>
            <a:off x="1043608" y="1341495"/>
            <a:ext cx="329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Incomplete seating of restoration</a:t>
            </a:r>
          </a:p>
        </p:txBody>
      </p:sp>
    </p:spTree>
    <p:extLst>
      <p:ext uri="{BB962C8B-B14F-4D97-AF65-F5344CB8AC3E}">
        <p14:creationId xmlns:p14="http://schemas.microsoft.com/office/powerpoint/2010/main" val="192360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90600"/>
          </a:xfrm>
        </p:spPr>
        <p:txBody>
          <a:bodyPr/>
          <a:lstStyle/>
          <a:p>
            <a:r>
              <a:rPr lang="en-IN" b="1" dirty="0"/>
              <a:t>Preservation of </a:t>
            </a:r>
            <a:r>
              <a:rPr lang="en-IN" b="1" dirty="0" err="1"/>
              <a:t>periodontium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71492"/>
            <a:ext cx="3266281" cy="24416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810" y="3140968"/>
            <a:ext cx="3055019" cy="22724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6847" y="5974731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err="1"/>
              <a:t>Supragingival</a:t>
            </a:r>
            <a:r>
              <a:rPr lang="en-IN" dirty="0"/>
              <a:t> margins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7914" y="5599364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err="1"/>
              <a:t>Subgingival</a:t>
            </a:r>
            <a:r>
              <a:rPr lang="en-IN" dirty="0"/>
              <a:t> margins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025448" cy="21250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70080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Finish line location </a:t>
            </a:r>
          </a:p>
          <a:p>
            <a:endParaRPr lang="en-IN" dirty="0"/>
          </a:p>
          <a:p>
            <a:r>
              <a:rPr lang="en-IN" dirty="0"/>
              <a:t>health of periodontium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6228184" y="2060848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8422929" y="5555430"/>
            <a:ext cx="467011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7075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425" y="1340768"/>
            <a:ext cx="2305050" cy="257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2173506"/>
            <a:ext cx="3521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 of biologic width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62" y="4386263"/>
            <a:ext cx="3095625" cy="1914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1561" y="5343525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&amp; easily cleansable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051720" y="2358172"/>
            <a:ext cx="1367755" cy="422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52900" y="2415265"/>
            <a:ext cx="1367755" cy="422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563889" y="5013176"/>
            <a:ext cx="55676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041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289881" cy="219496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245623"/>
            <a:ext cx="3338504" cy="21602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1412776"/>
            <a:ext cx="294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Overcontoured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restoration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226" y="4882316"/>
            <a:ext cx="319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contoured  restoration </a:t>
            </a:r>
          </a:p>
        </p:txBody>
      </p:sp>
      <p:sp>
        <p:nvSpPr>
          <p:cNvPr id="8" name="Multiply 7"/>
          <p:cNvSpPr/>
          <p:nvPr/>
        </p:nvSpPr>
        <p:spPr>
          <a:xfrm>
            <a:off x="3739943" y="4882316"/>
            <a:ext cx="467011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Multiply 8"/>
          <p:cNvSpPr/>
          <p:nvPr/>
        </p:nvSpPr>
        <p:spPr>
          <a:xfrm>
            <a:off x="7614657" y="1412776"/>
            <a:ext cx="467011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55776" y="1359352"/>
            <a:ext cx="810987" cy="422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33040" y="3429000"/>
            <a:ext cx="455184" cy="5667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77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tal ceramic crown preparation _ for dental students _">
            <a:hlinkClick r:id="" action="ppaction://media"/>
            <a:extLst>
              <a:ext uri="{FF2B5EF4-FFF2-40B4-BE49-F238E27FC236}">
                <a16:creationId xmlns:a16="http://schemas.microsoft.com/office/drawing/2014/main" xmlns="" id="{FAD4A798-B9C7-47A6-B454-0A7D8190CA02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628800"/>
            <a:ext cx="8229600" cy="4629150"/>
          </a:xfrm>
        </p:spPr>
      </p:pic>
      <p:pic>
        <p:nvPicPr>
          <p:cNvPr id="3" name="Picture 2" descr="Image result for tooth preparation">
            <a:extLst>
              <a:ext uri="{FF2B5EF4-FFF2-40B4-BE49-F238E27FC236}">
                <a16:creationId xmlns:a16="http://schemas.microsoft.com/office/drawing/2014/main" xmlns="" id="{6B11B2B8-83AC-DC6C-542E-FC995575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xmlns="" id="{7A185DD0-49AA-E9EC-1990-D15E01D5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064" y="0"/>
            <a:ext cx="1882552" cy="156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Introduction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I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DEFINITION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en-IN" dirty="0"/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The process of removal of diseased and/or healthy enamel and dentin and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cementum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to shape a tooth to receive a restoration </a:t>
            </a:r>
            <a:r>
              <a:rPr lang="en-IN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GPT - 9</a:t>
            </a:r>
            <a:r>
              <a:rPr lang="en-IN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IN" dirty="0"/>
          </a:p>
        </p:txBody>
      </p:sp>
      <p:pic>
        <p:nvPicPr>
          <p:cNvPr id="4" name="Picture 3" descr="image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304799"/>
            <a:ext cx="2273072" cy="1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Principles of tooth preparation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According to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Rosensteil</a:t>
            </a:r>
            <a:endParaRPr lang="en-IN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72816"/>
            <a:ext cx="5400600" cy="4851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975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8229600" cy="49377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According to </a:t>
            </a:r>
            <a:r>
              <a:rPr lang="en-IN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shillinburg</a:t>
            </a:r>
            <a:endParaRPr lang="en-IN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Conservation of tooth structure</a:t>
            </a:r>
          </a:p>
          <a:p>
            <a:pPr>
              <a:lnSpc>
                <a:spcPct val="150000"/>
              </a:lnSpc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Retention and Resistance</a:t>
            </a:r>
          </a:p>
          <a:p>
            <a:pPr>
              <a:lnSpc>
                <a:spcPct val="150000"/>
              </a:lnSpc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Structural durability</a:t>
            </a:r>
          </a:p>
          <a:p>
            <a:pPr>
              <a:lnSpc>
                <a:spcPct val="150000"/>
              </a:lnSpc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Marginal integrity</a:t>
            </a:r>
          </a:p>
          <a:p>
            <a:pPr>
              <a:lnSpc>
                <a:spcPct val="150000"/>
              </a:lnSpc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Preservation of 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periodontium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75B36-A23C-4093-9F56-AEA5F07CD6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32656"/>
            <a:ext cx="35814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3026556"/>
            <a:ext cx="7416824" cy="7848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500" b="1" dirty="0">
                <a:solidFill>
                  <a:sysClr val="windowText" lastClr="000000"/>
                </a:solidFill>
              </a:rPr>
              <a:t>  Biological considerations</a:t>
            </a:r>
            <a:endParaRPr lang="en-IN" sz="4500" b="1" dirty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 descr="Image result for tooth preparation biological">
            <a:extLst>
              <a:ext uri="{FF2B5EF4-FFF2-40B4-BE49-F238E27FC236}">
                <a16:creationId xmlns:a16="http://schemas.microsoft.com/office/drawing/2014/main" xmlns="" id="{8DFAEDEB-B788-423F-8172-B35CEBCE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867726" cy="25181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xmlns="" id="{BF5D499B-5FFF-4DF6-AC90-7168B1CD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285" y="4061661"/>
            <a:ext cx="2391513" cy="234368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499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Conservation of tooth </a:t>
            </a:r>
            <a:r>
              <a:rPr lang="en-IN" b="1" dirty="0"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b="1" i="1" dirty="0"/>
              <a:t>Guidelines 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32" y="2132855"/>
            <a:ext cx="3125787" cy="22842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93" y="3933056"/>
            <a:ext cx="3255152" cy="22890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29013" y="2780928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Minimal taper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4417" y="5373216"/>
            <a:ext cx="3121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Follow anatomic planes</a:t>
            </a:r>
          </a:p>
        </p:txBody>
      </p:sp>
    </p:spTree>
    <p:extLst>
      <p:ext uri="{BB962C8B-B14F-4D97-AF65-F5344CB8AC3E}">
        <p14:creationId xmlns:p14="http://schemas.microsoft.com/office/powerpoint/2010/main" val="2025364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317" y="188640"/>
            <a:ext cx="2743200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410" y="2420888"/>
            <a:ext cx="2936446" cy="1965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640" y="4077072"/>
            <a:ext cx="4257675" cy="2419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184750"/>
            <a:ext cx="3121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Conservative finish 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1880" y="2852936"/>
            <a:ext cx="3345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Unnecessary extension of</a:t>
            </a:r>
          </a:p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preparation apically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09" y="5364265"/>
            <a:ext cx="4169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Prefer partial veneer preparation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37669" y="4385963"/>
            <a:ext cx="830675" cy="6179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67745" y="3068960"/>
            <a:ext cx="864095" cy="5458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14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Resistance and Retention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137" y="1170909"/>
            <a:ext cx="1634684" cy="2314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152473"/>
            <a:ext cx="2747367" cy="20969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4080" y="2097365"/>
            <a:ext cx="879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Taper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040" y="5116263"/>
            <a:ext cx="3308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Freedom of displacement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3488" y="5805264"/>
            <a:ext cx="466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Retention           path of insertion &amp; removal 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0944" y="6013958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288" y="1373465"/>
            <a:ext cx="2314575" cy="144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41245" y="3157506"/>
            <a:ext cx="262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surface area       retention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7443" y="3140968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</a:rPr>
              <a:t>&gt;</a:t>
            </a:r>
            <a:endParaRPr lang="en-IN" sz="2400" dirty="0"/>
          </a:p>
        </p:txBody>
      </p:sp>
      <p:sp>
        <p:nvSpPr>
          <p:cNvPr id="13" name="Rectangle 12"/>
          <p:cNvSpPr/>
          <p:nvPr/>
        </p:nvSpPr>
        <p:spPr>
          <a:xfrm>
            <a:off x="7052854" y="3140968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</a:rPr>
              <a:t>&gt;</a:t>
            </a:r>
            <a:endParaRPr lang="en-IN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868144" y="2097365"/>
            <a:ext cx="360040" cy="2319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116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247</TotalTime>
  <Words>193</Words>
  <Application>Microsoft Office PowerPoint</Application>
  <PresentationFormat>On-screen Show (4:3)</PresentationFormat>
  <Paragraphs>66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Origin</vt:lpstr>
      <vt:lpstr>SIBAR INSTITUTE OF DENTAL SCIENCES Department of prosthodontics</vt:lpstr>
      <vt:lpstr>PowerPoint Presentation</vt:lpstr>
      <vt:lpstr>Introduction</vt:lpstr>
      <vt:lpstr>Principles of tooth preparation</vt:lpstr>
      <vt:lpstr>PowerPoint Presentation</vt:lpstr>
      <vt:lpstr>PowerPoint Presentation</vt:lpstr>
      <vt:lpstr>Conservation of tooth structure</vt:lpstr>
      <vt:lpstr>PowerPoint Presentation</vt:lpstr>
      <vt:lpstr>Resistance and Retention</vt:lpstr>
      <vt:lpstr>PowerPoint Presentation</vt:lpstr>
      <vt:lpstr>Structural durability</vt:lpstr>
      <vt:lpstr>PowerPoint Presentation</vt:lpstr>
      <vt:lpstr>PowerPoint Presentation</vt:lpstr>
      <vt:lpstr>Marginal integrity</vt:lpstr>
      <vt:lpstr>Preservation of periodontium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TOOTH PREPARATION</dc:title>
  <dc:creator>COOL</dc:creator>
  <cp:lastModifiedBy>IDA ROOM</cp:lastModifiedBy>
  <cp:revision>39</cp:revision>
  <dcterms:created xsi:type="dcterms:W3CDTF">2019-08-07T08:51:03Z</dcterms:created>
  <dcterms:modified xsi:type="dcterms:W3CDTF">2023-05-21T09:27:53Z</dcterms:modified>
</cp:coreProperties>
</file>