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85"/>
  </p:notesMasterIdLst>
  <p:sldIdLst>
    <p:sldId id="740" r:id="rId2"/>
    <p:sldId id="257" r:id="rId3"/>
    <p:sldId id="703" r:id="rId4"/>
    <p:sldId id="680" r:id="rId5"/>
    <p:sldId id="681" r:id="rId6"/>
    <p:sldId id="704" r:id="rId7"/>
    <p:sldId id="711" r:id="rId8"/>
    <p:sldId id="321" r:id="rId9"/>
    <p:sldId id="322" r:id="rId10"/>
    <p:sldId id="453" r:id="rId11"/>
    <p:sldId id="323" r:id="rId12"/>
    <p:sldId id="454" r:id="rId13"/>
    <p:sldId id="324" r:id="rId14"/>
    <p:sldId id="730" r:id="rId15"/>
    <p:sldId id="731" r:id="rId16"/>
    <p:sldId id="732" r:id="rId17"/>
    <p:sldId id="733" r:id="rId18"/>
    <p:sldId id="734" r:id="rId19"/>
    <p:sldId id="325" r:id="rId20"/>
    <p:sldId id="455" r:id="rId21"/>
    <p:sldId id="456" r:id="rId22"/>
    <p:sldId id="457" r:id="rId23"/>
    <p:sldId id="326" r:id="rId24"/>
    <p:sldId id="334" r:id="rId25"/>
    <p:sldId id="327" r:id="rId26"/>
    <p:sldId id="543" r:id="rId27"/>
    <p:sldId id="544" r:id="rId28"/>
    <p:sldId id="545" r:id="rId29"/>
    <p:sldId id="546" r:id="rId30"/>
    <p:sldId id="547" r:id="rId31"/>
    <p:sldId id="548" r:id="rId32"/>
    <p:sldId id="549" r:id="rId33"/>
    <p:sldId id="554" r:id="rId34"/>
    <p:sldId id="555" r:id="rId35"/>
    <p:sldId id="556" r:id="rId36"/>
    <p:sldId id="557" r:id="rId37"/>
    <p:sldId id="712" r:id="rId38"/>
    <p:sldId id="558" r:id="rId39"/>
    <p:sldId id="260" r:id="rId40"/>
    <p:sldId id="461" r:id="rId41"/>
    <p:sldId id="463" r:id="rId42"/>
    <p:sldId id="611" r:id="rId43"/>
    <p:sldId id="713" r:id="rId44"/>
    <p:sldId id="615" r:id="rId45"/>
    <p:sldId id="373" r:id="rId46"/>
    <p:sldId id="466" r:id="rId47"/>
    <p:sldId id="566" r:id="rId48"/>
    <p:sldId id="567" r:id="rId49"/>
    <p:sldId id="569" r:id="rId50"/>
    <p:sldId id="571" r:id="rId51"/>
    <p:sldId id="714" r:id="rId52"/>
    <p:sldId id="715" r:id="rId53"/>
    <p:sldId id="716" r:id="rId54"/>
    <p:sldId id="602" r:id="rId55"/>
    <p:sldId id="603" r:id="rId56"/>
    <p:sldId id="604" r:id="rId57"/>
    <p:sldId id="605" r:id="rId58"/>
    <p:sldId id="717" r:id="rId59"/>
    <p:sldId id="718" r:id="rId60"/>
    <p:sldId id="706" r:id="rId61"/>
    <p:sldId id="688" r:id="rId62"/>
    <p:sldId id="735" r:id="rId63"/>
    <p:sldId id="737" r:id="rId64"/>
    <p:sldId id="692" r:id="rId65"/>
    <p:sldId id="693" r:id="rId66"/>
    <p:sldId id="738" r:id="rId67"/>
    <p:sldId id="696" r:id="rId68"/>
    <p:sldId id="739" r:id="rId69"/>
    <p:sldId id="708" r:id="rId70"/>
    <p:sldId id="709" r:id="rId71"/>
    <p:sldId id="710" r:id="rId72"/>
    <p:sldId id="660" r:id="rId73"/>
    <p:sldId id="661" r:id="rId74"/>
    <p:sldId id="663" r:id="rId75"/>
    <p:sldId id="723" r:id="rId76"/>
    <p:sldId id="719" r:id="rId77"/>
    <p:sldId id="720" r:id="rId78"/>
    <p:sldId id="721" r:id="rId79"/>
    <p:sldId id="722" r:id="rId80"/>
    <p:sldId id="727" r:id="rId81"/>
    <p:sldId id="724" r:id="rId82"/>
    <p:sldId id="725" r:id="rId83"/>
    <p:sldId id="726" r:id="rId8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9BB"/>
    <a:srgbClr val="CCECFF"/>
    <a:srgbClr val="FFCC66"/>
    <a:srgbClr val="573751"/>
    <a:srgbClr val="FF9933"/>
    <a:srgbClr val="FF9900"/>
    <a:srgbClr val="D0D0D0"/>
    <a:srgbClr val="B2B2B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9115" autoAdjust="0"/>
  </p:normalViewPr>
  <p:slideViewPr>
    <p:cSldViewPr>
      <p:cViewPr varScale="1">
        <p:scale>
          <a:sx n="88" d="100"/>
          <a:sy n="88" d="100"/>
        </p:scale>
        <p:origin x="-2220" y="-96"/>
      </p:cViewPr>
      <p:guideLst>
        <p:guide orient="horz" pos="2160"/>
        <p:guide pos="2880"/>
      </p:guideLst>
    </p:cSldViewPr>
  </p:slideViewPr>
  <p:outlineViewPr>
    <p:cViewPr>
      <p:scale>
        <a:sx n="33" d="100"/>
        <a:sy n="33" d="100"/>
      </p:scale>
      <p:origin x="0" y="5904"/>
    </p:cViewPr>
  </p:outlineViewPr>
  <p:notesTextViewPr>
    <p:cViewPr>
      <p:scale>
        <a:sx n="100" d="100"/>
        <a:sy n="100" d="100"/>
      </p:scale>
      <p:origin x="0" y="0"/>
    </p:cViewPr>
  </p:notesTextViewPr>
  <p:sorterViewPr>
    <p:cViewPr>
      <p:scale>
        <a:sx n="80" d="100"/>
        <a:sy n="80" d="100"/>
      </p:scale>
      <p:origin x="0" y="18522"/>
    </p:cViewPr>
  </p:sorterViewPr>
  <p:notesViewPr>
    <p:cSldViewPr>
      <p:cViewPr>
        <p:scale>
          <a:sx n="90" d="100"/>
          <a:sy n="90" d="100"/>
        </p:scale>
        <p:origin x="-1860" y="8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microsoft.com/office/2016/11/relationships/changesInfo" Target="changesInfos/changesInfo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arapalli Samyuktha" userId="30fcb616563bf0bb" providerId="LiveId" clId="{681AE7B1-DE99-4F42-84B2-4DC232246A6D}"/>
    <pc:docChg chg="custSel addSld delSld modSld sldOrd">
      <pc:chgData name="Devarapalli Samyuktha" userId="30fcb616563bf0bb" providerId="LiveId" clId="{681AE7B1-DE99-4F42-84B2-4DC232246A6D}" dt="2022-09-07T16:16:19.182" v="37" actId="113"/>
      <pc:docMkLst>
        <pc:docMk/>
      </pc:docMkLst>
      <pc:sldChg chg="del">
        <pc:chgData name="Devarapalli Samyuktha" userId="30fcb616563bf0bb" providerId="LiveId" clId="{681AE7B1-DE99-4F42-84B2-4DC232246A6D}" dt="2022-09-07T16:15:27.031" v="0" actId="47"/>
        <pc:sldMkLst>
          <pc:docMk/>
          <pc:sldMk cId="0" sldId="256"/>
        </pc:sldMkLst>
      </pc:sldChg>
      <pc:sldChg chg="modSp mod">
        <pc:chgData name="Devarapalli Samyuktha" userId="30fcb616563bf0bb" providerId="LiveId" clId="{681AE7B1-DE99-4F42-84B2-4DC232246A6D}" dt="2022-09-07T16:15:36.794" v="2" actId="1076"/>
        <pc:sldMkLst>
          <pc:docMk/>
          <pc:sldMk cId="0" sldId="257"/>
        </pc:sldMkLst>
        <pc:spChg chg="mod">
          <ac:chgData name="Devarapalli Samyuktha" userId="30fcb616563bf0bb" providerId="LiveId" clId="{681AE7B1-DE99-4F42-84B2-4DC232246A6D}" dt="2022-09-07T16:15:36.794" v="2" actId="1076"/>
          <ac:spMkLst>
            <pc:docMk/>
            <pc:sldMk cId="0" sldId="257"/>
            <ac:spMk id="5123" creationId="{00000000-0000-0000-0000-000000000000}"/>
          </ac:spMkLst>
        </pc:spChg>
      </pc:sldChg>
      <pc:sldChg chg="addSp delSp modSp new mod ord modClrScheme chgLayout">
        <pc:chgData name="Devarapalli Samyuktha" userId="30fcb616563bf0bb" providerId="LiveId" clId="{681AE7B1-DE99-4F42-84B2-4DC232246A6D}" dt="2022-09-07T16:16:19.182" v="37" actId="113"/>
        <pc:sldMkLst>
          <pc:docMk/>
          <pc:sldMk cId="3376251192" sldId="740"/>
        </pc:sldMkLst>
        <pc:spChg chg="del">
          <ac:chgData name="Devarapalli Samyuktha" userId="30fcb616563bf0bb" providerId="LiveId" clId="{681AE7B1-DE99-4F42-84B2-4DC232246A6D}" dt="2022-09-07T16:15:54.023" v="6" actId="700"/>
          <ac:spMkLst>
            <pc:docMk/>
            <pc:sldMk cId="3376251192" sldId="740"/>
            <ac:spMk id="2" creationId="{2845B3ED-C0B4-A073-96DF-1C860F997A28}"/>
          </ac:spMkLst>
        </pc:spChg>
        <pc:spChg chg="del">
          <ac:chgData name="Devarapalli Samyuktha" userId="30fcb616563bf0bb" providerId="LiveId" clId="{681AE7B1-DE99-4F42-84B2-4DC232246A6D}" dt="2022-09-07T16:15:54.023" v="6" actId="700"/>
          <ac:spMkLst>
            <pc:docMk/>
            <pc:sldMk cId="3376251192" sldId="740"/>
            <ac:spMk id="3" creationId="{ECF06A7A-AB5B-6C11-6FEE-1CEC6A70677D}"/>
          </ac:spMkLst>
        </pc:spChg>
        <pc:spChg chg="mod ord">
          <ac:chgData name="Devarapalli Samyuktha" userId="30fcb616563bf0bb" providerId="LiveId" clId="{681AE7B1-DE99-4F42-84B2-4DC232246A6D}" dt="2022-09-07T16:15:54.023" v="6" actId="700"/>
          <ac:spMkLst>
            <pc:docMk/>
            <pc:sldMk cId="3376251192" sldId="740"/>
            <ac:spMk id="4" creationId="{19D3BF33-115A-F92A-047E-7629D19DCF21}"/>
          </ac:spMkLst>
        </pc:spChg>
        <pc:spChg chg="mod ord">
          <ac:chgData name="Devarapalli Samyuktha" userId="30fcb616563bf0bb" providerId="LiveId" clId="{681AE7B1-DE99-4F42-84B2-4DC232246A6D}" dt="2022-09-07T16:15:54.023" v="6" actId="700"/>
          <ac:spMkLst>
            <pc:docMk/>
            <pc:sldMk cId="3376251192" sldId="740"/>
            <ac:spMk id="5" creationId="{44A6C98B-ECD5-F1CA-CC96-A749E02F2621}"/>
          </ac:spMkLst>
        </pc:spChg>
        <pc:spChg chg="add">
          <ac:chgData name="Devarapalli Samyuktha" userId="30fcb616563bf0bb" providerId="LiveId" clId="{681AE7B1-DE99-4F42-84B2-4DC232246A6D}" dt="2022-09-07T16:15:54.847" v="7" actId="22"/>
          <ac:spMkLst>
            <pc:docMk/>
            <pc:sldMk cId="3376251192" sldId="740"/>
            <ac:spMk id="9" creationId="{067123C4-68AF-446A-7B05-AE75CB0E76EB}"/>
          </ac:spMkLst>
        </pc:spChg>
        <pc:spChg chg="add">
          <ac:chgData name="Devarapalli Samyuktha" userId="30fcb616563bf0bb" providerId="LiveId" clId="{681AE7B1-DE99-4F42-84B2-4DC232246A6D}" dt="2022-09-07T16:15:54.847" v="7" actId="22"/>
          <ac:spMkLst>
            <pc:docMk/>
            <pc:sldMk cId="3376251192" sldId="740"/>
            <ac:spMk id="11" creationId="{0B02A789-BF0B-03B0-FE06-F73ACBCD1FAE}"/>
          </ac:spMkLst>
        </pc:spChg>
        <pc:spChg chg="add">
          <ac:chgData name="Devarapalli Samyuktha" userId="30fcb616563bf0bb" providerId="LiveId" clId="{681AE7B1-DE99-4F42-84B2-4DC232246A6D}" dt="2022-09-07T16:15:54.847" v="7" actId="22"/>
          <ac:spMkLst>
            <pc:docMk/>
            <pc:sldMk cId="3376251192" sldId="740"/>
            <ac:spMk id="13" creationId="{BFC83A39-240D-3A22-7F92-044712885BFF}"/>
          </ac:spMkLst>
        </pc:spChg>
        <pc:spChg chg="add mod">
          <ac:chgData name="Devarapalli Samyuktha" userId="30fcb616563bf0bb" providerId="LiveId" clId="{681AE7B1-DE99-4F42-84B2-4DC232246A6D}" dt="2022-09-07T16:16:19.182" v="37" actId="113"/>
          <ac:spMkLst>
            <pc:docMk/>
            <pc:sldMk cId="3376251192" sldId="740"/>
            <ac:spMk id="15" creationId="{73669B42-3A60-88B6-FB7A-A29D0C1BED35}"/>
          </ac:spMkLst>
        </pc:spChg>
        <pc:picChg chg="add">
          <ac:chgData name="Devarapalli Samyuktha" userId="30fcb616563bf0bb" providerId="LiveId" clId="{681AE7B1-DE99-4F42-84B2-4DC232246A6D}" dt="2022-09-07T16:15:54.847" v="7" actId="22"/>
          <ac:picMkLst>
            <pc:docMk/>
            <pc:sldMk cId="3376251192" sldId="740"/>
            <ac:picMk id="7" creationId="{BEB282AA-FD75-EA77-E595-A6E0230C7C9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D33118-89D0-413C-9D4F-B5B63D071E4F}" type="doc">
      <dgm:prSet loTypeId="urn:microsoft.com/office/officeart/2005/8/layout/vList2" loCatId="list" qsTypeId="urn:microsoft.com/office/officeart/2005/8/quickstyle/simple3" qsCatId="simple" csTypeId="urn:microsoft.com/office/officeart/2005/8/colors/accent4_4" csCatId="accent4" phldr="1"/>
      <dgm:spPr/>
      <dgm:t>
        <a:bodyPr/>
        <a:lstStyle/>
        <a:p>
          <a:endParaRPr lang="en-US"/>
        </a:p>
      </dgm:t>
    </dgm:pt>
    <dgm:pt modelId="{B0740564-D0CA-4940-9E80-99DFECB11FDB}">
      <dgm:prSet custT="1"/>
      <dgm:spPr/>
      <dgm:t>
        <a:bodyPr/>
        <a:lstStyle/>
        <a:p>
          <a:pPr algn="ctr" rtl="0"/>
          <a:r>
            <a:rPr lang="en-US" sz="2800" dirty="0"/>
            <a:t>Horizontal</a:t>
          </a:r>
        </a:p>
      </dgm:t>
    </dgm:pt>
    <dgm:pt modelId="{34F04B75-2537-483B-A5C3-F65F79AF0BEC}" type="parTrans" cxnId="{8C7BC1A7-CA3F-487F-B462-25FBFE790E37}">
      <dgm:prSet/>
      <dgm:spPr/>
      <dgm:t>
        <a:bodyPr/>
        <a:lstStyle/>
        <a:p>
          <a:endParaRPr lang="en-US"/>
        </a:p>
      </dgm:t>
    </dgm:pt>
    <dgm:pt modelId="{59F52CCE-8844-4ABB-B4E0-F59BCC5AA7C1}" type="sibTrans" cxnId="{8C7BC1A7-CA3F-487F-B462-25FBFE790E37}">
      <dgm:prSet/>
      <dgm:spPr/>
      <dgm:t>
        <a:bodyPr/>
        <a:lstStyle/>
        <a:p>
          <a:endParaRPr lang="en-US"/>
        </a:p>
      </dgm:t>
    </dgm:pt>
    <dgm:pt modelId="{52FB144B-EE34-458C-945E-0EB6674E3F01}">
      <dgm:prSet custT="1"/>
      <dgm:spPr/>
      <dgm:t>
        <a:bodyPr/>
        <a:lstStyle/>
        <a:p>
          <a:pPr algn="ctr" rtl="0"/>
          <a:r>
            <a:rPr lang="en-US" sz="2800" dirty="0"/>
            <a:t>Torsional</a:t>
          </a:r>
        </a:p>
      </dgm:t>
    </dgm:pt>
    <dgm:pt modelId="{E61F68FF-3664-419A-8393-1285A6ECFAD3}" type="parTrans" cxnId="{C94BD7B5-3024-4292-8C7C-6B1F123521DF}">
      <dgm:prSet/>
      <dgm:spPr/>
      <dgm:t>
        <a:bodyPr/>
        <a:lstStyle/>
        <a:p>
          <a:endParaRPr lang="en-US"/>
        </a:p>
      </dgm:t>
    </dgm:pt>
    <dgm:pt modelId="{F2104991-2C49-46F1-8293-4C691E781AA8}" type="sibTrans" cxnId="{C94BD7B5-3024-4292-8C7C-6B1F123521DF}">
      <dgm:prSet/>
      <dgm:spPr/>
      <dgm:t>
        <a:bodyPr/>
        <a:lstStyle/>
        <a:p>
          <a:endParaRPr lang="en-US"/>
        </a:p>
      </dgm:t>
    </dgm:pt>
    <dgm:pt modelId="{F21B12E2-AFE9-4207-842B-1CC9F476A8A7}">
      <dgm:prSet custT="1"/>
      <dgm:spPr/>
      <dgm:t>
        <a:bodyPr/>
        <a:lstStyle/>
        <a:p>
          <a:pPr algn="ctr" rtl="0"/>
          <a:r>
            <a:rPr lang="en-US" sz="2800" dirty="0"/>
            <a:t>Vertical                       </a:t>
          </a:r>
        </a:p>
      </dgm:t>
    </dgm:pt>
    <dgm:pt modelId="{37983474-F8D4-4014-AD92-FEB0EA6614C2}" type="sibTrans" cxnId="{7042166C-B9D5-408F-94C8-0BDDC97EE831}">
      <dgm:prSet/>
      <dgm:spPr/>
      <dgm:t>
        <a:bodyPr/>
        <a:lstStyle/>
        <a:p>
          <a:endParaRPr lang="en-US"/>
        </a:p>
      </dgm:t>
    </dgm:pt>
    <dgm:pt modelId="{D2A602C5-87F1-4864-80A6-DFA74D25B3C3}" type="parTrans" cxnId="{7042166C-B9D5-408F-94C8-0BDDC97EE831}">
      <dgm:prSet/>
      <dgm:spPr/>
      <dgm:t>
        <a:bodyPr/>
        <a:lstStyle/>
        <a:p>
          <a:endParaRPr lang="en-US"/>
        </a:p>
      </dgm:t>
    </dgm:pt>
    <dgm:pt modelId="{7FD258FD-80C1-4D1A-8255-00B6B876440D}" type="pres">
      <dgm:prSet presAssocID="{2AD33118-89D0-413C-9D4F-B5B63D071E4F}" presName="linear" presStyleCnt="0">
        <dgm:presLayoutVars>
          <dgm:animLvl val="lvl"/>
          <dgm:resizeHandles val="exact"/>
        </dgm:presLayoutVars>
      </dgm:prSet>
      <dgm:spPr/>
      <dgm:t>
        <a:bodyPr/>
        <a:lstStyle/>
        <a:p>
          <a:endParaRPr lang="en-US"/>
        </a:p>
      </dgm:t>
    </dgm:pt>
    <dgm:pt modelId="{5F971308-5A37-43F0-94CF-C8D523E44818}" type="pres">
      <dgm:prSet presAssocID="{F21B12E2-AFE9-4207-842B-1CC9F476A8A7}" presName="parentText" presStyleLbl="node1" presStyleIdx="0" presStyleCnt="3" custLinFactNeighborY="-24038">
        <dgm:presLayoutVars>
          <dgm:chMax val="0"/>
          <dgm:bulletEnabled val="1"/>
        </dgm:presLayoutVars>
      </dgm:prSet>
      <dgm:spPr/>
      <dgm:t>
        <a:bodyPr/>
        <a:lstStyle/>
        <a:p>
          <a:endParaRPr lang="en-US"/>
        </a:p>
      </dgm:t>
    </dgm:pt>
    <dgm:pt modelId="{C3FB639E-C969-4BDC-9F1E-8F3F1836B719}" type="pres">
      <dgm:prSet presAssocID="{37983474-F8D4-4014-AD92-FEB0EA6614C2}" presName="spacer" presStyleCnt="0"/>
      <dgm:spPr/>
    </dgm:pt>
    <dgm:pt modelId="{AB130DC5-CCF0-40EB-9744-BE4B282E7458}" type="pres">
      <dgm:prSet presAssocID="{B0740564-D0CA-4940-9E80-99DFECB11FDB}" presName="parentText" presStyleLbl="node1" presStyleIdx="1" presStyleCnt="3">
        <dgm:presLayoutVars>
          <dgm:chMax val="0"/>
          <dgm:bulletEnabled val="1"/>
        </dgm:presLayoutVars>
      </dgm:prSet>
      <dgm:spPr/>
      <dgm:t>
        <a:bodyPr/>
        <a:lstStyle/>
        <a:p>
          <a:endParaRPr lang="en-US"/>
        </a:p>
      </dgm:t>
    </dgm:pt>
    <dgm:pt modelId="{1CF01241-7B9C-4980-8E70-293453C775D7}" type="pres">
      <dgm:prSet presAssocID="{59F52CCE-8844-4ABB-B4E0-F59BCC5AA7C1}" presName="spacer" presStyleCnt="0"/>
      <dgm:spPr/>
    </dgm:pt>
    <dgm:pt modelId="{401A37EF-F937-43BB-84CC-BF7884B9450A}" type="pres">
      <dgm:prSet presAssocID="{52FB144B-EE34-458C-945E-0EB6674E3F01}" presName="parentText" presStyleLbl="node1" presStyleIdx="2" presStyleCnt="3">
        <dgm:presLayoutVars>
          <dgm:chMax val="0"/>
          <dgm:bulletEnabled val="1"/>
        </dgm:presLayoutVars>
      </dgm:prSet>
      <dgm:spPr/>
      <dgm:t>
        <a:bodyPr/>
        <a:lstStyle/>
        <a:p>
          <a:endParaRPr lang="en-US"/>
        </a:p>
      </dgm:t>
    </dgm:pt>
  </dgm:ptLst>
  <dgm:cxnLst>
    <dgm:cxn modelId="{7042166C-B9D5-408F-94C8-0BDDC97EE831}" srcId="{2AD33118-89D0-413C-9D4F-B5B63D071E4F}" destId="{F21B12E2-AFE9-4207-842B-1CC9F476A8A7}" srcOrd="0" destOrd="0" parTransId="{D2A602C5-87F1-4864-80A6-DFA74D25B3C3}" sibTransId="{37983474-F8D4-4014-AD92-FEB0EA6614C2}"/>
    <dgm:cxn modelId="{8C7BC1A7-CA3F-487F-B462-25FBFE790E37}" srcId="{2AD33118-89D0-413C-9D4F-B5B63D071E4F}" destId="{B0740564-D0CA-4940-9E80-99DFECB11FDB}" srcOrd="1" destOrd="0" parTransId="{34F04B75-2537-483B-A5C3-F65F79AF0BEC}" sibTransId="{59F52CCE-8844-4ABB-B4E0-F59BCC5AA7C1}"/>
    <dgm:cxn modelId="{80EDBE2B-2761-463C-9614-1B01E136717B}" type="presOf" srcId="{B0740564-D0CA-4940-9E80-99DFECB11FDB}" destId="{AB130DC5-CCF0-40EB-9744-BE4B282E7458}" srcOrd="0" destOrd="0" presId="urn:microsoft.com/office/officeart/2005/8/layout/vList2"/>
    <dgm:cxn modelId="{C94BD7B5-3024-4292-8C7C-6B1F123521DF}" srcId="{2AD33118-89D0-413C-9D4F-B5B63D071E4F}" destId="{52FB144B-EE34-458C-945E-0EB6674E3F01}" srcOrd="2" destOrd="0" parTransId="{E61F68FF-3664-419A-8393-1285A6ECFAD3}" sibTransId="{F2104991-2C49-46F1-8293-4C691E781AA8}"/>
    <dgm:cxn modelId="{49DF0F67-AE3E-4D8E-9725-6A11A81F67E8}" type="presOf" srcId="{F21B12E2-AFE9-4207-842B-1CC9F476A8A7}" destId="{5F971308-5A37-43F0-94CF-C8D523E44818}" srcOrd="0" destOrd="0" presId="urn:microsoft.com/office/officeart/2005/8/layout/vList2"/>
    <dgm:cxn modelId="{90C988FF-2DF9-4624-8E2C-6963B5CD1076}" type="presOf" srcId="{52FB144B-EE34-458C-945E-0EB6674E3F01}" destId="{401A37EF-F937-43BB-84CC-BF7884B9450A}" srcOrd="0" destOrd="0" presId="urn:microsoft.com/office/officeart/2005/8/layout/vList2"/>
    <dgm:cxn modelId="{319C9E1B-ABA9-4B9A-8C52-2D040BC47114}" type="presOf" srcId="{2AD33118-89D0-413C-9D4F-B5B63D071E4F}" destId="{7FD258FD-80C1-4D1A-8255-00B6B876440D}" srcOrd="0" destOrd="0" presId="urn:microsoft.com/office/officeart/2005/8/layout/vList2"/>
    <dgm:cxn modelId="{C8B83295-5EE5-4EEC-A388-23D0283A98B4}" type="presParOf" srcId="{7FD258FD-80C1-4D1A-8255-00B6B876440D}" destId="{5F971308-5A37-43F0-94CF-C8D523E44818}" srcOrd="0" destOrd="0" presId="urn:microsoft.com/office/officeart/2005/8/layout/vList2"/>
    <dgm:cxn modelId="{C86C5815-03FD-4C5D-88BC-C1078739DC45}" type="presParOf" srcId="{7FD258FD-80C1-4D1A-8255-00B6B876440D}" destId="{C3FB639E-C969-4BDC-9F1E-8F3F1836B719}" srcOrd="1" destOrd="0" presId="urn:microsoft.com/office/officeart/2005/8/layout/vList2"/>
    <dgm:cxn modelId="{B8E92D95-CAFF-4D90-BD13-9508745A4D2C}" type="presParOf" srcId="{7FD258FD-80C1-4D1A-8255-00B6B876440D}" destId="{AB130DC5-CCF0-40EB-9744-BE4B282E7458}" srcOrd="2" destOrd="0" presId="urn:microsoft.com/office/officeart/2005/8/layout/vList2"/>
    <dgm:cxn modelId="{2025718C-5F2D-43FF-97A0-F0B0CE0606A4}" type="presParOf" srcId="{7FD258FD-80C1-4D1A-8255-00B6B876440D}" destId="{1CF01241-7B9C-4980-8E70-293453C775D7}" srcOrd="3" destOrd="0" presId="urn:microsoft.com/office/officeart/2005/8/layout/vList2"/>
    <dgm:cxn modelId="{2C901DCC-A155-4417-8404-FAFDDFD6E711}" type="presParOf" srcId="{7FD258FD-80C1-4D1A-8255-00B6B876440D}" destId="{401A37EF-F937-43BB-84CC-BF7884B9450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EE4F8-C91A-47E7-9991-EB19F638C9B6}"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04D4A3B0-DBE8-4249-AD90-E4F844618012}">
      <dgm:prSet phldrT="[Text]" custT="1"/>
      <dgm:spPr/>
      <dgm:t>
        <a:bodyPr/>
        <a:lstStyle/>
        <a:p>
          <a:pPr algn="ctr"/>
          <a:r>
            <a:rPr lang="en-US" sz="2400" dirty="0"/>
            <a:t>Dislodging forces</a:t>
          </a:r>
        </a:p>
      </dgm:t>
    </dgm:pt>
    <dgm:pt modelId="{2DDDE69C-438B-4C06-911A-934146880AEB}" type="parTrans" cxnId="{970A7B50-00B4-437B-8B37-7111CA491D59}">
      <dgm:prSet/>
      <dgm:spPr/>
      <dgm:t>
        <a:bodyPr/>
        <a:lstStyle/>
        <a:p>
          <a:endParaRPr lang="en-US"/>
        </a:p>
      </dgm:t>
    </dgm:pt>
    <dgm:pt modelId="{59B5836F-5988-435D-AA78-FB6AAF346D63}" type="sibTrans" cxnId="{970A7B50-00B4-437B-8B37-7111CA491D59}">
      <dgm:prSet/>
      <dgm:spPr/>
      <dgm:t>
        <a:bodyPr/>
        <a:lstStyle/>
        <a:p>
          <a:endParaRPr lang="en-US"/>
        </a:p>
      </dgm:t>
    </dgm:pt>
    <dgm:pt modelId="{5200E693-51FA-454D-AB16-064D87564CA1}">
      <dgm:prSet phldrT="[Text]" custT="1"/>
      <dgm:spPr/>
      <dgm:t>
        <a:bodyPr/>
        <a:lstStyle/>
        <a:p>
          <a:pPr algn="ctr"/>
          <a:r>
            <a:rPr lang="en-US" sz="2400" dirty="0"/>
            <a:t>Displacing forces</a:t>
          </a:r>
        </a:p>
      </dgm:t>
    </dgm:pt>
    <dgm:pt modelId="{A10ADA33-2B52-4C1C-A924-1ED689480D9B}" type="parTrans" cxnId="{37E8B6FA-DA54-46DD-AC57-692D8EEE1EE0}">
      <dgm:prSet/>
      <dgm:spPr/>
      <dgm:t>
        <a:bodyPr/>
        <a:lstStyle/>
        <a:p>
          <a:endParaRPr lang="en-US"/>
        </a:p>
      </dgm:t>
    </dgm:pt>
    <dgm:pt modelId="{7FC8B805-7D6F-45CE-8E22-DEAA02BDC8A3}" type="sibTrans" cxnId="{37E8B6FA-DA54-46DD-AC57-692D8EEE1EE0}">
      <dgm:prSet/>
      <dgm:spPr/>
      <dgm:t>
        <a:bodyPr/>
        <a:lstStyle/>
        <a:p>
          <a:endParaRPr lang="en-US"/>
        </a:p>
      </dgm:t>
    </dgm:pt>
    <dgm:pt modelId="{36306D38-695E-4491-A6DD-A6D7F4114159}" type="pres">
      <dgm:prSet presAssocID="{782EE4F8-C91A-47E7-9991-EB19F638C9B6}" presName="linear" presStyleCnt="0">
        <dgm:presLayoutVars>
          <dgm:animLvl val="lvl"/>
          <dgm:resizeHandles val="exact"/>
        </dgm:presLayoutVars>
      </dgm:prSet>
      <dgm:spPr/>
      <dgm:t>
        <a:bodyPr/>
        <a:lstStyle/>
        <a:p>
          <a:endParaRPr lang="en-US"/>
        </a:p>
      </dgm:t>
    </dgm:pt>
    <dgm:pt modelId="{628686F8-FE7F-4D6F-99A3-316AE78A4F79}" type="pres">
      <dgm:prSet presAssocID="{04D4A3B0-DBE8-4249-AD90-E4F844618012}" presName="parentText" presStyleLbl="node1" presStyleIdx="0" presStyleCnt="2" custLinFactY="-13757" custLinFactNeighborY="-100000">
        <dgm:presLayoutVars>
          <dgm:chMax val="0"/>
          <dgm:bulletEnabled val="1"/>
        </dgm:presLayoutVars>
      </dgm:prSet>
      <dgm:spPr/>
      <dgm:t>
        <a:bodyPr/>
        <a:lstStyle/>
        <a:p>
          <a:endParaRPr lang="en-US"/>
        </a:p>
      </dgm:t>
    </dgm:pt>
    <dgm:pt modelId="{010C168F-1794-41C3-8945-245CBFBBABBE}" type="pres">
      <dgm:prSet presAssocID="{59B5836F-5988-435D-AA78-FB6AAF346D63}" presName="spacer" presStyleCnt="0"/>
      <dgm:spPr/>
    </dgm:pt>
    <dgm:pt modelId="{0B735D41-5914-4CF2-89EC-3C4B63302ABB}" type="pres">
      <dgm:prSet presAssocID="{5200E693-51FA-454D-AB16-064D87564CA1}" presName="parentText" presStyleLbl="node1" presStyleIdx="1" presStyleCnt="2" custLinFactY="-11855" custLinFactNeighborY="-100000">
        <dgm:presLayoutVars>
          <dgm:chMax val="0"/>
          <dgm:bulletEnabled val="1"/>
        </dgm:presLayoutVars>
      </dgm:prSet>
      <dgm:spPr/>
      <dgm:t>
        <a:bodyPr/>
        <a:lstStyle/>
        <a:p>
          <a:endParaRPr lang="en-US"/>
        </a:p>
      </dgm:t>
    </dgm:pt>
  </dgm:ptLst>
  <dgm:cxnLst>
    <dgm:cxn modelId="{BF93DFB8-9399-4046-BBF5-F097A1311151}" type="presOf" srcId="{5200E693-51FA-454D-AB16-064D87564CA1}" destId="{0B735D41-5914-4CF2-89EC-3C4B63302ABB}" srcOrd="0" destOrd="0" presId="urn:microsoft.com/office/officeart/2005/8/layout/vList2"/>
    <dgm:cxn modelId="{970A7B50-00B4-437B-8B37-7111CA491D59}" srcId="{782EE4F8-C91A-47E7-9991-EB19F638C9B6}" destId="{04D4A3B0-DBE8-4249-AD90-E4F844618012}" srcOrd="0" destOrd="0" parTransId="{2DDDE69C-438B-4C06-911A-934146880AEB}" sibTransId="{59B5836F-5988-435D-AA78-FB6AAF346D63}"/>
    <dgm:cxn modelId="{8774A973-758F-4960-A67E-0A583D2E0601}" type="presOf" srcId="{782EE4F8-C91A-47E7-9991-EB19F638C9B6}" destId="{36306D38-695E-4491-A6DD-A6D7F4114159}" srcOrd="0" destOrd="0" presId="urn:microsoft.com/office/officeart/2005/8/layout/vList2"/>
    <dgm:cxn modelId="{FAA95FA2-D315-4CEF-AD48-EA9864E5778F}" type="presOf" srcId="{04D4A3B0-DBE8-4249-AD90-E4F844618012}" destId="{628686F8-FE7F-4D6F-99A3-316AE78A4F79}" srcOrd="0" destOrd="0" presId="urn:microsoft.com/office/officeart/2005/8/layout/vList2"/>
    <dgm:cxn modelId="{37E8B6FA-DA54-46DD-AC57-692D8EEE1EE0}" srcId="{782EE4F8-C91A-47E7-9991-EB19F638C9B6}" destId="{5200E693-51FA-454D-AB16-064D87564CA1}" srcOrd="1" destOrd="0" parTransId="{A10ADA33-2B52-4C1C-A924-1ED689480D9B}" sibTransId="{7FC8B805-7D6F-45CE-8E22-DEAA02BDC8A3}"/>
    <dgm:cxn modelId="{EE544BC3-0633-4A05-A53D-3D4595721785}" type="presParOf" srcId="{36306D38-695E-4491-A6DD-A6D7F4114159}" destId="{628686F8-FE7F-4D6F-99A3-316AE78A4F79}" srcOrd="0" destOrd="0" presId="urn:microsoft.com/office/officeart/2005/8/layout/vList2"/>
    <dgm:cxn modelId="{A91198AF-2106-47AF-85A7-89743EF4CA01}" type="presParOf" srcId="{36306D38-695E-4491-A6DD-A6D7F4114159}" destId="{010C168F-1794-41C3-8945-245CBFBBABBE}" srcOrd="1" destOrd="0" presId="urn:microsoft.com/office/officeart/2005/8/layout/vList2"/>
    <dgm:cxn modelId="{92C926FB-47E0-4ABD-A2E1-907F3F317B30}" type="presParOf" srcId="{36306D38-695E-4491-A6DD-A6D7F4114159}" destId="{0B735D41-5914-4CF2-89EC-3C4B63302ABB}"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802F05-0E3B-4C1F-B861-83371F7C1CD0}" type="doc">
      <dgm:prSet loTypeId="urn:microsoft.com/office/officeart/2005/8/layout/vList2" loCatId="list" qsTypeId="urn:microsoft.com/office/officeart/2005/8/quickstyle/simple3" qsCatId="simple" csTypeId="urn:microsoft.com/office/officeart/2005/8/colors/accent4_3" csCatId="accent4" phldr="1"/>
      <dgm:spPr/>
      <dgm:t>
        <a:bodyPr/>
        <a:lstStyle/>
        <a:p>
          <a:endParaRPr lang="en-US"/>
        </a:p>
      </dgm:t>
    </dgm:pt>
    <dgm:pt modelId="{DD0E097C-D14E-487F-8FF8-0F5020C58681}">
      <dgm:prSet custT="1"/>
      <dgm:spPr/>
      <dgm:t>
        <a:bodyPr/>
        <a:lstStyle/>
        <a:p>
          <a:pPr algn="ctr" rtl="0"/>
          <a:r>
            <a:rPr lang="en-US" sz="2400" dirty="0"/>
            <a:t>Stress Equalization</a:t>
          </a:r>
        </a:p>
      </dgm:t>
    </dgm:pt>
    <dgm:pt modelId="{AEEEEFA2-7726-4677-A926-C330D129B3FD}" type="parTrans" cxnId="{D1CD8929-BADE-4DE3-B658-6C7A813193F8}">
      <dgm:prSet/>
      <dgm:spPr/>
      <dgm:t>
        <a:bodyPr/>
        <a:lstStyle/>
        <a:p>
          <a:endParaRPr lang="en-US"/>
        </a:p>
      </dgm:t>
    </dgm:pt>
    <dgm:pt modelId="{CF4BF44C-AB08-45A2-B0FD-6423D670C3C1}" type="sibTrans" cxnId="{D1CD8929-BADE-4DE3-B658-6C7A813193F8}">
      <dgm:prSet/>
      <dgm:spPr/>
      <dgm:t>
        <a:bodyPr/>
        <a:lstStyle/>
        <a:p>
          <a:endParaRPr lang="en-US"/>
        </a:p>
      </dgm:t>
    </dgm:pt>
    <dgm:pt modelId="{6C6513E3-F3D7-44FC-BDA3-DE9A375EC420}">
      <dgm:prSet custT="1"/>
      <dgm:spPr/>
      <dgm:t>
        <a:bodyPr/>
        <a:lstStyle/>
        <a:p>
          <a:pPr algn="ctr" rtl="0"/>
          <a:r>
            <a:rPr lang="en-US" sz="2400" dirty="0"/>
            <a:t>Physiologic Basing</a:t>
          </a:r>
        </a:p>
      </dgm:t>
    </dgm:pt>
    <dgm:pt modelId="{FDD31236-98D5-4BCD-B8E7-A14C7818BA00}" type="parTrans" cxnId="{6F78D2DB-6406-4AE9-951F-8277568315DD}">
      <dgm:prSet/>
      <dgm:spPr/>
      <dgm:t>
        <a:bodyPr/>
        <a:lstStyle/>
        <a:p>
          <a:endParaRPr lang="en-US"/>
        </a:p>
      </dgm:t>
    </dgm:pt>
    <dgm:pt modelId="{DAC687F4-2A6C-4756-8260-27DD24EA48CC}" type="sibTrans" cxnId="{6F78D2DB-6406-4AE9-951F-8277568315DD}">
      <dgm:prSet/>
      <dgm:spPr/>
      <dgm:t>
        <a:bodyPr/>
        <a:lstStyle/>
        <a:p>
          <a:endParaRPr lang="en-US"/>
        </a:p>
      </dgm:t>
    </dgm:pt>
    <dgm:pt modelId="{BB7BF015-28A8-4562-97CA-FD541A20B444}">
      <dgm:prSet custT="1"/>
      <dgm:spPr/>
      <dgm:t>
        <a:bodyPr/>
        <a:lstStyle/>
        <a:p>
          <a:pPr algn="ctr" rtl="0"/>
          <a:r>
            <a:rPr lang="en-US" sz="2400" dirty="0"/>
            <a:t>Broad stress distribution</a:t>
          </a:r>
        </a:p>
      </dgm:t>
    </dgm:pt>
    <dgm:pt modelId="{BE527AC4-4684-4E4E-9AED-03F908EE8E0F}" type="parTrans" cxnId="{056CC1D8-ECD2-4FBB-A15F-D129DC05DA71}">
      <dgm:prSet/>
      <dgm:spPr/>
      <dgm:t>
        <a:bodyPr/>
        <a:lstStyle/>
        <a:p>
          <a:endParaRPr lang="en-US"/>
        </a:p>
      </dgm:t>
    </dgm:pt>
    <dgm:pt modelId="{07B80111-0980-4ABE-AA28-71314A12E8EA}" type="sibTrans" cxnId="{056CC1D8-ECD2-4FBB-A15F-D129DC05DA71}">
      <dgm:prSet/>
      <dgm:spPr/>
      <dgm:t>
        <a:bodyPr/>
        <a:lstStyle/>
        <a:p>
          <a:endParaRPr lang="en-US"/>
        </a:p>
      </dgm:t>
    </dgm:pt>
    <dgm:pt modelId="{A30D371E-764B-4A2C-A151-9D1BEBD0786D}" type="pres">
      <dgm:prSet presAssocID="{4B802F05-0E3B-4C1F-B861-83371F7C1CD0}" presName="linear" presStyleCnt="0">
        <dgm:presLayoutVars>
          <dgm:animLvl val="lvl"/>
          <dgm:resizeHandles val="exact"/>
        </dgm:presLayoutVars>
      </dgm:prSet>
      <dgm:spPr/>
      <dgm:t>
        <a:bodyPr/>
        <a:lstStyle/>
        <a:p>
          <a:endParaRPr lang="en-US"/>
        </a:p>
      </dgm:t>
    </dgm:pt>
    <dgm:pt modelId="{EB68B32A-8C7B-41AA-B31F-D5C93C4A66D6}" type="pres">
      <dgm:prSet presAssocID="{DD0E097C-D14E-487F-8FF8-0F5020C58681}" presName="parentText" presStyleLbl="node1" presStyleIdx="0" presStyleCnt="3" custLinFactY="-37148" custLinFactNeighborX="-17143" custLinFactNeighborY="-100000">
        <dgm:presLayoutVars>
          <dgm:chMax val="0"/>
          <dgm:bulletEnabled val="1"/>
        </dgm:presLayoutVars>
      </dgm:prSet>
      <dgm:spPr/>
      <dgm:t>
        <a:bodyPr/>
        <a:lstStyle/>
        <a:p>
          <a:endParaRPr lang="en-US"/>
        </a:p>
      </dgm:t>
    </dgm:pt>
    <dgm:pt modelId="{C10FD45A-4C1E-4D0A-8523-8756F2995E0B}" type="pres">
      <dgm:prSet presAssocID="{CF4BF44C-AB08-45A2-B0FD-6423D670C3C1}" presName="spacer" presStyleCnt="0"/>
      <dgm:spPr/>
    </dgm:pt>
    <dgm:pt modelId="{71450E9E-8B0E-4169-B2AD-8CF4B9718C74}" type="pres">
      <dgm:prSet presAssocID="{6C6513E3-F3D7-44FC-BDA3-DE9A375EC420}" presName="parentText" presStyleLbl="node1" presStyleIdx="1" presStyleCnt="3">
        <dgm:presLayoutVars>
          <dgm:chMax val="0"/>
          <dgm:bulletEnabled val="1"/>
        </dgm:presLayoutVars>
      </dgm:prSet>
      <dgm:spPr/>
      <dgm:t>
        <a:bodyPr/>
        <a:lstStyle/>
        <a:p>
          <a:endParaRPr lang="en-US"/>
        </a:p>
      </dgm:t>
    </dgm:pt>
    <dgm:pt modelId="{17AAC328-6491-4337-81D9-59B8811C4EB2}" type="pres">
      <dgm:prSet presAssocID="{DAC687F4-2A6C-4756-8260-27DD24EA48CC}" presName="spacer" presStyleCnt="0"/>
      <dgm:spPr/>
    </dgm:pt>
    <dgm:pt modelId="{1D96E47F-9490-4C2F-B946-916DA613ABF8}" type="pres">
      <dgm:prSet presAssocID="{BB7BF015-28A8-4562-97CA-FD541A20B444}" presName="parentText" presStyleLbl="node1" presStyleIdx="2" presStyleCnt="3">
        <dgm:presLayoutVars>
          <dgm:chMax val="0"/>
          <dgm:bulletEnabled val="1"/>
        </dgm:presLayoutVars>
      </dgm:prSet>
      <dgm:spPr/>
      <dgm:t>
        <a:bodyPr/>
        <a:lstStyle/>
        <a:p>
          <a:endParaRPr lang="en-US"/>
        </a:p>
      </dgm:t>
    </dgm:pt>
  </dgm:ptLst>
  <dgm:cxnLst>
    <dgm:cxn modelId="{08BC7437-EAB7-49E9-9579-97A1E93EC9BF}" type="presOf" srcId="{4B802F05-0E3B-4C1F-B861-83371F7C1CD0}" destId="{A30D371E-764B-4A2C-A151-9D1BEBD0786D}" srcOrd="0" destOrd="0" presId="urn:microsoft.com/office/officeart/2005/8/layout/vList2"/>
    <dgm:cxn modelId="{17F9A45B-FBF3-498F-994F-E53F59F8D1CC}" type="presOf" srcId="{BB7BF015-28A8-4562-97CA-FD541A20B444}" destId="{1D96E47F-9490-4C2F-B946-916DA613ABF8}" srcOrd="0" destOrd="0" presId="urn:microsoft.com/office/officeart/2005/8/layout/vList2"/>
    <dgm:cxn modelId="{2C249B8E-2F0A-4E1C-8EF1-07D64DFEFE87}" type="presOf" srcId="{6C6513E3-F3D7-44FC-BDA3-DE9A375EC420}" destId="{71450E9E-8B0E-4169-B2AD-8CF4B9718C74}" srcOrd="0" destOrd="0" presId="urn:microsoft.com/office/officeart/2005/8/layout/vList2"/>
    <dgm:cxn modelId="{6F78D2DB-6406-4AE9-951F-8277568315DD}" srcId="{4B802F05-0E3B-4C1F-B861-83371F7C1CD0}" destId="{6C6513E3-F3D7-44FC-BDA3-DE9A375EC420}" srcOrd="1" destOrd="0" parTransId="{FDD31236-98D5-4BCD-B8E7-A14C7818BA00}" sibTransId="{DAC687F4-2A6C-4756-8260-27DD24EA48CC}"/>
    <dgm:cxn modelId="{D1CD8929-BADE-4DE3-B658-6C7A813193F8}" srcId="{4B802F05-0E3B-4C1F-B861-83371F7C1CD0}" destId="{DD0E097C-D14E-487F-8FF8-0F5020C58681}" srcOrd="0" destOrd="0" parTransId="{AEEEEFA2-7726-4677-A926-C330D129B3FD}" sibTransId="{CF4BF44C-AB08-45A2-B0FD-6423D670C3C1}"/>
    <dgm:cxn modelId="{7CD18422-A128-4F8F-A104-C632D7D4FEC2}" type="presOf" srcId="{DD0E097C-D14E-487F-8FF8-0F5020C58681}" destId="{EB68B32A-8C7B-41AA-B31F-D5C93C4A66D6}" srcOrd="0" destOrd="0" presId="urn:microsoft.com/office/officeart/2005/8/layout/vList2"/>
    <dgm:cxn modelId="{056CC1D8-ECD2-4FBB-A15F-D129DC05DA71}" srcId="{4B802F05-0E3B-4C1F-B861-83371F7C1CD0}" destId="{BB7BF015-28A8-4562-97CA-FD541A20B444}" srcOrd="2" destOrd="0" parTransId="{BE527AC4-4684-4E4E-9AED-03F908EE8E0F}" sibTransId="{07B80111-0980-4ABE-AA28-71314A12E8EA}"/>
    <dgm:cxn modelId="{3D6B8F45-FFAD-40C1-A011-32D530BDD28E}" type="presParOf" srcId="{A30D371E-764B-4A2C-A151-9D1BEBD0786D}" destId="{EB68B32A-8C7B-41AA-B31F-D5C93C4A66D6}" srcOrd="0" destOrd="0" presId="urn:microsoft.com/office/officeart/2005/8/layout/vList2"/>
    <dgm:cxn modelId="{87E58079-304C-4E6D-B06B-AF964A05ADFA}" type="presParOf" srcId="{A30D371E-764B-4A2C-A151-9D1BEBD0786D}" destId="{C10FD45A-4C1E-4D0A-8523-8756F2995E0B}" srcOrd="1" destOrd="0" presId="urn:microsoft.com/office/officeart/2005/8/layout/vList2"/>
    <dgm:cxn modelId="{21EDBD42-89B7-43EF-8CEC-1C59CD1E6DFE}" type="presParOf" srcId="{A30D371E-764B-4A2C-A151-9D1BEBD0786D}" destId="{71450E9E-8B0E-4169-B2AD-8CF4B9718C74}" srcOrd="2" destOrd="0" presId="urn:microsoft.com/office/officeart/2005/8/layout/vList2"/>
    <dgm:cxn modelId="{BE4CA31E-17E4-47F7-8EAB-3E7A952B446A}" type="presParOf" srcId="{A30D371E-764B-4A2C-A151-9D1BEBD0786D}" destId="{17AAC328-6491-4337-81D9-59B8811C4EB2}" srcOrd="3" destOrd="0" presId="urn:microsoft.com/office/officeart/2005/8/layout/vList2"/>
    <dgm:cxn modelId="{D45DF462-D1C7-4AAB-A066-7EF7903E969C}" type="presParOf" srcId="{A30D371E-764B-4A2C-A151-9D1BEBD0786D}" destId="{1D96E47F-9490-4C2F-B946-916DA613ABF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71308-5A37-43F0-94CF-C8D523E44818}">
      <dsp:nvSpPr>
        <dsp:cNvPr id="0" name=""/>
        <dsp:cNvSpPr/>
      </dsp:nvSpPr>
      <dsp:spPr>
        <a:xfrm>
          <a:off x="0" y="381000"/>
          <a:ext cx="3200400" cy="1216800"/>
        </a:xfrm>
        <a:prstGeom prst="roundRect">
          <a:avLst/>
        </a:prstGeom>
        <a:solidFill>
          <a:schemeClr val="accent4">
            <a:shade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Vertical                       </a:t>
          </a:r>
        </a:p>
      </dsp:txBody>
      <dsp:txXfrm>
        <a:off x="59399" y="440399"/>
        <a:ext cx="3081602" cy="1098002"/>
      </dsp:txXfrm>
    </dsp:sp>
    <dsp:sp modelId="{AB130DC5-CCF0-40EB-9744-BE4B282E7458}">
      <dsp:nvSpPr>
        <dsp:cNvPr id="0" name=""/>
        <dsp:cNvSpPr/>
      </dsp:nvSpPr>
      <dsp:spPr>
        <a:xfrm>
          <a:off x="0" y="1830000"/>
          <a:ext cx="3200400" cy="1216800"/>
        </a:xfrm>
        <a:prstGeom prst="roundRect">
          <a:avLst/>
        </a:prstGeom>
        <a:solidFill>
          <a:schemeClr val="accent4">
            <a:shade val="50000"/>
            <a:hueOff val="-23909"/>
            <a:satOff val="695"/>
            <a:lumOff val="2483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Horizontal</a:t>
          </a:r>
        </a:p>
      </dsp:txBody>
      <dsp:txXfrm>
        <a:off x="59399" y="1889399"/>
        <a:ext cx="3081602" cy="1098002"/>
      </dsp:txXfrm>
    </dsp:sp>
    <dsp:sp modelId="{401A37EF-F937-43BB-84CC-BF7884B9450A}">
      <dsp:nvSpPr>
        <dsp:cNvPr id="0" name=""/>
        <dsp:cNvSpPr/>
      </dsp:nvSpPr>
      <dsp:spPr>
        <a:xfrm>
          <a:off x="0" y="3234000"/>
          <a:ext cx="3200400" cy="1216800"/>
        </a:xfrm>
        <a:prstGeom prst="roundRect">
          <a:avLst/>
        </a:prstGeom>
        <a:solidFill>
          <a:schemeClr val="accent4">
            <a:shade val="50000"/>
            <a:hueOff val="-23909"/>
            <a:satOff val="695"/>
            <a:lumOff val="2483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Torsional</a:t>
          </a:r>
        </a:p>
      </dsp:txBody>
      <dsp:txXfrm>
        <a:off x="59399" y="3293399"/>
        <a:ext cx="30816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686F8-FE7F-4D6F-99A3-316AE78A4F79}">
      <dsp:nvSpPr>
        <dsp:cNvPr id="0" name=""/>
        <dsp:cNvSpPr/>
      </dsp:nvSpPr>
      <dsp:spPr>
        <a:xfrm>
          <a:off x="0" y="0"/>
          <a:ext cx="2667000" cy="110448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Dislodging forces</a:t>
          </a:r>
        </a:p>
      </dsp:txBody>
      <dsp:txXfrm>
        <a:off x="53916" y="53916"/>
        <a:ext cx="2559168" cy="996648"/>
      </dsp:txXfrm>
    </dsp:sp>
    <dsp:sp modelId="{0B735D41-5914-4CF2-89EC-3C4B63302ABB}">
      <dsp:nvSpPr>
        <dsp:cNvPr id="0" name=""/>
        <dsp:cNvSpPr/>
      </dsp:nvSpPr>
      <dsp:spPr>
        <a:xfrm>
          <a:off x="0" y="990603"/>
          <a:ext cx="2667000" cy="110448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Displacing forces</a:t>
          </a:r>
        </a:p>
      </dsp:txBody>
      <dsp:txXfrm>
        <a:off x="53916" y="1044519"/>
        <a:ext cx="2559168" cy="99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3AADF5-1A73-4D85-AFBD-1B516477C12A}" type="datetimeFigureOut">
              <a:rPr lang="en-US" smtClean="0"/>
              <a:pPr/>
              <a:t>21-May-23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D673EC-A2F3-48A6-8B9A-41F66E91E4C4}" type="slidenum">
              <a:rPr lang="en-US" smtClean="0"/>
              <a:pPr/>
              <a:t>‹#›</a:t>
            </a:fld>
            <a:endParaRPr lang="en-US"/>
          </a:p>
        </p:txBody>
      </p:sp>
    </p:spTree>
    <p:extLst>
      <p:ext uri="{BB962C8B-B14F-4D97-AF65-F5344CB8AC3E}">
        <p14:creationId xmlns:p14="http://schemas.microsoft.com/office/powerpoint/2010/main" val="264943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Ideal_mechanical_advantag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Font typeface="Wingdings" pitchFamily="2" charset="2"/>
              <a:buNone/>
            </a:pPr>
            <a:r>
              <a:rPr lang="en-US" sz="1200" dirty="0"/>
              <a:t> It is a twisting rotational type of force. It’s a combination of vertical and horizontal force.</a:t>
            </a:r>
          </a:p>
          <a:p>
            <a:pPr>
              <a:lnSpc>
                <a:spcPct val="90000"/>
              </a:lnSpc>
              <a:buFont typeface="Wingdings" pitchFamily="2" charset="2"/>
              <a:buNone/>
            </a:pPr>
            <a:endParaRPr lang="en-US" sz="1200" dirty="0"/>
          </a:p>
          <a:p>
            <a:pPr>
              <a:lnSpc>
                <a:spcPct val="90000"/>
              </a:lnSpc>
              <a:buFont typeface="Wingdings" pitchFamily="2" charset="2"/>
              <a:buNone/>
            </a:pPr>
            <a:r>
              <a:rPr lang="en-US" sz="1200" dirty="0"/>
              <a:t> Torsion is noted most</a:t>
            </a:r>
          </a:p>
          <a:p>
            <a:pPr>
              <a:lnSpc>
                <a:spcPct val="90000"/>
              </a:lnSpc>
              <a:buFont typeface="Wingdings" pitchFamily="2" charset="2"/>
              <a:buNone/>
            </a:pPr>
            <a:r>
              <a:rPr lang="en-US" sz="1200" dirty="0"/>
              <a:t>  frequently where a</a:t>
            </a:r>
          </a:p>
          <a:p>
            <a:pPr>
              <a:lnSpc>
                <a:spcPct val="90000"/>
              </a:lnSpc>
              <a:buFont typeface="Wingdings" pitchFamily="2" charset="2"/>
              <a:buNone/>
            </a:pPr>
            <a:r>
              <a:rPr lang="en-US" sz="1200" dirty="0"/>
              <a:t>  long segment acts</a:t>
            </a:r>
          </a:p>
          <a:p>
            <a:pPr>
              <a:lnSpc>
                <a:spcPct val="90000"/>
              </a:lnSpc>
              <a:buFont typeface="Wingdings" pitchFamily="2" charset="2"/>
              <a:buNone/>
            </a:pPr>
            <a:r>
              <a:rPr lang="en-US" sz="1200" dirty="0"/>
              <a:t>  upon the first abutment</a:t>
            </a:r>
          </a:p>
          <a:p>
            <a:pPr>
              <a:lnSpc>
                <a:spcPct val="90000"/>
              </a:lnSpc>
              <a:buFont typeface="Wingdings" pitchFamily="2" charset="2"/>
              <a:buNone/>
            </a:pPr>
            <a:r>
              <a:rPr lang="en-US" sz="1200" dirty="0"/>
              <a:t>  it engages. Where the </a:t>
            </a:r>
          </a:p>
          <a:p>
            <a:pPr>
              <a:lnSpc>
                <a:spcPct val="90000"/>
              </a:lnSpc>
              <a:buFont typeface="Wingdings" pitchFamily="2" charset="2"/>
              <a:buNone/>
            </a:pPr>
            <a:r>
              <a:rPr lang="en-US" sz="1200" dirty="0"/>
              <a:t>  ridge mucosa has higher</a:t>
            </a:r>
          </a:p>
          <a:p>
            <a:pPr>
              <a:lnSpc>
                <a:spcPct val="90000"/>
              </a:lnSpc>
              <a:buFont typeface="Wingdings" pitchFamily="2" charset="2"/>
              <a:buNone/>
            </a:pPr>
            <a:r>
              <a:rPr lang="en-US" sz="1200" dirty="0"/>
              <a:t>  resiliency torque is higher. Torque applies rotation about a fixed point.</a:t>
            </a:r>
          </a:p>
          <a:p>
            <a:pPr>
              <a:lnSpc>
                <a:spcPct val="90000"/>
              </a:lnSpc>
            </a:pPr>
            <a:endParaRPr lang="en-US" sz="1200" dirty="0"/>
          </a:p>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a:solidFill>
                  <a:schemeClr val="tx1"/>
                </a:solidFill>
                <a:latin typeface="+mn-lt"/>
                <a:ea typeface="+mn-ea"/>
                <a:cs typeface="+mn-cs"/>
              </a:rPr>
              <a:t>A lever amplifies an input force to provide a greater output force, which is said to provide </a:t>
            </a:r>
            <a:r>
              <a:rPr lang="en-IN" sz="1200" b="1" i="0" kern="1200" dirty="0">
                <a:solidFill>
                  <a:schemeClr val="tx1"/>
                </a:solidFill>
                <a:latin typeface="+mn-lt"/>
                <a:ea typeface="+mn-ea"/>
                <a:cs typeface="+mn-cs"/>
              </a:rPr>
              <a:t>leverage.</a:t>
            </a:r>
            <a:r>
              <a:rPr lang="en-IN" sz="1200" b="0" i="0" kern="1200" dirty="0">
                <a:solidFill>
                  <a:schemeClr val="tx1"/>
                </a:solidFill>
                <a:latin typeface="+mn-lt"/>
                <a:ea typeface="+mn-ea"/>
                <a:cs typeface="+mn-cs"/>
              </a:rPr>
              <a:t> The ratio of the output force to the input force is the </a:t>
            </a:r>
            <a:r>
              <a:rPr lang="en-IN" sz="1200" b="0" i="0" u="none" strike="noStrike" kern="1200" dirty="0">
                <a:solidFill>
                  <a:schemeClr val="tx1"/>
                </a:solidFill>
                <a:latin typeface="+mn-lt"/>
                <a:ea typeface="+mn-ea"/>
                <a:cs typeface="+mn-cs"/>
                <a:hlinkClick r:id="rId3" tooltip="Ideal mechanical advantage"/>
              </a:rPr>
              <a:t>ideal mechanical advantage</a:t>
            </a:r>
            <a:r>
              <a:rPr lang="en-IN" sz="1200" b="0" i="0" kern="1200" dirty="0">
                <a:solidFill>
                  <a:schemeClr val="tx1"/>
                </a:solidFill>
                <a:latin typeface="+mn-lt"/>
                <a:ea typeface="+mn-ea"/>
                <a:cs typeface="+mn-cs"/>
              </a:rPr>
              <a:t> of the lever.</a:t>
            </a:r>
            <a:r>
              <a:rPr lang="en-US" dirty="0"/>
              <a:t>The bar can only move about</a:t>
            </a:r>
            <a:r>
              <a:rPr lang="en-US" baseline="0" dirty="0"/>
              <a:t> the fulcrum</a:t>
            </a:r>
          </a:p>
          <a:p>
            <a:r>
              <a:rPr lang="en-US" baseline="0" dirty="0"/>
              <a:t>Lever should be avoided in the design</a:t>
            </a:r>
          </a:p>
          <a:p>
            <a:r>
              <a:rPr lang="en-US" baseline="0" dirty="0" err="1"/>
              <a:t>Althought</a:t>
            </a:r>
            <a:r>
              <a:rPr lang="en-US" baseline="0" dirty="0"/>
              <a:t> he movement of the denture will be minimal the lever that I imposed onto the abutment is great and is </a:t>
            </a:r>
            <a:r>
              <a:rPr lang="en-US" baseline="0" dirty="0" err="1"/>
              <a:t>detramental</a:t>
            </a:r>
            <a:r>
              <a:rPr lang="en-US" baseline="0" dirty="0"/>
              <a:t>.</a:t>
            </a:r>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Resulting forces on abutment tooth from rotation in sagital plane is usually in mesioapical or distoapical direction with the greatest magnitude in apical direction..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denture movement</a:t>
            </a:r>
            <a:r>
              <a:rPr lang="en-US" baseline="0" dirty="0"/>
              <a:t> occurs towars or away from the denture base</a:t>
            </a:r>
            <a:endParaRPr lang="en-US" dirty="0"/>
          </a:p>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primary objective of partial denture design is the preservation of the remaining teeth, their supporting structures, the residual alveolar ridges and the oral mucosa in a healthy condition, while at the same time replacing the missing teeth for improving aesthetics, mastication and speech. </a:t>
            </a:r>
          </a:p>
          <a:p>
            <a:r>
              <a:rPr lang="en-US" dirty="0"/>
              <a:t>	Emphasis must thus be placed first on the biological aspects of Partial Denture restorations, rather than upon the purely technical aspects. </a:t>
            </a:r>
            <a:endParaRPr lang="en-IN"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Extends through the </a:t>
            </a:r>
            <a:r>
              <a:rPr lang="en-US" dirty="0" err="1"/>
              <a:t>occlusal</a:t>
            </a:r>
            <a:r>
              <a:rPr lang="en-US" dirty="0"/>
              <a:t> rest on the terminal abutment and along the crest of the ridge.</a:t>
            </a:r>
          </a:p>
          <a:p>
            <a:r>
              <a:rPr lang="en-US" dirty="0"/>
              <a:t>Movement is in the frontal plane</a:t>
            </a:r>
          </a:p>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Hence wrought retentive clasp</a:t>
            </a:r>
            <a:r>
              <a:rPr lang="en-US" baseline="0" dirty="0"/>
              <a:t> was rcommended for cla 1 2 </a:t>
            </a:r>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such case a secondary rest have to be given</a:t>
            </a:r>
          </a:p>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Minor connectors can be defined as the connecting    link between the major connector or base of a removable partial denture to other units of a prosthesis such as clasp </a:t>
            </a:r>
            <a:r>
              <a:rPr lang="en-US" dirty="0" err="1"/>
              <a:t>assembly,indirect</a:t>
            </a:r>
            <a:r>
              <a:rPr lang="en-US" dirty="0"/>
              <a:t> </a:t>
            </a:r>
            <a:r>
              <a:rPr lang="en-US" dirty="0" err="1"/>
              <a:t>retainers,rests</a:t>
            </a:r>
            <a:r>
              <a:rPr lang="en-US" dirty="0"/>
              <a:t> etc   </a:t>
            </a:r>
          </a:p>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ability of the direct </a:t>
            </a:r>
            <a:r>
              <a:rPr lang="en-US" dirty="0" err="1"/>
              <a:t>retianer</a:t>
            </a:r>
            <a:r>
              <a:rPr lang="en-US" dirty="0"/>
              <a:t> to</a:t>
            </a:r>
            <a:r>
              <a:rPr lang="en-US" baseline="0" dirty="0"/>
              <a:t> </a:t>
            </a:r>
            <a:r>
              <a:rPr lang="en-US" baseline="0" dirty="0" err="1"/>
              <a:t>fucntion</a:t>
            </a:r>
            <a:r>
              <a:rPr lang="en-US" baseline="0" dirty="0"/>
              <a:t> is greatly depending upon the </a:t>
            </a:r>
            <a:r>
              <a:rPr lang="en-US" baseline="0" dirty="0" err="1"/>
              <a:t>stabilit</a:t>
            </a:r>
            <a:r>
              <a:rPr lang="en-US" baseline="0" dirty="0"/>
              <a:t> and support provided by  the major minor connector and the rest and tissue surface</a:t>
            </a:r>
          </a:p>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When 4 abutment teeth available for clasping and partial denture confined within 4 clasps</a:t>
            </a:r>
            <a:r>
              <a:rPr lang="en-US" sz="1200" dirty="0">
                <a:sym typeface="Wingdings" pitchFamily="2" charset="2"/>
              </a:rPr>
              <a:t> all leverages neutralized.</a:t>
            </a:r>
          </a:p>
          <a:p>
            <a:r>
              <a:rPr lang="en-US" sz="1200" dirty="0">
                <a:sym typeface="Wingdings" pitchFamily="2" charset="2"/>
              </a:rPr>
              <a:t>Ideal (for support and leverage control)</a:t>
            </a:r>
          </a:p>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54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55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D673EC-A2F3-48A6-8B9A-41F66E91E4C4}" type="slidenum">
              <a:rPr lang="en-US" smtClean="0"/>
              <a:pPr/>
              <a:t>57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Proximal guiding plane surfaces should be about 2/3rd as wide as the distance between the tips of adjacent </a:t>
            </a:r>
            <a:r>
              <a:rPr lang="en-US" dirty="0" err="1"/>
              <a:t>buccal</a:t>
            </a:r>
            <a:r>
              <a:rPr lang="en-US" dirty="0"/>
              <a:t> and lingual cusps  or </a:t>
            </a:r>
          </a:p>
          <a:p>
            <a:r>
              <a:rPr lang="en-US" dirty="0"/>
              <a:t>about 1/3rd of the </a:t>
            </a:r>
            <a:r>
              <a:rPr lang="en-US" dirty="0" err="1"/>
              <a:t>buccal</a:t>
            </a:r>
            <a:r>
              <a:rPr lang="en-US" dirty="0"/>
              <a:t> lingual width of the tooth.</a:t>
            </a:r>
          </a:p>
          <a:p>
            <a:endParaRPr lang="en-US" dirty="0"/>
          </a:p>
          <a:p>
            <a:r>
              <a:rPr lang="en-US" dirty="0"/>
              <a:t>Vertically it should extend 2/3rd of the length of the enamel crown portion of the tooth from the marginal ridge </a:t>
            </a:r>
            <a:r>
              <a:rPr lang="en-US" dirty="0" err="1"/>
              <a:t>cervically</a:t>
            </a:r>
            <a:r>
              <a:rPr lang="en-US" dirty="0"/>
              <a:t>.</a:t>
            </a:r>
          </a:p>
          <a:p>
            <a:r>
              <a:rPr lang="en-US" dirty="0"/>
              <a:t>Care must be taken to avoid creating </a:t>
            </a:r>
            <a:r>
              <a:rPr lang="en-US" dirty="0" err="1"/>
              <a:t>buccal</a:t>
            </a:r>
            <a:r>
              <a:rPr lang="en-US" dirty="0"/>
              <a:t> or lingual line angles.</a:t>
            </a:r>
          </a:p>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59</a:t>
            </a:fld>
            <a:endParaRPr lang="en-US"/>
          </a:p>
        </p:txBody>
      </p:sp>
    </p:spTree>
    <p:extLst>
      <p:ext uri="{BB962C8B-B14F-4D97-AF65-F5344CB8AC3E}">
        <p14:creationId xmlns:p14="http://schemas.microsoft.com/office/powerpoint/2010/main" val="2486856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a:t>Of the various philosophies  relating to RPD design, none is backed by scientific research or statistics. </a:t>
            </a:r>
          </a:p>
          <a:p>
            <a:r>
              <a:rPr lang="en-US" sz="1200" dirty="0"/>
              <a:t>This is not to say that none of the various methods of design has proved to be clinically acceptable. </a:t>
            </a:r>
          </a:p>
          <a:p>
            <a:r>
              <a:rPr lang="en-US" sz="1200" dirty="0"/>
              <a:t>On the contrary, all have produced excellent clinical results if attention to detail has been observed.</a:t>
            </a:r>
          </a:p>
        </p:txBody>
      </p:sp>
      <p:sp>
        <p:nvSpPr>
          <p:cNvPr id="4" name="Slide Number Placeholder 3"/>
          <p:cNvSpPr>
            <a:spLocks noGrp="1"/>
          </p:cNvSpPr>
          <p:nvPr>
            <p:ph type="sldNum" sz="quarter" idx="10"/>
          </p:nvPr>
        </p:nvSpPr>
        <p:spPr/>
        <p:txBody>
          <a:bodyPr/>
          <a:lstStyle/>
          <a:p>
            <a:fld id="{CAD673EC-A2F3-48A6-8B9A-41F66E91E4C4}" type="slidenum">
              <a:rPr lang="en-US" smtClean="0"/>
              <a:pPr/>
              <a:t>60</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This design philosophy agrees to some extent to the first school about the relative lack of movement of the abutment teeth in an apical direction</a:t>
            </a:r>
          </a:p>
          <a:p>
            <a:r>
              <a:rPr lang="en-US" sz="1200" dirty="0"/>
              <a:t> But denies the necessity of using stress directors to equalize the disparity of vertical movement between the tooth and mucosa.</a:t>
            </a:r>
            <a:endParaRPr lang="en-US" dirty="0"/>
          </a:p>
        </p:txBody>
      </p:sp>
      <p:sp>
        <p:nvSpPr>
          <p:cNvPr id="4" name="Slide Number Placeholder 3"/>
          <p:cNvSpPr>
            <a:spLocks noGrp="1"/>
          </p:cNvSpPr>
          <p:nvPr>
            <p:ph type="sldNum" sz="quarter" idx="10"/>
          </p:nvPr>
        </p:nvSpPr>
        <p:spPr/>
        <p:txBody>
          <a:bodyPr/>
          <a:lstStyle/>
          <a:p>
            <a:fld id="{5B4645C4-4B2E-4B91-AD9A-3DC361596316}" type="slidenum">
              <a:rPr lang="en-US" smtClean="0"/>
              <a:pPr/>
              <a:t>64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645C4-4B2E-4B91-AD9A-3DC361596316}" type="slidenum">
              <a:rPr lang="en-US" smtClean="0"/>
              <a:pPr/>
              <a:t>65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itchFamily="18" charset="0"/>
                <a:cs typeface="Times New Roman" pitchFamily="18" charset="0"/>
              </a:rPr>
              <a:t>Prepared on the </a:t>
            </a:r>
            <a:r>
              <a:rPr lang="en-IN" sz="1200" dirty="0" err="1">
                <a:latin typeface="Times New Roman" pitchFamily="18" charset="0"/>
                <a:cs typeface="Times New Roman" pitchFamily="18" charset="0"/>
              </a:rPr>
              <a:t>occlusal</a:t>
            </a:r>
            <a:r>
              <a:rPr lang="en-IN" sz="1200" dirty="0">
                <a:latin typeface="Times New Roman" pitchFamily="18" charset="0"/>
                <a:cs typeface="Times New Roman" pitchFamily="18" charset="0"/>
              </a:rPr>
              <a:t>, </a:t>
            </a:r>
            <a:r>
              <a:rPr lang="en-IN" sz="1200" dirty="0" err="1">
                <a:latin typeface="Times New Roman" pitchFamily="18" charset="0"/>
                <a:cs typeface="Times New Roman" pitchFamily="18" charset="0"/>
              </a:rPr>
              <a:t>incisal</a:t>
            </a:r>
            <a:r>
              <a:rPr lang="en-IN" sz="1200" dirty="0">
                <a:latin typeface="Times New Roman" pitchFamily="18" charset="0"/>
                <a:cs typeface="Times New Roman" pitchFamily="18" charset="0"/>
              </a:rPr>
              <a:t>, </a:t>
            </a:r>
            <a:r>
              <a:rPr lang="en-IN" sz="1200" dirty="0" err="1">
                <a:latin typeface="Times New Roman" pitchFamily="18" charset="0"/>
                <a:cs typeface="Times New Roman" pitchFamily="18" charset="0"/>
              </a:rPr>
              <a:t>cingulaum</a:t>
            </a:r>
            <a:r>
              <a:rPr lang="en-IN" sz="1200" dirty="0">
                <a:latin typeface="Times New Roman" pitchFamily="18" charset="0"/>
                <a:cs typeface="Times New Roman" pitchFamily="18" charset="0"/>
              </a:rPr>
              <a:t> surfaces</a:t>
            </a:r>
          </a:p>
          <a:p>
            <a:endParaRPr lang="en-IN"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70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Primarily comes from the overlying soft tissue.</a:t>
            </a:r>
          </a:p>
          <a:p>
            <a:r>
              <a:rPr lang="en-IN" dirty="0"/>
              <a:t>Underlying alveolar bone.</a:t>
            </a:r>
          </a:p>
          <a:p>
            <a:endParaRPr lang="en-IN"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71</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chemeClr val="accent2">
                    <a:lumMod val="50000"/>
                  </a:schemeClr>
                </a:solidFill>
              </a:rPr>
              <a:t>Color coding:</a:t>
            </a:r>
          </a:p>
          <a:p>
            <a:pPr>
              <a:buNone/>
            </a:pPr>
            <a:r>
              <a:rPr lang="en-US" dirty="0">
                <a:solidFill>
                  <a:srgbClr val="FF0000"/>
                </a:solidFill>
              </a:rPr>
              <a:t> Red: </a:t>
            </a:r>
            <a:r>
              <a:rPr lang="en-US" dirty="0">
                <a:solidFill>
                  <a:srgbClr val="0070C0"/>
                </a:solidFill>
              </a:rPr>
              <a:t>placement of tripod marks</a:t>
            </a:r>
            <a:r>
              <a:rPr lang="en-US" baseline="0" dirty="0">
                <a:solidFill>
                  <a:srgbClr val="0070C0"/>
                </a:solidFill>
              </a:rPr>
              <a:t> </a:t>
            </a:r>
            <a:r>
              <a:rPr lang="en-US" dirty="0">
                <a:solidFill>
                  <a:srgbClr val="0070C0"/>
                </a:solidFill>
              </a:rPr>
              <a:t>areas of </a:t>
            </a:r>
            <a:r>
              <a:rPr lang="en-US" dirty="0" err="1">
                <a:solidFill>
                  <a:srgbClr val="0070C0"/>
                </a:solidFill>
              </a:rPr>
              <a:t>recontoured</a:t>
            </a:r>
            <a:r>
              <a:rPr lang="en-US" baseline="0" dirty="0">
                <a:solidFill>
                  <a:srgbClr val="0070C0"/>
                </a:solidFill>
              </a:rPr>
              <a:t> </a:t>
            </a:r>
            <a:r>
              <a:rPr lang="en-US" dirty="0">
                <a:solidFill>
                  <a:srgbClr val="0070C0"/>
                </a:solidFill>
              </a:rPr>
              <a:t>rest seats (solid rest)</a:t>
            </a:r>
          </a:p>
          <a:p>
            <a:pPr>
              <a:buNone/>
            </a:pPr>
            <a:endParaRPr lang="en-US" dirty="0">
              <a:solidFill>
                <a:srgbClr val="0070C0"/>
              </a:solidFill>
            </a:endParaRPr>
          </a:p>
          <a:p>
            <a:pPr>
              <a:buNone/>
            </a:pPr>
            <a:r>
              <a:rPr lang="en-US" dirty="0"/>
              <a:t> Black: </a:t>
            </a:r>
            <a:r>
              <a:rPr lang="en-US" dirty="0">
                <a:solidFill>
                  <a:srgbClr val="0070C0"/>
                </a:solidFill>
              </a:rPr>
              <a:t>survey lines information on base of the cast</a:t>
            </a:r>
          </a:p>
          <a:p>
            <a:pPr>
              <a:buNone/>
            </a:pPr>
            <a:endParaRPr lang="en-US" dirty="0">
              <a:solidFill>
                <a:srgbClr val="0070C0"/>
              </a:solidFill>
            </a:endParaRPr>
          </a:p>
          <a:p>
            <a:pPr>
              <a:buNone/>
            </a:pPr>
            <a:r>
              <a:rPr lang="en-US" dirty="0">
                <a:solidFill>
                  <a:schemeClr val="tx2">
                    <a:lumMod val="50000"/>
                  </a:schemeClr>
                </a:solidFill>
              </a:rPr>
              <a:t>Blue :portions to be made of acrylic</a:t>
            </a:r>
          </a:p>
          <a:p>
            <a:pPr>
              <a:buNone/>
            </a:pPr>
            <a:r>
              <a:rPr lang="en-US" dirty="0">
                <a:solidFill>
                  <a:schemeClr val="tx2">
                    <a:lumMod val="50000"/>
                  </a:schemeClr>
                </a:solidFill>
              </a:rPr>
              <a:t>              </a:t>
            </a:r>
          </a:p>
          <a:p>
            <a:pPr>
              <a:buNone/>
            </a:pPr>
            <a:endParaRPr lang="en-US" dirty="0">
              <a:solidFill>
                <a:schemeClr val="tx2">
                  <a:lumMod val="50000"/>
                </a:schemeClr>
              </a:solidFill>
            </a:endParaRPr>
          </a:p>
          <a:p>
            <a:pPr>
              <a:buNone/>
            </a:pPr>
            <a:r>
              <a:rPr lang="en-US" dirty="0">
                <a:solidFill>
                  <a:schemeClr val="tx2">
                    <a:lumMod val="50000"/>
                  </a:schemeClr>
                </a:solidFill>
              </a:rPr>
              <a:t>   </a:t>
            </a:r>
            <a:r>
              <a:rPr lang="en-US" dirty="0">
                <a:solidFill>
                  <a:schemeClr val="accent2">
                    <a:lumMod val="50000"/>
                  </a:schemeClr>
                </a:solidFill>
              </a:rPr>
              <a:t>Brown: </a:t>
            </a:r>
            <a:r>
              <a:rPr lang="en-US" dirty="0">
                <a:solidFill>
                  <a:schemeClr val="tx2">
                    <a:lumMod val="50000"/>
                  </a:schemeClr>
                </a:solidFill>
              </a:rPr>
              <a:t>To outline the metallic part all the</a:t>
            </a:r>
          </a:p>
          <a:p>
            <a:pPr>
              <a:buNone/>
            </a:pPr>
            <a:r>
              <a:rPr lang="en-US" dirty="0">
                <a:solidFill>
                  <a:schemeClr val="tx2">
                    <a:lumMod val="50000"/>
                  </a:schemeClr>
                </a:solidFill>
              </a:rPr>
              <a:t>                  component</a:t>
            </a:r>
          </a:p>
          <a:p>
            <a:pPr>
              <a:buNone/>
            </a:pPr>
            <a:endParaRPr lang="en-US" dirty="0">
              <a:solidFill>
                <a:srgbClr val="0070C0"/>
              </a:solidFill>
            </a:endParaRPr>
          </a:p>
          <a:p>
            <a:pPr>
              <a:buNone/>
            </a:pPr>
            <a:r>
              <a:rPr lang="en-US" dirty="0">
                <a:solidFill>
                  <a:srgbClr val="0070C0"/>
                </a:solidFill>
              </a:rPr>
              <a:t>                        </a:t>
            </a:r>
          </a:p>
          <a:p>
            <a:endParaRPr lang="en-IN"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72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73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09600" indent="-609600">
              <a:lnSpc>
                <a:spcPct val="90000"/>
              </a:lnSpc>
              <a:buFont typeface="Wingdings" pitchFamily="2" charset="2"/>
              <a:buNone/>
            </a:pPr>
            <a:r>
              <a:rPr lang="en-US" sz="1200" dirty="0"/>
              <a:t>Those forces which are the result of </a:t>
            </a:r>
            <a:r>
              <a:rPr lang="en-US" sz="1200" dirty="0">
                <a:solidFill>
                  <a:schemeClr val="hlink"/>
                </a:solidFill>
                <a:effectLst>
                  <a:outerShdw blurRad="38100" dist="38100" dir="2700000" algn="tl">
                    <a:srgbClr val="FFFFFF"/>
                  </a:outerShdw>
                </a:effectLst>
              </a:rPr>
              <a:t>downward</a:t>
            </a:r>
          </a:p>
          <a:p>
            <a:pPr marL="609600" indent="-609600">
              <a:lnSpc>
                <a:spcPct val="90000"/>
              </a:lnSpc>
              <a:buFont typeface="Wingdings" pitchFamily="2" charset="2"/>
              <a:buNone/>
            </a:pPr>
            <a:r>
              <a:rPr lang="en-US" sz="1200" dirty="0">
                <a:solidFill>
                  <a:schemeClr val="hlink"/>
                </a:solidFill>
                <a:effectLst>
                  <a:outerShdw blurRad="38100" dist="38100" dir="2700000" algn="tl">
                    <a:srgbClr val="FFFFFF"/>
                  </a:outerShdw>
                </a:effectLst>
              </a:rPr>
              <a:t>  stresses</a:t>
            </a:r>
            <a:r>
              <a:rPr lang="en-US" sz="1200" dirty="0"/>
              <a:t> along </a:t>
            </a:r>
          </a:p>
          <a:p>
            <a:pPr marL="609600" indent="-609600">
              <a:lnSpc>
                <a:spcPct val="90000"/>
              </a:lnSpc>
              <a:buFont typeface="Wingdings" pitchFamily="2" charset="2"/>
              <a:buNone/>
            </a:pPr>
            <a:r>
              <a:rPr lang="en-US" sz="1200" dirty="0"/>
              <a:t>  the long axis of </a:t>
            </a:r>
          </a:p>
          <a:p>
            <a:pPr marL="609600" indent="-609600">
              <a:lnSpc>
                <a:spcPct val="90000"/>
              </a:lnSpc>
              <a:buFont typeface="Wingdings" pitchFamily="2" charset="2"/>
              <a:buNone/>
            </a:pPr>
            <a:r>
              <a:rPr lang="en-US" sz="1200" dirty="0"/>
              <a:t>  the teeth in a crown</a:t>
            </a:r>
          </a:p>
          <a:p>
            <a:pPr marL="609600" indent="-609600">
              <a:lnSpc>
                <a:spcPct val="90000"/>
              </a:lnSpc>
              <a:buFont typeface="Wingdings" pitchFamily="2" charset="2"/>
              <a:buNone/>
            </a:pPr>
            <a:r>
              <a:rPr lang="en-US" sz="1200" dirty="0"/>
              <a:t>  to apex direction and </a:t>
            </a:r>
          </a:p>
          <a:p>
            <a:pPr marL="609600" indent="-609600">
              <a:lnSpc>
                <a:spcPct val="90000"/>
              </a:lnSpc>
              <a:buFont typeface="Wingdings" pitchFamily="2" charset="2"/>
              <a:buNone/>
            </a:pPr>
            <a:r>
              <a:rPr lang="en-US" sz="1200" dirty="0"/>
              <a:t>  the relatively vertical </a:t>
            </a:r>
          </a:p>
          <a:p>
            <a:pPr marL="609600" indent="-609600">
              <a:lnSpc>
                <a:spcPct val="90000"/>
              </a:lnSpc>
              <a:buFont typeface="Wingdings" pitchFamily="2" charset="2"/>
              <a:buNone/>
            </a:pPr>
            <a:r>
              <a:rPr lang="en-US" sz="1200" dirty="0"/>
              <a:t>  stresses on the ridge </a:t>
            </a:r>
          </a:p>
          <a:p>
            <a:pPr marL="609600" indent="-609600">
              <a:lnSpc>
                <a:spcPct val="90000"/>
              </a:lnSpc>
              <a:buFont typeface="Wingdings" pitchFamily="2" charset="2"/>
              <a:buNone/>
            </a:pPr>
            <a:r>
              <a:rPr lang="en-US" sz="1200" dirty="0"/>
              <a:t>  mucosa. </a:t>
            </a:r>
          </a:p>
          <a:p>
            <a:pPr marL="609600" indent="-609600">
              <a:lnSpc>
                <a:spcPct val="90000"/>
              </a:lnSpc>
              <a:buFont typeface="Wingdings" pitchFamily="2" charset="2"/>
              <a:buNone/>
            </a:pPr>
            <a:r>
              <a:rPr lang="en-US" sz="1200" dirty="0"/>
              <a:t> </a:t>
            </a:r>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sz="1200" dirty="0"/>
              <a:t> These are the forces which tend to</a:t>
            </a:r>
            <a:r>
              <a:rPr lang="en-US" sz="1200" dirty="0">
                <a:solidFill>
                  <a:schemeClr val="hlink"/>
                </a:solidFill>
                <a:effectLst>
                  <a:outerShdw blurRad="38100" dist="38100" dir="2700000" algn="tl">
                    <a:srgbClr val="FFFFFF"/>
                  </a:outerShdw>
                </a:effectLst>
              </a:rPr>
              <a:t> lift </a:t>
            </a:r>
            <a:r>
              <a:rPr lang="en-US" sz="1200" dirty="0"/>
              <a:t>the partial </a:t>
            </a:r>
          </a:p>
          <a:p>
            <a:pPr>
              <a:buFont typeface="Wingdings" pitchFamily="2" charset="2"/>
              <a:buNone/>
            </a:pPr>
            <a:r>
              <a:rPr lang="en-US" sz="1200" dirty="0"/>
              <a:t>   denture from it’s rest position. Reciprocal dislodging action occurs when</a:t>
            </a:r>
          </a:p>
          <a:p>
            <a:pPr>
              <a:buFont typeface="Wingdings" pitchFamily="2" charset="2"/>
              <a:buNone/>
            </a:pPr>
            <a:r>
              <a:rPr lang="en-US" sz="1200" dirty="0"/>
              <a:t>   wide edentulous spaces</a:t>
            </a:r>
          </a:p>
          <a:p>
            <a:pPr>
              <a:buFont typeface="Wingdings" pitchFamily="2" charset="2"/>
              <a:buNone/>
            </a:pPr>
            <a:r>
              <a:rPr lang="en-US" sz="1200" dirty="0"/>
              <a:t>   are interrupted by few </a:t>
            </a:r>
          </a:p>
          <a:p>
            <a:pPr>
              <a:buFont typeface="Wingdings" pitchFamily="2" charset="2"/>
              <a:buNone/>
            </a:pPr>
            <a:r>
              <a:rPr lang="en-US" sz="1200" dirty="0"/>
              <a:t>   teeth thus inviting an </a:t>
            </a:r>
          </a:p>
          <a:p>
            <a:pPr>
              <a:buFont typeface="Wingdings" pitchFamily="2" charset="2"/>
              <a:buNone/>
            </a:pPr>
            <a:r>
              <a:rPr lang="en-US" sz="1200" dirty="0"/>
              <a:t>   antero-posterior or </a:t>
            </a:r>
          </a:p>
          <a:p>
            <a:pPr>
              <a:buFont typeface="Wingdings" pitchFamily="2" charset="2"/>
              <a:buNone/>
            </a:pPr>
            <a:r>
              <a:rPr lang="en-US" sz="1200" dirty="0"/>
              <a:t>   lateral tilt of prosthesis.</a:t>
            </a:r>
          </a:p>
          <a:p>
            <a:endParaRPr lang="en-US" sz="1200" dirty="0"/>
          </a:p>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sz="1200" dirty="0"/>
              <a:t>They originate as a component of rhythmic chewing stroke. These forces are effective in </a:t>
            </a:r>
          </a:p>
          <a:p>
            <a:pPr>
              <a:buFont typeface="Wingdings" pitchFamily="2" charset="2"/>
              <a:buNone/>
            </a:pPr>
            <a:r>
              <a:rPr lang="en-US" sz="1200" dirty="0"/>
              <a:t>   mesio-distal and</a:t>
            </a:r>
          </a:p>
          <a:p>
            <a:pPr>
              <a:buFont typeface="Wingdings" pitchFamily="2" charset="2"/>
              <a:buNone/>
            </a:pPr>
            <a:r>
              <a:rPr lang="en-US" sz="1200" dirty="0"/>
              <a:t>   buccolingual direction.</a:t>
            </a:r>
          </a:p>
          <a:p>
            <a:pPr>
              <a:buFont typeface="Wingdings" pitchFamily="2" charset="2"/>
              <a:buNone/>
            </a:pPr>
            <a:endParaRPr lang="en-US" sz="1200" dirty="0"/>
          </a:p>
          <a:p>
            <a:pPr>
              <a:buFont typeface="Wingdings" pitchFamily="2" charset="2"/>
              <a:buNone/>
            </a:pPr>
            <a:r>
              <a:rPr lang="en-US" sz="1200" dirty="0"/>
              <a:t>   These lateral stresses</a:t>
            </a:r>
          </a:p>
          <a:p>
            <a:pPr>
              <a:buFont typeface="Wingdings" pitchFamily="2" charset="2"/>
              <a:buNone/>
            </a:pPr>
            <a:r>
              <a:rPr lang="en-US" sz="1200" dirty="0"/>
              <a:t>   are most damaging.</a:t>
            </a:r>
          </a:p>
          <a:p>
            <a:pPr>
              <a:buFont typeface="Wingdings" pitchFamily="2" charset="2"/>
              <a:buNone/>
            </a:pPr>
            <a:r>
              <a:rPr lang="en-US" sz="1200" dirty="0"/>
              <a:t>   </a:t>
            </a:r>
          </a:p>
          <a:p>
            <a:endParaRPr lang="en-US" dirty="0"/>
          </a:p>
        </p:txBody>
      </p:sp>
      <p:sp>
        <p:nvSpPr>
          <p:cNvPr id="4" name="Slide Number Placeholder 3"/>
          <p:cNvSpPr>
            <a:spLocks noGrp="1"/>
          </p:cNvSpPr>
          <p:nvPr>
            <p:ph type="sldNum" sz="quarter" idx="10"/>
          </p:nvPr>
        </p:nvSpPr>
        <p:spPr/>
        <p:txBody>
          <a:bodyPr/>
          <a:lstStyle/>
          <a:p>
            <a:fld id="{CAD673EC-A2F3-48A6-8B9A-41F66E91E4C4}"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133281-18E9-47B1-B05D-51C5FE3E4F64}" type="datetime1">
              <a:rPr lang="en-US" smtClean="0"/>
              <a:t>21-May-23</a:t>
            </a:fld>
            <a:endParaRPr lang="en-US"/>
          </a:p>
        </p:txBody>
      </p:sp>
      <p:sp>
        <p:nvSpPr>
          <p:cNvPr id="5" name="Footer Placeholder 4"/>
          <p:cNvSpPr>
            <a:spLocks noGrp="1"/>
          </p:cNvSpPr>
          <p:nvPr>
            <p:ph type="ftr" sz="quarter" idx="11"/>
          </p:nvPr>
        </p:nvSpPr>
        <p:spPr/>
        <p:txBody>
          <a:bodyPr/>
          <a:lstStyle/>
          <a:p>
            <a:r>
              <a:rPr lang="en-US"/>
              <a:t>designing in rpd 90</a:t>
            </a:r>
          </a:p>
        </p:txBody>
      </p:sp>
      <p:sp>
        <p:nvSpPr>
          <p:cNvPr id="6" name="Slide Number Placeholder 5"/>
          <p:cNvSpPr>
            <a:spLocks noGrp="1"/>
          </p:cNvSpPr>
          <p:nvPr>
            <p:ph type="sldNum" sz="quarter" idx="12"/>
          </p:nvPr>
        </p:nvSpPr>
        <p:spPr/>
        <p:txBody>
          <a:bodyPr/>
          <a:lstStyle/>
          <a:p>
            <a:fld id="{803C759F-3D55-4E40-9798-8AA8846353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4CF0C-1C20-4A1F-87D6-2C2D1D0B79AC}" type="datetime1">
              <a:rPr lang="en-US" smtClean="0"/>
              <a:t>21-May-23</a:t>
            </a:fld>
            <a:endParaRPr lang="en-US"/>
          </a:p>
        </p:txBody>
      </p:sp>
      <p:sp>
        <p:nvSpPr>
          <p:cNvPr id="5" name="Footer Placeholder 4"/>
          <p:cNvSpPr>
            <a:spLocks noGrp="1"/>
          </p:cNvSpPr>
          <p:nvPr>
            <p:ph type="ftr" sz="quarter" idx="11"/>
          </p:nvPr>
        </p:nvSpPr>
        <p:spPr/>
        <p:txBody>
          <a:bodyPr/>
          <a:lstStyle/>
          <a:p>
            <a:r>
              <a:rPr lang="en-US"/>
              <a:t>designing in rpd 90</a:t>
            </a:r>
          </a:p>
        </p:txBody>
      </p:sp>
      <p:sp>
        <p:nvSpPr>
          <p:cNvPr id="6" name="Slide Number Placeholder 5"/>
          <p:cNvSpPr>
            <a:spLocks noGrp="1"/>
          </p:cNvSpPr>
          <p:nvPr>
            <p:ph type="sldNum" sz="quarter" idx="12"/>
          </p:nvPr>
        </p:nvSpPr>
        <p:spPr/>
        <p:txBody>
          <a:bodyPr/>
          <a:lstStyle/>
          <a:p>
            <a:fld id="{5D020255-77D3-4151-B0C5-B9F6B0752B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258924-342A-44C9-B1AC-002B57763669}" type="datetime1">
              <a:rPr lang="en-US" smtClean="0"/>
              <a:t>21-May-23</a:t>
            </a:fld>
            <a:endParaRPr lang="en-US"/>
          </a:p>
        </p:txBody>
      </p:sp>
      <p:sp>
        <p:nvSpPr>
          <p:cNvPr id="5" name="Footer Placeholder 4"/>
          <p:cNvSpPr>
            <a:spLocks noGrp="1"/>
          </p:cNvSpPr>
          <p:nvPr>
            <p:ph type="ftr" sz="quarter" idx="11"/>
          </p:nvPr>
        </p:nvSpPr>
        <p:spPr/>
        <p:txBody>
          <a:bodyPr/>
          <a:lstStyle/>
          <a:p>
            <a:r>
              <a:rPr lang="en-US"/>
              <a:t>designing in rpd 90</a:t>
            </a:r>
          </a:p>
        </p:txBody>
      </p:sp>
      <p:sp>
        <p:nvSpPr>
          <p:cNvPr id="6" name="Slide Number Placeholder 5"/>
          <p:cNvSpPr>
            <a:spLocks noGrp="1"/>
          </p:cNvSpPr>
          <p:nvPr>
            <p:ph type="sldNum" sz="quarter" idx="12"/>
          </p:nvPr>
        </p:nvSpPr>
        <p:spPr/>
        <p:txBody>
          <a:bodyPr/>
          <a:lstStyle/>
          <a:p>
            <a:fld id="{693A3319-98E3-49AC-A5A1-72BA78AE371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95A1DA42-2541-43A4-AF92-DDEC319F38FD}" type="datetime1">
              <a:rPr lang="en-US" smtClean="0"/>
              <a:t>21-May-23</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t>designing in rpd 90</a:t>
            </a: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B4E2861-E7D7-4A28-BEB1-A234530459D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8400"/>
            <a:ext cx="2133600" cy="457200"/>
          </a:xfrm>
        </p:spPr>
        <p:txBody>
          <a:bodyPr/>
          <a:lstStyle>
            <a:lvl1pPr>
              <a:defRPr/>
            </a:lvl1pPr>
          </a:lstStyle>
          <a:p>
            <a:fld id="{82884C01-6C0E-4189-B7B2-04AC5A125F55}" type="datetime1">
              <a:rPr lang="en-US" smtClean="0"/>
              <a:t>21-May-23</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t>designing in rpd 90</a:t>
            </a: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BEE38707-172F-4809-916C-C8BFE773CEE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8400"/>
            <a:ext cx="2133600" cy="457200"/>
          </a:xfrm>
        </p:spPr>
        <p:txBody>
          <a:bodyPr/>
          <a:lstStyle>
            <a:lvl1pPr>
              <a:defRPr/>
            </a:lvl1pPr>
          </a:lstStyle>
          <a:p>
            <a:fld id="{A1D2FDCA-0084-4C06-9DA9-A4059DF7CE4E}" type="datetime1">
              <a:rPr lang="en-US" smtClean="0"/>
              <a:t>21-May-23</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t>designing in rpd 90</a:t>
            </a: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CD83C889-6B6A-4D2E-AC30-352B8C38FC6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A0E15B-0DE4-43E2-887F-BBC4132958E1}" type="datetime1">
              <a:rPr lang="en-US" smtClean="0"/>
              <a:t>21-May-23</a:t>
            </a:fld>
            <a:endParaRPr lang="en-US"/>
          </a:p>
        </p:txBody>
      </p:sp>
      <p:sp>
        <p:nvSpPr>
          <p:cNvPr id="5" name="Footer Placeholder 4"/>
          <p:cNvSpPr>
            <a:spLocks noGrp="1"/>
          </p:cNvSpPr>
          <p:nvPr>
            <p:ph type="ftr" sz="quarter" idx="11"/>
          </p:nvPr>
        </p:nvSpPr>
        <p:spPr/>
        <p:txBody>
          <a:bodyPr/>
          <a:lstStyle/>
          <a:p>
            <a:r>
              <a:rPr lang="en-US"/>
              <a:t>designing in rpd 90</a:t>
            </a:r>
          </a:p>
        </p:txBody>
      </p:sp>
      <p:sp>
        <p:nvSpPr>
          <p:cNvPr id="6" name="Slide Number Placeholder 5"/>
          <p:cNvSpPr>
            <a:spLocks noGrp="1"/>
          </p:cNvSpPr>
          <p:nvPr>
            <p:ph type="sldNum" sz="quarter" idx="12"/>
          </p:nvPr>
        </p:nvSpPr>
        <p:spPr/>
        <p:txBody>
          <a:bodyPr/>
          <a:lstStyle/>
          <a:p>
            <a:fld id="{1E310878-28FA-40D9-B123-959BF28ACF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E6EF1D-183C-4014-A3DB-50965542641D}" type="datetime1">
              <a:rPr lang="en-US" smtClean="0"/>
              <a:t>21-May-23</a:t>
            </a:fld>
            <a:endParaRPr lang="en-US"/>
          </a:p>
        </p:txBody>
      </p:sp>
      <p:sp>
        <p:nvSpPr>
          <p:cNvPr id="5" name="Footer Placeholder 4"/>
          <p:cNvSpPr>
            <a:spLocks noGrp="1"/>
          </p:cNvSpPr>
          <p:nvPr>
            <p:ph type="ftr" sz="quarter" idx="11"/>
          </p:nvPr>
        </p:nvSpPr>
        <p:spPr/>
        <p:txBody>
          <a:bodyPr/>
          <a:lstStyle/>
          <a:p>
            <a:r>
              <a:rPr lang="en-US"/>
              <a:t>designing in rpd 90</a:t>
            </a:r>
          </a:p>
        </p:txBody>
      </p:sp>
      <p:sp>
        <p:nvSpPr>
          <p:cNvPr id="6" name="Slide Number Placeholder 5"/>
          <p:cNvSpPr>
            <a:spLocks noGrp="1"/>
          </p:cNvSpPr>
          <p:nvPr>
            <p:ph type="sldNum" sz="quarter" idx="12"/>
          </p:nvPr>
        </p:nvSpPr>
        <p:spPr/>
        <p:txBody>
          <a:bodyPr/>
          <a:lstStyle/>
          <a:p>
            <a:fld id="{4EC22450-8B77-4692-BEA8-ED867F1992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E762D6-44E2-406B-86D4-C11F8D2C35C7}" type="datetime1">
              <a:rPr lang="en-US" smtClean="0"/>
              <a:t>21-May-23</a:t>
            </a:fld>
            <a:endParaRPr lang="en-US"/>
          </a:p>
        </p:txBody>
      </p:sp>
      <p:sp>
        <p:nvSpPr>
          <p:cNvPr id="6" name="Footer Placeholder 5"/>
          <p:cNvSpPr>
            <a:spLocks noGrp="1"/>
          </p:cNvSpPr>
          <p:nvPr>
            <p:ph type="ftr" sz="quarter" idx="11"/>
          </p:nvPr>
        </p:nvSpPr>
        <p:spPr/>
        <p:txBody>
          <a:bodyPr/>
          <a:lstStyle/>
          <a:p>
            <a:r>
              <a:rPr lang="en-US"/>
              <a:t>designing in rpd 90</a:t>
            </a:r>
          </a:p>
        </p:txBody>
      </p:sp>
      <p:sp>
        <p:nvSpPr>
          <p:cNvPr id="7" name="Slide Number Placeholder 6"/>
          <p:cNvSpPr>
            <a:spLocks noGrp="1"/>
          </p:cNvSpPr>
          <p:nvPr>
            <p:ph type="sldNum" sz="quarter" idx="12"/>
          </p:nvPr>
        </p:nvSpPr>
        <p:spPr/>
        <p:txBody>
          <a:bodyPr/>
          <a:lstStyle/>
          <a:p>
            <a:fld id="{554C9ECC-20B0-4E73-BD28-EFD9448940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4FCD1-5673-474B-8C53-0AE7E655EA15}" type="datetime1">
              <a:rPr lang="en-US" smtClean="0"/>
              <a:t>21-May-23</a:t>
            </a:fld>
            <a:endParaRPr lang="en-US"/>
          </a:p>
        </p:txBody>
      </p:sp>
      <p:sp>
        <p:nvSpPr>
          <p:cNvPr id="8" name="Footer Placeholder 7"/>
          <p:cNvSpPr>
            <a:spLocks noGrp="1"/>
          </p:cNvSpPr>
          <p:nvPr>
            <p:ph type="ftr" sz="quarter" idx="11"/>
          </p:nvPr>
        </p:nvSpPr>
        <p:spPr/>
        <p:txBody>
          <a:bodyPr/>
          <a:lstStyle/>
          <a:p>
            <a:r>
              <a:rPr lang="en-US"/>
              <a:t>designing in rpd 90</a:t>
            </a:r>
          </a:p>
        </p:txBody>
      </p:sp>
      <p:sp>
        <p:nvSpPr>
          <p:cNvPr id="9" name="Slide Number Placeholder 8"/>
          <p:cNvSpPr>
            <a:spLocks noGrp="1"/>
          </p:cNvSpPr>
          <p:nvPr>
            <p:ph type="sldNum" sz="quarter" idx="12"/>
          </p:nvPr>
        </p:nvSpPr>
        <p:spPr/>
        <p:txBody>
          <a:bodyPr/>
          <a:lstStyle/>
          <a:p>
            <a:fld id="{9FB73B75-87C7-4CED-8555-F85A8A67DE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4CE74A-7FEA-4772-B926-D9E3BED1F266}" type="datetime1">
              <a:rPr lang="en-US" smtClean="0"/>
              <a:t>21-May-23</a:t>
            </a:fld>
            <a:endParaRPr lang="en-US"/>
          </a:p>
        </p:txBody>
      </p:sp>
      <p:sp>
        <p:nvSpPr>
          <p:cNvPr id="4" name="Footer Placeholder 3"/>
          <p:cNvSpPr>
            <a:spLocks noGrp="1"/>
          </p:cNvSpPr>
          <p:nvPr>
            <p:ph type="ftr" sz="quarter" idx="11"/>
          </p:nvPr>
        </p:nvSpPr>
        <p:spPr/>
        <p:txBody>
          <a:bodyPr/>
          <a:lstStyle/>
          <a:p>
            <a:r>
              <a:rPr lang="en-US"/>
              <a:t>designing in rpd 90</a:t>
            </a:r>
          </a:p>
        </p:txBody>
      </p:sp>
      <p:sp>
        <p:nvSpPr>
          <p:cNvPr id="5" name="Slide Number Placeholder 4"/>
          <p:cNvSpPr>
            <a:spLocks noGrp="1"/>
          </p:cNvSpPr>
          <p:nvPr>
            <p:ph type="sldNum" sz="quarter" idx="12"/>
          </p:nvPr>
        </p:nvSpPr>
        <p:spPr/>
        <p:txBody>
          <a:bodyPr/>
          <a:lstStyle/>
          <a:p>
            <a:fld id="{6DE88208-DDF0-4E07-B77C-F0C674B374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00458-D368-4DF1-9995-7777B58C678D}" type="datetime1">
              <a:rPr lang="en-US" smtClean="0"/>
              <a:t>21-May-23</a:t>
            </a:fld>
            <a:endParaRPr lang="en-US"/>
          </a:p>
        </p:txBody>
      </p:sp>
      <p:sp>
        <p:nvSpPr>
          <p:cNvPr id="3" name="Footer Placeholder 2"/>
          <p:cNvSpPr>
            <a:spLocks noGrp="1"/>
          </p:cNvSpPr>
          <p:nvPr>
            <p:ph type="ftr" sz="quarter" idx="11"/>
          </p:nvPr>
        </p:nvSpPr>
        <p:spPr/>
        <p:txBody>
          <a:bodyPr/>
          <a:lstStyle/>
          <a:p>
            <a:r>
              <a:rPr lang="en-US"/>
              <a:t>designing in rpd 90</a:t>
            </a:r>
          </a:p>
        </p:txBody>
      </p:sp>
      <p:sp>
        <p:nvSpPr>
          <p:cNvPr id="4" name="Slide Number Placeholder 3"/>
          <p:cNvSpPr>
            <a:spLocks noGrp="1"/>
          </p:cNvSpPr>
          <p:nvPr>
            <p:ph type="sldNum" sz="quarter" idx="12"/>
          </p:nvPr>
        </p:nvSpPr>
        <p:spPr/>
        <p:txBody>
          <a:bodyPr/>
          <a:lstStyle/>
          <a:p>
            <a:fld id="{9493EDFC-C20B-41E0-92DA-0D61CE31C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D1A64-022B-4237-9D55-7E38A68C5B44}" type="datetime1">
              <a:rPr lang="en-US" smtClean="0"/>
              <a:t>21-May-23</a:t>
            </a:fld>
            <a:endParaRPr lang="en-US"/>
          </a:p>
        </p:txBody>
      </p:sp>
      <p:sp>
        <p:nvSpPr>
          <p:cNvPr id="6" name="Footer Placeholder 5"/>
          <p:cNvSpPr>
            <a:spLocks noGrp="1"/>
          </p:cNvSpPr>
          <p:nvPr>
            <p:ph type="ftr" sz="quarter" idx="11"/>
          </p:nvPr>
        </p:nvSpPr>
        <p:spPr/>
        <p:txBody>
          <a:bodyPr/>
          <a:lstStyle/>
          <a:p>
            <a:r>
              <a:rPr lang="en-US"/>
              <a:t>designing in rpd 90</a:t>
            </a:r>
          </a:p>
        </p:txBody>
      </p:sp>
      <p:sp>
        <p:nvSpPr>
          <p:cNvPr id="7" name="Slide Number Placeholder 6"/>
          <p:cNvSpPr>
            <a:spLocks noGrp="1"/>
          </p:cNvSpPr>
          <p:nvPr>
            <p:ph type="sldNum" sz="quarter" idx="12"/>
          </p:nvPr>
        </p:nvSpPr>
        <p:spPr/>
        <p:txBody>
          <a:bodyPr/>
          <a:lstStyle/>
          <a:p>
            <a:fld id="{3AA37C7C-F841-409A-BB00-5D6E6CB857D2}"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E6824EF-8E6F-4B48-9795-9CEF965A4E46}" type="datetime1">
              <a:rPr lang="en-US" smtClean="0"/>
              <a:t>21-May-23</a:t>
            </a:fld>
            <a:endParaRPr lang="en-US"/>
          </a:p>
        </p:txBody>
      </p:sp>
      <p:sp>
        <p:nvSpPr>
          <p:cNvPr id="9" name="Slide Number Placeholder 8"/>
          <p:cNvSpPr>
            <a:spLocks noGrp="1"/>
          </p:cNvSpPr>
          <p:nvPr>
            <p:ph type="sldNum" sz="quarter" idx="11"/>
          </p:nvPr>
        </p:nvSpPr>
        <p:spPr/>
        <p:txBody>
          <a:bodyPr/>
          <a:lstStyle/>
          <a:p>
            <a:fld id="{6BF1C517-3A66-4920-9467-10F8A1359BA2}" type="slidenum">
              <a:rPr lang="en-US" smtClean="0"/>
              <a:pPr/>
              <a:t>‹#›</a:t>
            </a:fld>
            <a:endParaRPr lang="en-US"/>
          </a:p>
        </p:txBody>
      </p:sp>
      <p:sp>
        <p:nvSpPr>
          <p:cNvPr id="10" name="Footer Placeholder 9"/>
          <p:cNvSpPr>
            <a:spLocks noGrp="1"/>
          </p:cNvSpPr>
          <p:nvPr>
            <p:ph type="ftr" sz="quarter" idx="12"/>
          </p:nvPr>
        </p:nvSpPr>
        <p:spPr/>
        <p:txBody>
          <a:bodyPr/>
          <a:lstStyle/>
          <a:p>
            <a:r>
              <a:rPr lang="en-US"/>
              <a:t>designing in rpd 90</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33ECF2C-A041-4CCE-9206-88AF57A56B4A}"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a:t>designing in rpd 90</a:t>
            </a: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79E5259-1665-40BF-81DC-BC398D9D50B7}" type="datetime1">
              <a:rPr lang="en-US" smtClean="0"/>
              <a:t>21-May-23</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Lst>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in/url?sa=i&amp;rct=j&amp;q=&amp;esrc=s&amp;source=imgres&amp;cd=&amp;cad=rja&amp;uact=8&amp;ved=&amp;url=https://www.mycindia.com/college/details/88046&amp;psig=AFQjCNHe9-AONeLgjzmWaI_e4OvNcRyvXg&amp;ust=1504718830108021"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62.jpeg"/></Relationships>
</file>

<file path=ppt/slides/_rels/slide5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7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7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8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8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19D3BF33-115A-F92A-047E-7629D19DCF21}"/>
              </a:ext>
            </a:extLst>
          </p:cNvPr>
          <p:cNvSpPr>
            <a:spLocks noGrp="1"/>
          </p:cNvSpPr>
          <p:nvPr>
            <p:ph type="dt" sz="half" idx="10"/>
          </p:nvPr>
        </p:nvSpPr>
        <p:spPr/>
        <p:txBody>
          <a:bodyPr/>
          <a:lstStyle/>
          <a:p>
            <a:fld id="{B0A0E15B-0DE4-43E2-887F-BBC4132958E1}" type="datetime1">
              <a:rPr lang="en-US" smtClean="0"/>
              <a:t>21-May-23</a:t>
            </a:fld>
            <a:endParaRPr lang="en-US"/>
          </a:p>
        </p:txBody>
      </p:sp>
      <p:sp>
        <p:nvSpPr>
          <p:cNvPr id="5" name="Slide Number Placeholder 4">
            <a:extLst>
              <a:ext uri="{FF2B5EF4-FFF2-40B4-BE49-F238E27FC236}">
                <a16:creationId xmlns:a16="http://schemas.microsoft.com/office/drawing/2014/main" xmlns="" id="{44A6C98B-ECD5-F1CA-CC96-A749E02F2621}"/>
              </a:ext>
            </a:extLst>
          </p:cNvPr>
          <p:cNvSpPr>
            <a:spLocks noGrp="1"/>
          </p:cNvSpPr>
          <p:nvPr>
            <p:ph type="sldNum" sz="quarter" idx="12"/>
          </p:nvPr>
        </p:nvSpPr>
        <p:spPr/>
        <p:txBody>
          <a:bodyPr/>
          <a:lstStyle/>
          <a:p>
            <a:fld id="{1E310878-28FA-40D9-B123-959BF28ACFCA}" type="slidenum">
              <a:rPr lang="en-US" smtClean="0"/>
              <a:pPr/>
              <a:t>1</a:t>
            </a:fld>
            <a:endParaRPr lang="en-US"/>
          </a:p>
        </p:txBody>
      </p:sp>
      <p:pic>
        <p:nvPicPr>
          <p:cNvPr id="7" name="Picture 2" descr="Related image">
            <a:hlinkClick r:id="rId2"/>
            <a:extLst>
              <a:ext uri="{FF2B5EF4-FFF2-40B4-BE49-F238E27FC236}">
                <a16:creationId xmlns:a16="http://schemas.microsoft.com/office/drawing/2014/main" xmlns="" id="{BEB282AA-FD75-EA77-E595-A6E0230C7C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734" y="1864250"/>
            <a:ext cx="8628529" cy="3143250"/>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xmlns="" id="{067123C4-68AF-446A-7B05-AE75CB0E76EB}"/>
              </a:ext>
            </a:extLst>
          </p:cNvPr>
          <p:cNvSpPr txBox="1">
            <a:spLocks/>
          </p:cNvSpPr>
          <p:nvPr/>
        </p:nvSpPr>
        <p:spPr>
          <a:xfrm>
            <a:off x="1371599" y="6846391"/>
            <a:ext cx="6400800" cy="91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b="1" dirty="0">
              <a:solidFill>
                <a:srgbClr val="C00000"/>
              </a:solidFill>
              <a:latin typeface="Berlin Sans FB Demi" panose="020E0802020502020306" pitchFamily="34" charset="0"/>
            </a:endParaRPr>
          </a:p>
        </p:txBody>
      </p:sp>
      <p:sp>
        <p:nvSpPr>
          <p:cNvPr id="11" name="TextBox 10">
            <a:extLst>
              <a:ext uri="{FF2B5EF4-FFF2-40B4-BE49-F238E27FC236}">
                <a16:creationId xmlns:a16="http://schemas.microsoft.com/office/drawing/2014/main" xmlns="" id="{0B02A789-BF0B-03B0-FE06-F73ACBCD1FAE}"/>
              </a:ext>
            </a:extLst>
          </p:cNvPr>
          <p:cNvSpPr txBox="1"/>
          <p:nvPr/>
        </p:nvSpPr>
        <p:spPr>
          <a:xfrm>
            <a:off x="762000" y="196781"/>
            <a:ext cx="8810064" cy="584775"/>
          </a:xfrm>
          <a:prstGeom prst="rect">
            <a:avLst/>
          </a:prstGeom>
          <a:noFill/>
        </p:spPr>
        <p:txBody>
          <a:bodyPr wrap="square">
            <a:spAutoFit/>
          </a:bodyPr>
          <a:lstStyle/>
          <a:p>
            <a:r>
              <a:rPr lang="en-US" sz="3200" i="1" dirty="0">
                <a:latin typeface="Berlin Sans FB Demi" panose="020E0802020502020306" pitchFamily="34" charset="0"/>
              </a:rPr>
              <a:t>SIBAR INSTITUTE OF DENTAL SCIENCES</a:t>
            </a:r>
            <a:endParaRPr lang="en-IN" sz="3200" dirty="0"/>
          </a:p>
        </p:txBody>
      </p:sp>
      <p:sp>
        <p:nvSpPr>
          <p:cNvPr id="13" name="TextBox 12">
            <a:extLst>
              <a:ext uri="{FF2B5EF4-FFF2-40B4-BE49-F238E27FC236}">
                <a16:creationId xmlns:a16="http://schemas.microsoft.com/office/drawing/2014/main" xmlns="" id="{BFC83A39-240D-3A22-7F92-044712885BFF}"/>
              </a:ext>
            </a:extLst>
          </p:cNvPr>
          <p:cNvSpPr txBox="1"/>
          <p:nvPr/>
        </p:nvSpPr>
        <p:spPr>
          <a:xfrm>
            <a:off x="1470420" y="952978"/>
            <a:ext cx="6203155" cy="584775"/>
          </a:xfrm>
          <a:prstGeom prst="rect">
            <a:avLst/>
          </a:prstGeom>
          <a:noFill/>
        </p:spPr>
        <p:txBody>
          <a:bodyPr wrap="square">
            <a:spAutoFit/>
          </a:bodyPr>
          <a:lstStyle/>
          <a:p>
            <a:pPr marL="0" indent="0" algn="ctr">
              <a:buNone/>
            </a:pPr>
            <a:r>
              <a:rPr lang="en-US" sz="3200" b="1" dirty="0">
                <a:solidFill>
                  <a:srgbClr val="C00000"/>
                </a:solidFill>
                <a:latin typeface="Berlin Sans FB Demi" panose="020E0802020502020306" pitchFamily="34" charset="0"/>
              </a:rPr>
              <a:t>Department of Prosthodontics</a:t>
            </a:r>
          </a:p>
        </p:txBody>
      </p:sp>
      <p:sp>
        <p:nvSpPr>
          <p:cNvPr id="15" name="TextBox 14">
            <a:extLst>
              <a:ext uri="{FF2B5EF4-FFF2-40B4-BE49-F238E27FC236}">
                <a16:creationId xmlns:a16="http://schemas.microsoft.com/office/drawing/2014/main" xmlns="" id="{73669B42-3A60-88B6-FB7A-A29D0C1BED35}"/>
              </a:ext>
            </a:extLst>
          </p:cNvPr>
          <p:cNvSpPr txBox="1"/>
          <p:nvPr/>
        </p:nvSpPr>
        <p:spPr>
          <a:xfrm>
            <a:off x="762000" y="5382308"/>
            <a:ext cx="7088980" cy="707886"/>
          </a:xfrm>
          <a:prstGeom prst="rect">
            <a:avLst/>
          </a:prstGeom>
          <a:noFill/>
        </p:spPr>
        <p:txBody>
          <a:bodyPr wrap="square">
            <a:spAutoFit/>
          </a:bodyPr>
          <a:lstStyle/>
          <a:p>
            <a:r>
              <a:rPr lang="en-IN" sz="4000" b="1" dirty="0"/>
              <a:t>Designing principles of RPD</a:t>
            </a:r>
          </a:p>
        </p:txBody>
      </p:sp>
      <p:sp>
        <p:nvSpPr>
          <p:cNvPr id="2" name="TextBox 1">
            <a:extLst>
              <a:ext uri="{FF2B5EF4-FFF2-40B4-BE49-F238E27FC236}">
                <a16:creationId xmlns:a16="http://schemas.microsoft.com/office/drawing/2014/main" xmlns="" id="{2A6B87E2-87A8-D306-1C4E-928DFC5864AB}"/>
              </a:ext>
            </a:extLst>
          </p:cNvPr>
          <p:cNvSpPr txBox="1"/>
          <p:nvPr/>
        </p:nvSpPr>
        <p:spPr>
          <a:xfrm>
            <a:off x="5551967" y="6149553"/>
            <a:ext cx="2288380" cy="646331"/>
          </a:xfrm>
          <a:prstGeom prst="rect">
            <a:avLst/>
          </a:prstGeom>
          <a:noFill/>
        </p:spPr>
        <p:txBody>
          <a:bodyPr wrap="square" rtlCol="0">
            <a:spAutoFit/>
          </a:bodyPr>
          <a:lstStyle/>
          <a:p>
            <a:r>
              <a:rPr lang="en-IN" dirty="0"/>
              <a:t>Dr. Prakash, Professor</a:t>
            </a:r>
          </a:p>
        </p:txBody>
      </p:sp>
    </p:spTree>
    <p:extLst>
      <p:ext uri="{BB962C8B-B14F-4D97-AF65-F5344CB8AC3E}">
        <p14:creationId xmlns:p14="http://schemas.microsoft.com/office/powerpoint/2010/main" val="337625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type="body" sz="half" idx="1"/>
          </p:nvPr>
        </p:nvSpPr>
        <p:spPr>
          <a:xfrm>
            <a:off x="304800" y="0"/>
            <a:ext cx="8839200" cy="6019800"/>
          </a:xfrm>
        </p:spPr>
        <p:txBody>
          <a:bodyPr>
            <a:normAutofit/>
          </a:bodyPr>
          <a:lstStyle/>
          <a:p>
            <a:pPr algn="ctr">
              <a:buFont typeface="Wingdings" pitchFamily="2" charset="2"/>
              <a:buNone/>
            </a:pPr>
            <a:endParaRPr lang="en-US" sz="3200" b="1" dirty="0">
              <a:solidFill>
                <a:srgbClr val="7030A0"/>
              </a:solidFill>
              <a:cs typeface="Times New Roman" pitchFamily="18" charset="0"/>
            </a:endParaRPr>
          </a:p>
          <a:p>
            <a:pPr algn="ctr">
              <a:buFont typeface="Wingdings" pitchFamily="2" charset="2"/>
              <a:buNone/>
            </a:pPr>
            <a:r>
              <a:rPr lang="en-US" sz="3200" b="1" dirty="0">
                <a:solidFill>
                  <a:srgbClr val="7030A0"/>
                </a:solidFill>
                <a:cs typeface="Times New Roman" pitchFamily="18" charset="0"/>
              </a:rPr>
              <a:t>DISLODGING STRESSES </a:t>
            </a:r>
            <a:r>
              <a:rPr lang="en-US" sz="3200" b="1" dirty="0">
                <a:solidFill>
                  <a:schemeClr val="folHlink"/>
                </a:solidFill>
                <a:effectLst>
                  <a:outerShdw blurRad="38100" dist="38100" dir="2700000" algn="tl">
                    <a:srgbClr val="FFFFFF"/>
                  </a:outerShdw>
                </a:effectLst>
              </a:rPr>
              <a:t>:</a:t>
            </a:r>
          </a:p>
          <a:p>
            <a:pPr algn="ctr">
              <a:buFont typeface="Wingdings" pitchFamily="2" charset="2"/>
              <a:buNone/>
            </a:pPr>
            <a:endParaRPr lang="en-US" sz="3200" b="1" dirty="0">
              <a:solidFill>
                <a:schemeClr val="folHlink"/>
              </a:solidFill>
              <a:effectLst>
                <a:outerShdw blurRad="38100" dist="38100" dir="2700000" algn="tl">
                  <a:srgbClr val="FFFFFF"/>
                </a:outerShdw>
              </a:effectLst>
            </a:endParaRPr>
          </a:p>
          <a:p>
            <a:pPr>
              <a:buFont typeface="Wingdings" pitchFamily="2" charset="2"/>
              <a:buNone/>
            </a:pPr>
            <a:r>
              <a:rPr lang="en-US" sz="3200" b="1" dirty="0"/>
              <a:t>  </a:t>
            </a:r>
          </a:p>
        </p:txBody>
      </p:sp>
      <p:pic>
        <p:nvPicPr>
          <p:cNvPr id="223236" name="Picture 4" descr="rpd pictures 123 016"/>
          <p:cNvPicPr>
            <a:picLocks noGrp="1" noChangeAspect="1" noChangeArrowheads="1"/>
          </p:cNvPicPr>
          <p:nvPr>
            <p:ph sz="half" idx="2"/>
          </p:nvPr>
        </p:nvPicPr>
        <p:blipFill>
          <a:blip r:embed="rId3" cstate="email">
            <a:lum bright="6000" contrast="12000"/>
            <a:extLst>
              <a:ext uri="{28A0092B-C50C-407E-A947-70E740481C1C}">
                <a14:useLocalDpi xmlns:a14="http://schemas.microsoft.com/office/drawing/2010/main"/>
              </a:ext>
            </a:extLst>
          </a:blip>
          <a:srcRect l="-106"/>
          <a:stretch>
            <a:fillRect/>
          </a:stretch>
        </p:blipFill>
        <p:spPr>
          <a:xfrm>
            <a:off x="2491946" y="1371600"/>
            <a:ext cx="4366054"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Date Placeholder 4"/>
          <p:cNvSpPr>
            <a:spLocks noGrp="1"/>
          </p:cNvSpPr>
          <p:nvPr>
            <p:ph type="dt" sz="half" idx="10"/>
          </p:nvPr>
        </p:nvSpPr>
        <p:spPr/>
        <p:txBody>
          <a:bodyPr/>
          <a:lstStyle/>
          <a:p>
            <a:fld id="{F0977173-1DEB-4FC5-AA52-03C4BA9836C5}" type="datetime1">
              <a:rPr lang="en-US" smtClean="0"/>
              <a:t>21-May-23</a:t>
            </a:fld>
            <a:endParaRPr lang="en-US" dirty="0"/>
          </a:p>
        </p:txBody>
      </p:sp>
      <p:sp>
        <p:nvSpPr>
          <p:cNvPr id="6" name="Slide Number Placeholder 5"/>
          <p:cNvSpPr>
            <a:spLocks noGrp="1"/>
          </p:cNvSpPr>
          <p:nvPr>
            <p:ph type="sldNum" sz="quarter" idx="12"/>
          </p:nvPr>
        </p:nvSpPr>
        <p:spPr/>
        <p:txBody>
          <a:bodyPr/>
          <a:lstStyle/>
          <a:p>
            <a:fld id="{9B4E2861-E7D7-4A28-BEB1-A234530459DC}" type="slidenum">
              <a:rPr lang="en-US" smtClean="0"/>
              <a:pPr/>
              <a:t>10</a:t>
            </a:fld>
            <a:endParaRPr lang="en-US" dirty="0"/>
          </a:p>
        </p:txBody>
      </p:sp>
      <p:sp>
        <p:nvSpPr>
          <p:cNvPr id="4" name="Rectangle 3"/>
          <p:cNvSpPr/>
          <p:nvPr/>
        </p:nvSpPr>
        <p:spPr>
          <a:xfrm>
            <a:off x="381000" y="4953000"/>
            <a:ext cx="8305800" cy="830997"/>
          </a:xfrm>
          <a:prstGeom prst="rect">
            <a:avLst/>
          </a:prstGeom>
        </p:spPr>
        <p:txBody>
          <a:bodyPr wrap="square">
            <a:spAutoFit/>
          </a:bodyPr>
          <a:lstStyle/>
          <a:p>
            <a:pPr>
              <a:buFont typeface="Wingdings" pitchFamily="2" charset="2"/>
              <a:buNone/>
            </a:pPr>
            <a:r>
              <a:rPr lang="en-US" sz="2400" dirty="0">
                <a:latin typeface="Times New Roman" pitchFamily="18" charset="0"/>
                <a:cs typeface="Times New Roman" pitchFamily="18" charset="0"/>
              </a:rPr>
              <a:t>These are the forces which tend to</a:t>
            </a:r>
            <a:r>
              <a:rPr lang="en-US" sz="2400" dirty="0">
                <a:solidFill>
                  <a:schemeClr val="hlink"/>
                </a:solidFill>
                <a:effectLst>
                  <a:outerShdw blurRad="38100" dist="38100" dir="2700000" algn="tl">
                    <a:srgbClr val="FFFFFF"/>
                  </a:outerShdw>
                </a:effectLst>
                <a:latin typeface="Times New Roman" pitchFamily="18" charset="0"/>
                <a:cs typeface="Times New Roman" pitchFamily="18" charset="0"/>
              </a:rPr>
              <a:t> lift </a:t>
            </a:r>
            <a:r>
              <a:rPr lang="en-US" sz="2400" dirty="0">
                <a:latin typeface="Times New Roman" pitchFamily="18" charset="0"/>
                <a:cs typeface="Times New Roman" pitchFamily="18" charset="0"/>
              </a:rPr>
              <a:t>the partial denture from it’s rest position</a:t>
            </a:r>
            <a:endParaRPr lang="en-IN"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sz="half" idx="1"/>
          </p:nvPr>
        </p:nvSpPr>
        <p:spPr>
          <a:xfrm>
            <a:off x="457200" y="304800"/>
            <a:ext cx="8229600" cy="5826125"/>
          </a:xfrm>
        </p:spPr>
        <p:txBody>
          <a:bodyPr/>
          <a:lstStyle/>
          <a:p>
            <a:pPr algn="ctr">
              <a:buFont typeface="Wingdings" pitchFamily="2" charset="2"/>
              <a:buNone/>
            </a:pPr>
            <a:r>
              <a:rPr lang="en-US" sz="2800" dirty="0"/>
              <a:t> </a:t>
            </a:r>
            <a:r>
              <a:rPr lang="en-US" sz="3000" b="1" dirty="0">
                <a:solidFill>
                  <a:srgbClr val="7030A0"/>
                </a:solidFill>
                <a:latin typeface="Times New Roman" pitchFamily="18" charset="0"/>
                <a:cs typeface="Times New Roman" pitchFamily="18" charset="0"/>
              </a:rPr>
              <a:t>HORIZONTAL STRESS</a:t>
            </a:r>
          </a:p>
          <a:p>
            <a:endParaRPr lang="en-US" sz="2800" dirty="0"/>
          </a:p>
          <a:p>
            <a:pPr>
              <a:buFont typeface="Wingdings" pitchFamily="2" charset="2"/>
              <a:buNone/>
            </a:pPr>
            <a:r>
              <a:rPr lang="en-US" sz="2800" dirty="0"/>
              <a:t>   </a:t>
            </a:r>
          </a:p>
        </p:txBody>
      </p:sp>
      <p:pic>
        <p:nvPicPr>
          <p:cNvPr id="80900" name="Picture 4" descr="rpd pictures 123 003"/>
          <p:cNvPicPr>
            <a:picLocks noGrp="1" noChangeAspect="1" noChangeArrowheads="1"/>
          </p:cNvPicPr>
          <p:nvPr>
            <p:ph sz="half" idx="2"/>
          </p:nvPr>
        </p:nvPicPr>
        <p:blipFill>
          <a:blip r:embed="rId3" cstate="email">
            <a:lum bright="12000" contrast="12000"/>
            <a:extLst>
              <a:ext uri="{28A0092B-C50C-407E-A947-70E740481C1C}">
                <a14:useLocalDpi xmlns:a14="http://schemas.microsoft.com/office/drawing/2010/main"/>
              </a:ext>
            </a:extLst>
          </a:blip>
          <a:srcRect/>
          <a:stretch>
            <a:fillRect/>
          </a:stretch>
        </p:blipFill>
        <p:spPr>
          <a:xfrm>
            <a:off x="2971800" y="1143000"/>
            <a:ext cx="3601995"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Date Placeholder 6"/>
          <p:cNvSpPr>
            <a:spLocks noGrp="1"/>
          </p:cNvSpPr>
          <p:nvPr>
            <p:ph type="dt" sz="half" idx="10"/>
          </p:nvPr>
        </p:nvSpPr>
        <p:spPr/>
        <p:txBody>
          <a:bodyPr/>
          <a:lstStyle/>
          <a:p>
            <a:fld id="{39B10343-99CF-4F1A-93EA-EB268EE647D4}" type="datetime1">
              <a:rPr lang="en-US" smtClean="0"/>
              <a:t>21-May-23</a:t>
            </a:fld>
            <a:endParaRPr lang="en-US" dirty="0"/>
          </a:p>
        </p:txBody>
      </p:sp>
      <p:sp>
        <p:nvSpPr>
          <p:cNvPr id="8" name="Slide Number Placeholder 7"/>
          <p:cNvSpPr>
            <a:spLocks noGrp="1"/>
          </p:cNvSpPr>
          <p:nvPr>
            <p:ph type="sldNum" sz="quarter" idx="12"/>
          </p:nvPr>
        </p:nvSpPr>
        <p:spPr/>
        <p:txBody>
          <a:bodyPr/>
          <a:lstStyle/>
          <a:p>
            <a:fld id="{9B4E2861-E7D7-4A28-BEB1-A234530459DC}" type="slidenum">
              <a:rPr lang="en-US" smtClean="0"/>
              <a:pPr/>
              <a:t>11</a:t>
            </a:fld>
            <a:endParaRPr lang="en-US" dirty="0"/>
          </a:p>
        </p:txBody>
      </p:sp>
      <p:sp>
        <p:nvSpPr>
          <p:cNvPr id="80904" name="AutoShape 8"/>
          <p:cNvSpPr>
            <a:spLocks noChangeArrowheads="1"/>
          </p:cNvSpPr>
          <p:nvPr/>
        </p:nvSpPr>
        <p:spPr bwMode="auto">
          <a:xfrm>
            <a:off x="2743200" y="2971800"/>
            <a:ext cx="504825" cy="288925"/>
          </a:xfrm>
          <a:prstGeom prst="rightArrow">
            <a:avLst>
              <a:gd name="adj1" fmla="val 50000"/>
              <a:gd name="adj2" fmla="val 43681"/>
            </a:avLst>
          </a:prstGeom>
          <a:solidFill>
            <a:schemeClr val="tx1"/>
          </a:solidFill>
          <a:ln w="9525">
            <a:solidFill>
              <a:schemeClr val="tx1"/>
            </a:solidFill>
            <a:miter lim="800000"/>
            <a:headEnd/>
            <a:tailEnd/>
          </a:ln>
          <a:effectLst/>
        </p:spPr>
        <p:txBody>
          <a:bodyPr wrap="none" anchor="ctr"/>
          <a:lstStyle/>
          <a:p>
            <a:endParaRPr lang="en-US" dirty="0"/>
          </a:p>
        </p:txBody>
      </p:sp>
      <p:sp>
        <p:nvSpPr>
          <p:cNvPr id="80905" name="AutoShape 9"/>
          <p:cNvSpPr>
            <a:spLocks noChangeArrowheads="1"/>
          </p:cNvSpPr>
          <p:nvPr/>
        </p:nvSpPr>
        <p:spPr bwMode="auto">
          <a:xfrm>
            <a:off x="6172200" y="2971800"/>
            <a:ext cx="576263" cy="215900"/>
          </a:xfrm>
          <a:prstGeom prst="leftArrow">
            <a:avLst>
              <a:gd name="adj1" fmla="val 50000"/>
              <a:gd name="adj2" fmla="val 66728"/>
            </a:avLst>
          </a:prstGeom>
          <a:solidFill>
            <a:schemeClr val="tx1"/>
          </a:solidFill>
          <a:ln w="9525">
            <a:solidFill>
              <a:schemeClr val="tx1"/>
            </a:solidFill>
            <a:miter lim="800000"/>
            <a:headEnd/>
            <a:tailEnd/>
          </a:ln>
          <a:effectLst/>
        </p:spPr>
        <p:txBody>
          <a:bodyPr wrap="none" anchor="ctr"/>
          <a:lstStyle/>
          <a:p>
            <a:endParaRPr lang="en-US" dirty="0"/>
          </a:p>
        </p:txBody>
      </p:sp>
      <p:sp>
        <p:nvSpPr>
          <p:cNvPr id="6" name="Rectangle 5"/>
          <p:cNvSpPr/>
          <p:nvPr/>
        </p:nvSpPr>
        <p:spPr>
          <a:xfrm>
            <a:off x="838200" y="3995678"/>
            <a:ext cx="7620000" cy="1200329"/>
          </a:xfrm>
          <a:prstGeom prst="rect">
            <a:avLst/>
          </a:prstGeom>
        </p:spPr>
        <p:txBody>
          <a:bodyPr wrap="square">
            <a:spAutoFit/>
          </a:bodyPr>
          <a:lstStyle/>
          <a:p>
            <a:pPr>
              <a:buFont typeface="Wingdings" pitchFamily="2" charset="2"/>
              <a:buNone/>
            </a:pPr>
            <a:endParaRPr lang="en-US" sz="2400" dirty="0">
              <a:latin typeface="+mn-lt"/>
              <a:cs typeface="Times New Roman" pitchFamily="18" charset="0"/>
            </a:endParaRPr>
          </a:p>
          <a:p>
            <a:pPr>
              <a:buFont typeface="Wingdings" pitchFamily="2" charset="2"/>
              <a:buNone/>
            </a:pPr>
            <a:r>
              <a:rPr lang="en-US" sz="2400" dirty="0">
                <a:latin typeface="+mn-lt"/>
                <a:cs typeface="Times New Roman" pitchFamily="18" charset="0"/>
              </a:rPr>
              <a:t>        </a:t>
            </a:r>
            <a:r>
              <a:rPr lang="en-US" sz="2400" b="1" dirty="0">
                <a:solidFill>
                  <a:srgbClr val="FF0000"/>
                </a:solidFill>
                <a:latin typeface="+mn-lt"/>
                <a:cs typeface="Times New Roman" pitchFamily="18" charset="0"/>
              </a:rPr>
              <a:t>These lateral stresses are most damaging</a:t>
            </a:r>
            <a:r>
              <a:rPr lang="en-US" sz="2400" dirty="0">
                <a:latin typeface="+mn-lt"/>
              </a:rPr>
              <a:t>.</a:t>
            </a:r>
          </a:p>
          <a:p>
            <a:pPr>
              <a:buFont typeface="Wingdings" pitchFamily="2" charset="2"/>
              <a:buNone/>
            </a:pPr>
            <a:r>
              <a:rPr lang="en-US" sz="2400" dirty="0">
                <a:latin typeface="+mn-lt"/>
              </a:rPr>
              <a:t> </a:t>
            </a:r>
            <a:endParaRPr lang="en-IN" sz="2400"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ChangeArrowheads="1"/>
          </p:cNvSpPr>
          <p:nvPr>
            <p:ph type="body" sz="half" idx="1"/>
          </p:nvPr>
        </p:nvSpPr>
        <p:spPr>
          <a:xfrm>
            <a:off x="228600" y="228600"/>
            <a:ext cx="8610600" cy="6477000"/>
          </a:xfrm>
        </p:spPr>
        <p:txBody>
          <a:bodyPr/>
          <a:lstStyle/>
          <a:p>
            <a:pPr algn="ctr">
              <a:lnSpc>
                <a:spcPct val="90000"/>
              </a:lnSpc>
              <a:buFont typeface="Wingdings" pitchFamily="2" charset="2"/>
              <a:buNone/>
            </a:pPr>
            <a:r>
              <a:rPr lang="en-US" sz="2800" dirty="0"/>
              <a:t> </a:t>
            </a:r>
            <a:r>
              <a:rPr lang="en-US" sz="3000" b="1" dirty="0">
                <a:solidFill>
                  <a:srgbClr val="7030A0"/>
                </a:solidFill>
                <a:effectLst>
                  <a:outerShdw blurRad="38100" dist="38100" dir="2700000" algn="tl">
                    <a:srgbClr val="FFFFFF"/>
                  </a:outerShdw>
                </a:effectLst>
                <a:latin typeface="Times New Roman" pitchFamily="18" charset="0"/>
                <a:cs typeface="Times New Roman" pitchFamily="18" charset="0"/>
              </a:rPr>
              <a:t>TORSIONAL STRESS</a:t>
            </a:r>
          </a:p>
          <a:p>
            <a:pPr algn="ctr">
              <a:lnSpc>
                <a:spcPct val="90000"/>
              </a:lnSpc>
              <a:buFont typeface="Wingdings" pitchFamily="2" charset="2"/>
              <a:buNone/>
            </a:pPr>
            <a:endParaRPr lang="en-US" b="1" dirty="0">
              <a:solidFill>
                <a:schemeClr val="folHlink"/>
              </a:solidFill>
              <a:effectLst>
                <a:outerShdw blurRad="38100" dist="38100" dir="2700000" algn="tl">
                  <a:srgbClr val="FFFFFF"/>
                </a:outerShdw>
              </a:effectLst>
            </a:endParaRPr>
          </a:p>
          <a:p>
            <a:pPr>
              <a:lnSpc>
                <a:spcPct val="90000"/>
              </a:lnSpc>
              <a:buFont typeface="Wingdings" pitchFamily="2" charset="2"/>
              <a:buNone/>
            </a:pPr>
            <a:r>
              <a:rPr lang="en-US" sz="2800" dirty="0"/>
              <a:t>  </a:t>
            </a:r>
          </a:p>
        </p:txBody>
      </p:sp>
      <p:pic>
        <p:nvPicPr>
          <p:cNvPr id="226308" name="Picture 4" descr="rpd pictures 123 017"/>
          <p:cNvPicPr>
            <a:picLocks noGrp="1" noChangeAspect="1" noChangeArrowheads="1"/>
          </p:cNvPicPr>
          <p:nvPr>
            <p:ph sz="half" idx="2"/>
          </p:nvPr>
        </p:nvPicPr>
        <p:blipFill>
          <a:blip r:embed="rId3" cstate="email">
            <a:lum bright="12000" contrast="6000"/>
            <a:extLst>
              <a:ext uri="{28A0092B-C50C-407E-A947-70E740481C1C}">
                <a14:useLocalDpi xmlns:a14="http://schemas.microsoft.com/office/drawing/2010/main"/>
              </a:ext>
            </a:extLst>
          </a:blip>
          <a:srcRect l="-106"/>
          <a:stretch>
            <a:fillRect/>
          </a:stretch>
        </p:blipFill>
        <p:spPr>
          <a:xfrm>
            <a:off x="2590800" y="1295400"/>
            <a:ext cx="4038600"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Date Placeholder 4"/>
          <p:cNvSpPr>
            <a:spLocks noGrp="1"/>
          </p:cNvSpPr>
          <p:nvPr>
            <p:ph type="dt" sz="half" idx="10"/>
          </p:nvPr>
        </p:nvSpPr>
        <p:spPr/>
        <p:txBody>
          <a:bodyPr/>
          <a:lstStyle/>
          <a:p>
            <a:fld id="{8E17FF1D-00F8-40E2-A383-2A2A617A7660}" type="datetime1">
              <a:rPr lang="en-US" smtClean="0"/>
              <a:t>21-May-23</a:t>
            </a:fld>
            <a:endParaRPr lang="en-US" dirty="0"/>
          </a:p>
        </p:txBody>
      </p:sp>
      <p:sp>
        <p:nvSpPr>
          <p:cNvPr id="6" name="Slide Number Placeholder 5"/>
          <p:cNvSpPr>
            <a:spLocks noGrp="1"/>
          </p:cNvSpPr>
          <p:nvPr>
            <p:ph type="sldNum" sz="quarter" idx="12"/>
          </p:nvPr>
        </p:nvSpPr>
        <p:spPr/>
        <p:txBody>
          <a:bodyPr/>
          <a:lstStyle/>
          <a:p>
            <a:fld id="{9B4E2861-E7D7-4A28-BEB1-A234530459DC}" type="slidenum">
              <a:rPr lang="en-US" smtClean="0"/>
              <a:pPr/>
              <a:t>12</a:t>
            </a:fld>
            <a:endParaRPr lang="en-US" dirty="0"/>
          </a:p>
        </p:txBody>
      </p:sp>
      <p:sp>
        <p:nvSpPr>
          <p:cNvPr id="4" name="Rectangle 3"/>
          <p:cNvSpPr/>
          <p:nvPr/>
        </p:nvSpPr>
        <p:spPr>
          <a:xfrm>
            <a:off x="457200" y="4495800"/>
            <a:ext cx="7924800" cy="1128194"/>
          </a:xfrm>
          <a:prstGeom prst="rect">
            <a:avLst/>
          </a:prstGeom>
        </p:spPr>
        <p:txBody>
          <a:bodyPr wrap="square">
            <a:spAutoFit/>
          </a:bodyPr>
          <a:lstStyle/>
          <a:p>
            <a:pPr algn="ctr">
              <a:lnSpc>
                <a:spcPct val="150000"/>
              </a:lnSpc>
            </a:pPr>
            <a:r>
              <a:rPr lang="en-US" sz="2400" dirty="0">
                <a:latin typeface="Times New Roman" pitchFamily="18" charset="0"/>
                <a:cs typeface="Times New Roman" pitchFamily="18" charset="0"/>
              </a:rPr>
              <a:t>It is </a:t>
            </a:r>
            <a:r>
              <a:rPr lang="en-US" sz="2400" b="1" dirty="0">
                <a:latin typeface="Times New Roman" pitchFamily="18" charset="0"/>
                <a:cs typeface="Times New Roman" pitchFamily="18" charset="0"/>
              </a:rPr>
              <a:t>a twisting rotational type</a:t>
            </a:r>
            <a:r>
              <a:rPr lang="en-US" sz="2400" dirty="0">
                <a:latin typeface="Times New Roman" pitchFamily="18" charset="0"/>
                <a:cs typeface="Times New Roman" pitchFamily="18" charset="0"/>
              </a:rPr>
              <a:t> of force. It’s a </a:t>
            </a:r>
            <a:r>
              <a:rPr lang="en-US" sz="2400" dirty="0">
                <a:solidFill>
                  <a:srgbClr val="FF0000"/>
                </a:solidFill>
                <a:latin typeface="Times New Roman" pitchFamily="18" charset="0"/>
                <a:cs typeface="Times New Roman" pitchFamily="18" charset="0"/>
              </a:rPr>
              <a:t>combination</a:t>
            </a:r>
            <a:r>
              <a:rPr lang="en-US" sz="2400" dirty="0">
                <a:latin typeface="Times New Roman" pitchFamily="18" charset="0"/>
                <a:cs typeface="Times New Roman" pitchFamily="18" charset="0"/>
              </a:rPr>
              <a:t> of vertical and horizontal force</a:t>
            </a:r>
            <a:endParaRPr lang="en-IN"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457200" y="1066800"/>
            <a:ext cx="8229600" cy="5064125"/>
          </a:xfrm>
        </p:spPr>
        <p:txBody>
          <a:bodyPr/>
          <a:lstStyle/>
          <a:p>
            <a:pPr algn="ctr">
              <a:buFont typeface="Wingdings" pitchFamily="2" charset="2"/>
              <a:buNone/>
            </a:pPr>
            <a:r>
              <a:rPr lang="en-US" dirty="0">
                <a:solidFill>
                  <a:schemeClr val="folHlink"/>
                </a:solidFill>
                <a:effectLst>
                  <a:outerShdw blurRad="38100" dist="38100" dir="2700000" algn="tl">
                    <a:srgbClr val="FFFFFF"/>
                  </a:outerShdw>
                </a:effectLst>
              </a:rPr>
              <a:t>        </a:t>
            </a:r>
          </a:p>
          <a:p>
            <a:pPr algn="ctr">
              <a:buFont typeface="Wingdings" pitchFamily="2" charset="2"/>
              <a:buNone/>
            </a:pPr>
            <a:endParaRPr lang="en-US" dirty="0">
              <a:solidFill>
                <a:schemeClr val="folHlink"/>
              </a:solidFill>
              <a:effectLst>
                <a:outerShdw blurRad="38100" dist="38100" dir="2700000" algn="tl">
                  <a:srgbClr val="FFFFFF"/>
                </a:outerShdw>
              </a:effectLst>
            </a:endParaRPr>
          </a:p>
          <a:p>
            <a:pPr algn="ctr">
              <a:buFont typeface="Wingdings" pitchFamily="2" charset="2"/>
              <a:buNone/>
            </a:pPr>
            <a:r>
              <a:rPr lang="en-US" dirty="0">
                <a:solidFill>
                  <a:schemeClr val="folHlink"/>
                </a:solidFill>
                <a:effectLst>
                  <a:outerShdw blurRad="38100" dist="38100" dir="2700000" algn="tl">
                    <a:srgbClr val="FFFFFF"/>
                  </a:outerShdw>
                </a:effectLst>
              </a:rPr>
              <a:t> </a:t>
            </a:r>
            <a:r>
              <a:rPr lang="en-US" sz="3200" b="1" dirty="0">
                <a:solidFill>
                  <a:srgbClr val="002060"/>
                </a:solidFill>
                <a:effectLst>
                  <a:outerShdw blurRad="38100" dist="38100" dir="2700000" algn="tl">
                    <a:srgbClr val="FFFFFF"/>
                  </a:outerShdw>
                </a:effectLst>
                <a:latin typeface="Times New Roman" pitchFamily="18" charset="0"/>
                <a:cs typeface="Times New Roman" pitchFamily="18" charset="0"/>
              </a:rPr>
              <a:t>FORCES ACTING ON PARTIAL DENTURE</a:t>
            </a:r>
          </a:p>
          <a:p>
            <a:pPr algn="ctr">
              <a:buFont typeface="Wingdings" pitchFamily="2" charset="2"/>
              <a:buNone/>
            </a:pPr>
            <a:endParaRPr lang="en-US" sz="4400" b="1" dirty="0">
              <a:solidFill>
                <a:schemeClr val="folHlink"/>
              </a:solidFill>
              <a:effectLst>
                <a:outerShdw blurRad="38100" dist="38100" dir="2700000" algn="tl">
                  <a:srgbClr val="FFFFFF"/>
                </a:outerShdw>
              </a:effectLst>
            </a:endParaRPr>
          </a:p>
          <a:p>
            <a:pPr algn="ctr">
              <a:buFont typeface="Wingdings" pitchFamily="2" charset="2"/>
              <a:buNone/>
            </a:pPr>
            <a:endParaRPr lang="en-US" sz="4400" b="1" dirty="0">
              <a:solidFill>
                <a:schemeClr val="folHlink"/>
              </a:solidFill>
              <a:effectLst>
                <a:outerShdw blurRad="38100" dist="38100" dir="2700000" algn="tl">
                  <a:srgbClr val="FFFFFF"/>
                </a:outerShdw>
              </a:effectLst>
            </a:endParaRPr>
          </a:p>
          <a:p>
            <a:endParaRPr lang="en-US" dirty="0"/>
          </a:p>
        </p:txBody>
      </p:sp>
      <p:sp>
        <p:nvSpPr>
          <p:cNvPr id="3" name="Date Placeholder 2"/>
          <p:cNvSpPr>
            <a:spLocks noGrp="1"/>
          </p:cNvSpPr>
          <p:nvPr>
            <p:ph type="dt" sz="half" idx="10"/>
          </p:nvPr>
        </p:nvSpPr>
        <p:spPr/>
        <p:txBody>
          <a:bodyPr/>
          <a:lstStyle/>
          <a:p>
            <a:fld id="{BBB2EA98-C4D5-498D-9983-7BE5703232F3}" type="datetime1">
              <a:rPr lang="en-US" smtClean="0"/>
              <a:t>21-May-23</a:t>
            </a:fld>
            <a:endParaRPr lang="en-US" dirty="0"/>
          </a:p>
        </p:txBody>
      </p:sp>
      <p:sp>
        <p:nvSpPr>
          <p:cNvPr id="4" name="Slide Number Placeholder 3"/>
          <p:cNvSpPr>
            <a:spLocks noGrp="1"/>
          </p:cNvSpPr>
          <p:nvPr>
            <p:ph type="sldNum" sz="quarter" idx="12"/>
          </p:nvPr>
        </p:nvSpPr>
        <p:spPr/>
        <p:txBody>
          <a:bodyPr/>
          <a:lstStyle/>
          <a:p>
            <a:fld id="{1E310878-28FA-40D9-B123-959BF28ACFCA}"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idx="1"/>
          </p:nvPr>
        </p:nvSpPr>
        <p:spPr>
          <a:xfrm>
            <a:off x="457200" y="685800"/>
            <a:ext cx="3962400" cy="5867400"/>
          </a:xfrm>
        </p:spPr>
        <p:txBody>
          <a:bodyPr>
            <a:normAutofit/>
          </a:bodyPr>
          <a:lstStyle/>
          <a:p>
            <a:pPr algn="ctr">
              <a:lnSpc>
                <a:spcPct val="90000"/>
              </a:lnSpc>
              <a:buNone/>
            </a:pPr>
            <a:endParaRPr lang="en-US" sz="3000" b="1" dirty="0">
              <a:solidFill>
                <a:schemeClr val="folHlink"/>
              </a:solidFill>
              <a:effectLst>
                <a:outerShdw blurRad="38100" dist="38100" dir="2700000" algn="tl">
                  <a:srgbClr val="FFFFFF"/>
                </a:outerShdw>
              </a:effectLst>
              <a:latin typeface="Times New Roman" pitchFamily="18" charset="0"/>
              <a:cs typeface="Times New Roman" pitchFamily="18" charset="0"/>
            </a:endParaRPr>
          </a:p>
          <a:p>
            <a:pPr>
              <a:lnSpc>
                <a:spcPct val="90000"/>
              </a:lnSpc>
              <a:buNone/>
            </a:pPr>
            <a:r>
              <a:rPr lang="en-US" dirty="0"/>
              <a:t> </a:t>
            </a:r>
          </a:p>
          <a:p>
            <a:pPr>
              <a:lnSpc>
                <a:spcPct val="90000"/>
              </a:lnSpc>
              <a:buNone/>
            </a:pPr>
            <a:r>
              <a:rPr lang="en-US" sz="2800" dirty="0">
                <a:latin typeface="Times New Roman" pitchFamily="18" charset="0"/>
                <a:cs typeface="Times New Roman" pitchFamily="18" charset="0"/>
              </a:rPr>
              <a:t>    </a:t>
            </a:r>
            <a:endParaRPr lang="en-US" dirty="0"/>
          </a:p>
        </p:txBody>
      </p:sp>
      <p:sp>
        <p:nvSpPr>
          <p:cNvPr id="7" name="Date Placeholder 6"/>
          <p:cNvSpPr>
            <a:spLocks noGrp="1"/>
          </p:cNvSpPr>
          <p:nvPr>
            <p:ph type="dt" sz="half" idx="10"/>
          </p:nvPr>
        </p:nvSpPr>
        <p:spPr/>
        <p:txBody>
          <a:bodyPr/>
          <a:lstStyle/>
          <a:p>
            <a:fld id="{4D82530D-764B-46D9-9394-178B53217663}" type="datetime1">
              <a:rPr lang="en-US" smtClean="0"/>
              <a:t>21-May-23</a:t>
            </a:fld>
            <a:endParaRPr lang="en-US"/>
          </a:p>
        </p:txBody>
      </p:sp>
      <p:sp>
        <p:nvSpPr>
          <p:cNvPr id="8" name="Slide Number Placeholder 7"/>
          <p:cNvSpPr>
            <a:spLocks noGrp="1"/>
          </p:cNvSpPr>
          <p:nvPr>
            <p:ph type="sldNum" sz="quarter" idx="12"/>
          </p:nvPr>
        </p:nvSpPr>
        <p:spPr/>
        <p:txBody>
          <a:bodyPr/>
          <a:lstStyle/>
          <a:p>
            <a:fld id="{1E310878-28FA-40D9-B123-959BF28ACFCA}" type="slidenum">
              <a:rPr lang="en-US" smtClean="0"/>
              <a:pPr/>
              <a:t>14</a:t>
            </a:fld>
            <a:endParaRPr lang="en-US"/>
          </a:p>
        </p:txBody>
      </p:sp>
      <p:sp>
        <p:nvSpPr>
          <p:cNvPr id="3" name="TextBox 2"/>
          <p:cNvSpPr txBox="1"/>
          <p:nvPr/>
        </p:nvSpPr>
        <p:spPr>
          <a:xfrm>
            <a:off x="4648200" y="6553200"/>
            <a:ext cx="7239000" cy="307777"/>
          </a:xfrm>
          <a:prstGeom prst="rect">
            <a:avLst/>
          </a:prstGeom>
          <a:noFill/>
        </p:spPr>
        <p:txBody>
          <a:bodyPr wrap="square" rtlCol="0">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sp>
        <p:nvSpPr>
          <p:cNvPr id="4" name="Rectangle 3"/>
          <p:cNvSpPr/>
          <p:nvPr/>
        </p:nvSpPr>
        <p:spPr>
          <a:xfrm>
            <a:off x="381000" y="762000"/>
            <a:ext cx="4038600" cy="5909310"/>
          </a:xfrm>
          <a:prstGeom prst="rect">
            <a:avLst/>
          </a:prstGeom>
        </p:spPr>
        <p:txBody>
          <a:bodyPr wrap="square">
            <a:spAutoFit/>
          </a:bodyPr>
          <a:lstStyle/>
          <a:p>
            <a:pPr>
              <a:lnSpc>
                <a:spcPct val="90000"/>
              </a:lnSpc>
              <a:buNone/>
            </a:pPr>
            <a:r>
              <a:rPr lang="en-US" sz="2800" dirty="0">
                <a:latin typeface="Times New Roman" pitchFamily="18" charset="0"/>
                <a:cs typeface="Times New Roman" pitchFamily="18" charset="0"/>
              </a:rPr>
              <a:t>Is a rigid bar supported somewhere along its length..</a:t>
            </a:r>
          </a:p>
          <a:p>
            <a:pPr>
              <a:lnSpc>
                <a:spcPct val="90000"/>
              </a:lnSpc>
              <a:buNone/>
            </a:pPr>
            <a:endParaRPr lang="en-US" sz="2800" dirty="0">
              <a:latin typeface="Times New Roman" pitchFamily="18" charset="0"/>
              <a:cs typeface="Times New Roman" pitchFamily="18" charset="0"/>
            </a:endParaRPr>
          </a:p>
          <a:p>
            <a:pPr>
              <a:lnSpc>
                <a:spcPct val="90000"/>
              </a:lnSpc>
              <a:buNone/>
            </a:pPr>
            <a:r>
              <a:rPr lang="en-US" sz="2800" dirty="0">
                <a:latin typeface="Times New Roman" pitchFamily="18" charset="0"/>
                <a:cs typeface="Times New Roman" pitchFamily="18" charset="0"/>
              </a:rPr>
              <a:t>The point where the bar is supported is called the </a:t>
            </a:r>
            <a:r>
              <a:rPr lang="en-US" sz="2800" b="1" dirty="0">
                <a:solidFill>
                  <a:srgbClr val="FF0000"/>
                </a:solidFill>
                <a:latin typeface="Times New Roman" pitchFamily="18" charset="0"/>
                <a:cs typeface="Times New Roman" pitchFamily="18" charset="0"/>
              </a:rPr>
              <a:t>fulcrum</a:t>
            </a:r>
          </a:p>
          <a:p>
            <a:pPr>
              <a:lnSpc>
                <a:spcPct val="90000"/>
              </a:lnSpc>
              <a:buNone/>
            </a:pPr>
            <a:endParaRPr lang="en-US" sz="2800" dirty="0">
              <a:latin typeface="Times New Roman" pitchFamily="18" charset="0"/>
              <a:cs typeface="Times New Roman" pitchFamily="18" charset="0"/>
            </a:endParaRPr>
          </a:p>
          <a:p>
            <a:pPr>
              <a:lnSpc>
                <a:spcPct val="90000"/>
              </a:lnSpc>
            </a:pPr>
            <a:r>
              <a:rPr lang="en-US" sz="2800" dirty="0">
                <a:latin typeface="Times New Roman" pitchFamily="18" charset="0"/>
                <a:cs typeface="Times New Roman" pitchFamily="18" charset="0"/>
              </a:rPr>
              <a:t>Three classes of levers </a:t>
            </a:r>
            <a:r>
              <a:rPr lang="en-US" sz="2800" dirty="0">
                <a:solidFill>
                  <a:srgbClr val="FF0000"/>
                </a:solidFill>
                <a:latin typeface="Times New Roman" pitchFamily="18" charset="0"/>
                <a:cs typeface="Times New Roman" pitchFamily="18" charset="0"/>
              </a:rPr>
              <a:t>(based on location of fulcrum, resistance and direction of effort (force).</a:t>
            </a:r>
          </a:p>
          <a:p>
            <a:pPr algn="ctr">
              <a:lnSpc>
                <a:spcPct val="90000"/>
              </a:lnSpc>
              <a:buFont typeface="Wingdings" pitchFamily="2" charset="2"/>
              <a:buNone/>
            </a:pPr>
            <a:r>
              <a:rPr lang="en-US" sz="2800" b="1" dirty="0">
                <a:solidFill>
                  <a:srgbClr val="00B050"/>
                </a:solidFill>
                <a:latin typeface="Times New Roman" pitchFamily="18" charset="0"/>
                <a:cs typeface="Times New Roman" pitchFamily="18" charset="0"/>
              </a:rPr>
              <a:t>Class I</a:t>
            </a:r>
          </a:p>
          <a:p>
            <a:pPr algn="ctr">
              <a:lnSpc>
                <a:spcPct val="90000"/>
              </a:lnSpc>
              <a:buFont typeface="Wingdings" pitchFamily="2" charset="2"/>
              <a:buNone/>
            </a:pPr>
            <a:r>
              <a:rPr lang="en-US" sz="2800" b="1" dirty="0">
                <a:solidFill>
                  <a:srgbClr val="00B050"/>
                </a:solidFill>
                <a:latin typeface="Times New Roman" pitchFamily="18" charset="0"/>
                <a:cs typeface="Times New Roman" pitchFamily="18" charset="0"/>
              </a:rPr>
              <a:t>Class II</a:t>
            </a:r>
          </a:p>
          <a:p>
            <a:pPr algn="ctr">
              <a:lnSpc>
                <a:spcPct val="90000"/>
              </a:lnSpc>
              <a:buFont typeface="Wingdings" pitchFamily="2" charset="2"/>
              <a:buNone/>
            </a:pPr>
            <a:r>
              <a:rPr lang="en-US" sz="2800" b="1" dirty="0">
                <a:solidFill>
                  <a:srgbClr val="00B050"/>
                </a:solidFill>
                <a:latin typeface="Times New Roman" pitchFamily="18" charset="0"/>
                <a:cs typeface="Times New Roman" pitchFamily="18" charset="0"/>
              </a:rPr>
              <a:t>Class III</a:t>
            </a:r>
          </a:p>
        </p:txBody>
      </p:sp>
      <p:sp>
        <p:nvSpPr>
          <p:cNvPr id="5" name="Rectangle 4"/>
          <p:cNvSpPr/>
          <p:nvPr/>
        </p:nvSpPr>
        <p:spPr>
          <a:xfrm>
            <a:off x="3581400" y="0"/>
            <a:ext cx="1508746" cy="553998"/>
          </a:xfrm>
          <a:prstGeom prst="rect">
            <a:avLst/>
          </a:prstGeom>
        </p:spPr>
        <p:txBody>
          <a:bodyPr wrap="none">
            <a:spAutoFit/>
          </a:bodyPr>
          <a:lstStyle/>
          <a:p>
            <a:r>
              <a:rPr lang="en-US" sz="3000" b="1" dirty="0">
                <a:solidFill>
                  <a:schemeClr val="folHlink"/>
                </a:solidFill>
                <a:effectLst>
                  <a:outerShdw blurRad="38100" dist="38100" dir="2700000" algn="tl">
                    <a:srgbClr val="FFFFFF"/>
                  </a:outerShdw>
                </a:effectLst>
                <a:latin typeface="Times New Roman" pitchFamily="18" charset="0"/>
                <a:cs typeface="Times New Roman" pitchFamily="18" charset="0"/>
              </a:rPr>
              <a:t>LEVER</a:t>
            </a:r>
            <a:endParaRPr lang="en-IN" sz="3000" dirty="0"/>
          </a:p>
        </p:txBody>
      </p:sp>
      <p:pic>
        <p:nvPicPr>
          <p:cNvPr id="6" name="Picture 8" descr="P7121055"/>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a:xfrm>
            <a:off x="4335773" y="1295400"/>
            <a:ext cx="3931927" cy="3124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685800"/>
          </a:xfrm>
        </p:spPr>
        <p:txBody>
          <a:bodyPr>
            <a:normAutofit fontScale="90000"/>
          </a:bodyPr>
          <a:lstStyle/>
          <a:p>
            <a:pPr algn="ctr"/>
            <a:r>
              <a:rPr lang="en-US" sz="4000" dirty="0"/>
              <a:t/>
            </a:r>
            <a:br>
              <a:rPr lang="en-US" sz="4000" dirty="0"/>
            </a:br>
            <a:r>
              <a:rPr lang="en-US" sz="3300" b="1" dirty="0">
                <a:solidFill>
                  <a:schemeClr val="folHlink"/>
                </a:solidFill>
                <a:latin typeface="Times New Roman" pitchFamily="18" charset="0"/>
                <a:cs typeface="Times New Roman" pitchFamily="18" charset="0"/>
              </a:rPr>
              <a:t>CLASS  I LEVER</a:t>
            </a:r>
          </a:p>
        </p:txBody>
      </p:sp>
      <p:pic>
        <p:nvPicPr>
          <p:cNvPr id="14344" name="Picture 8" descr="P7121055"/>
          <p:cNvPicPr>
            <a:picLocks noGrp="1" noChangeAspect="1" noChangeArrowheads="1"/>
          </p:cNvPicPr>
          <p:nvPr>
            <p:ph sz="half" idx="1"/>
          </p:nvPr>
        </p:nvPicPr>
        <p:blipFill>
          <a:blip r:embed="rId3" cstate="email">
            <a:lum bright="12000"/>
            <a:extLst>
              <a:ext uri="{28A0092B-C50C-407E-A947-70E740481C1C}">
                <a14:useLocalDpi xmlns:a14="http://schemas.microsoft.com/office/drawing/2010/main"/>
              </a:ext>
            </a:extLst>
          </a:blip>
          <a:srcRect/>
          <a:stretch>
            <a:fillRect/>
          </a:stretch>
        </p:blipFill>
        <p:spPr>
          <a:xfrm>
            <a:off x="304800" y="3829050"/>
            <a:ext cx="3429000" cy="2571750"/>
          </a:xfrm>
        </p:spPr>
      </p:pic>
      <p:pic>
        <p:nvPicPr>
          <p:cNvPr id="14346" name="Picture 10" descr="P7121055"/>
          <p:cNvPicPr>
            <a:picLocks noGrp="1" noChangeAspect="1" noChangeArrowheads="1"/>
          </p:cNvPicPr>
          <p:nvPr>
            <p:ph sz="quarter" idx="2"/>
          </p:nvPr>
        </p:nvPicPr>
        <p:blipFill>
          <a:blip r:embed="rId4" cstate="email">
            <a:lum bright="12000"/>
            <a:extLst>
              <a:ext uri="{28A0092B-C50C-407E-A947-70E740481C1C}">
                <a14:useLocalDpi xmlns:a14="http://schemas.microsoft.com/office/drawing/2010/main"/>
              </a:ext>
            </a:extLst>
          </a:blip>
          <a:srcRect/>
          <a:stretch>
            <a:fillRect/>
          </a:stretch>
        </p:blipFill>
        <p:spPr>
          <a:xfrm>
            <a:off x="381000" y="1200595"/>
            <a:ext cx="3276600" cy="2457005"/>
          </a:xfrm>
        </p:spPr>
      </p:pic>
      <p:pic>
        <p:nvPicPr>
          <p:cNvPr id="14347" name="Picture 11" descr="P7121055"/>
          <p:cNvPicPr>
            <a:picLocks noGrp="1" noChangeAspect="1" noChangeArrowheads="1"/>
          </p:cNvPicPr>
          <p:nvPr>
            <p:ph sz="quarter" idx="3"/>
          </p:nvPr>
        </p:nvPicPr>
        <p:blipFill>
          <a:blip r:embed="rId5" cstate="email">
            <a:lum bright="12000"/>
            <a:extLst>
              <a:ext uri="{28A0092B-C50C-407E-A947-70E740481C1C}">
                <a14:useLocalDpi xmlns:a14="http://schemas.microsoft.com/office/drawing/2010/main"/>
              </a:ext>
            </a:extLst>
          </a:blip>
          <a:srcRect/>
          <a:stretch>
            <a:fillRect/>
          </a:stretch>
        </p:blipFill>
        <p:spPr>
          <a:xfrm>
            <a:off x="3729122" y="1295400"/>
            <a:ext cx="4495800" cy="2209800"/>
          </a:xfrm>
          <a:noFill/>
          <a:ln/>
        </p:spPr>
      </p:pic>
      <p:sp>
        <p:nvSpPr>
          <p:cNvPr id="8" name="Date Placeholder 7"/>
          <p:cNvSpPr>
            <a:spLocks noGrp="1"/>
          </p:cNvSpPr>
          <p:nvPr>
            <p:ph type="dt" sz="half" idx="10"/>
          </p:nvPr>
        </p:nvSpPr>
        <p:spPr/>
        <p:txBody>
          <a:bodyPr/>
          <a:lstStyle/>
          <a:p>
            <a:fld id="{C57772A3-F373-41DC-8A6F-0C48E2BE1554}" type="datetime1">
              <a:rPr lang="en-US" smtClean="0"/>
              <a:t>21-May-23</a:t>
            </a:fld>
            <a:endParaRPr lang="en-US"/>
          </a:p>
        </p:txBody>
      </p:sp>
      <p:sp>
        <p:nvSpPr>
          <p:cNvPr id="9" name="Slide Number Placeholder 8"/>
          <p:cNvSpPr>
            <a:spLocks noGrp="1"/>
          </p:cNvSpPr>
          <p:nvPr>
            <p:ph type="sldNum" sz="quarter" idx="12"/>
          </p:nvPr>
        </p:nvSpPr>
        <p:spPr/>
        <p:txBody>
          <a:bodyPr/>
          <a:lstStyle/>
          <a:p>
            <a:fld id="{BEE38707-172F-4809-916C-C8BFE773CEED}" type="slidenum">
              <a:rPr lang="en-US" smtClean="0"/>
              <a:pPr/>
              <a:t>15</a:t>
            </a:fld>
            <a:endParaRPr lang="en-US"/>
          </a:p>
        </p:txBody>
      </p:sp>
      <p:sp>
        <p:nvSpPr>
          <p:cNvPr id="14340" name="Text Box 4"/>
          <p:cNvSpPr txBox="1">
            <a:spLocks noChangeArrowheads="1"/>
          </p:cNvSpPr>
          <p:nvPr/>
        </p:nvSpPr>
        <p:spPr bwMode="auto">
          <a:xfrm>
            <a:off x="4191000" y="4495800"/>
            <a:ext cx="4028667" cy="1858970"/>
          </a:xfrm>
          <a:prstGeom prst="rect">
            <a:avLst/>
          </a:prstGeom>
          <a:noFill/>
          <a:ln w="9525">
            <a:noFill/>
            <a:miter lim="800000"/>
            <a:headEnd/>
            <a:tailEnd/>
          </a:ln>
          <a:effectLst/>
        </p:spPr>
        <p:txBody>
          <a:bodyPr wrap="none">
            <a:spAutoFit/>
          </a:bodyPr>
          <a:lstStyle/>
          <a:p>
            <a:pPr eaLnBrk="1" hangingPunct="1">
              <a:lnSpc>
                <a:spcPct val="90000"/>
              </a:lnSpc>
              <a:spcBef>
                <a:spcPct val="20000"/>
              </a:spcBef>
              <a:buClr>
                <a:schemeClr val="hlink"/>
              </a:buClr>
              <a:buSzPct val="75000"/>
              <a:buFont typeface="Wingdings" pitchFamily="2" charset="2"/>
              <a:buNone/>
            </a:pPr>
            <a:r>
              <a:rPr lang="en-US" sz="2800" dirty="0">
                <a:effectLst>
                  <a:outerShdw blurRad="38100" dist="38100" dir="2700000" algn="tl">
                    <a:srgbClr val="010199"/>
                  </a:outerShdw>
                </a:effectLst>
                <a:latin typeface="Times New Roman" pitchFamily="18" charset="0"/>
                <a:cs typeface="Times New Roman" pitchFamily="18" charset="0"/>
              </a:rPr>
              <a:t>Fulcrum lies in the centre, </a:t>
            </a:r>
          </a:p>
          <a:p>
            <a:pPr eaLnBrk="1" hangingPunct="1">
              <a:lnSpc>
                <a:spcPct val="90000"/>
              </a:lnSpc>
              <a:spcBef>
                <a:spcPct val="20000"/>
              </a:spcBef>
              <a:buClr>
                <a:schemeClr val="hlink"/>
              </a:buClr>
              <a:buSzPct val="75000"/>
              <a:buFont typeface="Wingdings" pitchFamily="2" charset="2"/>
              <a:buNone/>
            </a:pPr>
            <a:r>
              <a:rPr lang="en-US" sz="2800" dirty="0">
                <a:effectLst>
                  <a:outerShdw blurRad="38100" dist="38100" dir="2700000" algn="tl">
                    <a:srgbClr val="010199"/>
                  </a:outerShdw>
                </a:effectLst>
                <a:latin typeface="Times New Roman" pitchFamily="18" charset="0"/>
                <a:cs typeface="Times New Roman" pitchFamily="18" charset="0"/>
              </a:rPr>
              <a:t>Resistance is at one </a:t>
            </a:r>
          </a:p>
          <a:p>
            <a:pPr eaLnBrk="1" hangingPunct="1">
              <a:lnSpc>
                <a:spcPct val="90000"/>
              </a:lnSpc>
              <a:spcBef>
                <a:spcPct val="20000"/>
              </a:spcBef>
              <a:buClr>
                <a:schemeClr val="hlink"/>
              </a:buClr>
              <a:buSzPct val="75000"/>
              <a:buFont typeface="Wingdings" pitchFamily="2" charset="2"/>
              <a:buNone/>
            </a:pPr>
            <a:r>
              <a:rPr lang="en-US" sz="2800" dirty="0">
                <a:effectLst>
                  <a:outerShdw blurRad="38100" dist="38100" dir="2700000" algn="tl">
                    <a:srgbClr val="010199"/>
                  </a:outerShdw>
                </a:effectLst>
                <a:latin typeface="Times New Roman" pitchFamily="18" charset="0"/>
                <a:cs typeface="Times New Roman" pitchFamily="18" charset="0"/>
              </a:rPr>
              <a:t>end and force at the other</a:t>
            </a:r>
            <a:r>
              <a:rPr lang="en-US" sz="2800" dirty="0">
                <a:effectLst>
                  <a:outerShdw blurRad="38100" dist="38100" dir="2700000" algn="tl">
                    <a:srgbClr val="010199"/>
                  </a:outerShdw>
                </a:effectLst>
              </a:rPr>
              <a:t>.</a:t>
            </a:r>
          </a:p>
          <a:p>
            <a:endParaRPr lang="en-US" sz="2800" dirty="0"/>
          </a:p>
        </p:txBody>
      </p:sp>
      <p:sp>
        <p:nvSpPr>
          <p:cNvPr id="7" name="Rectangle 6"/>
          <p:cNvSpPr/>
          <p:nvPr/>
        </p:nvSpPr>
        <p:spPr>
          <a:xfrm>
            <a:off x="4724400" y="6550223"/>
            <a:ext cx="5715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914400"/>
          </a:xfrm>
        </p:spPr>
        <p:txBody>
          <a:bodyPr>
            <a:normAutofit/>
          </a:bodyPr>
          <a:lstStyle/>
          <a:p>
            <a:pPr algn="ctr"/>
            <a:r>
              <a:rPr lang="en-US" sz="3000" b="1" dirty="0">
                <a:solidFill>
                  <a:schemeClr val="folHlink"/>
                </a:solidFill>
                <a:latin typeface="Times New Roman" pitchFamily="18" charset="0"/>
                <a:cs typeface="Times New Roman" pitchFamily="18" charset="0"/>
              </a:rPr>
              <a:t>CLASS II LEVER</a:t>
            </a:r>
          </a:p>
        </p:txBody>
      </p:sp>
      <p:pic>
        <p:nvPicPr>
          <p:cNvPr id="15368" name="Picture 8" descr="P7121055"/>
          <p:cNvPicPr>
            <a:picLocks noGrp="1" noChangeAspect="1" noChangeArrowheads="1"/>
          </p:cNvPicPr>
          <p:nvPr>
            <p:ph sz="half" idx="1"/>
          </p:nvPr>
        </p:nvPicPr>
        <p:blipFill>
          <a:blip r:embed="rId3" cstate="email">
            <a:lum bright="12000"/>
            <a:extLst>
              <a:ext uri="{28A0092B-C50C-407E-A947-70E740481C1C}">
                <a14:useLocalDpi xmlns:a14="http://schemas.microsoft.com/office/drawing/2010/main"/>
              </a:ext>
            </a:extLst>
          </a:blip>
          <a:srcRect/>
          <a:stretch>
            <a:fillRect/>
          </a:stretch>
        </p:blipFill>
        <p:spPr>
          <a:xfrm>
            <a:off x="457200" y="3962400"/>
            <a:ext cx="3429000" cy="2449513"/>
          </a:xfrm>
        </p:spPr>
      </p:pic>
      <p:pic>
        <p:nvPicPr>
          <p:cNvPr id="15370" name="Picture 10" descr="P7121055"/>
          <p:cNvPicPr>
            <a:picLocks noGrp="1" noChangeAspect="1" noChangeArrowheads="1"/>
          </p:cNvPicPr>
          <p:nvPr>
            <p:ph sz="quarter" idx="2"/>
          </p:nvPr>
        </p:nvPicPr>
        <p:blipFill>
          <a:blip r:embed="rId4" cstate="email">
            <a:lum bright="12000"/>
            <a:extLst>
              <a:ext uri="{28A0092B-C50C-407E-A947-70E740481C1C}">
                <a14:useLocalDpi xmlns:a14="http://schemas.microsoft.com/office/drawing/2010/main"/>
              </a:ext>
            </a:extLst>
          </a:blip>
          <a:srcRect/>
          <a:stretch>
            <a:fillRect/>
          </a:stretch>
        </p:blipFill>
        <p:spPr>
          <a:xfrm>
            <a:off x="304800" y="990600"/>
            <a:ext cx="2743200" cy="2438400"/>
          </a:xfrm>
        </p:spPr>
      </p:pic>
      <p:pic>
        <p:nvPicPr>
          <p:cNvPr id="15371" name="Picture 11" descr="P7121055"/>
          <p:cNvPicPr>
            <a:picLocks noGrp="1" noChangeAspect="1" noChangeArrowheads="1"/>
          </p:cNvPicPr>
          <p:nvPr>
            <p:ph sz="quarter" idx="3"/>
          </p:nvPr>
        </p:nvPicPr>
        <p:blipFill>
          <a:blip r:embed="rId5" cstate="email">
            <a:lum bright="12000"/>
            <a:extLst>
              <a:ext uri="{28A0092B-C50C-407E-A947-70E740481C1C}">
                <a14:useLocalDpi xmlns:a14="http://schemas.microsoft.com/office/drawing/2010/main"/>
              </a:ext>
            </a:extLst>
          </a:blip>
          <a:srcRect/>
          <a:stretch>
            <a:fillRect/>
          </a:stretch>
        </p:blipFill>
        <p:spPr>
          <a:xfrm>
            <a:off x="3542079" y="990600"/>
            <a:ext cx="4800600" cy="2514600"/>
          </a:xfrm>
          <a:noFill/>
          <a:ln/>
        </p:spPr>
      </p:pic>
      <p:sp>
        <p:nvSpPr>
          <p:cNvPr id="9" name="Date Placeholder 8"/>
          <p:cNvSpPr>
            <a:spLocks noGrp="1"/>
          </p:cNvSpPr>
          <p:nvPr>
            <p:ph type="dt" sz="half" idx="10"/>
          </p:nvPr>
        </p:nvSpPr>
        <p:spPr/>
        <p:txBody>
          <a:bodyPr/>
          <a:lstStyle/>
          <a:p>
            <a:fld id="{2D72CEB9-1307-46E8-826A-425AA2874EB4}" type="datetime1">
              <a:rPr lang="en-US" smtClean="0"/>
              <a:t>21-May-23</a:t>
            </a:fld>
            <a:endParaRPr lang="en-US"/>
          </a:p>
        </p:txBody>
      </p:sp>
      <p:sp>
        <p:nvSpPr>
          <p:cNvPr id="10" name="Slide Number Placeholder 9"/>
          <p:cNvSpPr>
            <a:spLocks noGrp="1"/>
          </p:cNvSpPr>
          <p:nvPr>
            <p:ph type="sldNum" sz="quarter" idx="12"/>
          </p:nvPr>
        </p:nvSpPr>
        <p:spPr/>
        <p:txBody>
          <a:bodyPr/>
          <a:lstStyle/>
          <a:p>
            <a:fld id="{BEE38707-172F-4809-916C-C8BFE773CEED}" type="slidenum">
              <a:rPr lang="en-US" smtClean="0"/>
              <a:pPr/>
              <a:t>16</a:t>
            </a:fld>
            <a:endParaRPr lang="en-US"/>
          </a:p>
        </p:txBody>
      </p:sp>
      <p:sp>
        <p:nvSpPr>
          <p:cNvPr id="15364" name="Text Box 4"/>
          <p:cNvSpPr txBox="1">
            <a:spLocks noChangeArrowheads="1"/>
          </p:cNvSpPr>
          <p:nvPr/>
        </p:nvSpPr>
        <p:spPr bwMode="auto">
          <a:xfrm>
            <a:off x="4038600" y="4495800"/>
            <a:ext cx="4273862" cy="1729704"/>
          </a:xfrm>
          <a:prstGeom prst="rect">
            <a:avLst/>
          </a:prstGeom>
          <a:noFill/>
          <a:ln w="9525">
            <a:noFill/>
            <a:miter lim="800000"/>
            <a:headEnd/>
            <a:tailEnd/>
          </a:ln>
          <a:effectLst/>
        </p:spPr>
        <p:txBody>
          <a:bodyPr wrap="none">
            <a:spAutoFit/>
          </a:bodyPr>
          <a:lstStyle/>
          <a:p>
            <a:pPr eaLnBrk="1" hangingPunct="1">
              <a:lnSpc>
                <a:spcPct val="80000"/>
              </a:lnSpc>
              <a:spcBef>
                <a:spcPct val="20000"/>
              </a:spcBef>
              <a:buClr>
                <a:schemeClr val="hlink"/>
              </a:buClr>
              <a:buSzPct val="75000"/>
              <a:buFont typeface="Wingdings" pitchFamily="2" charset="2"/>
              <a:buNone/>
            </a:pPr>
            <a:r>
              <a:rPr lang="en-US" sz="2800" dirty="0">
                <a:effectLst>
                  <a:outerShdw blurRad="38100" dist="38100" dir="2700000" algn="tl">
                    <a:srgbClr val="010199"/>
                  </a:outerShdw>
                </a:effectLst>
              </a:rPr>
              <a:t> </a:t>
            </a:r>
            <a:r>
              <a:rPr lang="en-US" sz="2800" dirty="0">
                <a:effectLst>
                  <a:outerShdw blurRad="38100" dist="38100" dir="2700000" algn="tl">
                    <a:srgbClr val="010199"/>
                  </a:outerShdw>
                </a:effectLst>
                <a:latin typeface="Times New Roman" pitchFamily="18" charset="0"/>
                <a:cs typeface="Times New Roman" pitchFamily="18" charset="0"/>
              </a:rPr>
              <a:t>Fulcrum is at one end effort</a:t>
            </a:r>
          </a:p>
          <a:p>
            <a:pPr eaLnBrk="1" hangingPunct="1">
              <a:lnSpc>
                <a:spcPct val="80000"/>
              </a:lnSpc>
              <a:spcBef>
                <a:spcPct val="20000"/>
              </a:spcBef>
              <a:buClr>
                <a:schemeClr val="hlink"/>
              </a:buClr>
              <a:buSzPct val="75000"/>
              <a:buFont typeface="Wingdings" pitchFamily="2" charset="2"/>
              <a:buNone/>
            </a:pPr>
            <a:r>
              <a:rPr lang="en-US" sz="2800" dirty="0">
                <a:effectLst>
                  <a:outerShdw blurRad="38100" dist="38100" dir="2700000" algn="tl">
                    <a:srgbClr val="010199"/>
                  </a:outerShdw>
                </a:effectLst>
                <a:latin typeface="Times New Roman" pitchFamily="18" charset="0"/>
                <a:cs typeface="Times New Roman" pitchFamily="18" charset="0"/>
              </a:rPr>
              <a:t> at the opposite end and </a:t>
            </a:r>
          </a:p>
          <a:p>
            <a:pPr eaLnBrk="1" hangingPunct="1">
              <a:lnSpc>
                <a:spcPct val="80000"/>
              </a:lnSpc>
              <a:spcBef>
                <a:spcPct val="20000"/>
              </a:spcBef>
              <a:buClr>
                <a:schemeClr val="hlink"/>
              </a:buClr>
              <a:buSzPct val="75000"/>
              <a:buFont typeface="Wingdings" pitchFamily="2" charset="2"/>
              <a:buNone/>
            </a:pPr>
            <a:r>
              <a:rPr lang="en-US" sz="2800" dirty="0">
                <a:effectLst>
                  <a:outerShdw blurRad="38100" dist="38100" dir="2700000" algn="tl">
                    <a:srgbClr val="010199"/>
                  </a:outerShdw>
                </a:effectLst>
                <a:latin typeface="Times New Roman" pitchFamily="18" charset="0"/>
                <a:cs typeface="Times New Roman" pitchFamily="18" charset="0"/>
              </a:rPr>
              <a:t> resistance in the centre.</a:t>
            </a:r>
          </a:p>
          <a:p>
            <a:endParaRPr lang="en-US" sz="2800" dirty="0"/>
          </a:p>
        </p:txBody>
      </p:sp>
      <p:sp>
        <p:nvSpPr>
          <p:cNvPr id="8" name="Rectangle 7"/>
          <p:cNvSpPr/>
          <p:nvPr/>
        </p:nvSpPr>
        <p:spPr>
          <a:xfrm>
            <a:off x="4724400" y="6550223"/>
            <a:ext cx="5715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xfrm>
            <a:off x="457200" y="0"/>
            <a:ext cx="8229600" cy="914400"/>
          </a:xfrm>
        </p:spPr>
        <p:txBody>
          <a:bodyPr>
            <a:normAutofit/>
          </a:bodyPr>
          <a:lstStyle/>
          <a:p>
            <a:r>
              <a:rPr lang="en-US" sz="3000" b="1" dirty="0">
                <a:solidFill>
                  <a:schemeClr val="folHlink"/>
                </a:solidFill>
                <a:latin typeface="Times New Roman" pitchFamily="18" charset="0"/>
                <a:cs typeface="Times New Roman" pitchFamily="18" charset="0"/>
              </a:rPr>
              <a:t>CLASS III LEVER</a:t>
            </a:r>
          </a:p>
        </p:txBody>
      </p:sp>
      <p:pic>
        <p:nvPicPr>
          <p:cNvPr id="16396" name="Picture 12" descr="P7121055"/>
          <p:cNvPicPr>
            <a:picLocks noGrp="1" noChangeAspect="1" noChangeArrowheads="1"/>
          </p:cNvPicPr>
          <p:nvPr>
            <p:ph sz="half" idx="1"/>
          </p:nvPr>
        </p:nvPicPr>
        <p:blipFill>
          <a:blip r:embed="rId3" cstate="email">
            <a:lum bright="18000"/>
            <a:extLst>
              <a:ext uri="{28A0092B-C50C-407E-A947-70E740481C1C}">
                <a14:useLocalDpi xmlns:a14="http://schemas.microsoft.com/office/drawing/2010/main"/>
              </a:ext>
            </a:extLst>
          </a:blip>
          <a:srcRect/>
          <a:stretch>
            <a:fillRect/>
          </a:stretch>
        </p:blipFill>
        <p:spPr>
          <a:xfrm>
            <a:off x="152400" y="3978275"/>
            <a:ext cx="2971800" cy="25749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6397" name="Picture 13" descr="P7121055"/>
          <p:cNvPicPr>
            <a:picLocks noGrp="1" noChangeAspect="1" noChangeArrowheads="1"/>
          </p:cNvPicPr>
          <p:nvPr>
            <p:ph sz="quarter" idx="2"/>
          </p:nvPr>
        </p:nvPicPr>
        <p:blipFill>
          <a:blip r:embed="rId4" cstate="email">
            <a:lum bright="12000"/>
            <a:extLst>
              <a:ext uri="{28A0092B-C50C-407E-A947-70E740481C1C}">
                <a14:useLocalDpi xmlns:a14="http://schemas.microsoft.com/office/drawing/2010/main"/>
              </a:ext>
            </a:extLst>
          </a:blip>
          <a:srcRect/>
          <a:stretch>
            <a:fillRect/>
          </a:stretch>
        </p:blipFill>
        <p:spPr>
          <a:xfrm>
            <a:off x="228600" y="838200"/>
            <a:ext cx="2895600" cy="2895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6400" name="Picture 16" descr="P7121055"/>
          <p:cNvPicPr>
            <a:picLocks noGrp="1" noChangeAspect="1" noChangeArrowheads="1"/>
          </p:cNvPicPr>
          <p:nvPr>
            <p:ph sz="quarter" idx="3"/>
          </p:nvPr>
        </p:nvPicPr>
        <p:blipFill>
          <a:blip r:embed="rId5" cstate="email">
            <a:lum bright="12000"/>
            <a:extLst>
              <a:ext uri="{28A0092B-C50C-407E-A947-70E740481C1C}">
                <a14:useLocalDpi xmlns:a14="http://schemas.microsoft.com/office/drawing/2010/main"/>
              </a:ext>
            </a:extLst>
          </a:blip>
          <a:srcRect/>
          <a:stretch>
            <a:fillRect/>
          </a:stretch>
        </p:blipFill>
        <p:spPr>
          <a:xfrm>
            <a:off x="3413850" y="1295400"/>
            <a:ext cx="4953000" cy="2476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Date Placeholder 7"/>
          <p:cNvSpPr>
            <a:spLocks noGrp="1"/>
          </p:cNvSpPr>
          <p:nvPr>
            <p:ph type="dt" sz="half" idx="10"/>
          </p:nvPr>
        </p:nvSpPr>
        <p:spPr/>
        <p:txBody>
          <a:bodyPr/>
          <a:lstStyle/>
          <a:p>
            <a:fld id="{F242F5EB-07FA-4207-86D2-2576DE22A948}" type="datetime1">
              <a:rPr lang="en-US" smtClean="0"/>
              <a:t>21-May-23</a:t>
            </a:fld>
            <a:endParaRPr lang="en-US"/>
          </a:p>
        </p:txBody>
      </p:sp>
      <p:sp>
        <p:nvSpPr>
          <p:cNvPr id="9" name="Slide Number Placeholder 8"/>
          <p:cNvSpPr>
            <a:spLocks noGrp="1"/>
          </p:cNvSpPr>
          <p:nvPr>
            <p:ph type="sldNum" sz="quarter" idx="12"/>
          </p:nvPr>
        </p:nvSpPr>
        <p:spPr/>
        <p:txBody>
          <a:bodyPr/>
          <a:lstStyle/>
          <a:p>
            <a:fld id="{BEE38707-172F-4809-916C-C8BFE773CEED}" type="slidenum">
              <a:rPr lang="en-US" smtClean="0"/>
              <a:pPr/>
              <a:t>17</a:t>
            </a:fld>
            <a:endParaRPr lang="en-US"/>
          </a:p>
        </p:txBody>
      </p:sp>
      <p:sp>
        <p:nvSpPr>
          <p:cNvPr id="16392" name="Text Box 8"/>
          <p:cNvSpPr txBox="1">
            <a:spLocks noChangeArrowheads="1"/>
          </p:cNvSpPr>
          <p:nvPr/>
        </p:nvSpPr>
        <p:spPr bwMode="auto">
          <a:xfrm>
            <a:off x="3886200" y="4495800"/>
            <a:ext cx="4480650" cy="1988237"/>
          </a:xfrm>
          <a:prstGeom prst="rect">
            <a:avLst/>
          </a:prstGeom>
          <a:noFill/>
          <a:ln w="9525">
            <a:noFill/>
            <a:miter lim="800000"/>
            <a:headEnd/>
            <a:tailEnd/>
          </a:ln>
          <a:effectLst/>
        </p:spPr>
        <p:txBody>
          <a:bodyPr wrap="none">
            <a:spAutoFit/>
          </a:bodyPr>
          <a:lstStyle/>
          <a:p>
            <a:pPr eaLnBrk="1" hangingPunct="1">
              <a:spcBef>
                <a:spcPct val="20000"/>
              </a:spcBef>
              <a:buClr>
                <a:schemeClr val="hlink"/>
              </a:buClr>
              <a:buSzPct val="75000"/>
              <a:buFont typeface="Wingdings" pitchFamily="2" charset="2"/>
              <a:buNone/>
            </a:pPr>
            <a:r>
              <a:rPr lang="en-US" sz="2800" dirty="0">
                <a:effectLst>
                  <a:outerShdw blurRad="38100" dist="38100" dir="2700000" algn="tl">
                    <a:srgbClr val="010199"/>
                  </a:outerShdw>
                </a:effectLst>
                <a:latin typeface="Times New Roman" pitchFamily="18" charset="0"/>
                <a:cs typeface="Times New Roman" pitchFamily="18" charset="0"/>
              </a:rPr>
              <a:t>Fulcrum is at one end, </a:t>
            </a:r>
          </a:p>
          <a:p>
            <a:pPr eaLnBrk="1" hangingPunct="1">
              <a:spcBef>
                <a:spcPct val="20000"/>
              </a:spcBef>
              <a:buClr>
                <a:schemeClr val="hlink"/>
              </a:buClr>
              <a:buSzPct val="75000"/>
              <a:buFont typeface="Wingdings" pitchFamily="2" charset="2"/>
              <a:buNone/>
            </a:pPr>
            <a:r>
              <a:rPr lang="en-US" sz="2800" dirty="0">
                <a:effectLst>
                  <a:outerShdw blurRad="38100" dist="38100" dir="2700000" algn="tl">
                    <a:srgbClr val="010199"/>
                  </a:outerShdw>
                </a:effectLst>
                <a:latin typeface="Times New Roman" pitchFamily="18" charset="0"/>
                <a:cs typeface="Times New Roman" pitchFamily="18" charset="0"/>
              </a:rPr>
              <a:t>resistance at opposite </a:t>
            </a:r>
          </a:p>
          <a:p>
            <a:pPr eaLnBrk="1" hangingPunct="1">
              <a:spcBef>
                <a:spcPct val="20000"/>
              </a:spcBef>
              <a:buClr>
                <a:schemeClr val="hlink"/>
              </a:buClr>
              <a:buSzPct val="75000"/>
              <a:buFont typeface="Wingdings" pitchFamily="2" charset="2"/>
              <a:buNone/>
            </a:pPr>
            <a:r>
              <a:rPr lang="en-US" sz="2800" dirty="0">
                <a:effectLst>
                  <a:outerShdw blurRad="38100" dist="38100" dir="2700000" algn="tl">
                    <a:srgbClr val="010199"/>
                  </a:outerShdw>
                </a:effectLst>
                <a:latin typeface="Times New Roman" pitchFamily="18" charset="0"/>
                <a:cs typeface="Times New Roman" pitchFamily="18" charset="0"/>
              </a:rPr>
              <a:t>end and effort is in the centre</a:t>
            </a:r>
            <a:r>
              <a:rPr lang="en-US" sz="2800" dirty="0">
                <a:effectLst>
                  <a:outerShdw blurRad="38100" dist="38100" dir="2700000" algn="tl">
                    <a:srgbClr val="010199"/>
                  </a:outerShdw>
                </a:effectLst>
              </a:rPr>
              <a:t>.</a:t>
            </a:r>
          </a:p>
          <a:p>
            <a:endParaRPr lang="en-US" sz="2800" dirty="0"/>
          </a:p>
        </p:txBody>
      </p:sp>
      <p:sp>
        <p:nvSpPr>
          <p:cNvPr id="7" name="Rectangle 6"/>
          <p:cNvSpPr/>
          <p:nvPr/>
        </p:nvSpPr>
        <p:spPr>
          <a:xfrm>
            <a:off x="4724400" y="6553200"/>
            <a:ext cx="5715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762000"/>
          </a:xfrm>
        </p:spPr>
        <p:txBody>
          <a:bodyPr>
            <a:normAutofit/>
          </a:bodyPr>
          <a:lstStyle/>
          <a:p>
            <a:pPr algn="ctr"/>
            <a:r>
              <a:rPr lang="en-US" sz="3000" b="1" dirty="0">
                <a:solidFill>
                  <a:schemeClr val="folHlink"/>
                </a:solidFill>
                <a:latin typeface="Times New Roman" pitchFamily="18" charset="0"/>
                <a:cs typeface="Times New Roman" pitchFamily="18" charset="0"/>
              </a:rPr>
              <a:t>INCLINED PLANE</a:t>
            </a:r>
          </a:p>
        </p:txBody>
      </p:sp>
      <p:sp>
        <p:nvSpPr>
          <p:cNvPr id="9" name="Content Placeholder 8"/>
          <p:cNvSpPr>
            <a:spLocks noGrp="1"/>
          </p:cNvSpPr>
          <p:nvPr>
            <p:ph sz="half" idx="1"/>
          </p:nvPr>
        </p:nvSpPr>
        <p:spPr>
          <a:xfrm>
            <a:off x="990600" y="4038600"/>
            <a:ext cx="7391400" cy="2286000"/>
          </a:xfrm>
        </p:spPr>
        <p:txBody>
          <a:bodyPr>
            <a:normAutofit/>
          </a:bodyPr>
          <a:lstStyle/>
          <a:p>
            <a:r>
              <a:rPr lang="en-US" sz="2700" dirty="0">
                <a:latin typeface="Times New Roman" pitchFamily="18" charset="0"/>
                <a:cs typeface="Times New Roman" pitchFamily="18" charset="0"/>
              </a:rPr>
              <a:t>Forces against an inclined plane may result in deflection of that which is applying the forces or may result in movement to the inclined plane, neither of these is desirable</a:t>
            </a:r>
          </a:p>
        </p:txBody>
      </p:sp>
      <p:pic>
        <p:nvPicPr>
          <p:cNvPr id="11" name="Content Placeholder 3" descr="P1010380.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914400" y="1219200"/>
            <a:ext cx="7510616"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Date Placeholder 6"/>
          <p:cNvSpPr>
            <a:spLocks noGrp="1"/>
          </p:cNvSpPr>
          <p:nvPr>
            <p:ph type="dt" sz="half" idx="10"/>
          </p:nvPr>
        </p:nvSpPr>
        <p:spPr/>
        <p:txBody>
          <a:bodyPr/>
          <a:lstStyle/>
          <a:p>
            <a:fld id="{1BD074B4-6C31-4B27-99DC-E90FF624DAAA}" type="datetime1">
              <a:rPr lang="en-US" smtClean="0"/>
              <a:t>21-May-23</a:t>
            </a:fld>
            <a:endParaRPr lang="en-US"/>
          </a:p>
        </p:txBody>
      </p:sp>
      <p:sp>
        <p:nvSpPr>
          <p:cNvPr id="8" name="Slide Number Placeholder 7"/>
          <p:cNvSpPr>
            <a:spLocks noGrp="1"/>
          </p:cNvSpPr>
          <p:nvPr>
            <p:ph type="sldNum" sz="quarter" idx="12"/>
          </p:nvPr>
        </p:nvSpPr>
        <p:spPr/>
        <p:txBody>
          <a:bodyPr/>
          <a:lstStyle/>
          <a:p>
            <a:fld id="{554C9ECC-20B0-4E73-BD28-EFD944894050}" type="slidenum">
              <a:rPr lang="en-US" smtClean="0"/>
              <a:pPr/>
              <a:t>18</a:t>
            </a:fld>
            <a:endParaRPr lang="en-US"/>
          </a:p>
        </p:txBody>
      </p:sp>
      <p:sp>
        <p:nvSpPr>
          <p:cNvPr id="17412" name="Text Box 4"/>
          <p:cNvSpPr txBox="1">
            <a:spLocks noChangeArrowheads="1"/>
          </p:cNvSpPr>
          <p:nvPr/>
        </p:nvSpPr>
        <p:spPr bwMode="auto">
          <a:xfrm>
            <a:off x="5181600" y="3048000"/>
            <a:ext cx="3962400" cy="523220"/>
          </a:xfrm>
          <a:prstGeom prst="rect">
            <a:avLst/>
          </a:prstGeom>
          <a:noFill/>
          <a:ln w="9525">
            <a:noFill/>
            <a:miter lim="800000"/>
            <a:headEnd/>
            <a:tailEnd/>
          </a:ln>
          <a:effectLst/>
        </p:spPr>
        <p:txBody>
          <a:bodyPr>
            <a:spAutoFit/>
          </a:bodyPr>
          <a:lstStyle/>
          <a:p>
            <a:r>
              <a:rPr lang="en-US" sz="2800" dirty="0"/>
              <a:t>.</a:t>
            </a:r>
          </a:p>
        </p:txBody>
      </p:sp>
      <p:sp>
        <p:nvSpPr>
          <p:cNvPr id="6" name="TextBox 5"/>
          <p:cNvSpPr txBox="1"/>
          <p:nvPr/>
        </p:nvSpPr>
        <p:spPr>
          <a:xfrm>
            <a:off x="4724400" y="6553200"/>
            <a:ext cx="5257800" cy="307777"/>
          </a:xfrm>
          <a:prstGeom prst="rect">
            <a:avLst/>
          </a:prstGeom>
          <a:noFill/>
        </p:spPr>
        <p:txBody>
          <a:bodyPr wrap="square" rtlCol="0">
            <a:spAutoFit/>
          </a:bodyPr>
          <a:lstStyle/>
          <a:p>
            <a:r>
              <a:rPr lang="en-IN" sz="1400" dirty="0"/>
              <a:t>Stewart’s clinical Removable </a:t>
            </a:r>
            <a:r>
              <a:rPr lang="en-IN" sz="1400" dirty="0" err="1"/>
              <a:t>Posthodontics</a:t>
            </a:r>
            <a:r>
              <a:rPr lang="en-IN" sz="1400" dirty="0"/>
              <a:t> 4</a:t>
            </a:r>
            <a:r>
              <a:rPr lang="en-IN" sz="1400" baseline="30000" dirty="0"/>
              <a:t>th</a:t>
            </a:r>
            <a:r>
              <a:rPr lang="en-IN" sz="1400" dirty="0"/>
              <a:t> edition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sz="half" idx="1"/>
          </p:nvPr>
        </p:nvSpPr>
        <p:spPr>
          <a:xfrm>
            <a:off x="152400" y="0"/>
            <a:ext cx="8839200" cy="6629400"/>
          </a:xfrm>
        </p:spPr>
        <p:txBody>
          <a:bodyPr>
            <a:normAutofit/>
          </a:bodyPr>
          <a:lstStyle/>
          <a:p>
            <a:pPr>
              <a:buFont typeface="Wingdings" pitchFamily="2" charset="2"/>
              <a:buNone/>
            </a:pPr>
            <a:endParaRPr lang="en-US" sz="2400" dirty="0"/>
          </a:p>
          <a:p>
            <a:pPr algn="ctr">
              <a:buFont typeface="Wingdings" pitchFamily="2" charset="2"/>
              <a:buNone/>
            </a:pPr>
            <a:r>
              <a:rPr lang="en-US" sz="3000" b="1" dirty="0">
                <a:latin typeface="Times New Roman" pitchFamily="18" charset="0"/>
                <a:cs typeface="Times New Roman" pitchFamily="18" charset="0"/>
              </a:rPr>
              <a:t>  </a:t>
            </a:r>
            <a:r>
              <a:rPr lang="en-US" sz="3000" b="1" dirty="0">
                <a:solidFill>
                  <a:schemeClr val="folHlink"/>
                </a:solidFill>
                <a:effectLst>
                  <a:outerShdw blurRad="38100" dist="38100" dir="2700000" algn="tl">
                    <a:srgbClr val="FFFFFF"/>
                  </a:outerShdw>
                </a:effectLst>
                <a:latin typeface="Times New Roman" pitchFamily="18" charset="0"/>
                <a:cs typeface="Times New Roman" pitchFamily="18" charset="0"/>
              </a:rPr>
              <a:t> </a:t>
            </a:r>
            <a:r>
              <a:rPr lang="en-US" sz="3000" b="1" dirty="0">
                <a:solidFill>
                  <a:srgbClr val="7030A0"/>
                </a:solidFill>
                <a:effectLst>
                  <a:outerShdw blurRad="38100" dist="38100" dir="2700000" algn="tl">
                    <a:srgbClr val="FFFFFF"/>
                  </a:outerShdw>
                </a:effectLst>
                <a:latin typeface="Times New Roman" pitchFamily="18" charset="0"/>
                <a:cs typeface="Times New Roman" pitchFamily="18" charset="0"/>
              </a:rPr>
              <a:t>FULCRUM  ON HORIZONTAL PLANE:</a:t>
            </a:r>
          </a:p>
          <a:p>
            <a:pPr>
              <a:buFont typeface="Wingdings" pitchFamily="2" charset="2"/>
              <a:buNone/>
            </a:pPr>
            <a:endParaRPr lang="en-US" sz="2400" b="1" dirty="0">
              <a:solidFill>
                <a:schemeClr val="folHlink"/>
              </a:solidFill>
              <a:effectLst>
                <a:outerShdw blurRad="38100" dist="38100" dir="2700000" algn="tl">
                  <a:srgbClr val="FFFFFF"/>
                </a:outerShdw>
              </a:effectLst>
            </a:endParaRPr>
          </a:p>
          <a:p>
            <a:r>
              <a:rPr lang="en-US" sz="2400" dirty="0"/>
              <a:t> </a:t>
            </a:r>
            <a:r>
              <a:rPr lang="en-US" sz="2400" b="1" dirty="0">
                <a:solidFill>
                  <a:srgbClr val="FF0000"/>
                </a:solidFill>
                <a:latin typeface="Times New Roman" pitchFamily="18" charset="0"/>
                <a:cs typeface="Times New Roman" pitchFamily="18" charset="0"/>
              </a:rPr>
              <a:t>Extends through the rest of principle abutments</a:t>
            </a:r>
            <a:r>
              <a:rPr lang="en-US" sz="2800" dirty="0">
                <a:latin typeface="Times New Roman" pitchFamily="18" charset="0"/>
                <a:cs typeface="Times New Roman" pitchFamily="18" charset="0"/>
              </a:rPr>
              <a:t>.</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a:buFont typeface="Wingdings" pitchFamily="2" charset="2"/>
              <a:buChar char="q"/>
            </a:pPr>
            <a:r>
              <a:rPr lang="en-US" sz="2400" dirty="0">
                <a:latin typeface="Times New Roman" pitchFamily="18" charset="0"/>
                <a:cs typeface="Times New Roman" pitchFamily="18" charset="0"/>
              </a:rPr>
              <a:t>Rotational movement of the denture in the </a:t>
            </a:r>
            <a:r>
              <a:rPr lang="en-US" sz="2400" b="1" dirty="0">
                <a:solidFill>
                  <a:srgbClr val="FF0000"/>
                </a:solidFill>
                <a:latin typeface="Times New Roman" pitchFamily="18" charset="0"/>
                <a:cs typeface="Times New Roman" pitchFamily="18" charset="0"/>
              </a:rPr>
              <a:t>sagittal plane</a:t>
            </a:r>
            <a:r>
              <a:rPr lang="en-US" sz="2400" dirty="0">
                <a:latin typeface="Times New Roman" pitchFamily="18" charset="0"/>
                <a:cs typeface="Times New Roman" pitchFamily="18" charset="0"/>
              </a:rPr>
              <a:t>. </a:t>
            </a:r>
          </a:p>
        </p:txBody>
      </p:sp>
      <p:pic>
        <p:nvPicPr>
          <p:cNvPr id="84996" name="Picture 4" descr="Picture 001"/>
          <p:cNvPicPr>
            <a:picLocks noGrp="1" noChangeAspect="1" noChangeArrowheads="1"/>
          </p:cNvPicPr>
          <p:nvPr>
            <p:ph sz="half" idx="2"/>
          </p:nvPr>
        </p:nvPicPr>
        <p:blipFill>
          <a:blip r:embed="rId3" cstate="email">
            <a:lum bright="12000"/>
            <a:extLst>
              <a:ext uri="{28A0092B-C50C-407E-A947-70E740481C1C}">
                <a14:useLocalDpi xmlns:a14="http://schemas.microsoft.com/office/drawing/2010/main"/>
              </a:ext>
            </a:extLst>
          </a:blip>
          <a:srcRect/>
          <a:stretch>
            <a:fillRect/>
          </a:stretch>
        </p:blipFill>
        <p:spPr>
          <a:xfrm>
            <a:off x="762000" y="2286000"/>
            <a:ext cx="3276600" cy="24574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Date Placeholder 6"/>
          <p:cNvSpPr>
            <a:spLocks noGrp="1"/>
          </p:cNvSpPr>
          <p:nvPr>
            <p:ph type="dt" sz="half" idx="10"/>
          </p:nvPr>
        </p:nvSpPr>
        <p:spPr/>
        <p:txBody>
          <a:bodyPr/>
          <a:lstStyle/>
          <a:p>
            <a:fld id="{BEDBFC36-2E09-4E62-B005-1CB71CD71815}" type="datetime1">
              <a:rPr lang="en-US" smtClean="0"/>
              <a:t>21-May-23</a:t>
            </a:fld>
            <a:endParaRPr lang="en-US" dirty="0"/>
          </a:p>
        </p:txBody>
      </p:sp>
      <p:sp>
        <p:nvSpPr>
          <p:cNvPr id="8" name="Slide Number Placeholder 7"/>
          <p:cNvSpPr>
            <a:spLocks noGrp="1"/>
          </p:cNvSpPr>
          <p:nvPr>
            <p:ph type="sldNum" sz="quarter" idx="12"/>
          </p:nvPr>
        </p:nvSpPr>
        <p:spPr/>
        <p:txBody>
          <a:bodyPr/>
          <a:lstStyle/>
          <a:p>
            <a:fld id="{9B4E2861-E7D7-4A28-BEB1-A234530459DC}" type="slidenum">
              <a:rPr lang="en-US" smtClean="0"/>
              <a:pPr/>
              <a:t>19</a:t>
            </a:fld>
            <a:endParaRPr lang="en-US" dirty="0"/>
          </a:p>
        </p:txBody>
      </p:sp>
      <p:pic>
        <p:nvPicPr>
          <p:cNvPr id="4" name="Picture 9" descr="P7121036"/>
          <p:cNvPicPr>
            <a:picLocks noChangeAspect="1" noChangeArrowheads="1"/>
          </p:cNvPicPr>
          <p:nvPr/>
        </p:nvPicPr>
        <p:blipFill>
          <a:blip r:embed="rId4" cstate="email">
            <a:lum bright="18000"/>
            <a:extLst>
              <a:ext uri="{28A0092B-C50C-407E-A947-70E740481C1C}">
                <a14:useLocalDpi xmlns:a14="http://schemas.microsoft.com/office/drawing/2010/main"/>
              </a:ext>
            </a:extLst>
          </a:blip>
          <a:srcRect/>
          <a:stretch>
            <a:fillRect/>
          </a:stretch>
        </p:blipFill>
        <p:spPr>
          <a:xfrm>
            <a:off x="4800600" y="2286000"/>
            <a:ext cx="3352800" cy="24579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4724400" y="6553200"/>
            <a:ext cx="5257800" cy="307777"/>
          </a:xfrm>
          <a:prstGeom prst="rect">
            <a:avLst/>
          </a:prstGeom>
          <a:noFill/>
        </p:spPr>
        <p:txBody>
          <a:bodyPr wrap="square" rtlCol="0">
            <a:spAutoFit/>
          </a:bodyPr>
          <a:lstStyle/>
          <a:p>
            <a:r>
              <a:rPr lang="en-IN" sz="1400" dirty="0"/>
              <a:t>Stewart’s clinical Removable Posthodontics 4</a:t>
            </a:r>
            <a:r>
              <a:rPr lang="en-IN" sz="1400" baseline="30000" dirty="0"/>
              <a:t>th</a:t>
            </a:r>
            <a:r>
              <a:rPr lang="en-IN" sz="1400" dirty="0"/>
              <a:t> edition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69987"/>
          </a:xfrm>
        </p:spPr>
        <p:txBody>
          <a:bodyPr>
            <a:normAutofit fontScale="90000"/>
          </a:bodyPr>
          <a:lstStyle/>
          <a:p>
            <a:pPr algn="ctr"/>
            <a:r>
              <a:rPr lang="en-US" sz="3300" b="1" dirty="0">
                <a:solidFill>
                  <a:srgbClr val="FF0000"/>
                </a:solidFill>
                <a:latin typeface="Times New Roman" pitchFamily="18" charset="0"/>
                <a:cs typeface="Times New Roman" pitchFamily="18" charset="0"/>
              </a:rPr>
              <a:t>CONTENTS</a:t>
            </a:r>
            <a:r>
              <a:rPr lang="en-US" sz="4000" dirty="0">
                <a:solidFill>
                  <a:srgbClr val="FF0000"/>
                </a:solidFill>
              </a:rPr>
              <a:t/>
            </a:r>
            <a:br>
              <a:rPr lang="en-US" sz="4000" dirty="0">
                <a:solidFill>
                  <a:srgbClr val="FF0000"/>
                </a:solidFill>
              </a:rPr>
            </a:br>
            <a:endParaRPr lang="en-US" sz="4000" dirty="0">
              <a:solidFill>
                <a:srgbClr val="FF0000"/>
              </a:solidFill>
            </a:endParaRPr>
          </a:p>
        </p:txBody>
      </p:sp>
      <p:sp>
        <p:nvSpPr>
          <p:cNvPr id="5123" name="Rectangle 3"/>
          <p:cNvSpPr>
            <a:spLocks noGrp="1" noChangeArrowheads="1"/>
          </p:cNvSpPr>
          <p:nvPr>
            <p:ph idx="1"/>
          </p:nvPr>
        </p:nvSpPr>
        <p:spPr>
          <a:xfrm>
            <a:off x="365185" y="812800"/>
            <a:ext cx="8305800" cy="5410200"/>
          </a:xfrm>
        </p:spPr>
        <p:txBody>
          <a:bodyPr>
            <a:noAutofit/>
          </a:bodyPr>
          <a:lstStyle/>
          <a:p>
            <a:pPr marL="0" indent="0">
              <a:buNone/>
            </a:pPr>
            <a:endParaRPr lang="en-US" dirty="0"/>
          </a:p>
          <a:p>
            <a:pPr indent="-342900"/>
            <a:r>
              <a:rPr lang="en-US" sz="2400" dirty="0">
                <a:latin typeface="Times New Roman" pitchFamily="18" charset="0"/>
                <a:cs typeface="Times New Roman" pitchFamily="18" charset="0"/>
              </a:rPr>
              <a:t> Introduction </a:t>
            </a:r>
          </a:p>
          <a:p>
            <a:pPr marL="514350" indent="-514350"/>
            <a:r>
              <a:rPr lang="en-US" sz="2400" dirty="0">
                <a:latin typeface="Times New Roman" pitchFamily="18" charset="0"/>
                <a:cs typeface="Times New Roman" pitchFamily="18" charset="0"/>
              </a:rPr>
              <a:t>Principles of designing  </a:t>
            </a:r>
          </a:p>
          <a:p>
            <a:pPr marL="514350" indent="-514350"/>
            <a:r>
              <a:rPr lang="en-US" sz="2400" dirty="0">
                <a:latin typeface="Times New Roman" pitchFamily="18" charset="0"/>
                <a:cs typeface="Times New Roman" pitchFamily="18" charset="0"/>
              </a:rPr>
              <a:t>Stress considerations</a:t>
            </a:r>
          </a:p>
          <a:p>
            <a:pPr marL="514350" indent="-514350"/>
            <a:r>
              <a:rPr lang="en-US" sz="2400" dirty="0">
                <a:latin typeface="Times New Roman" pitchFamily="18" charset="0"/>
                <a:cs typeface="Times New Roman" pitchFamily="18" charset="0"/>
              </a:rPr>
              <a:t>Forces influencing the magnitude of stress</a:t>
            </a:r>
          </a:p>
          <a:p>
            <a:pPr marL="514350" indent="-514350"/>
            <a:r>
              <a:rPr lang="en-US" sz="2400" dirty="0">
                <a:latin typeface="Times New Roman" pitchFamily="18" charset="0"/>
                <a:cs typeface="Times New Roman" pitchFamily="18" charset="0"/>
              </a:rPr>
              <a:t>Biomechanical consideration of individual component</a:t>
            </a:r>
          </a:p>
          <a:p>
            <a:pPr marL="514350" indent="-514350"/>
            <a:r>
              <a:rPr lang="en-US" sz="2400" dirty="0">
                <a:latin typeface="Times New Roman" pitchFamily="18" charset="0"/>
                <a:cs typeface="Times New Roman" pitchFamily="18" charset="0"/>
              </a:rPr>
              <a:t>Philosophies of designs</a:t>
            </a:r>
          </a:p>
          <a:p>
            <a:pPr marL="514350" indent="-514350"/>
            <a:r>
              <a:rPr lang="en-US" sz="2400" dirty="0">
                <a:latin typeface="Times New Roman" pitchFamily="18" charset="0"/>
                <a:cs typeface="Times New Roman" pitchFamily="18" charset="0"/>
              </a:rPr>
              <a:t>Essentials of designing</a:t>
            </a:r>
          </a:p>
          <a:p>
            <a:pPr marL="514350" indent="-514350"/>
            <a:r>
              <a:rPr lang="en-US" sz="2400" dirty="0">
                <a:latin typeface="Times New Roman" pitchFamily="18" charset="0"/>
                <a:cs typeface="Times New Roman" pitchFamily="18" charset="0"/>
              </a:rPr>
              <a:t>Procedure of designing</a:t>
            </a:r>
          </a:p>
          <a:p>
            <a:pPr marL="514350" indent="-514350"/>
            <a:r>
              <a:rPr lang="en-US" sz="2400" dirty="0">
                <a:effectLst>
                  <a:outerShdw blurRad="38100" dist="38100" dir="2700000" algn="tl">
                    <a:srgbClr val="FFFFFF"/>
                  </a:outerShdw>
                </a:effectLst>
                <a:latin typeface="Times New Roman" pitchFamily="18" charset="0"/>
                <a:cs typeface="Times New Roman" pitchFamily="18" charset="0"/>
              </a:rPr>
              <a:t>Design considerations in some clinical situations</a:t>
            </a:r>
          </a:p>
          <a:p>
            <a:pPr marL="514350" indent="-514350"/>
            <a:r>
              <a:rPr lang="en-US" sz="2400" dirty="0">
                <a:effectLst>
                  <a:outerShdw blurRad="38100" dist="38100" dir="2700000" algn="tl">
                    <a:srgbClr val="FFFFFF"/>
                  </a:outerShdw>
                </a:effectLst>
                <a:latin typeface="Times New Roman" pitchFamily="18" charset="0"/>
                <a:cs typeface="Times New Roman" pitchFamily="18" charset="0"/>
              </a:rPr>
              <a:t>Troubleshooting</a:t>
            </a:r>
          </a:p>
          <a:p>
            <a:pPr marL="514350" indent="-514350"/>
            <a:endParaRPr lang="en-US" sz="2400" dirty="0">
              <a:latin typeface="Times New Roman" pitchFamily="18" charset="0"/>
              <a:cs typeface="Times New Roman" pitchFamily="18" charset="0"/>
            </a:endParaRPr>
          </a:p>
          <a:p>
            <a:pPr marL="514350" indent="-514350"/>
            <a:endParaRPr lang="en-US" sz="2400" dirty="0">
              <a:latin typeface="Times New Roman" pitchFamily="18" charset="0"/>
              <a:cs typeface="Times New Roman" pitchFamily="18" charset="0"/>
            </a:endParaRPr>
          </a:p>
          <a:p>
            <a:endParaRPr lang="en-US" sz="2400" dirty="0"/>
          </a:p>
        </p:txBody>
      </p:sp>
      <p:sp>
        <p:nvSpPr>
          <p:cNvPr id="4" name="Date Placeholder 3"/>
          <p:cNvSpPr>
            <a:spLocks noGrp="1"/>
          </p:cNvSpPr>
          <p:nvPr>
            <p:ph type="dt" sz="half" idx="10"/>
          </p:nvPr>
        </p:nvSpPr>
        <p:spPr/>
        <p:txBody>
          <a:bodyPr/>
          <a:lstStyle/>
          <a:p>
            <a:fld id="{814C75B7-1F5C-4DD2-8F43-3555D32EB8C9}" type="datetime1">
              <a:rPr lang="en-US" smtClean="0"/>
              <a:t>21-May-23</a:t>
            </a:fld>
            <a:endParaRPr lang="en-US" dirty="0"/>
          </a:p>
        </p:txBody>
      </p:sp>
      <p:sp>
        <p:nvSpPr>
          <p:cNvPr id="5" name="Slide Number Placeholder 4"/>
          <p:cNvSpPr>
            <a:spLocks noGrp="1"/>
          </p:cNvSpPr>
          <p:nvPr>
            <p:ph type="sldNum" sz="quarter" idx="12"/>
          </p:nvPr>
        </p:nvSpPr>
        <p:spPr/>
        <p:txBody>
          <a:bodyPr/>
          <a:lstStyle/>
          <a:p>
            <a:fld id="{1E310878-28FA-40D9-B123-959BF28ACFCA}"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p:cNvSpPr>
            <a:spLocks noGrp="1" noChangeArrowheads="1"/>
          </p:cNvSpPr>
          <p:nvPr>
            <p:ph type="body" sz="half" idx="1"/>
          </p:nvPr>
        </p:nvSpPr>
        <p:spPr>
          <a:xfrm>
            <a:off x="457200" y="304800"/>
            <a:ext cx="8229600" cy="5826125"/>
          </a:xfrm>
        </p:spPr>
        <p:txBody>
          <a:bodyPr>
            <a:normAutofit/>
          </a:bodyPr>
          <a:lstStyle/>
          <a:p>
            <a:pPr marL="990600" lvl="1" indent="-533400" algn="ctr">
              <a:buNone/>
            </a:pPr>
            <a:r>
              <a:rPr lang="en-US" sz="2800" b="1" dirty="0">
                <a:solidFill>
                  <a:srgbClr val="7030A0"/>
                </a:solidFill>
                <a:effectLst>
                  <a:outerShdw blurRad="38100" dist="38100" dir="2700000" algn="tl">
                    <a:srgbClr val="FFFFFF"/>
                  </a:outerShdw>
                </a:effectLst>
                <a:latin typeface="Times New Roman" pitchFamily="18" charset="0"/>
                <a:cs typeface="Times New Roman" pitchFamily="18" charset="0"/>
              </a:rPr>
              <a:t>DENTURE BASE MOVES AWAY FROM SUPPORTING TISSUES:</a:t>
            </a:r>
          </a:p>
        </p:txBody>
      </p:sp>
      <p:pic>
        <p:nvPicPr>
          <p:cNvPr id="231438" name="Picture 14" descr="Picture 039"/>
          <p:cNvPicPr>
            <a:picLocks noGrp="1" noChangeAspect="1" noChangeArrowheads="1"/>
          </p:cNvPicPr>
          <p:nvPr>
            <p:ph sz="quarter" idx="2"/>
          </p:nvPr>
        </p:nvPicPr>
        <p:blipFill>
          <a:blip r:embed="rId3" cstate="email">
            <a:lum bright="18000"/>
            <a:extLst>
              <a:ext uri="{28A0092B-C50C-407E-A947-70E740481C1C}">
                <a14:useLocalDpi xmlns:a14="http://schemas.microsoft.com/office/drawing/2010/main"/>
              </a:ext>
            </a:extLst>
          </a:blip>
          <a:srcRect/>
          <a:stretch>
            <a:fillRect/>
          </a:stretch>
        </p:blipFill>
        <p:spPr>
          <a:xfrm>
            <a:off x="4953000" y="1447800"/>
            <a:ext cx="2768600" cy="20764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31433" name="Picture 9" descr="rpd pictures 123 017"/>
          <p:cNvPicPr>
            <a:picLocks noGrp="1" noChangeAspect="1" noChangeArrowheads="1"/>
          </p:cNvPicPr>
          <p:nvPr>
            <p:ph sz="quarter" idx="3"/>
          </p:nvPr>
        </p:nvPicPr>
        <p:blipFill>
          <a:blip r:embed="rId4" cstate="email">
            <a:lum bright="12000" contrast="6000"/>
            <a:extLst>
              <a:ext uri="{28A0092B-C50C-407E-A947-70E740481C1C}">
                <a14:useLocalDpi xmlns:a14="http://schemas.microsoft.com/office/drawing/2010/main"/>
              </a:ext>
            </a:extLst>
          </a:blip>
          <a:stretch>
            <a:fillRect/>
          </a:stretch>
        </p:blipFill>
        <p:spPr>
          <a:xfrm>
            <a:off x="5029200" y="3811726"/>
            <a:ext cx="2671026" cy="21891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Date Placeholder 6"/>
          <p:cNvSpPr>
            <a:spLocks noGrp="1"/>
          </p:cNvSpPr>
          <p:nvPr>
            <p:ph type="dt" sz="half" idx="10"/>
          </p:nvPr>
        </p:nvSpPr>
        <p:spPr/>
        <p:txBody>
          <a:bodyPr/>
          <a:lstStyle/>
          <a:p>
            <a:fld id="{6418B6F5-CFC0-47C1-98FD-7536643A6182}" type="datetime1">
              <a:rPr lang="en-US" smtClean="0"/>
              <a:t>21-May-23</a:t>
            </a:fld>
            <a:endParaRPr lang="en-US" dirty="0"/>
          </a:p>
        </p:txBody>
      </p:sp>
      <p:sp>
        <p:nvSpPr>
          <p:cNvPr id="8" name="Slide Number Placeholder 7"/>
          <p:cNvSpPr>
            <a:spLocks noGrp="1"/>
          </p:cNvSpPr>
          <p:nvPr>
            <p:ph type="sldNum" sz="quarter" idx="12"/>
          </p:nvPr>
        </p:nvSpPr>
        <p:spPr/>
        <p:txBody>
          <a:bodyPr/>
          <a:lstStyle/>
          <a:p>
            <a:fld id="{CD83C889-6B6A-4D2E-AC30-352B8C38FC69}" type="slidenum">
              <a:rPr lang="en-US" smtClean="0"/>
              <a:pPr/>
              <a:t>20</a:t>
            </a:fld>
            <a:endParaRPr lang="en-US" dirty="0"/>
          </a:p>
        </p:txBody>
      </p:sp>
      <p:sp>
        <p:nvSpPr>
          <p:cNvPr id="231432" name="Text Box 8"/>
          <p:cNvSpPr txBox="1">
            <a:spLocks noChangeArrowheads="1"/>
          </p:cNvSpPr>
          <p:nvPr/>
        </p:nvSpPr>
        <p:spPr bwMode="auto">
          <a:xfrm>
            <a:off x="381000" y="2057400"/>
            <a:ext cx="3962400" cy="1754326"/>
          </a:xfrm>
          <a:prstGeom prst="rect">
            <a:avLst/>
          </a:prstGeom>
          <a:noFill/>
          <a:ln w="9525">
            <a:noFill/>
            <a:miter lim="800000"/>
            <a:headEnd/>
            <a:tailEnd/>
          </a:ln>
          <a:effectLst/>
        </p:spPr>
        <p:txBody>
          <a:bodyPr wrap="square">
            <a:spAutoFit/>
          </a:bodyPr>
          <a:lstStyle/>
          <a:p>
            <a:pPr>
              <a:lnSpc>
                <a:spcPct val="150000"/>
              </a:lnSpc>
            </a:pPr>
            <a:r>
              <a:rPr lang="en-US" sz="2400" dirty="0">
                <a:latin typeface="Times New Roman" pitchFamily="18" charset="0"/>
                <a:cs typeface="Times New Roman" pitchFamily="18" charset="0"/>
              </a:rPr>
              <a:t>Counteracted by</a:t>
            </a:r>
            <a:r>
              <a:rPr lang="en-US" sz="2400" dirty="0">
                <a:solidFill>
                  <a:schemeClr val="hlink"/>
                </a:solidFill>
                <a:latin typeface="Times New Roman" pitchFamily="18" charset="0"/>
                <a:cs typeface="Times New Roman" pitchFamily="18" charset="0"/>
              </a:rPr>
              <a:t>: </a:t>
            </a:r>
          </a:p>
          <a:p>
            <a:pPr>
              <a:lnSpc>
                <a:spcPct val="150000"/>
              </a:lnSpc>
            </a:pPr>
            <a:r>
              <a:rPr lang="en-US" sz="2400" b="1" dirty="0">
                <a:solidFill>
                  <a:srgbClr val="0070C0"/>
                </a:solidFill>
                <a:latin typeface="Times New Roman" pitchFamily="18" charset="0"/>
                <a:cs typeface="Times New Roman" pitchFamily="18" charset="0"/>
              </a:rPr>
              <a:t>Direct retainer and Indirect retainer</a:t>
            </a:r>
          </a:p>
        </p:txBody>
      </p:sp>
      <p:sp>
        <p:nvSpPr>
          <p:cNvPr id="6" name="Rectangle 5"/>
          <p:cNvSpPr/>
          <p:nvPr/>
        </p:nvSpPr>
        <p:spPr>
          <a:xfrm>
            <a:off x="0" y="6019800"/>
            <a:ext cx="4572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2" name="Picture 4" descr="rpd pictures 123 018"/>
          <p:cNvPicPr>
            <a:picLocks noGrp="1" noChangeAspect="1" noChangeArrowheads="1"/>
          </p:cNvPicPr>
          <p:nvPr>
            <p:ph idx="1"/>
          </p:nvPr>
        </p:nvPicPr>
        <p:blipFill>
          <a:blip r:embed="rId3" cstate="email">
            <a:lum bright="6000" contrast="12000"/>
            <a:extLst>
              <a:ext uri="{28A0092B-C50C-407E-A947-70E740481C1C}">
                <a14:useLocalDpi xmlns:a14="http://schemas.microsoft.com/office/drawing/2010/main"/>
              </a:ext>
            </a:extLst>
          </a:blip>
          <a:srcRect/>
          <a:stretch>
            <a:fillRect/>
          </a:stretch>
        </p:blipFill>
        <p:spPr>
          <a:xfrm>
            <a:off x="4413791" y="2057400"/>
            <a:ext cx="3133752" cy="2590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Date Placeholder 6"/>
          <p:cNvSpPr>
            <a:spLocks noGrp="1"/>
          </p:cNvSpPr>
          <p:nvPr>
            <p:ph type="dt" sz="half" idx="10"/>
          </p:nvPr>
        </p:nvSpPr>
        <p:spPr/>
        <p:txBody>
          <a:bodyPr/>
          <a:lstStyle/>
          <a:p>
            <a:fld id="{35B82B21-BB1D-4162-952F-6689F420F963}" type="datetime1">
              <a:rPr lang="en-US" smtClean="0"/>
              <a:t>21-May-23</a:t>
            </a:fld>
            <a:endParaRPr lang="en-US" dirty="0"/>
          </a:p>
        </p:txBody>
      </p:sp>
      <p:sp>
        <p:nvSpPr>
          <p:cNvPr id="8" name="Slide Number Placeholder 7"/>
          <p:cNvSpPr>
            <a:spLocks noGrp="1"/>
          </p:cNvSpPr>
          <p:nvPr>
            <p:ph type="sldNum" sz="quarter" idx="12"/>
          </p:nvPr>
        </p:nvSpPr>
        <p:spPr/>
        <p:txBody>
          <a:bodyPr/>
          <a:lstStyle/>
          <a:p>
            <a:fld id="{1E310878-28FA-40D9-B123-959BF28ACFCA}" type="slidenum">
              <a:rPr lang="en-US" smtClean="0"/>
              <a:pPr/>
              <a:t>21</a:t>
            </a:fld>
            <a:endParaRPr lang="en-US" dirty="0"/>
          </a:p>
        </p:txBody>
      </p:sp>
      <p:sp>
        <p:nvSpPr>
          <p:cNvPr id="232455" name="Text Box 7"/>
          <p:cNvSpPr txBox="1">
            <a:spLocks noChangeArrowheads="1"/>
          </p:cNvSpPr>
          <p:nvPr/>
        </p:nvSpPr>
        <p:spPr bwMode="auto">
          <a:xfrm>
            <a:off x="898525" y="6589713"/>
            <a:ext cx="184150" cy="366712"/>
          </a:xfrm>
          <a:prstGeom prst="rect">
            <a:avLst/>
          </a:prstGeom>
          <a:noFill/>
          <a:ln w="9525">
            <a:noFill/>
            <a:miter lim="800000"/>
            <a:headEnd/>
            <a:tailEnd/>
          </a:ln>
          <a:effectLst/>
        </p:spPr>
        <p:txBody>
          <a:bodyPr wrap="none">
            <a:spAutoFit/>
          </a:bodyPr>
          <a:lstStyle/>
          <a:p>
            <a:endParaRPr lang="en-US" dirty="0"/>
          </a:p>
        </p:txBody>
      </p:sp>
      <p:sp>
        <p:nvSpPr>
          <p:cNvPr id="232456" name="Text Box 8"/>
          <p:cNvSpPr txBox="1">
            <a:spLocks noChangeArrowheads="1"/>
          </p:cNvSpPr>
          <p:nvPr/>
        </p:nvSpPr>
        <p:spPr bwMode="auto">
          <a:xfrm>
            <a:off x="860543" y="76200"/>
            <a:ext cx="7106496" cy="984885"/>
          </a:xfrm>
          <a:prstGeom prst="rect">
            <a:avLst/>
          </a:prstGeom>
          <a:noFill/>
          <a:ln w="9525">
            <a:noFill/>
            <a:miter lim="800000"/>
            <a:headEnd/>
            <a:tailEnd/>
          </a:ln>
          <a:effectLst/>
        </p:spPr>
        <p:txBody>
          <a:bodyPr wrap="none">
            <a:spAutoFit/>
          </a:bodyPr>
          <a:lstStyle/>
          <a:p>
            <a:pPr algn="ctr"/>
            <a:r>
              <a:rPr lang="en-US" sz="2800" b="1" dirty="0">
                <a:solidFill>
                  <a:srgbClr val="7030A0"/>
                </a:solidFill>
                <a:effectLst>
                  <a:outerShdw blurRad="38100" dist="38100" dir="2700000" algn="tl">
                    <a:srgbClr val="FFFFFF"/>
                  </a:outerShdw>
                </a:effectLst>
                <a:latin typeface="Times New Roman" pitchFamily="18" charset="0"/>
                <a:cs typeface="Times New Roman" pitchFamily="18" charset="0"/>
              </a:rPr>
              <a:t>DENTURE BASE MOVES TOWARDS THE</a:t>
            </a:r>
          </a:p>
          <a:p>
            <a:pPr algn="ctr"/>
            <a:r>
              <a:rPr lang="en-US" sz="2800" b="1" dirty="0">
                <a:solidFill>
                  <a:srgbClr val="7030A0"/>
                </a:solidFill>
                <a:effectLst>
                  <a:outerShdw blurRad="38100" dist="38100" dir="2700000" algn="tl">
                    <a:srgbClr val="FFFFFF"/>
                  </a:outerShdw>
                </a:effectLst>
                <a:latin typeface="Times New Roman" pitchFamily="18" charset="0"/>
                <a:cs typeface="Times New Roman" pitchFamily="18" charset="0"/>
              </a:rPr>
              <a:t> SUPPORTING TISSUES</a:t>
            </a:r>
            <a:r>
              <a:rPr lang="en-US" sz="3000" b="1" dirty="0">
                <a:solidFill>
                  <a:schemeClr val="folHlink"/>
                </a:solidFill>
                <a:effectLst>
                  <a:outerShdw blurRad="38100" dist="38100" dir="2700000" algn="tl">
                    <a:srgbClr val="FFFFFF"/>
                  </a:outerShdw>
                </a:effectLst>
                <a:latin typeface="Times New Roman" pitchFamily="18" charset="0"/>
                <a:cs typeface="Times New Roman" pitchFamily="18" charset="0"/>
              </a:rPr>
              <a:t>:</a:t>
            </a:r>
          </a:p>
        </p:txBody>
      </p:sp>
      <p:sp>
        <p:nvSpPr>
          <p:cNvPr id="232457" name="Text Box 9"/>
          <p:cNvSpPr txBox="1">
            <a:spLocks noChangeArrowheads="1"/>
          </p:cNvSpPr>
          <p:nvPr/>
        </p:nvSpPr>
        <p:spPr bwMode="auto">
          <a:xfrm>
            <a:off x="457200" y="2057400"/>
            <a:ext cx="4038600" cy="3416320"/>
          </a:xfrm>
          <a:prstGeom prst="rect">
            <a:avLst/>
          </a:prstGeom>
          <a:noFill/>
          <a:ln w="9525">
            <a:noFill/>
            <a:miter lim="800000"/>
            <a:headEnd/>
            <a:tailEnd/>
          </a:ln>
          <a:effectLst/>
        </p:spPr>
        <p:txBody>
          <a:bodyPr wrap="square">
            <a:spAutoFit/>
          </a:bodyPr>
          <a:lstStyle/>
          <a:p>
            <a:pPr algn="ctr">
              <a:lnSpc>
                <a:spcPct val="150000"/>
              </a:lnSpc>
            </a:pPr>
            <a:r>
              <a:rPr lang="en-US" sz="2400" dirty="0">
                <a:latin typeface="Times New Roman" pitchFamily="18" charset="0"/>
                <a:cs typeface="Times New Roman" pitchFamily="18" charset="0"/>
              </a:rPr>
              <a:t> Counteracted by:</a:t>
            </a:r>
          </a:p>
          <a:p>
            <a:pPr marL="514350" indent="-514350">
              <a:lnSpc>
                <a:spcPct val="150000"/>
              </a:lnSpc>
              <a:buFont typeface="+mj-lt"/>
              <a:buAutoNum type="arabicParenR"/>
            </a:pPr>
            <a:r>
              <a:rPr lang="en-US" sz="2400" b="1" dirty="0">
                <a:solidFill>
                  <a:srgbClr val="0070C0"/>
                </a:solidFill>
                <a:latin typeface="Times New Roman" pitchFamily="18" charset="0"/>
                <a:cs typeface="Times New Roman" pitchFamily="18" charset="0"/>
              </a:rPr>
              <a:t>Occlusal rest.         </a:t>
            </a:r>
          </a:p>
          <a:p>
            <a:pPr marL="514350" indent="-514350">
              <a:lnSpc>
                <a:spcPct val="150000"/>
              </a:lnSpc>
              <a:buFont typeface="+mj-lt"/>
              <a:buAutoNum type="arabicParenR"/>
            </a:pPr>
            <a:r>
              <a:rPr lang="en-US" sz="2400" b="1" dirty="0">
                <a:solidFill>
                  <a:srgbClr val="0070C0"/>
                </a:solidFill>
                <a:latin typeface="Times New Roman" pitchFamily="18" charset="0"/>
                <a:cs typeface="Times New Roman" pitchFamily="18" charset="0"/>
              </a:rPr>
              <a:t>Tissues of supporting                                      ridge</a:t>
            </a:r>
          </a:p>
          <a:p>
            <a:pPr>
              <a:lnSpc>
                <a:spcPct val="150000"/>
              </a:lnSpc>
              <a:buFontTx/>
              <a:buChar char="•"/>
            </a:pPr>
            <a:endParaRPr lang="en-US" sz="2400" dirty="0">
              <a:latin typeface="+mn-lt"/>
            </a:endParaRPr>
          </a:p>
          <a:p>
            <a:pPr>
              <a:lnSpc>
                <a:spcPct val="150000"/>
              </a:lnSpc>
            </a:pPr>
            <a:r>
              <a:rPr lang="en-US" sz="2400" dirty="0">
                <a:latin typeface="+mn-lt"/>
              </a:rPr>
              <a:t> </a:t>
            </a:r>
          </a:p>
        </p:txBody>
      </p:sp>
      <p:sp>
        <p:nvSpPr>
          <p:cNvPr id="6" name="Rectangle 5"/>
          <p:cNvSpPr/>
          <p:nvPr/>
        </p:nvSpPr>
        <p:spPr>
          <a:xfrm>
            <a:off x="2133600" y="6172200"/>
            <a:ext cx="5715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type="body" sz="half" idx="1"/>
          </p:nvPr>
        </p:nvSpPr>
        <p:spPr>
          <a:xfrm>
            <a:off x="457200" y="228600"/>
            <a:ext cx="8534400" cy="5902325"/>
          </a:xfrm>
        </p:spPr>
        <p:txBody>
          <a:bodyPr/>
          <a:lstStyle/>
          <a:p>
            <a:pPr algn="ctr">
              <a:buFont typeface="Wingdings" pitchFamily="2" charset="2"/>
              <a:buNone/>
            </a:pPr>
            <a:r>
              <a:rPr lang="en-US" b="1" dirty="0">
                <a:solidFill>
                  <a:srgbClr val="7030A0"/>
                </a:solidFill>
                <a:effectLst>
                  <a:outerShdw blurRad="38100" dist="38100" dir="2700000" algn="tl">
                    <a:srgbClr val="FFFFFF"/>
                  </a:outerShdw>
                </a:effectLst>
                <a:latin typeface="Times New Roman" pitchFamily="18" charset="0"/>
                <a:cs typeface="Times New Roman" pitchFamily="18" charset="0"/>
              </a:rPr>
              <a:t>FULCRUM ON THE SAGITTAL PLANE</a:t>
            </a:r>
          </a:p>
          <a:p>
            <a:pPr algn="ctr"/>
            <a:endParaRPr lang="en-US" b="1" dirty="0">
              <a:solidFill>
                <a:schemeClr val="folHlink"/>
              </a:solidFill>
              <a:effectLst>
                <a:outerShdw blurRad="38100" dist="38100" dir="2700000" algn="tl">
                  <a:srgbClr val="FFFFFF"/>
                </a:outerShdw>
              </a:effectLst>
            </a:endParaRPr>
          </a:p>
        </p:txBody>
      </p:sp>
      <p:pic>
        <p:nvPicPr>
          <p:cNvPr id="236548" name="Picture 4" descr="Picture 002"/>
          <p:cNvPicPr>
            <a:picLocks noGrp="1" noChangeAspect="1" noChangeArrowheads="1"/>
          </p:cNvPicPr>
          <p:nvPr>
            <p:ph sz="half" idx="2"/>
          </p:nvPr>
        </p:nvPicPr>
        <p:blipFill>
          <a:blip r:embed="rId3" cstate="email">
            <a:lum bright="18000"/>
            <a:extLst>
              <a:ext uri="{28A0092B-C50C-407E-A947-70E740481C1C}">
                <a14:useLocalDpi xmlns:a14="http://schemas.microsoft.com/office/drawing/2010/main"/>
              </a:ext>
            </a:extLst>
          </a:blip>
          <a:srcRect/>
          <a:stretch>
            <a:fillRect/>
          </a:stretch>
        </p:blipFill>
        <p:spPr>
          <a:xfrm>
            <a:off x="2514600" y="1295400"/>
            <a:ext cx="3505200" cy="2628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Date Placeholder 5"/>
          <p:cNvSpPr>
            <a:spLocks noGrp="1"/>
          </p:cNvSpPr>
          <p:nvPr>
            <p:ph type="dt" sz="half" idx="10"/>
          </p:nvPr>
        </p:nvSpPr>
        <p:spPr/>
        <p:txBody>
          <a:bodyPr/>
          <a:lstStyle/>
          <a:p>
            <a:fld id="{786563E5-10BA-4498-B018-176FA2669F8B}" type="datetime1">
              <a:rPr lang="en-US" smtClean="0"/>
              <a:t>21-May-23</a:t>
            </a:fld>
            <a:endParaRPr lang="en-US" dirty="0"/>
          </a:p>
        </p:txBody>
      </p:sp>
      <p:sp>
        <p:nvSpPr>
          <p:cNvPr id="7" name="Slide Number Placeholder 6"/>
          <p:cNvSpPr>
            <a:spLocks noGrp="1"/>
          </p:cNvSpPr>
          <p:nvPr>
            <p:ph type="sldNum" sz="quarter" idx="12"/>
          </p:nvPr>
        </p:nvSpPr>
        <p:spPr/>
        <p:txBody>
          <a:bodyPr/>
          <a:lstStyle/>
          <a:p>
            <a:fld id="{9B4E2861-E7D7-4A28-BEB1-A234530459DC}" type="slidenum">
              <a:rPr lang="en-US" smtClean="0"/>
              <a:pPr/>
              <a:t>22</a:t>
            </a:fld>
            <a:endParaRPr lang="en-US" dirty="0"/>
          </a:p>
        </p:txBody>
      </p:sp>
      <p:sp>
        <p:nvSpPr>
          <p:cNvPr id="10" name="Rectangle 9"/>
          <p:cNvSpPr/>
          <p:nvPr/>
        </p:nvSpPr>
        <p:spPr>
          <a:xfrm>
            <a:off x="609600" y="4067813"/>
            <a:ext cx="7924800" cy="1200329"/>
          </a:xfrm>
          <a:prstGeom prst="rect">
            <a:avLst/>
          </a:prstGeom>
        </p:spPr>
        <p:txBody>
          <a:bodyPr wrap="square">
            <a:spAutoFit/>
          </a:bodyPr>
          <a:lstStyle/>
          <a:p>
            <a:pPr>
              <a:lnSpc>
                <a:spcPct val="150000"/>
              </a:lnSpc>
              <a:buFont typeface="Wingdings" pitchFamily="2" charset="2"/>
              <a:buChar char="v"/>
            </a:pPr>
            <a:endParaRPr lang="en-US" sz="2400" dirty="0">
              <a:latin typeface="+mn-lt"/>
              <a:cs typeface="Times New Roman" pitchFamily="18" charset="0"/>
            </a:endParaRPr>
          </a:p>
          <a:p>
            <a:pPr>
              <a:lnSpc>
                <a:spcPct val="150000"/>
              </a:lnSpc>
            </a:pPr>
            <a:endParaRPr lang="en-US" sz="2400" dirty="0">
              <a:latin typeface="+mn-lt"/>
              <a:cs typeface="Times New Roman" pitchFamily="18" charset="0"/>
            </a:endParaRPr>
          </a:p>
        </p:txBody>
      </p:sp>
      <p:sp>
        <p:nvSpPr>
          <p:cNvPr id="11" name="TextBox 10"/>
          <p:cNvSpPr txBox="1"/>
          <p:nvPr/>
        </p:nvSpPr>
        <p:spPr>
          <a:xfrm>
            <a:off x="2514600" y="6172200"/>
            <a:ext cx="5257800" cy="307777"/>
          </a:xfrm>
          <a:prstGeom prst="rect">
            <a:avLst/>
          </a:prstGeom>
          <a:noFill/>
        </p:spPr>
        <p:txBody>
          <a:bodyPr wrap="square" rtlCol="0">
            <a:spAutoFit/>
          </a:bodyPr>
          <a:lstStyle/>
          <a:p>
            <a:r>
              <a:rPr lang="en-IN" sz="1400" dirty="0"/>
              <a:t>Stewart’s clinical Removable Posthodontics 4</a:t>
            </a:r>
            <a:r>
              <a:rPr lang="en-IN" sz="1400" baseline="30000" dirty="0"/>
              <a:t>th</a:t>
            </a:r>
            <a:r>
              <a:rPr lang="en-IN" sz="1400" dirty="0"/>
              <a:t> edition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sz="half" idx="1"/>
          </p:nvPr>
        </p:nvSpPr>
        <p:spPr>
          <a:xfrm>
            <a:off x="457200" y="0"/>
            <a:ext cx="4038600" cy="6172200"/>
          </a:xfrm>
        </p:spPr>
        <p:txBody>
          <a:bodyPr>
            <a:noAutofit/>
          </a:bodyPr>
          <a:lstStyle/>
          <a:p>
            <a:pPr>
              <a:lnSpc>
                <a:spcPct val="150000"/>
              </a:lnSpc>
              <a:buFont typeface="Wingdings" pitchFamily="2" charset="2"/>
              <a:buNone/>
            </a:pPr>
            <a:r>
              <a:rPr lang="en-US" sz="2400" dirty="0">
                <a:latin typeface="Times New Roman" pitchFamily="18" charset="0"/>
                <a:cs typeface="Times New Roman" pitchFamily="18" charset="0"/>
              </a:rPr>
              <a:t>    </a:t>
            </a:r>
            <a:r>
              <a:rPr lang="en-US" sz="2400" b="1" dirty="0">
                <a:solidFill>
                  <a:schemeClr val="folHlink"/>
                </a:solidFill>
                <a:effectLst>
                  <a:outerShdw blurRad="38100" dist="38100" dir="2700000" algn="tl">
                    <a:srgbClr val="FFFFFF"/>
                  </a:outerShdw>
                </a:effectLst>
                <a:latin typeface="Times New Roman" pitchFamily="18" charset="0"/>
                <a:cs typeface="Times New Roman" pitchFamily="18" charset="0"/>
              </a:rPr>
              <a:t>Counteracted by:</a:t>
            </a:r>
          </a:p>
          <a:p>
            <a:pPr>
              <a:lnSpc>
                <a:spcPct val="150000"/>
              </a:lnSpc>
            </a:pPr>
            <a:r>
              <a:rPr lang="en-US" sz="2400" dirty="0">
                <a:latin typeface="Times New Roman" pitchFamily="18" charset="0"/>
                <a:cs typeface="Times New Roman" pitchFamily="18" charset="0"/>
              </a:rPr>
              <a:t>Rigidity of </a:t>
            </a:r>
            <a:r>
              <a:rPr lang="en-US" sz="2400" b="1" dirty="0">
                <a:solidFill>
                  <a:srgbClr val="FF0000"/>
                </a:solidFill>
                <a:latin typeface="Times New Roman" pitchFamily="18" charset="0"/>
                <a:cs typeface="Times New Roman" pitchFamily="18" charset="0"/>
              </a:rPr>
              <a:t>major and minor connector</a:t>
            </a:r>
            <a:r>
              <a:rPr lang="en-US" sz="2400" dirty="0">
                <a:latin typeface="Times New Roman" pitchFamily="18" charset="0"/>
                <a:cs typeface="Times New Roman" pitchFamily="18" charset="0"/>
              </a:rPr>
              <a:t> and their ability to resist  torque.</a:t>
            </a:r>
          </a:p>
          <a:p>
            <a:pPr>
              <a:lnSpc>
                <a:spcPct val="150000"/>
              </a:lnSpc>
            </a:pPr>
            <a:r>
              <a:rPr lang="en-US" sz="2400" dirty="0">
                <a:solidFill>
                  <a:srgbClr val="FF0000"/>
                </a:solidFill>
                <a:latin typeface="Times New Roman" pitchFamily="18" charset="0"/>
                <a:cs typeface="Times New Roman" pitchFamily="18" charset="0"/>
              </a:rPr>
              <a:t>Close adaptation </a:t>
            </a:r>
            <a:r>
              <a:rPr lang="en-US" sz="2400" dirty="0">
                <a:latin typeface="Times New Roman" pitchFamily="18" charset="0"/>
                <a:cs typeface="Times New Roman" pitchFamily="18" charset="0"/>
              </a:rPr>
              <a:t>of the denture base along the lateral slopes and the buccal slopes of the palate and ridge.</a:t>
            </a:r>
          </a:p>
          <a:p>
            <a:pPr>
              <a:lnSpc>
                <a:spcPct val="150000"/>
              </a:lnSpc>
            </a:pPr>
            <a:r>
              <a:rPr lang="en-US" sz="2400" dirty="0">
                <a:solidFill>
                  <a:srgbClr val="FF0000"/>
                </a:solidFill>
                <a:latin typeface="Times New Roman" pitchFamily="18" charset="0"/>
                <a:cs typeface="Times New Roman" pitchFamily="18" charset="0"/>
              </a:rPr>
              <a:t>Direct retainer design</a:t>
            </a:r>
          </a:p>
        </p:txBody>
      </p:sp>
      <p:pic>
        <p:nvPicPr>
          <p:cNvPr id="86020" name="Picture 4" descr="Picture 002"/>
          <p:cNvPicPr>
            <a:picLocks noGrp="1" noChangeAspect="1" noChangeArrowheads="1"/>
          </p:cNvPicPr>
          <p:nvPr>
            <p:ph sz="half" idx="2"/>
          </p:nvPr>
        </p:nvPicPr>
        <p:blipFill>
          <a:blip r:embed="rId3" cstate="email">
            <a:lum bright="18000"/>
            <a:extLst>
              <a:ext uri="{28A0092B-C50C-407E-A947-70E740481C1C}">
                <a14:useLocalDpi xmlns:a14="http://schemas.microsoft.com/office/drawing/2010/main"/>
              </a:ext>
            </a:extLst>
          </a:blip>
          <a:srcRect/>
          <a:stretch>
            <a:fillRect/>
          </a:stretch>
        </p:blipFill>
        <p:spPr>
          <a:xfrm>
            <a:off x="5029200" y="1828800"/>
            <a:ext cx="2971800" cy="22288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Date Placeholder 4"/>
          <p:cNvSpPr>
            <a:spLocks noGrp="1"/>
          </p:cNvSpPr>
          <p:nvPr>
            <p:ph type="dt" sz="half" idx="10"/>
          </p:nvPr>
        </p:nvSpPr>
        <p:spPr/>
        <p:txBody>
          <a:bodyPr/>
          <a:lstStyle/>
          <a:p>
            <a:fld id="{D59D28D6-F76E-403B-9A2C-B9C4CF39F533}" type="datetime1">
              <a:rPr lang="en-US" smtClean="0"/>
              <a:t>21-May-23</a:t>
            </a:fld>
            <a:endParaRPr lang="en-US" dirty="0"/>
          </a:p>
        </p:txBody>
      </p:sp>
      <p:sp>
        <p:nvSpPr>
          <p:cNvPr id="6" name="Slide Number Placeholder 5"/>
          <p:cNvSpPr>
            <a:spLocks noGrp="1"/>
          </p:cNvSpPr>
          <p:nvPr>
            <p:ph type="sldNum" sz="quarter" idx="12"/>
          </p:nvPr>
        </p:nvSpPr>
        <p:spPr/>
        <p:txBody>
          <a:bodyPr/>
          <a:lstStyle/>
          <a:p>
            <a:fld id="{9B4E2861-E7D7-4A28-BEB1-A234530459DC}" type="slidenum">
              <a:rPr lang="en-US" smtClean="0"/>
              <a:pPr/>
              <a:t>23</a:t>
            </a:fld>
            <a:endParaRPr lang="en-US" dirty="0"/>
          </a:p>
        </p:txBody>
      </p:sp>
      <p:sp>
        <p:nvSpPr>
          <p:cNvPr id="4" name="Rectangle 3"/>
          <p:cNvSpPr/>
          <p:nvPr/>
        </p:nvSpPr>
        <p:spPr>
          <a:xfrm>
            <a:off x="4724400" y="6553200"/>
            <a:ext cx="5715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sz="half" idx="1"/>
          </p:nvPr>
        </p:nvSpPr>
        <p:spPr>
          <a:xfrm>
            <a:off x="0" y="228600"/>
            <a:ext cx="8534400" cy="3124200"/>
          </a:xfrm>
        </p:spPr>
        <p:txBody>
          <a:bodyPr>
            <a:normAutofit/>
          </a:bodyPr>
          <a:lstStyle/>
          <a:p>
            <a:pPr algn="ctr">
              <a:buNone/>
            </a:pPr>
            <a:r>
              <a:rPr lang="en-US" sz="2800" b="1" dirty="0">
                <a:solidFill>
                  <a:schemeClr val="folHlink"/>
                </a:solidFill>
                <a:effectLst>
                  <a:outerShdw blurRad="38100" dist="38100" dir="2700000" algn="tl">
                    <a:srgbClr val="FFFFFF"/>
                  </a:outerShdw>
                </a:effectLst>
                <a:latin typeface="+mj-lt"/>
              </a:rPr>
              <a:t> </a:t>
            </a:r>
            <a:r>
              <a:rPr lang="en-US" sz="2400" b="1" dirty="0">
                <a:solidFill>
                  <a:srgbClr val="7030A0"/>
                </a:solidFill>
                <a:effectLst>
                  <a:outerShdw blurRad="38100" dist="38100" dir="2700000" algn="tl">
                    <a:srgbClr val="FFFFFF"/>
                  </a:outerShdw>
                </a:effectLst>
                <a:latin typeface="Times New Roman" pitchFamily="18" charset="0"/>
                <a:cs typeface="Times New Roman" pitchFamily="18" charset="0"/>
              </a:rPr>
              <a:t>FULCRUM LOCATED IN MIDLINE JUST LINGUAL TO THE ANTERIOR TEETH (FULCRUM IS VERTICAL)</a:t>
            </a:r>
          </a:p>
        </p:txBody>
      </p:sp>
      <p:pic>
        <p:nvPicPr>
          <p:cNvPr id="94213" name="Picture 5" descr="Picture 002"/>
          <p:cNvPicPr>
            <a:picLocks noGrp="1" noChangeAspect="1" noChangeArrowheads="1"/>
          </p:cNvPicPr>
          <p:nvPr>
            <p:ph sz="half" idx="2"/>
          </p:nvPr>
        </p:nvPicPr>
        <p:blipFill>
          <a:blip r:embed="rId3" cstate="email">
            <a:lum bright="18000"/>
            <a:extLst>
              <a:ext uri="{28A0092B-C50C-407E-A947-70E740481C1C}">
                <a14:useLocalDpi xmlns:a14="http://schemas.microsoft.com/office/drawing/2010/main"/>
              </a:ext>
            </a:extLst>
          </a:blip>
          <a:srcRect/>
          <a:stretch>
            <a:fillRect/>
          </a:stretch>
        </p:blipFill>
        <p:spPr>
          <a:xfrm>
            <a:off x="2895600" y="1676400"/>
            <a:ext cx="3454400" cy="2590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Date Placeholder 5"/>
          <p:cNvSpPr>
            <a:spLocks noGrp="1"/>
          </p:cNvSpPr>
          <p:nvPr>
            <p:ph type="dt" sz="half" idx="10"/>
          </p:nvPr>
        </p:nvSpPr>
        <p:spPr/>
        <p:txBody>
          <a:bodyPr/>
          <a:lstStyle/>
          <a:p>
            <a:fld id="{747AEFFB-C676-4E04-8C28-50DB9B2C88AC}" type="datetime1">
              <a:rPr lang="en-US" smtClean="0"/>
              <a:t>21-May-23</a:t>
            </a:fld>
            <a:endParaRPr lang="en-US" dirty="0"/>
          </a:p>
        </p:txBody>
      </p:sp>
      <p:sp>
        <p:nvSpPr>
          <p:cNvPr id="7" name="Slide Number Placeholder 6"/>
          <p:cNvSpPr>
            <a:spLocks noGrp="1"/>
          </p:cNvSpPr>
          <p:nvPr>
            <p:ph type="sldNum" sz="quarter" idx="12"/>
          </p:nvPr>
        </p:nvSpPr>
        <p:spPr/>
        <p:txBody>
          <a:bodyPr/>
          <a:lstStyle/>
          <a:p>
            <a:fld id="{554C9ECC-20B0-4E73-BD28-EFD944894050}" type="slidenum">
              <a:rPr lang="en-US" smtClean="0"/>
              <a:pPr/>
              <a:t>24</a:t>
            </a:fld>
            <a:endParaRPr lang="en-US" dirty="0"/>
          </a:p>
        </p:txBody>
      </p:sp>
      <p:sp>
        <p:nvSpPr>
          <p:cNvPr id="94216" name="Text Box 8"/>
          <p:cNvSpPr txBox="1">
            <a:spLocks noChangeArrowheads="1"/>
          </p:cNvSpPr>
          <p:nvPr/>
        </p:nvSpPr>
        <p:spPr bwMode="auto">
          <a:xfrm>
            <a:off x="533400" y="4648200"/>
            <a:ext cx="6824304" cy="1200329"/>
          </a:xfrm>
          <a:prstGeom prst="rect">
            <a:avLst/>
          </a:prstGeom>
          <a:noFill/>
          <a:ln w="9525">
            <a:noFill/>
            <a:miter lim="800000"/>
            <a:headEnd/>
            <a:tailEnd/>
          </a:ln>
          <a:effectLst/>
        </p:spPr>
        <p:txBody>
          <a:bodyPr wrap="none">
            <a:spAutoFit/>
          </a:bodyPr>
          <a:lstStyle/>
          <a:p>
            <a:pPr algn="ctr">
              <a:buFont typeface="Wingdings" pitchFamily="2" charset="2"/>
              <a:buChar char="q"/>
            </a:pPr>
            <a:r>
              <a:rPr lang="en-US" sz="2400" dirty="0">
                <a:latin typeface="Times New Roman" pitchFamily="18" charset="0"/>
                <a:cs typeface="Times New Roman" pitchFamily="18" charset="0"/>
              </a:rPr>
              <a:t>Rotational movement of denture in horizontal plane</a:t>
            </a:r>
          </a:p>
          <a:p>
            <a:pPr algn="ctr"/>
            <a:r>
              <a:rPr lang="en-US" sz="2400" dirty="0">
                <a:latin typeface="Times New Roman" pitchFamily="18" charset="0"/>
                <a:cs typeface="Times New Roman" pitchFamily="18" charset="0"/>
              </a:rPr>
              <a:t> or</a:t>
            </a:r>
          </a:p>
          <a:p>
            <a:pPr algn="ctr"/>
            <a:r>
              <a:rPr lang="en-US" sz="2400" dirty="0">
                <a:latin typeface="Times New Roman" pitchFamily="18" charset="0"/>
                <a:cs typeface="Times New Roman" pitchFamily="18" charset="0"/>
              </a:rPr>
              <a:t> flat circular movements of the denture</a:t>
            </a:r>
          </a:p>
        </p:txBody>
      </p:sp>
      <p:sp>
        <p:nvSpPr>
          <p:cNvPr id="5" name="TextBox 4"/>
          <p:cNvSpPr txBox="1"/>
          <p:nvPr/>
        </p:nvSpPr>
        <p:spPr>
          <a:xfrm>
            <a:off x="2438400" y="6172200"/>
            <a:ext cx="5257800" cy="307777"/>
          </a:xfrm>
          <a:prstGeom prst="rect">
            <a:avLst/>
          </a:prstGeom>
          <a:noFill/>
        </p:spPr>
        <p:txBody>
          <a:bodyPr wrap="square" rtlCol="0">
            <a:spAutoFit/>
          </a:bodyPr>
          <a:lstStyle/>
          <a:p>
            <a:r>
              <a:rPr lang="en-IN" sz="1400" dirty="0"/>
              <a:t>Stewart’s clinical Removable Posthodontics 4</a:t>
            </a:r>
            <a:r>
              <a:rPr lang="en-IN" sz="1400" baseline="30000" dirty="0"/>
              <a:t>th</a:t>
            </a:r>
            <a:r>
              <a:rPr lang="en-IN" sz="1400" dirty="0"/>
              <a:t> edition</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sz="half" idx="1"/>
          </p:nvPr>
        </p:nvSpPr>
        <p:spPr>
          <a:xfrm>
            <a:off x="457200" y="609600"/>
            <a:ext cx="4038600" cy="5943600"/>
          </a:xfrm>
        </p:spPr>
        <p:txBody>
          <a:bodyPr>
            <a:normAutofit/>
          </a:bodyPr>
          <a:lstStyle/>
          <a:p>
            <a:pPr>
              <a:lnSpc>
                <a:spcPct val="150000"/>
              </a:lnSpc>
              <a:buFont typeface="Wingdings" pitchFamily="2" charset="2"/>
              <a:buNone/>
            </a:pPr>
            <a:r>
              <a:rPr lang="en-US" sz="2400" dirty="0">
                <a:latin typeface="Times New Roman" pitchFamily="18" charset="0"/>
                <a:cs typeface="Times New Roman" pitchFamily="18" charset="0"/>
              </a:rPr>
              <a:t>   </a:t>
            </a:r>
            <a:r>
              <a:rPr lang="en-US" sz="2400" dirty="0">
                <a:solidFill>
                  <a:schemeClr val="hlink"/>
                </a:solidFill>
                <a:effectLst>
                  <a:outerShdw blurRad="38100" dist="38100" dir="2700000" algn="tl">
                    <a:srgbClr val="FFFFFF"/>
                  </a:outerShdw>
                </a:effectLst>
                <a:latin typeface="Times New Roman" pitchFamily="18" charset="0"/>
                <a:cs typeface="Times New Roman" pitchFamily="18" charset="0"/>
              </a:rPr>
              <a:t>Counteracted by :</a:t>
            </a:r>
          </a:p>
          <a:p>
            <a:pPr>
              <a:lnSpc>
                <a:spcPct val="150000"/>
              </a:lnSpc>
            </a:pPr>
            <a:r>
              <a:rPr lang="en-US" sz="2400" dirty="0">
                <a:solidFill>
                  <a:srgbClr val="FF0000"/>
                </a:solidFill>
                <a:latin typeface="Times New Roman" pitchFamily="18" charset="0"/>
                <a:cs typeface="Times New Roman" pitchFamily="18" charset="0"/>
              </a:rPr>
              <a:t>Stabilizing components </a:t>
            </a:r>
            <a:r>
              <a:rPr lang="en-US" sz="2400" dirty="0">
                <a:latin typeface="Times New Roman" pitchFamily="18" charset="0"/>
                <a:cs typeface="Times New Roman" pitchFamily="18" charset="0"/>
              </a:rPr>
              <a:t>(reciprocal arm and minor connector)</a:t>
            </a:r>
          </a:p>
          <a:p>
            <a:pPr>
              <a:lnSpc>
                <a:spcPct val="150000"/>
              </a:lnSpc>
            </a:pPr>
            <a:r>
              <a:rPr lang="en-US" sz="2400" dirty="0">
                <a:latin typeface="Times New Roman" pitchFamily="18" charset="0"/>
                <a:cs typeface="Times New Roman" pitchFamily="18" charset="0"/>
              </a:rPr>
              <a:t>Rigid major connector</a:t>
            </a:r>
          </a:p>
          <a:p>
            <a:pPr>
              <a:lnSpc>
                <a:spcPct val="150000"/>
              </a:lnSpc>
            </a:pPr>
            <a:r>
              <a:rPr lang="en-US" sz="2400" dirty="0">
                <a:latin typeface="Times New Roman" pitchFamily="18" charset="0"/>
                <a:cs typeface="Times New Roman" pitchFamily="18" charset="0"/>
              </a:rPr>
              <a:t>Close adaptation of denture base</a:t>
            </a:r>
          </a:p>
        </p:txBody>
      </p:sp>
      <p:pic>
        <p:nvPicPr>
          <p:cNvPr id="87044" name="Picture 4" descr="Picture 002"/>
          <p:cNvPicPr>
            <a:picLocks noGrp="1" noChangeAspect="1" noChangeArrowheads="1"/>
          </p:cNvPicPr>
          <p:nvPr>
            <p:ph sz="half" idx="2"/>
          </p:nvPr>
        </p:nvPicPr>
        <p:blipFill>
          <a:blip r:embed="rId3" cstate="email">
            <a:lum bright="18000"/>
            <a:extLst>
              <a:ext uri="{28A0092B-C50C-407E-A947-70E740481C1C}">
                <a14:useLocalDpi xmlns:a14="http://schemas.microsoft.com/office/drawing/2010/main"/>
              </a:ext>
            </a:extLst>
          </a:blip>
          <a:srcRect/>
          <a:stretch>
            <a:fillRect/>
          </a:stretch>
        </p:blipFill>
        <p:spPr>
          <a:xfrm>
            <a:off x="4495800" y="1447800"/>
            <a:ext cx="3454400" cy="2590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Date Placeholder 4"/>
          <p:cNvSpPr>
            <a:spLocks noGrp="1"/>
          </p:cNvSpPr>
          <p:nvPr>
            <p:ph type="dt" sz="half" idx="10"/>
          </p:nvPr>
        </p:nvSpPr>
        <p:spPr/>
        <p:txBody>
          <a:bodyPr/>
          <a:lstStyle/>
          <a:p>
            <a:fld id="{B8C099AE-023C-48C7-ABE6-1F5C3F0E9C34}" type="datetime1">
              <a:rPr lang="en-US" smtClean="0"/>
              <a:t>21-May-23</a:t>
            </a:fld>
            <a:endParaRPr lang="en-US" dirty="0"/>
          </a:p>
        </p:txBody>
      </p:sp>
      <p:sp>
        <p:nvSpPr>
          <p:cNvPr id="6" name="Slide Number Placeholder 5"/>
          <p:cNvSpPr>
            <a:spLocks noGrp="1"/>
          </p:cNvSpPr>
          <p:nvPr>
            <p:ph type="sldNum" sz="quarter" idx="12"/>
          </p:nvPr>
        </p:nvSpPr>
        <p:spPr/>
        <p:txBody>
          <a:bodyPr/>
          <a:lstStyle/>
          <a:p>
            <a:fld id="{9B4E2861-E7D7-4A28-BEB1-A234530459DC}" type="slidenum">
              <a:rPr lang="en-US" smtClean="0"/>
              <a:pPr/>
              <a:t>25</a:t>
            </a:fld>
            <a:endParaRPr lang="en-US" dirty="0"/>
          </a:p>
        </p:txBody>
      </p:sp>
      <p:sp>
        <p:nvSpPr>
          <p:cNvPr id="4" name="Rectangle 3"/>
          <p:cNvSpPr/>
          <p:nvPr/>
        </p:nvSpPr>
        <p:spPr>
          <a:xfrm>
            <a:off x="2514600" y="5867400"/>
            <a:ext cx="5715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0"/>
            <a:ext cx="8229600" cy="6553200"/>
          </a:xfrm>
        </p:spPr>
        <p:txBody>
          <a:bodyPr>
            <a:noAutofit/>
          </a:bodyPr>
          <a:lstStyle/>
          <a:p>
            <a:pPr marL="457200" indent="-457200" algn="ctr">
              <a:lnSpc>
                <a:spcPct val="150000"/>
              </a:lnSpc>
              <a:buFont typeface="Wingdings" pitchFamily="2" charset="2"/>
              <a:buNone/>
            </a:pPr>
            <a:r>
              <a:rPr lang="en-US" sz="2400" b="1" dirty="0">
                <a:solidFill>
                  <a:srgbClr val="7030A0"/>
                </a:solidFill>
                <a:effectLst>
                  <a:outerShdw blurRad="38100" dist="38100" dir="2700000" algn="tl">
                    <a:srgbClr val="FFFFFF"/>
                  </a:outerShdw>
                </a:effectLst>
                <a:latin typeface="Times New Roman" pitchFamily="18" charset="0"/>
                <a:cs typeface="Times New Roman" pitchFamily="18" charset="0"/>
              </a:rPr>
              <a:t>      FACTORS INFLUENCING MAGNITUDE OF STRESSES TRANSMITTED TO ABUTMENT TEETH</a:t>
            </a:r>
            <a:endParaRPr lang="en-US" sz="2400" dirty="0">
              <a:solidFill>
                <a:srgbClr val="7030A0"/>
              </a:solidFill>
              <a:effectLst>
                <a:outerShdw blurRad="38100" dist="38100" dir="2700000" algn="tl">
                  <a:srgbClr val="FFFFFF"/>
                </a:outerShdw>
              </a:effectLst>
              <a:latin typeface="Times New Roman" pitchFamily="18" charset="0"/>
              <a:cs typeface="Times New Roman" pitchFamily="18" charset="0"/>
            </a:endParaRPr>
          </a:p>
          <a:p>
            <a:pPr marL="457200" indent="-457200">
              <a:lnSpc>
                <a:spcPct val="150000"/>
              </a:lnSpc>
              <a:buFont typeface="Wingdings" pitchFamily="2" charset="2"/>
              <a:buNone/>
            </a:pPr>
            <a:r>
              <a:rPr lang="en-US" sz="2400" dirty="0">
                <a:solidFill>
                  <a:srgbClr val="FF0000"/>
                </a:solidFill>
                <a:effectLst>
                  <a:outerShdw blurRad="38100" dist="38100" dir="2700000" algn="tl">
                    <a:srgbClr val="FFFFFF"/>
                  </a:outerShdw>
                </a:effectLst>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Quality of support of ridge           </a:t>
            </a:r>
          </a:p>
          <a:p>
            <a:pPr marL="457200" indent="-457200">
              <a:lnSpc>
                <a:spcPct val="150000"/>
              </a:lnSpc>
              <a:buNone/>
            </a:pPr>
            <a:r>
              <a:rPr lang="en-US" sz="2400" dirty="0">
                <a:latin typeface="Times New Roman" pitchFamily="18" charset="0"/>
                <a:cs typeface="Times New Roman" pitchFamily="18" charset="0"/>
              </a:rPr>
              <a:t>-  Form Of  Residual Ridge</a:t>
            </a:r>
          </a:p>
          <a:p>
            <a:pPr marL="457200" indent="-457200">
              <a:lnSpc>
                <a:spcPct val="150000"/>
              </a:lnSpc>
              <a:buFont typeface="Wingdings" pitchFamily="2" charset="2"/>
              <a:buNone/>
            </a:pPr>
            <a:r>
              <a:rPr lang="en-US" sz="2400" dirty="0">
                <a:latin typeface="Times New Roman" pitchFamily="18" charset="0"/>
                <a:cs typeface="Times New Roman" pitchFamily="18" charset="0"/>
              </a:rPr>
              <a:t>-  Type Of Mucosal Covering</a:t>
            </a:r>
          </a:p>
          <a:p>
            <a:pPr marL="514350" indent="-514350">
              <a:lnSpc>
                <a:spcPct val="150000"/>
              </a:lnSpc>
              <a:buNone/>
            </a:pPr>
            <a:r>
              <a:rPr lang="en-US" sz="2400" dirty="0">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Length of span</a:t>
            </a:r>
          </a:p>
          <a:p>
            <a:pPr marL="514350" indent="-514350">
              <a:lnSpc>
                <a:spcPct val="150000"/>
              </a:lnSpc>
              <a:buNone/>
            </a:pPr>
            <a:r>
              <a:rPr lang="en-US" sz="2400" dirty="0">
                <a:solidFill>
                  <a:srgbClr val="FF0000"/>
                </a:solidFill>
                <a:latin typeface="Times New Roman" pitchFamily="18" charset="0"/>
                <a:cs typeface="Times New Roman" pitchFamily="18" charset="0"/>
              </a:rPr>
              <a:t>3.</a:t>
            </a:r>
            <a:r>
              <a:rPr lang="en-US" sz="2400" b="1" dirty="0">
                <a:solidFill>
                  <a:srgbClr val="FF0000"/>
                </a:solidFill>
                <a:latin typeface="Times New Roman" pitchFamily="18" charset="0"/>
                <a:cs typeface="Times New Roman" pitchFamily="18" charset="0"/>
              </a:rPr>
              <a:t>Clasp factor</a:t>
            </a:r>
          </a:p>
          <a:p>
            <a:pPr marL="457200" indent="-457200">
              <a:lnSpc>
                <a:spcPct val="150000"/>
              </a:lnSpc>
              <a:buFont typeface="Wingdings" pitchFamily="2" charset="2"/>
              <a:buNone/>
            </a:pPr>
            <a:r>
              <a:rPr lang="en-US" sz="2400" dirty="0">
                <a:latin typeface="Times New Roman" pitchFamily="18" charset="0"/>
                <a:cs typeface="Times New Roman" pitchFamily="18" charset="0"/>
              </a:rPr>
              <a:t>  -  Design</a:t>
            </a:r>
          </a:p>
          <a:p>
            <a:pPr marL="457200" indent="-457200">
              <a:lnSpc>
                <a:spcPct val="150000"/>
              </a:lnSpc>
              <a:buFont typeface="Wingdings" pitchFamily="2" charset="2"/>
              <a:buNone/>
            </a:pPr>
            <a:r>
              <a:rPr lang="en-US" sz="2400" dirty="0">
                <a:latin typeface="Times New Roman" pitchFamily="18" charset="0"/>
                <a:cs typeface="Times New Roman" pitchFamily="18" charset="0"/>
              </a:rPr>
              <a:t>  -  Length</a:t>
            </a:r>
          </a:p>
          <a:p>
            <a:pPr marL="457200" indent="-457200">
              <a:lnSpc>
                <a:spcPct val="150000"/>
              </a:lnSpc>
              <a:buFont typeface="Wingdings" pitchFamily="2" charset="2"/>
              <a:buNone/>
            </a:pPr>
            <a:endParaRPr lang="en-US" dirty="0"/>
          </a:p>
          <a:p>
            <a:pPr marL="457200" indent="-457200">
              <a:lnSpc>
                <a:spcPct val="80000"/>
              </a:lnSpc>
              <a:buFont typeface="Wingdings" pitchFamily="2" charset="2"/>
              <a:buNone/>
            </a:pPr>
            <a:endParaRPr lang="en-US" dirty="0"/>
          </a:p>
        </p:txBody>
      </p:sp>
      <p:sp>
        <p:nvSpPr>
          <p:cNvPr id="4" name="Date Placeholder 3"/>
          <p:cNvSpPr>
            <a:spLocks noGrp="1"/>
          </p:cNvSpPr>
          <p:nvPr>
            <p:ph type="dt" sz="half" idx="10"/>
          </p:nvPr>
        </p:nvSpPr>
        <p:spPr/>
        <p:txBody>
          <a:bodyPr/>
          <a:lstStyle/>
          <a:p>
            <a:fld id="{D1943D56-6300-44F5-999C-4399443FD852}" type="datetime1">
              <a:rPr lang="en-US" smtClean="0"/>
              <a:t>21-May-23</a:t>
            </a:fld>
            <a:endParaRPr lang="en-US" dirty="0"/>
          </a:p>
        </p:txBody>
      </p:sp>
      <p:sp>
        <p:nvSpPr>
          <p:cNvPr id="5" name="Slide Number Placeholder 4"/>
          <p:cNvSpPr>
            <a:spLocks noGrp="1"/>
          </p:cNvSpPr>
          <p:nvPr>
            <p:ph type="sldNum" sz="quarter" idx="12"/>
          </p:nvPr>
        </p:nvSpPr>
        <p:spPr/>
        <p:txBody>
          <a:bodyPr/>
          <a:lstStyle/>
          <a:p>
            <a:fld id="{1E310878-28FA-40D9-B123-959BF28ACFCA}" type="slidenum">
              <a:rPr lang="en-US" smtClean="0"/>
              <a:pPr/>
              <a:t>26</a:t>
            </a:fld>
            <a:endParaRPr lang="en-US" dirty="0"/>
          </a:p>
        </p:txBody>
      </p:sp>
      <p:sp>
        <p:nvSpPr>
          <p:cNvPr id="3" name="TextBox 2"/>
          <p:cNvSpPr txBox="1"/>
          <p:nvPr/>
        </p:nvSpPr>
        <p:spPr>
          <a:xfrm>
            <a:off x="2438400" y="6019800"/>
            <a:ext cx="5257800" cy="307777"/>
          </a:xfrm>
          <a:prstGeom prst="rect">
            <a:avLst/>
          </a:prstGeom>
          <a:noFill/>
        </p:spPr>
        <p:txBody>
          <a:bodyPr wrap="square" rtlCol="0">
            <a:spAutoFit/>
          </a:bodyPr>
          <a:lstStyle/>
          <a:p>
            <a:r>
              <a:rPr lang="en-IN" sz="1400" dirty="0"/>
              <a:t>Stewart’s clinical Removable Posthodontics 4</a:t>
            </a:r>
            <a:r>
              <a:rPr lang="en-IN" sz="1400" baseline="30000" dirty="0"/>
              <a:t>th</a:t>
            </a:r>
            <a:r>
              <a:rPr lang="en-IN" sz="1400" dirty="0"/>
              <a:t> edition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idx="1"/>
          </p:nvPr>
        </p:nvSpPr>
        <p:spPr>
          <a:xfrm>
            <a:off x="381000" y="838200"/>
            <a:ext cx="7467600" cy="4873752"/>
          </a:xfrm>
        </p:spPr>
        <p:txBody>
          <a:bodyPr>
            <a:normAutofit/>
          </a:bodyPr>
          <a:lstStyle/>
          <a:p>
            <a:pPr marL="457200" indent="-457200">
              <a:lnSpc>
                <a:spcPct val="150000"/>
              </a:lnSpc>
              <a:buFont typeface="Wingdings" pitchFamily="2" charset="2"/>
              <a:buNone/>
            </a:pPr>
            <a:r>
              <a:rPr lang="en-US" dirty="0">
                <a:cs typeface="Times New Roman" pitchFamily="18" charset="0"/>
              </a:rPr>
              <a:t>-</a:t>
            </a:r>
            <a:r>
              <a:rPr lang="en-US" sz="2400" dirty="0">
                <a:latin typeface="Times New Roman" pitchFamily="18" charset="0"/>
                <a:cs typeface="Times New Roman" pitchFamily="18" charset="0"/>
              </a:rPr>
              <a:t>Material</a:t>
            </a:r>
          </a:p>
          <a:p>
            <a:pPr marL="457200" indent="-457200">
              <a:lnSpc>
                <a:spcPct val="150000"/>
              </a:lnSpc>
              <a:buFont typeface="Wingdings" pitchFamily="2" charset="2"/>
              <a:buNone/>
            </a:pPr>
            <a:r>
              <a:rPr lang="en-US" sz="2400" dirty="0">
                <a:latin typeface="Times New Roman" pitchFamily="18" charset="0"/>
                <a:cs typeface="Times New Roman" pitchFamily="18" charset="0"/>
              </a:rPr>
              <a:t>-Amount Of Tooth Contact</a:t>
            </a:r>
          </a:p>
          <a:p>
            <a:pPr marL="457200" indent="-457200">
              <a:lnSpc>
                <a:spcPct val="150000"/>
              </a:lnSpc>
              <a:buFont typeface="Wingdings" pitchFamily="2" charset="2"/>
              <a:buNone/>
            </a:pPr>
            <a:r>
              <a:rPr lang="en-US" sz="2400" dirty="0">
                <a:latin typeface="Times New Roman" pitchFamily="18" charset="0"/>
                <a:cs typeface="Times New Roman" pitchFamily="18" charset="0"/>
              </a:rPr>
              <a:t>4</a:t>
            </a:r>
            <a:r>
              <a:rPr lang="en-US" sz="24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Occlusion    </a:t>
            </a:r>
            <a:r>
              <a:rPr lang="en-US" sz="2400" dirty="0">
                <a:solidFill>
                  <a:srgbClr val="FF0000"/>
                </a:solidFill>
                <a:latin typeface="Times New Roman" pitchFamily="18" charset="0"/>
                <a:cs typeface="Times New Roman" pitchFamily="18" charset="0"/>
              </a:rPr>
              <a:t>                </a:t>
            </a:r>
          </a:p>
          <a:p>
            <a:pPr>
              <a:lnSpc>
                <a:spcPct val="150000"/>
              </a:lnSpc>
              <a:buFont typeface="Wingdings" pitchFamily="2" charset="2"/>
              <a:buNone/>
            </a:pPr>
            <a:r>
              <a:rPr lang="en-US" sz="2400" dirty="0">
                <a:latin typeface="Times New Roman" pitchFamily="18" charset="0"/>
                <a:cs typeface="Times New Roman" pitchFamily="18" charset="0"/>
              </a:rPr>
              <a:t>- Type of teeth</a:t>
            </a:r>
          </a:p>
          <a:p>
            <a:pPr>
              <a:lnSpc>
                <a:spcPct val="150000"/>
              </a:lnSpc>
              <a:buFont typeface="Wingdings" pitchFamily="2" charset="2"/>
              <a:buNone/>
            </a:pPr>
            <a:r>
              <a:rPr lang="en-US" sz="2400" dirty="0">
                <a:latin typeface="Times New Roman" pitchFamily="18" charset="0"/>
                <a:cs typeface="Times New Roman" pitchFamily="18" charset="0"/>
              </a:rPr>
              <a:t> -Harmony of occlusion</a:t>
            </a:r>
          </a:p>
          <a:p>
            <a:pPr>
              <a:lnSpc>
                <a:spcPct val="150000"/>
              </a:lnSpc>
              <a:buFont typeface="Wingdings" pitchFamily="2" charset="2"/>
              <a:buNone/>
            </a:pPr>
            <a:r>
              <a:rPr lang="en-US" sz="2400" dirty="0">
                <a:solidFill>
                  <a:srgbClr val="FF0000"/>
                </a:solidFill>
                <a:latin typeface="Times New Roman" pitchFamily="18" charset="0"/>
                <a:cs typeface="Times New Roman" pitchFamily="18" charset="0"/>
              </a:rPr>
              <a:t>5.</a:t>
            </a:r>
            <a:r>
              <a:rPr lang="en-US" sz="2400" b="1" dirty="0">
                <a:solidFill>
                  <a:srgbClr val="FF0000"/>
                </a:solidFill>
                <a:latin typeface="Times New Roman" pitchFamily="18" charset="0"/>
                <a:cs typeface="Times New Roman" pitchFamily="18" charset="0"/>
              </a:rPr>
              <a:t>Areas of the base to which load is applied</a:t>
            </a:r>
          </a:p>
        </p:txBody>
      </p:sp>
      <p:sp>
        <p:nvSpPr>
          <p:cNvPr id="4" name="Date Placeholder 3"/>
          <p:cNvSpPr>
            <a:spLocks noGrp="1"/>
          </p:cNvSpPr>
          <p:nvPr>
            <p:ph type="dt" sz="half" idx="10"/>
          </p:nvPr>
        </p:nvSpPr>
        <p:spPr/>
        <p:txBody>
          <a:bodyPr/>
          <a:lstStyle/>
          <a:p>
            <a:fld id="{804966EF-BC4F-43FE-9D5C-69B7780577AF}" type="datetime1">
              <a:rPr lang="en-US" smtClean="0"/>
              <a:t>21-May-23</a:t>
            </a:fld>
            <a:endParaRPr lang="en-US" dirty="0"/>
          </a:p>
        </p:txBody>
      </p:sp>
      <p:sp>
        <p:nvSpPr>
          <p:cNvPr id="5" name="Slide Number Placeholder 4"/>
          <p:cNvSpPr>
            <a:spLocks noGrp="1"/>
          </p:cNvSpPr>
          <p:nvPr>
            <p:ph type="sldNum" sz="quarter" idx="12"/>
          </p:nvPr>
        </p:nvSpPr>
        <p:spPr/>
        <p:txBody>
          <a:bodyPr/>
          <a:lstStyle/>
          <a:p>
            <a:fld id="{1E310878-28FA-40D9-B123-959BF28ACFCA}" type="slidenum">
              <a:rPr lang="en-US" smtClean="0"/>
              <a:pPr/>
              <a:t>27</a:t>
            </a:fld>
            <a:endParaRPr lang="en-US" dirty="0"/>
          </a:p>
        </p:txBody>
      </p:sp>
      <p:sp>
        <p:nvSpPr>
          <p:cNvPr id="3" name="TextBox 2"/>
          <p:cNvSpPr txBox="1"/>
          <p:nvPr/>
        </p:nvSpPr>
        <p:spPr>
          <a:xfrm>
            <a:off x="2286000" y="6019800"/>
            <a:ext cx="5257800" cy="307777"/>
          </a:xfrm>
          <a:prstGeom prst="rect">
            <a:avLst/>
          </a:prstGeom>
          <a:noFill/>
        </p:spPr>
        <p:txBody>
          <a:bodyPr wrap="square" rtlCol="0">
            <a:spAutoFit/>
          </a:bodyPr>
          <a:lstStyle/>
          <a:p>
            <a:r>
              <a:rPr lang="en-IN" sz="1400" dirty="0"/>
              <a:t>Stewart’s clinical Removable Posthodontics 4</a:t>
            </a:r>
            <a:r>
              <a:rPr lang="en-IN" sz="1400" baseline="30000" dirty="0"/>
              <a:t>th</a:t>
            </a:r>
            <a:r>
              <a:rPr lang="en-IN" sz="1400" dirty="0"/>
              <a:t> edition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a:xfrm>
            <a:off x="0" y="228600"/>
            <a:ext cx="8305800" cy="6400800"/>
          </a:xfrm>
        </p:spPr>
        <p:txBody>
          <a:bodyPr>
            <a:normAutofit/>
          </a:bodyPr>
          <a:lstStyle/>
          <a:p>
            <a:pPr marL="533400" indent="-533400" algn="ctr">
              <a:lnSpc>
                <a:spcPct val="150000"/>
              </a:lnSpc>
              <a:buNone/>
            </a:pPr>
            <a:r>
              <a:rPr lang="en-US" sz="2600" dirty="0">
                <a:solidFill>
                  <a:srgbClr val="7030A0"/>
                </a:solidFill>
                <a:cs typeface="Times New Roman" pitchFamily="18" charset="0"/>
              </a:rPr>
              <a:t>QUALITY OF SUPPORT OF RIDGE</a:t>
            </a:r>
          </a:p>
          <a:p>
            <a:pPr marL="533400" indent="-533400" algn="ctr">
              <a:lnSpc>
                <a:spcPct val="150000"/>
              </a:lnSpc>
              <a:buFont typeface="Wingdings" pitchFamily="2" charset="2"/>
              <a:buNone/>
            </a:pPr>
            <a:endParaRPr lang="en-US" dirty="0">
              <a:solidFill>
                <a:schemeClr val="folHlink"/>
              </a:solidFill>
            </a:endParaRPr>
          </a:p>
          <a:p>
            <a:pPr marL="533400" indent="-533400">
              <a:lnSpc>
                <a:spcPct val="150000"/>
              </a:lnSpc>
            </a:pPr>
            <a:r>
              <a:rPr lang="en-US" sz="2400" dirty="0">
                <a:solidFill>
                  <a:srgbClr val="FF0000"/>
                </a:solidFill>
                <a:latin typeface="Times New Roman" pitchFamily="18" charset="0"/>
                <a:cs typeface="Times New Roman" pitchFamily="18" charset="0"/>
              </a:rPr>
              <a:t>Better support by ridge</a:t>
            </a:r>
            <a:r>
              <a:rPr lang="en-US" sz="2400" dirty="0">
                <a:solidFill>
                  <a:srgbClr val="FF0000"/>
                </a:solidFill>
                <a:latin typeface="Times New Roman" pitchFamily="18" charset="0"/>
                <a:cs typeface="Times New Roman" pitchFamily="18" charset="0"/>
                <a:sym typeface="Wingdings" pitchFamily="2" charset="2"/>
              </a:rPr>
              <a:t> </a:t>
            </a:r>
            <a:r>
              <a:rPr lang="en-US" sz="2400" dirty="0">
                <a:latin typeface="Times New Roman" pitchFamily="18" charset="0"/>
                <a:cs typeface="Times New Roman" pitchFamily="18" charset="0"/>
                <a:sym typeface="Wingdings" pitchFamily="2" charset="2"/>
              </a:rPr>
              <a:t>less stress on abutment teeth</a:t>
            </a:r>
          </a:p>
          <a:p>
            <a:pPr marL="533400" indent="-533400">
              <a:lnSpc>
                <a:spcPct val="150000"/>
              </a:lnSpc>
            </a:pPr>
            <a:r>
              <a:rPr lang="en-US" sz="2400" dirty="0">
                <a:solidFill>
                  <a:srgbClr val="FF0000"/>
                </a:solidFill>
                <a:latin typeface="Times New Roman" pitchFamily="18" charset="0"/>
                <a:cs typeface="Times New Roman" pitchFamily="18" charset="0"/>
              </a:rPr>
              <a:t>Large well formed ridges</a:t>
            </a:r>
            <a:r>
              <a:rPr lang="en-US" sz="2400" dirty="0">
                <a:latin typeface="Times New Roman" pitchFamily="18" charset="0"/>
                <a:cs typeface="Times New Roman" pitchFamily="18" charset="0"/>
                <a:sym typeface="Wingdings" pitchFamily="2" charset="2"/>
              </a:rPr>
              <a:t> absorb greater stress less stress on abutment</a:t>
            </a:r>
          </a:p>
          <a:p>
            <a:pPr marL="533400" indent="-533400">
              <a:lnSpc>
                <a:spcPct val="150000"/>
              </a:lnSpc>
            </a:pPr>
            <a:r>
              <a:rPr lang="en-US" sz="2400" dirty="0">
                <a:latin typeface="Times New Roman" pitchFamily="18" charset="0"/>
                <a:cs typeface="Times New Roman" pitchFamily="18" charset="0"/>
              </a:rPr>
              <a:t>Broad ridges with parallel</a:t>
            </a:r>
          </a:p>
          <a:p>
            <a:pPr marL="533400" indent="-533400">
              <a:lnSpc>
                <a:spcPct val="150000"/>
              </a:lnSpc>
              <a:buFont typeface="Wingdings" pitchFamily="2" charset="2"/>
              <a:buNone/>
            </a:pPr>
            <a:r>
              <a:rPr lang="en-US" sz="2400" dirty="0">
                <a:latin typeface="Times New Roman" pitchFamily="18" charset="0"/>
                <a:cs typeface="Times New Roman" pitchFamily="18" charset="0"/>
              </a:rPr>
              <a:t>     sides</a:t>
            </a:r>
            <a:r>
              <a:rPr lang="en-US" sz="2400" dirty="0">
                <a:latin typeface="Times New Roman" pitchFamily="18" charset="0"/>
                <a:cs typeface="Times New Roman" pitchFamily="18" charset="0"/>
                <a:sym typeface="Wingdings" pitchFamily="2" charset="2"/>
              </a:rPr>
              <a:t> longer flanges on</a:t>
            </a:r>
          </a:p>
          <a:p>
            <a:pPr marL="533400" indent="-533400">
              <a:lnSpc>
                <a:spcPct val="150000"/>
              </a:lnSpc>
              <a:buFont typeface="Wingdings" pitchFamily="2" charset="2"/>
              <a:buNone/>
            </a:pPr>
            <a:r>
              <a:rPr lang="en-US" sz="2400" dirty="0">
                <a:latin typeface="Times New Roman" pitchFamily="18" charset="0"/>
                <a:cs typeface="Times New Roman" pitchFamily="18" charset="0"/>
                <a:sym typeface="Wingdings" pitchFamily="2" charset="2"/>
              </a:rPr>
              <a:t>     the denture base stabilize</a:t>
            </a:r>
          </a:p>
          <a:p>
            <a:pPr marL="533400" indent="-533400">
              <a:lnSpc>
                <a:spcPct val="150000"/>
              </a:lnSpc>
              <a:buFont typeface="Wingdings" pitchFamily="2" charset="2"/>
              <a:buNone/>
            </a:pPr>
            <a:r>
              <a:rPr lang="en-US" sz="2400" dirty="0">
                <a:latin typeface="Times New Roman" pitchFamily="18" charset="0"/>
                <a:cs typeface="Times New Roman" pitchFamily="18" charset="0"/>
                <a:sym typeface="Wingdings" pitchFamily="2" charset="2"/>
              </a:rPr>
              <a:t>     the denture against lateral </a:t>
            </a:r>
          </a:p>
          <a:p>
            <a:pPr marL="533400" indent="-533400">
              <a:lnSpc>
                <a:spcPct val="150000"/>
              </a:lnSpc>
              <a:buFont typeface="Wingdings" pitchFamily="2" charset="2"/>
              <a:buNone/>
            </a:pPr>
            <a:r>
              <a:rPr lang="en-US" sz="2400" dirty="0">
                <a:latin typeface="Times New Roman" pitchFamily="18" charset="0"/>
                <a:cs typeface="Times New Roman" pitchFamily="18" charset="0"/>
                <a:sym typeface="Wingdings" pitchFamily="2" charset="2"/>
              </a:rPr>
              <a:t>     forces.</a:t>
            </a:r>
          </a:p>
          <a:p>
            <a:pPr marL="533400" indent="-533400">
              <a:lnSpc>
                <a:spcPct val="150000"/>
              </a:lnSpc>
            </a:pPr>
            <a:endParaRPr lang="en-US" dirty="0"/>
          </a:p>
        </p:txBody>
      </p:sp>
      <p:pic>
        <p:nvPicPr>
          <p:cNvPr id="3074" name="Picture 2" descr="C:\Users\AISWARYA\Desktop\anatamical-landmarks-of-maxilla-continuing-dental-education-20-638.jpg"/>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4495800" y="2895600"/>
            <a:ext cx="3581399" cy="30321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Date Placeholder 4"/>
          <p:cNvSpPr>
            <a:spLocks noGrp="1"/>
          </p:cNvSpPr>
          <p:nvPr>
            <p:ph type="dt" sz="half" idx="10"/>
          </p:nvPr>
        </p:nvSpPr>
        <p:spPr/>
        <p:txBody>
          <a:bodyPr/>
          <a:lstStyle/>
          <a:p>
            <a:fld id="{FC3E3AD5-F189-4C7C-A214-1610BF8738F1}" type="datetime1">
              <a:rPr lang="en-US" smtClean="0"/>
              <a:t>21-May-23</a:t>
            </a:fld>
            <a:endParaRPr lang="en-US" dirty="0"/>
          </a:p>
        </p:txBody>
      </p:sp>
      <p:sp>
        <p:nvSpPr>
          <p:cNvPr id="6" name="Slide Number Placeholder 5"/>
          <p:cNvSpPr>
            <a:spLocks noGrp="1"/>
          </p:cNvSpPr>
          <p:nvPr>
            <p:ph type="sldNum" sz="quarter" idx="12"/>
          </p:nvPr>
        </p:nvSpPr>
        <p:spPr/>
        <p:txBody>
          <a:bodyPr/>
          <a:lstStyle/>
          <a:p>
            <a:fld id="{9B4E2861-E7D7-4A28-BEB1-A234530459DC}" type="slidenum">
              <a:rPr lang="en-US" smtClean="0"/>
              <a:pPr/>
              <a:t>28</a:t>
            </a:fld>
            <a:endParaRPr lang="en-US" dirty="0"/>
          </a:p>
        </p:txBody>
      </p:sp>
      <p:sp>
        <p:nvSpPr>
          <p:cNvPr id="4" name="TextBox 3"/>
          <p:cNvSpPr txBox="1"/>
          <p:nvPr/>
        </p:nvSpPr>
        <p:spPr>
          <a:xfrm>
            <a:off x="2971800" y="6096000"/>
            <a:ext cx="5257800" cy="307777"/>
          </a:xfrm>
          <a:prstGeom prst="rect">
            <a:avLst/>
          </a:prstGeom>
          <a:noFill/>
        </p:spPr>
        <p:txBody>
          <a:bodyPr wrap="square" rtlCol="0">
            <a:spAutoFit/>
          </a:bodyPr>
          <a:lstStyle/>
          <a:p>
            <a:r>
              <a:rPr lang="en-IN" sz="1400" dirty="0"/>
              <a:t>Stewart’s clinical Removable Posthodontics 4</a:t>
            </a:r>
            <a:r>
              <a:rPr lang="en-IN" sz="1400" baseline="30000" dirty="0"/>
              <a:t>th</a:t>
            </a:r>
            <a:r>
              <a:rPr lang="en-IN" sz="1400" dirty="0"/>
              <a:t> edition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half" idx="1"/>
          </p:nvPr>
        </p:nvSpPr>
        <p:spPr>
          <a:xfrm>
            <a:off x="0" y="0"/>
            <a:ext cx="8991600" cy="6130925"/>
          </a:xfrm>
        </p:spPr>
        <p:txBody>
          <a:bodyPr>
            <a:normAutofit/>
          </a:bodyPr>
          <a:lstStyle/>
          <a:p>
            <a:pPr algn="ctr">
              <a:lnSpc>
                <a:spcPct val="150000"/>
              </a:lnSpc>
              <a:buFont typeface="Wingdings" pitchFamily="2" charset="2"/>
              <a:buNone/>
            </a:pPr>
            <a:r>
              <a:rPr lang="en-US" b="1" dirty="0">
                <a:solidFill>
                  <a:schemeClr val="folHlink"/>
                </a:solidFill>
                <a:effectLst>
                  <a:outerShdw blurRad="38100" dist="38100" dir="2700000" algn="tl">
                    <a:srgbClr val="FFFFFF"/>
                  </a:outerShdw>
                </a:effectLst>
              </a:rPr>
              <a:t> </a:t>
            </a:r>
            <a:r>
              <a:rPr lang="en-US" b="1" dirty="0">
                <a:solidFill>
                  <a:srgbClr val="7030A0"/>
                </a:solidFill>
                <a:effectLst>
                  <a:outerShdw blurRad="38100" dist="38100" dir="2700000" algn="tl">
                    <a:srgbClr val="FFFFFF"/>
                  </a:outerShdw>
                </a:effectLst>
                <a:latin typeface="Times New Roman" pitchFamily="18" charset="0"/>
                <a:cs typeface="Times New Roman" pitchFamily="18" charset="0"/>
              </a:rPr>
              <a:t>TYPE OF MUCOSA</a:t>
            </a:r>
          </a:p>
          <a:p>
            <a:pPr algn="ctr">
              <a:lnSpc>
                <a:spcPct val="150000"/>
              </a:lnSpc>
              <a:buFont typeface="Wingdings" pitchFamily="2" charset="2"/>
              <a:buNone/>
            </a:pPr>
            <a:endParaRPr lang="en-US" b="1" dirty="0">
              <a:solidFill>
                <a:schemeClr val="folHlink"/>
              </a:solidFill>
              <a:effectLst>
                <a:outerShdw blurRad="38100" dist="38100" dir="2700000" algn="tl">
                  <a:srgbClr val="FFFFFF"/>
                </a:outerShdw>
              </a:effectLst>
              <a:cs typeface="Times New Roman" pitchFamily="18" charset="0"/>
            </a:endParaRPr>
          </a:p>
          <a:p>
            <a:pPr>
              <a:lnSpc>
                <a:spcPct val="150000"/>
              </a:lnSpc>
            </a:pPr>
            <a:r>
              <a:rPr lang="en-US" dirty="0">
                <a:latin typeface="Times New Roman" pitchFamily="18" charset="0"/>
                <a:cs typeface="Times New Roman" pitchFamily="18" charset="0"/>
              </a:rPr>
              <a:t>Influences magnitude of stresses transmitted to abutment teeth.</a:t>
            </a:r>
          </a:p>
          <a:p>
            <a:pPr>
              <a:lnSpc>
                <a:spcPct val="150000"/>
              </a:lnSpc>
            </a:pPr>
            <a:r>
              <a:rPr lang="en-US" dirty="0">
                <a:solidFill>
                  <a:srgbClr val="FF0000"/>
                </a:solidFill>
                <a:effectLst>
                  <a:outerShdw blurRad="38100" dist="38100" dir="2700000" algn="tl">
                    <a:srgbClr val="FFFFFF"/>
                  </a:outerShdw>
                </a:effectLst>
                <a:latin typeface="Times New Roman" pitchFamily="18" charset="0"/>
                <a:cs typeface="Times New Roman" pitchFamily="18" charset="0"/>
              </a:rPr>
              <a:t>Healthy mucosa</a:t>
            </a:r>
            <a:r>
              <a:rPr lang="en-US"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sym typeface="Wingdings" pitchFamily="2" charset="2"/>
              </a:rPr>
              <a:t>capable</a:t>
            </a:r>
          </a:p>
          <a:p>
            <a:pPr>
              <a:lnSpc>
                <a:spcPct val="150000"/>
              </a:lnSpc>
              <a:buFont typeface="Wingdings" pitchFamily="2" charset="2"/>
              <a:buNone/>
            </a:pPr>
            <a:r>
              <a:rPr lang="en-US" dirty="0">
                <a:latin typeface="Times New Roman" pitchFamily="18" charset="0"/>
                <a:cs typeface="Times New Roman" pitchFamily="18" charset="0"/>
                <a:sym typeface="Wingdings" pitchFamily="2" charset="2"/>
              </a:rPr>
              <a:t>   of bearing greater functional </a:t>
            </a:r>
          </a:p>
          <a:p>
            <a:pPr>
              <a:lnSpc>
                <a:spcPct val="150000"/>
              </a:lnSpc>
              <a:buFont typeface="Wingdings" pitchFamily="2" charset="2"/>
              <a:buNone/>
            </a:pPr>
            <a:r>
              <a:rPr lang="en-US" dirty="0">
                <a:latin typeface="Times New Roman" pitchFamily="18" charset="0"/>
                <a:cs typeface="Times New Roman" pitchFamily="18" charset="0"/>
                <a:sym typeface="Wingdings" pitchFamily="2" charset="2"/>
              </a:rPr>
              <a:t>   loads than thin atrophic </a:t>
            </a:r>
          </a:p>
          <a:p>
            <a:pPr>
              <a:lnSpc>
                <a:spcPct val="150000"/>
              </a:lnSpc>
              <a:buFont typeface="Wingdings" pitchFamily="2" charset="2"/>
              <a:buNone/>
            </a:pPr>
            <a:r>
              <a:rPr lang="en-US" dirty="0">
                <a:latin typeface="Times New Roman" pitchFamily="18" charset="0"/>
                <a:cs typeface="Times New Roman" pitchFamily="18" charset="0"/>
                <a:sym typeface="Wingdings" pitchFamily="2" charset="2"/>
              </a:rPr>
              <a:t>    mucosa</a:t>
            </a:r>
          </a:p>
          <a:p>
            <a:pPr>
              <a:lnSpc>
                <a:spcPct val="150000"/>
              </a:lnSpc>
            </a:pPr>
            <a:r>
              <a:rPr lang="en-US" dirty="0">
                <a:solidFill>
                  <a:srgbClr val="FF0000"/>
                </a:solidFill>
                <a:effectLst>
                  <a:outerShdw blurRad="38100" dist="38100" dir="2700000" algn="tl">
                    <a:srgbClr val="FFFFFF"/>
                  </a:outerShdw>
                </a:effectLst>
                <a:latin typeface="Times New Roman" pitchFamily="18" charset="0"/>
                <a:cs typeface="Times New Roman" pitchFamily="18" charset="0"/>
                <a:sym typeface="Wingdings" pitchFamily="2" charset="2"/>
              </a:rPr>
              <a:t>Soft, flabby, displaceable mucosa</a:t>
            </a:r>
          </a:p>
          <a:p>
            <a:pPr>
              <a:lnSpc>
                <a:spcPct val="150000"/>
              </a:lnSpc>
              <a:buFont typeface="Wingdings" pitchFamily="2" charset="2"/>
              <a:buNone/>
            </a:pPr>
            <a:r>
              <a:rPr lang="en-US" dirty="0">
                <a:latin typeface="Times New Roman" pitchFamily="18" charset="0"/>
                <a:cs typeface="Times New Roman" pitchFamily="18" charset="0"/>
                <a:sym typeface="Wingdings" pitchFamily="2" charset="2"/>
              </a:rPr>
              <a:t>  Contribute little to vertical support of denture allows excessive movement of denture stress transmitted to abutment teeth </a:t>
            </a:r>
            <a:endParaRPr lang="en-US" dirty="0">
              <a:solidFill>
                <a:schemeClr val="folHlink"/>
              </a:solidFill>
              <a:effectLst>
                <a:outerShdw blurRad="38100" dist="38100" dir="2700000" algn="tl">
                  <a:srgbClr val="FFFFFF"/>
                </a:outerShdw>
              </a:effectLst>
              <a:latin typeface="Times New Roman" pitchFamily="18" charset="0"/>
              <a:cs typeface="Times New Roman" pitchFamily="18" charset="0"/>
            </a:endParaRPr>
          </a:p>
        </p:txBody>
      </p:sp>
      <p:pic>
        <p:nvPicPr>
          <p:cNvPr id="19460" name="Picture 4" descr="rpd pictures 00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572000" y="1905000"/>
            <a:ext cx="3048000" cy="2286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Date Placeholder 4"/>
          <p:cNvSpPr>
            <a:spLocks noGrp="1"/>
          </p:cNvSpPr>
          <p:nvPr>
            <p:ph type="dt" sz="half" idx="10"/>
          </p:nvPr>
        </p:nvSpPr>
        <p:spPr/>
        <p:txBody>
          <a:bodyPr/>
          <a:lstStyle/>
          <a:p>
            <a:fld id="{90D3A822-C27E-44B9-B76E-24D63573D6AA}" type="datetime1">
              <a:rPr lang="en-US" smtClean="0"/>
              <a:t>21-May-23</a:t>
            </a:fld>
            <a:endParaRPr lang="en-US" dirty="0"/>
          </a:p>
        </p:txBody>
      </p:sp>
      <p:sp>
        <p:nvSpPr>
          <p:cNvPr id="6" name="Slide Number Placeholder 5"/>
          <p:cNvSpPr>
            <a:spLocks noGrp="1"/>
          </p:cNvSpPr>
          <p:nvPr>
            <p:ph type="sldNum" sz="quarter" idx="12"/>
          </p:nvPr>
        </p:nvSpPr>
        <p:spPr/>
        <p:txBody>
          <a:bodyPr/>
          <a:lstStyle/>
          <a:p>
            <a:fld id="{9B4E2861-E7D7-4A28-BEB1-A234530459DC}" type="slidenum">
              <a:rPr lang="en-US" smtClean="0"/>
              <a:pPr/>
              <a:t>29</a:t>
            </a:fld>
            <a:endParaRPr lang="en-US" dirty="0"/>
          </a:p>
        </p:txBody>
      </p:sp>
      <p:sp>
        <p:nvSpPr>
          <p:cNvPr id="4" name="TextBox 3"/>
          <p:cNvSpPr txBox="1"/>
          <p:nvPr/>
        </p:nvSpPr>
        <p:spPr>
          <a:xfrm>
            <a:off x="2209800" y="6096000"/>
            <a:ext cx="5257800" cy="307777"/>
          </a:xfrm>
          <a:prstGeom prst="rect">
            <a:avLst/>
          </a:prstGeom>
          <a:noFill/>
        </p:spPr>
        <p:txBody>
          <a:bodyPr wrap="square" rtlCol="0">
            <a:spAutoFit/>
          </a:bodyPr>
          <a:lstStyle/>
          <a:p>
            <a:r>
              <a:rPr lang="en-IN" sz="1400" dirty="0"/>
              <a:t>Stewart’s clinical Removable Posthodontics 4</a:t>
            </a:r>
            <a:r>
              <a:rPr lang="en-IN" sz="1400" baseline="30000" dirty="0"/>
              <a:t>th</a:t>
            </a:r>
            <a:r>
              <a:rPr lang="en-IN" sz="1400" dirty="0"/>
              <a:t> edition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Autofit/>
          </a:bodyPr>
          <a:lstStyle/>
          <a:p>
            <a:pPr algn="ctr"/>
            <a:r>
              <a:rPr lang="en-IN" sz="3200" dirty="0">
                <a:solidFill>
                  <a:schemeClr val="tx2">
                    <a:lumMod val="75000"/>
                  </a:schemeClr>
                </a:solidFill>
              </a:rPr>
              <a:t/>
            </a:r>
            <a:br>
              <a:rPr lang="en-IN" sz="3200" dirty="0">
                <a:solidFill>
                  <a:schemeClr val="tx2">
                    <a:lumMod val="75000"/>
                  </a:schemeClr>
                </a:solidFill>
              </a:rPr>
            </a:br>
            <a:r>
              <a:rPr lang="en-IN" sz="3200" dirty="0">
                <a:solidFill>
                  <a:schemeClr val="tx2">
                    <a:lumMod val="75000"/>
                  </a:schemeClr>
                </a:solidFill>
              </a:rPr>
              <a:t/>
            </a:r>
            <a:br>
              <a:rPr lang="en-IN" sz="3200" dirty="0">
                <a:solidFill>
                  <a:schemeClr val="tx2">
                    <a:lumMod val="75000"/>
                  </a:schemeClr>
                </a:solidFill>
              </a:rPr>
            </a:br>
            <a:r>
              <a:rPr lang="en-IN" sz="3200" dirty="0">
                <a:solidFill>
                  <a:schemeClr val="tx2">
                    <a:lumMod val="75000"/>
                  </a:schemeClr>
                </a:solidFill>
              </a:rPr>
              <a:t/>
            </a:r>
            <a:br>
              <a:rPr lang="en-IN" sz="3200" dirty="0">
                <a:solidFill>
                  <a:schemeClr val="tx2">
                    <a:lumMod val="75000"/>
                  </a:schemeClr>
                </a:solidFill>
              </a:rPr>
            </a:br>
            <a:r>
              <a:rPr lang="en-IN" sz="3200" b="1" dirty="0">
                <a:solidFill>
                  <a:schemeClr val="tx2">
                    <a:lumMod val="75000"/>
                  </a:schemeClr>
                </a:solidFill>
                <a:cs typeface="Times New Roman" pitchFamily="18" charset="0"/>
              </a:rPr>
              <a:t>INTRODUCTION</a:t>
            </a:r>
            <a:br>
              <a:rPr lang="en-IN" sz="3200" b="1" dirty="0">
                <a:solidFill>
                  <a:schemeClr val="tx2">
                    <a:lumMod val="75000"/>
                  </a:schemeClr>
                </a:solidFill>
                <a:cs typeface="Times New Roman" pitchFamily="18" charset="0"/>
              </a:rPr>
            </a:br>
            <a:endParaRPr lang="en-IN" sz="3200" dirty="0">
              <a:solidFill>
                <a:schemeClr val="tx2">
                  <a:lumMod val="75000"/>
                </a:schemeClr>
              </a:solidFill>
            </a:endParaRPr>
          </a:p>
        </p:txBody>
      </p:sp>
      <p:sp>
        <p:nvSpPr>
          <p:cNvPr id="3" name="Content Placeholder 2"/>
          <p:cNvSpPr>
            <a:spLocks noGrp="1"/>
          </p:cNvSpPr>
          <p:nvPr>
            <p:ph idx="1"/>
          </p:nvPr>
        </p:nvSpPr>
        <p:spPr>
          <a:xfrm>
            <a:off x="533400" y="1524000"/>
            <a:ext cx="7467600" cy="4873752"/>
          </a:xfrm>
        </p:spPr>
        <p:txBody>
          <a:bodyPr>
            <a:normAutofit/>
          </a:bodyPr>
          <a:lstStyle/>
          <a:p>
            <a:pPr>
              <a:lnSpc>
                <a:spcPct val="150000"/>
              </a:lnSpc>
              <a:buNone/>
            </a:pPr>
            <a:endParaRPr lang="en-US" dirty="0"/>
          </a:p>
          <a:p>
            <a:pPr algn="ctr">
              <a:lnSpc>
                <a:spcPct val="150000"/>
              </a:lnSpc>
              <a:buNone/>
            </a:pPr>
            <a:endParaRPr lang="en-IN" b="1" i="1" dirty="0">
              <a:solidFill>
                <a:srgbClr val="FF0000"/>
              </a:solidFill>
              <a:latin typeface="Algerian" pitchFamily="82" charset="0"/>
              <a:cs typeface="Times New Roman" pitchFamily="18" charset="0"/>
            </a:endParaRPr>
          </a:p>
        </p:txBody>
      </p:sp>
      <p:sp>
        <p:nvSpPr>
          <p:cNvPr id="4" name="Date Placeholder 3"/>
          <p:cNvSpPr>
            <a:spLocks noGrp="1"/>
          </p:cNvSpPr>
          <p:nvPr>
            <p:ph type="dt" sz="half" idx="10"/>
          </p:nvPr>
        </p:nvSpPr>
        <p:spPr/>
        <p:txBody>
          <a:bodyPr/>
          <a:lstStyle/>
          <a:p>
            <a:fld id="{470F094E-EB3F-4163-BDA2-80AEFF0EF6EC}" type="datetime1">
              <a:rPr lang="en-US" smtClean="0"/>
              <a:t>21-May-23</a:t>
            </a:fld>
            <a:endParaRPr lang="en-US" dirty="0"/>
          </a:p>
        </p:txBody>
      </p:sp>
      <p:sp>
        <p:nvSpPr>
          <p:cNvPr id="5" name="Slide Number Placeholder 4"/>
          <p:cNvSpPr>
            <a:spLocks noGrp="1"/>
          </p:cNvSpPr>
          <p:nvPr>
            <p:ph type="sldNum" sz="quarter" idx="12"/>
          </p:nvPr>
        </p:nvSpPr>
        <p:spPr/>
        <p:txBody>
          <a:bodyPr/>
          <a:lstStyle/>
          <a:p>
            <a:fld id="{1E310878-28FA-40D9-B123-959BF28ACFCA}" type="slidenum">
              <a:rPr lang="en-US" smtClean="0"/>
              <a:pPr/>
              <a:t>3</a:t>
            </a:fld>
            <a:endParaRPr lang="en-US" dirty="0"/>
          </a:p>
        </p:txBody>
      </p:sp>
      <p:pic>
        <p:nvPicPr>
          <p:cNvPr id="8" name="Picture 7" descr="images.jpg"/>
          <p:cNvPicPr>
            <a:picLocks noChangeAspect="1"/>
          </p:cNvPicPr>
          <p:nvPr/>
        </p:nvPicPr>
        <p:blipFill>
          <a:blip r:embed="rId3" cstate="print"/>
          <a:stretch>
            <a:fillRect/>
          </a:stretch>
        </p:blipFill>
        <p:spPr>
          <a:xfrm>
            <a:off x="2971800" y="2286000"/>
            <a:ext cx="3276600" cy="2567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sz="half" idx="1"/>
          </p:nvPr>
        </p:nvSpPr>
        <p:spPr>
          <a:xfrm>
            <a:off x="152400" y="228600"/>
            <a:ext cx="8839200" cy="5902325"/>
          </a:xfrm>
        </p:spPr>
        <p:txBody>
          <a:bodyPr>
            <a:normAutofit fontScale="92500" lnSpcReduction="10000"/>
          </a:bodyPr>
          <a:lstStyle/>
          <a:p>
            <a:pPr algn="ctr">
              <a:buFont typeface="Wingdings" pitchFamily="2" charset="2"/>
              <a:buNone/>
            </a:pPr>
            <a:r>
              <a:rPr lang="en-US" sz="2600" dirty="0">
                <a:solidFill>
                  <a:srgbClr val="7030A0"/>
                </a:solidFill>
                <a:effectLst>
                  <a:outerShdw blurRad="38100" dist="38100" dir="2700000" algn="tl">
                    <a:srgbClr val="FFFFFF"/>
                  </a:outerShdw>
                </a:effectLst>
                <a:latin typeface="Times New Roman" pitchFamily="18" charset="0"/>
                <a:cs typeface="Times New Roman" pitchFamily="18" charset="0"/>
              </a:rPr>
              <a:t> </a:t>
            </a:r>
            <a:r>
              <a:rPr lang="en-US" sz="2600" b="1" dirty="0">
                <a:solidFill>
                  <a:srgbClr val="7030A0"/>
                </a:solidFill>
                <a:effectLst>
                  <a:outerShdw blurRad="38100" dist="38100" dir="2700000" algn="tl">
                    <a:srgbClr val="FFFFFF"/>
                  </a:outerShdw>
                </a:effectLst>
                <a:latin typeface="Times New Roman" pitchFamily="18" charset="0"/>
                <a:cs typeface="Times New Roman" pitchFamily="18" charset="0"/>
              </a:rPr>
              <a:t>LENGTH OF SPAN</a:t>
            </a:r>
          </a:p>
          <a:p>
            <a:endParaRPr lang="en-US" dirty="0">
              <a:solidFill>
                <a:schemeClr val="folHlink"/>
              </a:solidFill>
              <a:effectLst>
                <a:outerShdw blurRad="38100" dist="38100" dir="2700000" algn="tl">
                  <a:srgbClr val="FFFFFF"/>
                </a:outerShdw>
              </a:effectLst>
              <a:cs typeface="Times New Roman" pitchFamily="18" charset="0"/>
            </a:endParaRPr>
          </a:p>
          <a:p>
            <a:pPr>
              <a:buNone/>
            </a:pPr>
            <a:r>
              <a:rPr lang="en-US" sz="2600" dirty="0">
                <a:latin typeface="Times New Roman" pitchFamily="18" charset="0"/>
                <a:cs typeface="Times New Roman" pitchFamily="18" charset="0"/>
              </a:rPr>
              <a:t>Longer edentulous span</a:t>
            </a:r>
          </a:p>
          <a:p>
            <a:endParaRPr lang="en-US" sz="2600" dirty="0">
              <a:latin typeface="Times New Roman" pitchFamily="18" charset="0"/>
              <a:cs typeface="Times New Roman" pitchFamily="18" charset="0"/>
              <a:sym typeface="Wingdings" pitchFamily="2" charset="2"/>
            </a:endParaRPr>
          </a:p>
          <a:p>
            <a:pPr>
              <a:buFont typeface="Wingdings" pitchFamily="2" charset="2"/>
              <a:buNone/>
            </a:pPr>
            <a:r>
              <a:rPr lang="en-US" sz="2600" dirty="0">
                <a:latin typeface="Times New Roman" pitchFamily="18" charset="0"/>
                <a:cs typeface="Times New Roman" pitchFamily="18" charset="0"/>
                <a:sym typeface="Wingdings" pitchFamily="2" charset="2"/>
              </a:rPr>
              <a:t>   </a:t>
            </a:r>
          </a:p>
          <a:p>
            <a:pPr>
              <a:buFont typeface="Wingdings" pitchFamily="2" charset="2"/>
              <a:buNone/>
            </a:pPr>
            <a:r>
              <a:rPr lang="en-US" sz="2600" dirty="0">
                <a:latin typeface="Times New Roman" pitchFamily="18" charset="0"/>
                <a:cs typeface="Times New Roman" pitchFamily="18" charset="0"/>
                <a:sym typeface="Wingdings" pitchFamily="2" charset="2"/>
              </a:rPr>
              <a:t> Longer denture base</a:t>
            </a:r>
          </a:p>
          <a:p>
            <a:endParaRPr lang="en-US" sz="2600" dirty="0">
              <a:latin typeface="Times New Roman" pitchFamily="18" charset="0"/>
              <a:cs typeface="Times New Roman" pitchFamily="18" charset="0"/>
              <a:sym typeface="Wingdings" pitchFamily="2" charset="2"/>
            </a:endParaRPr>
          </a:p>
          <a:p>
            <a:pPr>
              <a:buFont typeface="Wingdings" pitchFamily="2" charset="2"/>
              <a:buNone/>
            </a:pPr>
            <a:r>
              <a:rPr lang="en-US" sz="2600" dirty="0">
                <a:latin typeface="Times New Roman" pitchFamily="18" charset="0"/>
                <a:cs typeface="Times New Roman" pitchFamily="18" charset="0"/>
                <a:sym typeface="Wingdings" pitchFamily="2" charset="2"/>
              </a:rPr>
              <a:t>   </a:t>
            </a:r>
          </a:p>
          <a:p>
            <a:pPr>
              <a:buFont typeface="Wingdings" pitchFamily="2" charset="2"/>
              <a:buNone/>
            </a:pPr>
            <a:r>
              <a:rPr lang="en-US" sz="2600" dirty="0">
                <a:latin typeface="Times New Roman" pitchFamily="18" charset="0"/>
                <a:cs typeface="Times New Roman" pitchFamily="18" charset="0"/>
                <a:sym typeface="Wingdings" pitchFamily="2" charset="2"/>
              </a:rPr>
              <a:t> Greater force transmitted to</a:t>
            </a:r>
          </a:p>
          <a:p>
            <a:pPr>
              <a:buFont typeface="Wingdings" pitchFamily="2" charset="2"/>
              <a:buNone/>
            </a:pPr>
            <a:r>
              <a:rPr lang="en-US" sz="2600" dirty="0">
                <a:latin typeface="Times New Roman" pitchFamily="18" charset="0"/>
                <a:cs typeface="Times New Roman" pitchFamily="18" charset="0"/>
                <a:sym typeface="Wingdings" pitchFamily="2" charset="2"/>
              </a:rPr>
              <a:t>         abutment teeth</a:t>
            </a:r>
          </a:p>
          <a:p>
            <a:endParaRPr lang="en-US" sz="2600" dirty="0">
              <a:latin typeface="Times New Roman" pitchFamily="18" charset="0"/>
              <a:cs typeface="Times New Roman" pitchFamily="18" charset="0"/>
              <a:sym typeface="Wingdings" pitchFamily="2" charset="2"/>
            </a:endParaRPr>
          </a:p>
          <a:p>
            <a:pPr>
              <a:buFont typeface="Wingdings" pitchFamily="2" charset="2"/>
              <a:buNone/>
            </a:pPr>
            <a:endParaRPr lang="en-US" dirty="0">
              <a:cs typeface="Times New Roman" pitchFamily="18" charset="0"/>
              <a:sym typeface="Wingdings" pitchFamily="2" charset="2"/>
            </a:endParaRPr>
          </a:p>
          <a:p>
            <a:pPr algn="ctr">
              <a:buNone/>
            </a:pPr>
            <a:r>
              <a:rPr lang="en-US" sz="2600" b="1" dirty="0">
                <a:solidFill>
                  <a:srgbClr val="FF0000"/>
                </a:solidFill>
                <a:latin typeface="Times New Roman" pitchFamily="18" charset="0"/>
                <a:cs typeface="Times New Roman" pitchFamily="18" charset="0"/>
              </a:rPr>
              <a:t>Every effort be made to retain a posterior abutment to avoid class I and class II situation. </a:t>
            </a:r>
          </a:p>
        </p:txBody>
      </p:sp>
      <p:pic>
        <p:nvPicPr>
          <p:cNvPr id="20485" name="Picture 5" descr="Lower_frame"/>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5239016" y="1600200"/>
            <a:ext cx="2856968" cy="21891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Date Placeholder 6"/>
          <p:cNvSpPr>
            <a:spLocks noGrp="1"/>
          </p:cNvSpPr>
          <p:nvPr>
            <p:ph type="dt" sz="half" idx="10"/>
          </p:nvPr>
        </p:nvSpPr>
        <p:spPr/>
        <p:txBody>
          <a:bodyPr/>
          <a:lstStyle/>
          <a:p>
            <a:fld id="{772BF41E-47B3-4EC3-AA2B-C33A160A2E4D}" type="datetime1">
              <a:rPr lang="en-US" smtClean="0"/>
              <a:t>21-May-23</a:t>
            </a:fld>
            <a:endParaRPr lang="en-US" dirty="0"/>
          </a:p>
        </p:txBody>
      </p:sp>
      <p:sp>
        <p:nvSpPr>
          <p:cNvPr id="8" name="Slide Number Placeholder 7"/>
          <p:cNvSpPr>
            <a:spLocks noGrp="1"/>
          </p:cNvSpPr>
          <p:nvPr>
            <p:ph type="sldNum" sz="quarter" idx="12"/>
          </p:nvPr>
        </p:nvSpPr>
        <p:spPr/>
        <p:txBody>
          <a:bodyPr/>
          <a:lstStyle/>
          <a:p>
            <a:fld id="{CD83C889-6B6A-4D2E-AC30-352B8C38FC69}" type="slidenum">
              <a:rPr lang="en-US" smtClean="0"/>
              <a:pPr/>
              <a:t>30</a:t>
            </a:fld>
            <a:endParaRPr lang="en-US" dirty="0"/>
          </a:p>
        </p:txBody>
      </p:sp>
      <p:sp>
        <p:nvSpPr>
          <p:cNvPr id="20491" name="Line 11"/>
          <p:cNvSpPr>
            <a:spLocks noChangeShapeType="1"/>
          </p:cNvSpPr>
          <p:nvPr/>
        </p:nvSpPr>
        <p:spPr bwMode="auto">
          <a:xfrm>
            <a:off x="2133600" y="1676400"/>
            <a:ext cx="0" cy="533400"/>
          </a:xfrm>
          <a:prstGeom prst="line">
            <a:avLst/>
          </a:prstGeom>
          <a:noFill/>
          <a:ln w="9525">
            <a:solidFill>
              <a:schemeClr val="tx1"/>
            </a:solidFill>
            <a:round/>
            <a:headEnd/>
            <a:tailEnd type="triangle" w="med" len="med"/>
          </a:ln>
          <a:effectLst/>
        </p:spPr>
        <p:txBody>
          <a:bodyPr/>
          <a:lstStyle/>
          <a:p>
            <a:endParaRPr lang="en-US" dirty="0"/>
          </a:p>
        </p:txBody>
      </p:sp>
      <p:sp>
        <p:nvSpPr>
          <p:cNvPr id="20492" name="Line 12"/>
          <p:cNvSpPr>
            <a:spLocks noChangeShapeType="1"/>
          </p:cNvSpPr>
          <p:nvPr/>
        </p:nvSpPr>
        <p:spPr bwMode="auto">
          <a:xfrm>
            <a:off x="2133600" y="2743200"/>
            <a:ext cx="0" cy="381000"/>
          </a:xfrm>
          <a:prstGeom prst="line">
            <a:avLst/>
          </a:prstGeom>
          <a:noFill/>
          <a:ln w="9525">
            <a:solidFill>
              <a:schemeClr val="tx1"/>
            </a:solidFill>
            <a:round/>
            <a:headEnd/>
            <a:tailEnd type="triangle" w="med" len="med"/>
          </a:ln>
          <a:effectLst/>
        </p:spPr>
        <p:txBody>
          <a:bodyPr/>
          <a:lstStyle/>
          <a:p>
            <a:endParaRPr lang="en-US" dirty="0"/>
          </a:p>
        </p:txBody>
      </p:sp>
      <p:sp>
        <p:nvSpPr>
          <p:cNvPr id="6" name="TextBox 5"/>
          <p:cNvSpPr txBox="1"/>
          <p:nvPr/>
        </p:nvSpPr>
        <p:spPr>
          <a:xfrm>
            <a:off x="2514600" y="6019800"/>
            <a:ext cx="5257800" cy="307777"/>
          </a:xfrm>
          <a:prstGeom prst="rect">
            <a:avLst/>
          </a:prstGeom>
          <a:noFill/>
        </p:spPr>
        <p:txBody>
          <a:bodyPr wrap="square" rtlCol="0">
            <a:spAutoFit/>
          </a:bodyPr>
          <a:lstStyle/>
          <a:p>
            <a:r>
              <a:rPr lang="en-IN" sz="1400" dirty="0"/>
              <a:t>Stewart’s clinical Removable Posthodontics 4</a:t>
            </a:r>
            <a:r>
              <a:rPr lang="en-IN" sz="1400" baseline="30000" dirty="0"/>
              <a:t>th</a:t>
            </a:r>
            <a:r>
              <a:rPr lang="en-IN" sz="1400" dirty="0"/>
              <a:t> edition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228600"/>
            <a:ext cx="8229600" cy="5902325"/>
          </a:xfrm>
        </p:spPr>
        <p:txBody>
          <a:bodyPr>
            <a:normAutofit/>
          </a:bodyPr>
          <a:lstStyle/>
          <a:p>
            <a:pPr algn="ctr">
              <a:lnSpc>
                <a:spcPct val="150000"/>
              </a:lnSpc>
              <a:buFont typeface="Wingdings" pitchFamily="2" charset="2"/>
              <a:buNone/>
            </a:pPr>
            <a:r>
              <a:rPr lang="en-US" sz="2400" b="1" dirty="0">
                <a:solidFill>
                  <a:schemeClr val="folHlink"/>
                </a:solidFill>
                <a:effectLst>
                  <a:outerShdw blurRad="38100" dist="38100" dir="2700000" algn="tl">
                    <a:srgbClr val="FFFFFF"/>
                  </a:outerShdw>
                </a:effectLst>
                <a:latin typeface="Times New Roman" pitchFamily="18" charset="0"/>
                <a:cs typeface="Times New Roman" pitchFamily="18" charset="0"/>
              </a:rPr>
              <a:t> </a:t>
            </a:r>
            <a:r>
              <a:rPr lang="en-US" sz="2400" b="1" dirty="0">
                <a:solidFill>
                  <a:srgbClr val="7030A0"/>
                </a:solidFill>
                <a:effectLst>
                  <a:outerShdw blurRad="38100" dist="38100" dir="2700000" algn="tl">
                    <a:srgbClr val="FFFFFF"/>
                  </a:outerShdw>
                </a:effectLst>
                <a:latin typeface="Times New Roman" pitchFamily="18" charset="0"/>
                <a:cs typeface="Times New Roman" pitchFamily="18" charset="0"/>
              </a:rPr>
              <a:t>CLASP AS A FACTOR IN STRESS</a:t>
            </a:r>
          </a:p>
          <a:p>
            <a:pPr>
              <a:lnSpc>
                <a:spcPct val="150000"/>
              </a:lnSpc>
            </a:pPr>
            <a:endParaRPr lang="en-US" dirty="0">
              <a:solidFill>
                <a:schemeClr val="folHlink"/>
              </a:solidFill>
              <a:effectLst>
                <a:outerShdw blurRad="38100" dist="38100" dir="2700000" algn="tl">
                  <a:srgbClr val="FFFFFF"/>
                </a:outerShdw>
              </a:effectLst>
            </a:endParaRPr>
          </a:p>
          <a:p>
            <a:pPr>
              <a:lnSpc>
                <a:spcPct val="150000"/>
              </a:lnSpc>
            </a:pPr>
            <a:r>
              <a:rPr lang="en-US" sz="2400" b="1" dirty="0">
                <a:solidFill>
                  <a:srgbClr val="00B050"/>
                </a:solidFill>
                <a:latin typeface="Times New Roman" pitchFamily="18" charset="0"/>
                <a:cs typeface="Times New Roman" pitchFamily="18" charset="0"/>
              </a:rPr>
              <a:t>More flexible </a:t>
            </a:r>
            <a:r>
              <a:rPr lang="en-US" sz="2400" dirty="0">
                <a:latin typeface="Times New Roman" pitchFamily="18" charset="0"/>
                <a:cs typeface="Times New Roman" pitchFamily="18" charset="0"/>
              </a:rPr>
              <a:t>the retentive arm of clasp </a:t>
            </a:r>
            <a:r>
              <a:rPr lang="en-US" sz="2400" b="1" dirty="0">
                <a:latin typeface="Times New Roman" pitchFamily="18" charset="0"/>
                <a:cs typeface="Times New Roman" pitchFamily="18" charset="0"/>
                <a:sym typeface="Wingdings" pitchFamily="2" charset="2"/>
              </a:rPr>
              <a:t> </a:t>
            </a:r>
            <a:r>
              <a:rPr lang="en-US" sz="2400" dirty="0">
                <a:latin typeface="Times New Roman" pitchFamily="18" charset="0"/>
                <a:cs typeface="Times New Roman" pitchFamily="18" charset="0"/>
                <a:sym typeface="Wingdings" pitchFamily="2" charset="2"/>
              </a:rPr>
              <a:t>less stress to abutment tooth</a:t>
            </a:r>
          </a:p>
          <a:p>
            <a:pPr>
              <a:lnSpc>
                <a:spcPct val="150000"/>
              </a:lnSpc>
            </a:pPr>
            <a:r>
              <a:rPr lang="en-US" sz="2400" dirty="0">
                <a:latin typeface="Times New Roman" pitchFamily="18" charset="0"/>
                <a:cs typeface="Times New Roman" pitchFamily="18" charset="0"/>
                <a:sym typeface="Wingdings" pitchFamily="2" charset="2"/>
              </a:rPr>
              <a:t>But, flexible clasp arm  provides</a:t>
            </a:r>
            <a:r>
              <a:rPr lang="en-US" sz="2400" dirty="0">
                <a:solidFill>
                  <a:srgbClr val="00B050"/>
                </a:solidFill>
                <a:latin typeface="Times New Roman" pitchFamily="18" charset="0"/>
                <a:cs typeface="Times New Roman" pitchFamily="18" charset="0"/>
                <a:sym typeface="Wingdings" pitchFamily="2" charset="2"/>
              </a:rPr>
              <a:t> </a:t>
            </a:r>
            <a:r>
              <a:rPr lang="en-US" sz="2400" b="1" dirty="0">
                <a:solidFill>
                  <a:srgbClr val="00B050"/>
                </a:solidFill>
                <a:latin typeface="Times New Roman" pitchFamily="18" charset="0"/>
                <a:cs typeface="Times New Roman" pitchFamily="18" charset="0"/>
                <a:sym typeface="Wingdings" pitchFamily="2" charset="2"/>
              </a:rPr>
              <a:t>less</a:t>
            </a:r>
            <a:r>
              <a:rPr lang="en-US" sz="2400" dirty="0">
                <a:solidFill>
                  <a:srgbClr val="00B050"/>
                </a:solidFill>
                <a:latin typeface="Times New Roman" pitchFamily="18" charset="0"/>
                <a:cs typeface="Times New Roman" pitchFamily="18" charset="0"/>
                <a:sym typeface="Wingdings" pitchFamily="2" charset="2"/>
              </a:rPr>
              <a:t> </a:t>
            </a:r>
            <a:r>
              <a:rPr lang="en-US" sz="2400" b="1" dirty="0">
                <a:solidFill>
                  <a:srgbClr val="00B050"/>
                </a:solidFill>
                <a:latin typeface="Times New Roman" pitchFamily="18" charset="0"/>
                <a:cs typeface="Times New Roman" pitchFamily="18" charset="0"/>
                <a:sym typeface="Wingdings" pitchFamily="2" charset="2"/>
              </a:rPr>
              <a:t>stability against horizontal forces</a:t>
            </a:r>
            <a:r>
              <a:rPr lang="en-US" sz="2400" dirty="0">
                <a:latin typeface="Times New Roman" pitchFamily="18" charset="0"/>
                <a:cs typeface="Times New Roman" pitchFamily="18" charset="0"/>
                <a:sym typeface="Wingdings" pitchFamily="2" charset="2"/>
              </a:rPr>
              <a:t> increase stress on residual ridge.</a:t>
            </a:r>
          </a:p>
          <a:p>
            <a:pPr>
              <a:lnSpc>
                <a:spcPct val="150000"/>
              </a:lnSpc>
            </a:pPr>
            <a:r>
              <a:rPr lang="en-US" sz="2400" b="1" dirty="0">
                <a:solidFill>
                  <a:srgbClr val="FF0000"/>
                </a:solidFill>
                <a:latin typeface="Times New Roman" pitchFamily="18" charset="0"/>
                <a:cs typeface="Times New Roman" pitchFamily="18" charset="0"/>
              </a:rPr>
              <a:t>Decision should be made whether abutment or ridge requires more protection</a:t>
            </a:r>
          </a:p>
          <a:p>
            <a:pPr>
              <a:lnSpc>
                <a:spcPct val="150000"/>
              </a:lnSpc>
            </a:pPr>
            <a:endParaRPr lang="en-US" dirty="0">
              <a:sym typeface="Wingdings" pitchFamily="2" charset="2"/>
            </a:endParaRPr>
          </a:p>
          <a:p>
            <a:pPr>
              <a:lnSpc>
                <a:spcPct val="150000"/>
              </a:lnSpc>
            </a:pPr>
            <a:endParaRPr lang="en-US" dirty="0"/>
          </a:p>
        </p:txBody>
      </p:sp>
      <p:sp>
        <p:nvSpPr>
          <p:cNvPr id="4" name="Date Placeholder 3"/>
          <p:cNvSpPr>
            <a:spLocks noGrp="1"/>
          </p:cNvSpPr>
          <p:nvPr>
            <p:ph type="dt" sz="half" idx="10"/>
          </p:nvPr>
        </p:nvSpPr>
        <p:spPr/>
        <p:txBody>
          <a:bodyPr/>
          <a:lstStyle/>
          <a:p>
            <a:fld id="{079F439D-83B4-4DC8-9E9F-82B51635FC7D}" type="datetime1">
              <a:rPr lang="en-US" smtClean="0"/>
              <a:t>21-May-23</a:t>
            </a:fld>
            <a:endParaRPr lang="en-US" dirty="0"/>
          </a:p>
        </p:txBody>
      </p:sp>
      <p:sp>
        <p:nvSpPr>
          <p:cNvPr id="5" name="Slide Number Placeholder 4"/>
          <p:cNvSpPr>
            <a:spLocks noGrp="1"/>
          </p:cNvSpPr>
          <p:nvPr>
            <p:ph type="sldNum" sz="quarter" idx="12"/>
          </p:nvPr>
        </p:nvSpPr>
        <p:spPr/>
        <p:txBody>
          <a:bodyPr/>
          <a:lstStyle/>
          <a:p>
            <a:fld id="{1E310878-28FA-40D9-B123-959BF28ACFCA}" type="slidenum">
              <a:rPr lang="en-US" smtClean="0"/>
              <a:pPr/>
              <a:t>31</a:t>
            </a:fld>
            <a:endParaRPr lang="en-US" dirty="0"/>
          </a:p>
        </p:txBody>
      </p:sp>
      <p:sp>
        <p:nvSpPr>
          <p:cNvPr id="3" name="TextBox 2"/>
          <p:cNvSpPr txBox="1"/>
          <p:nvPr/>
        </p:nvSpPr>
        <p:spPr>
          <a:xfrm>
            <a:off x="2209800" y="5943600"/>
            <a:ext cx="5257800" cy="307777"/>
          </a:xfrm>
          <a:prstGeom prst="rect">
            <a:avLst/>
          </a:prstGeom>
          <a:noFill/>
        </p:spPr>
        <p:txBody>
          <a:bodyPr wrap="square" rtlCol="0">
            <a:spAutoFit/>
          </a:bodyPr>
          <a:lstStyle/>
          <a:p>
            <a:r>
              <a:rPr lang="en-IN" sz="1400" dirty="0"/>
              <a:t>Stewart’s clinical Removable Posthodontics 4</a:t>
            </a:r>
            <a:r>
              <a:rPr lang="en-IN" sz="1400" baseline="30000" dirty="0"/>
              <a:t>th</a:t>
            </a:r>
            <a:r>
              <a:rPr lang="en-IN" sz="1400" dirty="0"/>
              <a:t> edition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a:xfrm>
            <a:off x="457200" y="152400"/>
            <a:ext cx="8382000" cy="1143000"/>
          </a:xfrm>
        </p:spPr>
        <p:txBody>
          <a:bodyPr/>
          <a:lstStyle/>
          <a:p>
            <a:pPr algn="ctr">
              <a:buFont typeface="Wingdings" pitchFamily="2" charset="2"/>
              <a:buNone/>
            </a:pPr>
            <a:r>
              <a:rPr lang="en-US" sz="2400" b="1" dirty="0">
                <a:solidFill>
                  <a:srgbClr val="7030A0"/>
                </a:solidFill>
                <a:effectLst>
                  <a:outerShdw blurRad="38100" dist="38100" dir="2700000" algn="tl">
                    <a:srgbClr val="FFFFFF"/>
                  </a:outerShdw>
                </a:effectLst>
                <a:latin typeface="Times New Roman" pitchFamily="18" charset="0"/>
                <a:cs typeface="Times New Roman" pitchFamily="18" charset="0"/>
              </a:rPr>
              <a:t>In examination phase decide whether ridge or abutment tooth require more protection</a:t>
            </a:r>
          </a:p>
          <a:p>
            <a:pPr algn="ctr"/>
            <a:endParaRPr lang="en-US" sz="2800" dirty="0">
              <a:solidFill>
                <a:schemeClr val="hlink"/>
              </a:solidFill>
              <a:effectLst>
                <a:outerShdw blurRad="38100" dist="38100" dir="2700000" algn="tl">
                  <a:srgbClr val="FFFFFF"/>
                </a:outerShdw>
              </a:effectLst>
            </a:endParaRPr>
          </a:p>
          <a:p>
            <a:pPr algn="ctr"/>
            <a:endParaRPr lang="en-US" sz="2800" dirty="0">
              <a:sym typeface="Wingdings" pitchFamily="2" charset="2"/>
            </a:endParaRPr>
          </a:p>
          <a:p>
            <a:pPr algn="ctr"/>
            <a:endParaRPr lang="en-US" sz="2800" dirty="0">
              <a:sym typeface="Wingdings" pitchFamily="2" charset="2"/>
            </a:endParaRPr>
          </a:p>
          <a:p>
            <a:pPr algn="ctr"/>
            <a:endParaRPr lang="en-US" sz="2800" dirty="0">
              <a:sym typeface="Wingdings" pitchFamily="2" charset="2"/>
            </a:endParaRPr>
          </a:p>
        </p:txBody>
      </p:sp>
      <p:sp>
        <p:nvSpPr>
          <p:cNvPr id="9" name="Date Placeholder 8"/>
          <p:cNvSpPr>
            <a:spLocks noGrp="1"/>
          </p:cNvSpPr>
          <p:nvPr>
            <p:ph type="dt" sz="half" idx="10"/>
          </p:nvPr>
        </p:nvSpPr>
        <p:spPr/>
        <p:txBody>
          <a:bodyPr/>
          <a:lstStyle/>
          <a:p>
            <a:fld id="{FA1E0E88-29EF-4950-AC39-1B72C277B0D3}" type="datetime1">
              <a:rPr lang="en-US" smtClean="0"/>
              <a:t>21-May-23</a:t>
            </a:fld>
            <a:endParaRPr lang="en-US" dirty="0"/>
          </a:p>
        </p:txBody>
      </p:sp>
      <p:sp>
        <p:nvSpPr>
          <p:cNvPr id="10" name="Slide Number Placeholder 9"/>
          <p:cNvSpPr>
            <a:spLocks noGrp="1"/>
          </p:cNvSpPr>
          <p:nvPr>
            <p:ph type="sldNum" sz="quarter" idx="12"/>
          </p:nvPr>
        </p:nvSpPr>
        <p:spPr/>
        <p:txBody>
          <a:bodyPr/>
          <a:lstStyle/>
          <a:p>
            <a:fld id="{9B4E2861-E7D7-4A28-BEB1-A234530459DC}" type="slidenum">
              <a:rPr lang="en-US" smtClean="0"/>
              <a:pPr/>
              <a:t>32</a:t>
            </a:fld>
            <a:endParaRPr lang="en-US"/>
          </a:p>
        </p:txBody>
      </p:sp>
      <p:sp>
        <p:nvSpPr>
          <p:cNvPr id="22536" name="Text Box 8"/>
          <p:cNvSpPr txBox="1">
            <a:spLocks noChangeArrowheads="1"/>
          </p:cNvSpPr>
          <p:nvPr/>
        </p:nvSpPr>
        <p:spPr bwMode="auto">
          <a:xfrm>
            <a:off x="609600" y="1524000"/>
            <a:ext cx="3810000" cy="2456057"/>
          </a:xfrm>
          <a:prstGeom prst="rect">
            <a:avLst/>
          </a:prstGeom>
          <a:noFill/>
          <a:ln w="9525">
            <a:noFill/>
            <a:miter lim="800000"/>
            <a:headEnd/>
            <a:tailEnd/>
          </a:ln>
          <a:effectLst/>
        </p:spPr>
        <p:txBody>
          <a:bodyPr>
            <a:spAutoFit/>
          </a:bodyPr>
          <a:lstStyle/>
          <a:p>
            <a:pPr eaLnBrk="1" hangingPunct="1">
              <a:lnSpc>
                <a:spcPct val="150000"/>
              </a:lnSpc>
              <a:spcBef>
                <a:spcPct val="20000"/>
              </a:spcBef>
              <a:buClr>
                <a:schemeClr val="hlink"/>
              </a:buClr>
              <a:buSzPct val="75000"/>
              <a:buFont typeface="Wingdings" pitchFamily="2" charset="2"/>
              <a:buNone/>
            </a:pPr>
            <a:r>
              <a:rPr lang="en-US" sz="2400" dirty="0">
                <a:solidFill>
                  <a:srgbClr val="FF0000"/>
                </a:solidFill>
                <a:latin typeface="Times New Roman" pitchFamily="18" charset="0"/>
                <a:cs typeface="Times New Roman" pitchFamily="18" charset="0"/>
              </a:rPr>
              <a:t>If periodontal support good</a:t>
            </a:r>
          </a:p>
          <a:p>
            <a:pPr eaLnBrk="1" hangingPunct="1">
              <a:lnSpc>
                <a:spcPct val="150000"/>
              </a:lnSpc>
              <a:spcBef>
                <a:spcPct val="20000"/>
              </a:spcBef>
              <a:buClr>
                <a:schemeClr val="hlink"/>
              </a:buClr>
              <a:buSzPct val="75000"/>
            </a:pPr>
            <a:endParaRPr lang="en-US" sz="2400" dirty="0">
              <a:latin typeface="Times New Roman" pitchFamily="18" charset="0"/>
              <a:cs typeface="Times New Roman" pitchFamily="18" charset="0"/>
            </a:endParaRPr>
          </a:p>
          <a:p>
            <a:pPr eaLnBrk="1" hangingPunct="1">
              <a:lnSpc>
                <a:spcPct val="150000"/>
              </a:lnSpc>
              <a:spcBef>
                <a:spcPct val="20000"/>
              </a:spcBef>
              <a:buClr>
                <a:schemeClr val="hlink"/>
              </a:buClr>
              <a:buSzPct val="75000"/>
              <a:buFont typeface="Wingdings" pitchFamily="2" charset="2"/>
              <a:buNone/>
            </a:pPr>
            <a:r>
              <a:rPr lang="en-US" sz="2400" dirty="0">
                <a:solidFill>
                  <a:srgbClr val="FF0000"/>
                </a:solidFill>
                <a:latin typeface="Times New Roman" pitchFamily="18" charset="0"/>
                <a:cs typeface="Times New Roman" pitchFamily="18" charset="0"/>
                <a:sym typeface="Wingdings" pitchFamily="2" charset="2"/>
              </a:rPr>
              <a:t>less flexible clasp </a:t>
            </a:r>
            <a:r>
              <a:rPr lang="en-US" sz="2400" dirty="0">
                <a:latin typeface="Times New Roman" pitchFamily="18" charset="0"/>
                <a:cs typeface="Times New Roman" pitchFamily="18" charset="0"/>
              </a:rPr>
              <a:t>like vertical projection clasp</a:t>
            </a:r>
          </a:p>
        </p:txBody>
      </p:sp>
      <p:sp>
        <p:nvSpPr>
          <p:cNvPr id="22537" name="Text Box 9"/>
          <p:cNvSpPr txBox="1">
            <a:spLocks noChangeArrowheads="1"/>
          </p:cNvSpPr>
          <p:nvPr/>
        </p:nvSpPr>
        <p:spPr bwMode="auto">
          <a:xfrm>
            <a:off x="4572000" y="1524000"/>
            <a:ext cx="4006850" cy="2308324"/>
          </a:xfrm>
          <a:prstGeom prst="rect">
            <a:avLst/>
          </a:prstGeom>
          <a:noFill/>
          <a:ln w="9525">
            <a:noFill/>
            <a:miter lim="800000"/>
            <a:headEnd/>
            <a:tailEnd/>
          </a:ln>
          <a:effectLst/>
        </p:spPr>
        <p:txBody>
          <a:bodyPr>
            <a:spAutoFit/>
          </a:bodyPr>
          <a:lstStyle/>
          <a:p>
            <a:pPr>
              <a:lnSpc>
                <a:spcPct val="150000"/>
              </a:lnSpc>
            </a:pPr>
            <a:r>
              <a:rPr lang="en-US" sz="2400" dirty="0">
                <a:solidFill>
                  <a:srgbClr val="FF0000"/>
                </a:solidFill>
                <a:latin typeface="Times New Roman" pitchFamily="18" charset="0"/>
                <a:cs typeface="Times New Roman" pitchFamily="18" charset="0"/>
              </a:rPr>
              <a:t>If periodontal support weak</a:t>
            </a:r>
          </a:p>
          <a:p>
            <a:pPr>
              <a:lnSpc>
                <a:spcPct val="150000"/>
              </a:lnSpc>
            </a:pPr>
            <a:endParaRPr lang="en-US" sz="2400" dirty="0">
              <a:solidFill>
                <a:schemeClr val="folHlink"/>
              </a:solidFill>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pitchFamily="2" charset="2"/>
              </a:rPr>
              <a:t>use more </a:t>
            </a:r>
            <a:r>
              <a:rPr lang="en-US" sz="2400" dirty="0">
                <a:solidFill>
                  <a:srgbClr val="FF0000"/>
                </a:solidFill>
                <a:latin typeface="Times New Roman" pitchFamily="18" charset="0"/>
                <a:cs typeface="Times New Roman" pitchFamily="18" charset="0"/>
                <a:sym typeface="Wingdings" pitchFamily="2" charset="2"/>
              </a:rPr>
              <a:t>flexible clasp </a:t>
            </a:r>
            <a:r>
              <a:rPr lang="en-US" sz="2400" dirty="0">
                <a:latin typeface="Times New Roman" pitchFamily="18" charset="0"/>
                <a:cs typeface="Times New Roman" pitchFamily="18" charset="0"/>
                <a:sym typeface="Wingdings" pitchFamily="2" charset="2"/>
              </a:rPr>
              <a:t>like combination clasp </a:t>
            </a:r>
          </a:p>
        </p:txBody>
      </p:sp>
      <p:sp>
        <p:nvSpPr>
          <p:cNvPr id="22538" name="Line 10"/>
          <p:cNvSpPr>
            <a:spLocks noChangeShapeType="1"/>
          </p:cNvSpPr>
          <p:nvPr/>
        </p:nvSpPr>
        <p:spPr bwMode="auto">
          <a:xfrm flipH="1">
            <a:off x="3124200" y="1066800"/>
            <a:ext cx="304800" cy="457200"/>
          </a:xfrm>
          <a:prstGeom prst="line">
            <a:avLst/>
          </a:prstGeom>
          <a:noFill/>
          <a:ln w="9525">
            <a:solidFill>
              <a:schemeClr val="tx1"/>
            </a:solidFill>
            <a:round/>
            <a:headEnd/>
            <a:tailEnd type="triangle" w="med" len="med"/>
          </a:ln>
          <a:effectLst/>
        </p:spPr>
        <p:txBody>
          <a:bodyPr/>
          <a:lstStyle/>
          <a:p>
            <a:endParaRPr lang="en-US"/>
          </a:p>
        </p:txBody>
      </p:sp>
      <p:sp>
        <p:nvSpPr>
          <p:cNvPr id="22539" name="Line 11"/>
          <p:cNvSpPr>
            <a:spLocks noChangeShapeType="1"/>
          </p:cNvSpPr>
          <p:nvPr/>
        </p:nvSpPr>
        <p:spPr bwMode="auto">
          <a:xfrm>
            <a:off x="5334000" y="1066800"/>
            <a:ext cx="304800" cy="381000"/>
          </a:xfrm>
          <a:prstGeom prst="line">
            <a:avLst/>
          </a:prstGeom>
          <a:noFill/>
          <a:ln w="9525">
            <a:solidFill>
              <a:schemeClr val="tx1"/>
            </a:solidFill>
            <a:round/>
            <a:headEnd/>
            <a:tailEnd type="triangle" w="med" len="med"/>
          </a:ln>
          <a:effectLst/>
        </p:spPr>
        <p:txBody>
          <a:bodyPr/>
          <a:lstStyle/>
          <a:p>
            <a:endParaRPr lang="en-US"/>
          </a:p>
        </p:txBody>
      </p:sp>
      <p:sp>
        <p:nvSpPr>
          <p:cNvPr id="22540" name="Line 12"/>
          <p:cNvSpPr>
            <a:spLocks noChangeShapeType="1"/>
          </p:cNvSpPr>
          <p:nvPr/>
        </p:nvSpPr>
        <p:spPr bwMode="auto">
          <a:xfrm>
            <a:off x="1905000" y="2286000"/>
            <a:ext cx="0" cy="533400"/>
          </a:xfrm>
          <a:prstGeom prst="line">
            <a:avLst/>
          </a:prstGeom>
          <a:noFill/>
          <a:ln w="9525">
            <a:solidFill>
              <a:schemeClr val="tx1"/>
            </a:solidFill>
            <a:round/>
            <a:headEnd/>
            <a:tailEnd type="triangle" w="med" len="med"/>
          </a:ln>
          <a:effectLst/>
        </p:spPr>
        <p:txBody>
          <a:bodyPr/>
          <a:lstStyle/>
          <a:p>
            <a:endParaRPr lang="en-US"/>
          </a:p>
        </p:txBody>
      </p:sp>
      <p:sp>
        <p:nvSpPr>
          <p:cNvPr id="22541" name="Line 13"/>
          <p:cNvSpPr>
            <a:spLocks noChangeShapeType="1"/>
          </p:cNvSpPr>
          <p:nvPr/>
        </p:nvSpPr>
        <p:spPr bwMode="auto">
          <a:xfrm flipH="1">
            <a:off x="6172200" y="2133600"/>
            <a:ext cx="45719" cy="685800"/>
          </a:xfrm>
          <a:prstGeom prst="line">
            <a:avLst/>
          </a:prstGeom>
          <a:noFill/>
          <a:ln w="9525">
            <a:solidFill>
              <a:schemeClr val="tx1"/>
            </a:solidFill>
            <a:round/>
            <a:headEnd/>
            <a:tailEnd type="triangle" w="med" len="med"/>
          </a:ln>
          <a:effectLst/>
        </p:spPr>
        <p:txBody>
          <a:bodyPr/>
          <a:lstStyle/>
          <a:p>
            <a:endParaRPr lang="en-US"/>
          </a:p>
        </p:txBody>
      </p:sp>
      <p:pic>
        <p:nvPicPr>
          <p:cNvPr id="5122" name="Picture 2" descr="C:\Users\AISWARYA\Desktop\direct-retainers-certified-fixed-orthodontic-courses-by-indian-dental-academy-51-63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4343400"/>
            <a:ext cx="2121407" cy="18287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123" name="Picture 3" descr="C:\Users\AISWARYA\Desktop\B9780323069908000075_f11a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4495800"/>
            <a:ext cx="2625725" cy="1600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381000" y="0"/>
            <a:ext cx="8229600" cy="5064125"/>
          </a:xfrm>
        </p:spPr>
        <p:txBody>
          <a:bodyPr/>
          <a:lstStyle/>
          <a:p>
            <a:pPr algn="ctr">
              <a:lnSpc>
                <a:spcPct val="150000"/>
              </a:lnSpc>
              <a:buFont typeface="Wingdings" pitchFamily="2" charset="2"/>
              <a:buNone/>
            </a:pPr>
            <a:r>
              <a:rPr lang="en-US" sz="2400" b="1" dirty="0">
                <a:solidFill>
                  <a:srgbClr val="7030A0"/>
                </a:solidFill>
                <a:effectLst>
                  <a:outerShdw blurRad="38100" dist="38100" dir="2700000" algn="tl">
                    <a:srgbClr val="FFFFFF"/>
                  </a:outerShdw>
                </a:effectLst>
                <a:latin typeface="Times New Roman" pitchFamily="18" charset="0"/>
                <a:cs typeface="Times New Roman" pitchFamily="18" charset="0"/>
              </a:rPr>
              <a:t>TYPE OF ABUTMENT TOOTH SURFACE</a:t>
            </a:r>
          </a:p>
          <a:p>
            <a:pPr algn="ctr">
              <a:lnSpc>
                <a:spcPct val="150000"/>
              </a:lnSpc>
              <a:buFont typeface="Wingdings" pitchFamily="2" charset="2"/>
              <a:buNone/>
            </a:pPr>
            <a:endParaRPr lang="en-US" dirty="0">
              <a:solidFill>
                <a:schemeClr val="folHlink"/>
              </a:solidFill>
              <a:effectLst>
                <a:outerShdw blurRad="38100" dist="38100" dir="2700000" algn="tl">
                  <a:srgbClr val="FFFFFF"/>
                </a:outerShdw>
              </a:effectLst>
            </a:endParaRPr>
          </a:p>
          <a:p>
            <a:pPr>
              <a:lnSpc>
                <a:spcPct val="150000"/>
              </a:lnSpc>
            </a:pPr>
            <a:r>
              <a:rPr lang="en-US" sz="2400" dirty="0">
                <a:latin typeface="Times New Roman" pitchFamily="18" charset="0"/>
                <a:cs typeface="Times New Roman" pitchFamily="18" charset="0"/>
              </a:rPr>
              <a:t>Surface of gold crown offers </a:t>
            </a:r>
            <a:r>
              <a:rPr lang="en-US" sz="2400" b="1" dirty="0">
                <a:solidFill>
                  <a:srgbClr val="00B050"/>
                </a:solidFill>
                <a:effectLst>
                  <a:outerShdw blurRad="38100" dist="38100" dir="2700000" algn="tl">
                    <a:srgbClr val="FFFFFF"/>
                  </a:outerShdw>
                </a:effectLst>
                <a:latin typeface="Times New Roman" pitchFamily="18" charset="0"/>
                <a:cs typeface="Times New Roman" pitchFamily="18" charset="0"/>
              </a:rPr>
              <a:t>more frictional resistance</a:t>
            </a:r>
            <a:r>
              <a:rPr lang="en-US" sz="2400" b="1" dirty="0">
                <a:solidFill>
                  <a:srgbClr val="00B050"/>
                </a:solidFill>
                <a:latin typeface="Times New Roman" pitchFamily="18" charset="0"/>
                <a:cs typeface="Times New Roman" pitchFamily="18" charset="0"/>
              </a:rPr>
              <a:t> </a:t>
            </a:r>
            <a:r>
              <a:rPr lang="en-US" sz="2400" dirty="0">
                <a:latin typeface="Times New Roman" pitchFamily="18" charset="0"/>
                <a:cs typeface="Times New Roman" pitchFamily="18" charset="0"/>
              </a:rPr>
              <a:t>to clasp arm movement than does enamel surface of tooth.</a:t>
            </a:r>
          </a:p>
          <a:p>
            <a:pPr>
              <a:lnSpc>
                <a:spcPct val="150000"/>
              </a:lnSpc>
            </a:pPr>
            <a:r>
              <a:rPr lang="en-US" sz="2400" dirty="0">
                <a:latin typeface="Times New Roman" pitchFamily="18" charset="0"/>
                <a:cs typeface="Times New Roman" pitchFamily="18" charset="0"/>
              </a:rPr>
              <a:t>Greater stress exerted on tooth restored with crown than with intact enamel.</a:t>
            </a:r>
          </a:p>
          <a:p>
            <a:pPr>
              <a:lnSpc>
                <a:spcPct val="150000"/>
              </a:lnSpc>
            </a:pPr>
            <a:endParaRPr lang="en-US" dirty="0"/>
          </a:p>
          <a:p>
            <a:pPr>
              <a:lnSpc>
                <a:spcPct val="150000"/>
              </a:lnSpc>
            </a:pPr>
            <a:endParaRPr lang="en-US" dirty="0"/>
          </a:p>
          <a:p>
            <a:pPr>
              <a:lnSpc>
                <a:spcPct val="150000"/>
              </a:lnSpc>
            </a:pPr>
            <a:endParaRPr lang="en-US" dirty="0"/>
          </a:p>
        </p:txBody>
      </p:sp>
      <p:sp>
        <p:nvSpPr>
          <p:cNvPr id="4" name="Date Placeholder 3"/>
          <p:cNvSpPr>
            <a:spLocks noGrp="1"/>
          </p:cNvSpPr>
          <p:nvPr>
            <p:ph type="dt" sz="half" idx="10"/>
          </p:nvPr>
        </p:nvSpPr>
        <p:spPr/>
        <p:txBody>
          <a:bodyPr/>
          <a:lstStyle/>
          <a:p>
            <a:fld id="{575D37F3-E79C-4A31-8955-06CDAD8D4540}"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33</a:t>
            </a:fld>
            <a:endParaRPr lang="en-US"/>
          </a:p>
        </p:txBody>
      </p:sp>
      <p:sp>
        <p:nvSpPr>
          <p:cNvPr id="3" name="TextBox 2"/>
          <p:cNvSpPr txBox="1"/>
          <p:nvPr/>
        </p:nvSpPr>
        <p:spPr>
          <a:xfrm>
            <a:off x="2895600" y="6096000"/>
            <a:ext cx="5257800" cy="307777"/>
          </a:xfrm>
          <a:prstGeom prst="rect">
            <a:avLst/>
          </a:prstGeom>
          <a:noFill/>
        </p:spPr>
        <p:txBody>
          <a:bodyPr wrap="square" rtlCol="0">
            <a:spAutoFit/>
          </a:bodyPr>
          <a:lstStyle/>
          <a:p>
            <a:r>
              <a:rPr lang="en-IN" sz="1400" dirty="0"/>
              <a:t>Stewart’s clinical Removable </a:t>
            </a:r>
            <a:r>
              <a:rPr lang="en-IN" sz="1400" dirty="0" err="1"/>
              <a:t>Posthodontics</a:t>
            </a:r>
            <a:r>
              <a:rPr lang="en-IN" sz="1400" dirty="0"/>
              <a:t> 4</a:t>
            </a:r>
            <a:r>
              <a:rPr lang="en-IN" sz="1400" baseline="30000" dirty="0"/>
              <a:t>th</a:t>
            </a:r>
            <a:r>
              <a:rPr lang="en-IN" sz="1400" dirty="0"/>
              <a:t> edition</a:t>
            </a:r>
          </a:p>
        </p:txBody>
      </p:sp>
      <p:pic>
        <p:nvPicPr>
          <p:cNvPr id="4098" name="Picture 2" descr="C:\Users\AISWARYA\Desktop\Full-Gol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3352800"/>
            <a:ext cx="2209800" cy="250727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Autofit/>
          </a:bodyPr>
          <a:lstStyle/>
          <a:p>
            <a:r>
              <a:rPr lang="en-US" sz="2400" b="1" dirty="0">
                <a:solidFill>
                  <a:srgbClr val="7030A0"/>
                </a:solidFill>
                <a:effectLst>
                  <a:outerShdw blurRad="38100" dist="38100" dir="2700000" algn="tl">
                    <a:srgbClr val="FFFFFF"/>
                  </a:outerShdw>
                </a:effectLst>
                <a:latin typeface="Times New Roman" pitchFamily="18" charset="0"/>
                <a:cs typeface="Times New Roman" pitchFamily="18" charset="0"/>
              </a:rPr>
              <a:t>AMOUNT OF CLASP SURFACE IN CONTACT WITH TOOTH</a:t>
            </a:r>
            <a:br>
              <a:rPr lang="en-US" sz="2400" b="1" dirty="0">
                <a:solidFill>
                  <a:srgbClr val="7030A0"/>
                </a:solidFill>
                <a:effectLst>
                  <a:outerShdw blurRad="38100" dist="38100" dir="2700000" algn="tl">
                    <a:srgbClr val="FFFFFF"/>
                  </a:outerShdw>
                </a:effectLst>
                <a:latin typeface="Times New Roman" pitchFamily="18" charset="0"/>
                <a:cs typeface="Times New Roman" pitchFamily="18" charset="0"/>
              </a:rPr>
            </a:br>
            <a:endParaRPr lang="en-US" sz="2400" dirty="0">
              <a:solidFill>
                <a:srgbClr val="7030A0"/>
              </a:solidFill>
              <a:latin typeface="Times New Roman" pitchFamily="18" charset="0"/>
              <a:cs typeface="Times New Roman" pitchFamily="18" charset="0"/>
            </a:endParaRPr>
          </a:p>
        </p:txBody>
      </p:sp>
      <p:sp>
        <p:nvSpPr>
          <p:cNvPr id="101379" name="Rectangle 3"/>
          <p:cNvSpPr>
            <a:spLocks noGrp="1" noChangeArrowheads="1"/>
          </p:cNvSpPr>
          <p:nvPr>
            <p:ph idx="1"/>
          </p:nvPr>
        </p:nvSpPr>
        <p:spPr>
          <a:xfrm>
            <a:off x="457200" y="914400"/>
            <a:ext cx="7467600" cy="4873752"/>
          </a:xfrm>
        </p:spPr>
        <p:txBody>
          <a:bodyPr>
            <a:normAutofit/>
          </a:bodyPr>
          <a:lstStyle/>
          <a:p>
            <a:endParaRPr lang="en-US" b="1" dirty="0">
              <a:solidFill>
                <a:schemeClr val="folHlink"/>
              </a:solidFill>
              <a:effectLst>
                <a:outerShdw blurRad="38100" dist="38100" dir="2700000" algn="tl">
                  <a:srgbClr val="FFFFFF"/>
                </a:outerShdw>
              </a:effectLst>
            </a:endParaRPr>
          </a:p>
          <a:p>
            <a:pPr algn="ctr">
              <a:buFont typeface="Wingdings" pitchFamily="2" charset="2"/>
              <a:buNone/>
            </a:pPr>
            <a:r>
              <a:rPr lang="en-US" dirty="0">
                <a:cs typeface="Times New Roman" pitchFamily="18" charset="0"/>
              </a:rPr>
              <a:t>  </a:t>
            </a:r>
            <a:r>
              <a:rPr lang="en-US" sz="2400" b="1" dirty="0">
                <a:latin typeface="Times New Roman" pitchFamily="18" charset="0"/>
                <a:cs typeface="Times New Roman" pitchFamily="18" charset="0"/>
              </a:rPr>
              <a:t>Greater the area of tooth to metal contact between clasp and tooth</a:t>
            </a:r>
          </a:p>
          <a:p>
            <a:endParaRPr lang="en-US" sz="2400" dirty="0">
              <a:latin typeface="Times New Roman" pitchFamily="18" charset="0"/>
              <a:cs typeface="Times New Roman" pitchFamily="18" charset="0"/>
            </a:endParaRPr>
          </a:p>
          <a:p>
            <a:pPr algn="ctr">
              <a:buFont typeface="Wingdings" pitchFamily="2" charset="2"/>
              <a:buNone/>
            </a:pPr>
            <a:r>
              <a:rPr lang="en-US" sz="2400" dirty="0">
                <a:latin typeface="Times New Roman" pitchFamily="18" charset="0"/>
                <a:cs typeface="Times New Roman" pitchFamily="18" charset="0"/>
                <a:sym typeface="Wingdings" pitchFamily="2" charset="2"/>
              </a:rPr>
              <a:t>  </a:t>
            </a:r>
          </a:p>
          <a:p>
            <a:pPr algn="ctr">
              <a:buFont typeface="Wingdings" pitchFamily="2" charset="2"/>
              <a:buNone/>
            </a:pPr>
            <a:r>
              <a:rPr lang="en-US" sz="2400" dirty="0">
                <a:latin typeface="Times New Roman" pitchFamily="18" charset="0"/>
                <a:cs typeface="Times New Roman" pitchFamily="18" charset="0"/>
                <a:sym typeface="Wingdings" pitchFamily="2" charset="2"/>
              </a:rPr>
              <a:t> </a:t>
            </a:r>
            <a:r>
              <a:rPr lang="en-US" sz="2400" b="1" dirty="0">
                <a:solidFill>
                  <a:srgbClr val="FF0000"/>
                </a:solidFill>
                <a:latin typeface="Times New Roman" pitchFamily="18" charset="0"/>
                <a:cs typeface="Times New Roman" pitchFamily="18" charset="0"/>
                <a:sym typeface="Wingdings" pitchFamily="2" charset="2"/>
              </a:rPr>
              <a:t>more</a:t>
            </a:r>
            <a:r>
              <a:rPr lang="en-US" sz="2400" dirty="0">
                <a:latin typeface="Times New Roman" pitchFamily="18" charset="0"/>
                <a:cs typeface="Times New Roman" pitchFamily="18" charset="0"/>
                <a:sym typeface="Wingdings" pitchFamily="2" charset="2"/>
              </a:rPr>
              <a:t> will </a:t>
            </a:r>
            <a:r>
              <a:rPr lang="en-US" sz="2400" b="1" dirty="0">
                <a:solidFill>
                  <a:srgbClr val="FF0000"/>
                </a:solidFill>
                <a:latin typeface="Times New Roman" pitchFamily="18" charset="0"/>
                <a:cs typeface="Times New Roman" pitchFamily="18" charset="0"/>
                <a:sym typeface="Wingdings" pitchFamily="2" charset="2"/>
              </a:rPr>
              <a:t>be stress </a:t>
            </a:r>
            <a:r>
              <a:rPr lang="en-US" sz="2400" dirty="0">
                <a:latin typeface="Times New Roman" pitchFamily="18" charset="0"/>
                <a:cs typeface="Times New Roman" pitchFamily="18" charset="0"/>
                <a:sym typeface="Wingdings" pitchFamily="2" charset="2"/>
              </a:rPr>
              <a:t>exerted on the tooth.</a:t>
            </a:r>
            <a:endParaRPr lang="en-US" sz="24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BBC364B2-0AC1-497B-A117-54656AE13C10}" type="datetime1">
              <a:rPr lang="en-US" smtClean="0"/>
              <a:t>21-May-23</a:t>
            </a:fld>
            <a:endParaRPr lang="en-US"/>
          </a:p>
        </p:txBody>
      </p:sp>
      <p:sp>
        <p:nvSpPr>
          <p:cNvPr id="7" name="Slide Number Placeholder 6"/>
          <p:cNvSpPr>
            <a:spLocks noGrp="1"/>
          </p:cNvSpPr>
          <p:nvPr>
            <p:ph type="sldNum" sz="quarter" idx="12"/>
          </p:nvPr>
        </p:nvSpPr>
        <p:spPr/>
        <p:txBody>
          <a:bodyPr/>
          <a:lstStyle/>
          <a:p>
            <a:fld id="{1E310878-28FA-40D9-B123-959BF28ACFCA}" type="slidenum">
              <a:rPr lang="en-US" smtClean="0"/>
              <a:pPr/>
              <a:t>34</a:t>
            </a:fld>
            <a:endParaRPr lang="en-US"/>
          </a:p>
        </p:txBody>
      </p:sp>
      <p:sp>
        <p:nvSpPr>
          <p:cNvPr id="101380" name="Line 4"/>
          <p:cNvSpPr>
            <a:spLocks noChangeShapeType="1"/>
          </p:cNvSpPr>
          <p:nvPr/>
        </p:nvSpPr>
        <p:spPr bwMode="auto">
          <a:xfrm>
            <a:off x="4191000" y="2438400"/>
            <a:ext cx="0" cy="685800"/>
          </a:xfrm>
          <a:prstGeom prst="line">
            <a:avLst/>
          </a:prstGeom>
          <a:noFill/>
          <a:ln w="9525">
            <a:solidFill>
              <a:schemeClr val="tx1"/>
            </a:solidFill>
            <a:round/>
            <a:headEnd/>
            <a:tailEnd type="triangle" w="med" len="med"/>
          </a:ln>
          <a:effectLst/>
        </p:spPr>
        <p:txBody>
          <a:bodyPr/>
          <a:lstStyle/>
          <a:p>
            <a:endParaRPr lang="en-US"/>
          </a:p>
        </p:txBody>
      </p:sp>
      <p:sp>
        <p:nvSpPr>
          <p:cNvPr id="5" name="TextBox 4"/>
          <p:cNvSpPr txBox="1"/>
          <p:nvPr/>
        </p:nvSpPr>
        <p:spPr>
          <a:xfrm>
            <a:off x="1828800" y="6096000"/>
            <a:ext cx="5257800" cy="307777"/>
          </a:xfrm>
          <a:prstGeom prst="rect">
            <a:avLst/>
          </a:prstGeom>
          <a:noFill/>
        </p:spPr>
        <p:txBody>
          <a:bodyPr wrap="square" rtlCol="0">
            <a:spAutoFit/>
          </a:bodyPr>
          <a:lstStyle/>
          <a:p>
            <a:r>
              <a:rPr lang="en-IN" sz="1400" dirty="0"/>
              <a:t>Stewart’s clinical Removable </a:t>
            </a:r>
            <a:r>
              <a:rPr lang="en-IN" sz="1400" dirty="0" err="1"/>
              <a:t>Posthodontics</a:t>
            </a:r>
            <a:r>
              <a:rPr lang="en-IN" sz="1400" dirty="0"/>
              <a:t> 4</a:t>
            </a:r>
            <a:r>
              <a:rPr lang="en-IN" sz="1400" baseline="30000" dirty="0"/>
              <a:t>th</a:t>
            </a:r>
            <a:r>
              <a:rPr lang="en-IN" sz="1400" dirty="0"/>
              <a:t> edition</a:t>
            </a:r>
          </a:p>
        </p:txBody>
      </p:sp>
      <p:pic>
        <p:nvPicPr>
          <p:cNvPr id="26625" name="Picture 1"/>
          <p:cNvPicPr>
            <a:picLocks noChangeAspect="1" noChangeArrowheads="1"/>
          </p:cNvPicPr>
          <p:nvPr/>
        </p:nvPicPr>
        <p:blipFill>
          <a:blip r:embed="rId3"/>
          <a:srcRect/>
          <a:stretch>
            <a:fillRect/>
          </a:stretch>
        </p:blipFill>
        <p:spPr bwMode="auto">
          <a:xfrm>
            <a:off x="1753056" y="3810001"/>
            <a:ext cx="2056944" cy="2133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6626" name="Picture 2"/>
          <p:cNvPicPr>
            <a:picLocks noChangeAspect="1" noChangeArrowheads="1"/>
          </p:cNvPicPr>
          <p:nvPr/>
        </p:nvPicPr>
        <p:blipFill>
          <a:blip r:embed="rId4"/>
          <a:srcRect/>
          <a:stretch>
            <a:fillRect/>
          </a:stretch>
        </p:blipFill>
        <p:spPr bwMode="auto">
          <a:xfrm>
            <a:off x="4800600" y="3810000"/>
            <a:ext cx="2356056" cy="2057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381000" y="228600"/>
            <a:ext cx="8305800" cy="5638800"/>
          </a:xfrm>
        </p:spPr>
        <p:txBody>
          <a:bodyPr>
            <a:normAutofit lnSpcReduction="10000"/>
          </a:bodyPr>
          <a:lstStyle/>
          <a:p>
            <a:pPr algn="ctr">
              <a:lnSpc>
                <a:spcPct val="150000"/>
              </a:lnSpc>
              <a:buFont typeface="Wingdings" pitchFamily="2" charset="2"/>
              <a:buNone/>
            </a:pPr>
            <a:r>
              <a:rPr lang="en-US" b="1" dirty="0">
                <a:solidFill>
                  <a:srgbClr val="7030A0"/>
                </a:solidFill>
                <a:effectLst>
                  <a:outerShdw blurRad="38100" dist="38100" dir="2700000" algn="tl">
                    <a:srgbClr val="FFFFFF"/>
                  </a:outerShdw>
                </a:effectLst>
                <a:latin typeface="Times New Roman" pitchFamily="18" charset="0"/>
                <a:cs typeface="Times New Roman" pitchFamily="18" charset="0"/>
              </a:rPr>
              <a:t>OCCLUSION AS A FACTOR</a:t>
            </a:r>
          </a:p>
          <a:p>
            <a:pPr>
              <a:lnSpc>
                <a:spcPct val="150000"/>
              </a:lnSpc>
              <a:buFont typeface="Wingdings" pitchFamily="2" charset="2"/>
              <a:buNone/>
            </a:pPr>
            <a:endParaRPr lang="en-US" dirty="0">
              <a:solidFill>
                <a:schemeClr val="hlink"/>
              </a:solidFill>
              <a:effectLst>
                <a:outerShdw blurRad="38100" dist="38100" dir="2700000" algn="tl">
                  <a:srgbClr val="FFFFFF"/>
                </a:outerShdw>
              </a:effectLst>
            </a:endParaRPr>
          </a:p>
          <a:p>
            <a:pPr algn="ctr">
              <a:lnSpc>
                <a:spcPct val="150000"/>
              </a:lnSpc>
              <a:buFont typeface="Wingdings" pitchFamily="2" charset="2"/>
              <a:buNone/>
            </a:pPr>
            <a:r>
              <a:rPr lang="en-US" dirty="0"/>
              <a:t>          </a:t>
            </a:r>
            <a:r>
              <a:rPr lang="en-US" b="1" dirty="0">
                <a:solidFill>
                  <a:srgbClr val="00B050"/>
                </a:solidFill>
                <a:latin typeface="Times New Roman" pitchFamily="18" charset="0"/>
                <a:cs typeface="Times New Roman" pitchFamily="18" charset="0"/>
              </a:rPr>
              <a:t>Disharmonious occlusion</a:t>
            </a:r>
            <a:r>
              <a:rPr lang="en-US" b="1" dirty="0">
                <a:solidFill>
                  <a:srgbClr val="00B050"/>
                </a:solidFill>
                <a:latin typeface="Times New Roman" pitchFamily="18" charset="0"/>
                <a:cs typeface="Times New Roman" pitchFamily="18" charset="0"/>
                <a:sym typeface="Wingdings" pitchFamily="2" charset="2"/>
              </a:rPr>
              <a:t> </a:t>
            </a:r>
          </a:p>
          <a:p>
            <a:pPr algn="ctr">
              <a:lnSpc>
                <a:spcPct val="150000"/>
              </a:lnSpc>
              <a:buNone/>
            </a:pPr>
            <a:endParaRPr lang="en-US" dirty="0">
              <a:latin typeface="Times New Roman" pitchFamily="18" charset="0"/>
              <a:cs typeface="Times New Roman" pitchFamily="18" charset="0"/>
              <a:sym typeface="Wingdings" pitchFamily="2" charset="2"/>
            </a:endParaRPr>
          </a:p>
          <a:p>
            <a:pPr algn="ctr">
              <a:lnSpc>
                <a:spcPct val="150000"/>
              </a:lnSpc>
              <a:buFont typeface="Wingdings" pitchFamily="2" charset="2"/>
              <a:buNone/>
            </a:pPr>
            <a:r>
              <a:rPr lang="en-US" dirty="0">
                <a:latin typeface="Times New Roman" pitchFamily="18" charset="0"/>
                <a:cs typeface="Times New Roman" pitchFamily="18" charset="0"/>
                <a:sym typeface="Wingdings" pitchFamily="2" charset="2"/>
              </a:rPr>
              <a:t>         </a:t>
            </a:r>
            <a:r>
              <a:rPr lang="en-US" b="1" dirty="0">
                <a:solidFill>
                  <a:srgbClr val="FF0000"/>
                </a:solidFill>
                <a:latin typeface="Times New Roman" pitchFamily="18" charset="0"/>
                <a:cs typeface="Times New Roman" pitchFamily="18" charset="0"/>
                <a:sym typeface="Wingdings" pitchFamily="2" charset="2"/>
              </a:rPr>
              <a:t>generate horizontal stresses</a:t>
            </a:r>
          </a:p>
          <a:p>
            <a:pPr algn="ctr">
              <a:lnSpc>
                <a:spcPct val="150000"/>
              </a:lnSpc>
            </a:pPr>
            <a:endParaRPr lang="en-US" dirty="0">
              <a:latin typeface="Times New Roman" pitchFamily="18" charset="0"/>
              <a:cs typeface="Times New Roman" pitchFamily="18" charset="0"/>
              <a:sym typeface="Wingdings" pitchFamily="2" charset="2"/>
            </a:endParaRPr>
          </a:p>
          <a:p>
            <a:pPr algn="ctr">
              <a:lnSpc>
                <a:spcPct val="150000"/>
              </a:lnSpc>
              <a:buFont typeface="Wingdings" pitchFamily="2" charset="2"/>
              <a:buNone/>
            </a:pPr>
            <a:r>
              <a:rPr lang="en-US" dirty="0">
                <a:latin typeface="Times New Roman" pitchFamily="18" charset="0"/>
                <a:cs typeface="Times New Roman" pitchFamily="18" charset="0"/>
                <a:sym typeface="Wingdings" pitchFamily="2" charset="2"/>
              </a:rPr>
              <a:t>   when magnified by factor of leverage</a:t>
            </a:r>
          </a:p>
          <a:p>
            <a:pPr algn="ctr">
              <a:lnSpc>
                <a:spcPct val="150000"/>
              </a:lnSpc>
            </a:pPr>
            <a:endParaRPr lang="en-US" dirty="0">
              <a:latin typeface="Times New Roman" pitchFamily="18" charset="0"/>
              <a:cs typeface="Times New Roman" pitchFamily="18" charset="0"/>
              <a:sym typeface="Wingdings" pitchFamily="2" charset="2"/>
            </a:endParaRPr>
          </a:p>
          <a:p>
            <a:pPr algn="ctr">
              <a:lnSpc>
                <a:spcPct val="150000"/>
              </a:lnSpc>
              <a:buFont typeface="Wingdings" pitchFamily="2" charset="2"/>
              <a:buNone/>
            </a:pPr>
            <a:r>
              <a:rPr lang="en-US" dirty="0">
                <a:latin typeface="Times New Roman" pitchFamily="18" charset="0"/>
                <a:cs typeface="Times New Roman" pitchFamily="18" charset="0"/>
                <a:sym typeface="Wingdings" pitchFamily="2" charset="2"/>
              </a:rPr>
              <a:t>   can transmit destructive forces to both abutment teeth and residual ridge</a:t>
            </a:r>
            <a:r>
              <a:rPr lang="en-US" dirty="0">
                <a:sym typeface="Wingdings" pitchFamily="2" charset="2"/>
              </a:rPr>
              <a:t>.</a:t>
            </a:r>
          </a:p>
          <a:p>
            <a:pPr>
              <a:lnSpc>
                <a:spcPct val="150000"/>
              </a:lnSpc>
            </a:pPr>
            <a:endParaRPr lang="en-US" dirty="0">
              <a:sym typeface="Wingdings" pitchFamily="2" charset="2"/>
            </a:endParaRPr>
          </a:p>
          <a:p>
            <a:pPr>
              <a:lnSpc>
                <a:spcPct val="150000"/>
              </a:lnSpc>
            </a:pPr>
            <a:endParaRPr lang="en-US" dirty="0"/>
          </a:p>
        </p:txBody>
      </p:sp>
      <p:sp>
        <p:nvSpPr>
          <p:cNvPr id="7" name="Date Placeholder 6"/>
          <p:cNvSpPr>
            <a:spLocks noGrp="1"/>
          </p:cNvSpPr>
          <p:nvPr>
            <p:ph type="dt" sz="half" idx="10"/>
          </p:nvPr>
        </p:nvSpPr>
        <p:spPr/>
        <p:txBody>
          <a:bodyPr/>
          <a:lstStyle/>
          <a:p>
            <a:fld id="{5090BB33-5107-4DFF-8C7E-F353820BE213}" type="datetime1">
              <a:rPr lang="en-US" smtClean="0"/>
              <a:t>21-May-23</a:t>
            </a:fld>
            <a:endParaRPr lang="en-US"/>
          </a:p>
        </p:txBody>
      </p:sp>
      <p:sp>
        <p:nvSpPr>
          <p:cNvPr id="8" name="Slide Number Placeholder 7"/>
          <p:cNvSpPr>
            <a:spLocks noGrp="1"/>
          </p:cNvSpPr>
          <p:nvPr>
            <p:ph type="sldNum" sz="quarter" idx="12"/>
          </p:nvPr>
        </p:nvSpPr>
        <p:spPr/>
        <p:txBody>
          <a:bodyPr/>
          <a:lstStyle/>
          <a:p>
            <a:fld id="{1E310878-28FA-40D9-B123-959BF28ACFCA}" type="slidenum">
              <a:rPr lang="en-US" smtClean="0"/>
              <a:pPr/>
              <a:t>35</a:t>
            </a:fld>
            <a:endParaRPr lang="en-US"/>
          </a:p>
        </p:txBody>
      </p:sp>
      <p:sp>
        <p:nvSpPr>
          <p:cNvPr id="102404" name="Line 4"/>
          <p:cNvSpPr>
            <a:spLocks noChangeShapeType="1"/>
          </p:cNvSpPr>
          <p:nvPr/>
        </p:nvSpPr>
        <p:spPr bwMode="auto">
          <a:xfrm>
            <a:off x="4572000" y="1981200"/>
            <a:ext cx="0" cy="533400"/>
          </a:xfrm>
          <a:prstGeom prst="line">
            <a:avLst/>
          </a:prstGeom>
          <a:noFill/>
          <a:ln w="9525">
            <a:solidFill>
              <a:schemeClr val="tx1"/>
            </a:solidFill>
            <a:round/>
            <a:headEnd/>
            <a:tailEnd type="triangle" w="med" len="med"/>
          </a:ln>
          <a:effectLst/>
        </p:spPr>
        <p:txBody>
          <a:bodyPr/>
          <a:lstStyle/>
          <a:p>
            <a:endParaRPr lang="en-US"/>
          </a:p>
        </p:txBody>
      </p:sp>
      <p:sp>
        <p:nvSpPr>
          <p:cNvPr id="102405" name="Line 5"/>
          <p:cNvSpPr>
            <a:spLocks noChangeShapeType="1"/>
          </p:cNvSpPr>
          <p:nvPr/>
        </p:nvSpPr>
        <p:spPr bwMode="auto">
          <a:xfrm>
            <a:off x="4572000" y="3048000"/>
            <a:ext cx="0" cy="609600"/>
          </a:xfrm>
          <a:prstGeom prst="line">
            <a:avLst/>
          </a:prstGeom>
          <a:noFill/>
          <a:ln w="9525">
            <a:solidFill>
              <a:schemeClr val="tx1"/>
            </a:solidFill>
            <a:round/>
            <a:headEnd/>
            <a:tailEnd type="triangle" w="med" len="med"/>
          </a:ln>
          <a:effectLst/>
        </p:spPr>
        <p:txBody>
          <a:bodyPr/>
          <a:lstStyle/>
          <a:p>
            <a:endParaRPr lang="en-US"/>
          </a:p>
        </p:txBody>
      </p:sp>
      <p:sp>
        <p:nvSpPr>
          <p:cNvPr id="102406" name="Line 6"/>
          <p:cNvSpPr>
            <a:spLocks noChangeShapeType="1"/>
          </p:cNvSpPr>
          <p:nvPr/>
        </p:nvSpPr>
        <p:spPr bwMode="auto">
          <a:xfrm>
            <a:off x="4572000" y="4191000"/>
            <a:ext cx="0" cy="609600"/>
          </a:xfrm>
          <a:prstGeom prst="line">
            <a:avLst/>
          </a:prstGeom>
          <a:noFill/>
          <a:ln w="9525">
            <a:solidFill>
              <a:schemeClr val="tx1"/>
            </a:solidFill>
            <a:round/>
            <a:headEnd/>
            <a:tailEnd type="triangle" w="med" len="med"/>
          </a:ln>
          <a:effectLst/>
        </p:spPr>
        <p:txBody>
          <a:bodyPr/>
          <a:lstStyle/>
          <a:p>
            <a:endParaRPr lang="en-US"/>
          </a:p>
        </p:txBody>
      </p:sp>
      <p:sp>
        <p:nvSpPr>
          <p:cNvPr id="6" name="TextBox 5"/>
          <p:cNvSpPr txBox="1"/>
          <p:nvPr/>
        </p:nvSpPr>
        <p:spPr>
          <a:xfrm>
            <a:off x="2590800" y="6019800"/>
            <a:ext cx="5257800" cy="307777"/>
          </a:xfrm>
          <a:prstGeom prst="rect">
            <a:avLst/>
          </a:prstGeom>
          <a:noFill/>
        </p:spPr>
        <p:txBody>
          <a:bodyPr wrap="square" rtlCol="0">
            <a:spAutoFit/>
          </a:bodyPr>
          <a:lstStyle/>
          <a:p>
            <a:r>
              <a:rPr lang="en-IN" sz="1400" dirty="0"/>
              <a:t>Stewart’s clinical Removable </a:t>
            </a:r>
            <a:r>
              <a:rPr lang="en-IN" sz="1400" dirty="0" err="1"/>
              <a:t>Posthodontics</a:t>
            </a:r>
            <a:r>
              <a:rPr lang="en-IN" sz="1400" dirty="0"/>
              <a:t> 4</a:t>
            </a:r>
            <a:r>
              <a:rPr lang="en-IN" sz="1400" baseline="30000" dirty="0"/>
              <a:t>th</a:t>
            </a:r>
            <a:r>
              <a:rPr lang="en-IN" sz="1400" dirty="0"/>
              <a:t> edition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228600" y="304800"/>
            <a:ext cx="8153400" cy="6553200"/>
          </a:xfrm>
        </p:spPr>
        <p:txBody>
          <a:bodyPr>
            <a:normAutofit/>
          </a:bodyPr>
          <a:lstStyle/>
          <a:p>
            <a:pPr algn="ctr">
              <a:lnSpc>
                <a:spcPct val="150000"/>
              </a:lnSpc>
              <a:buFont typeface="Wingdings" pitchFamily="2" charset="2"/>
              <a:buNone/>
            </a:pPr>
            <a:r>
              <a:rPr lang="en-US" b="1" dirty="0">
                <a:solidFill>
                  <a:schemeClr val="folHlink"/>
                </a:solidFill>
                <a:effectLst>
                  <a:outerShdw blurRad="38100" dist="38100" dir="2700000" algn="tl">
                    <a:srgbClr val="FFFFFF"/>
                  </a:outerShdw>
                </a:effectLst>
              </a:rPr>
              <a:t> </a:t>
            </a:r>
            <a:r>
              <a:rPr lang="en-US" sz="2400" b="1" dirty="0">
                <a:solidFill>
                  <a:srgbClr val="7030A0"/>
                </a:solidFill>
                <a:effectLst>
                  <a:outerShdw blurRad="38100" dist="38100" dir="2700000" algn="tl">
                    <a:srgbClr val="FFFFFF"/>
                  </a:outerShdw>
                </a:effectLst>
                <a:latin typeface="Times New Roman" pitchFamily="18" charset="0"/>
                <a:cs typeface="Times New Roman" pitchFamily="18" charset="0"/>
              </a:rPr>
              <a:t>TYPE OF OPPOSING OCCLUSION</a:t>
            </a:r>
          </a:p>
          <a:p>
            <a:pPr algn="ctr">
              <a:lnSpc>
                <a:spcPct val="150000"/>
              </a:lnSpc>
              <a:buFont typeface="Wingdings" pitchFamily="2" charset="2"/>
              <a:buNone/>
            </a:pPr>
            <a:endParaRPr lang="en-US" b="1" dirty="0">
              <a:solidFill>
                <a:schemeClr val="folHlink"/>
              </a:solidFill>
              <a:effectLst>
                <a:outerShdw blurRad="38100" dist="38100" dir="2700000" algn="tl">
                  <a:srgbClr val="FFFFFF"/>
                </a:outerShdw>
              </a:effectLst>
            </a:endParaRPr>
          </a:p>
          <a:p>
            <a:pPr>
              <a:lnSpc>
                <a:spcPct val="150000"/>
              </a:lnSpc>
            </a:pPr>
            <a:r>
              <a:rPr lang="en-US" sz="2400" b="1" dirty="0">
                <a:solidFill>
                  <a:srgbClr val="00B050"/>
                </a:solidFill>
                <a:latin typeface="Times New Roman" pitchFamily="18" charset="0"/>
                <a:cs typeface="Times New Roman" pitchFamily="18" charset="0"/>
              </a:rPr>
              <a:t>Play important role in determining amount of stress generated by occlusion</a:t>
            </a:r>
          </a:p>
          <a:p>
            <a:pPr>
              <a:lnSpc>
                <a:spcPct val="150000"/>
              </a:lnSpc>
            </a:pPr>
            <a:r>
              <a:rPr lang="en-US" sz="2400" dirty="0">
                <a:solidFill>
                  <a:srgbClr val="FF0000"/>
                </a:solidFill>
                <a:latin typeface="Times New Roman" pitchFamily="18" charset="0"/>
                <a:cs typeface="Times New Roman" pitchFamily="18" charset="0"/>
              </a:rPr>
              <a:t>Natural teeth</a:t>
            </a:r>
            <a:r>
              <a:rPr lang="en-US" sz="2400" dirty="0">
                <a:latin typeface="Times New Roman" pitchFamily="18" charset="0"/>
                <a:cs typeface="Times New Roman" pitchFamily="18" charset="0"/>
                <a:sym typeface="Wingdings" pitchFamily="2" charset="2"/>
              </a:rPr>
              <a:t> can exert closing force upto 300 pounds/inch square, whereas, </a:t>
            </a:r>
            <a:r>
              <a:rPr lang="en-US" sz="2400" dirty="0">
                <a:solidFill>
                  <a:srgbClr val="FF0000"/>
                </a:solidFill>
                <a:latin typeface="Times New Roman" pitchFamily="18" charset="0"/>
                <a:cs typeface="Times New Roman" pitchFamily="18" charset="0"/>
                <a:sym typeface="Wingdings" pitchFamily="2" charset="2"/>
              </a:rPr>
              <a:t>complete denture</a:t>
            </a:r>
            <a:r>
              <a:rPr lang="en-US" sz="2400" dirty="0">
                <a:latin typeface="Times New Roman" pitchFamily="18" charset="0"/>
                <a:cs typeface="Times New Roman" pitchFamily="18" charset="0"/>
                <a:sym typeface="Wingdings" pitchFamily="2" charset="2"/>
              </a:rPr>
              <a:t> upto 30 pounds/inch square.</a:t>
            </a:r>
          </a:p>
          <a:p>
            <a:pPr>
              <a:lnSpc>
                <a:spcPct val="150000"/>
              </a:lnSpc>
            </a:pPr>
            <a:r>
              <a:rPr lang="en-US" sz="2400" dirty="0">
                <a:latin typeface="Times New Roman" pitchFamily="18" charset="0"/>
                <a:cs typeface="Times New Roman" pitchFamily="18" charset="0"/>
                <a:sym typeface="Wingdings" pitchFamily="2" charset="2"/>
              </a:rPr>
              <a:t>Therefore RPD constructed against removable prosthesis is subjected to much less occlusal stress than one opposed by natural dentition. </a:t>
            </a:r>
          </a:p>
        </p:txBody>
      </p:sp>
      <p:sp>
        <p:nvSpPr>
          <p:cNvPr id="4" name="Date Placeholder 3"/>
          <p:cNvSpPr>
            <a:spLocks noGrp="1"/>
          </p:cNvSpPr>
          <p:nvPr>
            <p:ph type="dt" sz="half" idx="10"/>
          </p:nvPr>
        </p:nvSpPr>
        <p:spPr/>
        <p:txBody>
          <a:bodyPr/>
          <a:lstStyle/>
          <a:p>
            <a:fld id="{051B2BA9-9188-4759-B366-E63A58AE1F81}"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36</a:t>
            </a:fld>
            <a:endParaRPr lang="en-US"/>
          </a:p>
        </p:txBody>
      </p:sp>
      <p:sp>
        <p:nvSpPr>
          <p:cNvPr id="3" name="TextBox 2"/>
          <p:cNvSpPr txBox="1"/>
          <p:nvPr/>
        </p:nvSpPr>
        <p:spPr>
          <a:xfrm>
            <a:off x="2743200" y="6096000"/>
            <a:ext cx="5257800" cy="307777"/>
          </a:xfrm>
          <a:prstGeom prst="rect">
            <a:avLst/>
          </a:prstGeom>
          <a:noFill/>
        </p:spPr>
        <p:txBody>
          <a:bodyPr wrap="square" rtlCol="0">
            <a:spAutoFit/>
          </a:bodyPr>
          <a:lstStyle/>
          <a:p>
            <a:r>
              <a:rPr lang="en-IN" sz="1400" dirty="0"/>
              <a:t>Stewart’s clinical Removable </a:t>
            </a:r>
            <a:r>
              <a:rPr lang="en-IN" sz="1400" dirty="0" err="1"/>
              <a:t>Posthodontics</a:t>
            </a:r>
            <a:r>
              <a:rPr lang="en-IN" sz="1400" dirty="0"/>
              <a:t> 4</a:t>
            </a:r>
            <a:r>
              <a:rPr lang="en-IN" sz="1400" baseline="30000" dirty="0"/>
              <a:t>th</a:t>
            </a:r>
            <a:r>
              <a:rPr lang="en-IN" sz="1400" dirty="0"/>
              <a:t> edition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7467600" cy="4873752"/>
          </a:xfrm>
        </p:spPr>
        <p:txBody>
          <a:bodyPr/>
          <a:lstStyle/>
          <a:p>
            <a:pPr>
              <a:lnSpc>
                <a:spcPct val="150000"/>
              </a:lnSpc>
            </a:pPr>
            <a:r>
              <a:rPr lang="en-US" sz="2400" dirty="0">
                <a:latin typeface="Times New Roman" pitchFamily="18" charset="0"/>
                <a:cs typeface="Times New Roman" pitchFamily="18" charset="0"/>
              </a:rPr>
              <a:t>Ideally, the occlusal load should be applied  on the center of the denture base</a:t>
            </a:r>
            <a:r>
              <a:rPr lang="en-US" dirty="0"/>
              <a:t>.</a:t>
            </a:r>
          </a:p>
        </p:txBody>
      </p:sp>
      <p:sp>
        <p:nvSpPr>
          <p:cNvPr id="4" name="Date Placeholder 3"/>
          <p:cNvSpPr>
            <a:spLocks noGrp="1"/>
          </p:cNvSpPr>
          <p:nvPr>
            <p:ph type="dt" sz="half" idx="10"/>
          </p:nvPr>
        </p:nvSpPr>
        <p:spPr/>
        <p:txBody>
          <a:bodyPr/>
          <a:lstStyle/>
          <a:p>
            <a:fld id="{F081DB15-2D2B-4982-8A51-871D322D3B90}" type="datetime1">
              <a:rPr lang="en-US" smtClean="0"/>
              <a:t>21-May-23</a:t>
            </a:fld>
            <a:endParaRPr lang="en-US" dirty="0"/>
          </a:p>
        </p:txBody>
      </p:sp>
      <p:sp>
        <p:nvSpPr>
          <p:cNvPr id="5" name="Slide Number Placeholder 4"/>
          <p:cNvSpPr>
            <a:spLocks noGrp="1"/>
          </p:cNvSpPr>
          <p:nvPr>
            <p:ph type="sldNum" sz="quarter" idx="12"/>
          </p:nvPr>
        </p:nvSpPr>
        <p:spPr/>
        <p:txBody>
          <a:bodyPr/>
          <a:lstStyle/>
          <a:p>
            <a:fld id="{1E310878-28FA-40D9-B123-959BF28ACFCA}" type="slidenum">
              <a:rPr lang="en-US" smtClean="0"/>
              <a:pPr/>
              <a:t>37</a:t>
            </a:fld>
            <a:endParaRPr lang="en-US" dirty="0"/>
          </a:p>
        </p:txBody>
      </p:sp>
      <p:pic>
        <p:nvPicPr>
          <p:cNvPr id="983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2362200"/>
            <a:ext cx="3810000" cy="26321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sz="half" idx="1"/>
          </p:nvPr>
        </p:nvSpPr>
        <p:spPr>
          <a:xfrm>
            <a:off x="228600" y="152400"/>
            <a:ext cx="8610600" cy="5978525"/>
          </a:xfrm>
        </p:spPr>
        <p:txBody>
          <a:bodyPr>
            <a:normAutofit/>
          </a:bodyPr>
          <a:lstStyle/>
          <a:p>
            <a:pPr algn="ctr">
              <a:buNone/>
            </a:pPr>
            <a:r>
              <a:rPr lang="en-US" b="1" dirty="0">
                <a:solidFill>
                  <a:srgbClr val="7030A0"/>
                </a:solidFill>
                <a:effectLst>
                  <a:outerShdw blurRad="38100" dist="38100" dir="2700000" algn="tl">
                    <a:srgbClr val="FFFFFF"/>
                  </a:outerShdw>
                </a:effectLst>
                <a:cs typeface="Times New Roman" pitchFamily="18" charset="0"/>
              </a:rPr>
              <a:t>AREA OF DENTURE BASE TO WHICH LOAD IS APPLIED</a:t>
            </a:r>
          </a:p>
          <a:p>
            <a:pPr>
              <a:buNone/>
            </a:pPr>
            <a:endParaRPr lang="en-US" b="1" dirty="0">
              <a:solidFill>
                <a:schemeClr val="folHlink"/>
              </a:solidFill>
              <a:effectLst>
                <a:outerShdw blurRad="38100" dist="38100" dir="2700000" algn="tl">
                  <a:srgbClr val="FFFFFF"/>
                </a:outerShdw>
              </a:effectLst>
            </a:endParaRPr>
          </a:p>
          <a:p>
            <a:pPr>
              <a:lnSpc>
                <a:spcPct val="150000"/>
              </a:lnSpc>
            </a:pPr>
            <a:r>
              <a:rPr lang="en-US" sz="2400" dirty="0">
                <a:latin typeface="Times New Roman" pitchFamily="18" charset="0"/>
                <a:cs typeface="Times New Roman" pitchFamily="18" charset="0"/>
              </a:rPr>
              <a:t>Less movement of base if load applied adjacent to the abutment tooth than if it is applied to the distal end of the base.</a:t>
            </a:r>
          </a:p>
          <a:p>
            <a:pPr>
              <a:lnSpc>
                <a:spcPct val="150000"/>
              </a:lnSpc>
            </a:pPr>
            <a:r>
              <a:rPr lang="en-US" sz="2400" dirty="0">
                <a:latin typeface="Times New Roman" pitchFamily="18" charset="0"/>
                <a:cs typeface="Times New Roman" pitchFamily="18" charset="0"/>
              </a:rPr>
              <a:t>Movement may be 4 times greater at distal end of base than next to the clasp.</a:t>
            </a:r>
          </a:p>
          <a:p>
            <a:endParaRPr lang="en-US" dirty="0"/>
          </a:p>
          <a:p>
            <a:endParaRPr lang="en-US" dirty="0"/>
          </a:p>
        </p:txBody>
      </p:sp>
      <p:pic>
        <p:nvPicPr>
          <p:cNvPr id="108548" name="Picture 4" descr="P7141197"/>
          <p:cNvPicPr>
            <a:picLocks noGrp="1" noChangeAspect="1" noChangeArrowheads="1"/>
          </p:cNvPicPr>
          <p:nvPr>
            <p:ph sz="half" idx="2"/>
          </p:nvPr>
        </p:nvPicPr>
        <p:blipFill>
          <a:blip r:embed="rId3" cstate="email">
            <a:lum bright="12000"/>
            <a:extLst>
              <a:ext uri="{28A0092B-C50C-407E-A947-70E740481C1C}">
                <a14:useLocalDpi xmlns:a14="http://schemas.microsoft.com/office/drawing/2010/main"/>
              </a:ext>
            </a:extLst>
          </a:blip>
          <a:srcRect/>
          <a:stretch>
            <a:fillRect/>
          </a:stretch>
        </p:blipFill>
        <p:spPr>
          <a:xfrm>
            <a:off x="2743200" y="4038600"/>
            <a:ext cx="3733800" cy="19021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Date Placeholder 3"/>
          <p:cNvSpPr>
            <a:spLocks noGrp="1"/>
          </p:cNvSpPr>
          <p:nvPr>
            <p:ph type="dt" sz="half" idx="10"/>
          </p:nvPr>
        </p:nvSpPr>
        <p:spPr/>
        <p:txBody>
          <a:bodyPr/>
          <a:lstStyle/>
          <a:p>
            <a:fld id="{B23B6C9C-626B-44CC-B9E8-5FAF15BA27F5}" type="datetime1">
              <a:rPr lang="en-US" smtClean="0"/>
              <a:t>21-May-23</a:t>
            </a:fld>
            <a:endParaRPr lang="en-US" dirty="0"/>
          </a:p>
        </p:txBody>
      </p:sp>
      <p:sp>
        <p:nvSpPr>
          <p:cNvPr id="5" name="Slide Number Placeholder 4"/>
          <p:cNvSpPr>
            <a:spLocks noGrp="1"/>
          </p:cNvSpPr>
          <p:nvPr>
            <p:ph type="sldNum" sz="quarter" idx="12"/>
          </p:nvPr>
        </p:nvSpPr>
        <p:spPr/>
        <p:txBody>
          <a:bodyPr/>
          <a:lstStyle/>
          <a:p>
            <a:fld id="{9B4E2861-E7D7-4A28-BEB1-A234530459DC}"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algn="ctr">
              <a:buFont typeface="Wingdings" pitchFamily="2" charset="2"/>
              <a:buNone/>
            </a:pPr>
            <a:endParaRPr lang="en-US" sz="4400" b="1" dirty="0">
              <a:solidFill>
                <a:schemeClr val="folHlink"/>
              </a:solidFill>
              <a:effectLst>
                <a:outerShdw blurRad="38100" dist="38100" dir="2700000" algn="tl">
                  <a:srgbClr val="FFFFFF"/>
                </a:outerShdw>
              </a:effectLst>
              <a:latin typeface="Times New Roman" pitchFamily="18" charset="0"/>
              <a:cs typeface="Times New Roman" pitchFamily="18" charset="0"/>
            </a:endParaRPr>
          </a:p>
          <a:p>
            <a:pPr algn="ctr">
              <a:buFont typeface="Wingdings" pitchFamily="2" charset="2"/>
              <a:buNone/>
            </a:pPr>
            <a:r>
              <a:rPr lang="en-US" b="1" dirty="0">
                <a:solidFill>
                  <a:srgbClr val="002060"/>
                </a:solidFill>
                <a:effectLst>
                  <a:outerShdw blurRad="38100" dist="38100" dir="2700000" algn="tl">
                    <a:srgbClr val="FFFFFF"/>
                  </a:outerShdw>
                </a:effectLst>
                <a:latin typeface="Times New Roman" pitchFamily="18" charset="0"/>
                <a:cs typeface="Times New Roman" pitchFamily="18" charset="0"/>
              </a:rPr>
              <a:t>BIOMECHANICAL CONSIDERATION OF INDIVIDUAL COMPONENT</a:t>
            </a:r>
          </a:p>
        </p:txBody>
      </p:sp>
      <p:sp>
        <p:nvSpPr>
          <p:cNvPr id="4" name="Date Placeholder 3"/>
          <p:cNvSpPr>
            <a:spLocks noGrp="1"/>
          </p:cNvSpPr>
          <p:nvPr>
            <p:ph type="dt" sz="half" idx="10"/>
          </p:nvPr>
        </p:nvSpPr>
        <p:spPr/>
        <p:txBody>
          <a:bodyPr/>
          <a:lstStyle/>
          <a:p>
            <a:fld id="{9D7B1310-E0E5-46D2-8611-E690E1A031F6}"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a:bodyPr>
          <a:lstStyle/>
          <a:p>
            <a:pPr algn="ctr"/>
            <a:r>
              <a:rPr lang="en-IN" sz="3000" b="1" dirty="0">
                <a:solidFill>
                  <a:schemeClr val="tx2"/>
                </a:solidFill>
                <a:latin typeface="Times New Roman" pitchFamily="18" charset="0"/>
                <a:cs typeface="Times New Roman" pitchFamily="18" charset="0"/>
              </a:rPr>
              <a:t>INDICATION FOR REMOVABLE PARTIAL DENTURES</a:t>
            </a:r>
          </a:p>
        </p:txBody>
      </p:sp>
      <p:pic>
        <p:nvPicPr>
          <p:cNvPr id="6" name="Content Placeholder 5" descr="ContempClinDent_2010_1_2_103_68600_f1.jpg"/>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448967" y="1223665"/>
            <a:ext cx="2182091"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Date Placeholder 12"/>
          <p:cNvSpPr>
            <a:spLocks noGrp="1"/>
          </p:cNvSpPr>
          <p:nvPr>
            <p:ph type="dt" sz="half" idx="10"/>
          </p:nvPr>
        </p:nvSpPr>
        <p:spPr/>
        <p:txBody>
          <a:bodyPr/>
          <a:lstStyle/>
          <a:p>
            <a:fld id="{C24E538A-A0A4-4E75-A859-3CDC6B83B0CA}" type="datetime1">
              <a:rPr lang="en-US" smtClean="0"/>
              <a:t>21-May-23</a:t>
            </a:fld>
            <a:endParaRPr lang="en-US" dirty="0"/>
          </a:p>
        </p:txBody>
      </p:sp>
      <p:sp>
        <p:nvSpPr>
          <p:cNvPr id="15" name="Slide Number Placeholder 14"/>
          <p:cNvSpPr>
            <a:spLocks noGrp="1"/>
          </p:cNvSpPr>
          <p:nvPr>
            <p:ph type="sldNum" sz="quarter" idx="12"/>
          </p:nvPr>
        </p:nvSpPr>
        <p:spPr/>
        <p:txBody>
          <a:bodyPr/>
          <a:lstStyle/>
          <a:p>
            <a:fld id="{554C9ECC-20B0-4E73-BD28-EFD944894050}" type="slidenum">
              <a:rPr lang="en-US" smtClean="0"/>
              <a:pPr/>
              <a:t>4</a:t>
            </a:fld>
            <a:endParaRPr lang="en-US" dirty="0"/>
          </a:p>
        </p:txBody>
      </p:sp>
      <p:sp>
        <p:nvSpPr>
          <p:cNvPr id="5" name="TextBox 4"/>
          <p:cNvSpPr txBox="1"/>
          <p:nvPr/>
        </p:nvSpPr>
        <p:spPr>
          <a:xfrm>
            <a:off x="0" y="6172200"/>
            <a:ext cx="6480720" cy="307777"/>
          </a:xfrm>
          <a:prstGeom prst="rect">
            <a:avLst/>
          </a:prstGeom>
          <a:noFill/>
        </p:spPr>
        <p:txBody>
          <a:bodyPr wrap="square" rtlCol="0">
            <a:spAutoFit/>
          </a:bodyPr>
          <a:lstStyle/>
          <a:p>
            <a:r>
              <a:rPr lang="en-IN" sz="1400" dirty="0"/>
              <a:t>Stewart’s Clinical removable partial Prosthodontics 4</a:t>
            </a:r>
            <a:r>
              <a:rPr lang="en-IN" sz="1400" baseline="30000" dirty="0"/>
              <a:t>th</a:t>
            </a:r>
            <a:r>
              <a:rPr lang="en-IN" sz="1400" dirty="0"/>
              <a:t> edition pg-8</a:t>
            </a:r>
          </a:p>
        </p:txBody>
      </p:sp>
      <p:pic>
        <p:nvPicPr>
          <p:cNvPr id="7" name="Picture 6" descr="image58.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V="1">
            <a:off x="6096000" y="3205250"/>
            <a:ext cx="2224369" cy="1612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images (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7200" y="3115270"/>
            <a:ext cx="167640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304800" y="1447800"/>
            <a:ext cx="4180953" cy="461665"/>
          </a:xfrm>
          <a:prstGeom prst="rect">
            <a:avLst/>
          </a:prstGeom>
        </p:spPr>
        <p:txBody>
          <a:bodyPr wrap="none">
            <a:spAutoFit/>
          </a:bodyPr>
          <a:lstStyle/>
          <a:p>
            <a:pPr marL="514350" indent="-514350"/>
            <a:r>
              <a:rPr lang="en-IN" sz="2400" dirty="0">
                <a:latin typeface="Times New Roman" pitchFamily="18" charset="0"/>
                <a:cs typeface="Times New Roman" pitchFamily="18" charset="0"/>
              </a:rPr>
              <a:t>1.Long standing edentulous area</a:t>
            </a:r>
          </a:p>
        </p:txBody>
      </p:sp>
      <p:sp>
        <p:nvSpPr>
          <p:cNvPr id="10" name="Rectangle 9"/>
          <p:cNvSpPr/>
          <p:nvPr/>
        </p:nvSpPr>
        <p:spPr>
          <a:xfrm>
            <a:off x="304800" y="2505670"/>
            <a:ext cx="4572000" cy="830997"/>
          </a:xfrm>
          <a:prstGeom prst="rect">
            <a:avLst/>
          </a:prstGeom>
        </p:spPr>
        <p:txBody>
          <a:bodyPr>
            <a:spAutoFit/>
          </a:bodyPr>
          <a:lstStyle/>
          <a:p>
            <a:pPr marL="514350" indent="-514350"/>
            <a:r>
              <a:rPr lang="en-IN" sz="2400" dirty="0">
                <a:latin typeface="Times New Roman" pitchFamily="18" charset="0"/>
                <a:cs typeface="Times New Roman" pitchFamily="18" charset="0"/>
              </a:rPr>
              <a:t>2.No abutment tooth posterior </a:t>
            </a:r>
          </a:p>
          <a:p>
            <a:pPr marL="514350" indent="-514350"/>
            <a:r>
              <a:rPr lang="en-IN" sz="2400" dirty="0">
                <a:latin typeface="Times New Roman" pitchFamily="18" charset="0"/>
                <a:cs typeface="Times New Roman" pitchFamily="18" charset="0"/>
              </a:rPr>
              <a:t>   to the edentulous space</a:t>
            </a:r>
          </a:p>
        </p:txBody>
      </p:sp>
      <p:sp>
        <p:nvSpPr>
          <p:cNvPr id="11" name="Rectangle 10"/>
          <p:cNvSpPr/>
          <p:nvPr/>
        </p:nvSpPr>
        <p:spPr>
          <a:xfrm>
            <a:off x="381000" y="3953470"/>
            <a:ext cx="4572000" cy="830997"/>
          </a:xfrm>
          <a:prstGeom prst="rect">
            <a:avLst/>
          </a:prstGeom>
        </p:spPr>
        <p:txBody>
          <a:bodyPr>
            <a:spAutoFit/>
          </a:bodyPr>
          <a:lstStyle/>
          <a:p>
            <a:pPr marL="514350" indent="-514350"/>
            <a:r>
              <a:rPr lang="en-IN" sz="2400" dirty="0">
                <a:latin typeface="Times New Roman" pitchFamily="18" charset="0"/>
                <a:cs typeface="Times New Roman" pitchFamily="18" charset="0"/>
              </a:rPr>
              <a:t>3.Reduced periodontal support </a:t>
            </a:r>
          </a:p>
          <a:p>
            <a:pPr marL="514350" indent="-514350"/>
            <a:r>
              <a:rPr lang="en-IN" sz="2400" dirty="0">
                <a:latin typeface="Times New Roman" pitchFamily="18" charset="0"/>
                <a:cs typeface="Times New Roman" pitchFamily="18" charset="0"/>
              </a:rPr>
              <a:t>   for remaining teeth</a:t>
            </a:r>
          </a:p>
        </p:txBody>
      </p:sp>
      <p:sp>
        <p:nvSpPr>
          <p:cNvPr id="12" name="Rectangle 11"/>
          <p:cNvSpPr/>
          <p:nvPr/>
        </p:nvSpPr>
        <p:spPr>
          <a:xfrm>
            <a:off x="304800" y="5105400"/>
            <a:ext cx="4309193" cy="461665"/>
          </a:xfrm>
          <a:prstGeom prst="rect">
            <a:avLst/>
          </a:prstGeom>
        </p:spPr>
        <p:txBody>
          <a:bodyPr wrap="none">
            <a:spAutoFit/>
          </a:bodyPr>
          <a:lstStyle/>
          <a:p>
            <a:pPr marL="514350" indent="-514350"/>
            <a:r>
              <a:rPr lang="en-IN" sz="2400" dirty="0">
                <a:latin typeface="Times New Roman" pitchFamily="18" charset="0"/>
                <a:cs typeface="Times New Roman" pitchFamily="18" charset="0"/>
              </a:rPr>
              <a:t>4.Need for cross arch stablization</a:t>
            </a:r>
          </a:p>
        </p:txBody>
      </p:sp>
      <p:pic>
        <p:nvPicPr>
          <p:cNvPr id="14" name="Picture 13" descr="image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5600" y="1213989"/>
            <a:ext cx="1752600" cy="1390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0" name="Picture 4" descr="P7121057"/>
          <p:cNvPicPr>
            <a:picLocks noGrp="1" noChangeAspect="1" noChangeArrowheads="1"/>
          </p:cNvPicPr>
          <p:nvPr>
            <p:ph idx="1"/>
          </p:nvPr>
        </p:nvPicPr>
        <p:blipFill>
          <a:blip r:embed="rId3" cstate="email">
            <a:lum bright="24000"/>
            <a:extLst>
              <a:ext uri="{28A0092B-C50C-407E-A947-70E740481C1C}">
                <a14:useLocalDpi xmlns:a14="http://schemas.microsoft.com/office/drawing/2010/main"/>
              </a:ext>
            </a:extLst>
          </a:blip>
          <a:srcRect/>
          <a:stretch>
            <a:fillRect/>
          </a:stretch>
        </p:blipFill>
        <p:spPr>
          <a:xfrm>
            <a:off x="5486400" y="914400"/>
            <a:ext cx="2461846" cy="2133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Date Placeholder 8"/>
          <p:cNvSpPr>
            <a:spLocks noGrp="1"/>
          </p:cNvSpPr>
          <p:nvPr>
            <p:ph type="dt" sz="half" idx="10"/>
          </p:nvPr>
        </p:nvSpPr>
        <p:spPr/>
        <p:txBody>
          <a:bodyPr/>
          <a:lstStyle/>
          <a:p>
            <a:fld id="{841FDCB8-7D99-4D31-A2A8-0585CF27FFF4}" type="datetime1">
              <a:rPr lang="en-US" smtClean="0"/>
              <a:t>21-May-23</a:t>
            </a:fld>
            <a:endParaRPr lang="en-US"/>
          </a:p>
        </p:txBody>
      </p:sp>
      <p:sp>
        <p:nvSpPr>
          <p:cNvPr id="10" name="Slide Number Placeholder 9"/>
          <p:cNvSpPr>
            <a:spLocks noGrp="1"/>
          </p:cNvSpPr>
          <p:nvPr>
            <p:ph type="sldNum" sz="quarter" idx="12"/>
          </p:nvPr>
        </p:nvSpPr>
        <p:spPr/>
        <p:txBody>
          <a:bodyPr/>
          <a:lstStyle/>
          <a:p>
            <a:fld id="{1E310878-28FA-40D9-B123-959BF28ACFCA}" type="slidenum">
              <a:rPr lang="en-US" smtClean="0"/>
              <a:pPr/>
              <a:t>40</a:t>
            </a:fld>
            <a:endParaRPr lang="en-US"/>
          </a:p>
        </p:txBody>
      </p:sp>
      <p:sp>
        <p:nvSpPr>
          <p:cNvPr id="249863" name="Text Box 7"/>
          <p:cNvSpPr txBox="1">
            <a:spLocks noChangeArrowheads="1"/>
          </p:cNvSpPr>
          <p:nvPr/>
        </p:nvSpPr>
        <p:spPr bwMode="auto">
          <a:xfrm>
            <a:off x="230187" y="457200"/>
            <a:ext cx="4068743" cy="1200329"/>
          </a:xfrm>
          <a:prstGeom prst="rect">
            <a:avLst/>
          </a:prstGeom>
          <a:noFill/>
          <a:ln w="9525">
            <a:noFill/>
            <a:miter lim="800000"/>
            <a:headEnd/>
            <a:tailEnd/>
          </a:ln>
          <a:effectLst/>
        </p:spPr>
        <p:txBody>
          <a:bodyPr wrap="none">
            <a:spAutoFit/>
          </a:bodyPr>
          <a:lstStyle/>
          <a:p>
            <a:endParaRPr lang="en-US" sz="2400" dirty="0">
              <a:latin typeface="+mn-lt"/>
            </a:endParaRPr>
          </a:p>
          <a:p>
            <a:endParaRPr lang="en-US" sz="2400" dirty="0">
              <a:latin typeface="+mn-lt"/>
            </a:endParaRPr>
          </a:p>
          <a:p>
            <a:r>
              <a:rPr lang="en-US" sz="2400" dirty="0">
                <a:latin typeface="Times New Roman" pitchFamily="18" charset="0"/>
                <a:cs typeface="Times New Roman" pitchFamily="18" charset="0"/>
              </a:rPr>
              <a:t>If angle greater than 90 degrees</a:t>
            </a:r>
          </a:p>
        </p:txBody>
      </p:sp>
      <p:sp>
        <p:nvSpPr>
          <p:cNvPr id="249864" name="Text Box 8"/>
          <p:cNvSpPr txBox="1">
            <a:spLocks noChangeArrowheads="1"/>
          </p:cNvSpPr>
          <p:nvPr/>
        </p:nvSpPr>
        <p:spPr bwMode="auto">
          <a:xfrm>
            <a:off x="304800" y="1981200"/>
            <a:ext cx="4619625" cy="4154984"/>
          </a:xfrm>
          <a:prstGeom prst="rect">
            <a:avLst/>
          </a:prstGeom>
          <a:noFill/>
          <a:ln w="9525">
            <a:noFill/>
            <a:miter lim="800000"/>
            <a:headEnd/>
            <a:tailEnd/>
          </a:ln>
          <a:effectLst/>
        </p:spPr>
        <p:txBody>
          <a:bodyPr>
            <a:spAutoFit/>
          </a:bodyPr>
          <a:lstStyle/>
          <a:p>
            <a:endParaRPr lang="en-US" sz="2400" dirty="0">
              <a:latin typeface="+mn-lt"/>
            </a:endParaRPr>
          </a:p>
          <a:p>
            <a:r>
              <a:rPr lang="en-US" sz="2400" dirty="0">
                <a:latin typeface="Times New Roman" pitchFamily="18" charset="0"/>
                <a:cs typeface="Times New Roman" pitchFamily="18" charset="0"/>
              </a:rPr>
              <a:t>Forces not along long axis but will create an inclined plane effect</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b="1" dirty="0">
              <a:solidFill>
                <a:srgbClr val="FF0000"/>
              </a:solidFill>
              <a:latin typeface="Times New Roman" pitchFamily="18" charset="0"/>
              <a:cs typeface="Times New Roman" pitchFamily="18" charset="0"/>
            </a:endParaRPr>
          </a:p>
          <a:p>
            <a:r>
              <a:rPr lang="en-US" sz="2400" b="1" dirty="0">
                <a:solidFill>
                  <a:srgbClr val="FF0000"/>
                </a:solidFill>
                <a:latin typeface="Times New Roman" pitchFamily="18" charset="0"/>
                <a:cs typeface="Times New Roman" pitchFamily="18" charset="0"/>
              </a:rPr>
              <a:t>Slippage of prosthesis away</a:t>
            </a:r>
          </a:p>
          <a:p>
            <a:r>
              <a:rPr lang="en-US" sz="2400" b="1" dirty="0">
                <a:solidFill>
                  <a:srgbClr val="FF0000"/>
                </a:solidFill>
                <a:latin typeface="Times New Roman" pitchFamily="18" charset="0"/>
                <a:cs typeface="Times New Roman" pitchFamily="18" charset="0"/>
              </a:rPr>
              <a:t> from the abutment</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Orthodontic like forces</a:t>
            </a:r>
          </a:p>
        </p:txBody>
      </p:sp>
      <p:sp>
        <p:nvSpPr>
          <p:cNvPr id="249865" name="Line 9"/>
          <p:cNvSpPr>
            <a:spLocks noChangeShapeType="1"/>
          </p:cNvSpPr>
          <p:nvPr/>
        </p:nvSpPr>
        <p:spPr bwMode="auto">
          <a:xfrm>
            <a:off x="2362198" y="1524000"/>
            <a:ext cx="45719" cy="838200"/>
          </a:xfrm>
          <a:prstGeom prst="line">
            <a:avLst/>
          </a:prstGeom>
          <a:noFill/>
          <a:ln w="9525">
            <a:solidFill>
              <a:schemeClr val="tx1"/>
            </a:solidFill>
            <a:round/>
            <a:headEnd/>
            <a:tailEnd type="triangle" w="med" len="med"/>
          </a:ln>
          <a:effectLst/>
        </p:spPr>
        <p:txBody>
          <a:bodyPr/>
          <a:lstStyle/>
          <a:p>
            <a:endParaRPr lang="en-US" dirty="0"/>
          </a:p>
          <a:p>
            <a:endParaRPr lang="en-US" dirty="0"/>
          </a:p>
          <a:p>
            <a:endParaRPr lang="en-US" dirty="0"/>
          </a:p>
          <a:p>
            <a:endParaRPr lang="en-US" dirty="0"/>
          </a:p>
          <a:p>
            <a:endParaRPr lang="en-US" dirty="0"/>
          </a:p>
        </p:txBody>
      </p:sp>
      <p:sp>
        <p:nvSpPr>
          <p:cNvPr id="249866" name="Line 10"/>
          <p:cNvSpPr>
            <a:spLocks noChangeShapeType="1"/>
          </p:cNvSpPr>
          <p:nvPr/>
        </p:nvSpPr>
        <p:spPr bwMode="auto">
          <a:xfrm>
            <a:off x="2362200" y="3276600"/>
            <a:ext cx="0" cy="914400"/>
          </a:xfrm>
          <a:prstGeom prst="line">
            <a:avLst/>
          </a:prstGeom>
          <a:noFill/>
          <a:ln w="9525">
            <a:solidFill>
              <a:schemeClr val="tx1"/>
            </a:solidFill>
            <a:round/>
            <a:headEnd/>
            <a:tailEnd type="triangle" w="med" len="med"/>
          </a:ln>
          <a:effectLst/>
        </p:spPr>
        <p:txBody>
          <a:bodyPr/>
          <a:lstStyle/>
          <a:p>
            <a:endParaRPr lang="en-US"/>
          </a:p>
        </p:txBody>
      </p:sp>
      <p:sp>
        <p:nvSpPr>
          <p:cNvPr id="249867" name="Line 11"/>
          <p:cNvSpPr>
            <a:spLocks noChangeShapeType="1"/>
          </p:cNvSpPr>
          <p:nvPr/>
        </p:nvSpPr>
        <p:spPr bwMode="auto">
          <a:xfrm>
            <a:off x="2362200" y="4953000"/>
            <a:ext cx="0" cy="685800"/>
          </a:xfrm>
          <a:prstGeom prst="line">
            <a:avLst/>
          </a:prstGeom>
          <a:noFill/>
          <a:ln w="9525">
            <a:solidFill>
              <a:schemeClr val="tx1"/>
            </a:solidFill>
            <a:round/>
            <a:headEnd/>
            <a:tailEnd type="triangle" w="med" len="med"/>
          </a:ln>
          <a:effectLst/>
        </p:spPr>
        <p:txBody>
          <a:bodyPr/>
          <a:lstStyle/>
          <a:p>
            <a:endParaRPr lang="en-US"/>
          </a:p>
        </p:txBody>
      </p:sp>
      <p:sp>
        <p:nvSpPr>
          <p:cNvPr id="8" name="Rectangle 7"/>
          <p:cNvSpPr/>
          <p:nvPr/>
        </p:nvSpPr>
        <p:spPr>
          <a:xfrm>
            <a:off x="3124200" y="6248400"/>
            <a:ext cx="5715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pic>
        <p:nvPicPr>
          <p:cNvPr id="12" name="Picture 4" descr="P7121057"/>
          <p:cNvPicPr>
            <a:picLocks noChangeAspect="1" noChangeArrowheads="1"/>
          </p:cNvPicPr>
          <p:nvPr/>
        </p:nvPicPr>
        <p:blipFill>
          <a:blip r:embed="rId4" cstate="email">
            <a:lum bright="24000"/>
            <a:extLst>
              <a:ext uri="{28A0092B-C50C-407E-A947-70E740481C1C}">
                <a14:useLocalDpi xmlns:a14="http://schemas.microsoft.com/office/drawing/2010/main"/>
              </a:ext>
            </a:extLst>
          </a:blip>
          <a:srcRect/>
          <a:stretch>
            <a:fillRect/>
          </a:stretch>
        </p:blipFill>
        <p:spPr>
          <a:xfrm>
            <a:off x="5486400" y="3657600"/>
            <a:ext cx="2590800" cy="2057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TextBox 12"/>
          <p:cNvSpPr txBox="1"/>
          <p:nvPr/>
        </p:nvSpPr>
        <p:spPr>
          <a:xfrm>
            <a:off x="1981200" y="381000"/>
            <a:ext cx="1037463" cy="584775"/>
          </a:xfrm>
          <a:prstGeom prst="rect">
            <a:avLst/>
          </a:prstGeom>
          <a:noFill/>
        </p:spPr>
        <p:txBody>
          <a:bodyPr wrap="none" rtlCol="0">
            <a:spAutoFit/>
          </a:bodyPr>
          <a:lstStyle/>
          <a:p>
            <a:r>
              <a:rPr lang="en-US" sz="3200" dirty="0">
                <a:solidFill>
                  <a:srgbClr val="7030A0"/>
                </a:solidFill>
                <a:latin typeface="+mj-lt"/>
              </a:rPr>
              <a:t>Rest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3"/>
          <p:cNvSpPr>
            <a:spLocks noGrp="1" noChangeArrowheads="1"/>
          </p:cNvSpPr>
          <p:nvPr>
            <p:ph type="body" sz="half" idx="1"/>
          </p:nvPr>
        </p:nvSpPr>
        <p:spPr>
          <a:xfrm>
            <a:off x="457200" y="0"/>
            <a:ext cx="7772400" cy="838200"/>
          </a:xfrm>
        </p:spPr>
        <p:txBody>
          <a:bodyPr>
            <a:normAutofit/>
          </a:bodyPr>
          <a:lstStyle/>
          <a:p>
            <a:pPr algn="ctr">
              <a:buFont typeface="Wingdings" pitchFamily="2" charset="2"/>
              <a:buNone/>
            </a:pPr>
            <a:r>
              <a:rPr lang="en-US" sz="2400" b="1" dirty="0">
                <a:solidFill>
                  <a:srgbClr val="7030A0"/>
                </a:solidFill>
                <a:effectLst>
                  <a:outerShdw blurRad="38100" dist="38100" dir="2700000" algn="tl">
                    <a:srgbClr val="FFFFFF"/>
                  </a:outerShdw>
                </a:effectLst>
                <a:latin typeface="Times New Roman" pitchFamily="18" charset="0"/>
                <a:cs typeface="Times New Roman" pitchFamily="18" charset="0"/>
              </a:rPr>
              <a:t>CINGULUM REST VS INCISAL REST</a:t>
            </a:r>
          </a:p>
        </p:txBody>
      </p:sp>
      <p:pic>
        <p:nvPicPr>
          <p:cNvPr id="254980" name="Picture 4" descr="P7121067"/>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105400" y="1180430"/>
            <a:ext cx="2362200" cy="38566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Date Placeholder 7"/>
          <p:cNvSpPr>
            <a:spLocks noGrp="1"/>
          </p:cNvSpPr>
          <p:nvPr>
            <p:ph type="dt" sz="half" idx="10"/>
          </p:nvPr>
        </p:nvSpPr>
        <p:spPr/>
        <p:txBody>
          <a:bodyPr/>
          <a:lstStyle/>
          <a:p>
            <a:fld id="{A73642D5-CFB0-40B4-9341-2C91210B1A4F}" type="datetime1">
              <a:rPr lang="en-US" smtClean="0"/>
              <a:t>21-May-23</a:t>
            </a:fld>
            <a:endParaRPr lang="en-US"/>
          </a:p>
        </p:txBody>
      </p:sp>
      <p:sp>
        <p:nvSpPr>
          <p:cNvPr id="9" name="Slide Number Placeholder 8"/>
          <p:cNvSpPr>
            <a:spLocks noGrp="1"/>
          </p:cNvSpPr>
          <p:nvPr>
            <p:ph type="sldNum" sz="quarter" idx="12"/>
          </p:nvPr>
        </p:nvSpPr>
        <p:spPr/>
        <p:txBody>
          <a:bodyPr/>
          <a:lstStyle/>
          <a:p>
            <a:fld id="{9B4E2861-E7D7-4A28-BEB1-A234530459DC}" type="slidenum">
              <a:rPr lang="en-US" smtClean="0"/>
              <a:pPr/>
              <a:t>41</a:t>
            </a:fld>
            <a:endParaRPr lang="en-US"/>
          </a:p>
        </p:txBody>
      </p:sp>
      <p:sp>
        <p:nvSpPr>
          <p:cNvPr id="254983" name="Text Box 7"/>
          <p:cNvSpPr txBox="1">
            <a:spLocks noChangeArrowheads="1"/>
          </p:cNvSpPr>
          <p:nvPr/>
        </p:nvSpPr>
        <p:spPr bwMode="auto">
          <a:xfrm>
            <a:off x="0" y="1210776"/>
            <a:ext cx="9794875" cy="4893647"/>
          </a:xfrm>
          <a:prstGeom prst="rect">
            <a:avLst/>
          </a:prstGeom>
          <a:noFill/>
          <a:ln w="9525">
            <a:noFill/>
            <a:miter lim="800000"/>
            <a:headEnd/>
            <a:tailEnd/>
          </a:ln>
          <a:effectLst/>
        </p:spPr>
        <p:txBody>
          <a:bodyPr>
            <a:spAutoFit/>
          </a:bodyPr>
          <a:lstStyle/>
          <a:p>
            <a:pPr>
              <a:buFont typeface="Arial" pitchFamily="34" charset="0"/>
              <a:buChar char="•"/>
            </a:pPr>
            <a:r>
              <a:rPr lang="en-US" sz="2400" dirty="0">
                <a:solidFill>
                  <a:schemeClr val="hlink"/>
                </a:solidFill>
                <a:latin typeface="Times New Roman" pitchFamily="18" charset="0"/>
                <a:cs typeface="Times New Roman" pitchFamily="18" charset="0"/>
              </a:rPr>
              <a:t>    Cingulum</a:t>
            </a:r>
            <a:r>
              <a:rPr lang="en-US" sz="2400" dirty="0">
                <a:latin typeface="Times New Roman" pitchFamily="18" charset="0"/>
                <a:cs typeface="Times New Roman" pitchFamily="18" charset="0"/>
              </a:rPr>
              <a:t> rest nearer to center </a:t>
            </a:r>
          </a:p>
          <a:p>
            <a:r>
              <a:rPr lang="en-US" sz="2400" dirty="0">
                <a:latin typeface="Times New Roman" pitchFamily="18" charset="0"/>
                <a:cs typeface="Times New Roman" pitchFamily="18" charset="0"/>
              </a:rPr>
              <a:t>         of rotation</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Less tipping of tooth</a:t>
            </a:r>
          </a:p>
          <a:p>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           </a:t>
            </a:r>
            <a:r>
              <a:rPr lang="en-US" sz="2400" dirty="0">
                <a:solidFill>
                  <a:schemeClr val="hlink"/>
                </a:solidFill>
                <a:latin typeface="Times New Roman" pitchFamily="18" charset="0"/>
                <a:cs typeface="Times New Roman" pitchFamily="18" charset="0"/>
              </a:rPr>
              <a:t>Incisal rest</a:t>
            </a:r>
            <a:endParaRPr lang="en-US" sz="2400" dirty="0">
              <a:solidFill>
                <a:schemeClr val="hlink"/>
              </a:solidFill>
              <a:latin typeface="Times New Roman" pitchFamily="18" charset="0"/>
              <a:cs typeface="Times New Roman" pitchFamily="18" charset="0"/>
              <a:sym typeface="Wingdings" pitchFamily="2" charset="2"/>
            </a:endParaRPr>
          </a:p>
          <a:p>
            <a:endParaRPr lang="en-US" sz="2400" dirty="0">
              <a:latin typeface="Times New Roman" pitchFamily="18" charset="0"/>
              <a:cs typeface="Times New Roman" pitchFamily="18" charset="0"/>
              <a:sym typeface="Wingdings" pitchFamily="2" charset="2"/>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Longer minor connector required</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Magnifies the forces being transferred to the </a:t>
            </a:r>
          </a:p>
          <a:p>
            <a:r>
              <a:rPr lang="en-US" sz="2400" dirty="0">
                <a:latin typeface="Times New Roman" pitchFamily="18" charset="0"/>
                <a:cs typeface="Times New Roman" pitchFamily="18" charset="0"/>
              </a:rPr>
              <a:t>abutment tooth</a:t>
            </a:r>
          </a:p>
        </p:txBody>
      </p:sp>
      <p:sp>
        <p:nvSpPr>
          <p:cNvPr id="254985" name="Line 9"/>
          <p:cNvSpPr>
            <a:spLocks noChangeShapeType="1"/>
          </p:cNvSpPr>
          <p:nvPr/>
        </p:nvSpPr>
        <p:spPr bwMode="auto">
          <a:xfrm>
            <a:off x="1828800" y="3657600"/>
            <a:ext cx="0" cy="533400"/>
          </a:xfrm>
          <a:prstGeom prst="line">
            <a:avLst/>
          </a:prstGeom>
          <a:noFill/>
          <a:ln w="9525">
            <a:solidFill>
              <a:schemeClr val="tx1"/>
            </a:solidFill>
            <a:round/>
            <a:headEnd/>
            <a:tailEnd type="triangle" w="med" len="med"/>
          </a:ln>
          <a:effectLst/>
        </p:spPr>
        <p:txBody>
          <a:bodyPr/>
          <a:lstStyle/>
          <a:p>
            <a:endParaRPr lang="en-US"/>
          </a:p>
        </p:txBody>
      </p:sp>
      <p:sp>
        <p:nvSpPr>
          <p:cNvPr id="254986" name="Line 10"/>
          <p:cNvSpPr>
            <a:spLocks noChangeShapeType="1"/>
          </p:cNvSpPr>
          <p:nvPr/>
        </p:nvSpPr>
        <p:spPr bwMode="auto">
          <a:xfrm>
            <a:off x="1828800" y="4648200"/>
            <a:ext cx="0" cy="762000"/>
          </a:xfrm>
          <a:prstGeom prst="line">
            <a:avLst/>
          </a:prstGeom>
          <a:noFill/>
          <a:ln w="9525">
            <a:solidFill>
              <a:schemeClr val="tx1"/>
            </a:solidFill>
            <a:round/>
            <a:headEnd/>
            <a:tailEnd type="triangle" w="med" len="med"/>
          </a:ln>
          <a:effectLst/>
        </p:spPr>
        <p:txBody>
          <a:bodyPr/>
          <a:lstStyle/>
          <a:p>
            <a:endParaRPr lang="en-US"/>
          </a:p>
        </p:txBody>
      </p:sp>
      <p:cxnSp>
        <p:nvCxnSpPr>
          <p:cNvPr id="12" name="Straight Arrow Connector 11"/>
          <p:cNvCxnSpPr/>
          <p:nvPr/>
        </p:nvCxnSpPr>
        <p:spPr>
          <a:xfrm rot="5400000">
            <a:off x="1562100" y="22479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304800"/>
            <a:ext cx="8382000" cy="4524315"/>
          </a:xfrm>
          <a:prstGeom prst="rect">
            <a:avLst/>
          </a:prstGeom>
          <a:noFill/>
          <a:ln w="9525">
            <a:noFill/>
            <a:miter lim="800000"/>
            <a:headEnd/>
            <a:tailEnd/>
          </a:ln>
          <a:effectLst/>
        </p:spPr>
        <p:txBody>
          <a:bodyPr wrap="square">
            <a:spAutoFit/>
          </a:bodyPr>
          <a:lstStyle/>
          <a:p>
            <a:pPr>
              <a:lnSpc>
                <a:spcPct val="150000"/>
              </a:lnSpc>
              <a:buNone/>
            </a:pPr>
            <a:endParaRPr lang="en-US" sz="2400" dirty="0">
              <a:latin typeface="+mn-lt"/>
            </a:endParaRPr>
          </a:p>
          <a:p>
            <a:pPr>
              <a:lnSpc>
                <a:spcPct val="150000"/>
              </a:lnSpc>
              <a:buFont typeface="Wingdings" pitchFamily="2" charset="2"/>
              <a:buChar char="q"/>
            </a:pPr>
            <a:r>
              <a:rPr lang="en-US" sz="2400" dirty="0">
                <a:latin typeface="Times New Roman" pitchFamily="18" charset="0"/>
                <a:cs typeface="Times New Roman" pitchFamily="18" charset="0"/>
              </a:rPr>
              <a:t>In the maxillary arch the use of a broad palatal major connector that contacts several of the remaining natural teeth through lingual plating can distribute stress over a large area.</a:t>
            </a:r>
          </a:p>
          <a:p>
            <a:pPr>
              <a:lnSpc>
                <a:spcPct val="150000"/>
              </a:lnSpc>
              <a:buFont typeface="Wingdings" pitchFamily="2" charset="2"/>
              <a:buChar char="q"/>
            </a:pPr>
            <a:r>
              <a:rPr lang="en-US" sz="2400" dirty="0">
                <a:latin typeface="Times New Roman" pitchFamily="18" charset="0"/>
                <a:cs typeface="Times New Roman" pitchFamily="18" charset="0"/>
              </a:rPr>
              <a:t> The major connector must be rigid and must receive vertical support through rests from several teeth.</a:t>
            </a:r>
          </a:p>
          <a:p>
            <a:pPr>
              <a:lnSpc>
                <a:spcPct val="150000"/>
              </a:lnSpc>
            </a:pPr>
            <a:r>
              <a:rPr lang="en-US" sz="2400" dirty="0">
                <a:latin typeface="Times New Roman" pitchFamily="18" charset="0"/>
                <a:cs typeface="Times New Roman" pitchFamily="18" charset="0"/>
              </a:rPr>
              <a:t>	</a:t>
            </a:r>
          </a:p>
          <a:p>
            <a:pPr>
              <a:lnSpc>
                <a:spcPct val="150000"/>
              </a:lnSpc>
              <a:buClr>
                <a:srgbClr val="FF3300"/>
              </a:buClr>
              <a:buFont typeface="Wingdings" pitchFamily="2" charset="2"/>
              <a:buNone/>
            </a:pPr>
            <a:endParaRPr lang="en-US" sz="2400" dirty="0">
              <a:latin typeface="+mn-lt"/>
              <a:cs typeface="Times New Roman" pitchFamily="18" charset="0"/>
            </a:endParaRPr>
          </a:p>
        </p:txBody>
      </p:sp>
      <p:sp>
        <p:nvSpPr>
          <p:cNvPr id="3" name="Rectangle 2"/>
          <p:cNvSpPr/>
          <p:nvPr/>
        </p:nvSpPr>
        <p:spPr>
          <a:xfrm>
            <a:off x="1676400" y="0"/>
            <a:ext cx="6400800" cy="646331"/>
          </a:xfrm>
          <a:prstGeom prst="rect">
            <a:avLst/>
          </a:prstGeom>
        </p:spPr>
        <p:txBody>
          <a:bodyPr wrap="square">
            <a:spAutoFit/>
          </a:bodyPr>
          <a:lstStyle/>
          <a:p>
            <a:r>
              <a:rPr lang="en-US" sz="3600" dirty="0">
                <a:solidFill>
                  <a:schemeClr val="folHlink"/>
                </a:solidFill>
                <a:effectLst>
                  <a:outerShdw blurRad="38100" dist="38100" dir="2700000" algn="tl">
                    <a:srgbClr val="FFFFFF"/>
                  </a:outerShdw>
                </a:effectLst>
              </a:rPr>
              <a:t>       </a:t>
            </a:r>
            <a:r>
              <a:rPr lang="en-US" sz="3000" b="1" dirty="0">
                <a:solidFill>
                  <a:schemeClr val="folHlink"/>
                </a:solidFill>
                <a:effectLst>
                  <a:outerShdw blurRad="38100" dist="38100" dir="2700000" algn="tl">
                    <a:srgbClr val="FFFFFF"/>
                  </a:outerShdw>
                </a:effectLst>
                <a:latin typeface="Times New Roman" pitchFamily="18" charset="0"/>
                <a:cs typeface="Times New Roman" pitchFamily="18" charset="0"/>
              </a:rPr>
              <a:t>MAJOR CONNECTOR</a:t>
            </a:r>
            <a:endParaRPr lang="en-US" sz="30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image5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3810000"/>
            <a:ext cx="2895600" cy="22621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ectangle 5"/>
          <p:cNvSpPr/>
          <p:nvPr/>
        </p:nvSpPr>
        <p:spPr>
          <a:xfrm>
            <a:off x="2209800" y="6248400"/>
            <a:ext cx="5715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sp>
        <p:nvSpPr>
          <p:cNvPr id="7" name="Date Placeholder 6"/>
          <p:cNvSpPr>
            <a:spLocks noGrp="1"/>
          </p:cNvSpPr>
          <p:nvPr>
            <p:ph type="dt" sz="half" idx="10"/>
          </p:nvPr>
        </p:nvSpPr>
        <p:spPr/>
        <p:txBody>
          <a:bodyPr/>
          <a:lstStyle/>
          <a:p>
            <a:fld id="{B3C15951-1CEB-4DC2-BE91-CF4F5419F8C0}" type="datetime1">
              <a:rPr lang="en-US" smtClean="0"/>
              <a:t>21-May-23</a:t>
            </a:fld>
            <a:endParaRPr lang="en-US"/>
          </a:p>
        </p:txBody>
      </p:sp>
      <p:sp>
        <p:nvSpPr>
          <p:cNvPr id="8" name="Slide Number Placeholder 7"/>
          <p:cNvSpPr>
            <a:spLocks noGrp="1"/>
          </p:cNvSpPr>
          <p:nvPr>
            <p:ph type="sldNum" sz="quarter" idx="12"/>
          </p:nvPr>
        </p:nvSpPr>
        <p:spPr/>
        <p:txBody>
          <a:bodyPr/>
          <a:lstStyle/>
          <a:p>
            <a:fld id="{9493EDFC-C20B-41E0-92DA-0D61CE31C1C5}"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28600"/>
            <a:ext cx="7467600" cy="4873752"/>
          </a:xfrm>
        </p:spPr>
        <p:txBody>
          <a:bodyPr>
            <a:normAutofit/>
          </a:bodyPr>
          <a:lstStyle/>
          <a:p>
            <a:pPr>
              <a:lnSpc>
                <a:spcPct val="150000"/>
              </a:lnSpc>
            </a:pPr>
            <a:r>
              <a:rPr lang="en-US" sz="2400" dirty="0">
                <a:latin typeface="Times New Roman" pitchFamily="18" charset="0"/>
                <a:cs typeface="Times New Roman" pitchFamily="18" charset="0"/>
              </a:rPr>
              <a:t>In the mandibular arch the lingual plate major connector that is properly supported by rests can aid in the distribution of functional stress to the remaining teeth. </a:t>
            </a:r>
          </a:p>
          <a:p>
            <a:pPr>
              <a:lnSpc>
                <a:spcPct val="150000"/>
              </a:lnSpc>
            </a:pPr>
            <a:r>
              <a:rPr lang="en-US" sz="2400" dirty="0">
                <a:latin typeface="Times New Roman" pitchFamily="18" charset="0"/>
                <a:cs typeface="Times New Roman" pitchFamily="18" charset="0"/>
              </a:rPr>
              <a:t>The rigidity of the lingual plate major connector contributes to the effectiveness of cross arch stabilization. </a:t>
            </a:r>
          </a:p>
          <a:p>
            <a:pPr>
              <a:lnSpc>
                <a:spcPct val="150000"/>
              </a:lnSpc>
            </a:pPr>
            <a:endParaRPr lang="en-US" dirty="0"/>
          </a:p>
        </p:txBody>
      </p:sp>
      <p:sp>
        <p:nvSpPr>
          <p:cNvPr id="2" name="Date Placeholder 1"/>
          <p:cNvSpPr>
            <a:spLocks noGrp="1"/>
          </p:cNvSpPr>
          <p:nvPr>
            <p:ph type="dt" sz="half" idx="10"/>
          </p:nvPr>
        </p:nvSpPr>
        <p:spPr/>
        <p:txBody>
          <a:bodyPr/>
          <a:lstStyle/>
          <a:p>
            <a:fld id="{A17BE9D7-BBBD-44E2-A64D-3BEAE9484613}" type="datetime1">
              <a:rPr lang="en-US" smtClean="0"/>
              <a:t>21-May-23</a:t>
            </a:fld>
            <a:endParaRPr lang="en-US"/>
          </a:p>
        </p:txBody>
      </p:sp>
      <p:sp>
        <p:nvSpPr>
          <p:cNvPr id="4" name="Slide Number Placeholder 3"/>
          <p:cNvSpPr>
            <a:spLocks noGrp="1"/>
          </p:cNvSpPr>
          <p:nvPr>
            <p:ph type="sldNum" sz="quarter" idx="12"/>
          </p:nvPr>
        </p:nvSpPr>
        <p:spPr/>
        <p:txBody>
          <a:bodyPr/>
          <a:lstStyle/>
          <a:p>
            <a:fld id="{9493EDFC-C20B-41E0-92DA-0D61CE31C1C5}" type="slidenum">
              <a:rPr lang="en-US" smtClean="0"/>
              <a:pPr/>
              <a:t>43</a:t>
            </a:fld>
            <a:endParaRPr lang="en-US"/>
          </a:p>
        </p:txBody>
      </p:sp>
      <p:pic>
        <p:nvPicPr>
          <p:cNvPr id="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b="8170"/>
          <a:stretch>
            <a:fillRect/>
          </a:stretch>
        </p:blipFill>
        <p:spPr bwMode="auto">
          <a:xfrm>
            <a:off x="3048000" y="4267200"/>
            <a:ext cx="3124200" cy="21068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000" b="1" dirty="0">
                <a:solidFill>
                  <a:srgbClr val="002060"/>
                </a:solidFill>
                <a:latin typeface="Times New Roman" pitchFamily="18" charset="0"/>
                <a:cs typeface="Times New Roman" pitchFamily="18" charset="0"/>
              </a:rPr>
              <a:t>MINOR CONNECTOR</a:t>
            </a:r>
          </a:p>
        </p:txBody>
      </p:sp>
      <p:sp>
        <p:nvSpPr>
          <p:cNvPr id="3" name="Content Placeholder 2"/>
          <p:cNvSpPr>
            <a:spLocks noGrp="1"/>
          </p:cNvSpPr>
          <p:nvPr>
            <p:ph idx="1"/>
          </p:nvPr>
        </p:nvSpPr>
        <p:spPr/>
        <p:txBody>
          <a:bodyPr/>
          <a:lstStyle/>
          <a:p>
            <a:pPr>
              <a:buNone/>
            </a:pPr>
            <a:r>
              <a:rPr lang="en-US" dirty="0">
                <a:solidFill>
                  <a:srgbClr val="1C1C1C"/>
                </a:solidFill>
              </a:rPr>
              <a:t> </a:t>
            </a:r>
            <a:endParaRPr lang="en-US" dirty="0"/>
          </a:p>
        </p:txBody>
      </p:sp>
      <p:sp>
        <p:nvSpPr>
          <p:cNvPr id="8" name="Date Placeholder 7"/>
          <p:cNvSpPr>
            <a:spLocks noGrp="1"/>
          </p:cNvSpPr>
          <p:nvPr>
            <p:ph type="dt" sz="half" idx="10"/>
          </p:nvPr>
        </p:nvSpPr>
        <p:spPr/>
        <p:txBody>
          <a:bodyPr/>
          <a:lstStyle/>
          <a:p>
            <a:fld id="{CC74DF93-AF0B-4A30-90A8-DEF687991AD2}" type="datetime1">
              <a:rPr lang="en-US" smtClean="0"/>
              <a:t>21-May-23</a:t>
            </a:fld>
            <a:endParaRPr lang="en-US"/>
          </a:p>
        </p:txBody>
      </p:sp>
      <p:sp>
        <p:nvSpPr>
          <p:cNvPr id="9" name="Slide Number Placeholder 8"/>
          <p:cNvSpPr>
            <a:spLocks noGrp="1"/>
          </p:cNvSpPr>
          <p:nvPr>
            <p:ph type="sldNum" sz="quarter" idx="12"/>
          </p:nvPr>
        </p:nvSpPr>
        <p:spPr/>
        <p:txBody>
          <a:bodyPr/>
          <a:lstStyle/>
          <a:p>
            <a:fld id="{1E310878-28FA-40D9-B123-959BF28ACFCA}" type="slidenum">
              <a:rPr lang="en-US" smtClean="0"/>
              <a:pPr/>
              <a:t>44</a:t>
            </a:fld>
            <a:endParaRPr lang="en-US"/>
          </a:p>
        </p:txBody>
      </p:sp>
      <p:sp>
        <p:nvSpPr>
          <p:cNvPr id="7" name="Rectangle 6"/>
          <p:cNvSpPr/>
          <p:nvPr/>
        </p:nvSpPr>
        <p:spPr>
          <a:xfrm>
            <a:off x="4648200" y="6553200"/>
            <a:ext cx="5715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sp>
        <p:nvSpPr>
          <p:cNvPr id="11" name="Rectangle 10"/>
          <p:cNvSpPr/>
          <p:nvPr/>
        </p:nvSpPr>
        <p:spPr>
          <a:xfrm>
            <a:off x="381000" y="838200"/>
            <a:ext cx="8077200" cy="5078313"/>
          </a:xfrm>
          <a:prstGeom prst="rect">
            <a:avLst/>
          </a:prstGeom>
        </p:spPr>
        <p:txBody>
          <a:bodyPr wrap="square">
            <a:spAutoFit/>
          </a:bodyPr>
          <a:lstStyle/>
          <a:p>
            <a:pPr>
              <a:lnSpc>
                <a:spcPct val="150000"/>
              </a:lnSpc>
            </a:pPr>
            <a:r>
              <a:rPr lang="en-US" sz="2400" dirty="0">
                <a:latin typeface="Times New Roman" pitchFamily="18" charset="0"/>
                <a:cs typeface="Times New Roman" pitchFamily="18" charset="0"/>
              </a:rPr>
              <a:t>The most intimate tooth to partial denture contact takes place between the minor connector and the guiding planes on the abutment tooth surface. </a:t>
            </a:r>
          </a:p>
          <a:p>
            <a:pPr>
              <a:lnSpc>
                <a:spcPct val="150000"/>
              </a:lnSpc>
            </a:pPr>
            <a:r>
              <a:rPr lang="en-US" sz="2400" dirty="0">
                <a:latin typeface="Times New Roman" pitchFamily="18" charset="0"/>
                <a:cs typeface="Times New Roman" pitchFamily="18" charset="0"/>
              </a:rPr>
              <a:t>This close metal to enamel contact serves two purpose </a:t>
            </a:r>
          </a:p>
          <a:p>
            <a:pPr>
              <a:lnSpc>
                <a:spcPct val="150000"/>
              </a:lnSpc>
              <a:buFont typeface="Arial" pitchFamily="34" charset="0"/>
              <a:buChar char="•"/>
            </a:pPr>
            <a:r>
              <a:rPr lang="en-US" sz="2400" dirty="0">
                <a:latin typeface="Times New Roman" pitchFamily="18" charset="0"/>
                <a:cs typeface="Times New Roman" pitchFamily="18" charset="0"/>
              </a:rPr>
              <a:t>First it offers horizontal stability to the partial denture against lateral forces on the prosthesis.</a:t>
            </a:r>
          </a:p>
          <a:p>
            <a:pPr>
              <a:lnSpc>
                <a:spcPct val="150000"/>
              </a:lnSpc>
              <a:buFont typeface="Arial" pitchFamily="34" charset="0"/>
              <a:buChar char="•"/>
            </a:pPr>
            <a:r>
              <a:rPr lang="en-US" sz="2400" dirty="0">
                <a:latin typeface="Times New Roman" pitchFamily="18" charset="0"/>
                <a:cs typeface="Times New Roman" pitchFamily="18" charset="0"/>
              </a:rPr>
              <a:t> Secondly stabilization against lateral stresses</a:t>
            </a:r>
          </a:p>
          <a:p>
            <a:pPr>
              <a:lnSpc>
                <a:spcPct val="150000"/>
              </a:lnSpc>
              <a:buNone/>
            </a:pPr>
            <a:endParaRPr lang="en-US" sz="2400" dirty="0">
              <a:latin typeface="+mn-lt"/>
            </a:endParaRPr>
          </a:p>
          <a:p>
            <a:pPr>
              <a:lnSpc>
                <a:spcPct val="150000"/>
              </a:lnSpc>
            </a:pPr>
            <a:endParaRPr lang="en-US" sz="2400" dirty="0">
              <a:latin typeface="+mn-lt"/>
            </a:endParaRPr>
          </a:p>
        </p:txBody>
      </p:sp>
      <p:pic>
        <p:nvPicPr>
          <p:cNvPr id="12" name="Picture 2" descr="D:\my pg work\my p.g work\my presentations\journal presentation\occlusal rest\occlusal rests\figs7-8.gif"/>
          <p:cNvPicPr>
            <a:picLocks noChangeAspect="1" noChangeArrowheads="1"/>
          </p:cNvPicPr>
          <p:nvPr/>
        </p:nvPicPr>
        <p:blipFill>
          <a:blip r:embed="rId3" cstate="email">
            <a:extLst>
              <a:ext uri="{28A0092B-C50C-407E-A947-70E740481C1C}">
                <a14:useLocalDpi xmlns:a14="http://schemas.microsoft.com/office/drawing/2010/main"/>
              </a:ext>
            </a:extLst>
          </a:blip>
          <a:srcRect l="51322" t="8033"/>
          <a:stretch>
            <a:fillRect/>
          </a:stretch>
        </p:blipFill>
        <p:spPr bwMode="auto">
          <a:xfrm>
            <a:off x="3352800" y="4800600"/>
            <a:ext cx="1905000" cy="16719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idx="1"/>
          </p:nvPr>
        </p:nvSpPr>
        <p:spPr>
          <a:xfrm>
            <a:off x="457200" y="1143000"/>
            <a:ext cx="4114800" cy="4987925"/>
          </a:xfrm>
        </p:spPr>
        <p:txBody>
          <a:bodyPr>
            <a:normAutofit/>
          </a:bodyPr>
          <a:lstStyle/>
          <a:p>
            <a:pPr>
              <a:lnSpc>
                <a:spcPct val="150000"/>
              </a:lnSpc>
              <a:buFont typeface="Wingdings" pitchFamily="2" charset="2"/>
              <a:buNone/>
            </a:pPr>
            <a:r>
              <a:rPr lang="en-US" dirty="0">
                <a:latin typeface="Times New Roman" pitchFamily="18" charset="0"/>
                <a:cs typeface="Times New Roman" pitchFamily="18" charset="0"/>
              </a:rPr>
              <a:t> Any unit of </a:t>
            </a:r>
          </a:p>
          <a:p>
            <a:pPr>
              <a:lnSpc>
                <a:spcPct val="150000"/>
              </a:lnSpc>
              <a:buFont typeface="Wingdings" pitchFamily="2" charset="2"/>
              <a:buNone/>
            </a:pPr>
            <a:r>
              <a:rPr lang="en-US" dirty="0">
                <a:latin typeface="Times New Roman" pitchFamily="18" charset="0"/>
                <a:cs typeface="Times New Roman" pitchFamily="18" charset="0"/>
              </a:rPr>
              <a:t>removable dental </a:t>
            </a:r>
          </a:p>
          <a:p>
            <a:pPr>
              <a:lnSpc>
                <a:spcPct val="150000"/>
              </a:lnSpc>
              <a:buFont typeface="Wingdings" pitchFamily="2" charset="2"/>
              <a:buNone/>
            </a:pPr>
            <a:r>
              <a:rPr lang="en-US" dirty="0">
                <a:latin typeface="Times New Roman" pitchFamily="18" charset="0"/>
                <a:cs typeface="Times New Roman" pitchFamily="18" charset="0"/>
              </a:rPr>
              <a:t>prosthesis that engages </a:t>
            </a:r>
          </a:p>
          <a:p>
            <a:pPr>
              <a:lnSpc>
                <a:spcPct val="150000"/>
              </a:lnSpc>
              <a:buFont typeface="Wingdings" pitchFamily="2" charset="2"/>
              <a:buNone/>
            </a:pPr>
            <a:r>
              <a:rPr lang="en-US" dirty="0">
                <a:latin typeface="Times New Roman" pitchFamily="18" charset="0"/>
                <a:cs typeface="Times New Roman" pitchFamily="18" charset="0"/>
              </a:rPr>
              <a:t>an abutment tooth in </a:t>
            </a:r>
          </a:p>
          <a:p>
            <a:pPr>
              <a:lnSpc>
                <a:spcPct val="150000"/>
              </a:lnSpc>
              <a:buFont typeface="Wingdings" pitchFamily="2" charset="2"/>
              <a:buNone/>
            </a:pPr>
            <a:r>
              <a:rPr lang="en-US" dirty="0">
                <a:latin typeface="Times New Roman" pitchFamily="18" charset="0"/>
                <a:cs typeface="Times New Roman" pitchFamily="18" charset="0"/>
              </a:rPr>
              <a:t>such a manner as to </a:t>
            </a:r>
          </a:p>
          <a:p>
            <a:pPr>
              <a:lnSpc>
                <a:spcPct val="150000"/>
              </a:lnSpc>
              <a:buFont typeface="Wingdings" pitchFamily="2" charset="2"/>
              <a:buNone/>
            </a:pPr>
            <a:r>
              <a:rPr lang="en-US" dirty="0">
                <a:latin typeface="Times New Roman" pitchFamily="18" charset="0"/>
                <a:cs typeface="Times New Roman" pitchFamily="18" charset="0"/>
              </a:rPr>
              <a:t>resist displacement of </a:t>
            </a:r>
          </a:p>
          <a:p>
            <a:pPr>
              <a:lnSpc>
                <a:spcPct val="150000"/>
              </a:lnSpc>
              <a:buFont typeface="Wingdings" pitchFamily="2" charset="2"/>
              <a:buNone/>
            </a:pPr>
            <a:r>
              <a:rPr lang="en-US" dirty="0">
                <a:latin typeface="Times New Roman" pitchFamily="18" charset="0"/>
                <a:cs typeface="Times New Roman" pitchFamily="18" charset="0"/>
              </a:rPr>
              <a:t>the prosthesis away </a:t>
            </a:r>
          </a:p>
          <a:p>
            <a:pPr>
              <a:lnSpc>
                <a:spcPct val="150000"/>
              </a:lnSpc>
              <a:buFont typeface="Wingdings" pitchFamily="2" charset="2"/>
              <a:buNone/>
            </a:pPr>
            <a:r>
              <a:rPr lang="en-US" dirty="0">
                <a:latin typeface="Times New Roman" pitchFamily="18" charset="0"/>
                <a:cs typeface="Times New Roman" pitchFamily="18" charset="0"/>
              </a:rPr>
              <a:t>from basal seat tissue.</a:t>
            </a:r>
          </a:p>
        </p:txBody>
      </p:sp>
      <p:sp>
        <p:nvSpPr>
          <p:cNvPr id="7" name="Date Placeholder 6"/>
          <p:cNvSpPr>
            <a:spLocks noGrp="1"/>
          </p:cNvSpPr>
          <p:nvPr>
            <p:ph type="dt" sz="half" idx="10"/>
          </p:nvPr>
        </p:nvSpPr>
        <p:spPr/>
        <p:txBody>
          <a:bodyPr/>
          <a:lstStyle/>
          <a:p>
            <a:fld id="{7790B90E-4609-4A85-8031-8CBDDFB6A0B6}" type="datetime1">
              <a:rPr lang="en-US" smtClean="0"/>
              <a:t>21-May-23</a:t>
            </a:fld>
            <a:endParaRPr lang="en-US"/>
          </a:p>
        </p:txBody>
      </p:sp>
      <p:sp>
        <p:nvSpPr>
          <p:cNvPr id="8" name="Slide Number Placeholder 7"/>
          <p:cNvSpPr>
            <a:spLocks noGrp="1"/>
          </p:cNvSpPr>
          <p:nvPr>
            <p:ph type="sldNum" sz="quarter" idx="12"/>
          </p:nvPr>
        </p:nvSpPr>
        <p:spPr/>
        <p:txBody>
          <a:bodyPr/>
          <a:lstStyle/>
          <a:p>
            <a:fld id="{1E310878-28FA-40D9-B123-959BF28ACFCA}" type="slidenum">
              <a:rPr lang="en-US" smtClean="0"/>
              <a:pPr/>
              <a:t>45</a:t>
            </a:fld>
            <a:endParaRPr lang="en-US"/>
          </a:p>
        </p:txBody>
      </p:sp>
      <p:sp>
        <p:nvSpPr>
          <p:cNvPr id="3" name="Rectangle 2"/>
          <p:cNvSpPr/>
          <p:nvPr/>
        </p:nvSpPr>
        <p:spPr>
          <a:xfrm>
            <a:off x="2637733" y="101769"/>
            <a:ext cx="3767185" cy="507831"/>
          </a:xfrm>
          <a:prstGeom prst="rect">
            <a:avLst/>
          </a:prstGeom>
        </p:spPr>
        <p:txBody>
          <a:bodyPr wrap="none">
            <a:spAutoFit/>
          </a:bodyPr>
          <a:lstStyle/>
          <a:p>
            <a:pPr algn="ctr">
              <a:lnSpc>
                <a:spcPct val="90000"/>
              </a:lnSpc>
              <a:buFont typeface="Wingdings" pitchFamily="2" charset="2"/>
              <a:buNone/>
            </a:pPr>
            <a:r>
              <a:rPr lang="en-US" sz="3000" b="1" dirty="0">
                <a:solidFill>
                  <a:schemeClr val="folHlink"/>
                </a:solidFill>
                <a:effectLst>
                  <a:outerShdw blurRad="38100" dist="38100" dir="2700000" algn="tl">
                    <a:srgbClr val="FFFFFF"/>
                  </a:outerShdw>
                </a:effectLst>
                <a:latin typeface="Times New Roman" pitchFamily="18" charset="0"/>
                <a:cs typeface="Times New Roman" pitchFamily="18" charset="0"/>
              </a:rPr>
              <a:t>DIRECT RETAINER</a:t>
            </a:r>
          </a:p>
        </p:txBody>
      </p:sp>
      <p:sp>
        <p:nvSpPr>
          <p:cNvPr id="5" name="Rectangle 4"/>
          <p:cNvSpPr/>
          <p:nvPr/>
        </p:nvSpPr>
        <p:spPr>
          <a:xfrm>
            <a:off x="2438400" y="6096000"/>
            <a:ext cx="5715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pic>
        <p:nvPicPr>
          <p:cNvPr id="6" name="Picture 5" descr="images.jpg"/>
          <p:cNvPicPr>
            <a:picLocks noChangeAspect="1"/>
          </p:cNvPicPr>
          <p:nvPr/>
        </p:nvPicPr>
        <p:blipFill>
          <a:blip r:embed="rId3" cstate="print"/>
          <a:stretch>
            <a:fillRect/>
          </a:stretch>
        </p:blipFill>
        <p:spPr>
          <a:xfrm>
            <a:off x="4876800" y="1447800"/>
            <a:ext cx="2895600" cy="34260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Grp="1" noChangeArrowheads="1"/>
          </p:cNvSpPr>
          <p:nvPr>
            <p:ph idx="1"/>
          </p:nvPr>
        </p:nvSpPr>
        <p:spPr>
          <a:xfrm>
            <a:off x="457200" y="228600"/>
            <a:ext cx="8229600" cy="6400800"/>
          </a:xfrm>
        </p:spPr>
        <p:txBody>
          <a:bodyPr>
            <a:normAutofit/>
          </a:bodyPr>
          <a:lstStyle/>
          <a:p>
            <a:pPr>
              <a:lnSpc>
                <a:spcPct val="150000"/>
              </a:lnSpc>
            </a:pPr>
            <a:r>
              <a:rPr lang="en-US" sz="2400" dirty="0">
                <a:latin typeface="Times New Roman" pitchFamily="18" charset="0"/>
                <a:cs typeface="Times New Roman" pitchFamily="18" charset="0"/>
              </a:rPr>
              <a:t>Clasp tip in infrabulge area</a:t>
            </a:r>
            <a:r>
              <a:rPr lang="en-US" sz="2400" dirty="0">
                <a:latin typeface="Times New Roman" pitchFamily="18" charset="0"/>
                <a:cs typeface="Times New Roman" pitchFamily="18" charset="0"/>
                <a:sym typeface="Wingdings" pitchFamily="2" charset="2"/>
              </a:rPr>
              <a:t> resist the movement in occlusal direction because to release from tooth  it has to undergo deformation.</a:t>
            </a:r>
          </a:p>
          <a:p>
            <a:pPr>
              <a:lnSpc>
                <a:spcPct val="150000"/>
              </a:lnSpc>
            </a:pPr>
            <a:r>
              <a:rPr lang="en-US" sz="2400" dirty="0">
                <a:latin typeface="Times New Roman" pitchFamily="18" charset="0"/>
                <a:cs typeface="Times New Roman" pitchFamily="18" charset="0"/>
                <a:sym typeface="Wingdings" pitchFamily="2" charset="2"/>
              </a:rPr>
              <a:t>Degree of resistance to deformation determines the amount of clasp retention.</a:t>
            </a:r>
          </a:p>
          <a:p>
            <a:pPr>
              <a:lnSpc>
                <a:spcPct val="150000"/>
              </a:lnSpc>
            </a:pPr>
            <a:r>
              <a:rPr lang="en-US" sz="2400" dirty="0">
                <a:solidFill>
                  <a:schemeClr val="hlink"/>
                </a:solidFill>
                <a:effectLst>
                  <a:outerShdw blurRad="38100" dist="38100" dir="2700000" algn="tl">
                    <a:srgbClr val="FFFFFF"/>
                  </a:outerShdw>
                </a:effectLst>
                <a:latin typeface="Times New Roman" pitchFamily="18" charset="0"/>
                <a:cs typeface="Times New Roman" pitchFamily="18" charset="0"/>
                <a:sym typeface="Wingdings" pitchFamily="2" charset="2"/>
              </a:rPr>
              <a:t>Retention varied by</a:t>
            </a:r>
            <a:r>
              <a:rPr lang="en-US" sz="2400" dirty="0">
                <a:latin typeface="Times New Roman" pitchFamily="18" charset="0"/>
                <a:cs typeface="Times New Roman" pitchFamily="18" charset="0"/>
                <a:sym typeface="Wingdings" pitchFamily="2" charset="2"/>
              </a:rPr>
              <a:t>:</a:t>
            </a:r>
          </a:p>
          <a:p>
            <a:pPr>
              <a:lnSpc>
                <a:spcPct val="150000"/>
              </a:lnSpc>
              <a:buFont typeface="Wingdings" pitchFamily="2" charset="2"/>
              <a:buNone/>
            </a:pPr>
            <a:r>
              <a:rPr lang="en-US" sz="2400" dirty="0">
                <a:latin typeface="Times New Roman" pitchFamily="18" charset="0"/>
                <a:cs typeface="Times New Roman" pitchFamily="18" charset="0"/>
                <a:sym typeface="Wingdings" pitchFamily="2" charset="2"/>
              </a:rPr>
              <a:t>    Depth of undercut</a:t>
            </a:r>
          </a:p>
          <a:p>
            <a:pPr>
              <a:lnSpc>
                <a:spcPct val="150000"/>
              </a:lnSpc>
              <a:buFont typeface="Wingdings" pitchFamily="2" charset="2"/>
              <a:buNone/>
            </a:pPr>
            <a:r>
              <a:rPr lang="en-US" sz="2400" dirty="0">
                <a:latin typeface="Times New Roman" pitchFamily="18" charset="0"/>
                <a:cs typeface="Times New Roman" pitchFamily="18" charset="0"/>
                <a:sym typeface="Wingdings" pitchFamily="2" charset="2"/>
              </a:rPr>
              <a:t>    Flexibility of clasp arm positioned in  undercut</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72815710-FC4F-40DA-9A66-7599B31FBDE1}"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46</a:t>
            </a:fld>
            <a:endParaRPr lang="en-US"/>
          </a:p>
        </p:txBody>
      </p:sp>
      <p:sp>
        <p:nvSpPr>
          <p:cNvPr id="3" name="TextBox 2"/>
          <p:cNvSpPr txBox="1"/>
          <p:nvPr/>
        </p:nvSpPr>
        <p:spPr>
          <a:xfrm>
            <a:off x="1828800" y="6248400"/>
            <a:ext cx="6480720" cy="307777"/>
          </a:xfrm>
          <a:prstGeom prst="rect">
            <a:avLst/>
          </a:prstGeom>
          <a:noFill/>
        </p:spPr>
        <p:txBody>
          <a:bodyPr wrap="square" rtlCol="0">
            <a:spAutoFit/>
          </a:bodyPr>
          <a:lstStyle/>
          <a:p>
            <a:r>
              <a:rPr lang="en-IN" sz="1400" dirty="0"/>
              <a:t>Stewart’s Clinical removable partial Prosthodontics 4</a:t>
            </a:r>
            <a:r>
              <a:rPr lang="en-IN" sz="1400" baseline="30000" dirty="0"/>
              <a:t>th</a:t>
            </a:r>
            <a:r>
              <a:rPr lang="en-IN" sz="1400" dirty="0"/>
              <a:t> edition </a:t>
            </a:r>
          </a:p>
        </p:txBody>
      </p:sp>
      <p:pic>
        <p:nvPicPr>
          <p:cNvPr id="993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2590800"/>
            <a:ext cx="2667000" cy="17418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Flowchart: Connector 7"/>
          <p:cNvSpPr/>
          <p:nvPr/>
        </p:nvSpPr>
        <p:spPr>
          <a:xfrm>
            <a:off x="1752600" y="5181600"/>
            <a:ext cx="990600" cy="914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8" idx="2"/>
          </p:cNvCxnSpPr>
          <p:nvPr/>
        </p:nvCxnSpPr>
        <p:spPr>
          <a:xfrm rot="10800000" flipV="1">
            <a:off x="1752600" y="5638800"/>
            <a:ext cx="1588"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2400300" y="55245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0"/>
          </p:cNvCxnSpPr>
          <p:nvPr/>
        </p:nvCxnSpPr>
        <p:spPr>
          <a:xfrm rot="16200000" flipV="1">
            <a:off x="1885950" y="4819650"/>
            <a:ext cx="1588"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4"/>
          </p:cNvCxnSpPr>
          <p:nvPr/>
        </p:nvCxnSpPr>
        <p:spPr>
          <a:xfrm rot="16200000" flipH="1">
            <a:off x="2571750" y="5772150"/>
            <a:ext cx="1588"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Flowchart: Delay 18"/>
          <p:cNvSpPr/>
          <p:nvPr/>
        </p:nvSpPr>
        <p:spPr>
          <a:xfrm>
            <a:off x="5181600" y="5334000"/>
            <a:ext cx="612648" cy="612648"/>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19" idx="3"/>
          </p:cNvCxnSpPr>
          <p:nvPr/>
        </p:nvCxnSpPr>
        <p:spPr>
          <a:xfrm flipH="1">
            <a:off x="5791200" y="5640324"/>
            <a:ext cx="3048" cy="684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0"/>
          </p:cNvCxnSpPr>
          <p:nvPr/>
        </p:nvCxnSpPr>
        <p:spPr>
          <a:xfrm rot="5400000" flipH="1" flipV="1">
            <a:off x="5830062" y="4991862"/>
            <a:ext cx="1588" cy="684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1000" y="5410200"/>
            <a:ext cx="1116652" cy="646331"/>
          </a:xfrm>
          <a:prstGeom prst="rect">
            <a:avLst/>
          </a:prstGeom>
          <a:noFill/>
        </p:spPr>
        <p:txBody>
          <a:bodyPr wrap="none" rtlCol="0">
            <a:spAutoFit/>
          </a:bodyPr>
          <a:lstStyle/>
          <a:p>
            <a:pPr algn="ctr"/>
            <a:r>
              <a:rPr lang="en-US" dirty="0"/>
              <a:t>Wrought </a:t>
            </a:r>
          </a:p>
          <a:p>
            <a:pPr algn="ctr"/>
            <a:r>
              <a:rPr lang="en-US" dirty="0"/>
              <a:t>clasp</a:t>
            </a:r>
          </a:p>
        </p:txBody>
      </p:sp>
      <p:sp>
        <p:nvSpPr>
          <p:cNvPr id="25" name="TextBox 24"/>
          <p:cNvSpPr txBox="1"/>
          <p:nvPr/>
        </p:nvSpPr>
        <p:spPr>
          <a:xfrm>
            <a:off x="6553200" y="5410200"/>
            <a:ext cx="723275" cy="646331"/>
          </a:xfrm>
          <a:prstGeom prst="rect">
            <a:avLst/>
          </a:prstGeom>
          <a:noFill/>
        </p:spPr>
        <p:txBody>
          <a:bodyPr wrap="none" rtlCol="0">
            <a:spAutoFit/>
          </a:bodyPr>
          <a:lstStyle/>
          <a:p>
            <a:r>
              <a:rPr lang="en-US" dirty="0"/>
              <a:t>Cast </a:t>
            </a:r>
          </a:p>
          <a:p>
            <a:r>
              <a:rPr lang="en-US" dirty="0"/>
              <a:t>clasp</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a:xfrm>
            <a:off x="457200" y="304800"/>
            <a:ext cx="8229600" cy="5826125"/>
          </a:xfrm>
        </p:spPr>
        <p:txBody>
          <a:bodyPr>
            <a:normAutofit/>
          </a:bodyPr>
          <a:lstStyle/>
          <a:p>
            <a:pPr algn="ctr">
              <a:lnSpc>
                <a:spcPct val="90000"/>
              </a:lnSpc>
              <a:buFont typeface="Wingdings" pitchFamily="2" charset="2"/>
              <a:buNone/>
            </a:pPr>
            <a:r>
              <a:rPr lang="en-US" b="1" dirty="0">
                <a:solidFill>
                  <a:schemeClr val="folHlink"/>
                </a:solidFill>
                <a:effectLst>
                  <a:outerShdw blurRad="38100" dist="38100" dir="2700000" algn="tl">
                    <a:srgbClr val="FFFFFF"/>
                  </a:outerShdw>
                </a:effectLst>
              </a:rPr>
              <a:t> </a:t>
            </a:r>
            <a:r>
              <a:rPr lang="en-US" b="1" dirty="0">
                <a:solidFill>
                  <a:srgbClr val="7030A0"/>
                </a:solidFill>
                <a:effectLst>
                  <a:outerShdw blurRad="38100" dist="38100" dir="2700000" algn="tl">
                    <a:srgbClr val="FFFFFF"/>
                  </a:outerShdw>
                </a:effectLst>
                <a:latin typeface="Times New Roman" pitchFamily="18" charset="0"/>
                <a:cs typeface="Times New Roman" pitchFamily="18" charset="0"/>
              </a:rPr>
              <a:t>STRATEGIC CLASP POSITIONING AS A MEANS OF STRESS CONTROL</a:t>
            </a:r>
          </a:p>
          <a:p>
            <a:pPr algn="ctr">
              <a:lnSpc>
                <a:spcPct val="90000"/>
              </a:lnSpc>
              <a:buFont typeface="Wingdings" pitchFamily="2" charset="2"/>
              <a:buNone/>
            </a:pPr>
            <a:endParaRPr lang="en-US" b="1" dirty="0">
              <a:solidFill>
                <a:schemeClr val="folHlink"/>
              </a:solidFill>
              <a:effectLst>
                <a:outerShdw blurRad="38100" dist="38100" dir="2700000" algn="tl">
                  <a:srgbClr val="FFFFFF"/>
                </a:outerShdw>
              </a:effectLst>
            </a:endParaRPr>
          </a:p>
          <a:p>
            <a:pPr>
              <a:lnSpc>
                <a:spcPct val="150000"/>
              </a:lnSpc>
            </a:pPr>
            <a:r>
              <a:rPr lang="en-US" sz="2400" dirty="0">
                <a:solidFill>
                  <a:srgbClr val="FF0000"/>
                </a:solidFill>
                <a:latin typeface="Times New Roman" pitchFamily="18" charset="0"/>
                <a:cs typeface="Times New Roman" pitchFamily="18" charset="0"/>
              </a:rPr>
              <a:t>Leverages can be controlled to a large extent by means of clasps</a:t>
            </a:r>
            <a:r>
              <a:rPr lang="en-US" sz="2400" dirty="0">
                <a:latin typeface="Times New Roman" pitchFamily="18" charset="0"/>
                <a:cs typeface="Times New Roman" pitchFamily="18" charset="0"/>
              </a:rPr>
              <a:t>, if there are sufficient abutment teeth and they are strategically distributed in the dental arch.</a:t>
            </a:r>
          </a:p>
          <a:p>
            <a:pPr>
              <a:lnSpc>
                <a:spcPct val="150000"/>
              </a:lnSpc>
            </a:pPr>
            <a:r>
              <a:rPr lang="en-US" sz="2400" dirty="0">
                <a:latin typeface="Times New Roman" pitchFamily="18" charset="0"/>
                <a:cs typeface="Times New Roman" pitchFamily="18" charset="0"/>
              </a:rPr>
              <a:t>If number and location of potential abutments is less than ideal</a:t>
            </a:r>
            <a:r>
              <a:rPr lang="en-US" sz="2400" dirty="0">
                <a:latin typeface="Times New Roman" pitchFamily="18" charset="0"/>
                <a:cs typeface="Times New Roman" pitchFamily="18" charset="0"/>
                <a:sym typeface="Wingdings" pitchFamily="2" charset="2"/>
              </a:rPr>
              <a:t> harmful effects can be decreased by strategic placement of clasps.</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6C77FE1-B774-4DDA-A184-65E0C63796CD}"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47</a:t>
            </a:fld>
            <a:endParaRPr lang="en-US"/>
          </a:p>
        </p:txBody>
      </p:sp>
      <p:sp>
        <p:nvSpPr>
          <p:cNvPr id="3" name="TextBox 2"/>
          <p:cNvSpPr txBox="1"/>
          <p:nvPr/>
        </p:nvSpPr>
        <p:spPr>
          <a:xfrm>
            <a:off x="2286000" y="6096000"/>
            <a:ext cx="6480720" cy="307777"/>
          </a:xfrm>
          <a:prstGeom prst="rect">
            <a:avLst/>
          </a:prstGeom>
          <a:noFill/>
        </p:spPr>
        <p:txBody>
          <a:bodyPr wrap="square" rtlCol="0">
            <a:spAutoFit/>
          </a:bodyPr>
          <a:lstStyle/>
          <a:p>
            <a:r>
              <a:rPr lang="en-IN" sz="1400" dirty="0"/>
              <a:t>Stewart’s Clinical removable partial Prosthodontics 4</a:t>
            </a:r>
            <a:r>
              <a:rPr lang="en-IN" sz="1400" baseline="30000" dirty="0"/>
              <a:t>th</a:t>
            </a:r>
            <a:r>
              <a:rPr lang="en-IN" sz="1400" dirty="0"/>
              <a:t> edition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half" idx="1"/>
          </p:nvPr>
        </p:nvSpPr>
        <p:spPr>
          <a:xfrm>
            <a:off x="457200" y="650875"/>
            <a:ext cx="7924800" cy="5978525"/>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nSpc>
                <a:spcPct val="150000"/>
              </a:lnSpc>
              <a:buFont typeface="Wingdings" pitchFamily="2" charset="2"/>
              <a:buChar char="q"/>
            </a:pPr>
            <a:r>
              <a:rPr lang="en-US" sz="2400" dirty="0">
                <a:latin typeface="Times New Roman" pitchFamily="18" charset="0"/>
                <a:cs typeface="Times New Roman" pitchFamily="18" charset="0"/>
              </a:rPr>
              <a:t>Indicated most often in </a:t>
            </a:r>
            <a:r>
              <a:rPr lang="en-US" sz="2400" b="1" dirty="0">
                <a:solidFill>
                  <a:srgbClr val="FF0000"/>
                </a:solidFill>
                <a:latin typeface="Times New Roman" pitchFamily="18" charset="0"/>
                <a:cs typeface="Times New Roman" pitchFamily="18" charset="0"/>
              </a:rPr>
              <a:t>class III arches </a:t>
            </a:r>
            <a:r>
              <a:rPr lang="en-US" sz="2400" dirty="0">
                <a:latin typeface="Times New Roman" pitchFamily="18" charset="0"/>
                <a:cs typeface="Times New Roman" pitchFamily="18" charset="0"/>
              </a:rPr>
              <a:t>(with modification space on opposite side)</a:t>
            </a:r>
          </a:p>
        </p:txBody>
      </p:sp>
      <p:pic>
        <p:nvPicPr>
          <p:cNvPr id="134148" name="Picture 4" descr="P7141162"/>
          <p:cNvPicPr>
            <a:picLocks noGrp="1" noChangeAspect="1" noChangeArrowheads="1"/>
          </p:cNvPicPr>
          <p:nvPr>
            <p:ph sz="quarter" idx="2"/>
          </p:nvPr>
        </p:nvPicPr>
        <p:blipFill>
          <a:blip r:embed="rId3" cstate="email">
            <a:lum bright="6000"/>
            <a:extLst>
              <a:ext uri="{28A0092B-C50C-407E-A947-70E740481C1C}">
                <a14:useLocalDpi xmlns:a14="http://schemas.microsoft.com/office/drawing/2010/main"/>
              </a:ext>
            </a:extLst>
          </a:blip>
          <a:srcRect/>
          <a:stretch>
            <a:fillRect/>
          </a:stretch>
        </p:blipFill>
        <p:spPr>
          <a:xfrm>
            <a:off x="838200" y="1066800"/>
            <a:ext cx="3352800" cy="25431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170" name="Picture 2" descr="C:\Users\AISWARYA\Desktop\partial dentures Major connectors.jpg"/>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bwMode="auto">
          <a:xfrm>
            <a:off x="5318209" y="1219200"/>
            <a:ext cx="2612571" cy="2286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Date Placeholder 6"/>
          <p:cNvSpPr>
            <a:spLocks noGrp="1"/>
          </p:cNvSpPr>
          <p:nvPr>
            <p:ph type="dt" sz="half" idx="10"/>
          </p:nvPr>
        </p:nvSpPr>
        <p:spPr/>
        <p:txBody>
          <a:bodyPr/>
          <a:lstStyle/>
          <a:p>
            <a:fld id="{4358EEB5-E142-473D-84CE-5DFF9B0D5A58}" type="datetime1">
              <a:rPr lang="en-US" smtClean="0"/>
              <a:t>21-May-23</a:t>
            </a:fld>
            <a:endParaRPr lang="en-US"/>
          </a:p>
        </p:txBody>
      </p:sp>
      <p:sp>
        <p:nvSpPr>
          <p:cNvPr id="8" name="Slide Number Placeholder 7"/>
          <p:cNvSpPr>
            <a:spLocks noGrp="1"/>
          </p:cNvSpPr>
          <p:nvPr>
            <p:ph type="sldNum" sz="quarter" idx="12"/>
          </p:nvPr>
        </p:nvSpPr>
        <p:spPr/>
        <p:txBody>
          <a:bodyPr/>
          <a:lstStyle/>
          <a:p>
            <a:fld id="{CD83C889-6B6A-4D2E-AC30-352B8C38FC69}" type="slidenum">
              <a:rPr lang="en-US" smtClean="0"/>
              <a:pPr/>
              <a:t>48</a:t>
            </a:fld>
            <a:endParaRPr lang="en-US"/>
          </a:p>
        </p:txBody>
      </p:sp>
      <p:sp>
        <p:nvSpPr>
          <p:cNvPr id="5" name="Rectangle 4"/>
          <p:cNvSpPr/>
          <p:nvPr/>
        </p:nvSpPr>
        <p:spPr>
          <a:xfrm>
            <a:off x="1371600" y="304800"/>
            <a:ext cx="6582828" cy="523220"/>
          </a:xfrm>
          <a:prstGeom prst="rect">
            <a:avLst/>
          </a:prstGeom>
        </p:spPr>
        <p:txBody>
          <a:bodyPr wrap="none">
            <a:spAutoFit/>
          </a:bodyPr>
          <a:lstStyle/>
          <a:p>
            <a:r>
              <a:rPr lang="en-US" b="1" dirty="0">
                <a:solidFill>
                  <a:srgbClr val="7030A0"/>
                </a:solidFill>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QUADRILATERAL CONFIGURATION</a:t>
            </a:r>
          </a:p>
        </p:txBody>
      </p:sp>
      <p:sp>
        <p:nvSpPr>
          <p:cNvPr id="6" name="Rectangle 5"/>
          <p:cNvSpPr/>
          <p:nvPr/>
        </p:nvSpPr>
        <p:spPr>
          <a:xfrm>
            <a:off x="1524000" y="6096000"/>
            <a:ext cx="5715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0" name="Rectangle 8"/>
          <p:cNvSpPr>
            <a:spLocks noGrp="1" noChangeArrowheads="1"/>
          </p:cNvSpPr>
          <p:nvPr>
            <p:ph type="title"/>
          </p:nvPr>
        </p:nvSpPr>
        <p:spPr>
          <a:xfrm>
            <a:off x="457200" y="-152400"/>
            <a:ext cx="8229600" cy="1139825"/>
          </a:xfrm>
        </p:spPr>
        <p:txBody>
          <a:bodyPr>
            <a:normAutofit/>
          </a:bodyPr>
          <a:lstStyle/>
          <a:p>
            <a:r>
              <a:rPr lang="en-US" sz="3000" b="1" dirty="0">
                <a:solidFill>
                  <a:srgbClr val="7030A0"/>
                </a:solidFill>
                <a:latin typeface="Times New Roman" pitchFamily="18" charset="0"/>
                <a:cs typeface="Times New Roman" pitchFamily="18" charset="0"/>
              </a:rPr>
              <a:t>TRIPOD CONFIGURATION</a:t>
            </a:r>
          </a:p>
        </p:txBody>
      </p:sp>
      <p:sp>
        <p:nvSpPr>
          <p:cNvPr id="136195" name="Rectangle 3"/>
          <p:cNvSpPr>
            <a:spLocks noGrp="1" noChangeArrowheads="1"/>
          </p:cNvSpPr>
          <p:nvPr>
            <p:ph type="body" sz="half" idx="1"/>
          </p:nvPr>
        </p:nvSpPr>
        <p:spPr/>
        <p:txBody>
          <a:bodyPr>
            <a:normAutofit/>
          </a:bodyPr>
          <a:lstStyle/>
          <a:p>
            <a:pPr>
              <a:lnSpc>
                <a:spcPct val="150000"/>
              </a:lnSpc>
              <a:buNone/>
            </a:pPr>
            <a:r>
              <a:rPr lang="en-US" sz="2400" b="1" dirty="0">
                <a:solidFill>
                  <a:srgbClr val="FF0000"/>
                </a:solidFill>
                <a:latin typeface="Times New Roman" pitchFamily="18" charset="0"/>
                <a:cs typeface="Times New Roman" pitchFamily="18" charset="0"/>
              </a:rPr>
              <a:t>Class II situations</a:t>
            </a:r>
          </a:p>
          <a:p>
            <a:pPr>
              <a:lnSpc>
                <a:spcPct val="150000"/>
              </a:lnSpc>
              <a:buNone/>
            </a:pPr>
            <a:r>
              <a:rPr lang="en-US" sz="2400" dirty="0">
                <a:latin typeface="Times New Roman" pitchFamily="18" charset="0"/>
                <a:cs typeface="Times New Roman" pitchFamily="18" charset="0"/>
              </a:rPr>
              <a:t>Distal abutment on one </a:t>
            </a:r>
          </a:p>
          <a:p>
            <a:pPr>
              <a:lnSpc>
                <a:spcPct val="150000"/>
              </a:lnSpc>
              <a:buNone/>
            </a:pPr>
            <a:r>
              <a:rPr lang="en-US" sz="2400" dirty="0">
                <a:latin typeface="Times New Roman" pitchFamily="18" charset="0"/>
                <a:cs typeface="Times New Roman" pitchFamily="18" charset="0"/>
              </a:rPr>
              <a:t>side of arch missing</a:t>
            </a:r>
            <a:r>
              <a:rPr lang="en-US" sz="2400" dirty="0">
                <a:latin typeface="Times New Roman" pitchFamily="18" charset="0"/>
                <a:cs typeface="Times New Roman" pitchFamily="18" charset="0"/>
                <a:sym typeface="Wingdings" pitchFamily="2" charset="2"/>
              </a:rPr>
              <a:t> </a:t>
            </a:r>
          </a:p>
          <a:p>
            <a:pPr>
              <a:lnSpc>
                <a:spcPct val="150000"/>
              </a:lnSpc>
              <a:buNone/>
            </a:pPr>
            <a:r>
              <a:rPr lang="en-US" sz="2400" dirty="0">
                <a:latin typeface="Times New Roman" pitchFamily="18" charset="0"/>
                <a:cs typeface="Times New Roman" pitchFamily="18" charset="0"/>
                <a:sym typeface="Wingdings" pitchFamily="2" charset="2"/>
              </a:rPr>
              <a:t>leverage controlled to</a:t>
            </a:r>
          </a:p>
          <a:p>
            <a:pPr>
              <a:lnSpc>
                <a:spcPct val="150000"/>
              </a:lnSpc>
              <a:buNone/>
            </a:pPr>
            <a:r>
              <a:rPr lang="en-US" sz="2400" dirty="0">
                <a:latin typeface="Times New Roman" pitchFamily="18" charset="0"/>
                <a:cs typeface="Times New Roman" pitchFamily="18" charset="0"/>
                <a:sym typeface="Wingdings" pitchFamily="2" charset="2"/>
              </a:rPr>
              <a:t>some extent by creating </a:t>
            </a:r>
          </a:p>
          <a:p>
            <a:pPr>
              <a:lnSpc>
                <a:spcPct val="150000"/>
              </a:lnSpc>
              <a:buNone/>
            </a:pPr>
            <a:r>
              <a:rPr lang="en-US" sz="2400" dirty="0">
                <a:latin typeface="Times New Roman" pitchFamily="18" charset="0"/>
                <a:cs typeface="Times New Roman" pitchFamily="18" charset="0"/>
                <a:sym typeface="Wingdings" pitchFamily="2" charset="2"/>
              </a:rPr>
              <a:t>tripod configuration </a:t>
            </a:r>
          </a:p>
          <a:p>
            <a:pPr>
              <a:lnSpc>
                <a:spcPct val="150000"/>
              </a:lnSpc>
              <a:buNone/>
            </a:pPr>
            <a:r>
              <a:rPr lang="en-US" sz="2400" dirty="0">
                <a:latin typeface="Times New Roman" pitchFamily="18" charset="0"/>
                <a:cs typeface="Times New Roman" pitchFamily="18" charset="0"/>
                <a:sym typeface="Wingdings" pitchFamily="2" charset="2"/>
              </a:rPr>
              <a:t>of clasp placement.</a:t>
            </a:r>
          </a:p>
          <a:p>
            <a:pPr>
              <a:lnSpc>
                <a:spcPct val="150000"/>
              </a:lnSpc>
            </a:pPr>
            <a:endParaRPr lang="en-US" sz="2400" dirty="0">
              <a:latin typeface="Times New Roman" pitchFamily="18" charset="0"/>
              <a:cs typeface="Times New Roman" pitchFamily="18" charset="0"/>
            </a:endParaRPr>
          </a:p>
        </p:txBody>
      </p:sp>
      <p:pic>
        <p:nvPicPr>
          <p:cNvPr id="136196" name="Picture 4" descr="P7141162"/>
          <p:cNvPicPr>
            <a:picLocks noGrp="1" noChangeAspect="1" noChangeArrowheads="1"/>
          </p:cNvPicPr>
          <p:nvPr>
            <p:ph sz="quarter" idx="2"/>
          </p:nvPr>
        </p:nvPicPr>
        <p:blipFill>
          <a:blip r:embed="rId3" cstate="email">
            <a:lum bright="12000"/>
            <a:extLst>
              <a:ext uri="{28A0092B-C50C-407E-A947-70E740481C1C}">
                <a14:useLocalDpi xmlns:a14="http://schemas.microsoft.com/office/drawing/2010/main"/>
              </a:ext>
            </a:extLst>
          </a:blip>
          <a:srcRect/>
          <a:stretch>
            <a:fillRect/>
          </a:stretch>
        </p:blipFill>
        <p:spPr>
          <a:xfrm>
            <a:off x="4973170" y="1143000"/>
            <a:ext cx="3180229" cy="2514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147" name="Picture 3" descr="C:\Users\AISWARYA\Desktop\616a910bb4888dccd29d67555310f372.jpg"/>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tretch>
            <a:fillRect/>
          </a:stretch>
        </p:blipFill>
        <p:spPr bwMode="auto">
          <a:xfrm>
            <a:off x="5026667" y="3941763"/>
            <a:ext cx="3281665" cy="21891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Date Placeholder 6"/>
          <p:cNvSpPr>
            <a:spLocks noGrp="1"/>
          </p:cNvSpPr>
          <p:nvPr>
            <p:ph type="dt" sz="half" idx="10"/>
          </p:nvPr>
        </p:nvSpPr>
        <p:spPr/>
        <p:txBody>
          <a:bodyPr/>
          <a:lstStyle/>
          <a:p>
            <a:fld id="{A9F2026B-AFF8-410F-8026-82AE7A7E1E4E}" type="datetime1">
              <a:rPr lang="en-US" smtClean="0"/>
              <a:t>21-May-23</a:t>
            </a:fld>
            <a:endParaRPr lang="en-US"/>
          </a:p>
        </p:txBody>
      </p:sp>
      <p:sp>
        <p:nvSpPr>
          <p:cNvPr id="9" name="Slide Number Placeholder 8"/>
          <p:cNvSpPr>
            <a:spLocks noGrp="1"/>
          </p:cNvSpPr>
          <p:nvPr>
            <p:ph type="sldNum" sz="quarter" idx="12"/>
          </p:nvPr>
        </p:nvSpPr>
        <p:spPr/>
        <p:txBody>
          <a:bodyPr/>
          <a:lstStyle/>
          <a:p>
            <a:fld id="{CD83C889-6B6A-4D2E-AC30-352B8C38FC69}" type="slidenum">
              <a:rPr lang="en-US" smtClean="0"/>
              <a:pPr/>
              <a:t>49</a:t>
            </a:fld>
            <a:endParaRPr lang="en-US"/>
          </a:p>
        </p:txBody>
      </p:sp>
      <p:sp>
        <p:nvSpPr>
          <p:cNvPr id="6" name="Rectangle 5"/>
          <p:cNvSpPr/>
          <p:nvPr/>
        </p:nvSpPr>
        <p:spPr>
          <a:xfrm>
            <a:off x="4724400" y="6626423"/>
            <a:ext cx="5715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1" descr="C:\Users\Zubin\Desktop\cpd semian\3220079_CCD-1-103-g002.png"/>
          <p:cNvPicPr>
            <a:picLocks noGrp="1" noChangeAspect="1" noChangeArrowheads="1"/>
          </p:cNvPicPr>
          <p:nvPr>
            <p:ph sz="half" idx="1"/>
          </p:nvPr>
        </p:nvPicPr>
        <p:blipFill>
          <a:blip r:embed="rId3" cstate="print"/>
          <a:srcRect/>
          <a:stretch>
            <a:fillRect/>
          </a:stretch>
        </p:blipFill>
        <p:spPr bwMode="auto">
          <a:xfrm>
            <a:off x="5410200" y="953134"/>
            <a:ext cx="2971800" cy="2241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Date Placeholder 9"/>
          <p:cNvSpPr>
            <a:spLocks noGrp="1"/>
          </p:cNvSpPr>
          <p:nvPr>
            <p:ph type="dt" sz="half" idx="10"/>
          </p:nvPr>
        </p:nvSpPr>
        <p:spPr/>
        <p:txBody>
          <a:bodyPr/>
          <a:lstStyle/>
          <a:p>
            <a:fld id="{98D0D614-3194-4E60-91F8-EFAE9DE2439E}" type="datetime1">
              <a:rPr lang="en-US" smtClean="0"/>
              <a:t>21-May-23</a:t>
            </a:fld>
            <a:endParaRPr lang="en-US" dirty="0"/>
          </a:p>
        </p:txBody>
      </p:sp>
      <p:sp>
        <p:nvSpPr>
          <p:cNvPr id="11" name="Slide Number Placeholder 10"/>
          <p:cNvSpPr>
            <a:spLocks noGrp="1"/>
          </p:cNvSpPr>
          <p:nvPr>
            <p:ph type="sldNum" sz="quarter" idx="12"/>
          </p:nvPr>
        </p:nvSpPr>
        <p:spPr/>
        <p:txBody>
          <a:bodyPr/>
          <a:lstStyle/>
          <a:p>
            <a:fld id="{554C9ECC-20B0-4E73-BD28-EFD944894050}" type="slidenum">
              <a:rPr lang="en-US" smtClean="0"/>
              <a:pPr/>
              <a:t>5</a:t>
            </a:fld>
            <a:endParaRPr lang="en-US" dirty="0"/>
          </a:p>
        </p:txBody>
      </p:sp>
      <p:sp>
        <p:nvSpPr>
          <p:cNvPr id="6" name="Rectangle 5"/>
          <p:cNvSpPr/>
          <p:nvPr/>
        </p:nvSpPr>
        <p:spPr>
          <a:xfrm>
            <a:off x="0" y="6248400"/>
            <a:ext cx="6462464" cy="307777"/>
          </a:xfrm>
          <a:prstGeom prst="rect">
            <a:avLst/>
          </a:prstGeom>
        </p:spPr>
        <p:txBody>
          <a:bodyPr wrap="square">
            <a:spAutoFit/>
          </a:bodyPr>
          <a:lstStyle/>
          <a:p>
            <a:r>
              <a:rPr lang="en-IN" sz="1400" dirty="0"/>
              <a:t>Stewart’s Clinical removable partail prosthodontics 4</a:t>
            </a:r>
            <a:r>
              <a:rPr lang="en-IN" sz="1400" baseline="30000" dirty="0"/>
              <a:t>th</a:t>
            </a:r>
            <a:r>
              <a:rPr lang="en-IN" sz="1400" dirty="0"/>
              <a:t> edition pg-8</a:t>
            </a:r>
          </a:p>
        </p:txBody>
      </p:sp>
      <p:sp>
        <p:nvSpPr>
          <p:cNvPr id="8" name="Rectangle 7"/>
          <p:cNvSpPr/>
          <p:nvPr/>
        </p:nvSpPr>
        <p:spPr>
          <a:xfrm>
            <a:off x="346907" y="1676400"/>
            <a:ext cx="3815468" cy="830997"/>
          </a:xfrm>
          <a:prstGeom prst="rect">
            <a:avLst/>
          </a:prstGeom>
        </p:spPr>
        <p:txBody>
          <a:bodyPr wrap="none">
            <a:spAutoFit/>
          </a:bodyPr>
          <a:lstStyle/>
          <a:p>
            <a:r>
              <a:rPr lang="en-IN" sz="2400" dirty="0">
                <a:latin typeface="Times New Roman" pitchFamily="18" charset="0"/>
                <a:cs typeface="Times New Roman" pitchFamily="18" charset="0"/>
              </a:rPr>
              <a:t>5.Excessive bone loss within </a:t>
            </a:r>
          </a:p>
          <a:p>
            <a:r>
              <a:rPr lang="en-IN" sz="2400" dirty="0">
                <a:latin typeface="Times New Roman" pitchFamily="18" charset="0"/>
                <a:cs typeface="Times New Roman" pitchFamily="18" charset="0"/>
              </a:rPr>
              <a:t>   the residual ridge</a:t>
            </a:r>
            <a:endParaRPr lang="en-IN" sz="2400" dirty="0"/>
          </a:p>
        </p:txBody>
      </p:sp>
      <p:sp>
        <p:nvSpPr>
          <p:cNvPr id="9" name="Rectangle 8"/>
          <p:cNvSpPr/>
          <p:nvPr/>
        </p:nvSpPr>
        <p:spPr>
          <a:xfrm>
            <a:off x="457200" y="4038600"/>
            <a:ext cx="4572000" cy="1200329"/>
          </a:xfrm>
          <a:prstGeom prst="rect">
            <a:avLst/>
          </a:prstGeom>
        </p:spPr>
        <p:txBody>
          <a:bodyPr>
            <a:spAutoFit/>
          </a:bodyPr>
          <a:lstStyle/>
          <a:p>
            <a:pPr marL="514350" indent="-514350"/>
            <a:r>
              <a:rPr lang="en-IN" sz="2400" dirty="0">
                <a:latin typeface="Times New Roman" pitchFamily="18" charset="0"/>
                <a:cs typeface="Times New Roman" pitchFamily="18" charset="0"/>
              </a:rPr>
              <a:t>6.Physical or emotional</a:t>
            </a:r>
          </a:p>
          <a:p>
            <a:pPr marL="514350" indent="-514350"/>
            <a:r>
              <a:rPr lang="en-IN" sz="2400" dirty="0">
                <a:latin typeface="Times New Roman" pitchFamily="18" charset="0"/>
                <a:cs typeface="Times New Roman" pitchFamily="18" charset="0"/>
              </a:rPr>
              <a:t>   problem exhibited by the </a:t>
            </a:r>
          </a:p>
          <a:p>
            <a:pPr marL="514350" indent="-514350"/>
            <a:r>
              <a:rPr lang="en-IN" sz="2400" dirty="0">
                <a:latin typeface="Times New Roman" pitchFamily="18" charset="0"/>
                <a:cs typeface="Times New Roman" pitchFamily="18" charset="0"/>
              </a:rPr>
              <a:t>   patient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09600" y="-228600"/>
            <a:ext cx="8229600" cy="1143000"/>
          </a:xfrm>
        </p:spPr>
        <p:txBody>
          <a:bodyPr>
            <a:normAutofit/>
          </a:bodyPr>
          <a:lstStyle/>
          <a:p>
            <a:r>
              <a:rPr lang="en-US" sz="2800" b="1" dirty="0">
                <a:solidFill>
                  <a:srgbClr val="7030A0"/>
                </a:solidFill>
                <a:latin typeface="Times New Roman" pitchFamily="18" charset="0"/>
                <a:cs typeface="Times New Roman" pitchFamily="18" charset="0"/>
              </a:rPr>
              <a:t>BILATERAL CONFIGURATION</a:t>
            </a:r>
          </a:p>
        </p:txBody>
      </p:sp>
      <p:pic>
        <p:nvPicPr>
          <p:cNvPr id="138244" name="Picture 4" descr="P7141163"/>
          <p:cNvPicPr>
            <a:picLocks noGrp="1" noChangeAspect="1" noChangeArrowheads="1"/>
          </p:cNvPicPr>
          <p:nvPr>
            <p:ph sz="half" idx="1"/>
          </p:nvPr>
        </p:nvPicPr>
        <p:blipFill>
          <a:blip r:embed="rId3" cstate="email">
            <a:lum bright="6000"/>
            <a:extLst>
              <a:ext uri="{28A0092B-C50C-407E-A947-70E740481C1C}">
                <a14:useLocalDpi xmlns:a14="http://schemas.microsoft.com/office/drawing/2010/main"/>
              </a:ext>
            </a:extLst>
          </a:blip>
          <a:srcRect/>
          <a:stretch>
            <a:fillRect/>
          </a:stretch>
        </p:blipFill>
        <p:spPr>
          <a:xfrm>
            <a:off x="5334000" y="1295400"/>
            <a:ext cx="2438400" cy="1905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4" descr="P7141163"/>
          <p:cNvPicPr>
            <a:picLocks noGrp="1" noChangeAspect="1" noChangeArrowheads="1"/>
          </p:cNvPicPr>
          <p:nvPr>
            <p:ph sz="half" idx="2"/>
          </p:nvPr>
        </p:nvPicPr>
        <p:blipFill>
          <a:blip r:embed="rId3" cstate="email">
            <a:lum bright="6000"/>
            <a:extLst>
              <a:ext uri="{28A0092B-C50C-407E-A947-70E740481C1C}">
                <a14:useLocalDpi xmlns:a14="http://schemas.microsoft.com/office/drawing/2010/main"/>
              </a:ext>
            </a:extLst>
          </a:blip>
          <a:srcRect/>
          <a:stretch>
            <a:fillRect/>
          </a:stretch>
        </p:blipFill>
        <p:spPr>
          <a:xfrm>
            <a:off x="5410200" y="1371600"/>
            <a:ext cx="2438400" cy="1905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Date Placeholder 5"/>
          <p:cNvSpPr>
            <a:spLocks noGrp="1"/>
          </p:cNvSpPr>
          <p:nvPr>
            <p:ph type="dt" sz="half" idx="10"/>
          </p:nvPr>
        </p:nvSpPr>
        <p:spPr/>
        <p:txBody>
          <a:bodyPr/>
          <a:lstStyle/>
          <a:p>
            <a:fld id="{74465AA7-996A-4EE9-BA0B-DBFA44A498F2}" type="datetime1">
              <a:rPr lang="en-US" smtClean="0"/>
              <a:t>21-May-23</a:t>
            </a:fld>
            <a:endParaRPr lang="en-US"/>
          </a:p>
        </p:txBody>
      </p:sp>
      <p:sp>
        <p:nvSpPr>
          <p:cNvPr id="7" name="Slide Number Placeholder 6"/>
          <p:cNvSpPr>
            <a:spLocks noGrp="1"/>
          </p:cNvSpPr>
          <p:nvPr>
            <p:ph type="sldNum" sz="quarter" idx="12"/>
          </p:nvPr>
        </p:nvSpPr>
        <p:spPr/>
        <p:txBody>
          <a:bodyPr/>
          <a:lstStyle/>
          <a:p>
            <a:fld id="{554C9ECC-20B0-4E73-BD28-EFD944894050}" type="slidenum">
              <a:rPr lang="en-US" smtClean="0"/>
              <a:pPr/>
              <a:t>50</a:t>
            </a:fld>
            <a:endParaRPr lang="en-US"/>
          </a:p>
        </p:txBody>
      </p:sp>
      <p:sp>
        <p:nvSpPr>
          <p:cNvPr id="138250" name="Text Box 10"/>
          <p:cNvSpPr txBox="1">
            <a:spLocks noChangeArrowheads="1"/>
          </p:cNvSpPr>
          <p:nvPr/>
        </p:nvSpPr>
        <p:spPr bwMode="auto">
          <a:xfrm>
            <a:off x="228601" y="1981200"/>
            <a:ext cx="4495800" cy="2790187"/>
          </a:xfrm>
          <a:prstGeom prst="rect">
            <a:avLst/>
          </a:prstGeom>
          <a:noFill/>
          <a:ln w="9525">
            <a:noFill/>
            <a:miter lim="800000"/>
            <a:headEnd/>
            <a:tailEnd/>
          </a:ln>
          <a:effectLst/>
        </p:spPr>
        <p:txBody>
          <a:bodyPr wrap="square">
            <a:spAutoFit/>
          </a:bodyPr>
          <a:lstStyle/>
          <a:p>
            <a:pPr>
              <a:lnSpc>
                <a:spcPct val="150000"/>
              </a:lnSpc>
            </a:pPr>
            <a:r>
              <a:rPr lang="en-US" sz="2400" b="1" dirty="0">
                <a:solidFill>
                  <a:srgbClr val="FF0000"/>
                </a:solidFill>
                <a:latin typeface="Times New Roman" pitchFamily="18" charset="0"/>
                <a:cs typeface="Times New Roman" pitchFamily="18" charset="0"/>
              </a:rPr>
              <a:t>For class I situations</a:t>
            </a:r>
          </a:p>
          <a:p>
            <a:pPr>
              <a:lnSpc>
                <a:spcPct val="150000"/>
              </a:lnSpc>
            </a:pPr>
            <a:r>
              <a:rPr lang="en-US" sz="2400" dirty="0">
                <a:latin typeface="Times New Roman" pitchFamily="18" charset="0"/>
                <a:cs typeface="Times New Roman" pitchFamily="18" charset="0"/>
              </a:rPr>
              <a:t>Not considered ideal, but best option available</a:t>
            </a:r>
          </a:p>
          <a:p>
            <a:pPr>
              <a:lnSpc>
                <a:spcPct val="150000"/>
              </a:lnSpc>
            </a:pPr>
            <a:r>
              <a:rPr lang="en-US" sz="2400" dirty="0">
                <a:latin typeface="Times New Roman" pitchFamily="18" charset="0"/>
                <a:cs typeface="Times New Roman" pitchFamily="18" charset="0"/>
              </a:rPr>
              <a:t>Stress must be controlled by other means.</a:t>
            </a:r>
          </a:p>
        </p:txBody>
      </p:sp>
      <p:sp>
        <p:nvSpPr>
          <p:cNvPr id="5" name="Rectangle 4"/>
          <p:cNvSpPr/>
          <p:nvPr/>
        </p:nvSpPr>
        <p:spPr>
          <a:xfrm>
            <a:off x="2438400" y="6096000"/>
            <a:ext cx="5715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pic>
        <p:nvPicPr>
          <p:cNvPr id="5123" name="Picture 3" descr="C:\Users\AISWARYA\Desktop\ID 5.7.jpg"/>
          <p:cNvPicPr>
            <a:picLocks noChangeAspect="1" noChangeArrowheads="1"/>
          </p:cNvPicPr>
          <p:nvPr/>
        </p:nvPicPr>
        <p:blipFill>
          <a:blip r:embed="rId4"/>
          <a:srcRect/>
          <a:stretch>
            <a:fillRect/>
          </a:stretch>
        </p:blipFill>
        <p:spPr bwMode="auto">
          <a:xfrm>
            <a:off x="5486400" y="3581400"/>
            <a:ext cx="2392866" cy="1905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04800"/>
            <a:ext cx="7467600" cy="1143000"/>
          </a:xfrm>
        </p:spPr>
        <p:txBody>
          <a:bodyPr>
            <a:normAutofit/>
          </a:bodyPr>
          <a:lstStyle/>
          <a:p>
            <a:pPr algn="ctr"/>
            <a:r>
              <a:rPr lang="en-US" sz="2800" dirty="0">
                <a:solidFill>
                  <a:srgbClr val="7030A0"/>
                </a:solidFill>
                <a:latin typeface="Times New Roman" pitchFamily="18" charset="0"/>
                <a:cs typeface="Times New Roman" pitchFamily="18" charset="0"/>
              </a:rPr>
              <a:t>Clasp design</a:t>
            </a:r>
          </a:p>
        </p:txBody>
      </p:sp>
      <p:sp>
        <p:nvSpPr>
          <p:cNvPr id="9" name="Content Placeholder 8"/>
          <p:cNvSpPr>
            <a:spLocks noGrp="1"/>
          </p:cNvSpPr>
          <p:nvPr>
            <p:ph idx="1"/>
          </p:nvPr>
        </p:nvSpPr>
        <p:spPr>
          <a:xfrm>
            <a:off x="457200" y="381000"/>
            <a:ext cx="7467600" cy="4343400"/>
          </a:xfrm>
        </p:spPr>
        <p:txBody>
          <a:bodyPr>
            <a:normAutofit fontScale="92500" lnSpcReduction="10000"/>
          </a:bodyPr>
          <a:lstStyle/>
          <a:p>
            <a:pPr>
              <a:buNone/>
            </a:pPr>
            <a:r>
              <a:rPr lang="en-US" b="1" cap="all" dirty="0"/>
              <a:t> </a:t>
            </a:r>
            <a:endParaRPr lang="en-US" dirty="0"/>
          </a:p>
          <a:p>
            <a:pPr>
              <a:lnSpc>
                <a:spcPct val="150000"/>
              </a:lnSpc>
              <a:buNone/>
            </a:pPr>
            <a:r>
              <a:rPr lang="en-US" b="1" dirty="0"/>
              <a:t>a</a:t>
            </a:r>
            <a:r>
              <a:rPr lang="en-US" sz="2400" b="1" dirty="0">
                <a:latin typeface="Times New Roman" pitchFamily="18" charset="0"/>
                <a:cs typeface="Times New Roman" pitchFamily="18" charset="0"/>
              </a:rPr>
              <a:t>. Circumferential cast clasp</a:t>
            </a:r>
            <a:endParaRPr lang="en-US" sz="2400" dirty="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	The conventional circumferential cast clasp originating from a distal occlusal rest on the terminal abutment tooth and engaging a mesiobuccal retentive undercut should not be used on a distal extension RPD. </a:t>
            </a:r>
          </a:p>
          <a:p>
            <a:pPr>
              <a:lnSpc>
                <a:spcPct val="150000"/>
              </a:lnSpc>
            </a:pPr>
            <a:r>
              <a:rPr lang="en-US" sz="2400" dirty="0">
                <a:latin typeface="Times New Roman" pitchFamily="18" charset="0"/>
                <a:cs typeface="Times New Roman" pitchFamily="18" charset="0"/>
              </a:rPr>
              <a:t>The ‘reverse circlet’ a cast circumferential clasp that approaches a distobuccal undercut from the mesial surface of a terminal abutment tooth, is acceptable. </a:t>
            </a:r>
          </a:p>
          <a:p>
            <a:endParaRPr lang="en-US" dirty="0"/>
          </a:p>
          <a:p>
            <a:endParaRPr lang="en-US" dirty="0"/>
          </a:p>
        </p:txBody>
      </p:sp>
      <p:sp>
        <p:nvSpPr>
          <p:cNvPr id="3" name="Date Placeholder 2"/>
          <p:cNvSpPr>
            <a:spLocks noGrp="1"/>
          </p:cNvSpPr>
          <p:nvPr>
            <p:ph type="dt" sz="half" idx="10"/>
          </p:nvPr>
        </p:nvSpPr>
        <p:spPr/>
        <p:txBody>
          <a:bodyPr/>
          <a:lstStyle/>
          <a:p>
            <a:fld id="{69BA06FD-AF70-4A90-AE61-26FB503324B1}" type="datetime1">
              <a:rPr lang="en-US" smtClean="0"/>
              <a:t>21-May-23</a:t>
            </a:fld>
            <a:endParaRPr lang="en-US" dirty="0"/>
          </a:p>
        </p:txBody>
      </p:sp>
      <p:sp>
        <p:nvSpPr>
          <p:cNvPr id="5" name="Slide Number Placeholder 4"/>
          <p:cNvSpPr>
            <a:spLocks noGrp="1"/>
          </p:cNvSpPr>
          <p:nvPr>
            <p:ph type="sldNum" sz="quarter" idx="12"/>
          </p:nvPr>
        </p:nvSpPr>
        <p:spPr/>
        <p:txBody>
          <a:bodyPr/>
          <a:lstStyle/>
          <a:p>
            <a:fld id="{554C9ECC-20B0-4E73-BD28-EFD944894050}" type="slidenum">
              <a:rPr lang="en-US" smtClean="0"/>
              <a:pPr/>
              <a:t>51</a:t>
            </a:fld>
            <a:endParaRPr lang="en-US"/>
          </a:p>
        </p:txBody>
      </p:sp>
      <p:pic>
        <p:nvPicPr>
          <p:cNvPr id="10" name="Picture 9" descr="E:\Documents and Settings\Administrator\Desktop\Subbu\Img0015\DSCN0634.JPG"/>
          <p:cNvPicPr>
            <a:picLocks noChangeAspect="1" noChangeArrowheads="1"/>
          </p:cNvPicPr>
          <p:nvPr/>
        </p:nvPicPr>
        <p:blipFill>
          <a:blip r:embed="rId2" cstate="email">
            <a:lum bright="10000" contrast="20000"/>
            <a:extLst>
              <a:ext uri="{28A0092B-C50C-407E-A947-70E740481C1C}">
                <a14:useLocalDpi xmlns:a14="http://schemas.microsoft.com/office/drawing/2010/main"/>
              </a:ext>
            </a:extLst>
          </a:blip>
          <a:srcRect/>
          <a:stretch>
            <a:fillRect/>
          </a:stretch>
        </p:blipFill>
        <p:spPr bwMode="auto">
          <a:xfrm>
            <a:off x="1676400" y="4648200"/>
            <a:ext cx="2036351" cy="1524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4" descr="E:\Documents and Settings\Administrator\Desktop\Subbu\Img0015\DSCN06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4800600"/>
            <a:ext cx="2133600" cy="14744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74320"/>
            <a:ext cx="7467600" cy="4873752"/>
          </a:xfrm>
        </p:spPr>
        <p:txBody>
          <a:bodyPr>
            <a:normAutofit fontScale="92500"/>
          </a:bodyPr>
          <a:lstStyle/>
          <a:p>
            <a:pPr>
              <a:lnSpc>
                <a:spcPct val="120000"/>
              </a:lnSpc>
              <a:buNone/>
            </a:pPr>
            <a:r>
              <a:rPr lang="en-US" b="1" dirty="0"/>
              <a:t>b</a:t>
            </a:r>
            <a:r>
              <a:rPr lang="en-US" sz="2600" b="1" dirty="0">
                <a:latin typeface="Times New Roman" pitchFamily="18" charset="0"/>
                <a:cs typeface="Times New Roman" pitchFamily="18" charset="0"/>
              </a:rPr>
              <a:t>. Vertical projection or bar clasp</a:t>
            </a:r>
            <a:endParaRPr lang="en-US" sz="2600" dirty="0">
              <a:latin typeface="Times New Roman" pitchFamily="18" charset="0"/>
              <a:cs typeface="Times New Roman" pitchFamily="18" charset="0"/>
            </a:endParaRPr>
          </a:p>
          <a:p>
            <a:pPr>
              <a:lnSpc>
                <a:spcPct val="120000"/>
              </a:lnSpc>
            </a:pPr>
            <a:r>
              <a:rPr lang="en-US" sz="2600" dirty="0">
                <a:latin typeface="Times New Roman" pitchFamily="18" charset="0"/>
                <a:cs typeface="Times New Roman" pitchFamily="18" charset="0"/>
              </a:rPr>
              <a:t>	It is used on the terminal abutment tooth on a distal extension partial denture when the retentive undercut is located on the distobuccal surface. </a:t>
            </a:r>
          </a:p>
          <a:p>
            <a:pPr>
              <a:lnSpc>
                <a:spcPct val="120000"/>
              </a:lnSpc>
            </a:pPr>
            <a:r>
              <a:rPr lang="en-US" sz="2600" dirty="0">
                <a:latin typeface="Times New Roman" pitchFamily="18" charset="0"/>
                <a:cs typeface="Times New Roman" pitchFamily="18" charset="0"/>
              </a:rPr>
              <a:t>It is never indicated when a tooth has a mesiobuccal undercut.</a:t>
            </a:r>
          </a:p>
          <a:p>
            <a:pPr>
              <a:lnSpc>
                <a:spcPct val="120000"/>
              </a:lnSpc>
            </a:pPr>
            <a:r>
              <a:rPr lang="en-US" sz="2600" dirty="0">
                <a:latin typeface="Times New Roman" pitchFamily="18" charset="0"/>
                <a:cs typeface="Times New Roman" pitchFamily="18" charset="0"/>
              </a:rPr>
              <a:t>	As the denture base is loaded towards the tissue, the retentive tip of the ‘T’ clasp, rotates gingivally to release the stress being transmitted to the abutment tooth.</a:t>
            </a:r>
          </a:p>
          <a:p>
            <a:pPr>
              <a:lnSpc>
                <a:spcPct val="120000"/>
              </a:lnSpc>
              <a:buNone/>
            </a:pPr>
            <a:r>
              <a:rPr lang="en-US" sz="2600" dirty="0">
                <a:latin typeface="Times New Roman" pitchFamily="18" charset="0"/>
                <a:cs typeface="Times New Roman" pitchFamily="18" charset="0"/>
              </a:rPr>
              <a:t>	</a:t>
            </a:r>
          </a:p>
          <a:p>
            <a:pPr>
              <a:lnSpc>
                <a:spcPct val="120000"/>
              </a:lnSpc>
            </a:pPr>
            <a:endParaRPr lang="en-US" sz="2600" dirty="0">
              <a:latin typeface="Times New Roman" pitchFamily="18" charset="0"/>
              <a:cs typeface="Times New Roman" pitchFamily="18" charset="0"/>
            </a:endParaRPr>
          </a:p>
          <a:p>
            <a:pPr>
              <a:lnSpc>
                <a:spcPct val="120000"/>
              </a:lnSpc>
            </a:pPr>
            <a:endParaRPr lang="en-US" sz="26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A208300-856A-41C8-94BB-5CD8158B2BB4}"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52</a:t>
            </a:fld>
            <a:endParaRPr lang="en-US"/>
          </a:p>
        </p:txBody>
      </p:sp>
      <p:pic>
        <p:nvPicPr>
          <p:cNvPr id="9" name="Picture 4" descr="E:\Documents and Settings\Administrator\Desktop\Subbu\Img0015\DSCN063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4724400"/>
            <a:ext cx="2362200" cy="18093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467600" cy="4873752"/>
          </a:xfrm>
        </p:spPr>
        <p:txBody>
          <a:bodyPr/>
          <a:lstStyle/>
          <a:p>
            <a:pPr>
              <a:lnSpc>
                <a:spcPct val="150000"/>
              </a:lnSpc>
              <a:buNone/>
            </a:pPr>
            <a:r>
              <a:rPr lang="en-US" b="1" dirty="0"/>
              <a:t>c. </a:t>
            </a:r>
            <a:r>
              <a:rPr lang="en-US" sz="2400" b="1" dirty="0">
                <a:latin typeface="Times New Roman" pitchFamily="18" charset="0"/>
                <a:cs typeface="Times New Roman" pitchFamily="18" charset="0"/>
              </a:rPr>
              <a:t>Combination clasp</a:t>
            </a:r>
            <a:endParaRPr lang="en-US" sz="2400" dirty="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	When a mesiobuccal undercut exists on an abutment tooth adjacent to distal extension edentulous ridge, the combination clasp can be employed to reduce the stress transmitted to the abutment tooth.</a:t>
            </a:r>
          </a:p>
          <a:p>
            <a:pPr>
              <a:lnSpc>
                <a:spcPct val="150000"/>
              </a:lnSpc>
            </a:pPr>
            <a:r>
              <a:rPr lang="en-US" sz="2400" dirty="0">
                <a:latin typeface="Times New Roman" pitchFamily="18" charset="0"/>
                <a:cs typeface="Times New Roman" pitchFamily="18" charset="0"/>
              </a:rPr>
              <a:t>	Wrought alloy wire, by virtue of its internal structure is more flexible than a cast clasp.</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80AC4EEC-33BF-46AC-9D4E-BC23F9CEEC11}"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53</a:t>
            </a:fld>
            <a:endParaRPr lang="en-US"/>
          </a:p>
        </p:txBody>
      </p:sp>
      <p:pic>
        <p:nvPicPr>
          <p:cNvPr id="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4724400"/>
            <a:ext cx="2667000" cy="17601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0"/>
            <a:ext cx="8229600" cy="1139825"/>
          </a:xfrm>
        </p:spPr>
        <p:txBody>
          <a:bodyPr>
            <a:normAutofit/>
          </a:bodyPr>
          <a:lstStyle/>
          <a:p>
            <a:r>
              <a:rPr lang="en-US" sz="2800" b="1" dirty="0">
                <a:solidFill>
                  <a:srgbClr val="002060"/>
                </a:solidFill>
                <a:latin typeface="Times New Roman" pitchFamily="18" charset="0"/>
                <a:cs typeface="Times New Roman" pitchFamily="18" charset="0"/>
              </a:rPr>
              <a:t>INDIRECT RETAINER</a:t>
            </a:r>
          </a:p>
        </p:txBody>
      </p:sp>
      <p:sp>
        <p:nvSpPr>
          <p:cNvPr id="4" name="Date Placeholder 3"/>
          <p:cNvSpPr>
            <a:spLocks noGrp="1"/>
          </p:cNvSpPr>
          <p:nvPr>
            <p:ph type="dt" sz="half" idx="10"/>
          </p:nvPr>
        </p:nvSpPr>
        <p:spPr/>
        <p:txBody>
          <a:bodyPr/>
          <a:lstStyle/>
          <a:p>
            <a:fld id="{2521243F-7729-43AE-B892-D5A1EBF4FEA2}"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54</a:t>
            </a:fld>
            <a:endParaRPr lang="en-US"/>
          </a:p>
        </p:txBody>
      </p:sp>
      <p:pic>
        <p:nvPicPr>
          <p:cNvPr id="17409" name="Picture 1" descr="I:\DCIM\255CANON\IMG_05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219200"/>
            <a:ext cx="4876800" cy="3505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rpd pictures 123 016"/>
          <p:cNvPicPr>
            <a:picLocks noGrp="1" noChangeAspect="1" noChangeArrowheads="1"/>
          </p:cNvPicPr>
          <p:nvPr>
            <p:ph sz="half" idx="1"/>
          </p:nvPr>
        </p:nvPicPr>
        <p:blipFill>
          <a:blip r:embed="rId3" cstate="email">
            <a:lum bright="6000" contrast="12000"/>
            <a:extLst>
              <a:ext uri="{28A0092B-C50C-407E-A947-70E740481C1C}">
                <a14:useLocalDpi xmlns:a14="http://schemas.microsoft.com/office/drawing/2010/main"/>
              </a:ext>
            </a:extLst>
          </a:blip>
          <a:srcRect l="-106"/>
          <a:stretch>
            <a:fillRect/>
          </a:stretch>
        </p:blipFill>
        <p:spPr>
          <a:xfrm>
            <a:off x="4953000" y="152400"/>
            <a:ext cx="3733800" cy="2800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26" name="Picture 10" descr="rpd pictures 123 017"/>
          <p:cNvPicPr>
            <a:picLocks noGrp="1" noChangeAspect="1" noChangeArrowheads="1"/>
          </p:cNvPicPr>
          <p:nvPr>
            <p:ph sz="quarter" idx="2"/>
          </p:nvPr>
        </p:nvPicPr>
        <p:blipFill>
          <a:blip r:embed="rId4" cstate="email">
            <a:lum bright="12000" contrast="6000"/>
            <a:extLst>
              <a:ext uri="{28A0092B-C50C-407E-A947-70E740481C1C}">
                <a14:useLocalDpi xmlns:a14="http://schemas.microsoft.com/office/drawing/2010/main"/>
              </a:ext>
            </a:extLst>
          </a:blip>
          <a:stretch>
            <a:fillRect/>
          </a:stretch>
        </p:blipFill>
        <p:spPr>
          <a:xfrm>
            <a:off x="4947630" y="3657600"/>
            <a:ext cx="2672370" cy="21891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Date Placeholder 11"/>
          <p:cNvSpPr>
            <a:spLocks noGrp="1"/>
          </p:cNvSpPr>
          <p:nvPr>
            <p:ph type="dt" sz="half" idx="10"/>
          </p:nvPr>
        </p:nvSpPr>
        <p:spPr/>
        <p:txBody>
          <a:bodyPr/>
          <a:lstStyle/>
          <a:p>
            <a:fld id="{35F8597E-7744-4CD6-AAC7-56158FA13029}" type="datetime1">
              <a:rPr lang="en-US" smtClean="0"/>
              <a:t>21-May-23</a:t>
            </a:fld>
            <a:endParaRPr lang="en-US"/>
          </a:p>
        </p:txBody>
      </p:sp>
      <p:sp>
        <p:nvSpPr>
          <p:cNvPr id="13" name="Slide Number Placeholder 12"/>
          <p:cNvSpPr>
            <a:spLocks noGrp="1"/>
          </p:cNvSpPr>
          <p:nvPr>
            <p:ph type="sldNum" sz="quarter" idx="12"/>
          </p:nvPr>
        </p:nvSpPr>
        <p:spPr/>
        <p:txBody>
          <a:bodyPr/>
          <a:lstStyle/>
          <a:p>
            <a:fld id="{BEE38707-172F-4809-916C-C8BFE773CEED}" type="slidenum">
              <a:rPr lang="en-US" smtClean="0"/>
              <a:pPr/>
              <a:t>55</a:t>
            </a:fld>
            <a:endParaRPr lang="en-US"/>
          </a:p>
        </p:txBody>
      </p:sp>
      <p:sp>
        <p:nvSpPr>
          <p:cNvPr id="9229" name="Line 13"/>
          <p:cNvSpPr>
            <a:spLocks noChangeShapeType="1"/>
          </p:cNvSpPr>
          <p:nvPr/>
        </p:nvSpPr>
        <p:spPr bwMode="auto">
          <a:xfrm>
            <a:off x="7620000" y="6172200"/>
            <a:ext cx="914400" cy="0"/>
          </a:xfrm>
          <a:prstGeom prst="line">
            <a:avLst/>
          </a:prstGeom>
          <a:noFill/>
          <a:ln w="177800">
            <a:solidFill>
              <a:srgbClr val="B2B2B2"/>
            </a:solidFill>
            <a:round/>
            <a:headEnd/>
            <a:tailEnd/>
          </a:ln>
          <a:effectLst/>
        </p:spPr>
        <p:txBody>
          <a:bodyPr/>
          <a:lstStyle/>
          <a:p>
            <a:endParaRPr lang="en-US"/>
          </a:p>
        </p:txBody>
      </p:sp>
      <p:sp>
        <p:nvSpPr>
          <p:cNvPr id="9230" name="Line 14"/>
          <p:cNvSpPr>
            <a:spLocks noChangeShapeType="1"/>
          </p:cNvSpPr>
          <p:nvPr/>
        </p:nvSpPr>
        <p:spPr bwMode="auto">
          <a:xfrm>
            <a:off x="7467600" y="2819400"/>
            <a:ext cx="914400" cy="0"/>
          </a:xfrm>
          <a:prstGeom prst="line">
            <a:avLst/>
          </a:prstGeom>
          <a:noFill/>
          <a:ln w="177800">
            <a:solidFill>
              <a:srgbClr val="B2B2B2"/>
            </a:solidFill>
            <a:round/>
            <a:headEnd/>
            <a:tailEnd/>
          </a:ln>
          <a:effectLst/>
        </p:spPr>
        <p:txBody>
          <a:bodyPr/>
          <a:lstStyle/>
          <a:p>
            <a:endParaRPr lang="en-US"/>
          </a:p>
        </p:txBody>
      </p:sp>
      <p:sp>
        <p:nvSpPr>
          <p:cNvPr id="9231" name="Text Box 15"/>
          <p:cNvSpPr txBox="1">
            <a:spLocks noChangeArrowheads="1"/>
          </p:cNvSpPr>
          <p:nvPr/>
        </p:nvSpPr>
        <p:spPr bwMode="auto">
          <a:xfrm>
            <a:off x="0" y="762000"/>
            <a:ext cx="4876800" cy="5226046"/>
          </a:xfrm>
          <a:prstGeom prst="rect">
            <a:avLst/>
          </a:prstGeom>
          <a:noFill/>
          <a:ln w="9525">
            <a:noFill/>
            <a:miter lim="800000"/>
            <a:headEnd/>
            <a:tailEnd/>
          </a:ln>
          <a:effectLst/>
        </p:spPr>
        <p:txBody>
          <a:bodyPr>
            <a:spAutoFit/>
          </a:bodyPr>
          <a:lstStyle/>
          <a:p>
            <a:pPr eaLnBrk="1" hangingPunct="1">
              <a:lnSpc>
                <a:spcPct val="150000"/>
              </a:lnSpc>
              <a:spcBef>
                <a:spcPct val="20000"/>
              </a:spcBef>
              <a:buClr>
                <a:schemeClr val="hlink"/>
              </a:buClr>
              <a:buSzPct val="75000"/>
              <a:buFont typeface="Wingdings" pitchFamily="2" charset="2"/>
              <a:buNone/>
            </a:pPr>
            <a:r>
              <a:rPr lang="en-US" sz="2400" dirty="0">
                <a:solidFill>
                  <a:schemeClr val="folHlink"/>
                </a:solidFill>
                <a:effectLst>
                  <a:outerShdw blurRad="38100" dist="38100" dir="2700000" algn="tl">
                    <a:srgbClr val="FFFFFF"/>
                  </a:outerShdw>
                </a:effectLst>
                <a:latin typeface="Times New Roman" pitchFamily="18" charset="0"/>
                <a:cs typeface="Times New Roman" pitchFamily="18" charset="0"/>
              </a:rPr>
              <a:t>Function:  T</a:t>
            </a:r>
            <a:r>
              <a:rPr lang="en-US" sz="2400" dirty="0">
                <a:latin typeface="Times New Roman" pitchFamily="18" charset="0"/>
                <a:cs typeface="Times New Roman" pitchFamily="18" charset="0"/>
              </a:rPr>
              <a:t>o prevent the denture base from moving away from its seat because of cheek and tongue forces, sticky food.</a:t>
            </a:r>
          </a:p>
          <a:p>
            <a:pPr eaLnBrk="1" hangingPunct="1">
              <a:lnSpc>
                <a:spcPct val="150000"/>
              </a:lnSpc>
              <a:spcBef>
                <a:spcPct val="20000"/>
              </a:spcBef>
              <a:buClr>
                <a:schemeClr val="hlink"/>
              </a:buClr>
              <a:buSzPct val="75000"/>
              <a:buFont typeface="Wingdings" pitchFamily="2" charset="2"/>
              <a:buNone/>
            </a:pPr>
            <a:endParaRPr lang="en-US" sz="2400" dirty="0">
              <a:latin typeface="Times New Roman" pitchFamily="18" charset="0"/>
              <a:cs typeface="Times New Roman" pitchFamily="18" charset="0"/>
            </a:endParaRPr>
          </a:p>
          <a:p>
            <a:pPr eaLnBrk="1" hangingPunct="1">
              <a:lnSpc>
                <a:spcPct val="150000"/>
              </a:lnSpc>
              <a:spcBef>
                <a:spcPct val="20000"/>
              </a:spcBef>
              <a:buClr>
                <a:schemeClr val="hlink"/>
              </a:buClr>
              <a:buSzPct val="75000"/>
              <a:buFont typeface="Wingdings" pitchFamily="2" charset="2"/>
              <a:buNone/>
            </a:pPr>
            <a:r>
              <a:rPr lang="en-US" sz="2400" dirty="0">
                <a:latin typeface="Times New Roman" pitchFamily="18" charset="0"/>
                <a:cs typeface="Times New Roman" pitchFamily="18" charset="0"/>
              </a:rPr>
              <a:t>It uses mechanical advantage of leverage by</a:t>
            </a:r>
            <a:r>
              <a:rPr lang="en-US" sz="2400" dirty="0">
                <a:effectLst>
                  <a:outerShdw blurRad="38100" dist="38100" dir="2700000" algn="tl">
                    <a:srgbClr val="010199"/>
                  </a:outerShdw>
                </a:effectLst>
                <a:latin typeface="Times New Roman" pitchFamily="18" charset="0"/>
                <a:cs typeface="Times New Roman" pitchFamily="18" charset="0"/>
              </a:rPr>
              <a:t> </a:t>
            </a:r>
            <a:r>
              <a:rPr lang="en-US" sz="2400" dirty="0">
                <a:solidFill>
                  <a:schemeClr val="folHlink"/>
                </a:solidFill>
                <a:effectLst>
                  <a:outerShdw blurRad="38100" dist="38100" dir="2700000" algn="tl">
                    <a:srgbClr val="FFFFFF"/>
                  </a:outerShdw>
                </a:effectLst>
                <a:latin typeface="Times New Roman" pitchFamily="18" charset="0"/>
                <a:cs typeface="Times New Roman" pitchFamily="18" charset="0"/>
              </a:rPr>
              <a:t>moving the fulcrum line farther from the force</a:t>
            </a:r>
          </a:p>
          <a:p>
            <a:pPr>
              <a:lnSpc>
                <a:spcPct val="150000"/>
              </a:lnSpc>
            </a:pPr>
            <a:endParaRPr lang="en-US" sz="2400" dirty="0">
              <a:solidFill>
                <a:schemeClr val="folHlink"/>
              </a:solidFill>
              <a:latin typeface="+mn-lt"/>
            </a:endParaRPr>
          </a:p>
        </p:txBody>
      </p:sp>
      <p:sp>
        <p:nvSpPr>
          <p:cNvPr id="9232" name="Line 16"/>
          <p:cNvSpPr>
            <a:spLocks noChangeShapeType="1"/>
          </p:cNvSpPr>
          <p:nvPr/>
        </p:nvSpPr>
        <p:spPr bwMode="auto">
          <a:xfrm>
            <a:off x="6705600" y="3048000"/>
            <a:ext cx="0" cy="381000"/>
          </a:xfrm>
          <a:prstGeom prst="line">
            <a:avLst/>
          </a:prstGeom>
          <a:noFill/>
          <a:ln w="76200">
            <a:solidFill>
              <a:schemeClr val="tx1"/>
            </a:solidFill>
            <a:round/>
            <a:headEnd/>
            <a:tailEnd type="triangle" w="med" len="med"/>
          </a:ln>
          <a:effectLst/>
        </p:spPr>
        <p:txBody>
          <a:bodyPr/>
          <a:lstStyle/>
          <a:p>
            <a:endParaRPr lang="en-US"/>
          </a:p>
        </p:txBody>
      </p:sp>
      <p:sp>
        <p:nvSpPr>
          <p:cNvPr id="11" name="Rectangle 10"/>
          <p:cNvSpPr/>
          <p:nvPr/>
        </p:nvSpPr>
        <p:spPr>
          <a:xfrm>
            <a:off x="4724400" y="6553200"/>
            <a:ext cx="5715000" cy="307777"/>
          </a:xfrm>
          <a:prstGeom prst="rect">
            <a:avLst/>
          </a:prstGeom>
        </p:spPr>
        <p:txBody>
          <a:bodyPr wrap="square">
            <a:spAutoFit/>
          </a:bodyPr>
          <a:lstStyle/>
          <a:p>
            <a:r>
              <a:rPr lang="en-IN" sz="1400" dirty="0">
                <a:latin typeface="Times New Roman" pitchFamily="18" charset="0"/>
                <a:cs typeface="Times New Roman" pitchFamily="18" charset="0"/>
              </a:rPr>
              <a:t>McCracken’s Removable Partial Prosthodontics 11</a:t>
            </a:r>
            <a:r>
              <a:rPr lang="en-IN" sz="1400" baseline="30000" dirty="0">
                <a:latin typeface="Times New Roman" pitchFamily="18" charset="0"/>
                <a:cs typeface="Times New Roman" pitchFamily="18" charset="0"/>
              </a:rPr>
              <a:t>th</a:t>
            </a:r>
            <a:r>
              <a:rPr lang="en-IN" sz="1400" dirty="0">
                <a:latin typeface="Times New Roman" pitchFamily="18" charset="0"/>
                <a:cs typeface="Times New Roman" pitchFamily="18" charset="0"/>
              </a:rPr>
              <a:t> edition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0" y="152400"/>
            <a:ext cx="8763000" cy="5978525"/>
          </a:xfrm>
        </p:spPr>
        <p:txBody>
          <a:bodyPr>
            <a:normAutofit/>
          </a:bodyPr>
          <a:lstStyle/>
          <a:p>
            <a:pPr>
              <a:lnSpc>
                <a:spcPct val="150000"/>
              </a:lnSpc>
              <a:buFont typeface="Wingdings" pitchFamily="2" charset="2"/>
              <a:buNone/>
            </a:pPr>
            <a:endParaRPr lang="en-US" dirty="0"/>
          </a:p>
          <a:p>
            <a:pPr>
              <a:lnSpc>
                <a:spcPct val="150000"/>
              </a:lnSpc>
              <a:buFont typeface="Wingdings" pitchFamily="2" charset="2"/>
              <a:buNone/>
            </a:pPr>
            <a:r>
              <a:rPr lang="en-US" dirty="0"/>
              <a:t> 2</a:t>
            </a:r>
            <a:r>
              <a:rPr lang="en-US" sz="2400" dirty="0">
                <a:latin typeface="Times New Roman" pitchFamily="18" charset="0"/>
                <a:cs typeface="Times New Roman" pitchFamily="18" charset="0"/>
              </a:rPr>
              <a:t>. Contributes to support and stability of the partial denture</a:t>
            </a:r>
            <a:r>
              <a:rPr lang="en-US" sz="2400" dirty="0">
                <a:latin typeface="Times New Roman" pitchFamily="18" charset="0"/>
                <a:cs typeface="Times New Roman" pitchFamily="18" charset="0"/>
                <a:sym typeface="Wingdings" pitchFamily="2" charset="2"/>
              </a:rPr>
              <a:t> counteracts horizontal forces applied to the denture.</a:t>
            </a:r>
          </a:p>
          <a:p>
            <a:pPr>
              <a:lnSpc>
                <a:spcPct val="150000"/>
              </a:lnSpc>
            </a:pPr>
            <a:endParaRPr lang="en-US" dirty="0">
              <a:sym typeface="Wingdings" pitchFamily="2" charset="2"/>
            </a:endParaRPr>
          </a:p>
          <a:p>
            <a:pPr>
              <a:lnSpc>
                <a:spcPct val="150000"/>
              </a:lnSpc>
              <a:buFont typeface="Wingdings" pitchFamily="2" charset="2"/>
              <a:buNone/>
            </a:pPr>
            <a:endParaRPr lang="en-US" dirty="0"/>
          </a:p>
          <a:p>
            <a:pPr>
              <a:lnSpc>
                <a:spcPct val="150000"/>
              </a:lnSpc>
              <a:buFont typeface="Wingdings" pitchFamily="2" charset="2"/>
              <a:buNone/>
            </a:pPr>
            <a:endParaRPr lang="en-US" dirty="0"/>
          </a:p>
        </p:txBody>
      </p:sp>
      <p:pic>
        <p:nvPicPr>
          <p:cNvPr id="10244" name="Picture 4" descr="P7141186"/>
          <p:cNvPicPr>
            <a:picLocks noGrp="1" noChangeAspect="1" noChangeArrowheads="1"/>
          </p:cNvPicPr>
          <p:nvPr>
            <p:ph sz="half" idx="2"/>
          </p:nvPr>
        </p:nvPicPr>
        <p:blipFill>
          <a:blip r:embed="rId3" cstate="email">
            <a:lum bright="6000"/>
            <a:extLst>
              <a:ext uri="{28A0092B-C50C-407E-A947-70E740481C1C}">
                <a14:useLocalDpi xmlns:a14="http://schemas.microsoft.com/office/drawing/2010/main"/>
              </a:ext>
            </a:extLst>
          </a:blip>
          <a:srcRect/>
          <a:stretch>
            <a:fillRect/>
          </a:stretch>
        </p:blipFill>
        <p:spPr>
          <a:xfrm>
            <a:off x="2362200" y="2819400"/>
            <a:ext cx="4191000" cy="266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Date Placeholder 5"/>
          <p:cNvSpPr>
            <a:spLocks noGrp="1"/>
          </p:cNvSpPr>
          <p:nvPr>
            <p:ph type="dt" sz="half" idx="10"/>
          </p:nvPr>
        </p:nvSpPr>
        <p:spPr/>
        <p:txBody>
          <a:bodyPr/>
          <a:lstStyle/>
          <a:p>
            <a:fld id="{8F08CD4C-94CB-4AFD-AFD0-06B5A756A1AB}" type="datetime1">
              <a:rPr lang="en-US" smtClean="0"/>
              <a:t>21-May-23</a:t>
            </a:fld>
            <a:endParaRPr lang="en-US"/>
          </a:p>
        </p:txBody>
      </p:sp>
      <p:sp>
        <p:nvSpPr>
          <p:cNvPr id="7" name="Slide Number Placeholder 6"/>
          <p:cNvSpPr>
            <a:spLocks noGrp="1"/>
          </p:cNvSpPr>
          <p:nvPr>
            <p:ph type="sldNum" sz="quarter" idx="12"/>
          </p:nvPr>
        </p:nvSpPr>
        <p:spPr/>
        <p:txBody>
          <a:bodyPr/>
          <a:lstStyle/>
          <a:p>
            <a:fld id="{9B4E2861-E7D7-4A28-BEB1-A234530459DC}" type="slidenum">
              <a:rPr lang="en-US" smtClean="0"/>
              <a:pPr/>
              <a:t>56</a:t>
            </a:fld>
            <a:endParaRPr lang="en-US"/>
          </a:p>
        </p:txBody>
      </p:sp>
      <p:sp>
        <p:nvSpPr>
          <p:cNvPr id="10249" name="Line 9"/>
          <p:cNvSpPr>
            <a:spLocks noChangeShapeType="1"/>
          </p:cNvSpPr>
          <p:nvPr/>
        </p:nvSpPr>
        <p:spPr bwMode="auto">
          <a:xfrm>
            <a:off x="2362200" y="4724400"/>
            <a:ext cx="381000" cy="152400"/>
          </a:xfrm>
          <a:prstGeom prst="line">
            <a:avLst/>
          </a:prstGeom>
          <a:noFill/>
          <a:ln w="38100">
            <a:solidFill>
              <a:srgbClr val="FF6600"/>
            </a:solidFill>
            <a:round/>
            <a:headEnd/>
            <a:tailEnd type="triangle" w="med" len="med"/>
          </a:ln>
          <a:effectLst/>
        </p:spPr>
        <p:txBody>
          <a:bodyPr/>
          <a:lstStyle/>
          <a:p>
            <a:endParaRPr lang="en-US"/>
          </a:p>
        </p:txBody>
      </p:sp>
      <p:sp>
        <p:nvSpPr>
          <p:cNvPr id="10250" name="Line 10"/>
          <p:cNvSpPr>
            <a:spLocks noChangeShapeType="1"/>
          </p:cNvSpPr>
          <p:nvPr/>
        </p:nvSpPr>
        <p:spPr bwMode="auto">
          <a:xfrm flipH="1">
            <a:off x="5943600" y="4343400"/>
            <a:ext cx="152400" cy="381000"/>
          </a:xfrm>
          <a:prstGeom prst="line">
            <a:avLst/>
          </a:prstGeom>
          <a:noFill/>
          <a:ln w="38100">
            <a:solidFill>
              <a:srgbClr val="FF6600"/>
            </a:solidFill>
            <a:round/>
            <a:headEnd/>
            <a:tailEnd type="triangle" w="med" len="med"/>
          </a:ln>
          <a:effectLst/>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152400" y="152400"/>
            <a:ext cx="8991600" cy="6400800"/>
          </a:xfrm>
        </p:spPr>
        <p:txBody>
          <a:bodyPr>
            <a:normAutofit/>
          </a:bodyPr>
          <a:lstStyle/>
          <a:p>
            <a:pPr marL="609600" indent="-609600">
              <a:lnSpc>
                <a:spcPct val="150000"/>
              </a:lnSpc>
              <a:buFont typeface="Wingdings" pitchFamily="2" charset="2"/>
              <a:buNone/>
            </a:pPr>
            <a:r>
              <a:rPr lang="en-US" sz="2400" dirty="0">
                <a:solidFill>
                  <a:schemeClr val="folHlink"/>
                </a:solidFill>
                <a:latin typeface="Times New Roman" pitchFamily="18" charset="0"/>
                <a:cs typeface="Times New Roman" pitchFamily="18" charset="0"/>
              </a:rPr>
              <a:t>Effectiveness of indirect retainer depends upon:</a:t>
            </a:r>
          </a:p>
          <a:p>
            <a:pPr marL="609600" indent="-609600">
              <a:lnSpc>
                <a:spcPct val="150000"/>
              </a:lnSpc>
              <a:buFont typeface="Wingdings" pitchFamily="2" charset="2"/>
              <a:buNone/>
            </a:pPr>
            <a:r>
              <a:rPr lang="en-US" sz="2400" dirty="0">
                <a:latin typeface="Times New Roman" pitchFamily="18" charset="0"/>
                <a:cs typeface="Times New Roman" pitchFamily="18" charset="0"/>
              </a:rPr>
              <a:t> </a:t>
            </a:r>
            <a:r>
              <a:rPr lang="en-US" sz="2400" dirty="0">
                <a:solidFill>
                  <a:schemeClr val="hlink"/>
                </a:solidFill>
                <a:effectLst>
                  <a:outerShdw blurRad="38100" dist="38100" dir="2700000" algn="tl">
                    <a:srgbClr val="FFFFFF"/>
                  </a:outerShdw>
                </a:effectLst>
                <a:latin typeface="Times New Roman" pitchFamily="18" charset="0"/>
                <a:cs typeface="Times New Roman" pitchFamily="18" charset="0"/>
              </a:rPr>
              <a:t>Its distance from the fulcrum line</a:t>
            </a:r>
          </a:p>
          <a:p>
            <a:pPr marL="609600" indent="-609600">
              <a:lnSpc>
                <a:spcPct val="150000"/>
              </a:lnSpc>
              <a:buFont typeface="Wingdings" pitchFamily="2" charset="2"/>
              <a:buNone/>
            </a:pPr>
            <a:r>
              <a:rPr lang="en-US" sz="2400" dirty="0">
                <a:latin typeface="Times New Roman" pitchFamily="18" charset="0"/>
                <a:cs typeface="Times New Roman" pitchFamily="18" charset="0"/>
              </a:rPr>
              <a:t>   greater the distance between fulcrum line and IR</a:t>
            </a:r>
            <a:r>
              <a:rPr lang="en-US" sz="2400" dirty="0">
                <a:latin typeface="Times New Roman" pitchFamily="18" charset="0"/>
                <a:cs typeface="Times New Roman" pitchFamily="18" charset="0"/>
                <a:sym typeface="Wingdings" pitchFamily="2" charset="2"/>
              </a:rPr>
              <a:t> more effective</a:t>
            </a:r>
            <a:r>
              <a:rPr lang="en-US" sz="2400" dirty="0">
                <a:latin typeface="Times New Roman" pitchFamily="18" charset="0"/>
                <a:cs typeface="Times New Roman" pitchFamily="18" charset="0"/>
              </a:rPr>
              <a:t> </a:t>
            </a:r>
          </a:p>
        </p:txBody>
      </p:sp>
      <p:sp>
        <p:nvSpPr>
          <p:cNvPr id="5" name="Date Placeholder 4"/>
          <p:cNvSpPr>
            <a:spLocks noGrp="1"/>
          </p:cNvSpPr>
          <p:nvPr>
            <p:ph type="dt" sz="half" idx="10"/>
          </p:nvPr>
        </p:nvSpPr>
        <p:spPr/>
        <p:txBody>
          <a:bodyPr/>
          <a:lstStyle/>
          <a:p>
            <a:fld id="{517CFAA9-DC2B-4E6A-B0F7-C47AAF648B1B}" type="datetime1">
              <a:rPr lang="en-US" smtClean="0"/>
              <a:t>21-May-23</a:t>
            </a:fld>
            <a:endParaRPr lang="en-US"/>
          </a:p>
        </p:txBody>
      </p:sp>
      <p:sp>
        <p:nvSpPr>
          <p:cNvPr id="6" name="Slide Number Placeholder 5"/>
          <p:cNvSpPr>
            <a:spLocks noGrp="1"/>
          </p:cNvSpPr>
          <p:nvPr>
            <p:ph type="sldNum" sz="quarter" idx="12"/>
          </p:nvPr>
        </p:nvSpPr>
        <p:spPr/>
        <p:txBody>
          <a:bodyPr/>
          <a:lstStyle/>
          <a:p>
            <a:fld id="{9B4E2861-E7D7-4A28-BEB1-A234530459DC}" type="slidenum">
              <a:rPr lang="en-US" smtClean="0"/>
              <a:pPr/>
              <a:t>57</a:t>
            </a:fld>
            <a:endParaRPr lang="en-US"/>
          </a:p>
        </p:txBody>
      </p:sp>
      <p:pic>
        <p:nvPicPr>
          <p:cNvPr id="8194" name="Picture 2" descr="C:\Users\AISWARYA\Desktop\article-image-1557-IMAGE.jpg"/>
          <p:cNvPicPr>
            <a:picLocks noChangeAspect="1" noChangeArrowheads="1"/>
          </p:cNvPicPr>
          <p:nvPr/>
        </p:nvPicPr>
        <p:blipFill>
          <a:blip r:embed="rId3"/>
          <a:srcRect/>
          <a:stretch>
            <a:fillRect/>
          </a:stretch>
        </p:blipFill>
        <p:spPr bwMode="auto">
          <a:xfrm>
            <a:off x="3352800" y="2514600"/>
            <a:ext cx="2895600" cy="388081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ctr"/>
            <a:r>
              <a:rPr lang="en-US" sz="2800" b="1" dirty="0">
                <a:solidFill>
                  <a:srgbClr val="7030A0"/>
                </a:solidFill>
                <a:latin typeface="Times New Roman" pitchFamily="18" charset="0"/>
                <a:cs typeface="Times New Roman" pitchFamily="18" charset="0"/>
              </a:rPr>
              <a:t>Splinting of abutment teeth</a:t>
            </a:r>
          </a:p>
        </p:txBody>
      </p:sp>
      <p:sp>
        <p:nvSpPr>
          <p:cNvPr id="3" name="Content Placeholder 2"/>
          <p:cNvSpPr>
            <a:spLocks noGrp="1"/>
          </p:cNvSpPr>
          <p:nvPr>
            <p:ph idx="1"/>
          </p:nvPr>
        </p:nvSpPr>
        <p:spPr>
          <a:xfrm>
            <a:off x="457200" y="762000"/>
            <a:ext cx="7467600" cy="4873752"/>
          </a:xfrm>
        </p:spPr>
        <p:txBody>
          <a:bodyPr/>
          <a:lstStyle/>
          <a:p>
            <a:pPr>
              <a:lnSpc>
                <a:spcPct val="150000"/>
              </a:lnSpc>
              <a:buNone/>
            </a:pPr>
            <a:endParaRPr lang="en-US" dirty="0"/>
          </a:p>
          <a:p>
            <a:pPr>
              <a:lnSpc>
                <a:spcPct val="150000"/>
              </a:lnSpc>
            </a:pPr>
            <a:r>
              <a:rPr lang="en-US" dirty="0"/>
              <a:t> </a:t>
            </a:r>
            <a:r>
              <a:rPr lang="en-US" sz="2400" dirty="0">
                <a:latin typeface="Times New Roman" pitchFamily="18" charset="0"/>
                <a:cs typeface="Times New Roman" pitchFamily="18" charset="0"/>
              </a:rPr>
              <a:t>Splinting two or more teeth actually increases the periodontal ligament attachment area and distributes the stress over a larger area of support.</a:t>
            </a:r>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Splinting of canine and premolar is preferred.</a:t>
            </a:r>
          </a:p>
          <a:p>
            <a:pPr>
              <a:lnSpc>
                <a:spcPct val="150000"/>
              </a:lnSpc>
            </a:pPr>
            <a:endParaRPr lang="en-US" dirty="0"/>
          </a:p>
        </p:txBody>
      </p:sp>
      <p:sp>
        <p:nvSpPr>
          <p:cNvPr id="4" name="Date Placeholder 3"/>
          <p:cNvSpPr>
            <a:spLocks noGrp="1"/>
          </p:cNvSpPr>
          <p:nvPr>
            <p:ph type="dt" sz="half" idx="10"/>
          </p:nvPr>
        </p:nvSpPr>
        <p:spPr/>
        <p:txBody>
          <a:bodyPr/>
          <a:lstStyle/>
          <a:p>
            <a:fld id="{82AD39F3-D3D3-4BCC-8D36-12B1474D6A8F}"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58</a:t>
            </a:fld>
            <a:endParaRPr lang="en-US"/>
          </a:p>
        </p:txBody>
      </p:sp>
      <p:pic>
        <p:nvPicPr>
          <p:cNvPr id="1013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0" y="4114800"/>
            <a:ext cx="2962274" cy="21076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normAutofit/>
          </a:bodyPr>
          <a:lstStyle/>
          <a:p>
            <a:pPr algn="ctr"/>
            <a:r>
              <a:rPr lang="en-US" sz="2800" b="1" dirty="0">
                <a:solidFill>
                  <a:srgbClr val="7030A0"/>
                </a:solidFill>
                <a:latin typeface="Times New Roman" pitchFamily="18" charset="0"/>
                <a:cs typeface="Times New Roman" pitchFamily="18" charset="0"/>
              </a:rPr>
              <a:t>Guiding planes</a:t>
            </a:r>
          </a:p>
        </p:txBody>
      </p:sp>
      <p:sp>
        <p:nvSpPr>
          <p:cNvPr id="3" name="Content Placeholder 2"/>
          <p:cNvSpPr>
            <a:spLocks noGrp="1"/>
          </p:cNvSpPr>
          <p:nvPr>
            <p:ph idx="1"/>
          </p:nvPr>
        </p:nvSpPr>
        <p:spPr>
          <a:xfrm>
            <a:off x="457200" y="685800"/>
            <a:ext cx="7467600" cy="4873752"/>
          </a:xfrm>
        </p:spPr>
        <p:txBody>
          <a:bodyPr/>
          <a:lstStyle/>
          <a:p>
            <a:pPr>
              <a:lnSpc>
                <a:spcPct val="150000"/>
              </a:lnSpc>
            </a:pPr>
            <a:r>
              <a:rPr lang="en-US" sz="2400" dirty="0">
                <a:latin typeface="Times New Roman" pitchFamily="18" charset="0"/>
                <a:cs typeface="Times New Roman" pitchFamily="18" charset="0"/>
              </a:rPr>
              <a:t> Guiding planes Should be as parallel to the long axis of abutment teeth.</a:t>
            </a:r>
          </a:p>
          <a:p>
            <a:pPr lvl="0">
              <a:lnSpc>
                <a:spcPct val="150000"/>
              </a:lnSpc>
            </a:pPr>
            <a:r>
              <a:rPr lang="en-US" sz="2400" dirty="0">
                <a:latin typeface="Times New Roman" pitchFamily="18" charset="0"/>
                <a:cs typeface="Times New Roman" pitchFamily="18" charset="0"/>
              </a:rPr>
              <a:t>Should be located on the abutment surface adjacent to the edentulous area.</a:t>
            </a:r>
          </a:p>
          <a:p>
            <a:pPr lvl="0">
              <a:lnSpc>
                <a:spcPct val="150000"/>
              </a:lnSpc>
            </a:pPr>
            <a:r>
              <a:rPr lang="en-US" sz="2400" dirty="0">
                <a:latin typeface="Times New Roman" pitchFamily="18" charset="0"/>
                <a:cs typeface="Times New Roman" pitchFamily="18" charset="0"/>
              </a:rPr>
              <a:t>Should be established on several abutment teeth</a:t>
            </a:r>
          </a:p>
          <a:p>
            <a:pPr>
              <a:lnSpc>
                <a:spcPct val="150000"/>
              </a:lnSpc>
              <a:buNone/>
            </a:pPr>
            <a:endParaRPr lang="en-US" dirty="0"/>
          </a:p>
        </p:txBody>
      </p:sp>
      <p:sp>
        <p:nvSpPr>
          <p:cNvPr id="4" name="Date Placeholder 3"/>
          <p:cNvSpPr>
            <a:spLocks noGrp="1"/>
          </p:cNvSpPr>
          <p:nvPr>
            <p:ph type="dt" sz="half" idx="10"/>
          </p:nvPr>
        </p:nvSpPr>
        <p:spPr/>
        <p:txBody>
          <a:bodyPr/>
          <a:lstStyle/>
          <a:p>
            <a:fld id="{C810958A-ACC0-4B71-B768-CCFE75222DE9}"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59</a:t>
            </a:fld>
            <a:endParaRPr lang="en-US"/>
          </a:p>
        </p:txBody>
      </p:sp>
      <p:pic>
        <p:nvPicPr>
          <p:cNvPr id="7" name="Picture 6" descr="npo00003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3810000"/>
            <a:ext cx="1399082" cy="2667000"/>
          </a:xfrm>
          <a:prstGeom prst="rect">
            <a:avLst/>
          </a:prstGeom>
          <a:ln w="88900" cap="sq" cmpd="thickThin">
            <a:solidFill>
              <a:srgbClr val="000000"/>
            </a:solidFill>
            <a:prstDash val="solid"/>
            <a:miter lim="800000"/>
          </a:ln>
          <a:effectLst>
            <a:innerShdw blurRad="76200">
              <a:srgbClr val="000000"/>
            </a:innerShdw>
          </a:effectLst>
        </p:spPr>
      </p:pic>
      <p:pic>
        <p:nvPicPr>
          <p:cNvPr id="10240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0" y="4267200"/>
            <a:ext cx="3356745" cy="153828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3200" b="1" dirty="0">
                <a:solidFill>
                  <a:srgbClr val="002060"/>
                </a:solidFill>
              </a:rPr>
              <a:t>PRINCIPLES OF DESIGN</a:t>
            </a:r>
          </a:p>
        </p:txBody>
      </p:sp>
      <p:sp>
        <p:nvSpPr>
          <p:cNvPr id="3" name="Content Placeholder 2"/>
          <p:cNvSpPr>
            <a:spLocks noGrp="1"/>
          </p:cNvSpPr>
          <p:nvPr>
            <p:ph idx="1"/>
          </p:nvPr>
        </p:nvSpPr>
        <p:spPr>
          <a:xfrm>
            <a:off x="457200" y="1295400"/>
            <a:ext cx="8229600" cy="4709160"/>
          </a:xfrm>
        </p:spPr>
        <p:txBody>
          <a:bodyPr>
            <a:normAutofit/>
          </a:bodyPr>
          <a:lstStyle/>
          <a:p>
            <a:pPr>
              <a:lnSpc>
                <a:spcPct val="150000"/>
              </a:lnSpc>
            </a:pPr>
            <a:r>
              <a:rPr lang="en-US" sz="2400" b="1" dirty="0">
                <a:solidFill>
                  <a:srgbClr val="0070C0"/>
                </a:solidFill>
                <a:latin typeface="Times New Roman" pitchFamily="18" charset="0"/>
                <a:cs typeface="Times New Roman" pitchFamily="18" charset="0"/>
              </a:rPr>
              <a:t>1953,Dr.A.H.Schmidt </a:t>
            </a:r>
            <a:r>
              <a:rPr lang="en-US" sz="2400" b="1" baseline="300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gave the basic principles of designing</a:t>
            </a:r>
          </a:p>
          <a:p>
            <a:pPr>
              <a:lnSpc>
                <a:spcPct val="150000"/>
              </a:lnSpc>
              <a:buNone/>
            </a:pPr>
            <a:r>
              <a:rPr lang="en-US" sz="2400" dirty="0">
                <a:latin typeface="Times New Roman" pitchFamily="18" charset="0"/>
                <a:cs typeface="Times New Roman" pitchFamily="18" charset="0"/>
              </a:rPr>
              <a:t>1.Dentist should have </a:t>
            </a:r>
            <a:r>
              <a:rPr lang="en-US" sz="2400" b="1" dirty="0">
                <a:latin typeface="Times New Roman" pitchFamily="18" charset="0"/>
                <a:cs typeface="Times New Roman" pitchFamily="18" charset="0"/>
              </a:rPr>
              <a:t>thorough knowledge</a:t>
            </a:r>
          </a:p>
          <a:p>
            <a:pPr>
              <a:lnSpc>
                <a:spcPct val="150000"/>
              </a:lnSpc>
              <a:buNone/>
            </a:pPr>
            <a:r>
              <a:rPr lang="en-US" sz="2400" dirty="0">
                <a:latin typeface="Times New Roman" pitchFamily="18" charset="0"/>
                <a:cs typeface="Times New Roman" pitchFamily="18" charset="0"/>
              </a:rPr>
              <a:t>2.Treatment plan must be based on complete </a:t>
            </a:r>
            <a:r>
              <a:rPr lang="en-US" sz="2400" b="1" dirty="0">
                <a:latin typeface="Times New Roman" pitchFamily="18" charset="0"/>
                <a:cs typeface="Times New Roman" pitchFamily="18" charset="0"/>
              </a:rPr>
              <a:t>examination and diagnosis </a:t>
            </a:r>
            <a:r>
              <a:rPr lang="en-US" sz="2400" dirty="0">
                <a:latin typeface="Times New Roman" pitchFamily="18" charset="0"/>
                <a:cs typeface="Times New Roman" pitchFamily="18" charset="0"/>
              </a:rPr>
              <a:t>of individual patient.</a:t>
            </a:r>
          </a:p>
          <a:p>
            <a:pPr>
              <a:lnSpc>
                <a:spcPct val="150000"/>
              </a:lnSpc>
              <a:buNone/>
            </a:pPr>
            <a:r>
              <a:rPr lang="en-US" sz="2400" dirty="0">
                <a:latin typeface="Times New Roman" pitchFamily="18" charset="0"/>
                <a:cs typeface="Times New Roman" pitchFamily="18" charset="0"/>
              </a:rPr>
              <a:t>3.Dentist must correlate the pertinent factors and determine a </a:t>
            </a:r>
            <a:r>
              <a:rPr lang="en-US" sz="2400" b="1" dirty="0">
                <a:latin typeface="Times New Roman" pitchFamily="18" charset="0"/>
                <a:cs typeface="Times New Roman" pitchFamily="18" charset="0"/>
              </a:rPr>
              <a:t>proper treatment plan.</a:t>
            </a:r>
          </a:p>
          <a:p>
            <a:pPr>
              <a:lnSpc>
                <a:spcPct val="150000"/>
              </a:lnSpc>
              <a:buNone/>
            </a:pPr>
            <a:endParaRPr lang="en-US" dirty="0"/>
          </a:p>
        </p:txBody>
      </p:sp>
      <p:sp>
        <p:nvSpPr>
          <p:cNvPr id="4" name="Date Placeholder 3"/>
          <p:cNvSpPr>
            <a:spLocks noGrp="1"/>
          </p:cNvSpPr>
          <p:nvPr>
            <p:ph type="dt" sz="half" idx="10"/>
          </p:nvPr>
        </p:nvSpPr>
        <p:spPr/>
        <p:txBody>
          <a:bodyPr/>
          <a:lstStyle/>
          <a:p>
            <a:fld id="{3261ACE8-4724-40B3-B55F-3269E7564CFA}" type="datetime1">
              <a:rPr lang="en-US" smtClean="0"/>
              <a:t>21-May-23</a:t>
            </a:fld>
            <a:endParaRPr lang="en-US" dirty="0"/>
          </a:p>
        </p:txBody>
      </p:sp>
      <p:sp>
        <p:nvSpPr>
          <p:cNvPr id="5" name="Slide Number Placeholder 4"/>
          <p:cNvSpPr>
            <a:spLocks noGrp="1"/>
          </p:cNvSpPr>
          <p:nvPr>
            <p:ph type="sldNum" sz="quarter" idx="12"/>
          </p:nvPr>
        </p:nvSpPr>
        <p:spPr/>
        <p:txBody>
          <a:bodyPr/>
          <a:lstStyle/>
          <a:p>
            <a:fld id="{1E310878-28FA-40D9-B123-959BF28ACFCA}"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2800" b="1" dirty="0">
                <a:solidFill>
                  <a:schemeClr val="folHlink"/>
                </a:solidFill>
                <a:latin typeface="Times New Roman" pitchFamily="18" charset="0"/>
                <a:cs typeface="Times New Roman" pitchFamily="18" charset="0"/>
              </a:rPr>
              <a:t>PHILOSOPHIES OF DESIGN</a:t>
            </a:r>
            <a:endParaRPr lang="en-US" sz="2800" b="1" dirty="0">
              <a:latin typeface="Times New Roman" pitchFamily="18" charset="0"/>
              <a:cs typeface="Times New Roman" pitchFamily="18" charset="0"/>
            </a:endParaRPr>
          </a:p>
        </p:txBody>
      </p:sp>
      <p:graphicFrame>
        <p:nvGraphicFramePr>
          <p:cNvPr id="7" name="Content Placeholder 6"/>
          <p:cNvGraphicFramePr>
            <a:graphicFrameLocks noGrp="1"/>
          </p:cNvGraphicFramePr>
          <p:nvPr>
            <p:ph idx="1"/>
          </p:nvPr>
        </p:nvGraphicFramePr>
        <p:xfrm>
          <a:off x="1828800" y="1752600"/>
          <a:ext cx="5334000" cy="3502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E3129507-A3F1-442A-B0DE-732CB140BB20}"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98080" cy="1143000"/>
          </a:xfrm>
        </p:spPr>
        <p:txBody>
          <a:bodyPr>
            <a:normAutofit/>
          </a:bodyPr>
          <a:lstStyle/>
          <a:p>
            <a:pPr algn="ctr"/>
            <a:r>
              <a:rPr lang="en-US" sz="2800" b="1" cap="all" dirty="0"/>
              <a:t>     </a:t>
            </a:r>
            <a:r>
              <a:rPr lang="en-US" sz="2800" b="1" cap="all" dirty="0">
                <a:solidFill>
                  <a:srgbClr val="7030A0"/>
                </a:solidFill>
                <a:latin typeface="Times New Roman" pitchFamily="18" charset="0"/>
                <a:cs typeface="Times New Roman" pitchFamily="18" charset="0"/>
              </a:rPr>
              <a:t>Stress Equalization/stress direction</a:t>
            </a:r>
            <a:endParaRPr lang="en-US" sz="2800"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762000"/>
            <a:ext cx="8153400" cy="5715001"/>
          </a:xfrm>
        </p:spPr>
        <p:txBody>
          <a:bodyPr>
            <a:normAutofit/>
          </a:bodyPr>
          <a:lstStyle/>
          <a:p>
            <a:pPr algn="just">
              <a:lnSpc>
                <a:spcPct val="170000"/>
              </a:lnSpc>
            </a:pPr>
            <a:r>
              <a:rPr lang="en-US" sz="2400" dirty="0">
                <a:latin typeface="Times New Roman" pitchFamily="18" charset="0"/>
                <a:cs typeface="Times New Roman" pitchFamily="18" charset="0"/>
              </a:rPr>
              <a:t>The </a:t>
            </a:r>
            <a:r>
              <a:rPr lang="en-US" sz="2400" dirty="0">
                <a:solidFill>
                  <a:srgbClr val="0070C0"/>
                </a:solidFill>
                <a:latin typeface="Times New Roman" pitchFamily="18" charset="0"/>
                <a:cs typeface="Times New Roman" pitchFamily="18" charset="0"/>
              </a:rPr>
              <a:t>resiliency of the tooth supported by periodontal ligament in an apical direction</a:t>
            </a:r>
            <a:r>
              <a:rPr lang="en-US" sz="2400" dirty="0">
                <a:solidFill>
                  <a:srgbClr val="FFC000"/>
                </a:solidFill>
                <a:latin typeface="Times New Roman" pitchFamily="18" charset="0"/>
                <a:cs typeface="Times New Roman" pitchFamily="18" charset="0"/>
              </a:rPr>
              <a:t> </a:t>
            </a:r>
            <a:r>
              <a:rPr lang="en-US" sz="2400" dirty="0">
                <a:latin typeface="Times New Roman" pitchFamily="18" charset="0"/>
                <a:cs typeface="Times New Roman" pitchFamily="18" charset="0"/>
              </a:rPr>
              <a:t>is not comparable to </a:t>
            </a:r>
            <a:r>
              <a:rPr lang="en-US" sz="2400" dirty="0">
                <a:solidFill>
                  <a:srgbClr val="0070C0"/>
                </a:solidFill>
                <a:latin typeface="Times New Roman" pitchFamily="18" charset="0"/>
                <a:cs typeface="Times New Roman" pitchFamily="18" charset="0"/>
              </a:rPr>
              <a:t>the greater resiliency and displacement of the mucosa covering the dentulous ridge. </a:t>
            </a:r>
          </a:p>
          <a:p>
            <a:pPr algn="just">
              <a:lnSpc>
                <a:spcPct val="170000"/>
              </a:lnSpc>
            </a:pPr>
            <a:r>
              <a:rPr lang="en-US" sz="2400" dirty="0">
                <a:latin typeface="Times New Roman" pitchFamily="18" charset="0"/>
                <a:cs typeface="Times New Roman" pitchFamily="18" charset="0"/>
              </a:rPr>
              <a:t>It is the belief of this school of thought that the </a:t>
            </a:r>
            <a:r>
              <a:rPr lang="en-US" sz="2400" dirty="0">
                <a:solidFill>
                  <a:srgbClr val="0070C0"/>
                </a:solidFill>
                <a:latin typeface="Times New Roman" pitchFamily="18" charset="0"/>
                <a:cs typeface="Times New Roman" pitchFamily="18" charset="0"/>
              </a:rPr>
              <a:t>rigid connection </a:t>
            </a:r>
            <a:r>
              <a:rPr lang="en-US" sz="2400" dirty="0">
                <a:latin typeface="Times New Roman" pitchFamily="18" charset="0"/>
                <a:cs typeface="Times New Roman" pitchFamily="18" charset="0"/>
              </a:rPr>
              <a:t>between the denture base and the direct retainer on the abutment teeth is </a:t>
            </a:r>
            <a:r>
              <a:rPr lang="en-US" sz="2400" dirty="0">
                <a:solidFill>
                  <a:srgbClr val="0070C0"/>
                </a:solidFill>
                <a:latin typeface="Times New Roman" pitchFamily="18" charset="0"/>
                <a:cs typeface="Times New Roman" pitchFamily="18" charset="0"/>
              </a:rPr>
              <a:t>damaging.</a:t>
            </a:r>
            <a:r>
              <a:rPr lang="en-US" sz="2400" dirty="0">
                <a:latin typeface="Times New Roman" pitchFamily="18" charset="0"/>
                <a:cs typeface="Times New Roman" pitchFamily="18" charset="0"/>
              </a:rPr>
              <a:t> </a:t>
            </a:r>
          </a:p>
          <a:p>
            <a:pPr algn="just">
              <a:lnSpc>
                <a:spcPct val="170000"/>
              </a:lnSpc>
            </a:pPr>
            <a:endParaRPr lang="en-US" sz="2000" dirty="0"/>
          </a:p>
          <a:p>
            <a:pPr algn="just">
              <a:lnSpc>
                <a:spcPct val="170000"/>
              </a:lnSpc>
              <a:buNone/>
            </a:pPr>
            <a:r>
              <a:rPr lang="en-US" sz="2000" dirty="0"/>
              <a:t> </a:t>
            </a:r>
          </a:p>
          <a:p>
            <a:pPr algn="just">
              <a:lnSpc>
                <a:spcPct val="170000"/>
              </a:lnSpc>
            </a:pPr>
            <a:endParaRPr lang="en-US" sz="2000" dirty="0"/>
          </a:p>
        </p:txBody>
      </p:sp>
      <p:sp>
        <p:nvSpPr>
          <p:cNvPr id="4" name="Date Placeholder 3"/>
          <p:cNvSpPr>
            <a:spLocks noGrp="1"/>
          </p:cNvSpPr>
          <p:nvPr>
            <p:ph type="dt" sz="half" idx="10"/>
          </p:nvPr>
        </p:nvSpPr>
        <p:spPr/>
        <p:txBody>
          <a:bodyPr/>
          <a:lstStyle/>
          <a:p>
            <a:fld id="{BFF20940-1650-4D8B-BDB5-70E71648D2F8}"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61</a:t>
            </a:fld>
            <a:endParaRPr lang="en-US"/>
          </a:p>
        </p:txBody>
      </p:sp>
      <p:pic>
        <p:nvPicPr>
          <p:cNvPr id="1026" name="Picture 2" descr="C:\Users\AISWARYA\Desktop\precision-attachments-in-prosthodontics-orthodontics-short-term-courses-58-63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5205248"/>
            <a:ext cx="4343400" cy="15765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077200" cy="5668963"/>
          </a:xfrm>
        </p:spPr>
        <p:txBody>
          <a:bodyPr/>
          <a:lstStyle/>
          <a:p>
            <a:pPr>
              <a:lnSpc>
                <a:spcPct val="150000"/>
              </a:lnSpc>
            </a:pPr>
            <a:r>
              <a:rPr lang="en-US" sz="2400" dirty="0">
                <a:latin typeface="Times New Roman" pitchFamily="18" charset="0"/>
                <a:cs typeface="Times New Roman" pitchFamily="18" charset="0"/>
              </a:rPr>
              <a:t>Thus some form of</a:t>
            </a:r>
            <a:r>
              <a:rPr lang="en-US" sz="24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stress director </a:t>
            </a:r>
            <a:r>
              <a:rPr lang="en-US" sz="2400" dirty="0">
                <a:latin typeface="Times New Roman" pitchFamily="18" charset="0"/>
                <a:cs typeface="Times New Roman" pitchFamily="18" charset="0"/>
              </a:rPr>
              <a:t>or </a:t>
            </a:r>
            <a:r>
              <a:rPr lang="en-US" sz="2400" b="1" dirty="0">
                <a:solidFill>
                  <a:srgbClr val="FF0000"/>
                </a:solidFill>
                <a:latin typeface="Times New Roman" pitchFamily="18" charset="0"/>
                <a:cs typeface="Times New Roman" pitchFamily="18" charset="0"/>
              </a:rPr>
              <a:t>stress equalizer </a:t>
            </a:r>
            <a:r>
              <a:rPr lang="en-US" sz="2400" dirty="0">
                <a:latin typeface="Times New Roman" pitchFamily="18" charset="0"/>
                <a:cs typeface="Times New Roman" pitchFamily="18" charset="0"/>
              </a:rPr>
              <a:t>is essential to protect the abutment teeth.</a:t>
            </a:r>
          </a:p>
          <a:p>
            <a:pPr>
              <a:lnSpc>
                <a:spcPct val="150000"/>
              </a:lnSpc>
            </a:pPr>
            <a:r>
              <a:rPr lang="en-US" sz="2400" dirty="0">
                <a:latin typeface="Times New Roman" pitchFamily="18" charset="0"/>
                <a:cs typeface="Times New Roman" pitchFamily="18" charset="0"/>
              </a:rPr>
              <a:t>The most commonly used ones are composed of a hinge device interposed between the minor connector of the abutment tooth and the denture base.</a:t>
            </a:r>
          </a:p>
        </p:txBody>
      </p:sp>
      <p:sp>
        <p:nvSpPr>
          <p:cNvPr id="4" name="Date Placeholder 3"/>
          <p:cNvSpPr>
            <a:spLocks noGrp="1"/>
          </p:cNvSpPr>
          <p:nvPr>
            <p:ph type="dt" sz="half" idx="10"/>
          </p:nvPr>
        </p:nvSpPr>
        <p:spPr/>
        <p:txBody>
          <a:bodyPr/>
          <a:lstStyle/>
          <a:p>
            <a:fld id="{BECA303B-7CB8-4B38-BF97-6CF47C5B2B10}" type="datetime1">
              <a:rPr lang="en-US" smtClean="0"/>
              <a:t>21-May-23</a:t>
            </a:fld>
            <a:endParaRPr lang="en-US" dirty="0"/>
          </a:p>
        </p:txBody>
      </p:sp>
      <p:sp>
        <p:nvSpPr>
          <p:cNvPr id="5" name="Slide Number Placeholder 4"/>
          <p:cNvSpPr>
            <a:spLocks noGrp="1"/>
          </p:cNvSpPr>
          <p:nvPr>
            <p:ph type="sldNum" sz="quarter" idx="12"/>
          </p:nvPr>
        </p:nvSpPr>
        <p:spPr/>
        <p:txBody>
          <a:bodyPr/>
          <a:lstStyle/>
          <a:p>
            <a:fld id="{1E310878-28FA-40D9-B123-959BF28ACFCA}" type="slidenum">
              <a:rPr lang="en-US" smtClean="0"/>
              <a:pPr/>
              <a:t>62</a:t>
            </a:fld>
            <a:endParaRPr lang="en-US"/>
          </a:p>
        </p:txBody>
      </p:sp>
      <p:pic>
        <p:nvPicPr>
          <p:cNvPr id="248834" name="Picture 2" descr="I:\DCIM\255CANON\IMG_058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3586655"/>
            <a:ext cx="5257800" cy="2438400"/>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7881" y="3753343"/>
            <a:ext cx="2617919" cy="227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81000" y="457200"/>
            <a:ext cx="3657600" cy="639762"/>
          </a:xfrm>
        </p:spPr>
        <p:txBody>
          <a:bodyPr/>
          <a:lstStyle/>
          <a:p>
            <a:r>
              <a:rPr lang="en-US" dirty="0"/>
              <a:t>ADVANTAGE</a:t>
            </a:r>
          </a:p>
        </p:txBody>
      </p:sp>
      <p:sp>
        <p:nvSpPr>
          <p:cNvPr id="9" name="Content Placeholder 8"/>
          <p:cNvSpPr>
            <a:spLocks noGrp="1"/>
          </p:cNvSpPr>
          <p:nvPr>
            <p:ph sz="half" idx="2"/>
          </p:nvPr>
        </p:nvSpPr>
        <p:spPr>
          <a:xfrm>
            <a:off x="457200" y="1447800"/>
            <a:ext cx="3657600" cy="4678363"/>
          </a:xfrm>
        </p:spPr>
        <p:txBody>
          <a:bodyPr>
            <a:normAutofit/>
          </a:bodyPr>
          <a:lstStyle/>
          <a:p>
            <a:r>
              <a:rPr lang="en-US" dirty="0"/>
              <a:t>Minimal direct retention is required- as denture base acts more independently.</a:t>
            </a:r>
          </a:p>
          <a:p>
            <a:endParaRPr lang="en-US" dirty="0"/>
          </a:p>
          <a:p>
            <a:r>
              <a:rPr lang="en-US" dirty="0"/>
              <a:t>Has the massaging or stimulating effect on the underlying bone and soft tissue. Which minimizes tissue change and resulting Rebasing procedures.</a:t>
            </a:r>
          </a:p>
          <a:p>
            <a:endParaRPr lang="en-US" dirty="0"/>
          </a:p>
        </p:txBody>
      </p:sp>
      <p:sp>
        <p:nvSpPr>
          <p:cNvPr id="10" name="Text Placeholder 9"/>
          <p:cNvSpPr>
            <a:spLocks noGrp="1"/>
          </p:cNvSpPr>
          <p:nvPr>
            <p:ph type="body" sz="quarter" idx="3"/>
          </p:nvPr>
        </p:nvSpPr>
        <p:spPr>
          <a:xfrm>
            <a:off x="4495800" y="457200"/>
            <a:ext cx="3657600" cy="639762"/>
          </a:xfrm>
        </p:spPr>
        <p:txBody>
          <a:bodyPr/>
          <a:lstStyle/>
          <a:p>
            <a:r>
              <a:rPr lang="en-US" dirty="0"/>
              <a:t>DISADVANTAGE</a:t>
            </a:r>
          </a:p>
        </p:txBody>
      </p:sp>
      <p:sp>
        <p:nvSpPr>
          <p:cNvPr id="11" name="Content Placeholder 10"/>
          <p:cNvSpPr>
            <a:spLocks noGrp="1"/>
          </p:cNvSpPr>
          <p:nvPr>
            <p:ph sz="quarter" idx="4"/>
          </p:nvPr>
        </p:nvSpPr>
        <p:spPr>
          <a:xfrm>
            <a:off x="4419600" y="1524000"/>
            <a:ext cx="3657600" cy="4602163"/>
          </a:xfrm>
        </p:spPr>
        <p:txBody>
          <a:bodyPr>
            <a:normAutofit/>
          </a:bodyPr>
          <a:lstStyle/>
          <a:p>
            <a:r>
              <a:rPr lang="en-US" dirty="0"/>
              <a:t>Construction of stress director is complex and costly.</a:t>
            </a:r>
          </a:p>
          <a:p>
            <a:r>
              <a:rPr lang="en-US" dirty="0"/>
              <a:t>Constant maintenance required.</a:t>
            </a:r>
          </a:p>
          <a:p>
            <a:r>
              <a:rPr lang="en-US" dirty="0"/>
              <a:t>Difficult or impossible to repair.</a:t>
            </a:r>
          </a:p>
          <a:p>
            <a:r>
              <a:rPr lang="en-US" dirty="0"/>
              <a:t>Lateral movements of base can lead to rapid </a:t>
            </a:r>
            <a:r>
              <a:rPr lang="en-US" dirty="0" err="1"/>
              <a:t>resorption</a:t>
            </a:r>
            <a:r>
              <a:rPr lang="en-US" dirty="0"/>
              <a:t> of the ridges.</a:t>
            </a:r>
          </a:p>
          <a:p>
            <a:endParaRPr lang="en-US" dirty="0"/>
          </a:p>
        </p:txBody>
      </p:sp>
      <p:sp>
        <p:nvSpPr>
          <p:cNvPr id="4" name="Date Placeholder 3"/>
          <p:cNvSpPr>
            <a:spLocks noGrp="1"/>
          </p:cNvSpPr>
          <p:nvPr>
            <p:ph type="dt" sz="half" idx="10"/>
          </p:nvPr>
        </p:nvSpPr>
        <p:spPr/>
        <p:txBody>
          <a:bodyPr/>
          <a:lstStyle/>
          <a:p>
            <a:fld id="{249D2B09-19F0-40B2-AF64-213D4DACD086}" type="datetime1">
              <a:rPr lang="en-US" smtClean="0"/>
              <a:t>21-May-23</a:t>
            </a:fld>
            <a:endParaRPr lang="en-US"/>
          </a:p>
        </p:txBody>
      </p:sp>
      <p:sp>
        <p:nvSpPr>
          <p:cNvPr id="6" name="Slide Number Placeholder 5"/>
          <p:cNvSpPr>
            <a:spLocks noGrp="1"/>
          </p:cNvSpPr>
          <p:nvPr>
            <p:ph type="sldNum" sz="quarter" idx="12"/>
          </p:nvPr>
        </p:nvSpPr>
        <p:spPr/>
        <p:txBody>
          <a:bodyPr/>
          <a:lstStyle/>
          <a:p>
            <a:fld id="{1E310878-28FA-40D9-B123-959BF28ACFCA}" type="slidenum">
              <a:rPr lang="en-US" smtClean="0"/>
              <a:pPr/>
              <a:t>63</a:t>
            </a:fld>
            <a:endParaRPr lang="en-US"/>
          </a:p>
        </p:txBody>
      </p:sp>
    </p:spTree>
    <p:extLst>
      <p:ext uri="{BB962C8B-B14F-4D97-AF65-F5344CB8AC3E}">
        <p14:creationId xmlns:p14="http://schemas.microsoft.com/office/powerpoint/2010/main" val="1367872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sz="3200" b="1" dirty="0">
                <a:solidFill>
                  <a:srgbClr val="7030A0"/>
                </a:solidFill>
              </a:rPr>
              <a:t>      </a:t>
            </a:r>
            <a:r>
              <a:rPr lang="en-US" sz="2400" b="1" dirty="0">
                <a:solidFill>
                  <a:srgbClr val="7030A0"/>
                </a:solidFill>
                <a:latin typeface="Times New Roman" pitchFamily="18" charset="0"/>
                <a:cs typeface="Times New Roman" pitchFamily="18" charset="0"/>
              </a:rPr>
              <a:t>PHYSIOLOGIC BASING</a:t>
            </a:r>
          </a:p>
        </p:txBody>
      </p:sp>
      <p:sp>
        <p:nvSpPr>
          <p:cNvPr id="3" name="Content Placeholder 2"/>
          <p:cNvSpPr>
            <a:spLocks noGrp="1"/>
          </p:cNvSpPr>
          <p:nvPr>
            <p:ph idx="1"/>
          </p:nvPr>
        </p:nvSpPr>
        <p:spPr>
          <a:xfrm>
            <a:off x="533400" y="1143000"/>
            <a:ext cx="7696200" cy="5486400"/>
          </a:xfrm>
        </p:spPr>
        <p:txBody>
          <a:bodyPr>
            <a:normAutofit/>
          </a:bodyPr>
          <a:lstStyle/>
          <a:p>
            <a:pPr>
              <a:lnSpc>
                <a:spcPct val="200000"/>
              </a:lnSpc>
              <a:buFont typeface="Wingdings" pitchFamily="2" charset="2"/>
              <a:buChar char="q"/>
            </a:pPr>
            <a:r>
              <a:rPr lang="en-US" sz="2400" dirty="0"/>
              <a:t> </a:t>
            </a:r>
            <a:r>
              <a:rPr lang="en-US" sz="2400" dirty="0">
                <a:latin typeface="Times New Roman" pitchFamily="18" charset="0"/>
                <a:cs typeface="Times New Roman" pitchFamily="18" charset="0"/>
              </a:rPr>
              <a:t>The belief is that the equalization can best and most simply be accomplished by some form of physiologic basing.</a:t>
            </a:r>
          </a:p>
          <a:p>
            <a:pPr>
              <a:lnSpc>
                <a:spcPct val="200000"/>
              </a:lnSpc>
              <a:buNone/>
            </a:pPr>
            <a:r>
              <a:rPr lang="en-US" sz="2400" i="1" dirty="0">
                <a:solidFill>
                  <a:srgbClr val="FF0000"/>
                </a:solidFill>
                <a:latin typeface="Times New Roman" pitchFamily="18" charset="0"/>
                <a:cs typeface="Times New Roman" pitchFamily="18" charset="0"/>
              </a:rPr>
              <a:t>The physiologic basing is produced either by</a:t>
            </a:r>
            <a:r>
              <a:rPr lang="en-US" sz="2400" dirty="0">
                <a:solidFill>
                  <a:srgbClr val="FF0000"/>
                </a:solidFill>
                <a:latin typeface="Times New Roman" pitchFamily="18" charset="0"/>
                <a:cs typeface="Times New Roman" pitchFamily="18" charset="0"/>
              </a:rPr>
              <a:t> </a:t>
            </a:r>
          </a:p>
          <a:p>
            <a:pPr>
              <a:lnSpc>
                <a:spcPct val="200000"/>
              </a:lnSpc>
            </a:pPr>
            <a:r>
              <a:rPr lang="en-US" sz="2400" dirty="0">
                <a:latin typeface="Times New Roman" pitchFamily="18" charset="0"/>
                <a:cs typeface="Times New Roman" pitchFamily="18" charset="0"/>
              </a:rPr>
              <a:t>Displacing or depressing the ridge mucosa during the impression making procedure </a:t>
            </a:r>
          </a:p>
          <a:p>
            <a:pPr>
              <a:lnSpc>
                <a:spcPct val="200000"/>
              </a:lnSpc>
            </a:pPr>
            <a:r>
              <a:rPr lang="en-US" sz="2400" dirty="0">
                <a:latin typeface="Times New Roman" pitchFamily="18" charset="0"/>
                <a:cs typeface="Times New Roman" pitchFamily="18" charset="0"/>
              </a:rPr>
              <a:t>Relining the denture base after it has been constructed. </a:t>
            </a:r>
          </a:p>
          <a:p>
            <a:pPr>
              <a:lnSpc>
                <a:spcPct val="150000"/>
              </a:lnSpc>
            </a:pPr>
            <a:endParaRPr lang="en-US" dirty="0"/>
          </a:p>
        </p:txBody>
      </p:sp>
      <p:sp>
        <p:nvSpPr>
          <p:cNvPr id="4" name="Date Placeholder 3"/>
          <p:cNvSpPr>
            <a:spLocks noGrp="1"/>
          </p:cNvSpPr>
          <p:nvPr>
            <p:ph type="dt" sz="half" idx="10"/>
          </p:nvPr>
        </p:nvSpPr>
        <p:spPr/>
        <p:txBody>
          <a:bodyPr/>
          <a:lstStyle/>
          <a:p>
            <a:fld id="{951787F5-1337-4D50-8799-D39299AF4887}"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077200" cy="4373563"/>
          </a:xfrm>
        </p:spPr>
        <p:txBody>
          <a:bodyPr>
            <a:normAutofit/>
          </a:bodyPr>
          <a:lstStyle/>
          <a:p>
            <a:pPr>
              <a:lnSpc>
                <a:spcPct val="150000"/>
              </a:lnSpc>
              <a:buFont typeface="Wingdings" pitchFamily="2" charset="2"/>
              <a:buChar char="q"/>
            </a:pPr>
            <a:r>
              <a:rPr lang="en-US" sz="2400" b="1" dirty="0">
                <a:latin typeface="Times New Roman" pitchFamily="18" charset="0"/>
                <a:cs typeface="Times New Roman" pitchFamily="18" charset="0"/>
              </a:rPr>
              <a:t>Displacing the mucosa </a:t>
            </a:r>
            <a:r>
              <a:rPr lang="en-US" sz="2400" dirty="0">
                <a:latin typeface="Times New Roman" pitchFamily="18" charset="0"/>
                <a:cs typeface="Times New Roman" pitchFamily="18" charset="0"/>
              </a:rPr>
              <a:t>during the impression procedure records it in its functioning and not the anatomic form.</a:t>
            </a:r>
          </a:p>
          <a:p>
            <a:pPr>
              <a:lnSpc>
                <a:spcPct val="150000"/>
              </a:lnSpc>
              <a:buFont typeface="Wingdings" pitchFamily="2" charset="2"/>
              <a:buChar char="q"/>
            </a:pPr>
            <a:r>
              <a:rPr lang="en-US" sz="2400" dirty="0">
                <a:latin typeface="Times New Roman" pitchFamily="18" charset="0"/>
                <a:cs typeface="Times New Roman" pitchFamily="18" charset="0"/>
              </a:rPr>
              <a:t>This denture base formed over displaced tissue, will adapt more readily to the depressed tissue when occlusal force acts and will be better able to withstand the force that is generated</a:t>
            </a:r>
          </a:p>
        </p:txBody>
      </p:sp>
      <p:sp>
        <p:nvSpPr>
          <p:cNvPr id="4" name="Date Placeholder 3"/>
          <p:cNvSpPr>
            <a:spLocks noGrp="1"/>
          </p:cNvSpPr>
          <p:nvPr>
            <p:ph type="dt" sz="half" idx="10"/>
          </p:nvPr>
        </p:nvSpPr>
        <p:spPr/>
        <p:txBody>
          <a:bodyPr/>
          <a:lstStyle/>
          <a:p>
            <a:fld id="{7F92076F-0B87-4938-8D10-582AC8D1B921}"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65</a:t>
            </a:fld>
            <a:endParaRPr lang="en-US"/>
          </a:p>
        </p:txBody>
      </p:sp>
      <p:pic>
        <p:nvPicPr>
          <p:cNvPr id="249858" name="Picture 2" descr="I:\DCIM\255CANON\IMG_058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505200"/>
            <a:ext cx="3531490" cy="25184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533400" y="533400"/>
            <a:ext cx="3657600" cy="639762"/>
          </a:xfrm>
        </p:spPr>
        <p:txBody>
          <a:bodyPr/>
          <a:lstStyle/>
          <a:p>
            <a:r>
              <a:rPr lang="en-US" dirty="0"/>
              <a:t>ADVANTAGES</a:t>
            </a:r>
          </a:p>
        </p:txBody>
      </p:sp>
      <p:sp>
        <p:nvSpPr>
          <p:cNvPr id="9" name="Content Placeholder 8"/>
          <p:cNvSpPr>
            <a:spLocks noGrp="1"/>
          </p:cNvSpPr>
          <p:nvPr>
            <p:ph sz="half" idx="2"/>
          </p:nvPr>
        </p:nvSpPr>
        <p:spPr>
          <a:xfrm>
            <a:off x="457200" y="1295400"/>
            <a:ext cx="3657600" cy="4830763"/>
          </a:xfrm>
        </p:spPr>
        <p:txBody>
          <a:bodyPr>
            <a:normAutofit lnSpcReduction="10000"/>
          </a:bodyPr>
          <a:lstStyle/>
          <a:p>
            <a:r>
              <a:rPr lang="en-US" dirty="0"/>
              <a:t>Intermittent base movement has a physiologically stimulating effect  on the underlying bone and soft tissue.</a:t>
            </a:r>
          </a:p>
          <a:p>
            <a:r>
              <a:rPr lang="en-US" dirty="0"/>
              <a:t>Less need for relining and Rebasing.</a:t>
            </a:r>
          </a:p>
          <a:p>
            <a:endParaRPr lang="en-US" dirty="0"/>
          </a:p>
          <a:p>
            <a:r>
              <a:rPr lang="en-US" dirty="0"/>
              <a:t>Simplicity of design and construction because of minimal retention requirements.</a:t>
            </a:r>
          </a:p>
          <a:p>
            <a:endParaRPr lang="en-US" dirty="0"/>
          </a:p>
        </p:txBody>
      </p:sp>
      <p:sp>
        <p:nvSpPr>
          <p:cNvPr id="10" name="Text Placeholder 9"/>
          <p:cNvSpPr>
            <a:spLocks noGrp="1"/>
          </p:cNvSpPr>
          <p:nvPr>
            <p:ph type="body" sz="quarter" idx="3"/>
          </p:nvPr>
        </p:nvSpPr>
        <p:spPr>
          <a:xfrm>
            <a:off x="4343400" y="533400"/>
            <a:ext cx="3657600" cy="639762"/>
          </a:xfrm>
        </p:spPr>
        <p:txBody>
          <a:bodyPr/>
          <a:lstStyle/>
          <a:p>
            <a:r>
              <a:rPr lang="en-US" dirty="0"/>
              <a:t>DISADVANTAGES</a:t>
            </a:r>
          </a:p>
        </p:txBody>
      </p:sp>
      <p:sp>
        <p:nvSpPr>
          <p:cNvPr id="11" name="Content Placeholder 10"/>
          <p:cNvSpPr>
            <a:spLocks noGrp="1"/>
          </p:cNvSpPr>
          <p:nvPr>
            <p:ph sz="quarter" idx="4"/>
          </p:nvPr>
        </p:nvSpPr>
        <p:spPr>
          <a:xfrm>
            <a:off x="4419600" y="1447800"/>
            <a:ext cx="3657600" cy="4678363"/>
          </a:xfrm>
        </p:spPr>
        <p:txBody>
          <a:bodyPr>
            <a:normAutofit/>
          </a:bodyPr>
          <a:lstStyle/>
          <a:p>
            <a:r>
              <a:rPr lang="en-US" dirty="0"/>
              <a:t>Denture is not well stabilized against lateral forces.</a:t>
            </a:r>
          </a:p>
          <a:p>
            <a:r>
              <a:rPr lang="en-US" dirty="0"/>
              <a:t>There will be always premature contact when mouth is closed .</a:t>
            </a:r>
          </a:p>
          <a:p>
            <a:r>
              <a:rPr lang="en-US" dirty="0"/>
              <a:t>It may be uncomfortable sensation to the patient.</a:t>
            </a:r>
          </a:p>
          <a:p>
            <a:r>
              <a:rPr lang="en-US" dirty="0"/>
              <a:t>It is difficult to produce effective indirect retention.</a:t>
            </a:r>
          </a:p>
          <a:p>
            <a:endParaRPr lang="en-US" dirty="0"/>
          </a:p>
        </p:txBody>
      </p:sp>
      <p:sp>
        <p:nvSpPr>
          <p:cNvPr id="4" name="Date Placeholder 3"/>
          <p:cNvSpPr>
            <a:spLocks noGrp="1"/>
          </p:cNvSpPr>
          <p:nvPr>
            <p:ph type="dt" sz="half" idx="10"/>
          </p:nvPr>
        </p:nvSpPr>
        <p:spPr/>
        <p:txBody>
          <a:bodyPr/>
          <a:lstStyle/>
          <a:p>
            <a:fld id="{4F9E73F8-CD6B-4F07-ABC5-0CD5EF268514}" type="datetime1">
              <a:rPr lang="en-US" smtClean="0"/>
              <a:t>21-May-23</a:t>
            </a:fld>
            <a:endParaRPr lang="en-US"/>
          </a:p>
        </p:txBody>
      </p:sp>
      <p:sp>
        <p:nvSpPr>
          <p:cNvPr id="6" name="Slide Number Placeholder 5"/>
          <p:cNvSpPr>
            <a:spLocks noGrp="1"/>
          </p:cNvSpPr>
          <p:nvPr>
            <p:ph type="sldNum" sz="quarter" idx="12"/>
          </p:nvPr>
        </p:nvSpPr>
        <p:spPr/>
        <p:txBody>
          <a:bodyPr/>
          <a:lstStyle/>
          <a:p>
            <a:fld id="{1E310878-28FA-40D9-B123-959BF28ACFCA}" type="slidenum">
              <a:rPr lang="en-US" smtClean="0"/>
              <a:pPr/>
              <a:t>66</a:t>
            </a:fld>
            <a:endParaRPr lang="en-US"/>
          </a:p>
        </p:txBody>
      </p:sp>
    </p:spTree>
    <p:extLst>
      <p:ext uri="{BB962C8B-B14F-4D97-AF65-F5344CB8AC3E}">
        <p14:creationId xmlns:p14="http://schemas.microsoft.com/office/powerpoint/2010/main" val="18163450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sz="2400" b="1" cap="all" dirty="0">
                <a:solidFill>
                  <a:srgbClr val="7030A0"/>
                </a:solidFill>
                <a:latin typeface="Times New Roman" pitchFamily="18" charset="0"/>
                <a:cs typeface="Times New Roman" pitchFamily="18" charset="0"/>
              </a:rPr>
              <a:t>Broad Stress distribution</a:t>
            </a:r>
            <a:endParaRPr lang="en-US" sz="2400" dirty="0">
              <a:solidFill>
                <a:srgbClr val="7030A0"/>
              </a:solidFill>
              <a:latin typeface="Times New Roman" pitchFamily="18" charset="0"/>
              <a:cs typeface="Times New Roman" pitchFamily="18" charset="0"/>
            </a:endParaRPr>
          </a:p>
        </p:txBody>
      </p:sp>
      <p:pic>
        <p:nvPicPr>
          <p:cNvPr id="250882" name="Picture 2" descr="I:\DCIM\255CANON\IMG_0589.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410200" y="1524000"/>
            <a:ext cx="2971800" cy="2514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Date Placeholder 5"/>
          <p:cNvSpPr>
            <a:spLocks noGrp="1"/>
          </p:cNvSpPr>
          <p:nvPr>
            <p:ph type="dt" sz="half" idx="10"/>
          </p:nvPr>
        </p:nvSpPr>
        <p:spPr/>
        <p:txBody>
          <a:bodyPr/>
          <a:lstStyle/>
          <a:p>
            <a:fld id="{5583CAD8-078E-4B23-98AB-9062BE92876B}" type="datetime1">
              <a:rPr lang="en-US" smtClean="0"/>
              <a:t>21-May-23</a:t>
            </a:fld>
            <a:endParaRPr lang="en-US"/>
          </a:p>
        </p:txBody>
      </p:sp>
      <p:sp>
        <p:nvSpPr>
          <p:cNvPr id="7" name="Slide Number Placeholder 6"/>
          <p:cNvSpPr>
            <a:spLocks noGrp="1"/>
          </p:cNvSpPr>
          <p:nvPr>
            <p:ph type="sldNum" sz="quarter" idx="12"/>
          </p:nvPr>
        </p:nvSpPr>
        <p:spPr/>
        <p:txBody>
          <a:bodyPr/>
          <a:lstStyle/>
          <a:p>
            <a:fld id="{1E310878-28FA-40D9-B123-959BF28ACFCA}" type="slidenum">
              <a:rPr lang="en-US" smtClean="0"/>
              <a:pPr/>
              <a:t>67</a:t>
            </a:fld>
            <a:endParaRPr lang="en-US"/>
          </a:p>
        </p:txBody>
      </p:sp>
      <p:sp>
        <p:nvSpPr>
          <p:cNvPr id="4" name="Rectangle 3"/>
          <p:cNvSpPr/>
          <p:nvPr/>
        </p:nvSpPr>
        <p:spPr>
          <a:xfrm>
            <a:off x="304800" y="1066800"/>
            <a:ext cx="4572000" cy="2308324"/>
          </a:xfrm>
          <a:prstGeom prst="rect">
            <a:avLst/>
          </a:prstGeom>
        </p:spPr>
        <p:txBody>
          <a:bodyPr>
            <a:spAutoFit/>
          </a:bodyPr>
          <a:lstStyle/>
          <a:p>
            <a:pPr>
              <a:lnSpc>
                <a:spcPct val="150000"/>
              </a:lnSpc>
            </a:pPr>
            <a:r>
              <a:rPr lang="en-US" sz="2400" dirty="0">
                <a:latin typeface="Times New Roman" pitchFamily="18" charset="0"/>
                <a:cs typeface="Times New Roman" pitchFamily="18" charset="0"/>
              </a:rPr>
              <a:t>Distributing the forces of occlusion over as many teeth and as much of the available soft tissue area as possible</a:t>
            </a:r>
            <a:r>
              <a:rPr lang="en-US" sz="2400" dirty="0">
                <a:latin typeface="+mn-lt"/>
              </a:rPr>
              <a:t>. </a:t>
            </a:r>
            <a:endParaRPr lang="en-IN" sz="2400" dirty="0">
              <a:latin typeface="+mn-lt"/>
            </a:endParaRPr>
          </a:p>
        </p:txBody>
      </p:sp>
      <p:sp>
        <p:nvSpPr>
          <p:cNvPr id="5" name="Rectangle 4"/>
          <p:cNvSpPr/>
          <p:nvPr/>
        </p:nvSpPr>
        <p:spPr>
          <a:xfrm>
            <a:off x="533400" y="3733800"/>
            <a:ext cx="4572000" cy="2241960"/>
          </a:xfrm>
          <a:prstGeom prst="rect">
            <a:avLst/>
          </a:prstGeom>
        </p:spPr>
        <p:txBody>
          <a:bodyPr>
            <a:spAutoFit/>
          </a:bodyPr>
          <a:lstStyle/>
          <a:p>
            <a:pPr>
              <a:lnSpc>
                <a:spcPct val="150000"/>
              </a:lnSpc>
              <a:buFont typeface="Wingdings" pitchFamily="2" charset="2"/>
              <a:buChar char="ü"/>
            </a:pPr>
            <a:r>
              <a:rPr lang="en-US" sz="2400" dirty="0">
                <a:latin typeface="+mn-lt"/>
                <a:cs typeface="Times New Roman" pitchFamily="18" charset="0"/>
              </a:rPr>
              <a:t> </a:t>
            </a:r>
            <a:r>
              <a:rPr lang="en-US" sz="2400" dirty="0">
                <a:latin typeface="Times New Roman" pitchFamily="18" charset="0"/>
                <a:cs typeface="Times New Roman" pitchFamily="18" charset="0"/>
              </a:rPr>
              <a:t>This is accomplished by the use of </a:t>
            </a:r>
            <a:r>
              <a:rPr lang="en-US" sz="2400" b="1" dirty="0">
                <a:solidFill>
                  <a:srgbClr val="00B050"/>
                </a:solidFill>
                <a:latin typeface="Times New Roman" pitchFamily="18" charset="0"/>
                <a:cs typeface="Times New Roman" pitchFamily="18" charset="0"/>
              </a:rPr>
              <a:t>additional rests, indirect retainers, clasps and broad coverage denture bases</a:t>
            </a:r>
            <a:endParaRPr lang="en-IN" sz="2400" b="1" dirty="0">
              <a:solidFill>
                <a:srgbClr val="00B050"/>
              </a:solidFill>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609600"/>
            <a:ext cx="3657600" cy="639762"/>
          </a:xfrm>
        </p:spPr>
        <p:txBody>
          <a:bodyPr/>
          <a:lstStyle/>
          <a:p>
            <a:r>
              <a:rPr lang="en-US" dirty="0"/>
              <a:t>ADVANTAGES</a:t>
            </a:r>
          </a:p>
        </p:txBody>
      </p:sp>
      <p:sp>
        <p:nvSpPr>
          <p:cNvPr id="9" name="Content Placeholder 8"/>
          <p:cNvSpPr>
            <a:spLocks noGrp="1"/>
          </p:cNvSpPr>
          <p:nvPr>
            <p:ph sz="half" idx="2"/>
          </p:nvPr>
        </p:nvSpPr>
        <p:spPr>
          <a:xfrm>
            <a:off x="457200" y="1600200"/>
            <a:ext cx="3657600" cy="4525963"/>
          </a:xfrm>
        </p:spPr>
        <p:txBody>
          <a:bodyPr>
            <a:normAutofit fontScale="92500" lnSpcReduction="20000"/>
          </a:bodyPr>
          <a:lstStyle/>
          <a:p>
            <a:r>
              <a:rPr lang="en-US" dirty="0"/>
              <a:t>Teeth can be splinted .</a:t>
            </a:r>
          </a:p>
          <a:p>
            <a:endParaRPr lang="en-US" dirty="0"/>
          </a:p>
          <a:p>
            <a:r>
              <a:rPr lang="en-US" dirty="0"/>
              <a:t>Prosthesis are easier and less expensive to construct.</a:t>
            </a:r>
          </a:p>
          <a:p>
            <a:endParaRPr lang="en-US" dirty="0"/>
          </a:p>
          <a:p>
            <a:r>
              <a:rPr lang="en-US" dirty="0"/>
              <a:t>No flexible or moving parts so less danger of distorting the denture.</a:t>
            </a:r>
          </a:p>
          <a:p>
            <a:r>
              <a:rPr lang="en-US" dirty="0"/>
              <a:t>Indirect retainers and other rigid components provides excellent horizontal stabilization.</a:t>
            </a:r>
          </a:p>
          <a:p>
            <a:endParaRPr lang="en-US" dirty="0"/>
          </a:p>
          <a:p>
            <a:r>
              <a:rPr lang="en-US" dirty="0"/>
              <a:t>Less relining required.</a:t>
            </a:r>
          </a:p>
          <a:p>
            <a:endParaRPr lang="en-US" dirty="0"/>
          </a:p>
          <a:p>
            <a:endParaRPr lang="en-US" dirty="0"/>
          </a:p>
        </p:txBody>
      </p:sp>
      <p:sp>
        <p:nvSpPr>
          <p:cNvPr id="10" name="Text Placeholder 9"/>
          <p:cNvSpPr>
            <a:spLocks noGrp="1"/>
          </p:cNvSpPr>
          <p:nvPr>
            <p:ph type="body" sz="quarter" idx="3"/>
          </p:nvPr>
        </p:nvSpPr>
        <p:spPr>
          <a:xfrm>
            <a:off x="4495800" y="609600"/>
            <a:ext cx="3657600" cy="639762"/>
          </a:xfrm>
        </p:spPr>
        <p:txBody>
          <a:bodyPr/>
          <a:lstStyle/>
          <a:p>
            <a:r>
              <a:rPr lang="en-US" dirty="0"/>
              <a:t>DISADVANTAGES</a:t>
            </a:r>
          </a:p>
        </p:txBody>
      </p:sp>
      <p:sp>
        <p:nvSpPr>
          <p:cNvPr id="11" name="Content Placeholder 10"/>
          <p:cNvSpPr>
            <a:spLocks noGrp="1"/>
          </p:cNvSpPr>
          <p:nvPr>
            <p:ph sz="quarter" idx="4"/>
          </p:nvPr>
        </p:nvSpPr>
        <p:spPr>
          <a:xfrm>
            <a:off x="4419600" y="1600200"/>
            <a:ext cx="3657600" cy="4525963"/>
          </a:xfrm>
        </p:spPr>
        <p:txBody>
          <a:bodyPr/>
          <a:lstStyle/>
          <a:p>
            <a:r>
              <a:rPr lang="en-US" dirty="0"/>
              <a:t>Greater bulk may cause prosthesis to be less comfortable.</a:t>
            </a:r>
          </a:p>
          <a:p>
            <a:endParaRPr lang="en-US" dirty="0"/>
          </a:p>
          <a:p>
            <a:r>
              <a:rPr lang="en-US" dirty="0"/>
              <a:t>Increased amount of tooth coverage can lead to dental caries</a:t>
            </a:r>
          </a:p>
          <a:p>
            <a:endParaRPr lang="en-US" dirty="0"/>
          </a:p>
        </p:txBody>
      </p:sp>
      <p:sp>
        <p:nvSpPr>
          <p:cNvPr id="4" name="Date Placeholder 3"/>
          <p:cNvSpPr>
            <a:spLocks noGrp="1"/>
          </p:cNvSpPr>
          <p:nvPr>
            <p:ph type="dt" sz="half" idx="10"/>
          </p:nvPr>
        </p:nvSpPr>
        <p:spPr/>
        <p:txBody>
          <a:bodyPr/>
          <a:lstStyle/>
          <a:p>
            <a:fld id="{7D51E2B9-5648-478B-A90E-F45FA725D09A}" type="datetime1">
              <a:rPr lang="en-US" smtClean="0"/>
              <a:t>21-May-23</a:t>
            </a:fld>
            <a:endParaRPr lang="en-US"/>
          </a:p>
        </p:txBody>
      </p:sp>
      <p:sp>
        <p:nvSpPr>
          <p:cNvPr id="6" name="Slide Number Placeholder 5"/>
          <p:cNvSpPr>
            <a:spLocks noGrp="1"/>
          </p:cNvSpPr>
          <p:nvPr>
            <p:ph type="sldNum" sz="quarter" idx="12"/>
          </p:nvPr>
        </p:nvSpPr>
        <p:spPr/>
        <p:txBody>
          <a:bodyPr/>
          <a:lstStyle/>
          <a:p>
            <a:fld id="{1E310878-28FA-40D9-B123-959BF28ACFCA}" type="slidenum">
              <a:rPr lang="en-US" smtClean="0"/>
              <a:pPr/>
              <a:t>68</a:t>
            </a:fld>
            <a:endParaRPr lang="en-US"/>
          </a:p>
        </p:txBody>
      </p:sp>
    </p:spTree>
    <p:extLst>
      <p:ext uri="{BB962C8B-B14F-4D97-AF65-F5344CB8AC3E}">
        <p14:creationId xmlns:p14="http://schemas.microsoft.com/office/powerpoint/2010/main" val="18686834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6754221" cy="1200329"/>
          </a:xfrm>
          <a:prstGeom prst="rect">
            <a:avLst/>
          </a:prstGeom>
        </p:spPr>
        <p:txBody>
          <a:bodyPr wrap="none">
            <a:spAutoFit/>
          </a:bodyPr>
          <a:lstStyle/>
          <a:p>
            <a:pPr marL="514350" indent="-514350" algn="ctr"/>
            <a:endParaRPr lang="en-IN" sz="2400" b="1" dirty="0">
              <a:solidFill>
                <a:srgbClr val="7030A0"/>
              </a:solidFill>
              <a:latin typeface="Times New Roman" pitchFamily="18" charset="0"/>
              <a:cs typeface="Times New Roman" pitchFamily="18" charset="0"/>
            </a:endParaRPr>
          </a:p>
          <a:p>
            <a:pPr marL="514350" indent="-514350" algn="ctr"/>
            <a:endParaRPr lang="en-IN" sz="2400" b="1" dirty="0">
              <a:solidFill>
                <a:srgbClr val="7030A0"/>
              </a:solidFill>
              <a:latin typeface="Times New Roman" pitchFamily="18" charset="0"/>
              <a:cs typeface="Times New Roman" pitchFamily="18" charset="0"/>
            </a:endParaRPr>
          </a:p>
          <a:p>
            <a:pPr marL="514350" indent="-514350" algn="ctr"/>
            <a:r>
              <a:rPr lang="en-IN" sz="2400" b="1" dirty="0">
                <a:solidFill>
                  <a:srgbClr val="7030A0"/>
                </a:solidFill>
                <a:latin typeface="Times New Roman" pitchFamily="18" charset="0"/>
                <a:cs typeface="Times New Roman" pitchFamily="18" charset="0"/>
              </a:rPr>
              <a:t>    WHERE IS THE PROSTHESIS SUPPORTED</a:t>
            </a:r>
            <a:r>
              <a:rPr lang="en-IN" dirty="0">
                <a:latin typeface="Times New Roman" pitchFamily="18" charset="0"/>
                <a:cs typeface="Times New Roman" pitchFamily="18" charset="0"/>
              </a:rPr>
              <a:t>.</a:t>
            </a:r>
          </a:p>
        </p:txBody>
      </p:sp>
      <p:sp>
        <p:nvSpPr>
          <p:cNvPr id="3" name="TextBox 2"/>
          <p:cNvSpPr txBox="1"/>
          <p:nvPr/>
        </p:nvSpPr>
        <p:spPr>
          <a:xfrm>
            <a:off x="762000" y="1524000"/>
            <a:ext cx="5334000" cy="1938992"/>
          </a:xfrm>
          <a:prstGeom prst="rect">
            <a:avLst/>
          </a:prstGeom>
          <a:noFill/>
        </p:spPr>
        <p:txBody>
          <a:bodyPr wrap="square" rtlCol="0">
            <a:spAutoFit/>
          </a:bodyPr>
          <a:lstStyle/>
          <a:p>
            <a:endParaRPr lang="en-IN" sz="2400" b="1" dirty="0">
              <a:solidFill>
                <a:srgbClr val="00B050"/>
              </a:solidFill>
              <a:latin typeface="Times New Roman" pitchFamily="18" charset="0"/>
              <a:cs typeface="Times New Roman" pitchFamily="18" charset="0"/>
            </a:endParaRPr>
          </a:p>
          <a:p>
            <a:endParaRPr lang="en-IN" sz="2400" b="1" dirty="0">
              <a:solidFill>
                <a:srgbClr val="00B050"/>
              </a:solidFill>
              <a:latin typeface="Times New Roman" pitchFamily="18" charset="0"/>
              <a:cs typeface="Times New Roman" pitchFamily="18" charset="0"/>
            </a:endParaRPr>
          </a:p>
          <a:p>
            <a:r>
              <a:rPr lang="en-IN" sz="2400" b="1" dirty="0">
                <a:solidFill>
                  <a:srgbClr val="00B050"/>
                </a:solidFill>
                <a:latin typeface="Times New Roman" pitchFamily="18" charset="0"/>
                <a:cs typeface="Times New Roman" pitchFamily="18" charset="0"/>
              </a:rPr>
              <a:t>Tooth supported </a:t>
            </a:r>
          </a:p>
          <a:p>
            <a:endParaRPr lang="en-IN" sz="2400" dirty="0">
              <a:latin typeface="Times New Roman" pitchFamily="18" charset="0"/>
              <a:cs typeface="Times New Roman" pitchFamily="18" charset="0"/>
            </a:endParaRPr>
          </a:p>
          <a:p>
            <a:r>
              <a:rPr lang="en-IN" sz="2400" b="1" dirty="0">
                <a:solidFill>
                  <a:srgbClr val="00B050"/>
                </a:solidFill>
                <a:latin typeface="Times New Roman" pitchFamily="18" charset="0"/>
                <a:cs typeface="Times New Roman" pitchFamily="18" charset="0"/>
              </a:rPr>
              <a:t>Tooth - tissue supported</a:t>
            </a:r>
            <a:r>
              <a:rPr lang="en-IN" b="1" dirty="0">
                <a:solidFill>
                  <a:srgbClr val="00B050"/>
                </a:solidFill>
                <a:latin typeface="Times New Roman" pitchFamily="18" charset="0"/>
                <a:cs typeface="Times New Roman" pitchFamily="18" charset="0"/>
              </a:rPr>
              <a:t>:</a:t>
            </a:r>
          </a:p>
        </p:txBody>
      </p:sp>
      <p:sp>
        <p:nvSpPr>
          <p:cNvPr id="4" name="Date Placeholder 3"/>
          <p:cNvSpPr>
            <a:spLocks noGrp="1"/>
          </p:cNvSpPr>
          <p:nvPr>
            <p:ph type="dt" sz="half" idx="10"/>
          </p:nvPr>
        </p:nvSpPr>
        <p:spPr/>
        <p:txBody>
          <a:bodyPr/>
          <a:lstStyle/>
          <a:p>
            <a:fld id="{7E89A0CA-E635-4373-89D6-FCC91B06A8E5}" type="datetime1">
              <a:rPr lang="en-US" smtClean="0"/>
              <a:t>21-May-23</a:t>
            </a:fld>
            <a:endParaRPr lang="en-US"/>
          </a:p>
        </p:txBody>
      </p:sp>
      <p:sp>
        <p:nvSpPr>
          <p:cNvPr id="5" name="Slide Number Placeholder 4"/>
          <p:cNvSpPr>
            <a:spLocks noGrp="1"/>
          </p:cNvSpPr>
          <p:nvPr>
            <p:ph type="sldNum" sz="quarter" idx="12"/>
          </p:nvPr>
        </p:nvSpPr>
        <p:spPr/>
        <p:txBody>
          <a:bodyPr/>
          <a:lstStyle/>
          <a:p>
            <a:fld id="{9493EDFC-C20B-41E0-92DA-0D61CE31C1C5}"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200000"/>
              </a:lnSpc>
              <a:buNone/>
            </a:pPr>
            <a:r>
              <a:rPr lang="en-US" sz="2400" dirty="0">
                <a:latin typeface="Times New Roman" pitchFamily="18" charset="0"/>
                <a:cs typeface="Times New Roman" pitchFamily="18" charset="0"/>
              </a:rPr>
              <a:t>4.RPD should restore the function </a:t>
            </a:r>
            <a:r>
              <a:rPr lang="en-US" sz="2400" b="1" dirty="0">
                <a:latin typeface="Times New Roman" pitchFamily="18" charset="0"/>
                <a:cs typeface="Times New Roman" pitchFamily="18" charset="0"/>
              </a:rPr>
              <a:t>without injury </a:t>
            </a:r>
            <a:r>
              <a:rPr lang="en-US" sz="2400" dirty="0">
                <a:latin typeface="Times New Roman" pitchFamily="18" charset="0"/>
                <a:cs typeface="Times New Roman" pitchFamily="18" charset="0"/>
              </a:rPr>
              <a:t>to remaining oral structures</a:t>
            </a:r>
          </a:p>
          <a:p>
            <a:pPr>
              <a:lnSpc>
                <a:spcPct val="200000"/>
              </a:lnSpc>
              <a:buNone/>
            </a:pPr>
            <a:r>
              <a:rPr lang="en-US" sz="2400" dirty="0">
                <a:latin typeface="Times New Roman" pitchFamily="18" charset="0"/>
                <a:cs typeface="Times New Roman" pitchFamily="18" charset="0"/>
              </a:rPr>
              <a:t>5.It  is a form of treatment and not a cure.</a:t>
            </a:r>
          </a:p>
        </p:txBody>
      </p:sp>
      <p:sp>
        <p:nvSpPr>
          <p:cNvPr id="4" name="Date Placeholder 3"/>
          <p:cNvSpPr>
            <a:spLocks noGrp="1"/>
          </p:cNvSpPr>
          <p:nvPr>
            <p:ph type="dt" sz="half" idx="10"/>
          </p:nvPr>
        </p:nvSpPr>
        <p:spPr/>
        <p:txBody>
          <a:bodyPr/>
          <a:lstStyle/>
          <a:p>
            <a:fld id="{BBAF3B11-D7BA-411D-B274-6BB4BDDF900B}" type="datetime1">
              <a:rPr lang="en-US" smtClean="0"/>
              <a:t>21-May-23</a:t>
            </a:fld>
            <a:endParaRPr lang="en-US" dirty="0"/>
          </a:p>
        </p:txBody>
      </p:sp>
      <p:sp>
        <p:nvSpPr>
          <p:cNvPr id="5" name="Slide Number Placeholder 4"/>
          <p:cNvSpPr>
            <a:spLocks noGrp="1"/>
          </p:cNvSpPr>
          <p:nvPr>
            <p:ph type="sldNum" sz="quarter" idx="12"/>
          </p:nvPr>
        </p:nvSpPr>
        <p:spPr/>
        <p:txBody>
          <a:bodyPr/>
          <a:lstStyle/>
          <a:p>
            <a:fld id="{1E310878-28FA-40D9-B123-959BF28ACFCA}"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a:r>
              <a:rPr lang="en-IN" sz="2400" b="1" dirty="0">
                <a:solidFill>
                  <a:srgbClr val="7030A0"/>
                </a:solidFill>
                <a:latin typeface="Times New Roman" pitchFamily="18" charset="0"/>
                <a:cs typeface="Times New Roman" pitchFamily="18" charset="0"/>
              </a:rPr>
              <a:t/>
            </a:r>
            <a:br>
              <a:rPr lang="en-IN" sz="2400" b="1" dirty="0">
                <a:solidFill>
                  <a:srgbClr val="7030A0"/>
                </a:solidFill>
                <a:latin typeface="Times New Roman" pitchFamily="18" charset="0"/>
                <a:cs typeface="Times New Roman" pitchFamily="18" charset="0"/>
              </a:rPr>
            </a:br>
            <a:r>
              <a:rPr lang="en-IN" sz="2400" dirty="0">
                <a:solidFill>
                  <a:srgbClr val="7030A0"/>
                </a:solidFill>
                <a:latin typeface="Times New Roman" pitchFamily="18" charset="0"/>
                <a:cs typeface="Times New Roman" pitchFamily="18" charset="0"/>
              </a:rPr>
              <a:t/>
            </a:r>
            <a:br>
              <a:rPr lang="en-IN" sz="2400" dirty="0">
                <a:solidFill>
                  <a:srgbClr val="7030A0"/>
                </a:solidFill>
                <a:latin typeface="Times New Roman" pitchFamily="18" charset="0"/>
                <a:cs typeface="Times New Roman" pitchFamily="18" charset="0"/>
              </a:rPr>
            </a:br>
            <a:r>
              <a:rPr lang="en-IN" sz="2400" dirty="0">
                <a:solidFill>
                  <a:srgbClr val="7030A0"/>
                </a:solidFill>
                <a:latin typeface="Times New Roman" pitchFamily="18" charset="0"/>
                <a:cs typeface="Times New Roman" pitchFamily="18" charset="0"/>
              </a:rPr>
              <a:t/>
            </a:r>
            <a:br>
              <a:rPr lang="en-IN" sz="2400" dirty="0">
                <a:solidFill>
                  <a:srgbClr val="7030A0"/>
                </a:solidFill>
                <a:latin typeface="Times New Roman" pitchFamily="18" charset="0"/>
                <a:cs typeface="Times New Roman" pitchFamily="18" charset="0"/>
              </a:rPr>
            </a:br>
            <a:r>
              <a:rPr lang="en-IN" sz="2400" b="1" dirty="0">
                <a:solidFill>
                  <a:srgbClr val="7030A0"/>
                </a:solidFill>
                <a:latin typeface="Times New Roman" pitchFamily="18" charset="0"/>
                <a:cs typeface="Times New Roman" pitchFamily="18" charset="0"/>
              </a:rPr>
              <a:t>TOOTH SUPPORTED</a:t>
            </a:r>
          </a:p>
        </p:txBody>
      </p:sp>
      <p:sp>
        <p:nvSpPr>
          <p:cNvPr id="3" name="Content Placeholder 2"/>
          <p:cNvSpPr>
            <a:spLocks noGrp="1"/>
          </p:cNvSpPr>
          <p:nvPr>
            <p:ph idx="1"/>
          </p:nvPr>
        </p:nvSpPr>
        <p:spPr>
          <a:xfrm>
            <a:off x="457200" y="1265237"/>
            <a:ext cx="8229600" cy="4525963"/>
          </a:xfrm>
        </p:spPr>
        <p:txBody>
          <a:bodyPr>
            <a:normAutofit/>
          </a:bodyPr>
          <a:lstStyle/>
          <a:p>
            <a:pPr marL="514350" indent="-514350">
              <a:lnSpc>
                <a:spcPct val="160000"/>
              </a:lnSpc>
              <a:buFont typeface="+mj-lt"/>
              <a:buAutoNum type="arabicParenR"/>
            </a:pPr>
            <a:r>
              <a:rPr lang="en-IN" dirty="0">
                <a:latin typeface="Times New Roman" pitchFamily="18" charset="0"/>
                <a:cs typeface="Times New Roman" pitchFamily="18" charset="0"/>
              </a:rPr>
              <a:t>The most ideal support units are the </a:t>
            </a:r>
            <a:r>
              <a:rPr lang="en-IN" b="1" dirty="0">
                <a:solidFill>
                  <a:srgbClr val="FF0000"/>
                </a:solidFill>
                <a:latin typeface="Times New Roman" pitchFamily="18" charset="0"/>
                <a:cs typeface="Times New Roman" pitchFamily="18" charset="0"/>
              </a:rPr>
              <a:t>RESTS</a:t>
            </a:r>
            <a:r>
              <a:rPr lang="en-IN" dirty="0">
                <a:latin typeface="Times New Roman" pitchFamily="18" charset="0"/>
                <a:cs typeface="Times New Roman" pitchFamily="18" charset="0"/>
              </a:rPr>
              <a:t>. </a:t>
            </a:r>
          </a:p>
          <a:p>
            <a:pPr marL="514350" indent="-514350">
              <a:lnSpc>
                <a:spcPct val="160000"/>
              </a:lnSpc>
              <a:buFont typeface="+mj-lt"/>
              <a:buAutoNum type="arabicParenR"/>
            </a:pPr>
            <a:r>
              <a:rPr lang="en-IN" dirty="0">
                <a:latin typeface="Times New Roman" pitchFamily="18" charset="0"/>
                <a:cs typeface="Times New Roman" pitchFamily="18" charset="0"/>
              </a:rPr>
              <a:t>The abutment selected for the support has to be evaluated for</a:t>
            </a:r>
          </a:p>
          <a:p>
            <a:pPr>
              <a:lnSpc>
                <a:spcPct val="160000"/>
              </a:lnSpc>
            </a:pPr>
            <a:r>
              <a:rPr lang="en-IN" b="1" dirty="0">
                <a:solidFill>
                  <a:srgbClr val="00B050"/>
                </a:solidFill>
                <a:latin typeface="Times New Roman" pitchFamily="18" charset="0"/>
                <a:cs typeface="Times New Roman" pitchFamily="18" charset="0"/>
              </a:rPr>
              <a:t>Periodontal health.</a:t>
            </a:r>
          </a:p>
          <a:p>
            <a:pPr>
              <a:lnSpc>
                <a:spcPct val="160000"/>
              </a:lnSpc>
            </a:pPr>
            <a:r>
              <a:rPr lang="en-IN" b="1" dirty="0">
                <a:solidFill>
                  <a:srgbClr val="00B050"/>
                </a:solidFill>
                <a:latin typeface="Times New Roman" pitchFamily="18" charset="0"/>
                <a:cs typeface="Times New Roman" pitchFamily="18" charset="0"/>
              </a:rPr>
              <a:t>Crown- root ratio.</a:t>
            </a:r>
          </a:p>
          <a:p>
            <a:pPr>
              <a:lnSpc>
                <a:spcPct val="160000"/>
              </a:lnSpc>
            </a:pPr>
            <a:r>
              <a:rPr lang="en-IN" b="1" dirty="0">
                <a:solidFill>
                  <a:srgbClr val="00B050"/>
                </a:solidFill>
                <a:latin typeface="Times New Roman" pitchFamily="18" charset="0"/>
                <a:cs typeface="Times New Roman" pitchFamily="18" charset="0"/>
              </a:rPr>
              <a:t>Crown –root morphology</a:t>
            </a:r>
          </a:p>
          <a:p>
            <a:pPr>
              <a:lnSpc>
                <a:spcPct val="160000"/>
              </a:lnSpc>
            </a:pPr>
            <a:r>
              <a:rPr lang="en-IN" b="1" dirty="0">
                <a:solidFill>
                  <a:srgbClr val="00B050"/>
                </a:solidFill>
                <a:latin typeface="Times New Roman" pitchFamily="18" charset="0"/>
                <a:cs typeface="Times New Roman" pitchFamily="18" charset="0"/>
              </a:rPr>
              <a:t>Location of the tooth in the arch</a:t>
            </a:r>
          </a:p>
          <a:p>
            <a:pPr>
              <a:lnSpc>
                <a:spcPct val="160000"/>
              </a:lnSpc>
            </a:pPr>
            <a:r>
              <a:rPr lang="en-IN" b="1" dirty="0">
                <a:solidFill>
                  <a:srgbClr val="00B050"/>
                </a:solidFill>
                <a:latin typeface="Times New Roman" pitchFamily="18" charset="0"/>
                <a:cs typeface="Times New Roman" pitchFamily="18" charset="0"/>
              </a:rPr>
              <a:t>The opposing dentition</a:t>
            </a:r>
          </a:p>
          <a:p>
            <a:pPr>
              <a:lnSpc>
                <a:spcPct val="150000"/>
              </a:lnSpc>
            </a:pPr>
            <a:endParaRPr lang="en-IN" dirty="0"/>
          </a:p>
        </p:txBody>
      </p:sp>
      <p:sp>
        <p:nvSpPr>
          <p:cNvPr id="4" name="Date Placeholder 3"/>
          <p:cNvSpPr>
            <a:spLocks noGrp="1"/>
          </p:cNvSpPr>
          <p:nvPr>
            <p:ph type="dt" sz="half" idx="10"/>
          </p:nvPr>
        </p:nvSpPr>
        <p:spPr/>
        <p:txBody>
          <a:bodyPr/>
          <a:lstStyle/>
          <a:p>
            <a:fld id="{FECC04CF-6B82-46F0-8E4F-79E5D7E8C2A1}"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IN" sz="2400" b="1" dirty="0">
                <a:solidFill>
                  <a:srgbClr val="7030A0"/>
                </a:solidFill>
                <a:latin typeface="Times New Roman" pitchFamily="18" charset="0"/>
                <a:cs typeface="Times New Roman" pitchFamily="18" charset="0"/>
              </a:rPr>
              <a:t/>
            </a:r>
            <a:br>
              <a:rPr lang="en-IN" sz="2400" b="1" dirty="0">
                <a:solidFill>
                  <a:srgbClr val="7030A0"/>
                </a:solidFill>
                <a:latin typeface="Times New Roman" pitchFamily="18" charset="0"/>
                <a:cs typeface="Times New Roman" pitchFamily="18" charset="0"/>
              </a:rPr>
            </a:br>
            <a:r>
              <a:rPr lang="en-IN" sz="2400" b="1" dirty="0">
                <a:solidFill>
                  <a:srgbClr val="7030A0"/>
                </a:solidFill>
                <a:latin typeface="Times New Roman" pitchFamily="18" charset="0"/>
                <a:cs typeface="Times New Roman" pitchFamily="18" charset="0"/>
              </a:rPr>
              <a:t>TOOTH- TISSUE SUPPORTED</a:t>
            </a:r>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IN" sz="2400" dirty="0">
                <a:latin typeface="Times New Roman" pitchFamily="18" charset="0"/>
                <a:cs typeface="Times New Roman" pitchFamily="18" charset="0"/>
              </a:rPr>
              <a:t>Depends on </a:t>
            </a:r>
            <a:r>
              <a:rPr lang="en-IN" sz="2400" b="1" dirty="0">
                <a:solidFill>
                  <a:srgbClr val="FF0000"/>
                </a:solidFill>
                <a:latin typeface="Times New Roman" pitchFamily="18" charset="0"/>
                <a:cs typeface="Times New Roman" pitchFamily="18" charset="0"/>
              </a:rPr>
              <a:t>6 factors:-</a:t>
            </a:r>
          </a:p>
          <a:p>
            <a:pPr>
              <a:buNone/>
            </a:pPr>
            <a:endParaRPr lang="en-IN" sz="2400" b="1" dirty="0">
              <a:solidFill>
                <a:srgbClr val="FF0000"/>
              </a:solidFill>
              <a:latin typeface="Times New Roman" pitchFamily="18" charset="0"/>
              <a:cs typeface="Times New Roman" pitchFamily="18" charset="0"/>
            </a:endParaRPr>
          </a:p>
          <a:p>
            <a:pPr marL="514350" indent="-514350">
              <a:buFont typeface="+mj-lt"/>
              <a:buAutoNum type="arabicParenR"/>
            </a:pPr>
            <a:r>
              <a:rPr lang="en-IN" sz="2400" dirty="0">
                <a:latin typeface="Times New Roman" pitchFamily="18" charset="0"/>
                <a:cs typeface="Times New Roman" pitchFamily="18" charset="0"/>
              </a:rPr>
              <a:t>Quality of residual ridge</a:t>
            </a:r>
          </a:p>
          <a:p>
            <a:pPr marL="514350" indent="-514350">
              <a:buFont typeface="+mj-lt"/>
              <a:buAutoNum type="arabicParenR"/>
            </a:pPr>
            <a:endParaRPr lang="en-IN" sz="2400" dirty="0">
              <a:latin typeface="Times New Roman" pitchFamily="18" charset="0"/>
              <a:cs typeface="Times New Roman" pitchFamily="18" charset="0"/>
            </a:endParaRPr>
          </a:p>
          <a:p>
            <a:pPr marL="514350" indent="-514350">
              <a:buFont typeface="+mj-lt"/>
              <a:buAutoNum type="arabicParenR"/>
            </a:pPr>
            <a:r>
              <a:rPr lang="en-IN" sz="2400" dirty="0">
                <a:latin typeface="Times New Roman" pitchFamily="18" charset="0"/>
                <a:cs typeface="Times New Roman" pitchFamily="18" charset="0"/>
              </a:rPr>
              <a:t>The extent to which the ridge will be covered by mucosa</a:t>
            </a:r>
          </a:p>
          <a:p>
            <a:pPr marL="514350" indent="-514350">
              <a:buFont typeface="+mj-lt"/>
              <a:buAutoNum type="arabicParenR"/>
            </a:pPr>
            <a:endParaRPr lang="en-IN" sz="2400" dirty="0">
              <a:latin typeface="Times New Roman" pitchFamily="18" charset="0"/>
              <a:cs typeface="Times New Roman" pitchFamily="18" charset="0"/>
            </a:endParaRPr>
          </a:p>
          <a:p>
            <a:pPr marL="514350" indent="-514350">
              <a:buFont typeface="+mj-lt"/>
              <a:buAutoNum type="arabicParenR"/>
            </a:pPr>
            <a:r>
              <a:rPr lang="en-IN" sz="2400" dirty="0">
                <a:latin typeface="Times New Roman" pitchFamily="18" charset="0"/>
                <a:cs typeface="Times New Roman" pitchFamily="18" charset="0"/>
              </a:rPr>
              <a:t>The accuracy and type of impression registration</a:t>
            </a:r>
          </a:p>
          <a:p>
            <a:pPr marL="514350" indent="-514350">
              <a:buFont typeface="+mj-lt"/>
              <a:buAutoNum type="arabicParenR"/>
            </a:pPr>
            <a:endParaRPr lang="en-IN" sz="2400" dirty="0">
              <a:latin typeface="Times New Roman" pitchFamily="18" charset="0"/>
              <a:cs typeface="Times New Roman" pitchFamily="18" charset="0"/>
            </a:endParaRPr>
          </a:p>
          <a:p>
            <a:pPr marL="514350" indent="-514350">
              <a:buFont typeface="+mj-lt"/>
              <a:buAutoNum type="arabicParenR"/>
            </a:pPr>
            <a:r>
              <a:rPr lang="en-IN" sz="2400" dirty="0">
                <a:latin typeface="Times New Roman" pitchFamily="18" charset="0"/>
                <a:cs typeface="Times New Roman" pitchFamily="18" charset="0"/>
              </a:rPr>
              <a:t>The design characteristics. </a:t>
            </a:r>
          </a:p>
          <a:p>
            <a:pPr marL="514350" indent="-514350">
              <a:buFont typeface="+mj-lt"/>
              <a:buAutoNum type="arabicParenR"/>
            </a:pPr>
            <a:endParaRPr lang="en-IN" sz="2400" dirty="0">
              <a:latin typeface="Times New Roman" pitchFamily="18" charset="0"/>
              <a:cs typeface="Times New Roman" pitchFamily="18" charset="0"/>
            </a:endParaRPr>
          </a:p>
          <a:p>
            <a:pPr marL="514350" indent="-514350">
              <a:buFont typeface="+mj-lt"/>
              <a:buAutoNum type="arabicParenR"/>
            </a:pPr>
            <a:r>
              <a:rPr lang="en-IN" sz="2400" dirty="0">
                <a:latin typeface="Times New Roman" pitchFamily="18" charset="0"/>
                <a:cs typeface="Times New Roman" pitchFamily="18" charset="0"/>
              </a:rPr>
              <a:t>The occlusal load applied</a:t>
            </a:r>
          </a:p>
        </p:txBody>
      </p:sp>
      <p:sp>
        <p:nvSpPr>
          <p:cNvPr id="4" name="Date Placeholder 3"/>
          <p:cNvSpPr>
            <a:spLocks noGrp="1"/>
          </p:cNvSpPr>
          <p:nvPr>
            <p:ph type="dt" sz="half" idx="10"/>
          </p:nvPr>
        </p:nvSpPr>
        <p:spPr/>
        <p:txBody>
          <a:bodyPr/>
          <a:lstStyle/>
          <a:p>
            <a:fld id="{A509F85C-2DD9-4BE7-9E08-35120D95DF3E}" type="datetime1">
              <a:rPr lang="en-US" smtClean="0"/>
              <a:t>21-May-23</a:t>
            </a:fld>
            <a:endParaRPr lang="en-US" dirty="0"/>
          </a:p>
        </p:txBody>
      </p:sp>
      <p:sp>
        <p:nvSpPr>
          <p:cNvPr id="5" name="Slide Number Placeholder 4"/>
          <p:cNvSpPr>
            <a:spLocks noGrp="1"/>
          </p:cNvSpPr>
          <p:nvPr>
            <p:ph type="sldNum" sz="quarter" idx="12"/>
          </p:nvPr>
        </p:nvSpPr>
        <p:spPr/>
        <p:txBody>
          <a:bodyPr/>
          <a:lstStyle/>
          <a:p>
            <a:fld id="{1E310878-28FA-40D9-B123-959BF28ACFCA}" type="slidenum">
              <a:rPr lang="en-US" smtClean="0"/>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2400" b="1" dirty="0">
                <a:solidFill>
                  <a:schemeClr val="folHlink"/>
                </a:solidFill>
                <a:latin typeface="Times New Roman" pitchFamily="18" charset="0"/>
                <a:cs typeface="Times New Roman" pitchFamily="18" charset="0"/>
              </a:rPr>
              <a:t>STEP BY STEP DESIGNING</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95400"/>
            <a:ext cx="8229600" cy="5257800"/>
          </a:xfrm>
        </p:spPr>
        <p:txBody>
          <a:bodyPr>
            <a:normAutofit fontScale="85000" lnSpcReduction="20000"/>
          </a:bodyPr>
          <a:lstStyle/>
          <a:p>
            <a:pPr>
              <a:buNone/>
            </a:pPr>
            <a:endParaRPr lang="en-US" sz="2400" dirty="0"/>
          </a:p>
          <a:p>
            <a:pPr>
              <a:buNone/>
            </a:pPr>
            <a:endParaRPr lang="en-US" sz="2400" dirty="0"/>
          </a:p>
          <a:p>
            <a:pPr>
              <a:buNone/>
            </a:pPr>
            <a:endParaRPr lang="en-US" sz="2400" dirty="0"/>
          </a:p>
          <a:p>
            <a:pPr>
              <a:buNone/>
            </a:pPr>
            <a:endParaRPr lang="en-US" sz="2400" dirty="0"/>
          </a:p>
          <a:p>
            <a:pPr>
              <a:buNone/>
            </a:pPr>
            <a:r>
              <a:rPr lang="en-US" sz="2400" dirty="0"/>
              <a:t>       </a:t>
            </a:r>
          </a:p>
          <a:p>
            <a:pPr>
              <a:buNone/>
            </a:pPr>
            <a:r>
              <a:rPr lang="en-US" sz="2400" dirty="0"/>
              <a:t>     </a:t>
            </a:r>
          </a:p>
          <a:p>
            <a:pPr>
              <a:buNone/>
            </a:pPr>
            <a:r>
              <a:rPr lang="en-US" sz="2400" dirty="0"/>
              <a:t>         Diagnostic cast                                         Area of </a:t>
            </a:r>
            <a:r>
              <a:rPr lang="en-US" sz="2400" dirty="0" err="1"/>
              <a:t>recontouring</a:t>
            </a: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r>
              <a:rPr lang="en-US" dirty="0"/>
              <a:t>   </a:t>
            </a:r>
          </a:p>
          <a:p>
            <a:pPr>
              <a:buNone/>
            </a:pPr>
            <a:r>
              <a:rPr lang="en-US" sz="2400" dirty="0"/>
              <a:t>       survey lines                                        Desired undercut is measured</a:t>
            </a:r>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p:txBody>
      </p:sp>
      <p:sp>
        <p:nvSpPr>
          <p:cNvPr id="8" name="Date Placeholder 7"/>
          <p:cNvSpPr>
            <a:spLocks noGrp="1"/>
          </p:cNvSpPr>
          <p:nvPr>
            <p:ph type="dt" sz="half" idx="10"/>
          </p:nvPr>
        </p:nvSpPr>
        <p:spPr/>
        <p:txBody>
          <a:bodyPr/>
          <a:lstStyle/>
          <a:p>
            <a:fld id="{D4D3D685-8DEF-4FA4-A945-455BED9DD0DA}" type="datetime1">
              <a:rPr lang="en-US" smtClean="0"/>
              <a:t>21-May-23</a:t>
            </a:fld>
            <a:endParaRPr lang="en-US"/>
          </a:p>
        </p:txBody>
      </p:sp>
      <p:sp>
        <p:nvSpPr>
          <p:cNvPr id="9" name="Slide Number Placeholder 8"/>
          <p:cNvSpPr>
            <a:spLocks noGrp="1"/>
          </p:cNvSpPr>
          <p:nvPr>
            <p:ph type="sldNum" sz="quarter" idx="12"/>
          </p:nvPr>
        </p:nvSpPr>
        <p:spPr/>
        <p:txBody>
          <a:bodyPr/>
          <a:lstStyle/>
          <a:p>
            <a:fld id="{1E310878-28FA-40D9-B123-959BF28ACFCA}" type="slidenum">
              <a:rPr lang="en-US" smtClean="0"/>
              <a:pPr/>
              <a:t>72</a:t>
            </a:fld>
            <a:endParaRPr lang="en-US"/>
          </a:p>
        </p:txBody>
      </p:sp>
      <p:pic>
        <p:nvPicPr>
          <p:cNvPr id="256002" name="Picture 2" descr="I:\DCIM\255CANON\IMG_06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914400"/>
            <a:ext cx="2743200" cy="20572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56003" name="Picture 3" descr="I:\DCIM\255CANON\IMG_06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990600"/>
            <a:ext cx="2819400" cy="1981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56004" name="Picture 4" descr="I:\DCIM\255CANON\IMG_061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0" y="3810000"/>
            <a:ext cx="2743200" cy="19888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56006" name="Picture 6" descr="I:\DCIM\255CANON\IMG_062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57800" y="3657600"/>
            <a:ext cx="2743200" cy="2057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endParaRPr lang="en-US" dirty="0"/>
          </a:p>
          <a:p>
            <a:endParaRPr lang="en-US" dirty="0"/>
          </a:p>
          <a:p>
            <a:pPr>
              <a:buNone/>
            </a:pPr>
            <a:r>
              <a:rPr lang="en-US" sz="2400" dirty="0"/>
              <a:t>Desired rest seat-red                             desired denture  base-blue</a:t>
            </a:r>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r>
              <a:rPr lang="en-US" sz="2400" dirty="0"/>
              <a:t>                                   Major connector-brown                                              </a:t>
            </a:r>
          </a:p>
        </p:txBody>
      </p:sp>
      <p:sp>
        <p:nvSpPr>
          <p:cNvPr id="7" name="Date Placeholder 6"/>
          <p:cNvSpPr>
            <a:spLocks noGrp="1"/>
          </p:cNvSpPr>
          <p:nvPr>
            <p:ph type="dt" sz="half" idx="10"/>
          </p:nvPr>
        </p:nvSpPr>
        <p:spPr/>
        <p:txBody>
          <a:bodyPr/>
          <a:lstStyle/>
          <a:p>
            <a:fld id="{B96FFAC7-3916-43F4-B5CD-D7D0166E1F9D}" type="datetime1">
              <a:rPr lang="en-US" smtClean="0"/>
              <a:t>21-May-23</a:t>
            </a:fld>
            <a:endParaRPr lang="en-US"/>
          </a:p>
        </p:txBody>
      </p:sp>
      <p:sp>
        <p:nvSpPr>
          <p:cNvPr id="8" name="Slide Number Placeholder 7"/>
          <p:cNvSpPr>
            <a:spLocks noGrp="1"/>
          </p:cNvSpPr>
          <p:nvPr>
            <p:ph type="sldNum" sz="quarter" idx="12"/>
          </p:nvPr>
        </p:nvSpPr>
        <p:spPr/>
        <p:txBody>
          <a:bodyPr/>
          <a:lstStyle/>
          <a:p>
            <a:fld id="{1E310878-28FA-40D9-B123-959BF28ACFCA}" type="slidenum">
              <a:rPr lang="en-US" smtClean="0"/>
              <a:pPr/>
              <a:t>73</a:t>
            </a:fld>
            <a:endParaRPr lang="en-US"/>
          </a:p>
        </p:txBody>
      </p:sp>
      <p:pic>
        <p:nvPicPr>
          <p:cNvPr id="257026" name="Picture 2" descr="I:\DCIM\255CANON\IMG_062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08524"/>
            <a:ext cx="3048000" cy="22060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57029" name="Picture 5" descr="I:\DCIM\255CANON\IMG_064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228600"/>
            <a:ext cx="3017838" cy="22632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57031" name="Picture 7" descr="I:\DCIM\255CANON\IMG_065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0400" y="3429000"/>
            <a:ext cx="2848896" cy="20538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p>
        </p:txBody>
      </p:sp>
      <p:sp>
        <p:nvSpPr>
          <p:cNvPr id="3" name="Content Placeholder 2"/>
          <p:cNvSpPr>
            <a:spLocks noGrp="1"/>
          </p:cNvSpPr>
          <p:nvPr>
            <p:ph idx="1"/>
          </p:nvPr>
        </p:nvSpPr>
        <p:spPr/>
        <p:txBody>
          <a:bodyPr>
            <a:normAutofit/>
          </a:bodyPr>
          <a:lstStyle/>
          <a:p>
            <a:endParaRPr lang="en-US" dirty="0"/>
          </a:p>
          <a:p>
            <a:endParaRPr lang="en-US" dirty="0"/>
          </a:p>
          <a:p>
            <a:pPr>
              <a:buNone/>
            </a:pPr>
            <a:r>
              <a:rPr lang="en-US" sz="2400" dirty="0"/>
              <a:t>Retentive elements -                              </a:t>
            </a:r>
            <a:r>
              <a:rPr lang="en-US" dirty="0"/>
              <a:t> </a:t>
            </a:r>
            <a:r>
              <a:rPr lang="en-US" sz="2400" dirty="0"/>
              <a:t>Left side   </a:t>
            </a:r>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dirty="0"/>
          </a:p>
          <a:p>
            <a:pPr>
              <a:buNone/>
            </a:pPr>
            <a:r>
              <a:rPr lang="en-US" sz="2400" dirty="0"/>
              <a:t>            right side                                       </a:t>
            </a:r>
          </a:p>
        </p:txBody>
      </p:sp>
      <p:sp>
        <p:nvSpPr>
          <p:cNvPr id="8" name="Date Placeholder 7"/>
          <p:cNvSpPr>
            <a:spLocks noGrp="1"/>
          </p:cNvSpPr>
          <p:nvPr>
            <p:ph type="dt" sz="half" idx="10"/>
          </p:nvPr>
        </p:nvSpPr>
        <p:spPr/>
        <p:txBody>
          <a:bodyPr/>
          <a:lstStyle/>
          <a:p>
            <a:fld id="{AFA22526-8AA7-4DBF-8D36-EFBABFFC691D}" type="datetime1">
              <a:rPr lang="en-US" smtClean="0"/>
              <a:t>21-May-23</a:t>
            </a:fld>
            <a:endParaRPr lang="en-US"/>
          </a:p>
        </p:txBody>
      </p:sp>
      <p:sp>
        <p:nvSpPr>
          <p:cNvPr id="9" name="Slide Number Placeholder 8"/>
          <p:cNvSpPr>
            <a:spLocks noGrp="1"/>
          </p:cNvSpPr>
          <p:nvPr>
            <p:ph type="sldNum" sz="quarter" idx="12"/>
          </p:nvPr>
        </p:nvSpPr>
        <p:spPr/>
        <p:txBody>
          <a:bodyPr/>
          <a:lstStyle/>
          <a:p>
            <a:fld id="{1E310878-28FA-40D9-B123-959BF28ACFCA}" type="slidenum">
              <a:rPr lang="en-US" smtClean="0"/>
              <a:pPr/>
              <a:t>74</a:t>
            </a:fld>
            <a:endParaRPr lang="en-US"/>
          </a:p>
        </p:txBody>
      </p:sp>
      <p:pic>
        <p:nvPicPr>
          <p:cNvPr id="258050" name="Picture 2" descr="I:\DCIM\255CANON\IMG_06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2667000" cy="20001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58051" name="Picture 3" descr="I:\DCIM\255CANON\IMG_065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669" y="3124200"/>
            <a:ext cx="2941638" cy="22061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58052" name="Picture 4" descr="I:\DCIM\255CANON\IMG_065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6800" y="381000"/>
            <a:ext cx="2667000" cy="20001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58053" name="Picture 5" descr="I:\DCIM\255CANON\IMG_064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91555" y="3160543"/>
            <a:ext cx="2819400" cy="21697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1295400"/>
            <a:ext cx="7086600" cy="1828800"/>
          </a:xfrm>
        </p:spPr>
        <p:txBody>
          <a:bodyPr>
            <a:normAutofit fontScale="90000"/>
          </a:bodyPr>
          <a:lstStyle/>
          <a:p>
            <a:pPr algn="ctr"/>
            <a:r>
              <a:rPr lang="en-US" sz="2800" dirty="0">
                <a:solidFill>
                  <a:srgbClr val="002060"/>
                </a:solidFill>
                <a:latin typeface="Times New Roman" pitchFamily="18" charset="0"/>
                <a:cs typeface="Times New Roman" pitchFamily="18" charset="0"/>
              </a:rPr>
              <a:t/>
            </a:r>
            <a:br>
              <a:rPr lang="en-US" sz="2800" dirty="0">
                <a:solidFill>
                  <a:srgbClr val="002060"/>
                </a:solidFill>
                <a:latin typeface="Times New Roman" pitchFamily="18" charset="0"/>
                <a:cs typeface="Times New Roman" pitchFamily="18" charset="0"/>
              </a:rPr>
            </a:br>
            <a:r>
              <a:rPr lang="en-US" sz="2800" dirty="0">
                <a:solidFill>
                  <a:srgbClr val="002060"/>
                </a:solidFill>
                <a:latin typeface="Times New Roman" pitchFamily="18" charset="0"/>
                <a:cs typeface="Times New Roman" pitchFamily="18" charset="0"/>
              </a:rPr>
              <a:t/>
            </a:r>
            <a:br>
              <a:rPr lang="en-US" sz="2800" dirty="0">
                <a:solidFill>
                  <a:srgbClr val="002060"/>
                </a:solidFill>
                <a:latin typeface="Times New Roman" pitchFamily="18" charset="0"/>
                <a:cs typeface="Times New Roman" pitchFamily="18" charset="0"/>
              </a:rPr>
            </a:br>
            <a:r>
              <a:rPr lang="en-US" sz="3100" dirty="0">
                <a:solidFill>
                  <a:srgbClr val="002060"/>
                </a:solidFill>
                <a:latin typeface="Times New Roman" pitchFamily="18" charset="0"/>
                <a:cs typeface="Times New Roman" pitchFamily="18" charset="0"/>
              </a:rPr>
              <a:t>Design considerations in some common clinical conditions</a:t>
            </a:r>
          </a:p>
        </p:txBody>
      </p:sp>
      <p:sp>
        <p:nvSpPr>
          <p:cNvPr id="4" name="Date Placeholder 3"/>
          <p:cNvSpPr>
            <a:spLocks noGrp="1"/>
          </p:cNvSpPr>
          <p:nvPr>
            <p:ph type="dt" sz="half" idx="10"/>
          </p:nvPr>
        </p:nvSpPr>
        <p:spPr/>
        <p:txBody>
          <a:bodyPr/>
          <a:lstStyle/>
          <a:p>
            <a:fld id="{F73A84D0-4640-45F3-BC6A-6762494734BC}"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solidFill>
                  <a:srgbClr val="7030A0"/>
                </a:solidFill>
                <a:latin typeface="Times New Roman" pitchFamily="18" charset="0"/>
                <a:cs typeface="Times New Roman" pitchFamily="18" charset="0"/>
              </a:rPr>
              <a:t>Design considerations for Kennedy’s Class I &amp; Class II </a:t>
            </a:r>
            <a:endParaRPr lang="en-US" sz="2400"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nSpc>
                <a:spcPct val="150000"/>
              </a:lnSpc>
            </a:pPr>
            <a:r>
              <a:rPr lang="en-US" sz="2400" b="1" dirty="0">
                <a:latin typeface="Times New Roman" pitchFamily="18" charset="0"/>
                <a:cs typeface="Times New Roman" pitchFamily="18" charset="0"/>
              </a:rPr>
              <a:t>Direct retention :</a:t>
            </a:r>
          </a:p>
          <a:p>
            <a:pPr>
              <a:lnSpc>
                <a:spcPct val="150000"/>
              </a:lnSpc>
              <a:buNone/>
            </a:pPr>
            <a:r>
              <a:rPr lang="en-US" sz="2400" dirty="0">
                <a:latin typeface="Times New Roman" pitchFamily="18" charset="0"/>
                <a:cs typeface="Times New Roman" pitchFamily="18" charset="0"/>
              </a:rPr>
              <a:t>     Close adaptation of the denture base , restoration of form and function and preservation of soft tissue are key concerns.</a:t>
            </a:r>
          </a:p>
          <a:p>
            <a:pPr>
              <a:lnSpc>
                <a:spcPct val="150000"/>
              </a:lnSpc>
              <a:buNone/>
            </a:pPr>
            <a:r>
              <a:rPr lang="en-US" sz="2400" dirty="0">
                <a:latin typeface="Times New Roman" pitchFamily="18" charset="0"/>
                <a:cs typeface="Times New Roman" pitchFamily="18" charset="0"/>
              </a:rPr>
              <a:t>    The position of the undercut is very critical as it determines the type of clasp.</a:t>
            </a:r>
          </a:p>
          <a:p>
            <a:pPr>
              <a:lnSpc>
                <a:spcPct val="150000"/>
              </a:lnSpc>
            </a:pPr>
            <a:r>
              <a:rPr lang="en-US" sz="2400" b="1" dirty="0">
                <a:latin typeface="Times New Roman" pitchFamily="18" charset="0"/>
                <a:cs typeface="Times New Roman" pitchFamily="18" charset="0"/>
              </a:rPr>
              <a:t>Clasp :</a:t>
            </a:r>
          </a:p>
          <a:p>
            <a:pPr>
              <a:lnSpc>
                <a:spcPct val="150000"/>
              </a:lnSpc>
              <a:buNone/>
            </a:pPr>
            <a:r>
              <a:rPr lang="en-US" sz="2400" dirty="0">
                <a:latin typeface="Times New Roman" pitchFamily="18" charset="0"/>
                <a:cs typeface="Times New Roman" pitchFamily="18" charset="0"/>
              </a:rPr>
              <a:t>     For class I two clasps on each terminal abutment are needed.</a:t>
            </a:r>
          </a:p>
          <a:p>
            <a:pPr>
              <a:lnSpc>
                <a:spcPct val="150000"/>
              </a:lnSpc>
              <a:buNone/>
            </a:pPr>
            <a:r>
              <a:rPr lang="en-US" sz="2400" dirty="0">
                <a:latin typeface="Times New Roman" pitchFamily="18" charset="0"/>
                <a:cs typeface="Times New Roman" pitchFamily="18" charset="0"/>
              </a:rPr>
              <a:t>     For class II three retentive clasps are required</a:t>
            </a:r>
            <a:r>
              <a:rPr lang="en-US" dirty="0"/>
              <a:t>. </a:t>
            </a:r>
          </a:p>
          <a:p>
            <a:pPr>
              <a:buNone/>
            </a:pPr>
            <a:endParaRPr lang="en-US" dirty="0"/>
          </a:p>
          <a:p>
            <a:pPr>
              <a:buNone/>
            </a:pPr>
            <a:endParaRPr lang="en-US" dirty="0"/>
          </a:p>
          <a:p>
            <a:endParaRPr lang="en-US" dirty="0"/>
          </a:p>
        </p:txBody>
      </p:sp>
      <p:sp>
        <p:nvSpPr>
          <p:cNvPr id="4" name="Date Placeholder 3"/>
          <p:cNvSpPr>
            <a:spLocks noGrp="1"/>
          </p:cNvSpPr>
          <p:nvPr>
            <p:ph type="dt" sz="half" idx="10"/>
          </p:nvPr>
        </p:nvSpPr>
        <p:spPr/>
        <p:txBody>
          <a:bodyPr/>
          <a:lstStyle/>
          <a:p>
            <a:fld id="{BE10485C-EA6A-42D0-86EB-C88522AF02CF}"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467600" cy="4873752"/>
          </a:xfrm>
        </p:spPr>
        <p:txBody>
          <a:bodyPr>
            <a:noAutofit/>
          </a:bodyPr>
          <a:lstStyle/>
          <a:p>
            <a:pPr>
              <a:lnSpc>
                <a:spcPct val="120000"/>
              </a:lnSpc>
            </a:pPr>
            <a:r>
              <a:rPr lang="en-US" sz="2400" b="1" dirty="0">
                <a:latin typeface="Times New Roman" pitchFamily="18" charset="0"/>
                <a:cs typeface="Times New Roman" pitchFamily="18" charset="0"/>
              </a:rPr>
              <a:t>Rest :</a:t>
            </a:r>
          </a:p>
          <a:p>
            <a:pPr>
              <a:lnSpc>
                <a:spcPct val="120000"/>
              </a:lnSpc>
              <a:buNone/>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Rest seat should be prepared on the tooth with the maximum support.</a:t>
            </a:r>
          </a:p>
          <a:p>
            <a:pPr>
              <a:lnSpc>
                <a:spcPct val="120000"/>
              </a:lnSpc>
              <a:buNone/>
            </a:pPr>
            <a:r>
              <a:rPr lang="en-US" sz="2400" dirty="0">
                <a:latin typeface="Times New Roman" pitchFamily="18" charset="0"/>
                <a:cs typeface="Times New Roman" pitchFamily="18" charset="0"/>
              </a:rPr>
              <a:t>     Should be placed adjacent to edentulous area.</a:t>
            </a:r>
          </a:p>
          <a:p>
            <a:pPr>
              <a:lnSpc>
                <a:spcPct val="120000"/>
              </a:lnSpc>
            </a:pPr>
            <a:r>
              <a:rPr lang="en-US" sz="2400" b="1" dirty="0">
                <a:latin typeface="Times New Roman" pitchFamily="18" charset="0"/>
                <a:cs typeface="Times New Roman" pitchFamily="18" charset="0"/>
              </a:rPr>
              <a:t>Indirect retainer :</a:t>
            </a:r>
          </a:p>
          <a:p>
            <a:pPr>
              <a:lnSpc>
                <a:spcPct val="120000"/>
              </a:lnSpc>
              <a:buNone/>
            </a:pPr>
            <a:r>
              <a:rPr lang="en-US" sz="2400" dirty="0">
                <a:latin typeface="Times New Roman" pitchFamily="18" charset="0"/>
                <a:cs typeface="Times New Roman" pitchFamily="18" charset="0"/>
              </a:rPr>
              <a:t>     For class I - 2</a:t>
            </a:r>
          </a:p>
          <a:p>
            <a:pPr>
              <a:lnSpc>
                <a:spcPct val="120000"/>
              </a:lnSpc>
              <a:buNone/>
            </a:pPr>
            <a:r>
              <a:rPr lang="en-US" sz="2400" dirty="0">
                <a:latin typeface="Times New Roman" pitchFamily="18" charset="0"/>
                <a:cs typeface="Times New Roman" pitchFamily="18" charset="0"/>
              </a:rPr>
              <a:t>     For class II – 1 on the </a:t>
            </a:r>
            <a:r>
              <a:rPr lang="en-US" sz="2400" dirty="0" err="1">
                <a:latin typeface="Times New Roman" pitchFamily="18" charset="0"/>
                <a:cs typeface="Times New Roman" pitchFamily="18" charset="0"/>
              </a:rPr>
              <a:t>dentulous</a:t>
            </a:r>
            <a:r>
              <a:rPr lang="en-US" sz="2400" dirty="0">
                <a:latin typeface="Times New Roman" pitchFamily="18" charset="0"/>
                <a:cs typeface="Times New Roman" pitchFamily="18" charset="0"/>
              </a:rPr>
              <a:t> side</a:t>
            </a:r>
          </a:p>
          <a:p>
            <a:pPr>
              <a:lnSpc>
                <a:spcPct val="120000"/>
              </a:lnSpc>
            </a:pPr>
            <a:r>
              <a:rPr lang="en-US" sz="2400" b="1" dirty="0">
                <a:latin typeface="Times New Roman" pitchFamily="18" charset="0"/>
                <a:cs typeface="Times New Roman" pitchFamily="18" charset="0"/>
              </a:rPr>
              <a:t>Denture base :</a:t>
            </a:r>
          </a:p>
          <a:p>
            <a:pPr>
              <a:lnSpc>
                <a:spcPct val="120000"/>
              </a:lnSpc>
              <a:buNone/>
            </a:pPr>
            <a:r>
              <a:rPr lang="en-US" sz="2400" dirty="0">
                <a:latin typeface="Times New Roman" pitchFamily="18" charset="0"/>
                <a:cs typeface="Times New Roman" pitchFamily="18" charset="0"/>
              </a:rPr>
              <a:t>     A broad coverage without any functional interference is required.</a:t>
            </a:r>
          </a:p>
          <a:p>
            <a:pPr>
              <a:lnSpc>
                <a:spcPct val="120000"/>
              </a:lnSpc>
            </a:pPr>
            <a:r>
              <a:rPr lang="en-US" sz="2400" b="1" dirty="0">
                <a:latin typeface="Times New Roman" pitchFamily="18" charset="0"/>
                <a:cs typeface="Times New Roman" pitchFamily="18" charset="0"/>
              </a:rPr>
              <a:t>Occlusion :</a:t>
            </a:r>
          </a:p>
          <a:p>
            <a:pPr>
              <a:lnSpc>
                <a:spcPct val="120000"/>
              </a:lnSpc>
              <a:buNone/>
            </a:pPr>
            <a:r>
              <a:rPr lang="en-US" sz="2400" dirty="0">
                <a:latin typeface="Times New Roman" pitchFamily="18" charset="0"/>
                <a:cs typeface="Times New Roman" pitchFamily="18" charset="0"/>
              </a:rPr>
              <a:t>     It  should coincide with the CR of the patient.</a:t>
            </a:r>
          </a:p>
          <a:p>
            <a:pPr>
              <a:lnSpc>
                <a:spcPct val="120000"/>
              </a:lnSpc>
              <a:buNone/>
            </a:pPr>
            <a:r>
              <a:rPr lang="en-US" sz="2400" dirty="0">
                <a:latin typeface="Times New Roman" pitchFamily="18" charset="0"/>
                <a:cs typeface="Times New Roman" pitchFamily="18" charset="0"/>
              </a:rPr>
              <a:t>     It should not have any premature </a:t>
            </a:r>
            <a:r>
              <a:rPr lang="en-US" dirty="0"/>
              <a:t>contacts.</a:t>
            </a:r>
          </a:p>
          <a:p>
            <a:pPr>
              <a:lnSpc>
                <a:spcPct val="120000"/>
              </a:lnSpc>
            </a:pPr>
            <a:endParaRPr lang="en-US" dirty="0"/>
          </a:p>
        </p:txBody>
      </p:sp>
      <p:sp>
        <p:nvSpPr>
          <p:cNvPr id="4" name="Date Placeholder 3"/>
          <p:cNvSpPr>
            <a:spLocks noGrp="1"/>
          </p:cNvSpPr>
          <p:nvPr>
            <p:ph type="dt" sz="half" idx="10"/>
          </p:nvPr>
        </p:nvSpPr>
        <p:spPr>
          <a:xfrm>
            <a:off x="533400" y="6492875"/>
            <a:ext cx="2133600" cy="365125"/>
          </a:xfrm>
        </p:spPr>
        <p:txBody>
          <a:bodyPr/>
          <a:lstStyle/>
          <a:p>
            <a:fld id="{253B28CD-1142-4200-A195-F23519D280A9}"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77</a:t>
            </a:fld>
            <a:endParaRPr lang="en-US"/>
          </a:p>
        </p:txBody>
      </p:sp>
      <p:pic>
        <p:nvPicPr>
          <p:cNvPr id="12290" name="Picture 2" descr="C:\Users\AISWARYA\Desktop\article-image-1557-IM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2133600"/>
            <a:ext cx="1612083" cy="21605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solidFill>
                  <a:srgbClr val="7030A0"/>
                </a:solidFill>
                <a:latin typeface="Times New Roman" pitchFamily="18" charset="0"/>
                <a:cs typeface="Times New Roman" pitchFamily="18" charset="0"/>
              </a:rPr>
              <a:t>Design considerations for Kennedy’s Class III</a:t>
            </a:r>
            <a:endParaRPr lang="en-US" sz="2400"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b="1" dirty="0">
                <a:latin typeface="Times New Roman" pitchFamily="18" charset="0"/>
                <a:cs typeface="Times New Roman" pitchFamily="18" charset="0"/>
              </a:rPr>
              <a:t>Direct retention :</a:t>
            </a:r>
          </a:p>
          <a:p>
            <a:pPr>
              <a:buNone/>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The damage to the abutment tooth is very less.</a:t>
            </a:r>
          </a:p>
          <a:p>
            <a:pPr>
              <a:buNone/>
            </a:pPr>
            <a:r>
              <a:rPr lang="en-US" sz="2400" dirty="0">
                <a:latin typeface="Times New Roman" pitchFamily="18" charset="0"/>
                <a:cs typeface="Times New Roman" pitchFamily="18" charset="0"/>
              </a:rPr>
              <a:t>     The position of under cut is not critical.</a:t>
            </a:r>
          </a:p>
          <a:p>
            <a:r>
              <a:rPr lang="en-US" sz="2400" b="1" dirty="0">
                <a:latin typeface="Times New Roman" pitchFamily="18" charset="0"/>
                <a:cs typeface="Times New Roman" pitchFamily="18" charset="0"/>
              </a:rPr>
              <a:t>Clasp :</a:t>
            </a:r>
          </a:p>
          <a:p>
            <a:pPr>
              <a:buNone/>
            </a:pPr>
            <a:r>
              <a:rPr lang="en-US" sz="2400" dirty="0">
                <a:latin typeface="Times New Roman" pitchFamily="18" charset="0"/>
                <a:cs typeface="Times New Roman" pitchFamily="18" charset="0"/>
              </a:rPr>
              <a:t>      Four clasps are placed </a:t>
            </a:r>
          </a:p>
          <a:p>
            <a:r>
              <a:rPr lang="en-US" sz="2400" b="1" dirty="0">
                <a:latin typeface="Times New Roman" pitchFamily="18" charset="0"/>
                <a:cs typeface="Times New Roman" pitchFamily="18" charset="0"/>
              </a:rPr>
              <a:t>Indirect retention :</a:t>
            </a:r>
          </a:p>
          <a:p>
            <a:pPr>
              <a:buNone/>
            </a:pPr>
            <a:r>
              <a:rPr lang="en-US" sz="2400" dirty="0">
                <a:latin typeface="Times New Roman" pitchFamily="18" charset="0"/>
                <a:cs typeface="Times New Roman" pitchFamily="18" charset="0"/>
              </a:rPr>
              <a:t>     Usually not needed.</a:t>
            </a:r>
          </a:p>
          <a:p>
            <a:r>
              <a:rPr lang="en-US" sz="2400" b="1" dirty="0">
                <a:latin typeface="Times New Roman" pitchFamily="18" charset="0"/>
                <a:cs typeface="Times New Roman" pitchFamily="18" charset="0"/>
              </a:rPr>
              <a:t>Denture base :</a:t>
            </a:r>
          </a:p>
          <a:p>
            <a:pPr>
              <a:buNone/>
            </a:pPr>
            <a:r>
              <a:rPr lang="en-US" sz="2400" dirty="0">
                <a:latin typeface="Times New Roman" pitchFamily="18" charset="0"/>
                <a:cs typeface="Times New Roman" pitchFamily="18" charset="0"/>
              </a:rPr>
              <a:t>     Functional impression not required.</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E5EABFF-1AA9-416F-9833-4DDDD693C02F}"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78</a:t>
            </a:fld>
            <a:endParaRPr lang="en-US"/>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62600" y="2895600"/>
            <a:ext cx="2749550" cy="238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2400" b="1" dirty="0">
                <a:solidFill>
                  <a:srgbClr val="7030A0"/>
                </a:solidFill>
                <a:latin typeface="Times New Roman" pitchFamily="18" charset="0"/>
                <a:cs typeface="Times New Roman" pitchFamily="18" charset="0"/>
              </a:rPr>
              <a:t>Design considerations for Kennedy’s Class IV</a:t>
            </a:r>
            <a:endParaRPr lang="en-US" sz="2400"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990600"/>
            <a:ext cx="6248400" cy="4709160"/>
          </a:xfrm>
        </p:spPr>
        <p:txBody>
          <a:bodyPr>
            <a:normAutofit fontScale="92500" lnSpcReduction="10000"/>
          </a:bodyPr>
          <a:lstStyle/>
          <a:p>
            <a:pPr>
              <a:lnSpc>
                <a:spcPct val="150000"/>
              </a:lnSpc>
            </a:pPr>
            <a:r>
              <a:rPr lang="en-US" sz="2400" dirty="0">
                <a:latin typeface="Times New Roman" pitchFamily="18" charset="0"/>
                <a:cs typeface="Times New Roman" pitchFamily="18" charset="0"/>
              </a:rPr>
              <a:t>Stress pattern varies for this class.</a:t>
            </a:r>
          </a:p>
          <a:p>
            <a:pPr>
              <a:lnSpc>
                <a:spcPct val="150000"/>
              </a:lnSpc>
            </a:pPr>
            <a:r>
              <a:rPr lang="en-US" sz="2400" dirty="0">
                <a:latin typeface="Times New Roman" pitchFamily="18" charset="0"/>
                <a:cs typeface="Times New Roman" pitchFamily="18" charset="0"/>
              </a:rPr>
              <a:t>More tilting forces on abutment teeth as teeth are placed anterior to the crest of ridge.</a:t>
            </a:r>
          </a:p>
          <a:p>
            <a:pPr>
              <a:lnSpc>
                <a:spcPct val="150000"/>
              </a:lnSpc>
            </a:pPr>
            <a:r>
              <a:rPr lang="en-US" sz="2400" dirty="0">
                <a:latin typeface="Times New Roman" pitchFamily="18" charset="0"/>
                <a:cs typeface="Times New Roman" pitchFamily="18" charset="0"/>
              </a:rPr>
              <a:t>These forces can be minimized by </a:t>
            </a:r>
          </a:p>
          <a:p>
            <a:pPr marL="457200" indent="-457200">
              <a:lnSpc>
                <a:spcPct val="150000"/>
              </a:lnSpc>
              <a:buFont typeface="Wingdings" pitchFamily="2" charset="2"/>
              <a:buChar char="v"/>
            </a:pPr>
            <a:r>
              <a:rPr lang="en-US" sz="2400" dirty="0">
                <a:latin typeface="Times New Roman" pitchFamily="18" charset="0"/>
                <a:cs typeface="Times New Roman" pitchFamily="18" charset="0"/>
              </a:rPr>
              <a:t>Shorter the edentulous area lesser the tipping forces.</a:t>
            </a:r>
          </a:p>
          <a:p>
            <a:pPr marL="457200" indent="-457200">
              <a:lnSpc>
                <a:spcPct val="150000"/>
              </a:lnSpc>
              <a:buFont typeface="Wingdings" pitchFamily="2" charset="2"/>
              <a:buChar char="v"/>
            </a:pPr>
            <a:r>
              <a:rPr lang="en-US" sz="2400" dirty="0">
                <a:latin typeface="Times New Roman" pitchFamily="18" charset="0"/>
                <a:cs typeface="Times New Roman" pitchFamily="18" charset="0"/>
              </a:rPr>
              <a:t>Preservation of labial alveolar bone.</a:t>
            </a:r>
          </a:p>
          <a:p>
            <a:pPr marL="457200" indent="-457200">
              <a:lnSpc>
                <a:spcPct val="150000"/>
              </a:lnSpc>
              <a:buFont typeface="Wingdings" pitchFamily="2" charset="2"/>
              <a:buChar char="v"/>
            </a:pPr>
            <a:r>
              <a:rPr lang="en-US" sz="2400" dirty="0">
                <a:latin typeface="Times New Roman" pitchFamily="18" charset="0"/>
                <a:cs typeface="Times New Roman" pitchFamily="18" charset="0"/>
              </a:rPr>
              <a:t>Retaining the natural teeth as intermediate abutment.</a:t>
            </a:r>
          </a:p>
          <a:p>
            <a:endParaRPr lang="en-US" dirty="0"/>
          </a:p>
        </p:txBody>
      </p:sp>
      <p:sp>
        <p:nvSpPr>
          <p:cNvPr id="4" name="Date Placeholder 3"/>
          <p:cNvSpPr>
            <a:spLocks noGrp="1"/>
          </p:cNvSpPr>
          <p:nvPr>
            <p:ph type="dt" sz="half" idx="10"/>
          </p:nvPr>
        </p:nvSpPr>
        <p:spPr/>
        <p:txBody>
          <a:bodyPr/>
          <a:lstStyle/>
          <a:p>
            <a:fld id="{DF6A298E-9E6E-4E5D-84DE-8EE5493371A9}"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79</a:t>
            </a:fld>
            <a:endParaRPr lang="en-US"/>
          </a:p>
        </p:txBody>
      </p:sp>
      <p:pic>
        <p:nvPicPr>
          <p:cNvPr id="11266" name="Picture 2" descr="C:\Users\AISWARYA\Desktop\Metal_RP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2743200"/>
            <a:ext cx="2209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77813"/>
            <a:ext cx="8077200" cy="1703387"/>
          </a:xfrm>
        </p:spPr>
        <p:txBody>
          <a:bodyPr>
            <a:normAutofit fontScale="90000"/>
          </a:bodyPr>
          <a:lstStyle/>
          <a:p>
            <a:pPr algn="ctr"/>
            <a:r>
              <a:rPr lang="en-US" sz="3200" b="1" dirty="0">
                <a:solidFill>
                  <a:srgbClr val="002060"/>
                </a:solidFill>
                <a:latin typeface="Times New Roman" pitchFamily="18" charset="0"/>
                <a:cs typeface="Times New Roman" pitchFamily="18" charset="0"/>
              </a:rPr>
              <a:t>STRESS CONSIDERATION IN A PARTIAL DENTURE</a:t>
            </a:r>
            <a:r>
              <a:rPr lang="en-US" sz="3200" b="1" dirty="0">
                <a:solidFill>
                  <a:schemeClr val="folHlink"/>
                </a:solidFill>
              </a:rPr>
              <a:t/>
            </a:r>
            <a:br>
              <a:rPr lang="en-US" sz="3200" b="1" dirty="0">
                <a:solidFill>
                  <a:schemeClr val="folHlink"/>
                </a:solidFill>
              </a:rPr>
            </a:br>
            <a:r>
              <a:rPr lang="en-US" sz="3200" b="1" dirty="0">
                <a:solidFill>
                  <a:schemeClr val="folHlink"/>
                </a:solidFill>
              </a:rPr>
              <a:t/>
            </a:r>
            <a:br>
              <a:rPr lang="en-US" sz="3200" b="1" dirty="0">
                <a:solidFill>
                  <a:schemeClr val="folHlink"/>
                </a:solidFill>
              </a:rPr>
            </a:br>
            <a:endParaRPr lang="en-US" sz="3200" b="1" dirty="0">
              <a:solidFill>
                <a:schemeClr val="folHlink"/>
              </a:solidFill>
            </a:endParaRPr>
          </a:p>
        </p:txBody>
      </p:sp>
      <p:graphicFrame>
        <p:nvGraphicFramePr>
          <p:cNvPr id="10" name="Content Placeholder 9"/>
          <p:cNvGraphicFramePr>
            <a:graphicFrameLocks noGrp="1"/>
          </p:cNvGraphicFramePr>
          <p:nvPr>
            <p:ph idx="1"/>
          </p:nvPr>
        </p:nvGraphicFramePr>
        <p:xfrm>
          <a:off x="1371600" y="1295400"/>
          <a:ext cx="3200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fld id="{C66752D9-700D-4937-A7DF-85F9BA58F02C}" type="datetime1">
              <a:rPr lang="en-US" smtClean="0"/>
              <a:t>21-May-23</a:t>
            </a:fld>
            <a:endParaRPr lang="en-US" dirty="0"/>
          </a:p>
        </p:txBody>
      </p:sp>
      <p:sp>
        <p:nvSpPr>
          <p:cNvPr id="8" name="Slide Number Placeholder 7"/>
          <p:cNvSpPr>
            <a:spLocks noGrp="1"/>
          </p:cNvSpPr>
          <p:nvPr>
            <p:ph type="sldNum" sz="quarter" idx="12"/>
          </p:nvPr>
        </p:nvSpPr>
        <p:spPr/>
        <p:txBody>
          <a:bodyPr/>
          <a:lstStyle/>
          <a:p>
            <a:fld id="{1E310878-28FA-40D9-B123-959BF28ACFCA}" type="slidenum">
              <a:rPr lang="en-US" smtClean="0"/>
              <a:pPr/>
              <a:t>8</a:t>
            </a:fld>
            <a:endParaRPr lang="en-US" dirty="0"/>
          </a:p>
        </p:txBody>
      </p:sp>
      <p:graphicFrame>
        <p:nvGraphicFramePr>
          <p:cNvPr id="11" name="Diagram 10"/>
          <p:cNvGraphicFramePr/>
          <p:nvPr/>
        </p:nvGraphicFramePr>
        <p:xfrm>
          <a:off x="5486400" y="1371600"/>
          <a:ext cx="2667000" cy="241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5" name="Straight Arrow Connector 14"/>
          <p:cNvCxnSpPr/>
          <p:nvPr/>
        </p:nvCxnSpPr>
        <p:spPr>
          <a:xfrm flipV="1">
            <a:off x="4648200" y="1905000"/>
            <a:ext cx="685800" cy="152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4724400" y="2286000"/>
            <a:ext cx="6096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1752600"/>
            <a:ext cx="7086600" cy="1828800"/>
          </a:xfrm>
        </p:spPr>
        <p:txBody>
          <a:bodyPr>
            <a:normAutofit/>
          </a:bodyPr>
          <a:lstStyle/>
          <a:p>
            <a:pPr algn="ctr"/>
            <a:r>
              <a:rPr lang="en-US" sz="2800" dirty="0">
                <a:solidFill>
                  <a:srgbClr val="002060"/>
                </a:solidFill>
                <a:latin typeface="Times New Roman" pitchFamily="18" charset="0"/>
                <a:cs typeface="Times New Roman" pitchFamily="18" charset="0"/>
              </a:rPr>
              <a:t>Trouble shooting in designing </a:t>
            </a:r>
            <a:r>
              <a:rPr lang="en-US" sz="2800" dirty="0" err="1">
                <a:solidFill>
                  <a:srgbClr val="002060"/>
                </a:solidFill>
                <a:latin typeface="Times New Roman" pitchFamily="18" charset="0"/>
                <a:cs typeface="Times New Roman" pitchFamily="18" charset="0"/>
              </a:rPr>
              <a:t>rpd</a:t>
            </a:r>
            <a:endParaRPr lang="en-US" sz="2800" dirty="0">
              <a:solidFill>
                <a:srgbClr val="002060"/>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82CC449-988D-4758-B765-7F51C97A59E7}"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7467600" cy="4873752"/>
          </a:xfrm>
        </p:spPr>
        <p:txBody>
          <a:bodyPr>
            <a:normAutofit/>
          </a:bodyPr>
          <a:lstStyle/>
          <a:p>
            <a:pPr>
              <a:lnSpc>
                <a:spcPct val="150000"/>
              </a:lnSpc>
              <a:buNone/>
            </a:pPr>
            <a:r>
              <a:rPr lang="en-US" sz="2400" b="1" dirty="0">
                <a:latin typeface="Times New Roman" pitchFamily="18" charset="0"/>
                <a:cs typeface="Times New Roman" pitchFamily="18" charset="0"/>
              </a:rPr>
              <a:t>Disruption of </a:t>
            </a:r>
            <a:r>
              <a:rPr lang="en-US" sz="2400" b="1" dirty="0" err="1">
                <a:latin typeface="Times New Roman" pitchFamily="18" charset="0"/>
                <a:cs typeface="Times New Roman" pitchFamily="18" charset="0"/>
              </a:rPr>
              <a:t>occlusal</a:t>
            </a:r>
            <a:r>
              <a:rPr lang="en-US" sz="2400" b="1" dirty="0">
                <a:latin typeface="Times New Roman" pitchFamily="18" charset="0"/>
                <a:cs typeface="Times New Roman" pitchFamily="18" charset="0"/>
              </a:rPr>
              <a:t> plane due to over eruption of  opposing teeth</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Modifying the opposing tooth </a:t>
            </a:r>
          </a:p>
          <a:p>
            <a:pPr>
              <a:lnSpc>
                <a:spcPct val="150000"/>
              </a:lnSpc>
            </a:pPr>
            <a:r>
              <a:rPr lang="en-US" sz="2400" dirty="0">
                <a:latin typeface="Times New Roman" pitchFamily="18" charset="0"/>
                <a:cs typeface="Times New Roman" pitchFamily="18" charset="0"/>
              </a:rPr>
              <a:t>Conversion of the tooth to an over denture abutment.</a:t>
            </a:r>
          </a:p>
          <a:p>
            <a:pPr>
              <a:lnSpc>
                <a:spcPct val="150000"/>
              </a:lnSpc>
            </a:pPr>
            <a:r>
              <a:rPr lang="en-US" sz="2400" dirty="0">
                <a:latin typeface="Times New Roman" pitchFamily="18" charset="0"/>
                <a:cs typeface="Times New Roman" pitchFamily="18" charset="0"/>
              </a:rPr>
              <a:t>Orthodontic intrusion.</a:t>
            </a:r>
          </a:p>
          <a:p>
            <a:pPr>
              <a:lnSpc>
                <a:spcPct val="150000"/>
              </a:lnSpc>
            </a:pPr>
            <a:r>
              <a:rPr lang="en-US" sz="2400" dirty="0">
                <a:latin typeface="Times New Roman" pitchFamily="18" charset="0"/>
                <a:cs typeface="Times New Roman" pitchFamily="18" charset="0"/>
              </a:rPr>
              <a:t>In severe cases extraction</a:t>
            </a:r>
          </a:p>
        </p:txBody>
      </p:sp>
      <p:sp>
        <p:nvSpPr>
          <p:cNvPr id="4" name="Date Placeholder 3"/>
          <p:cNvSpPr>
            <a:spLocks noGrp="1"/>
          </p:cNvSpPr>
          <p:nvPr>
            <p:ph type="dt" sz="half" idx="10"/>
          </p:nvPr>
        </p:nvSpPr>
        <p:spPr/>
        <p:txBody>
          <a:bodyPr/>
          <a:lstStyle/>
          <a:p>
            <a:fld id="{8FBB46F1-87B3-4497-9880-02A792886A88}"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81</a:t>
            </a:fld>
            <a:endParaRPr lang="en-US"/>
          </a:p>
        </p:txBody>
      </p:sp>
      <p:sp>
        <p:nvSpPr>
          <p:cNvPr id="7" name="TextBox 6"/>
          <p:cNvSpPr txBox="1"/>
          <p:nvPr/>
        </p:nvSpPr>
        <p:spPr>
          <a:xfrm>
            <a:off x="2201843" y="6550223"/>
            <a:ext cx="6942157" cy="307777"/>
          </a:xfrm>
          <a:prstGeom prst="rect">
            <a:avLst/>
          </a:prstGeom>
          <a:solidFill>
            <a:schemeClr val="bg1"/>
          </a:solidFill>
        </p:spPr>
        <p:txBody>
          <a:bodyPr wrap="none" rtlCol="0">
            <a:spAutoFit/>
          </a:bodyPr>
          <a:lstStyle/>
          <a:p>
            <a:r>
              <a:rPr lang="en-US" sz="1400" dirty="0"/>
              <a:t>Understanding partial denture design ,Oxford university </a:t>
            </a:r>
            <a:r>
              <a:rPr lang="en-US" sz="1400" dirty="0" err="1"/>
              <a:t>Press,KW</a:t>
            </a:r>
            <a:r>
              <a:rPr lang="en-US" sz="1400" dirty="0"/>
              <a:t> Tyson,Yemm,Scott</a:t>
            </a:r>
          </a:p>
        </p:txBody>
      </p:sp>
      <p:pic>
        <p:nvPicPr>
          <p:cNvPr id="1026" name="Picture 2" descr="C:\Users\AISWARYA\Desktop\0311_Geckili_03.jpg"/>
          <p:cNvPicPr>
            <a:picLocks noChangeAspect="1" noChangeArrowheads="1"/>
          </p:cNvPicPr>
          <p:nvPr/>
        </p:nvPicPr>
        <p:blipFill>
          <a:blip r:embed="rId2"/>
          <a:srcRect/>
          <a:stretch>
            <a:fillRect/>
          </a:stretch>
        </p:blipFill>
        <p:spPr bwMode="auto">
          <a:xfrm>
            <a:off x="6553200" y="914400"/>
            <a:ext cx="190500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Picture 5" descr="C:\pictures\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0352" y="2819400"/>
            <a:ext cx="2133600"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C:\pictures\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8600" y="4953000"/>
            <a:ext cx="2808440" cy="144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6" descr="C:\pictures\8.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0600" y="4953000"/>
            <a:ext cx="2835275" cy="144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467600" cy="4873752"/>
          </a:xfrm>
        </p:spPr>
        <p:txBody>
          <a:bodyPr>
            <a:normAutofit/>
          </a:bodyPr>
          <a:lstStyle/>
          <a:p>
            <a:pPr>
              <a:buNone/>
            </a:pPr>
            <a:r>
              <a:rPr lang="en-US" sz="2400" b="1" dirty="0">
                <a:latin typeface="Times New Roman" pitchFamily="18" charset="0"/>
                <a:cs typeface="Times New Roman" pitchFamily="18" charset="0"/>
              </a:rPr>
              <a:t>Tilted teeth</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Placing a short rest</a:t>
            </a:r>
          </a:p>
          <a:p>
            <a:r>
              <a:rPr lang="en-US" sz="2400" dirty="0">
                <a:latin typeface="Times New Roman" pitchFamily="18" charset="0"/>
                <a:cs typeface="Times New Roman" pitchFamily="18" charset="0"/>
              </a:rPr>
              <a:t>Placing a rest with broad </a:t>
            </a:r>
            <a:r>
              <a:rPr lang="en-US" sz="2400" dirty="0" err="1">
                <a:latin typeface="Times New Roman" pitchFamily="18" charset="0"/>
                <a:cs typeface="Times New Roman" pitchFamily="18" charset="0"/>
              </a:rPr>
              <a:t>occlusal</a:t>
            </a:r>
            <a:r>
              <a:rPr lang="en-US" sz="2400" dirty="0">
                <a:latin typeface="Times New Roman" pitchFamily="18" charset="0"/>
                <a:cs typeface="Times New Roman" pitchFamily="18" charset="0"/>
              </a:rPr>
              <a:t> coverage</a:t>
            </a:r>
          </a:p>
          <a:p>
            <a:r>
              <a:rPr lang="en-US" sz="2400" dirty="0">
                <a:latin typeface="Times New Roman" pitchFamily="18" charset="0"/>
                <a:cs typeface="Times New Roman" pitchFamily="18" charset="0"/>
              </a:rPr>
              <a:t>Ring clasp</a:t>
            </a:r>
          </a:p>
          <a:p>
            <a:r>
              <a:rPr lang="en-US" sz="2400" dirty="0">
                <a:latin typeface="Times New Roman" pitchFamily="18" charset="0"/>
                <a:cs typeface="Times New Roman" pitchFamily="18" charset="0"/>
              </a:rPr>
              <a:t>Orthodontic correction</a:t>
            </a:r>
          </a:p>
          <a:p>
            <a:r>
              <a:rPr lang="en-US" sz="2400" dirty="0">
                <a:latin typeface="Times New Roman" pitchFamily="18" charset="0"/>
                <a:cs typeface="Times New Roman" pitchFamily="18" charset="0"/>
              </a:rPr>
              <a:t>Extraction</a:t>
            </a:r>
          </a:p>
        </p:txBody>
      </p:sp>
      <p:sp>
        <p:nvSpPr>
          <p:cNvPr id="4" name="Date Placeholder 3"/>
          <p:cNvSpPr>
            <a:spLocks noGrp="1"/>
          </p:cNvSpPr>
          <p:nvPr>
            <p:ph type="dt" sz="half" idx="10"/>
          </p:nvPr>
        </p:nvSpPr>
        <p:spPr/>
        <p:txBody>
          <a:bodyPr/>
          <a:lstStyle/>
          <a:p>
            <a:fld id="{2345AED3-88B7-49AE-9698-30D7A794D84E}"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82</a:t>
            </a:fld>
            <a:endParaRPr lang="en-US"/>
          </a:p>
        </p:txBody>
      </p:sp>
      <p:pic>
        <p:nvPicPr>
          <p:cNvPr id="2051" name="Picture 3" descr="C:\Users\AISWARYA\Desktop\QE29_Wassell_fig036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2119049"/>
            <a:ext cx="2286000" cy="1663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descr="C:\pictures\3.PNG"/>
          <p:cNvPicPr>
            <a:picLocks noChangeAspect="1" noChangeArrowheads="1"/>
          </p:cNvPicPr>
          <p:nvPr/>
        </p:nvPicPr>
        <p:blipFill>
          <a:blip r:embed="rId3"/>
          <a:srcRect/>
          <a:stretch>
            <a:fillRect/>
          </a:stretch>
        </p:blipFill>
        <p:spPr bwMode="auto">
          <a:xfrm>
            <a:off x="3276600" y="4038600"/>
            <a:ext cx="2390215"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5" name="Picture 7" descr="C:\pictures\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4038600"/>
            <a:ext cx="2210938"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7" descr="C:\pictures\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4038600"/>
            <a:ext cx="2286000" cy="2114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467600" cy="4873752"/>
          </a:xfrm>
        </p:spPr>
        <p:txBody>
          <a:bodyPr/>
          <a:lstStyle/>
          <a:p>
            <a:pPr>
              <a:buNone/>
            </a:pPr>
            <a:r>
              <a:rPr lang="en-US" sz="2400" b="1" dirty="0">
                <a:latin typeface="Times New Roman" pitchFamily="18" charset="0"/>
                <a:cs typeface="Times New Roman" pitchFamily="18" charset="0"/>
              </a:rPr>
              <a:t>Deep bite</a:t>
            </a:r>
          </a:p>
          <a:p>
            <a:pPr>
              <a:lnSpc>
                <a:spcPct val="150000"/>
              </a:lnSpc>
            </a:pPr>
            <a:r>
              <a:rPr lang="en-US" sz="2400" dirty="0">
                <a:latin typeface="Times New Roman" pitchFamily="18" charset="0"/>
                <a:cs typeface="Times New Roman" pitchFamily="18" charset="0"/>
              </a:rPr>
              <a:t>Extending the major connector which acts as a backing to teeth surface.</a:t>
            </a:r>
          </a:p>
          <a:p>
            <a:pPr>
              <a:lnSpc>
                <a:spcPct val="150000"/>
              </a:lnSpc>
            </a:pPr>
            <a:r>
              <a:rPr lang="en-US" sz="2400" dirty="0">
                <a:latin typeface="Times New Roman" pitchFamily="18" charset="0"/>
                <a:cs typeface="Times New Roman" pitchFamily="18" charset="0"/>
              </a:rPr>
              <a:t>Not including that area in the RPD construction</a:t>
            </a:r>
          </a:p>
          <a:p>
            <a:endParaRPr lang="en-US" dirty="0"/>
          </a:p>
        </p:txBody>
      </p:sp>
      <p:sp>
        <p:nvSpPr>
          <p:cNvPr id="4" name="Date Placeholder 3"/>
          <p:cNvSpPr>
            <a:spLocks noGrp="1"/>
          </p:cNvSpPr>
          <p:nvPr>
            <p:ph type="dt" sz="half" idx="10"/>
          </p:nvPr>
        </p:nvSpPr>
        <p:spPr/>
        <p:txBody>
          <a:bodyPr/>
          <a:lstStyle/>
          <a:p>
            <a:fld id="{C2677C07-B486-411E-B004-E6E216D200C8}" type="datetime1">
              <a:rPr lang="en-US" smtClean="0"/>
              <a:t>21-May-23</a:t>
            </a:fld>
            <a:endParaRPr lang="en-US"/>
          </a:p>
        </p:txBody>
      </p:sp>
      <p:sp>
        <p:nvSpPr>
          <p:cNvPr id="5" name="Slide Number Placeholder 4"/>
          <p:cNvSpPr>
            <a:spLocks noGrp="1"/>
          </p:cNvSpPr>
          <p:nvPr>
            <p:ph type="sldNum" sz="quarter" idx="12"/>
          </p:nvPr>
        </p:nvSpPr>
        <p:spPr/>
        <p:txBody>
          <a:bodyPr/>
          <a:lstStyle/>
          <a:p>
            <a:fld id="{1E310878-28FA-40D9-B123-959BF28ACFCA}" type="slidenum">
              <a:rPr lang="en-US" smtClean="0"/>
              <a:pPr/>
              <a:t>83</a:t>
            </a:fld>
            <a:endParaRPr lang="en-US"/>
          </a:p>
        </p:txBody>
      </p:sp>
      <p:pic>
        <p:nvPicPr>
          <p:cNvPr id="3074" name="Picture 2" descr="C:\pictures\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3276600"/>
            <a:ext cx="28194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descr="C:\Users\AISWARYA\Desktop\B9780323045100000138_f04-33-97803230451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3276600"/>
            <a:ext cx="3007293" cy="2008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sz="half" idx="1"/>
          </p:nvPr>
        </p:nvSpPr>
        <p:spPr>
          <a:xfrm>
            <a:off x="228600" y="228600"/>
            <a:ext cx="8763000" cy="6629400"/>
          </a:xfrm>
        </p:spPr>
        <p:txBody>
          <a:bodyPr>
            <a:normAutofit/>
          </a:bodyPr>
          <a:lstStyle/>
          <a:p>
            <a:pPr marL="609600" indent="-609600" algn="ctr">
              <a:lnSpc>
                <a:spcPct val="90000"/>
              </a:lnSpc>
              <a:buFont typeface="Wingdings" pitchFamily="2" charset="2"/>
              <a:buNone/>
            </a:pPr>
            <a:endParaRPr lang="en-US" b="1" u="sng" dirty="0">
              <a:solidFill>
                <a:srgbClr val="7030A0"/>
              </a:solidFill>
              <a:cs typeface="Times New Roman" pitchFamily="18" charset="0"/>
            </a:endParaRPr>
          </a:p>
          <a:p>
            <a:pPr marL="609600" indent="-609600" algn="ctr">
              <a:lnSpc>
                <a:spcPct val="90000"/>
              </a:lnSpc>
              <a:buFont typeface="Wingdings" pitchFamily="2" charset="2"/>
              <a:buNone/>
            </a:pPr>
            <a:r>
              <a:rPr lang="en-US" b="1" u="sng" dirty="0">
                <a:solidFill>
                  <a:srgbClr val="7030A0"/>
                </a:solidFill>
                <a:cs typeface="Times New Roman" pitchFamily="18" charset="0"/>
              </a:rPr>
              <a:t>VERTICAL STRESS</a:t>
            </a:r>
          </a:p>
          <a:p>
            <a:pPr marL="609600" indent="-609600" algn="ctr">
              <a:lnSpc>
                <a:spcPct val="90000"/>
              </a:lnSpc>
              <a:buFont typeface="Wingdings" pitchFamily="2" charset="2"/>
              <a:buNone/>
            </a:pPr>
            <a:endParaRPr lang="en-US" dirty="0">
              <a:solidFill>
                <a:schemeClr val="folHlink"/>
              </a:solidFill>
              <a:effectLst>
                <a:outerShdw blurRad="38100" dist="38100" dir="2700000" algn="tl">
                  <a:srgbClr val="FFFFFF"/>
                </a:outerShdw>
              </a:effectLst>
              <a:cs typeface="Times New Roman" pitchFamily="18" charset="0"/>
            </a:endParaRPr>
          </a:p>
          <a:p>
            <a:pPr marL="609600" indent="-609600" algn="ctr">
              <a:lnSpc>
                <a:spcPct val="90000"/>
              </a:lnSpc>
              <a:buFont typeface="Wingdings" pitchFamily="2" charset="2"/>
              <a:buNone/>
            </a:pPr>
            <a:r>
              <a:rPr lang="en-US" dirty="0">
                <a:solidFill>
                  <a:schemeClr val="folHlink"/>
                </a:solidFill>
                <a:effectLst>
                  <a:outerShdw blurRad="38100" dist="38100" dir="2700000" algn="tl">
                    <a:srgbClr val="FFFFFF"/>
                  </a:outerShdw>
                </a:effectLst>
                <a:cs typeface="Times New Roman" pitchFamily="18" charset="0"/>
              </a:rPr>
              <a:t>Displacing stresses</a:t>
            </a:r>
            <a:r>
              <a:rPr lang="en-US" dirty="0">
                <a:cs typeface="Times New Roman" pitchFamily="18" charset="0"/>
              </a:rPr>
              <a:t> </a:t>
            </a:r>
          </a:p>
          <a:p>
            <a:pPr marL="609600" indent="-609600">
              <a:lnSpc>
                <a:spcPct val="90000"/>
              </a:lnSpc>
            </a:pPr>
            <a:endParaRPr lang="en-US" dirty="0"/>
          </a:p>
          <a:p>
            <a:pPr marL="609600" indent="-609600">
              <a:lnSpc>
                <a:spcPct val="90000"/>
              </a:lnSpc>
              <a:buFont typeface="Wingdings" pitchFamily="2" charset="2"/>
              <a:buNone/>
            </a:pPr>
            <a:r>
              <a:rPr lang="en-US" dirty="0">
                <a:solidFill>
                  <a:schemeClr val="folHlink"/>
                </a:solidFill>
                <a:effectLst>
                  <a:outerShdw blurRad="38100" dist="38100" dir="2700000" algn="tl">
                    <a:srgbClr val="FFFFFF"/>
                  </a:outerShdw>
                </a:effectLst>
                <a:cs typeface="Times New Roman" pitchFamily="18" charset="0"/>
              </a:rPr>
              <a:t>:</a:t>
            </a:r>
          </a:p>
          <a:p>
            <a:pPr marL="609600" indent="-609600">
              <a:lnSpc>
                <a:spcPct val="90000"/>
              </a:lnSpc>
              <a:buFont typeface="Wingdings" pitchFamily="2" charset="2"/>
              <a:buNone/>
            </a:pPr>
            <a:endParaRPr lang="en-US" dirty="0"/>
          </a:p>
          <a:p>
            <a:pPr marL="609600" indent="-609600">
              <a:lnSpc>
                <a:spcPct val="90000"/>
              </a:lnSpc>
              <a:buFont typeface="Wingdings" pitchFamily="2" charset="2"/>
              <a:buNone/>
            </a:pPr>
            <a:endParaRPr lang="en-US" dirty="0"/>
          </a:p>
          <a:p>
            <a:pPr marL="609600" indent="-609600">
              <a:lnSpc>
                <a:spcPct val="90000"/>
              </a:lnSpc>
              <a:buFont typeface="Wingdings" pitchFamily="2" charset="2"/>
              <a:buNone/>
            </a:pPr>
            <a:endParaRPr lang="en-US" dirty="0"/>
          </a:p>
          <a:p>
            <a:pPr marL="609600" indent="-609600">
              <a:lnSpc>
                <a:spcPct val="90000"/>
              </a:lnSpc>
              <a:buFont typeface="Wingdings" pitchFamily="2" charset="2"/>
              <a:buNone/>
            </a:pPr>
            <a:endParaRPr lang="en-US" dirty="0"/>
          </a:p>
          <a:p>
            <a:pPr marL="609600" indent="-609600">
              <a:lnSpc>
                <a:spcPct val="90000"/>
              </a:lnSpc>
              <a:buFont typeface="Wingdings" pitchFamily="2" charset="2"/>
              <a:buNone/>
            </a:pPr>
            <a:endParaRPr lang="en-US" dirty="0"/>
          </a:p>
          <a:p>
            <a:pPr marL="609600" indent="-609600">
              <a:lnSpc>
                <a:spcPct val="90000"/>
              </a:lnSpc>
              <a:buFont typeface="Wingdings" pitchFamily="2" charset="2"/>
              <a:buNone/>
            </a:pPr>
            <a:r>
              <a:rPr lang="en-US" sz="2400" dirty="0">
                <a:latin typeface="Times New Roman" pitchFamily="18" charset="0"/>
                <a:cs typeface="Times New Roman" pitchFamily="18" charset="0"/>
              </a:rPr>
              <a:t>These are the </a:t>
            </a:r>
            <a:r>
              <a:rPr lang="en-US" sz="2400" dirty="0">
                <a:solidFill>
                  <a:schemeClr val="hlink"/>
                </a:solidFill>
                <a:effectLst>
                  <a:outerShdw blurRad="38100" dist="38100" dir="2700000" algn="tl">
                    <a:srgbClr val="FFFFFF"/>
                  </a:outerShdw>
                </a:effectLst>
                <a:latin typeface="Times New Roman" pitchFamily="18" charset="0"/>
                <a:cs typeface="Times New Roman" pitchFamily="18" charset="0"/>
              </a:rPr>
              <a:t>least harmful</a:t>
            </a:r>
            <a:r>
              <a:rPr lang="en-US" sz="2400" dirty="0">
                <a:latin typeface="Times New Roman" pitchFamily="18" charset="0"/>
                <a:cs typeface="Times New Roman" pitchFamily="18" charset="0"/>
              </a:rPr>
              <a:t> and are borne well if within physiologic limits</a:t>
            </a:r>
          </a:p>
        </p:txBody>
      </p:sp>
      <p:pic>
        <p:nvPicPr>
          <p:cNvPr id="79876" name="Picture 4" descr="rpd pictures 123 018"/>
          <p:cNvPicPr>
            <a:picLocks noGrp="1" noChangeAspect="1" noChangeArrowheads="1"/>
          </p:cNvPicPr>
          <p:nvPr>
            <p:ph sz="half" idx="2"/>
          </p:nvPr>
        </p:nvPicPr>
        <p:blipFill>
          <a:blip r:embed="rId3" cstate="email">
            <a:lum bright="6000" contrast="12000"/>
            <a:extLst>
              <a:ext uri="{28A0092B-C50C-407E-A947-70E740481C1C}">
                <a14:useLocalDpi xmlns:a14="http://schemas.microsoft.com/office/drawing/2010/main"/>
              </a:ext>
            </a:extLst>
          </a:blip>
          <a:srcRect/>
          <a:stretch>
            <a:fillRect/>
          </a:stretch>
        </p:blipFill>
        <p:spPr>
          <a:xfrm>
            <a:off x="2971800" y="1828800"/>
            <a:ext cx="3400926"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Date Placeholder 3"/>
          <p:cNvSpPr>
            <a:spLocks noGrp="1"/>
          </p:cNvSpPr>
          <p:nvPr>
            <p:ph type="dt" sz="half" idx="10"/>
          </p:nvPr>
        </p:nvSpPr>
        <p:spPr/>
        <p:txBody>
          <a:bodyPr/>
          <a:lstStyle/>
          <a:p>
            <a:fld id="{642BA11C-BE82-4DD1-A710-656A24F33C5B}" type="datetime1">
              <a:rPr lang="en-US" smtClean="0"/>
              <a:t>21-May-23</a:t>
            </a:fld>
            <a:endParaRPr lang="en-US" dirty="0"/>
          </a:p>
        </p:txBody>
      </p:sp>
      <p:sp>
        <p:nvSpPr>
          <p:cNvPr id="5" name="Slide Number Placeholder 4"/>
          <p:cNvSpPr>
            <a:spLocks noGrp="1"/>
          </p:cNvSpPr>
          <p:nvPr>
            <p:ph type="sldNum" sz="quarter" idx="12"/>
          </p:nvPr>
        </p:nvSpPr>
        <p:spPr/>
        <p:txBody>
          <a:bodyPr/>
          <a:lstStyle/>
          <a:p>
            <a:fld id="{9B4E2861-E7D7-4A28-BEB1-A234530459DC}"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8008</TotalTime>
  <Words>3734</Words>
  <Application>Microsoft Office PowerPoint</Application>
  <PresentationFormat>On-screen Show (4:3)</PresentationFormat>
  <Paragraphs>855</Paragraphs>
  <Slides>83</Slides>
  <Notes>58</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Adjacency</vt:lpstr>
      <vt:lpstr>PowerPoint Presentation</vt:lpstr>
      <vt:lpstr>CONTENTS </vt:lpstr>
      <vt:lpstr>   INTRODUCTION </vt:lpstr>
      <vt:lpstr>INDICATION FOR REMOVABLE PARTIAL DENTURES</vt:lpstr>
      <vt:lpstr>PowerPoint Presentation</vt:lpstr>
      <vt:lpstr>PRINCIPLES OF DESIGN</vt:lpstr>
      <vt:lpstr>PowerPoint Presentation</vt:lpstr>
      <vt:lpstr>STRESS CONSIDERATION IN A PARTIAL DENTURE  </vt:lpstr>
      <vt:lpstr>PowerPoint Presentation</vt:lpstr>
      <vt:lpstr>PowerPoint Presentation</vt:lpstr>
      <vt:lpstr>PowerPoint Presentation</vt:lpstr>
      <vt:lpstr>PowerPoint Presentation</vt:lpstr>
      <vt:lpstr>PowerPoint Presentation</vt:lpstr>
      <vt:lpstr>PowerPoint Presentation</vt:lpstr>
      <vt:lpstr> CLASS  I LEVER</vt:lpstr>
      <vt:lpstr>CLASS II LEVER</vt:lpstr>
      <vt:lpstr>CLASS III LEVER</vt:lpstr>
      <vt:lpstr>INCLINED PLANE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AMOUNT OF CLASP SURFACE IN CONTACT WITH TOOTH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MINOR CONNECTOR</vt:lpstr>
      <vt:lpstr>PowerPoint Presentation</vt:lpstr>
      <vt:lpstr>PowerPoint Presentation</vt:lpstr>
      <vt:lpstr>PowerPoint Presentation</vt:lpstr>
      <vt:lpstr>PowerPoint Presentation</vt:lpstr>
      <vt:lpstr>TRIPOD CONFIGURATION</vt:lpstr>
      <vt:lpstr>BILATERAL CONFIGURATION</vt:lpstr>
      <vt:lpstr>Clasp design</vt:lpstr>
      <vt:lpstr>PowerPoint Presentation</vt:lpstr>
      <vt:lpstr>PowerPoint Presentation</vt:lpstr>
      <vt:lpstr>INDIRECT RETAINER</vt:lpstr>
      <vt:lpstr>PowerPoint Presentation</vt:lpstr>
      <vt:lpstr>PowerPoint Presentation</vt:lpstr>
      <vt:lpstr>PowerPoint Presentation</vt:lpstr>
      <vt:lpstr>Splinting of abutment teeth</vt:lpstr>
      <vt:lpstr>Guiding planes</vt:lpstr>
      <vt:lpstr>PHILOSOPHIES OF DESIGN</vt:lpstr>
      <vt:lpstr>     Stress Equalization/stress direction</vt:lpstr>
      <vt:lpstr>PowerPoint Presentation</vt:lpstr>
      <vt:lpstr>PowerPoint Presentation</vt:lpstr>
      <vt:lpstr>      PHYSIOLOGIC BASING</vt:lpstr>
      <vt:lpstr>PowerPoint Presentation</vt:lpstr>
      <vt:lpstr>PowerPoint Presentation</vt:lpstr>
      <vt:lpstr>Broad Stress distribution</vt:lpstr>
      <vt:lpstr>PowerPoint Presentation</vt:lpstr>
      <vt:lpstr>PowerPoint Presentation</vt:lpstr>
      <vt:lpstr>   TOOTH SUPPORTED</vt:lpstr>
      <vt:lpstr> TOOTH- TISSUE SUPPORTED</vt:lpstr>
      <vt:lpstr>STEP BY STEP DESIGNING</vt:lpstr>
      <vt:lpstr> </vt:lpstr>
      <vt:lpstr>s</vt:lpstr>
      <vt:lpstr>  Design considerations in some common clinical conditions</vt:lpstr>
      <vt:lpstr>Design considerations for Kennedy’s Class I &amp; Class II </vt:lpstr>
      <vt:lpstr>PowerPoint Presentation</vt:lpstr>
      <vt:lpstr>Design considerations for Kennedy’s Class III</vt:lpstr>
      <vt:lpstr>Design considerations for Kennedy’s Class IV</vt:lpstr>
      <vt:lpstr>Trouble shooting in designing rpd</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IDA ROOM</dc:creator>
  <cp:lastModifiedBy>IDA ROOM</cp:lastModifiedBy>
  <cp:revision>662</cp:revision>
  <dcterms:created xsi:type="dcterms:W3CDTF">1601-01-01T00:00:00Z</dcterms:created>
  <dcterms:modified xsi:type="dcterms:W3CDTF">2023-05-21T09:27:40Z</dcterms:modified>
</cp:coreProperties>
</file>