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jpg"/><Relationship Id="rId33" Type="http://schemas.openxmlformats.org/officeDocument/2006/relationships/image" Target="../media/image32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9811"/>
            <a:ext cx="9140952" cy="51953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36220" y="0"/>
            <a:ext cx="8904732" cy="5148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5449823"/>
            <a:ext cx="6409944" cy="3032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09944" y="5678423"/>
            <a:ext cx="2731007" cy="103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0" y="5914644"/>
            <a:ext cx="7594092" cy="5227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745480" y="5876544"/>
            <a:ext cx="3395979" cy="494030"/>
          </a:xfrm>
          <a:custGeom>
            <a:avLst/>
            <a:gdLst/>
            <a:ahLst/>
            <a:cxnLst/>
            <a:rect l="l" t="t" r="r" b="b"/>
            <a:pathLst>
              <a:path w="3395979" h="494029">
                <a:moveTo>
                  <a:pt x="3395472" y="179832"/>
                </a:moveTo>
                <a:lnTo>
                  <a:pt x="0" y="427177"/>
                </a:lnTo>
                <a:lnTo>
                  <a:pt x="0" y="493776"/>
                </a:lnTo>
                <a:lnTo>
                  <a:pt x="3395472" y="179832"/>
                </a:lnTo>
                <a:close/>
              </a:path>
              <a:path w="3395979" h="494029">
                <a:moveTo>
                  <a:pt x="3395472" y="0"/>
                </a:moveTo>
                <a:lnTo>
                  <a:pt x="1848612" y="38023"/>
                </a:lnTo>
                <a:lnTo>
                  <a:pt x="1848612" y="160020"/>
                </a:lnTo>
                <a:lnTo>
                  <a:pt x="3395472" y="76047"/>
                </a:lnTo>
                <a:lnTo>
                  <a:pt x="3395472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0" y="6303264"/>
            <a:ext cx="5745480" cy="5532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328415" y="6417564"/>
            <a:ext cx="3991610" cy="439420"/>
          </a:xfrm>
          <a:custGeom>
            <a:avLst/>
            <a:gdLst/>
            <a:ahLst/>
            <a:cxnLst/>
            <a:rect l="l" t="t" r="r" b="b"/>
            <a:pathLst>
              <a:path w="3991609" h="439420">
                <a:moveTo>
                  <a:pt x="3583813" y="0"/>
                </a:moveTo>
                <a:lnTo>
                  <a:pt x="0" y="438912"/>
                </a:lnTo>
                <a:lnTo>
                  <a:pt x="3460115" y="438912"/>
                </a:lnTo>
                <a:lnTo>
                  <a:pt x="3991356" y="324412"/>
                </a:lnTo>
                <a:lnTo>
                  <a:pt x="3583813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6911340" y="6141720"/>
            <a:ext cx="2229611" cy="6004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985759" y="5001767"/>
            <a:ext cx="1155700" cy="381000"/>
          </a:xfrm>
          <a:custGeom>
            <a:avLst/>
            <a:gdLst/>
            <a:ahLst/>
            <a:cxnLst/>
            <a:rect l="l" t="t" r="r" b="b"/>
            <a:pathLst>
              <a:path w="1155700" h="381000">
                <a:moveTo>
                  <a:pt x="0" y="0"/>
                </a:moveTo>
                <a:lnTo>
                  <a:pt x="0" y="9524"/>
                </a:lnTo>
                <a:lnTo>
                  <a:pt x="1155192" y="380999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0" y="2359151"/>
            <a:ext cx="7985759" cy="26532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7985759" y="4840223"/>
            <a:ext cx="1155192" cy="5044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0" y="1453896"/>
            <a:ext cx="7985759" cy="34716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3642359" y="0"/>
            <a:ext cx="5013960" cy="432663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8627364" y="4290059"/>
            <a:ext cx="513587" cy="4739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8694419" y="4108703"/>
            <a:ext cx="447040" cy="532130"/>
          </a:xfrm>
          <a:custGeom>
            <a:avLst/>
            <a:gdLst/>
            <a:ahLst/>
            <a:cxnLst/>
            <a:rect l="l" t="t" r="r" b="b"/>
            <a:pathLst>
              <a:path w="447040" h="532129">
                <a:moveTo>
                  <a:pt x="152526" y="0"/>
                </a:moveTo>
                <a:lnTo>
                  <a:pt x="0" y="142875"/>
                </a:lnTo>
                <a:lnTo>
                  <a:pt x="446531" y="531876"/>
                </a:lnTo>
                <a:lnTo>
                  <a:pt x="446531" y="274701"/>
                </a:lnTo>
                <a:lnTo>
                  <a:pt x="152526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3895344" y="0"/>
            <a:ext cx="4951476" cy="42519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8930640" y="4023359"/>
            <a:ext cx="210820" cy="208915"/>
          </a:xfrm>
          <a:custGeom>
            <a:avLst/>
            <a:gdLst/>
            <a:ahLst/>
            <a:cxnLst/>
            <a:rect l="l" t="t" r="r" b="b"/>
            <a:pathLst>
              <a:path w="210820" h="208914">
                <a:moveTo>
                  <a:pt x="0" y="0"/>
                </a:moveTo>
                <a:lnTo>
                  <a:pt x="210311" y="208787"/>
                </a:lnTo>
                <a:lnTo>
                  <a:pt x="0" y="0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4940808" y="0"/>
            <a:ext cx="3989832" cy="40233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5536691" y="0"/>
            <a:ext cx="3489960" cy="393649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9006840" y="3927347"/>
            <a:ext cx="134111" cy="1524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8894064" y="1348739"/>
            <a:ext cx="247015" cy="820419"/>
          </a:xfrm>
          <a:custGeom>
            <a:avLst/>
            <a:gdLst/>
            <a:ahLst/>
            <a:cxnLst/>
            <a:rect l="l" t="t" r="r" b="b"/>
            <a:pathLst>
              <a:path w="247015" h="820419">
                <a:moveTo>
                  <a:pt x="122681" y="0"/>
                </a:moveTo>
                <a:lnTo>
                  <a:pt x="0" y="305054"/>
                </a:lnTo>
                <a:lnTo>
                  <a:pt x="246887" y="819912"/>
                </a:lnTo>
                <a:lnTo>
                  <a:pt x="246887" y="324104"/>
                </a:lnTo>
                <a:lnTo>
                  <a:pt x="122681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8107680" y="0"/>
            <a:ext cx="909827" cy="165353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8589264" y="0"/>
            <a:ext cx="542543" cy="12633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9044940" y="1036319"/>
            <a:ext cx="96520" cy="494030"/>
          </a:xfrm>
          <a:custGeom>
            <a:avLst/>
            <a:gdLst/>
            <a:ahLst/>
            <a:cxnLst/>
            <a:rect l="l" t="t" r="r" b="b"/>
            <a:pathLst>
              <a:path w="96520" h="494030">
                <a:moveTo>
                  <a:pt x="86359" y="0"/>
                </a:moveTo>
                <a:lnTo>
                  <a:pt x="0" y="227837"/>
                </a:lnTo>
                <a:lnTo>
                  <a:pt x="96011" y="493775"/>
                </a:lnTo>
                <a:lnTo>
                  <a:pt x="96011" y="9525"/>
                </a:lnTo>
                <a:lnTo>
                  <a:pt x="86359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3047" y="2542032"/>
            <a:ext cx="9131808" cy="29580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9134856" y="552907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0"/>
                </a:moveTo>
                <a:lnTo>
                  <a:pt x="0" y="9143"/>
                </a:lnTo>
                <a:lnTo>
                  <a:pt x="9144" y="9143"/>
                </a:lnTo>
                <a:lnTo>
                  <a:pt x="0" y="0"/>
                </a:lnTo>
                <a:close/>
              </a:path>
            </a:pathLst>
          </a:custGeom>
          <a:solidFill>
            <a:srgbClr val="17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3047" y="3416808"/>
            <a:ext cx="9131808" cy="212140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3047" y="5042915"/>
            <a:ext cx="9131808" cy="65836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2058923" y="0"/>
            <a:ext cx="7075932" cy="504291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5271515" y="0"/>
            <a:ext cx="3863340" cy="414985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6271259" y="0"/>
            <a:ext cx="2863595" cy="391210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7173468" y="0"/>
            <a:ext cx="1961387" cy="329184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7452359" y="0"/>
            <a:ext cx="1682496" cy="307390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7908035" y="0"/>
            <a:ext cx="1226820" cy="236067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0" y="2590800"/>
            <a:ext cx="5826252" cy="208483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5788152" y="4436364"/>
            <a:ext cx="3352800" cy="110337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914400" y="152400"/>
            <a:ext cx="2938272" cy="433578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900112" y="138048"/>
            <a:ext cx="2967355" cy="4364355"/>
          </a:xfrm>
          <a:custGeom>
            <a:avLst/>
            <a:gdLst/>
            <a:ahLst/>
            <a:cxnLst/>
            <a:rect l="l" t="t" r="r" b="b"/>
            <a:pathLst>
              <a:path w="2967354" h="4364355">
                <a:moveTo>
                  <a:pt x="0" y="4364355"/>
                </a:moveTo>
                <a:lnTo>
                  <a:pt x="2966847" y="4364355"/>
                </a:lnTo>
                <a:lnTo>
                  <a:pt x="2966847" y="0"/>
                </a:lnTo>
                <a:lnTo>
                  <a:pt x="0" y="0"/>
                </a:lnTo>
                <a:lnTo>
                  <a:pt x="0" y="4364355"/>
                </a:lnTo>
                <a:close/>
              </a:path>
            </a:pathLst>
          </a:custGeom>
          <a:ln w="28575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4191000" y="2176272"/>
            <a:ext cx="2590800" cy="407212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4171950" y="2157222"/>
            <a:ext cx="2628900" cy="4110354"/>
          </a:xfrm>
          <a:custGeom>
            <a:avLst/>
            <a:gdLst/>
            <a:ahLst/>
            <a:cxnLst/>
            <a:rect l="l" t="t" r="r" b="b"/>
            <a:pathLst>
              <a:path w="2628900" h="4110354">
                <a:moveTo>
                  <a:pt x="0" y="4110228"/>
                </a:moveTo>
                <a:lnTo>
                  <a:pt x="2628900" y="4110228"/>
                </a:lnTo>
                <a:lnTo>
                  <a:pt x="2628900" y="0"/>
                </a:lnTo>
                <a:lnTo>
                  <a:pt x="0" y="0"/>
                </a:lnTo>
                <a:lnTo>
                  <a:pt x="0" y="4110228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2667761" y="463295"/>
            <a:ext cx="1371600" cy="114300"/>
          </a:xfrm>
          <a:custGeom>
            <a:avLst/>
            <a:gdLst/>
            <a:ahLst/>
            <a:cxnLst/>
            <a:rect l="l" t="t" r="r" b="b"/>
            <a:pathLst>
              <a:path w="1371600" h="114300">
                <a:moveTo>
                  <a:pt x="1257300" y="0"/>
                </a:moveTo>
                <a:lnTo>
                  <a:pt x="1257300" y="114300"/>
                </a:lnTo>
                <a:lnTo>
                  <a:pt x="1333500" y="76200"/>
                </a:lnTo>
                <a:lnTo>
                  <a:pt x="1276350" y="76200"/>
                </a:lnTo>
                <a:lnTo>
                  <a:pt x="1276350" y="38100"/>
                </a:lnTo>
                <a:lnTo>
                  <a:pt x="1333500" y="38100"/>
                </a:lnTo>
                <a:lnTo>
                  <a:pt x="1257300" y="0"/>
                </a:lnTo>
                <a:close/>
              </a:path>
              <a:path w="1371600" h="114300">
                <a:moveTo>
                  <a:pt x="1257300" y="38100"/>
                </a:moveTo>
                <a:lnTo>
                  <a:pt x="0" y="38100"/>
                </a:lnTo>
                <a:lnTo>
                  <a:pt x="0" y="76200"/>
                </a:lnTo>
                <a:lnTo>
                  <a:pt x="1257300" y="76200"/>
                </a:lnTo>
                <a:lnTo>
                  <a:pt x="1257300" y="38100"/>
                </a:lnTo>
                <a:close/>
              </a:path>
              <a:path w="1371600" h="114300">
                <a:moveTo>
                  <a:pt x="1333500" y="38100"/>
                </a:moveTo>
                <a:lnTo>
                  <a:pt x="1276350" y="38100"/>
                </a:lnTo>
                <a:lnTo>
                  <a:pt x="1276350" y="76200"/>
                </a:lnTo>
                <a:lnTo>
                  <a:pt x="1333500" y="76200"/>
                </a:lnTo>
                <a:lnTo>
                  <a:pt x="1371600" y="57150"/>
                </a:lnTo>
                <a:lnTo>
                  <a:pt x="1333500" y="3810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75635" y="329895"/>
            <a:ext cx="2792729" cy="33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99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99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99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Relationship Id="rId22" Type="http://schemas.openxmlformats.org/officeDocument/2006/relationships/image" Target="../media/image16.png"/><Relationship Id="rId23" Type="http://schemas.openxmlformats.org/officeDocument/2006/relationships/image" Target="../media/image17.png"/><Relationship Id="rId24" Type="http://schemas.openxmlformats.org/officeDocument/2006/relationships/image" Target="../media/image18.png"/><Relationship Id="rId25" Type="http://schemas.openxmlformats.org/officeDocument/2006/relationships/image" Target="../media/image19.png"/><Relationship Id="rId26" Type="http://schemas.openxmlformats.org/officeDocument/2006/relationships/image" Target="../media/image20.png"/><Relationship Id="rId27" Type="http://schemas.openxmlformats.org/officeDocument/2006/relationships/image" Target="../media/image21.png"/><Relationship Id="rId28" Type="http://schemas.openxmlformats.org/officeDocument/2006/relationships/image" Target="../media/image22.png"/><Relationship Id="rId29" Type="http://schemas.openxmlformats.org/officeDocument/2006/relationships/image" Target="../media/image23.png"/><Relationship Id="rId30" Type="http://schemas.openxmlformats.org/officeDocument/2006/relationships/image" Target="../media/image24.png"/><Relationship Id="rId31" Type="http://schemas.openxmlformats.org/officeDocument/2006/relationships/image" Target="../media/image25.png"/><Relationship Id="rId32" Type="http://schemas.openxmlformats.org/officeDocument/2006/relationships/image" Target="../media/image26.png"/><Relationship Id="rId33" Type="http://schemas.openxmlformats.org/officeDocument/2006/relationships/image" Target="../media/image27.png"/><Relationship Id="rId34" Type="http://schemas.openxmlformats.org/officeDocument/2006/relationships/image" Target="../media/image28.png"/><Relationship Id="rId35" Type="http://schemas.openxmlformats.org/officeDocument/2006/relationships/image" Target="../media/image29.png"/><Relationship Id="rId36" Type="http://schemas.openxmlformats.org/officeDocument/2006/relationships/image" Target="../media/image30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9811"/>
            <a:ext cx="9140952" cy="51953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36220" y="0"/>
            <a:ext cx="8904732" cy="51480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5449823"/>
            <a:ext cx="6409944" cy="3032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09944" y="5678423"/>
            <a:ext cx="2731007" cy="1036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0" y="5914644"/>
            <a:ext cx="7594092" cy="5227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5745480" y="5876544"/>
            <a:ext cx="3395979" cy="494030"/>
          </a:xfrm>
          <a:custGeom>
            <a:avLst/>
            <a:gdLst/>
            <a:ahLst/>
            <a:cxnLst/>
            <a:rect l="l" t="t" r="r" b="b"/>
            <a:pathLst>
              <a:path w="3395979" h="494029">
                <a:moveTo>
                  <a:pt x="3395472" y="179832"/>
                </a:moveTo>
                <a:lnTo>
                  <a:pt x="0" y="427177"/>
                </a:lnTo>
                <a:lnTo>
                  <a:pt x="0" y="493776"/>
                </a:lnTo>
                <a:lnTo>
                  <a:pt x="3395472" y="179832"/>
                </a:lnTo>
                <a:close/>
              </a:path>
              <a:path w="3395979" h="494029">
                <a:moveTo>
                  <a:pt x="3395472" y="0"/>
                </a:moveTo>
                <a:lnTo>
                  <a:pt x="1848612" y="38023"/>
                </a:lnTo>
                <a:lnTo>
                  <a:pt x="1848612" y="160020"/>
                </a:lnTo>
                <a:lnTo>
                  <a:pt x="3395472" y="76047"/>
                </a:lnTo>
                <a:lnTo>
                  <a:pt x="3395472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0" y="6303264"/>
            <a:ext cx="5745480" cy="5532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328415" y="6417564"/>
            <a:ext cx="3991610" cy="439420"/>
          </a:xfrm>
          <a:custGeom>
            <a:avLst/>
            <a:gdLst/>
            <a:ahLst/>
            <a:cxnLst/>
            <a:rect l="l" t="t" r="r" b="b"/>
            <a:pathLst>
              <a:path w="3991609" h="439420">
                <a:moveTo>
                  <a:pt x="3583813" y="0"/>
                </a:moveTo>
                <a:lnTo>
                  <a:pt x="0" y="438912"/>
                </a:lnTo>
                <a:lnTo>
                  <a:pt x="3460115" y="438912"/>
                </a:lnTo>
                <a:lnTo>
                  <a:pt x="3991356" y="324412"/>
                </a:lnTo>
                <a:lnTo>
                  <a:pt x="3583813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6911340" y="6141720"/>
            <a:ext cx="2229611" cy="60045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7985759" y="5001767"/>
            <a:ext cx="1155700" cy="381000"/>
          </a:xfrm>
          <a:custGeom>
            <a:avLst/>
            <a:gdLst/>
            <a:ahLst/>
            <a:cxnLst/>
            <a:rect l="l" t="t" r="r" b="b"/>
            <a:pathLst>
              <a:path w="1155700" h="381000">
                <a:moveTo>
                  <a:pt x="0" y="0"/>
                </a:moveTo>
                <a:lnTo>
                  <a:pt x="0" y="9524"/>
                </a:lnTo>
                <a:lnTo>
                  <a:pt x="1155192" y="380999"/>
                </a:lnTo>
                <a:lnTo>
                  <a:pt x="0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0" y="2359151"/>
            <a:ext cx="7985759" cy="265328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7985759" y="4840223"/>
            <a:ext cx="1155192" cy="50444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0" y="1453896"/>
            <a:ext cx="7985759" cy="34716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3642359" y="0"/>
            <a:ext cx="5013960" cy="43266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8627364" y="4290059"/>
            <a:ext cx="513587" cy="4739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8694419" y="4108703"/>
            <a:ext cx="447040" cy="532130"/>
          </a:xfrm>
          <a:custGeom>
            <a:avLst/>
            <a:gdLst/>
            <a:ahLst/>
            <a:cxnLst/>
            <a:rect l="l" t="t" r="r" b="b"/>
            <a:pathLst>
              <a:path w="447040" h="532129">
                <a:moveTo>
                  <a:pt x="152526" y="0"/>
                </a:moveTo>
                <a:lnTo>
                  <a:pt x="0" y="142875"/>
                </a:lnTo>
                <a:lnTo>
                  <a:pt x="446531" y="531876"/>
                </a:lnTo>
                <a:lnTo>
                  <a:pt x="446531" y="274701"/>
                </a:lnTo>
                <a:lnTo>
                  <a:pt x="152526" y="0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3895344" y="0"/>
            <a:ext cx="4951476" cy="42519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8930640" y="4023359"/>
            <a:ext cx="210820" cy="208915"/>
          </a:xfrm>
          <a:custGeom>
            <a:avLst/>
            <a:gdLst/>
            <a:ahLst/>
            <a:cxnLst/>
            <a:rect l="l" t="t" r="r" b="b"/>
            <a:pathLst>
              <a:path w="210820" h="208914">
                <a:moveTo>
                  <a:pt x="0" y="0"/>
                </a:moveTo>
                <a:lnTo>
                  <a:pt x="210311" y="208787"/>
                </a:lnTo>
                <a:lnTo>
                  <a:pt x="0" y="0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4940808" y="0"/>
            <a:ext cx="3989832" cy="402336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5536691" y="0"/>
            <a:ext cx="3489960" cy="39364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9006840" y="3927347"/>
            <a:ext cx="134111" cy="1524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8894064" y="1348739"/>
            <a:ext cx="247015" cy="820419"/>
          </a:xfrm>
          <a:custGeom>
            <a:avLst/>
            <a:gdLst/>
            <a:ahLst/>
            <a:cxnLst/>
            <a:rect l="l" t="t" r="r" b="b"/>
            <a:pathLst>
              <a:path w="247015" h="820419">
                <a:moveTo>
                  <a:pt x="122681" y="0"/>
                </a:moveTo>
                <a:lnTo>
                  <a:pt x="0" y="305054"/>
                </a:lnTo>
                <a:lnTo>
                  <a:pt x="246887" y="819912"/>
                </a:lnTo>
                <a:lnTo>
                  <a:pt x="246887" y="324104"/>
                </a:lnTo>
                <a:lnTo>
                  <a:pt x="122681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8107680" y="0"/>
            <a:ext cx="909827" cy="165353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8589264" y="0"/>
            <a:ext cx="542543" cy="126339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9044940" y="1036319"/>
            <a:ext cx="96520" cy="494030"/>
          </a:xfrm>
          <a:custGeom>
            <a:avLst/>
            <a:gdLst/>
            <a:ahLst/>
            <a:cxnLst/>
            <a:rect l="l" t="t" r="r" b="b"/>
            <a:pathLst>
              <a:path w="96520" h="494030">
                <a:moveTo>
                  <a:pt x="86359" y="0"/>
                </a:moveTo>
                <a:lnTo>
                  <a:pt x="0" y="227837"/>
                </a:lnTo>
                <a:lnTo>
                  <a:pt x="96011" y="493775"/>
                </a:lnTo>
                <a:lnTo>
                  <a:pt x="96011" y="9525"/>
                </a:lnTo>
                <a:lnTo>
                  <a:pt x="86359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3047" y="2542032"/>
            <a:ext cx="9131808" cy="295808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9134856" y="5529071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0"/>
                </a:moveTo>
                <a:lnTo>
                  <a:pt x="0" y="9143"/>
                </a:lnTo>
                <a:lnTo>
                  <a:pt x="9144" y="9143"/>
                </a:lnTo>
                <a:lnTo>
                  <a:pt x="0" y="0"/>
                </a:lnTo>
                <a:close/>
              </a:path>
            </a:pathLst>
          </a:custGeom>
          <a:solidFill>
            <a:srgbClr val="17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3047" y="3416808"/>
            <a:ext cx="9131808" cy="212140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3047" y="5042915"/>
            <a:ext cx="9131808" cy="65836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2058923" y="0"/>
            <a:ext cx="7075932" cy="504291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5271515" y="0"/>
            <a:ext cx="3863340" cy="414985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6271259" y="0"/>
            <a:ext cx="2863595" cy="3912107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7173468" y="0"/>
            <a:ext cx="1961387" cy="329184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7452359" y="0"/>
            <a:ext cx="1682496" cy="307390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7908035" y="0"/>
            <a:ext cx="1226820" cy="236067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0" y="2590800"/>
            <a:ext cx="5826252" cy="2084832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5788152" y="4436364"/>
            <a:ext cx="3352800" cy="1103376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140" y="802004"/>
            <a:ext cx="868171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99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39" y="1351534"/>
            <a:ext cx="8681720" cy="4718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8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jp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0.jpg"/><Relationship Id="rId3" Type="http://schemas.openxmlformats.org/officeDocument/2006/relationships/image" Target="../media/image4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jp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2.jpg"/><Relationship Id="rId3" Type="http://schemas.openxmlformats.org/officeDocument/2006/relationships/image" Target="../media/image43.jp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4.jpg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28800" y="2362200"/>
            <a:ext cx="5588000" cy="1666875"/>
            <a:chOff x="1828800" y="2362200"/>
            <a:chExt cx="5588000" cy="1666875"/>
          </a:xfrm>
        </p:grpSpPr>
        <p:sp>
          <p:nvSpPr>
            <p:cNvPr id="3" name="object 3"/>
            <p:cNvSpPr/>
            <p:nvPr/>
          </p:nvSpPr>
          <p:spPr>
            <a:xfrm>
              <a:off x="1853183" y="2386583"/>
              <a:ext cx="5563362" cy="16421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828800" y="2362200"/>
              <a:ext cx="5562600" cy="164147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794628" y="5589219"/>
            <a:ext cx="2564130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35" b="1">
                <a:solidFill>
                  <a:srgbClr val="FFFFFF"/>
                </a:solidFill>
                <a:latin typeface="Arial"/>
                <a:cs typeface="Arial"/>
              </a:rPr>
              <a:t>Dr. </a:t>
            </a:r>
            <a:r>
              <a:rPr dirty="0" sz="2000" spc="-130" b="1">
                <a:solidFill>
                  <a:srgbClr val="FFFFFF"/>
                </a:solidFill>
                <a:latin typeface="Arial"/>
                <a:cs typeface="Arial"/>
              </a:rPr>
              <a:t>P.</a:t>
            </a:r>
            <a:r>
              <a:rPr dirty="0" sz="20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Chandrashekar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Professor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1754" y="1121410"/>
            <a:ext cx="50285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86485" algn="l"/>
                <a:tab pos="2315210" algn="l"/>
                <a:tab pos="3130550" algn="l"/>
                <a:tab pos="4681220" algn="l"/>
              </a:tabLst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lls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ning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su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800" spc="1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10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328371"/>
            <a:ext cx="3394075" cy="16719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9900"/>
                </a:solidFill>
                <a:latin typeface="Arial"/>
                <a:cs typeface="Arial"/>
              </a:rPr>
              <a:t>Cementoblasts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  <a:tab pos="2058035" algn="l"/>
              </a:tabLst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Cem</a:t>
            </a:r>
            <a:r>
              <a:rPr dirty="0" sz="2800" spc="1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nt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formi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g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cementum.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2280030"/>
            <a:ext cx="8681085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  <a:tab pos="2182495" algn="l"/>
                <a:tab pos="2571115" algn="l"/>
                <a:tab pos="3533140" algn="l"/>
                <a:tab pos="4039235" algn="l"/>
                <a:tab pos="5991860" algn="l"/>
                <a:tab pos="6816090" algn="l"/>
                <a:tab pos="7818120" algn="l"/>
              </a:tabLst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Cu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oidal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Ri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800" spc="-2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op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ha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la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ge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nuclei.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126" y="3437966"/>
            <a:ext cx="416750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8830" algn="l"/>
                <a:tab pos="2356485" algn="l"/>
              </a:tabLst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are	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actively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depositing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40930" y="3437966"/>
            <a:ext cx="146875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acellular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65450" y="3865245"/>
            <a:ext cx="594487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7390" algn="l"/>
                <a:tab pos="1638935" algn="l"/>
                <a:tab pos="3876040" algn="l"/>
              </a:tabLst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–	no	prominent	cytoplasmic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3437966"/>
            <a:ext cx="2590800" cy="1305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  <a:tab pos="1571625" algn="l"/>
              </a:tabLst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Cells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dirty="0" sz="2800" spc="-2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ich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cementum  processes.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1140" y="5023180"/>
            <a:ext cx="8681085" cy="13061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Cells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actively depositing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cellular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cementum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– 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abundant basophilic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cytoplasm &amp; cytoplasmic  processes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54405">
              <a:lnSpc>
                <a:spcPct val="100000"/>
              </a:lnSpc>
              <a:spcBef>
                <a:spcPts val="105"/>
              </a:spcBef>
            </a:pPr>
            <a:r>
              <a:rPr dirty="0"/>
              <a:t>Cementob</a:t>
            </a:r>
            <a:r>
              <a:rPr dirty="0" spc="-15"/>
              <a:t>l</a:t>
            </a:r>
            <a:r>
              <a:rPr dirty="0"/>
              <a:t>asts</a:t>
            </a:r>
          </a:p>
        </p:txBody>
      </p:sp>
      <p:sp>
        <p:nvSpPr>
          <p:cNvPr id="3" name="object 3"/>
          <p:cNvSpPr/>
          <p:nvPr/>
        </p:nvSpPr>
        <p:spPr>
          <a:xfrm>
            <a:off x="5410453" y="3944111"/>
            <a:ext cx="1829435" cy="119380"/>
          </a:xfrm>
          <a:custGeom>
            <a:avLst/>
            <a:gdLst/>
            <a:ahLst/>
            <a:cxnLst/>
            <a:rect l="l" t="t" r="r" b="b"/>
            <a:pathLst>
              <a:path w="1829434" h="119379">
                <a:moveTo>
                  <a:pt x="1716531" y="4825"/>
                </a:moveTo>
                <a:lnTo>
                  <a:pt x="1715559" y="42832"/>
                </a:lnTo>
                <a:lnTo>
                  <a:pt x="1734566" y="43306"/>
                </a:lnTo>
                <a:lnTo>
                  <a:pt x="1733550" y="81406"/>
                </a:lnTo>
                <a:lnTo>
                  <a:pt x="1714572" y="81406"/>
                </a:lnTo>
                <a:lnTo>
                  <a:pt x="1713611" y="118999"/>
                </a:lnTo>
                <a:lnTo>
                  <a:pt x="1793813" y="81406"/>
                </a:lnTo>
                <a:lnTo>
                  <a:pt x="1733550" y="81406"/>
                </a:lnTo>
                <a:lnTo>
                  <a:pt x="1714584" y="80933"/>
                </a:lnTo>
                <a:lnTo>
                  <a:pt x="1794823" y="80933"/>
                </a:lnTo>
                <a:lnTo>
                  <a:pt x="1829307" y="64769"/>
                </a:lnTo>
                <a:lnTo>
                  <a:pt x="1716531" y="4825"/>
                </a:lnTo>
                <a:close/>
              </a:path>
              <a:path w="1829434" h="119379">
                <a:moveTo>
                  <a:pt x="1715559" y="42832"/>
                </a:moveTo>
                <a:lnTo>
                  <a:pt x="1714584" y="80933"/>
                </a:lnTo>
                <a:lnTo>
                  <a:pt x="1733550" y="81406"/>
                </a:lnTo>
                <a:lnTo>
                  <a:pt x="1734566" y="43306"/>
                </a:lnTo>
                <a:lnTo>
                  <a:pt x="1715559" y="42832"/>
                </a:lnTo>
                <a:close/>
              </a:path>
              <a:path w="1829434" h="119379">
                <a:moveTo>
                  <a:pt x="1016" y="0"/>
                </a:moveTo>
                <a:lnTo>
                  <a:pt x="0" y="38100"/>
                </a:lnTo>
                <a:lnTo>
                  <a:pt x="1714584" y="80933"/>
                </a:lnTo>
                <a:lnTo>
                  <a:pt x="1715559" y="42832"/>
                </a:lnTo>
                <a:lnTo>
                  <a:pt x="101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42809" y="3831463"/>
            <a:ext cx="17183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osteoblasts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70129"/>
            <a:ext cx="275653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Resorptive cells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064133"/>
            <a:ext cx="4174490" cy="1854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9900"/>
                </a:solidFill>
                <a:latin typeface="Arial"/>
                <a:cs typeface="Arial"/>
              </a:rPr>
              <a:t>Osteoclasts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Cells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that resorb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bone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Large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and</a:t>
            </a:r>
            <a:r>
              <a:rPr dirty="0" sz="2400" spc="-9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multinucleated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66941" y="3259328"/>
            <a:ext cx="21450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9605" algn="l"/>
                <a:tab pos="1847850" algn="l"/>
              </a:tabLst>
            </a:pP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y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fusion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64633" y="3259328"/>
            <a:ext cx="156654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98145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	formed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circulat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6856" y="3625088"/>
            <a:ext cx="20548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198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mo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oc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spc="1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140" y="3259328"/>
            <a:ext cx="460819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100"/>
              </a:spcBef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Multinucleated </a:t>
            </a:r>
            <a:r>
              <a:rPr dirty="0" sz="2400" spc="-50" b="1">
                <a:solidFill>
                  <a:srgbClr val="FFFF00"/>
                </a:solidFill>
                <a:latin typeface="Arial"/>
                <a:cs typeface="Arial"/>
              </a:rPr>
              <a:t>osteoclasts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precursor cells similar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to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eosinophilic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cytoplasm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4722621"/>
            <a:ext cx="868172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174115" algn="l"/>
                <a:tab pos="1605280" algn="l"/>
                <a:tab pos="2324735" algn="l"/>
                <a:tab pos="3266440" algn="l"/>
                <a:tab pos="5121910" algn="l"/>
                <a:tab pos="6450330" algn="l"/>
                <a:tab pos="7406640" algn="l"/>
                <a:tab pos="7941309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–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cells	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ometi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mes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oc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up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ba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bone  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dirty="0" sz="2400" spc="-15" b="1">
                <a:solidFill>
                  <a:srgbClr val="FF99FF"/>
                </a:solidFill>
                <a:latin typeface="Arial"/>
                <a:cs typeface="Arial"/>
              </a:rPr>
              <a:t>Howship’s </a:t>
            </a:r>
            <a:r>
              <a:rPr dirty="0" sz="2400" b="1">
                <a:solidFill>
                  <a:srgbClr val="FF99FF"/>
                </a:solidFill>
                <a:latin typeface="Arial"/>
                <a:cs typeface="Arial"/>
              </a:rPr>
              <a:t>lacunae</a:t>
            </a:r>
            <a:r>
              <a:rPr dirty="0" sz="2400" spc="-40" b="1">
                <a:solidFill>
                  <a:srgbClr val="FF99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99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8700" y="1723644"/>
            <a:ext cx="5525770" cy="3217545"/>
            <a:chOff x="1028700" y="1723644"/>
            <a:chExt cx="5525770" cy="3217545"/>
          </a:xfrm>
        </p:grpSpPr>
        <p:sp>
          <p:nvSpPr>
            <p:cNvPr id="3" name="object 3"/>
            <p:cNvSpPr/>
            <p:nvPr/>
          </p:nvSpPr>
          <p:spPr>
            <a:xfrm>
              <a:off x="1066800" y="1761744"/>
              <a:ext cx="4953000" cy="31409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47750" y="1742694"/>
              <a:ext cx="4991100" cy="3179445"/>
            </a:xfrm>
            <a:custGeom>
              <a:avLst/>
              <a:gdLst/>
              <a:ahLst/>
              <a:cxnLst/>
              <a:rect l="l" t="t" r="r" b="b"/>
              <a:pathLst>
                <a:path w="4991100" h="3179445">
                  <a:moveTo>
                    <a:pt x="0" y="3179063"/>
                  </a:moveTo>
                  <a:lnTo>
                    <a:pt x="4991100" y="3179063"/>
                  </a:lnTo>
                  <a:lnTo>
                    <a:pt x="4991100" y="0"/>
                  </a:lnTo>
                  <a:lnTo>
                    <a:pt x="0" y="0"/>
                  </a:lnTo>
                  <a:lnTo>
                    <a:pt x="0" y="3179063"/>
                  </a:lnTo>
                  <a:close/>
                </a:path>
              </a:pathLst>
            </a:custGeom>
            <a:ln w="381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905762" y="3615435"/>
              <a:ext cx="4648200" cy="390525"/>
            </a:xfrm>
            <a:custGeom>
              <a:avLst/>
              <a:gdLst/>
              <a:ahLst/>
              <a:cxnLst/>
              <a:rect l="l" t="t" r="r" b="b"/>
              <a:pathLst>
                <a:path w="4648200" h="390525">
                  <a:moveTo>
                    <a:pt x="4648187" y="347726"/>
                  </a:moveTo>
                  <a:lnTo>
                    <a:pt x="4619536" y="333375"/>
                  </a:lnTo>
                  <a:lnTo>
                    <a:pt x="4562475" y="304800"/>
                  </a:lnTo>
                  <a:lnTo>
                    <a:pt x="4562475" y="333375"/>
                  </a:lnTo>
                  <a:lnTo>
                    <a:pt x="533400" y="333375"/>
                  </a:lnTo>
                  <a:lnTo>
                    <a:pt x="533400" y="361950"/>
                  </a:lnTo>
                  <a:lnTo>
                    <a:pt x="4562475" y="361950"/>
                  </a:lnTo>
                  <a:lnTo>
                    <a:pt x="4562475" y="390525"/>
                  </a:lnTo>
                  <a:lnTo>
                    <a:pt x="4619701" y="361950"/>
                  </a:lnTo>
                  <a:lnTo>
                    <a:pt x="4648187" y="347726"/>
                  </a:lnTo>
                  <a:close/>
                </a:path>
                <a:path w="4648200" h="390525">
                  <a:moveTo>
                    <a:pt x="4648187" y="42926"/>
                  </a:moveTo>
                  <a:lnTo>
                    <a:pt x="4619536" y="28575"/>
                  </a:lnTo>
                  <a:lnTo>
                    <a:pt x="4562475" y="0"/>
                  </a:lnTo>
                  <a:lnTo>
                    <a:pt x="4562475" y="28575"/>
                  </a:lnTo>
                  <a:lnTo>
                    <a:pt x="0" y="28575"/>
                  </a:lnTo>
                  <a:lnTo>
                    <a:pt x="0" y="57150"/>
                  </a:lnTo>
                  <a:lnTo>
                    <a:pt x="4562475" y="57150"/>
                  </a:lnTo>
                  <a:lnTo>
                    <a:pt x="4562475" y="85725"/>
                  </a:lnTo>
                  <a:lnTo>
                    <a:pt x="4619701" y="57150"/>
                  </a:lnTo>
                  <a:lnTo>
                    <a:pt x="4648187" y="4292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693154" y="3462999"/>
            <a:ext cx="2074545" cy="63500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800" spc="-10" b="1">
                <a:solidFill>
                  <a:srgbClr val="FFFF00"/>
                </a:solidFill>
                <a:latin typeface="Arial"/>
                <a:cs typeface="Arial"/>
              </a:rPr>
              <a:t>Howship’s</a:t>
            </a:r>
            <a:r>
              <a:rPr dirty="0" sz="1800" spc="-8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lacunae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osteoclast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786129"/>
            <a:ext cx="8680450" cy="1305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95"/>
              </a:spcBef>
            </a:pPr>
            <a:r>
              <a:rPr dirty="0" spc="705" b="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pc="-10">
                <a:solidFill>
                  <a:srgbClr val="FFFF00"/>
                </a:solidFill>
              </a:rPr>
              <a:t>EM </a:t>
            </a:r>
            <a:r>
              <a:rPr dirty="0" spc="-5">
                <a:solidFill>
                  <a:srgbClr val="FFFF00"/>
                </a:solidFill>
              </a:rPr>
              <a:t>– cytoplasm exhibits </a:t>
            </a:r>
            <a:r>
              <a:rPr dirty="0" spc="-114">
                <a:solidFill>
                  <a:srgbClr val="FFFF00"/>
                </a:solidFill>
              </a:rPr>
              <a:t>numerous  </a:t>
            </a:r>
            <a:r>
              <a:rPr dirty="0" spc="-5">
                <a:solidFill>
                  <a:srgbClr val="FFFF00"/>
                </a:solidFill>
              </a:rPr>
              <a:t>mitochondria </a:t>
            </a:r>
            <a:r>
              <a:rPr dirty="0">
                <a:solidFill>
                  <a:srgbClr val="FFFF00"/>
                </a:solidFill>
              </a:rPr>
              <a:t>and </a:t>
            </a:r>
            <a:r>
              <a:rPr dirty="0" spc="-5">
                <a:solidFill>
                  <a:srgbClr val="FFFF00"/>
                </a:solidFill>
              </a:rPr>
              <a:t>lysosomes, </a:t>
            </a:r>
            <a:r>
              <a:rPr dirty="0">
                <a:solidFill>
                  <a:srgbClr val="FFFF00"/>
                </a:solidFill>
              </a:rPr>
              <a:t>abundant </a:t>
            </a:r>
            <a:r>
              <a:rPr dirty="0" spc="-5">
                <a:solidFill>
                  <a:srgbClr val="FFFF00"/>
                </a:solidFill>
              </a:rPr>
              <a:t>golgi  saccules and free ribosomes </a:t>
            </a:r>
            <a:r>
              <a:rPr dirty="0" spc="-10">
                <a:solidFill>
                  <a:srgbClr val="FFFF00"/>
                </a:solidFill>
              </a:rPr>
              <a:t>but </a:t>
            </a:r>
            <a:r>
              <a:rPr dirty="0">
                <a:solidFill>
                  <a:srgbClr val="FFFF00"/>
                </a:solidFill>
              </a:rPr>
              <a:t>little</a:t>
            </a:r>
            <a:r>
              <a:rPr dirty="0" spc="120">
                <a:solidFill>
                  <a:srgbClr val="FFFF00"/>
                </a:solidFill>
              </a:rPr>
              <a:t> </a:t>
            </a:r>
            <a:r>
              <a:rPr dirty="0" spc="-10">
                <a:solidFill>
                  <a:srgbClr val="FFFF00"/>
                </a:solidFill>
              </a:rPr>
              <a:t>RER.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2920111"/>
            <a:ext cx="8681085" cy="1305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95"/>
              </a:spcBef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part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of the plasma membrane </a:t>
            </a:r>
            <a:r>
              <a:rPr dirty="0" sz="2800" spc="-10" b="1">
                <a:solidFill>
                  <a:srgbClr val="FFFF00"/>
                </a:solidFill>
                <a:latin typeface="Arial"/>
                <a:cs typeface="Arial"/>
              </a:rPr>
              <a:t>lying</a:t>
            </a:r>
            <a:r>
              <a:rPr dirty="0" sz="2800" spc="-1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110" b="1">
                <a:solidFill>
                  <a:srgbClr val="FFFF00"/>
                </a:solidFill>
                <a:latin typeface="Arial"/>
                <a:cs typeface="Arial"/>
              </a:rPr>
              <a:t>adjacent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to the bone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that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is being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resorbed,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is raised into  characteristic folds – </a:t>
            </a:r>
            <a:r>
              <a:rPr dirty="0" sz="2800" spc="-5" b="1">
                <a:solidFill>
                  <a:srgbClr val="FF9900"/>
                </a:solidFill>
                <a:latin typeface="Arial"/>
                <a:cs typeface="Arial"/>
              </a:rPr>
              <a:t>ruffled or striated</a:t>
            </a:r>
            <a:r>
              <a:rPr dirty="0" sz="2800" spc="13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9900"/>
                </a:solidFill>
                <a:latin typeface="Arial"/>
                <a:cs typeface="Arial"/>
              </a:rPr>
              <a:t>border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175971"/>
            <a:ext cx="255460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Cementoclasts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73977" y="1029969"/>
            <a:ext cx="21628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occ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800" spc="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on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1029969"/>
            <a:ext cx="622935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tabLst>
                <a:tab pos="2464435" algn="l"/>
                <a:tab pos="4739005" algn="l"/>
                <a:tab pos="5682615" algn="l"/>
              </a:tabLst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800" spc="18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Res</a:t>
            </a:r>
            <a:r>
              <a:rPr dirty="0" sz="2800" spc="1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mb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dirty="0" sz="2800" spc="1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la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ts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and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e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found in normal functioning</a:t>
            </a:r>
            <a:r>
              <a:rPr dirty="0" sz="2800" spc="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FFFF00"/>
                </a:solidFill>
                <a:latin typeface="Arial"/>
                <a:cs typeface="Arial"/>
              </a:rPr>
              <a:t>PDL.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939" y="2310511"/>
            <a:ext cx="8681085" cy="34391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marR="6350" indent="-457200">
              <a:lnSpc>
                <a:spcPct val="100000"/>
              </a:lnSpc>
              <a:spcBef>
                <a:spcPts val="95"/>
              </a:spcBef>
              <a:tabLst>
                <a:tab pos="1871980" algn="l"/>
                <a:tab pos="3551554" algn="l"/>
                <a:tab pos="4834890" algn="l"/>
                <a:tab pos="6948805" algn="l"/>
                <a:tab pos="8113395" algn="l"/>
              </a:tabLst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800" spc="18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Unlike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al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eol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bone,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tum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dirty="0" sz="2800" spc="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not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undergo</a:t>
            </a:r>
            <a:r>
              <a:rPr dirty="0" sz="2800" spc="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remodelling.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Resorption occurs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under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certain</a:t>
            </a:r>
            <a:r>
              <a:rPr dirty="0" sz="2800" spc="28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60" b="1">
                <a:solidFill>
                  <a:srgbClr val="FFFF00"/>
                </a:solidFill>
                <a:latin typeface="Arial"/>
                <a:cs typeface="Arial"/>
              </a:rPr>
              <a:t>circumstances</a:t>
            </a:r>
            <a:endParaRPr sz="2800">
              <a:latin typeface="Arial"/>
              <a:cs typeface="Arial"/>
            </a:endParaRPr>
          </a:p>
          <a:p>
            <a:pPr algn="just" marL="469900" marR="5080">
              <a:lnSpc>
                <a:spcPct val="100000"/>
              </a:lnSpc>
            </a:pP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mononuclear cementoclasts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or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multinucleated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giant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cells,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which some times resemble the 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osteoclasts, are found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on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surface </a:t>
            </a:r>
            <a:r>
              <a:rPr dirty="0" sz="2800" spc="-10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the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cementum.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440" y="133045"/>
            <a:ext cx="8733155" cy="6336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9900"/>
                </a:solidFill>
                <a:latin typeface="Arial"/>
                <a:cs typeface="Arial"/>
              </a:rPr>
              <a:t>Epithelial</a:t>
            </a:r>
            <a:r>
              <a:rPr dirty="0" sz="2400" spc="-30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9900"/>
                </a:solidFill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  <a:p>
            <a:pPr marL="482600" marR="42545" indent="-457200">
              <a:lnSpc>
                <a:spcPct val="100000"/>
              </a:lnSpc>
              <a:spcBef>
                <a:spcPts val="2165"/>
              </a:spcBef>
              <a:tabLst>
                <a:tab pos="481965" algn="l"/>
                <a:tab pos="2145030" algn="l"/>
                <a:tab pos="2620645" algn="l"/>
                <a:tab pos="4939030" algn="l"/>
                <a:tab pos="6445250" algn="l"/>
                <a:tab pos="7225665" algn="l"/>
                <a:tab pos="839470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ants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de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opmental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epithe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ial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root	sh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ath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Hertwig.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482600" marR="43180" indent="-457200">
              <a:lnSpc>
                <a:spcPct val="100000"/>
              </a:lnSpc>
              <a:tabLst>
                <a:tab pos="481965" algn="l"/>
                <a:tab pos="1674495" algn="l"/>
                <a:tab pos="2665095" algn="l"/>
                <a:tab pos="3500120" algn="l"/>
                <a:tab pos="4168140" algn="l"/>
                <a:tab pos="6457315" algn="l"/>
                <a:tab pos="744791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lls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	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guish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fr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om	a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fibroblasts by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1. Close packing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their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cuboidal</a:t>
            </a:r>
            <a:r>
              <a:rPr dirty="0" sz="2400" spc="6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  <a:p>
            <a:pPr marL="2948940">
              <a:lnSpc>
                <a:spcPct val="100000"/>
              </a:lnSpc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2.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Their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tendency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 stain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more</a:t>
            </a:r>
            <a:r>
              <a:rPr dirty="0" sz="2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deeply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5"/>
              </a:spcBef>
              <a:tabLst>
                <a:tab pos="4819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 rests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lie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about 25 µm from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cementum</a:t>
            </a:r>
            <a:r>
              <a:rPr dirty="0" sz="2400" spc="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surface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tabLst>
                <a:tab pos="4819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Distribution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epithelial cells according to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site and</a:t>
            </a:r>
            <a:r>
              <a:rPr dirty="0" sz="2400" spc="-1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age:</a:t>
            </a:r>
            <a:endParaRPr sz="2400">
              <a:latin typeface="Arial"/>
              <a:cs typeface="Arial"/>
            </a:endParaRPr>
          </a:p>
          <a:p>
            <a:pPr marL="821055" indent="-339090">
              <a:lnSpc>
                <a:spcPct val="100000"/>
              </a:lnSpc>
              <a:spcBef>
                <a:spcPts val="2400"/>
              </a:spcBef>
              <a:buAutoNum type="alphaLcPeriod"/>
              <a:tabLst>
                <a:tab pos="82169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dirty="0" baseline="24305" sz="2400" spc="-7" b="1">
                <a:solidFill>
                  <a:srgbClr val="FFFF00"/>
                </a:solidFill>
                <a:latin typeface="Arial"/>
                <a:cs typeface="Arial"/>
              </a:rPr>
              <a:t>st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and 2</a:t>
            </a:r>
            <a:r>
              <a:rPr dirty="0" baseline="24305" sz="2400" spc="-7" b="1">
                <a:solidFill>
                  <a:srgbClr val="FFFF00"/>
                </a:solidFill>
                <a:latin typeface="Arial"/>
                <a:cs typeface="Arial"/>
              </a:rPr>
              <a:t>nd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decades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most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prevalent in the</a:t>
            </a:r>
            <a:r>
              <a:rPr dirty="0" sz="2400" spc="-4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apical</a:t>
            </a:r>
            <a:endParaRPr sz="2400">
              <a:latin typeface="Arial"/>
              <a:cs typeface="Arial"/>
            </a:endParaRPr>
          </a:p>
          <a:p>
            <a:pPr marL="868044">
              <a:lnSpc>
                <a:spcPct val="100000"/>
              </a:lnSpc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zone.</a:t>
            </a:r>
            <a:endParaRPr sz="2400">
              <a:latin typeface="Arial"/>
              <a:cs typeface="Arial"/>
            </a:endParaRPr>
          </a:p>
          <a:p>
            <a:pPr marL="939800" marR="43180" indent="-457834">
              <a:lnSpc>
                <a:spcPct val="100000"/>
              </a:lnSpc>
              <a:spcBef>
                <a:spcPts val="1920"/>
              </a:spcBef>
              <a:buAutoNum type="alphaLcPeriod" startAt="2"/>
              <a:tabLst>
                <a:tab pos="855344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3</a:t>
            </a:r>
            <a:r>
              <a:rPr dirty="0" baseline="24305" sz="2400" spc="-7" b="1">
                <a:solidFill>
                  <a:srgbClr val="FFFF00"/>
                </a:solidFill>
                <a:latin typeface="Arial"/>
                <a:cs typeface="Arial"/>
              </a:rPr>
              <a:t>rd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and 7</a:t>
            </a:r>
            <a:r>
              <a:rPr dirty="0" baseline="24305" sz="2400" spc="-7" b="1">
                <a:solidFill>
                  <a:srgbClr val="FFFF00"/>
                </a:solidFill>
                <a:latin typeface="Arial"/>
                <a:cs typeface="Arial"/>
              </a:rPr>
              <a:t>th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decades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 located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cervically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gingiva  above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alveolar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crest</a:t>
            </a:r>
            <a:r>
              <a:rPr dirty="0" sz="1600" spc="-5" b="1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69007" y="1333500"/>
            <a:ext cx="3899535" cy="5181600"/>
            <a:chOff x="1969007" y="1333500"/>
            <a:chExt cx="3899535" cy="5181600"/>
          </a:xfrm>
        </p:grpSpPr>
        <p:sp>
          <p:nvSpPr>
            <p:cNvPr id="3" name="object 3"/>
            <p:cNvSpPr/>
            <p:nvPr/>
          </p:nvSpPr>
          <p:spPr>
            <a:xfrm>
              <a:off x="2007107" y="1371600"/>
              <a:ext cx="3403092" cy="5105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988057" y="1352550"/>
              <a:ext cx="3441700" cy="5143500"/>
            </a:xfrm>
            <a:custGeom>
              <a:avLst/>
              <a:gdLst/>
              <a:ahLst/>
              <a:cxnLst/>
              <a:rect l="l" t="t" r="r" b="b"/>
              <a:pathLst>
                <a:path w="3441700" h="5143500">
                  <a:moveTo>
                    <a:pt x="0" y="5143500"/>
                  </a:moveTo>
                  <a:lnTo>
                    <a:pt x="3441192" y="5143500"/>
                  </a:lnTo>
                  <a:lnTo>
                    <a:pt x="3441192" y="0"/>
                  </a:lnTo>
                  <a:lnTo>
                    <a:pt x="0" y="0"/>
                  </a:lnTo>
                  <a:lnTo>
                    <a:pt x="0" y="5143500"/>
                  </a:lnTo>
                  <a:close/>
                </a:path>
              </a:pathLst>
            </a:custGeom>
            <a:ln w="381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353181" y="2724911"/>
              <a:ext cx="2515235" cy="1181100"/>
            </a:xfrm>
            <a:custGeom>
              <a:avLst/>
              <a:gdLst/>
              <a:ahLst/>
              <a:cxnLst/>
              <a:rect l="l" t="t" r="r" b="b"/>
              <a:pathLst>
                <a:path w="2515235" h="1181100">
                  <a:moveTo>
                    <a:pt x="2478836" y="82042"/>
                  </a:moveTo>
                  <a:lnTo>
                    <a:pt x="2419350" y="82042"/>
                  </a:lnTo>
                  <a:lnTo>
                    <a:pt x="2400325" y="82042"/>
                  </a:lnTo>
                  <a:lnTo>
                    <a:pt x="2399665" y="119888"/>
                  </a:lnTo>
                  <a:lnTo>
                    <a:pt x="2478836" y="82042"/>
                  </a:lnTo>
                  <a:close/>
                </a:path>
                <a:path w="2515235" h="1181100">
                  <a:moveTo>
                    <a:pt x="2514981" y="781050"/>
                  </a:moveTo>
                  <a:lnTo>
                    <a:pt x="2391410" y="748411"/>
                  </a:lnTo>
                  <a:lnTo>
                    <a:pt x="2399195" y="785698"/>
                  </a:lnTo>
                  <a:lnTo>
                    <a:pt x="682244" y="1143381"/>
                  </a:lnTo>
                  <a:lnTo>
                    <a:pt x="690118" y="1180719"/>
                  </a:lnTo>
                  <a:lnTo>
                    <a:pt x="2406980" y="823023"/>
                  </a:lnTo>
                  <a:lnTo>
                    <a:pt x="2414778" y="860298"/>
                  </a:lnTo>
                  <a:lnTo>
                    <a:pt x="2514015" y="781812"/>
                  </a:lnTo>
                  <a:lnTo>
                    <a:pt x="2514981" y="781050"/>
                  </a:lnTo>
                  <a:close/>
                </a:path>
                <a:path w="2515235" h="1181100">
                  <a:moveTo>
                    <a:pt x="2514981" y="64770"/>
                  </a:moveTo>
                  <a:lnTo>
                    <a:pt x="2401697" y="5588"/>
                  </a:lnTo>
                  <a:lnTo>
                    <a:pt x="2401011" y="43599"/>
                  </a:lnTo>
                  <a:lnTo>
                    <a:pt x="762" y="0"/>
                  </a:lnTo>
                  <a:lnTo>
                    <a:pt x="0" y="38100"/>
                  </a:lnTo>
                  <a:lnTo>
                    <a:pt x="2400338" y="81699"/>
                  </a:lnTo>
                  <a:lnTo>
                    <a:pt x="2419350" y="81699"/>
                  </a:lnTo>
                  <a:lnTo>
                    <a:pt x="2479560" y="81699"/>
                  </a:lnTo>
                  <a:lnTo>
                    <a:pt x="2514981" y="6477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5931153" y="2499486"/>
            <a:ext cx="2554605" cy="1214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Cementum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40"/>
              </a:spcBef>
            </a:pP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Epithelial</a:t>
            </a:r>
            <a:r>
              <a:rPr dirty="0" sz="28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Arial"/>
                <a:cs typeface="Arial"/>
              </a:rPr>
              <a:t>rests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1140" y="133045"/>
            <a:ext cx="868299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100"/>
              </a:spcBef>
            </a:pPr>
            <a:r>
              <a:rPr dirty="0" sz="2400" spc="615" b="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>
                <a:solidFill>
                  <a:srgbClr val="FFFF00"/>
                </a:solidFill>
              </a:rPr>
              <a:t>Under </a:t>
            </a:r>
            <a:r>
              <a:rPr dirty="0" sz="2400">
                <a:solidFill>
                  <a:srgbClr val="FFFF00"/>
                </a:solidFill>
              </a:rPr>
              <a:t>certain </a:t>
            </a:r>
            <a:r>
              <a:rPr dirty="0" sz="2400" spc="-5">
                <a:solidFill>
                  <a:srgbClr val="FFFF00"/>
                </a:solidFill>
              </a:rPr>
              <a:t>pathological conditions: cells of </a:t>
            </a:r>
            <a:r>
              <a:rPr dirty="0" sz="2400" spc="-254">
                <a:solidFill>
                  <a:srgbClr val="FFFF00"/>
                </a:solidFill>
              </a:rPr>
              <a:t>the  </a:t>
            </a:r>
            <a:r>
              <a:rPr dirty="0" sz="2400" spc="-5">
                <a:solidFill>
                  <a:srgbClr val="FFFF00"/>
                </a:solidFill>
              </a:rPr>
              <a:t>epithelial rests </a:t>
            </a:r>
            <a:r>
              <a:rPr dirty="0" sz="2400">
                <a:solidFill>
                  <a:srgbClr val="FFFF00"/>
                </a:solidFill>
              </a:rPr>
              <a:t>undergo </a:t>
            </a:r>
            <a:r>
              <a:rPr dirty="0" sz="2400" spc="-5">
                <a:solidFill>
                  <a:srgbClr val="FFFF00"/>
                </a:solidFill>
              </a:rPr>
              <a:t>rapid proliferation </a:t>
            </a:r>
            <a:r>
              <a:rPr dirty="0" sz="2400">
                <a:solidFill>
                  <a:srgbClr val="FFFF00"/>
                </a:solidFill>
              </a:rPr>
              <a:t>and </a:t>
            </a:r>
            <a:r>
              <a:rPr dirty="0" sz="2400" spc="-5">
                <a:solidFill>
                  <a:srgbClr val="FFFF00"/>
                </a:solidFill>
              </a:rPr>
              <a:t>produce  a </a:t>
            </a:r>
            <a:r>
              <a:rPr dirty="0" sz="2400">
                <a:solidFill>
                  <a:srgbClr val="FFFF00"/>
                </a:solidFill>
              </a:rPr>
              <a:t>variety </a:t>
            </a:r>
            <a:r>
              <a:rPr dirty="0" sz="2400" spc="-5">
                <a:solidFill>
                  <a:srgbClr val="FFFF00"/>
                </a:solidFill>
              </a:rPr>
              <a:t>of </a:t>
            </a:r>
            <a:r>
              <a:rPr dirty="0" sz="2400" spc="-10">
                <a:solidFill>
                  <a:srgbClr val="FFFF00"/>
                </a:solidFill>
              </a:rPr>
              <a:t>cysts, </a:t>
            </a:r>
            <a:r>
              <a:rPr dirty="0" sz="2400" spc="-5">
                <a:solidFill>
                  <a:srgbClr val="FFFF00"/>
                </a:solidFill>
              </a:rPr>
              <a:t>tumors that are </a:t>
            </a:r>
            <a:r>
              <a:rPr dirty="0" sz="2400">
                <a:solidFill>
                  <a:srgbClr val="FFFF00"/>
                </a:solidFill>
              </a:rPr>
              <a:t>unique to </a:t>
            </a:r>
            <a:r>
              <a:rPr dirty="0" sz="2400" spc="5">
                <a:solidFill>
                  <a:srgbClr val="FFFF00"/>
                </a:solidFill>
              </a:rPr>
              <a:t>jaws</a:t>
            </a:r>
            <a:r>
              <a:rPr dirty="0" sz="2400" spc="-10">
                <a:solidFill>
                  <a:srgbClr val="FFFF00"/>
                </a:solidFill>
              </a:rPr>
              <a:t> </a:t>
            </a:r>
            <a:r>
              <a:rPr dirty="0" sz="2400">
                <a:solidFill>
                  <a:srgbClr val="FFFF00"/>
                </a:solidFill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92354"/>
            <a:ext cx="2422525" cy="11531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pc="-5">
                <a:uFill>
                  <a:solidFill>
                    <a:srgbClr val="FF9900"/>
                  </a:solidFill>
                </a:uFill>
              </a:rPr>
              <a:t>Defence</a:t>
            </a:r>
            <a:r>
              <a:rPr dirty="0" u="heavy" spc="-25">
                <a:uFill>
                  <a:solidFill>
                    <a:srgbClr val="FF9900"/>
                  </a:solidFill>
                </a:uFill>
              </a:rPr>
              <a:t> </a:t>
            </a:r>
            <a:r>
              <a:rPr dirty="0" u="heavy">
                <a:uFill>
                  <a:solidFill>
                    <a:srgbClr val="FF9900"/>
                  </a:solidFill>
                </a:uFill>
              </a:rPr>
              <a:t>cells</a:t>
            </a:r>
            <a:r>
              <a:rPr dirty="0"/>
              <a:t>:</a:t>
            </a: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dirty="0" u="heavy" spc="-5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Mast</a:t>
            </a:r>
            <a:r>
              <a:rPr dirty="0" u="heavy" spc="1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 </a:t>
            </a:r>
            <a:r>
              <a:rPr dirty="0" u="heavy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</a:rPr>
              <a:t>cells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787778"/>
            <a:ext cx="8682990" cy="435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715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Small,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round or oval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having a diameter of about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12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15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µm.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spcBef>
                <a:spcPts val="2400"/>
              </a:spcBef>
              <a:tabLst>
                <a:tab pos="469265" algn="l"/>
                <a:tab pos="2797175" algn="l"/>
                <a:tab pos="3462020" algn="l"/>
                <a:tab pos="5245100" algn="l"/>
                <a:tab pos="731647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61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acter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zed	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y	numerous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topla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mic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gran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le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,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which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obscure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small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round</a:t>
            </a:r>
            <a:r>
              <a:rPr dirty="0" sz="2400" spc="-7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nucleus.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  <a:tab pos="1957070" algn="l"/>
                <a:tab pos="2226945" algn="l"/>
                <a:tab pos="3136900" algn="l"/>
                <a:tab pos="3914140" algn="l"/>
                <a:tab pos="6250940" algn="l"/>
                <a:tab pos="7110730" algn="l"/>
                <a:tab pos="7990205" algn="l"/>
                <a:tab pos="849757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610" b="1">
                <a:solidFill>
                  <a:srgbClr val="FFFF00"/>
                </a:solidFill>
                <a:latin typeface="Arial"/>
                <a:cs typeface="Arial"/>
              </a:rPr>
              <a:t>Granules	:	Stain	</a:t>
            </a:r>
            <a:r>
              <a:rPr dirty="0" sz="2400" spc="10" b="1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metachromatic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such	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–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Azure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 &amp;</a:t>
            </a:r>
            <a:r>
              <a:rPr dirty="0" sz="2400" spc="-18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0" b="1">
                <a:solidFill>
                  <a:srgbClr val="FFFF00"/>
                </a:solidFill>
                <a:latin typeface="Arial"/>
                <a:cs typeface="Arial"/>
              </a:rPr>
              <a:t>PAS.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Granules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contain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heparin</a:t>
            </a:r>
            <a:endParaRPr sz="2400">
              <a:latin typeface="Arial"/>
              <a:cs typeface="Arial"/>
            </a:endParaRPr>
          </a:p>
          <a:p>
            <a:pPr marL="3042920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histamine</a:t>
            </a:r>
            <a:endParaRPr sz="2400">
              <a:latin typeface="Arial"/>
              <a:cs typeface="Arial"/>
            </a:endParaRPr>
          </a:p>
          <a:p>
            <a:pPr marL="3042920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serotonin (some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animals)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442671"/>
            <a:ext cx="8683625" cy="5635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2129155" algn="l"/>
              </a:tabLst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 Mast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cell cytoplasm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contains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65555" indent="-33909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126619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Free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ribosomes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Font typeface="Arial"/>
              <a:buAutoNum type="alphaLcPeriod"/>
            </a:pPr>
            <a:endParaRPr sz="2500">
              <a:latin typeface="Arial"/>
              <a:cs typeface="Arial"/>
            </a:endParaRPr>
          </a:p>
          <a:p>
            <a:pPr marL="1280795" indent="-35433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128143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Short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profiles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RER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Font typeface="Arial"/>
              <a:buAutoNum type="alphaLcPeriod"/>
            </a:pPr>
            <a:endParaRPr sz="2500">
              <a:latin typeface="Arial"/>
              <a:cs typeface="Arial"/>
            </a:endParaRPr>
          </a:p>
          <a:p>
            <a:pPr marL="1265555" indent="-33909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126619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Few round</a:t>
            </a:r>
            <a:r>
              <a:rPr dirty="0" sz="24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mitochondria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Font typeface="Arial"/>
              <a:buAutoNum type="alphaLcPeriod"/>
            </a:pPr>
            <a:endParaRPr sz="2500">
              <a:latin typeface="Arial"/>
              <a:cs typeface="Arial"/>
            </a:endParaRPr>
          </a:p>
          <a:p>
            <a:pPr marL="1280795" indent="-354330">
              <a:lnSpc>
                <a:spcPct val="100000"/>
              </a:lnSpc>
              <a:buAutoNum type="alphaLcPeriod"/>
              <a:tabLst>
                <a:tab pos="128143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Prominent golgi</a:t>
            </a:r>
            <a:r>
              <a:rPr dirty="0" sz="2400" spc="-1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apparatus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Font typeface="Arial"/>
              <a:buAutoNum type="alphaLcPeriod"/>
            </a:pPr>
            <a:endParaRPr sz="2500">
              <a:latin typeface="Arial"/>
              <a:cs typeface="Arial"/>
            </a:endParaRPr>
          </a:p>
          <a:p>
            <a:pPr marL="1265555" indent="-339090">
              <a:lnSpc>
                <a:spcPct val="100000"/>
              </a:lnSpc>
              <a:buAutoNum type="alphaLcPeriod"/>
              <a:tabLst>
                <a:tab pos="126619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Membrane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bound</a:t>
            </a:r>
            <a:r>
              <a:rPr dirty="0" sz="2400" spc="-1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granules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Physiologic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role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 mast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heparin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not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clear.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  <a:tab pos="1388745" algn="l"/>
                <a:tab pos="2118995" algn="l"/>
                <a:tab pos="3763645" algn="l"/>
                <a:tab pos="4765040" algn="l"/>
                <a:tab pos="5158105" algn="l"/>
                <a:tab pos="5938520" algn="l"/>
                <a:tab pos="6430645" algn="l"/>
                <a:tab pos="6755130" algn="l"/>
              </a:tabLst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Mast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cell	histamine	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plays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role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	: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inflammatory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reaction.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1058926"/>
            <a:ext cx="8529955" cy="1854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100"/>
              </a:spcBef>
            </a:pPr>
            <a:r>
              <a:rPr dirty="0" sz="2400" spc="610" b="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>
                <a:solidFill>
                  <a:srgbClr val="FFFFFF"/>
                </a:solidFill>
                <a:latin typeface="Tahoma"/>
                <a:cs typeface="Tahoma"/>
              </a:rPr>
              <a:t>Periodontium </a:t>
            </a:r>
            <a:r>
              <a:rPr dirty="0" sz="2400">
                <a:solidFill>
                  <a:srgbClr val="FFFFFF"/>
                </a:solidFill>
                <a:latin typeface="Tahoma"/>
                <a:cs typeface="Tahoma"/>
              </a:rPr>
              <a:t>: </a:t>
            </a:r>
            <a:r>
              <a:rPr dirty="0" sz="2400" spc="-10">
                <a:solidFill>
                  <a:srgbClr val="FFFF00"/>
                </a:solidFill>
                <a:latin typeface="Tahoma"/>
                <a:cs typeface="Tahoma"/>
              </a:rPr>
              <a:t>defined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as </a:t>
            </a:r>
            <a:r>
              <a:rPr dirty="0" sz="2400" spc="-5">
                <a:solidFill>
                  <a:srgbClr val="FFFF00"/>
                </a:solidFill>
                <a:latin typeface="Tahoma"/>
                <a:cs typeface="Tahoma"/>
              </a:rPr>
              <a:t>those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tissues </a:t>
            </a:r>
            <a:r>
              <a:rPr dirty="0" sz="2400" spc="-70">
                <a:solidFill>
                  <a:srgbClr val="FFFF00"/>
                </a:solidFill>
                <a:latin typeface="Tahoma"/>
                <a:cs typeface="Tahoma"/>
              </a:rPr>
              <a:t>supporting 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and </a:t>
            </a:r>
            <a:r>
              <a:rPr dirty="0" sz="2400" spc="-5">
                <a:solidFill>
                  <a:srgbClr val="FFFF00"/>
                </a:solidFill>
                <a:latin typeface="Tahoma"/>
                <a:cs typeface="Tahoma"/>
              </a:rPr>
              <a:t>investing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the tooth and </a:t>
            </a:r>
            <a:r>
              <a:rPr dirty="0" sz="2400" spc="-5">
                <a:solidFill>
                  <a:srgbClr val="FFFF00"/>
                </a:solidFill>
                <a:latin typeface="Tahoma"/>
                <a:cs typeface="Tahoma"/>
              </a:rPr>
              <a:t>consists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of </a:t>
            </a:r>
            <a:r>
              <a:rPr dirty="0" sz="2400" spc="-5">
                <a:solidFill>
                  <a:srgbClr val="FFFF00"/>
                </a:solidFill>
                <a:latin typeface="Tahoma"/>
                <a:cs typeface="Tahoma"/>
              </a:rPr>
              <a:t>cementum,  periodontal ligament (PDL), bone lining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the </a:t>
            </a:r>
            <a:r>
              <a:rPr dirty="0" sz="2400" spc="-5">
                <a:solidFill>
                  <a:srgbClr val="FFFF00"/>
                </a:solidFill>
                <a:latin typeface="Tahoma"/>
                <a:cs typeface="Tahoma"/>
              </a:rPr>
              <a:t>alveolus  (socket),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and that </a:t>
            </a:r>
            <a:r>
              <a:rPr dirty="0" sz="2400" spc="-5">
                <a:solidFill>
                  <a:srgbClr val="FFFF00"/>
                </a:solidFill>
                <a:latin typeface="Tahoma"/>
                <a:cs typeface="Tahoma"/>
              </a:rPr>
              <a:t>part of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the </a:t>
            </a:r>
            <a:r>
              <a:rPr dirty="0" sz="2400" spc="-5">
                <a:solidFill>
                  <a:srgbClr val="FFFF00"/>
                </a:solidFill>
                <a:latin typeface="Tahoma"/>
                <a:cs typeface="Tahoma"/>
              </a:rPr>
              <a:t>gingiva facing </a:t>
            </a:r>
            <a:r>
              <a:rPr dirty="0" sz="2400">
                <a:solidFill>
                  <a:srgbClr val="FFFF00"/>
                </a:solidFill>
                <a:latin typeface="Tahoma"/>
                <a:cs typeface="Tahoma"/>
              </a:rPr>
              <a:t>the  </a:t>
            </a:r>
            <a:r>
              <a:rPr dirty="0" sz="2400" spc="-5">
                <a:solidFill>
                  <a:srgbClr val="FFFF00"/>
                </a:solidFill>
                <a:latin typeface="Tahoma"/>
                <a:cs typeface="Tahoma"/>
              </a:rPr>
              <a:t>tooth.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3619322"/>
            <a:ext cx="8232140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8165" algn="l"/>
              </a:tabLst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Tahoma"/>
                <a:cs typeface="Tahoma"/>
              </a:rPr>
              <a:t>These tissues form </a:t>
            </a:r>
            <a:r>
              <a:rPr dirty="0" sz="2400" b="1">
                <a:solidFill>
                  <a:srgbClr val="FFFF00"/>
                </a:solidFill>
                <a:latin typeface="Tahoma"/>
                <a:cs typeface="Tahoma"/>
              </a:rPr>
              <a:t>a specialized </a:t>
            </a:r>
            <a:r>
              <a:rPr dirty="0" sz="2400" spc="-5" b="1">
                <a:solidFill>
                  <a:srgbClr val="FFFF00"/>
                </a:solidFill>
                <a:latin typeface="Tahoma"/>
                <a:cs typeface="Tahoma"/>
              </a:rPr>
              <a:t>joint </a:t>
            </a:r>
            <a:r>
              <a:rPr dirty="0" sz="2400" b="1">
                <a:solidFill>
                  <a:srgbClr val="FFFF00"/>
                </a:solidFill>
                <a:latin typeface="Tahoma"/>
                <a:cs typeface="Tahoma"/>
              </a:rPr>
              <a:t>:</a:t>
            </a:r>
            <a:r>
              <a:rPr dirty="0" sz="2400" spc="50" b="1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dirty="0" sz="2400" spc="-5" b="1">
                <a:solidFill>
                  <a:srgbClr val="FF9900"/>
                </a:solidFill>
                <a:latin typeface="Tahoma"/>
                <a:cs typeface="Tahoma"/>
              </a:rPr>
              <a:t>gomphosis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65"/>
              </a:spcBef>
              <a:tabLst>
                <a:tab pos="5581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C000"/>
                </a:solidFill>
                <a:latin typeface="Tahoma"/>
                <a:cs typeface="Tahoma"/>
              </a:rPr>
              <a:t>Ectomesenchymal </a:t>
            </a:r>
            <a:r>
              <a:rPr dirty="0" sz="2400" spc="-10" b="1">
                <a:solidFill>
                  <a:srgbClr val="FFFF00"/>
                </a:solidFill>
                <a:latin typeface="Tahoma"/>
                <a:cs typeface="Tahoma"/>
              </a:rPr>
              <a:t>origin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427479"/>
            <a:ext cx="8683625" cy="3074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715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2365375" algn="l"/>
                <a:tab pos="2769235" algn="l"/>
                <a:tab pos="4257040" algn="l"/>
                <a:tab pos="4679315" algn="l"/>
                <a:tab pos="726313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an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lat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response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nti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ge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-an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form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ation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their</a:t>
            </a:r>
            <a:r>
              <a:rPr dirty="0" sz="24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surface.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469900" marR="7620" indent="-457200">
              <a:lnSpc>
                <a:spcPct val="100000"/>
              </a:lnSpc>
              <a:tabLst>
                <a:tab pos="469265" algn="l"/>
                <a:tab pos="1807845" algn="l"/>
                <a:tab pos="2281555" algn="l"/>
                <a:tab pos="3888740" algn="l"/>
                <a:tab pos="4630420" algn="l"/>
                <a:tab pos="5272405" algn="l"/>
                <a:tab pos="6135370" algn="l"/>
                <a:tab pos="6421755" algn="l"/>
                <a:tab pos="838327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istami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the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EC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	:	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erati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of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endothelial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 and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mesenchymal</a:t>
            </a:r>
            <a:r>
              <a:rPr dirty="0" sz="24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tabLst>
                <a:tab pos="469265" algn="l"/>
                <a:tab pos="1236345" algn="l"/>
                <a:tab pos="1732914" algn="l"/>
                <a:tab pos="3279140" algn="l"/>
                <a:tab pos="3978275" algn="l"/>
                <a:tab pos="4530090" algn="l"/>
                <a:tab pos="6141085" algn="l"/>
                <a:tab pos="6383655" algn="l"/>
                <a:tab pos="813054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610" b="1">
                <a:solidFill>
                  <a:srgbClr val="FFFF00"/>
                </a:solidFill>
                <a:latin typeface="Arial"/>
                <a:cs typeface="Arial"/>
              </a:rPr>
              <a:t>Pl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	im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ortant	role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gula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ing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:	en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oth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al	a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fibroblast cell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population.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86054"/>
            <a:ext cx="231457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Ma</a:t>
            </a:r>
            <a:r>
              <a:rPr dirty="0"/>
              <a:t>c</a:t>
            </a:r>
            <a:r>
              <a:rPr dirty="0" spc="-5"/>
              <a:t>rop</a:t>
            </a:r>
            <a:r>
              <a:rPr dirty="0" spc="-15"/>
              <a:t>h</a:t>
            </a:r>
            <a:r>
              <a:rPr dirty="0" spc="-5"/>
              <a:t>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858139"/>
            <a:ext cx="8684895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Predominantly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located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adjacent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 the blood</a:t>
            </a:r>
            <a:r>
              <a:rPr dirty="0" sz="24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vessels.</a:t>
            </a:r>
            <a:endParaRPr sz="2400">
              <a:latin typeface="Arial"/>
              <a:cs typeface="Arial"/>
            </a:endParaRPr>
          </a:p>
          <a:p>
            <a:pPr algn="just" marL="469900" marR="5080" indent="-457200">
              <a:lnSpc>
                <a:spcPct val="100000"/>
              </a:lnSpc>
              <a:spcBef>
                <a:spcPts val="2160"/>
              </a:spcBef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Macrophages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can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distinguished from fibroblasts </a:t>
            </a:r>
            <a:r>
              <a:rPr dirty="0" sz="2400" spc="-370" b="1">
                <a:solidFill>
                  <a:srgbClr val="FFFF00"/>
                </a:solidFill>
                <a:latin typeface="Arial"/>
                <a:cs typeface="Arial"/>
              </a:rPr>
              <a:t>by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presence of phagocytosed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material in the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cytoplasm.</a:t>
            </a:r>
            <a:endParaRPr sz="2400">
              <a:latin typeface="Arial"/>
              <a:cs typeface="Arial"/>
            </a:endParaRPr>
          </a:p>
          <a:p>
            <a:pPr algn="just" marL="469900" marR="5080" indent="-457200">
              <a:lnSpc>
                <a:spcPct val="100000"/>
              </a:lnSpc>
              <a:spcBef>
                <a:spcPts val="2160"/>
              </a:spcBef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 surface 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cell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generally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raised </a:t>
            </a:r>
            <a:r>
              <a:rPr dirty="0" sz="2400" spc="-365" b="1">
                <a:solidFill>
                  <a:srgbClr val="FFFF00"/>
                </a:solidFill>
                <a:latin typeface="Arial"/>
                <a:cs typeface="Arial"/>
              </a:rPr>
              <a:t>in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microvilli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and the cytoplasm contains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numerous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free  ribosomes.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5"/>
              </a:spcBef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RER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sparse.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Contains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numerous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lysosomes.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5522467"/>
            <a:ext cx="19386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Functions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5473" y="5522467"/>
            <a:ext cx="631634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Phagocytosing dead</a:t>
            </a:r>
            <a:r>
              <a:rPr dirty="0" sz="24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  <a:p>
            <a:pPr marL="241300" marR="5080" indent="-169545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Secreting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growth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factors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that regulate</a:t>
            </a:r>
            <a:r>
              <a:rPr dirty="0" sz="24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 proliferation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 adjacent</a:t>
            </a:r>
            <a:r>
              <a:rPr dirty="0" sz="2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fibroblasts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82929"/>
            <a:ext cx="34512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Extracellular</a:t>
            </a:r>
            <a:r>
              <a:rPr dirty="0" sz="2400" spc="-40"/>
              <a:t> </a:t>
            </a:r>
            <a:r>
              <a:rPr dirty="0" sz="2400" spc="-5"/>
              <a:t>substance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16939" y="1253489"/>
            <a:ext cx="7899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3ED66D"/>
                </a:solidFill>
                <a:latin typeface="Arial"/>
                <a:cs typeface="Arial"/>
              </a:rPr>
              <a:t>Fibr</a:t>
            </a:r>
            <a:r>
              <a:rPr dirty="0" sz="2000" spc="5" b="1">
                <a:solidFill>
                  <a:srgbClr val="3ED66D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3ED66D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5394" y="1863344"/>
            <a:ext cx="1312545" cy="1245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dirty="0" sz="20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Collagen</a:t>
            </a:r>
            <a:endParaRPr sz="2000">
              <a:latin typeface="Arial"/>
              <a:cs typeface="Arial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Oxytalan</a:t>
            </a:r>
            <a:endParaRPr sz="2000">
              <a:latin typeface="Arial"/>
              <a:cs typeface="Arial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Reticulin</a:t>
            </a:r>
            <a:endParaRPr sz="2000">
              <a:latin typeface="Arial"/>
              <a:cs typeface="Arial"/>
            </a:endParaRPr>
          </a:p>
          <a:p>
            <a:pPr marL="166370" indent="-154305">
              <a:lnSpc>
                <a:spcPct val="100000"/>
              </a:lnSpc>
              <a:buChar char="-"/>
              <a:tabLst>
                <a:tab pos="167005" algn="l"/>
              </a:tabLst>
            </a:pP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Elastin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3387597"/>
            <a:ext cx="3232785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3ED66D"/>
                </a:solidFill>
                <a:latin typeface="Arial"/>
                <a:cs typeface="Arial"/>
              </a:rPr>
              <a:t>Ground</a:t>
            </a:r>
            <a:r>
              <a:rPr dirty="0" sz="2400" spc="-30" b="1">
                <a:solidFill>
                  <a:srgbClr val="3ED66D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3ED66D"/>
                </a:solidFill>
                <a:latin typeface="Arial"/>
                <a:cs typeface="Arial"/>
              </a:rPr>
              <a:t>substance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123950" indent="-186055">
              <a:lnSpc>
                <a:spcPct val="100000"/>
              </a:lnSpc>
              <a:buChar char="-"/>
              <a:tabLst>
                <a:tab pos="112395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Proteo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ca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1123950" indent="-186055">
              <a:lnSpc>
                <a:spcPct val="100000"/>
              </a:lnSpc>
              <a:buChar char="-"/>
              <a:tabLst>
                <a:tab pos="112395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Glycoproteins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24961" y="1873757"/>
            <a:ext cx="228600" cy="609600"/>
          </a:xfrm>
          <a:custGeom>
            <a:avLst/>
            <a:gdLst/>
            <a:ahLst/>
            <a:cxnLst/>
            <a:rect l="l" t="t" r="r" b="b"/>
            <a:pathLst>
              <a:path w="228600" h="609600">
                <a:moveTo>
                  <a:pt x="0" y="0"/>
                </a:moveTo>
                <a:lnTo>
                  <a:pt x="44487" y="3744"/>
                </a:lnTo>
                <a:lnTo>
                  <a:pt x="80819" y="13954"/>
                </a:lnTo>
                <a:lnTo>
                  <a:pt x="105316" y="29092"/>
                </a:lnTo>
                <a:lnTo>
                  <a:pt x="114300" y="47625"/>
                </a:lnTo>
                <a:lnTo>
                  <a:pt x="114300" y="222884"/>
                </a:lnTo>
                <a:lnTo>
                  <a:pt x="123283" y="241417"/>
                </a:lnTo>
                <a:lnTo>
                  <a:pt x="147780" y="256555"/>
                </a:lnTo>
                <a:lnTo>
                  <a:pt x="184112" y="266765"/>
                </a:lnTo>
                <a:lnTo>
                  <a:pt x="228600" y="270509"/>
                </a:lnTo>
                <a:lnTo>
                  <a:pt x="184112" y="274234"/>
                </a:lnTo>
                <a:lnTo>
                  <a:pt x="147780" y="284400"/>
                </a:lnTo>
                <a:lnTo>
                  <a:pt x="123283" y="299495"/>
                </a:lnTo>
                <a:lnTo>
                  <a:pt x="114300" y="318007"/>
                </a:lnTo>
                <a:lnTo>
                  <a:pt x="114300" y="561975"/>
                </a:lnTo>
                <a:lnTo>
                  <a:pt x="105316" y="580507"/>
                </a:lnTo>
                <a:lnTo>
                  <a:pt x="80819" y="595645"/>
                </a:lnTo>
                <a:lnTo>
                  <a:pt x="44487" y="605855"/>
                </a:lnTo>
                <a:lnTo>
                  <a:pt x="0" y="609600"/>
                </a:lnTo>
              </a:path>
            </a:pathLst>
          </a:custGeom>
          <a:ln w="38100">
            <a:solidFill>
              <a:srgbClr val="85D1E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849751" y="1857883"/>
            <a:ext cx="4202430" cy="1250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99FF"/>
                </a:solidFill>
                <a:latin typeface="Times New Roman"/>
                <a:cs typeface="Times New Roman"/>
              </a:rPr>
              <a:t>Constitute </a:t>
            </a:r>
            <a:r>
              <a:rPr dirty="0" sz="2400" spc="-10" b="1">
                <a:solidFill>
                  <a:srgbClr val="FF99FF"/>
                </a:solidFill>
                <a:latin typeface="Times New Roman"/>
                <a:cs typeface="Times New Roman"/>
              </a:rPr>
              <a:t>fibres </a:t>
            </a:r>
            <a:r>
              <a:rPr dirty="0" sz="2400" b="1">
                <a:solidFill>
                  <a:srgbClr val="FF99FF"/>
                </a:solidFill>
                <a:latin typeface="Times New Roman"/>
                <a:cs typeface="Times New Roman"/>
              </a:rPr>
              <a:t>of </a:t>
            </a:r>
            <a:r>
              <a:rPr dirty="0" sz="2400" spc="-5" b="1">
                <a:solidFill>
                  <a:srgbClr val="FF99FF"/>
                </a:solidFill>
                <a:latin typeface="Times New Roman"/>
                <a:cs typeface="Times New Roman"/>
              </a:rPr>
              <a:t>human</a:t>
            </a:r>
            <a:r>
              <a:rPr dirty="0" sz="2400" spc="-55" b="1">
                <a:solidFill>
                  <a:srgbClr val="FF99FF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FF99FF"/>
                </a:solidFill>
                <a:latin typeface="Times New Roman"/>
                <a:cs typeface="Times New Roman"/>
              </a:rPr>
              <a:t>PDL</a:t>
            </a:r>
            <a:endParaRPr sz="2400">
              <a:latin typeface="Times New Roman"/>
              <a:cs typeface="Times New Roman"/>
            </a:endParaRPr>
          </a:p>
          <a:p>
            <a:pPr marL="102235" marR="28575" indent="19685">
              <a:lnSpc>
                <a:spcPct val="100000"/>
              </a:lnSpc>
              <a:spcBef>
                <a:spcPts val="1964"/>
              </a:spcBef>
            </a:pPr>
            <a:r>
              <a:rPr dirty="0" sz="2000" b="1">
                <a:solidFill>
                  <a:srgbClr val="FF99FF"/>
                </a:solidFill>
                <a:latin typeface="Arial"/>
                <a:cs typeface="Arial"/>
              </a:rPr>
              <a:t>Constitute fibres of BM within</a:t>
            </a:r>
            <a:r>
              <a:rPr dirty="0" sz="2000" spc="-175" b="1">
                <a:solidFill>
                  <a:srgbClr val="FF99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99FF"/>
                </a:solidFill>
                <a:latin typeface="Arial"/>
                <a:cs typeface="Arial"/>
              </a:rPr>
              <a:t>the  PDL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3057" y="2590292"/>
            <a:ext cx="763905" cy="140970"/>
          </a:xfrm>
          <a:custGeom>
            <a:avLst/>
            <a:gdLst/>
            <a:ahLst/>
            <a:cxnLst/>
            <a:rect l="l" t="t" r="r" b="b"/>
            <a:pathLst>
              <a:path w="763904" h="140969">
                <a:moveTo>
                  <a:pt x="648287" y="37840"/>
                </a:moveTo>
                <a:lnTo>
                  <a:pt x="0" y="102743"/>
                </a:lnTo>
                <a:lnTo>
                  <a:pt x="3810" y="140588"/>
                </a:lnTo>
                <a:lnTo>
                  <a:pt x="652063" y="75812"/>
                </a:lnTo>
                <a:lnTo>
                  <a:pt x="648287" y="37840"/>
                </a:lnTo>
                <a:close/>
              </a:path>
              <a:path w="763904" h="140969">
                <a:moveTo>
                  <a:pt x="738895" y="35941"/>
                </a:moveTo>
                <a:lnTo>
                  <a:pt x="667257" y="35941"/>
                </a:lnTo>
                <a:lnTo>
                  <a:pt x="671068" y="73913"/>
                </a:lnTo>
                <a:lnTo>
                  <a:pt x="652063" y="75812"/>
                </a:lnTo>
                <a:lnTo>
                  <a:pt x="655828" y="113665"/>
                </a:lnTo>
                <a:lnTo>
                  <a:pt x="763905" y="45466"/>
                </a:lnTo>
                <a:lnTo>
                  <a:pt x="738895" y="35941"/>
                </a:lnTo>
                <a:close/>
              </a:path>
              <a:path w="763904" h="140969">
                <a:moveTo>
                  <a:pt x="667257" y="35941"/>
                </a:moveTo>
                <a:lnTo>
                  <a:pt x="648287" y="37840"/>
                </a:lnTo>
                <a:lnTo>
                  <a:pt x="652063" y="75812"/>
                </a:lnTo>
                <a:lnTo>
                  <a:pt x="671068" y="73913"/>
                </a:lnTo>
                <a:lnTo>
                  <a:pt x="667257" y="35941"/>
                </a:lnTo>
                <a:close/>
              </a:path>
              <a:path w="763904" h="140969">
                <a:moveTo>
                  <a:pt x="644525" y="0"/>
                </a:moveTo>
                <a:lnTo>
                  <a:pt x="648287" y="37840"/>
                </a:lnTo>
                <a:lnTo>
                  <a:pt x="667257" y="35941"/>
                </a:lnTo>
                <a:lnTo>
                  <a:pt x="738895" y="35941"/>
                </a:lnTo>
                <a:lnTo>
                  <a:pt x="644525" y="0"/>
                </a:lnTo>
                <a:close/>
              </a:path>
            </a:pathLst>
          </a:custGeom>
          <a:solidFill>
            <a:srgbClr val="85D1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19273" y="2997707"/>
            <a:ext cx="991869" cy="116839"/>
          </a:xfrm>
          <a:custGeom>
            <a:avLst/>
            <a:gdLst/>
            <a:ahLst/>
            <a:cxnLst/>
            <a:rect l="l" t="t" r="r" b="b"/>
            <a:pathLst>
              <a:path w="991870" h="116839">
                <a:moveTo>
                  <a:pt x="879982" y="2412"/>
                </a:moveTo>
                <a:lnTo>
                  <a:pt x="878202" y="40521"/>
                </a:lnTo>
                <a:lnTo>
                  <a:pt x="897254" y="41401"/>
                </a:lnTo>
                <a:lnTo>
                  <a:pt x="895476" y="79375"/>
                </a:lnTo>
                <a:lnTo>
                  <a:pt x="876387" y="79375"/>
                </a:lnTo>
                <a:lnTo>
                  <a:pt x="874649" y="116586"/>
                </a:lnTo>
                <a:lnTo>
                  <a:pt x="958556" y="79375"/>
                </a:lnTo>
                <a:lnTo>
                  <a:pt x="895476" y="79375"/>
                </a:lnTo>
                <a:lnTo>
                  <a:pt x="876428" y="78497"/>
                </a:lnTo>
                <a:lnTo>
                  <a:pt x="960535" y="78497"/>
                </a:lnTo>
                <a:lnTo>
                  <a:pt x="991488" y="64769"/>
                </a:lnTo>
                <a:lnTo>
                  <a:pt x="879982" y="2412"/>
                </a:lnTo>
                <a:close/>
              </a:path>
              <a:path w="991870" h="116839">
                <a:moveTo>
                  <a:pt x="878202" y="40521"/>
                </a:moveTo>
                <a:lnTo>
                  <a:pt x="876428" y="78497"/>
                </a:lnTo>
                <a:lnTo>
                  <a:pt x="895476" y="79375"/>
                </a:lnTo>
                <a:lnTo>
                  <a:pt x="897254" y="41401"/>
                </a:lnTo>
                <a:lnTo>
                  <a:pt x="878202" y="40521"/>
                </a:lnTo>
                <a:close/>
              </a:path>
              <a:path w="991870" h="116839">
                <a:moveTo>
                  <a:pt x="1777" y="0"/>
                </a:moveTo>
                <a:lnTo>
                  <a:pt x="0" y="38100"/>
                </a:lnTo>
                <a:lnTo>
                  <a:pt x="876428" y="78497"/>
                </a:lnTo>
                <a:lnTo>
                  <a:pt x="878202" y="40521"/>
                </a:lnTo>
                <a:lnTo>
                  <a:pt x="1777" y="0"/>
                </a:lnTo>
                <a:close/>
              </a:path>
            </a:pathLst>
          </a:custGeom>
          <a:solidFill>
            <a:srgbClr val="85D1E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75971"/>
            <a:ext cx="152527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FF99FF"/>
                </a:solidFill>
              </a:rPr>
              <a:t>C</a:t>
            </a:r>
            <a:r>
              <a:rPr dirty="0" spc="-20">
                <a:solidFill>
                  <a:srgbClr val="FF99FF"/>
                </a:solidFill>
              </a:rPr>
              <a:t>o</a:t>
            </a:r>
            <a:r>
              <a:rPr dirty="0" spc="-5">
                <a:solidFill>
                  <a:srgbClr val="FF99FF"/>
                </a:solidFill>
              </a:rPr>
              <a:t>llagen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151890"/>
            <a:ext cx="8683625" cy="3927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95"/>
              </a:spcBef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High mol wt. protein to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which,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 small </a:t>
            </a:r>
            <a:r>
              <a:rPr dirty="0" sz="2800" spc="-145" b="1">
                <a:solidFill>
                  <a:srgbClr val="FFFF00"/>
                </a:solidFill>
                <a:latin typeface="Arial"/>
                <a:cs typeface="Arial"/>
              </a:rPr>
              <a:t>number  </a:t>
            </a:r>
            <a:r>
              <a:rPr dirty="0" sz="2800" spc="-10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sugars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and a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hetegenous collection </a:t>
            </a:r>
            <a:r>
              <a:rPr dirty="0" sz="2800" spc="-10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small  glycoproteins are</a:t>
            </a:r>
            <a:r>
              <a:rPr dirty="0" sz="2800" spc="8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attached.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>
              <a:latin typeface="Arial"/>
              <a:cs typeface="Arial"/>
            </a:endParaRPr>
          </a:p>
          <a:p>
            <a:pPr algn="just" marL="469900" marR="8255" indent="-457200">
              <a:lnSpc>
                <a:spcPct val="100000"/>
              </a:lnSpc>
            </a:pPr>
            <a:r>
              <a:rPr dirty="0" sz="2800" spc="71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21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different types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– similar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chemical </a:t>
            </a:r>
            <a:r>
              <a:rPr dirty="0" sz="2800" spc="-90" b="1">
                <a:solidFill>
                  <a:srgbClr val="FFFF00"/>
                </a:solidFill>
                <a:latin typeface="Arial"/>
                <a:cs typeface="Arial"/>
              </a:rPr>
              <a:t>structure,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unique chemical</a:t>
            </a:r>
            <a:r>
              <a:rPr dirty="0" sz="2800" spc="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characteristics.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spc="-65" b="1">
                <a:solidFill>
                  <a:srgbClr val="FFFF00"/>
                </a:solidFill>
                <a:latin typeface="Arial"/>
                <a:cs typeface="Arial"/>
              </a:rPr>
              <a:t>Type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I and</a:t>
            </a:r>
            <a:r>
              <a:rPr dirty="0" sz="2800" spc="-40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III.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595629"/>
            <a:ext cx="8682355" cy="5329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69900" marR="7620" indent="-457200">
              <a:lnSpc>
                <a:spcPct val="100000"/>
              </a:lnSpc>
              <a:spcBef>
                <a:spcPts val="95"/>
              </a:spcBef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Collagen macromolecules are rod like, </a:t>
            </a:r>
            <a:r>
              <a:rPr dirty="0" sz="2800" spc="-120" b="1">
                <a:solidFill>
                  <a:srgbClr val="FFFF00"/>
                </a:solidFill>
                <a:latin typeface="Arial"/>
                <a:cs typeface="Arial"/>
              </a:rPr>
              <a:t>arranged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to form</a:t>
            </a:r>
            <a:r>
              <a:rPr dirty="0" sz="2800" spc="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fibrils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Arial"/>
              <a:cs typeface="Arial"/>
            </a:endParaRPr>
          </a:p>
          <a:p>
            <a:pPr algn="just" marL="469900" marR="7620" indent="-457200">
              <a:lnSpc>
                <a:spcPct val="100000"/>
              </a:lnSpc>
              <a:spcBef>
                <a:spcPts val="5"/>
              </a:spcBef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spc="-5" b="1">
                <a:solidFill>
                  <a:srgbClr val="45C884"/>
                </a:solidFill>
                <a:latin typeface="Arial"/>
                <a:cs typeface="Arial"/>
              </a:rPr>
              <a:t>EM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: Fibrils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show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a highly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ordered </a:t>
            </a:r>
            <a:r>
              <a:rPr dirty="0" sz="2800" spc="-114" b="1">
                <a:solidFill>
                  <a:srgbClr val="FFFF00"/>
                </a:solidFill>
                <a:latin typeface="Arial"/>
                <a:cs typeface="Arial"/>
              </a:rPr>
              <a:t>periodic 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banding pattern</a:t>
            </a:r>
            <a:r>
              <a:rPr dirty="0" sz="2800" spc="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(LS)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Arial"/>
              <a:cs typeface="Arial"/>
            </a:endParaRPr>
          </a:p>
          <a:p>
            <a:pPr algn="just" marL="469900" marR="7620" indent="-457200">
              <a:lnSpc>
                <a:spcPct val="100000"/>
              </a:lnSpc>
            </a:pPr>
            <a:r>
              <a:rPr dirty="0" sz="2800" spc="71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spc="-5" b="1">
                <a:solidFill>
                  <a:srgbClr val="45C884"/>
                </a:solidFill>
                <a:latin typeface="Arial"/>
                <a:cs typeface="Arial"/>
              </a:rPr>
              <a:t>LM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because </a:t>
            </a:r>
            <a:r>
              <a:rPr dirty="0" sz="2800" spc="-10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their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small </a:t>
            </a:r>
            <a:r>
              <a:rPr dirty="0" sz="2800" spc="-20" b="1">
                <a:solidFill>
                  <a:srgbClr val="FFFF00"/>
                </a:solidFill>
                <a:latin typeface="Arial"/>
                <a:cs typeface="Arial"/>
              </a:rPr>
              <a:t>diameter,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cannot </a:t>
            </a:r>
            <a:r>
              <a:rPr dirty="0" sz="2800" spc="-450" b="1">
                <a:solidFill>
                  <a:srgbClr val="FFFF00"/>
                </a:solidFill>
                <a:latin typeface="Arial"/>
                <a:cs typeface="Arial"/>
              </a:rPr>
              <a:t>be 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resolved.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Diameter greater than 0.2 </a:t>
            </a:r>
            <a:r>
              <a:rPr dirty="0" sz="2800" spc="-10" b="1">
                <a:solidFill>
                  <a:srgbClr val="FFFF00"/>
                </a:solidFill>
                <a:latin typeface="Arial"/>
                <a:cs typeface="Arial"/>
              </a:rPr>
              <a:t>µm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under  high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magnification.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Arial"/>
              <a:cs typeface="Arial"/>
            </a:endParaRPr>
          </a:p>
          <a:p>
            <a:pPr algn="just" marL="469900" marR="5080" indent="-457200">
              <a:lnSpc>
                <a:spcPct val="100000"/>
              </a:lnSpc>
            </a:pPr>
            <a:r>
              <a:rPr dirty="0" sz="2800" spc="70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Fibrils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packed </a:t>
            </a:r>
            <a:r>
              <a:rPr dirty="0" sz="2800" spc="-5" b="1">
                <a:solidFill>
                  <a:srgbClr val="FFFF00"/>
                </a:solidFill>
                <a:latin typeface="Arial"/>
                <a:cs typeface="Arial"/>
              </a:rPr>
              <a:t>together to form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bundles </a:t>
            </a:r>
            <a:r>
              <a:rPr dirty="0" sz="2800" spc="-450" b="1">
                <a:solidFill>
                  <a:srgbClr val="FFFF00"/>
                </a:solidFill>
                <a:latin typeface="Arial"/>
                <a:cs typeface="Arial"/>
              </a:rPr>
              <a:t>or  </a:t>
            </a:r>
            <a:r>
              <a:rPr dirty="0" sz="2800" b="1">
                <a:solidFill>
                  <a:srgbClr val="FFFF00"/>
                </a:solidFill>
                <a:latin typeface="Arial"/>
                <a:cs typeface="Arial"/>
              </a:rPr>
              <a:t>fibres.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253695"/>
            <a:ext cx="8703310" cy="6245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  <a:tab pos="7330440" algn="l"/>
              </a:tabLst>
            </a:pPr>
            <a:r>
              <a:rPr dirty="0" u="heavy" sz="2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Principle </a:t>
            </a:r>
            <a:r>
              <a:rPr dirty="0" u="heavy" sz="2400" spc="-5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fibers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Collagen fibers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gathered</a:t>
            </a:r>
            <a:r>
              <a:rPr dirty="0" sz="24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into	bundles,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clear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orientation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relative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 the PDL</a:t>
            </a:r>
            <a:r>
              <a:rPr dirty="0" sz="2400" spc="-114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space.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Arranged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five particular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groups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lvl="1" marL="759460" indent="-326390">
              <a:lnSpc>
                <a:spcPct val="100000"/>
              </a:lnSpc>
              <a:buClr>
                <a:srgbClr val="FFFF00"/>
              </a:buClr>
              <a:buAutoNum type="arabicPeriod"/>
              <a:tabLst>
                <a:tab pos="759460" algn="l"/>
              </a:tabLst>
            </a:pP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Alveolar </a:t>
            </a:r>
            <a:r>
              <a:rPr dirty="0" sz="2400" spc="-5" b="1">
                <a:solidFill>
                  <a:srgbClr val="45C884"/>
                </a:solidFill>
                <a:latin typeface="Arial"/>
                <a:cs typeface="Arial"/>
              </a:rPr>
              <a:t>crest </a:t>
            </a: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group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Radiate from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crest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4008754" marR="231775">
              <a:lnSpc>
                <a:spcPct val="100000"/>
              </a:lnSpc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alveolar process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and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attach  themselves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cervical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part  of the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cementum.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lvl="1" marL="771525" indent="-339090">
              <a:lnSpc>
                <a:spcPct val="100000"/>
              </a:lnSpc>
              <a:buClr>
                <a:srgbClr val="FFFF00"/>
              </a:buClr>
              <a:buAutoNum type="arabicPeriod" startAt="2"/>
              <a:tabLst>
                <a:tab pos="772160" algn="l"/>
              </a:tabLst>
            </a:pP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Horizontal group 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Run at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right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angles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 the long</a:t>
            </a:r>
            <a:r>
              <a:rPr dirty="0" sz="2400" spc="-1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axis</a:t>
            </a:r>
            <a:endParaRPr sz="2400">
              <a:latin typeface="Arial"/>
              <a:cs typeface="Arial"/>
            </a:endParaRPr>
          </a:p>
          <a:p>
            <a:pPr marL="3513454" marR="222885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of the tooth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from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cementum</a:t>
            </a:r>
            <a:r>
              <a:rPr dirty="0" sz="2400" spc="-8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  the alveolar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bone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lvl="1" marL="771525" indent="-339090">
              <a:lnSpc>
                <a:spcPct val="100000"/>
              </a:lnSpc>
              <a:buClr>
                <a:srgbClr val="FFFF00"/>
              </a:buClr>
              <a:buAutoNum type="arabicPeriod" startAt="3"/>
              <a:tabLst>
                <a:tab pos="772160" algn="l"/>
                <a:tab pos="3195320" algn="l"/>
              </a:tabLst>
            </a:pP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Oblique</a:t>
            </a:r>
            <a:r>
              <a:rPr dirty="0" sz="2400" spc="-30" b="1">
                <a:solidFill>
                  <a:srgbClr val="45C884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group</a:t>
            </a:r>
            <a:r>
              <a:rPr dirty="0" sz="2400" spc="5" b="1">
                <a:solidFill>
                  <a:srgbClr val="45C884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: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Attached in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cementum</a:t>
            </a:r>
            <a:r>
              <a:rPr dirty="0" sz="24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running</a:t>
            </a:r>
            <a:endParaRPr sz="2400">
              <a:latin typeface="Arial"/>
              <a:cs typeface="Arial"/>
            </a:endParaRPr>
          </a:p>
          <a:p>
            <a:pPr marL="3176905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obliquely to insert into bone</a:t>
            </a:r>
            <a:r>
              <a:rPr dirty="0" sz="2400" spc="-1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coronally</a:t>
            </a:r>
            <a:endParaRPr sz="2400">
              <a:latin typeface="Arial"/>
              <a:cs typeface="Arial"/>
            </a:endParaRPr>
          </a:p>
          <a:p>
            <a:pPr marL="3042920">
              <a:lnSpc>
                <a:spcPct val="100000"/>
              </a:lnSpc>
              <a:tabLst>
                <a:tab pos="3311525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	numerous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53695"/>
            <a:ext cx="8440420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00"/>
                </a:solidFill>
              </a:rPr>
              <a:t>4. </a:t>
            </a:r>
            <a:r>
              <a:rPr dirty="0" sz="2400" spc="-5">
                <a:solidFill>
                  <a:srgbClr val="45C884"/>
                </a:solidFill>
              </a:rPr>
              <a:t>Apical </a:t>
            </a:r>
            <a:r>
              <a:rPr dirty="0" sz="2400">
                <a:solidFill>
                  <a:srgbClr val="45C884"/>
                </a:solidFill>
              </a:rPr>
              <a:t>group : </a:t>
            </a:r>
            <a:r>
              <a:rPr dirty="0" sz="2400" spc="-5">
                <a:solidFill>
                  <a:srgbClr val="FFFF00"/>
                </a:solidFill>
              </a:rPr>
              <a:t>Radiate </a:t>
            </a:r>
            <a:r>
              <a:rPr dirty="0" sz="2400">
                <a:solidFill>
                  <a:srgbClr val="FFFF00"/>
                </a:solidFill>
              </a:rPr>
              <a:t>from the </a:t>
            </a:r>
            <a:r>
              <a:rPr dirty="0" sz="2400" spc="-5">
                <a:solidFill>
                  <a:srgbClr val="FFFF00"/>
                </a:solidFill>
              </a:rPr>
              <a:t>apical region </a:t>
            </a:r>
            <a:r>
              <a:rPr dirty="0" sz="2400">
                <a:solidFill>
                  <a:srgbClr val="FFFF00"/>
                </a:solidFill>
              </a:rPr>
              <a:t>of the</a:t>
            </a:r>
            <a:r>
              <a:rPr dirty="0" sz="2400" spc="-145">
                <a:solidFill>
                  <a:srgbClr val="FFFF00"/>
                </a:solidFill>
              </a:rPr>
              <a:t> </a:t>
            </a:r>
            <a:r>
              <a:rPr dirty="0" sz="2400">
                <a:solidFill>
                  <a:srgbClr val="FFFF00"/>
                </a:solidFill>
              </a:rPr>
              <a:t>root</a:t>
            </a:r>
            <a:endParaRPr sz="2400"/>
          </a:p>
          <a:p>
            <a:pPr marL="2515235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FFFF00"/>
                </a:solidFill>
              </a:rPr>
              <a:t>to the surrounding alveolar</a:t>
            </a:r>
            <a:r>
              <a:rPr dirty="0" sz="2400" spc="-65">
                <a:solidFill>
                  <a:srgbClr val="FFFF00"/>
                </a:solidFill>
              </a:rPr>
              <a:t> </a:t>
            </a:r>
            <a:r>
              <a:rPr dirty="0" sz="2400" spc="-5">
                <a:solidFill>
                  <a:srgbClr val="FFFF00"/>
                </a:solidFill>
              </a:rPr>
              <a:t>bone.</a:t>
            </a:r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5. </a:t>
            </a:r>
            <a:r>
              <a:rPr dirty="0">
                <a:solidFill>
                  <a:srgbClr val="45C884"/>
                </a:solidFill>
              </a:rPr>
              <a:t>Interradicular group </a:t>
            </a:r>
            <a:r>
              <a:rPr dirty="0"/>
              <a:t>: From the </a:t>
            </a:r>
            <a:r>
              <a:rPr dirty="0" spc="-5"/>
              <a:t>crest </a:t>
            </a:r>
            <a:r>
              <a:rPr dirty="0"/>
              <a:t>of</a:t>
            </a:r>
            <a:r>
              <a:rPr dirty="0" spc="-95"/>
              <a:t> </a:t>
            </a:r>
            <a:r>
              <a:rPr dirty="0"/>
              <a:t>interradicular</a:t>
            </a:r>
          </a:p>
          <a:p>
            <a:pPr marL="3513454">
              <a:lnSpc>
                <a:spcPct val="100000"/>
              </a:lnSpc>
            </a:pPr>
            <a:r>
              <a:rPr dirty="0" spc="-5"/>
              <a:t>septum, </a:t>
            </a:r>
            <a:r>
              <a:rPr dirty="0"/>
              <a:t>the </a:t>
            </a:r>
            <a:r>
              <a:rPr dirty="0" spc="-5"/>
              <a:t>bundles extend </a:t>
            </a:r>
            <a:r>
              <a:rPr dirty="0"/>
              <a:t>to</a:t>
            </a:r>
            <a:r>
              <a:rPr dirty="0" spc="-50"/>
              <a:t> </a:t>
            </a:r>
            <a:r>
              <a:rPr dirty="0"/>
              <a:t>the</a:t>
            </a:r>
          </a:p>
          <a:p>
            <a:pPr marL="3513454">
              <a:lnSpc>
                <a:spcPct val="100000"/>
              </a:lnSpc>
            </a:pPr>
            <a:r>
              <a:rPr dirty="0"/>
              <a:t>furcation of multirooted</a:t>
            </a:r>
            <a:r>
              <a:rPr dirty="0" spc="-80"/>
              <a:t> </a:t>
            </a:r>
            <a:r>
              <a:rPr dirty="0"/>
              <a:t>teeth.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/>
          </a:p>
          <a:p>
            <a:pPr algn="just" marL="12700">
              <a:lnSpc>
                <a:spcPct val="100000"/>
              </a:lnSpc>
            </a:pPr>
            <a:r>
              <a:rPr dirty="0" spc="-15">
                <a:solidFill>
                  <a:srgbClr val="45C884"/>
                </a:solidFill>
              </a:rPr>
              <a:t>Sharpey’s </a:t>
            </a:r>
            <a:r>
              <a:rPr dirty="0">
                <a:solidFill>
                  <a:srgbClr val="45C884"/>
                </a:solidFill>
              </a:rPr>
              <a:t>fibres </a:t>
            </a:r>
            <a:r>
              <a:rPr dirty="0"/>
              <a:t>: </a:t>
            </a:r>
            <a:r>
              <a:rPr dirty="0" spc="-5"/>
              <a:t>embedded </a:t>
            </a:r>
            <a:r>
              <a:rPr dirty="0"/>
              <a:t>portion of principle fibres</a:t>
            </a:r>
            <a:r>
              <a:rPr dirty="0" spc="-90"/>
              <a:t> </a:t>
            </a:r>
            <a:r>
              <a:rPr dirty="0"/>
              <a:t>in</a:t>
            </a:r>
          </a:p>
          <a:p>
            <a:pPr marL="2599055">
              <a:lnSpc>
                <a:spcPct val="100000"/>
              </a:lnSpc>
            </a:pPr>
            <a:r>
              <a:rPr dirty="0" spc="-5"/>
              <a:t>cementum or </a:t>
            </a:r>
            <a:r>
              <a:rPr dirty="0"/>
              <a:t>bone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/>
          </a:p>
          <a:p>
            <a:pPr algn="just" marL="12700" marR="5080">
              <a:lnSpc>
                <a:spcPct val="100000"/>
              </a:lnSpc>
            </a:pPr>
            <a:r>
              <a:rPr dirty="0" spc="-5">
                <a:solidFill>
                  <a:srgbClr val="45C884"/>
                </a:solidFill>
              </a:rPr>
              <a:t>Intermediate plexus </a:t>
            </a:r>
            <a:r>
              <a:rPr dirty="0"/>
              <a:t>: </a:t>
            </a:r>
            <a:r>
              <a:rPr dirty="0" sz="2800" spc="-5"/>
              <a:t>under </a:t>
            </a:r>
            <a:r>
              <a:rPr dirty="0" sz="2800" spc="-10"/>
              <a:t>LM </a:t>
            </a:r>
            <a:r>
              <a:rPr dirty="0" sz="2800" spc="-5"/>
              <a:t>, the principle fibres  that run a </a:t>
            </a:r>
            <a:r>
              <a:rPr dirty="0" sz="2800"/>
              <a:t>wavy </a:t>
            </a:r>
            <a:r>
              <a:rPr dirty="0" sz="2800" spc="-5"/>
              <a:t>course from cementum to bone  appear </a:t>
            </a:r>
            <a:r>
              <a:rPr dirty="0" sz="2800" spc="5"/>
              <a:t>as </a:t>
            </a:r>
            <a:r>
              <a:rPr dirty="0" sz="2800"/>
              <a:t>those fibres </a:t>
            </a:r>
            <a:r>
              <a:rPr dirty="0" sz="2800" spc="-5"/>
              <a:t>arising </a:t>
            </a:r>
            <a:r>
              <a:rPr dirty="0" sz="2800"/>
              <a:t>from cementum and  </a:t>
            </a:r>
            <a:r>
              <a:rPr dirty="0" sz="2800" spc="-5"/>
              <a:t>bone </a:t>
            </a:r>
            <a:r>
              <a:rPr dirty="0" sz="2800"/>
              <a:t>joined </a:t>
            </a:r>
            <a:r>
              <a:rPr dirty="0" sz="2800" spc="-5"/>
              <a:t>in </a:t>
            </a:r>
            <a:r>
              <a:rPr dirty="0" sz="2800"/>
              <a:t>the </a:t>
            </a:r>
            <a:r>
              <a:rPr dirty="0" sz="2800" spc="-5"/>
              <a:t>midregion, giving rise to a zone  of distinct</a:t>
            </a:r>
            <a:r>
              <a:rPr dirty="0" sz="2800" spc="30"/>
              <a:t> </a:t>
            </a:r>
            <a:r>
              <a:rPr dirty="0" sz="2800" spc="-5"/>
              <a:t>appearance.</a:t>
            </a:r>
            <a:endParaRPr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19300" y="1104900"/>
            <a:ext cx="3514725" cy="4114800"/>
            <a:chOff x="2019300" y="1104900"/>
            <a:chExt cx="3514725" cy="4114800"/>
          </a:xfrm>
        </p:grpSpPr>
        <p:sp>
          <p:nvSpPr>
            <p:cNvPr id="3" name="object 3"/>
            <p:cNvSpPr/>
            <p:nvPr/>
          </p:nvSpPr>
          <p:spPr>
            <a:xfrm>
              <a:off x="2057400" y="1143000"/>
              <a:ext cx="2569464" cy="4038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038350" y="1123950"/>
              <a:ext cx="2607945" cy="4076700"/>
            </a:xfrm>
            <a:custGeom>
              <a:avLst/>
              <a:gdLst/>
              <a:ahLst/>
              <a:cxnLst/>
              <a:rect l="l" t="t" r="r" b="b"/>
              <a:pathLst>
                <a:path w="2607945" h="4076700">
                  <a:moveTo>
                    <a:pt x="0" y="4076700"/>
                  </a:moveTo>
                  <a:lnTo>
                    <a:pt x="2607564" y="4076700"/>
                  </a:lnTo>
                  <a:lnTo>
                    <a:pt x="2607564" y="0"/>
                  </a:lnTo>
                  <a:lnTo>
                    <a:pt x="0" y="0"/>
                  </a:lnTo>
                  <a:lnTo>
                    <a:pt x="0" y="4076700"/>
                  </a:lnTo>
                  <a:close/>
                </a:path>
              </a:pathLst>
            </a:custGeom>
            <a:ln w="38100">
              <a:solidFill>
                <a:srgbClr val="3ED66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552444" y="2628900"/>
              <a:ext cx="1981200" cy="76200"/>
            </a:xfrm>
            <a:custGeom>
              <a:avLst/>
              <a:gdLst/>
              <a:ahLst/>
              <a:cxnLst/>
              <a:rect l="l" t="t" r="r" b="b"/>
              <a:pathLst>
                <a:path w="1981200" h="76200">
                  <a:moveTo>
                    <a:pt x="1905000" y="0"/>
                  </a:moveTo>
                  <a:lnTo>
                    <a:pt x="1905000" y="76200"/>
                  </a:lnTo>
                  <a:lnTo>
                    <a:pt x="1968500" y="44450"/>
                  </a:lnTo>
                  <a:lnTo>
                    <a:pt x="1917700" y="44450"/>
                  </a:lnTo>
                  <a:lnTo>
                    <a:pt x="1917700" y="31750"/>
                  </a:lnTo>
                  <a:lnTo>
                    <a:pt x="1968500" y="31750"/>
                  </a:lnTo>
                  <a:lnTo>
                    <a:pt x="1905000" y="0"/>
                  </a:lnTo>
                  <a:close/>
                </a:path>
                <a:path w="1981200" h="76200">
                  <a:moveTo>
                    <a:pt x="1905000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905000" y="44450"/>
                  </a:lnTo>
                  <a:lnTo>
                    <a:pt x="1905000" y="31750"/>
                  </a:lnTo>
                  <a:close/>
                </a:path>
                <a:path w="1981200" h="76200">
                  <a:moveTo>
                    <a:pt x="1968500" y="31750"/>
                  </a:moveTo>
                  <a:lnTo>
                    <a:pt x="1917700" y="31750"/>
                  </a:lnTo>
                  <a:lnTo>
                    <a:pt x="1917700" y="44450"/>
                  </a:lnTo>
                  <a:lnTo>
                    <a:pt x="1968500" y="44450"/>
                  </a:lnTo>
                  <a:lnTo>
                    <a:pt x="1981200" y="38100"/>
                  </a:lnTo>
                  <a:lnTo>
                    <a:pt x="1968500" y="317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5597778" y="2465959"/>
            <a:ext cx="2170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Intermediate</a:t>
            </a:r>
            <a:r>
              <a:rPr dirty="0" sz="18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plexus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80160" y="952500"/>
            <a:ext cx="4588510" cy="5029200"/>
            <a:chOff x="1280160" y="952500"/>
            <a:chExt cx="4588510" cy="5029200"/>
          </a:xfrm>
        </p:grpSpPr>
        <p:sp>
          <p:nvSpPr>
            <p:cNvPr id="3" name="object 3"/>
            <p:cNvSpPr/>
            <p:nvPr/>
          </p:nvSpPr>
          <p:spPr>
            <a:xfrm>
              <a:off x="1318260" y="990600"/>
              <a:ext cx="3832860" cy="4953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99210" y="971550"/>
              <a:ext cx="3870960" cy="4991100"/>
            </a:xfrm>
            <a:custGeom>
              <a:avLst/>
              <a:gdLst/>
              <a:ahLst/>
              <a:cxnLst/>
              <a:rect l="l" t="t" r="r" b="b"/>
              <a:pathLst>
                <a:path w="3870960" h="4991100">
                  <a:moveTo>
                    <a:pt x="0" y="4991100"/>
                  </a:moveTo>
                  <a:lnTo>
                    <a:pt x="3870960" y="4991100"/>
                  </a:lnTo>
                  <a:lnTo>
                    <a:pt x="3870960" y="0"/>
                  </a:lnTo>
                  <a:lnTo>
                    <a:pt x="0" y="0"/>
                  </a:lnTo>
                  <a:lnTo>
                    <a:pt x="0" y="4991100"/>
                  </a:lnTo>
                  <a:close/>
                </a:path>
              </a:pathLst>
            </a:custGeom>
            <a:ln w="381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362962" y="2624835"/>
              <a:ext cx="3505200" cy="3134360"/>
            </a:xfrm>
            <a:custGeom>
              <a:avLst/>
              <a:gdLst/>
              <a:ahLst/>
              <a:cxnLst/>
              <a:rect l="l" t="t" r="r" b="b"/>
              <a:pathLst>
                <a:path w="3505200" h="3134360">
                  <a:moveTo>
                    <a:pt x="3505200" y="3090926"/>
                  </a:moveTo>
                  <a:lnTo>
                    <a:pt x="3476625" y="3076638"/>
                  </a:lnTo>
                  <a:lnTo>
                    <a:pt x="3419475" y="3048063"/>
                  </a:lnTo>
                  <a:lnTo>
                    <a:pt x="3419475" y="3076638"/>
                  </a:lnTo>
                  <a:lnTo>
                    <a:pt x="76200" y="3076638"/>
                  </a:lnTo>
                  <a:lnTo>
                    <a:pt x="76200" y="3105213"/>
                  </a:lnTo>
                  <a:lnTo>
                    <a:pt x="3419475" y="3105213"/>
                  </a:lnTo>
                  <a:lnTo>
                    <a:pt x="3419475" y="3133788"/>
                  </a:lnTo>
                  <a:lnTo>
                    <a:pt x="3476625" y="3105213"/>
                  </a:lnTo>
                  <a:lnTo>
                    <a:pt x="3505200" y="3090926"/>
                  </a:lnTo>
                  <a:close/>
                </a:path>
                <a:path w="3505200" h="3134360">
                  <a:moveTo>
                    <a:pt x="3505200" y="1566926"/>
                  </a:moveTo>
                  <a:lnTo>
                    <a:pt x="3476536" y="1552575"/>
                  </a:lnTo>
                  <a:lnTo>
                    <a:pt x="3419475" y="1524000"/>
                  </a:lnTo>
                  <a:lnTo>
                    <a:pt x="3419475" y="1552575"/>
                  </a:lnTo>
                  <a:lnTo>
                    <a:pt x="0" y="1552575"/>
                  </a:lnTo>
                  <a:lnTo>
                    <a:pt x="0" y="1581150"/>
                  </a:lnTo>
                  <a:lnTo>
                    <a:pt x="3419475" y="1581150"/>
                  </a:lnTo>
                  <a:lnTo>
                    <a:pt x="3419475" y="1609725"/>
                  </a:lnTo>
                  <a:lnTo>
                    <a:pt x="3476701" y="1581150"/>
                  </a:lnTo>
                  <a:lnTo>
                    <a:pt x="3505200" y="1566926"/>
                  </a:lnTo>
                  <a:close/>
                </a:path>
                <a:path w="3505200" h="3134360">
                  <a:moveTo>
                    <a:pt x="3505200" y="804926"/>
                  </a:moveTo>
                  <a:lnTo>
                    <a:pt x="3476536" y="790575"/>
                  </a:lnTo>
                  <a:lnTo>
                    <a:pt x="3419475" y="762000"/>
                  </a:lnTo>
                  <a:lnTo>
                    <a:pt x="3419475" y="790575"/>
                  </a:lnTo>
                  <a:lnTo>
                    <a:pt x="914400" y="790575"/>
                  </a:lnTo>
                  <a:lnTo>
                    <a:pt x="914400" y="819150"/>
                  </a:lnTo>
                  <a:lnTo>
                    <a:pt x="3419475" y="819150"/>
                  </a:lnTo>
                  <a:lnTo>
                    <a:pt x="3419475" y="847725"/>
                  </a:lnTo>
                  <a:lnTo>
                    <a:pt x="3476701" y="819150"/>
                  </a:lnTo>
                  <a:lnTo>
                    <a:pt x="3505200" y="804926"/>
                  </a:lnTo>
                  <a:close/>
                </a:path>
                <a:path w="3505200" h="3134360">
                  <a:moveTo>
                    <a:pt x="3505200" y="500126"/>
                  </a:moveTo>
                  <a:lnTo>
                    <a:pt x="3476536" y="485775"/>
                  </a:lnTo>
                  <a:lnTo>
                    <a:pt x="3419475" y="457200"/>
                  </a:lnTo>
                  <a:lnTo>
                    <a:pt x="3419475" y="485775"/>
                  </a:lnTo>
                  <a:lnTo>
                    <a:pt x="152400" y="485775"/>
                  </a:lnTo>
                  <a:lnTo>
                    <a:pt x="152400" y="514350"/>
                  </a:lnTo>
                  <a:lnTo>
                    <a:pt x="3419475" y="514350"/>
                  </a:lnTo>
                  <a:lnTo>
                    <a:pt x="3419475" y="542925"/>
                  </a:lnTo>
                  <a:lnTo>
                    <a:pt x="3476701" y="514350"/>
                  </a:lnTo>
                  <a:lnTo>
                    <a:pt x="3505200" y="500126"/>
                  </a:lnTo>
                  <a:close/>
                </a:path>
                <a:path w="3505200" h="3134360">
                  <a:moveTo>
                    <a:pt x="3505200" y="42926"/>
                  </a:moveTo>
                  <a:lnTo>
                    <a:pt x="3476536" y="28575"/>
                  </a:lnTo>
                  <a:lnTo>
                    <a:pt x="3419475" y="0"/>
                  </a:lnTo>
                  <a:lnTo>
                    <a:pt x="3419475" y="28575"/>
                  </a:lnTo>
                  <a:lnTo>
                    <a:pt x="152400" y="28575"/>
                  </a:lnTo>
                  <a:lnTo>
                    <a:pt x="152400" y="57150"/>
                  </a:lnTo>
                  <a:lnTo>
                    <a:pt x="3419475" y="57150"/>
                  </a:lnTo>
                  <a:lnTo>
                    <a:pt x="3419475" y="85725"/>
                  </a:lnTo>
                  <a:lnTo>
                    <a:pt x="3476701" y="57150"/>
                  </a:lnTo>
                  <a:lnTo>
                    <a:pt x="3505200" y="42926"/>
                  </a:lnTo>
                  <a:close/>
                </a:path>
              </a:pathLst>
            </a:custGeom>
            <a:solidFill>
              <a:srgbClr val="3ED66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007353" y="2480309"/>
            <a:ext cx="2298065" cy="1846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00"/>
                </a:solidFill>
                <a:latin typeface="Arial"/>
                <a:cs typeface="Arial"/>
              </a:rPr>
              <a:t>Alveolar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crest</a:t>
            </a:r>
            <a:r>
              <a:rPr dirty="0" sz="1800" spc="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fibres</a:t>
            </a:r>
            <a:endParaRPr sz="1800">
              <a:latin typeface="Arial"/>
              <a:cs typeface="Arial"/>
            </a:endParaRPr>
          </a:p>
          <a:p>
            <a:pPr marL="28575" marR="114935" indent="60325">
              <a:lnSpc>
                <a:spcPct val="111100"/>
              </a:lnSpc>
              <a:spcBef>
                <a:spcPts val="1375"/>
              </a:spcBef>
            </a:pPr>
            <a:r>
              <a:rPr dirty="0" sz="1800" b="1">
                <a:solidFill>
                  <a:srgbClr val="FFFF00"/>
                </a:solidFill>
                <a:latin typeface="Arial"/>
                <a:cs typeface="Arial"/>
              </a:rPr>
              <a:t>Horizontal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fibres  Interradicular</a:t>
            </a:r>
            <a:r>
              <a:rPr dirty="0" sz="18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00"/>
                </a:solidFill>
                <a:latin typeface="Arial"/>
                <a:cs typeface="Arial"/>
              </a:rPr>
              <a:t>fibres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dirty="0" sz="1800" b="1">
                <a:solidFill>
                  <a:srgbClr val="FFFF00"/>
                </a:solidFill>
                <a:latin typeface="Arial"/>
                <a:cs typeface="Arial"/>
              </a:rPr>
              <a:t>Oblique</a:t>
            </a:r>
            <a:r>
              <a:rPr dirty="0" sz="18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fibres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31153" y="5551119"/>
            <a:ext cx="1397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00"/>
                </a:solidFill>
                <a:latin typeface="Arial"/>
                <a:cs typeface="Arial"/>
              </a:rPr>
              <a:t>Apical</a:t>
            </a:r>
            <a:r>
              <a:rPr dirty="0" sz="18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fibres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38700" y="3238500"/>
            <a:ext cx="2124710" cy="3352800"/>
            <a:chOff x="4838700" y="3238500"/>
            <a:chExt cx="2124710" cy="3352800"/>
          </a:xfrm>
        </p:grpSpPr>
        <p:sp>
          <p:nvSpPr>
            <p:cNvPr id="3" name="object 3"/>
            <p:cNvSpPr/>
            <p:nvPr/>
          </p:nvSpPr>
          <p:spPr>
            <a:xfrm>
              <a:off x="4876800" y="3276600"/>
              <a:ext cx="2048255" cy="3276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857750" y="3257550"/>
              <a:ext cx="2086610" cy="3314700"/>
            </a:xfrm>
            <a:custGeom>
              <a:avLst/>
              <a:gdLst/>
              <a:ahLst/>
              <a:cxnLst/>
              <a:rect l="l" t="t" r="r" b="b"/>
              <a:pathLst>
                <a:path w="2086609" h="3314700">
                  <a:moveTo>
                    <a:pt x="0" y="3314700"/>
                  </a:moveTo>
                  <a:lnTo>
                    <a:pt x="2086355" y="3314700"/>
                  </a:lnTo>
                  <a:lnTo>
                    <a:pt x="2086355" y="0"/>
                  </a:lnTo>
                  <a:lnTo>
                    <a:pt x="0" y="0"/>
                  </a:lnTo>
                  <a:lnTo>
                    <a:pt x="0" y="3314700"/>
                  </a:lnTo>
                  <a:close/>
                </a:path>
              </a:pathLst>
            </a:custGeom>
            <a:ln w="381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1028700" y="342900"/>
            <a:ext cx="2705100" cy="3200400"/>
            <a:chOff x="1028700" y="342900"/>
            <a:chExt cx="2705100" cy="3200400"/>
          </a:xfrm>
        </p:grpSpPr>
        <p:sp>
          <p:nvSpPr>
            <p:cNvPr id="6" name="object 6"/>
            <p:cNvSpPr/>
            <p:nvPr/>
          </p:nvSpPr>
          <p:spPr>
            <a:xfrm>
              <a:off x="1066800" y="381000"/>
              <a:ext cx="2016252" cy="3124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47750" y="361950"/>
              <a:ext cx="2054860" cy="3162300"/>
            </a:xfrm>
            <a:custGeom>
              <a:avLst/>
              <a:gdLst/>
              <a:ahLst/>
              <a:cxnLst/>
              <a:rect l="l" t="t" r="r" b="b"/>
              <a:pathLst>
                <a:path w="2054860" h="3162300">
                  <a:moveTo>
                    <a:pt x="0" y="3162300"/>
                  </a:moveTo>
                  <a:lnTo>
                    <a:pt x="2054352" y="3162300"/>
                  </a:lnTo>
                  <a:lnTo>
                    <a:pt x="2054352" y="0"/>
                  </a:lnTo>
                  <a:lnTo>
                    <a:pt x="0" y="0"/>
                  </a:lnTo>
                  <a:lnTo>
                    <a:pt x="0" y="3162300"/>
                  </a:lnTo>
                  <a:close/>
                </a:path>
              </a:pathLst>
            </a:custGeom>
            <a:ln w="381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76400" y="1790699"/>
              <a:ext cx="2057400" cy="762000"/>
            </a:xfrm>
            <a:custGeom>
              <a:avLst/>
              <a:gdLst/>
              <a:ahLst/>
              <a:cxnLst/>
              <a:rect l="l" t="t" r="r" b="b"/>
              <a:pathLst>
                <a:path w="2057400" h="762000">
                  <a:moveTo>
                    <a:pt x="2057400" y="723900"/>
                  </a:moveTo>
                  <a:lnTo>
                    <a:pt x="2044700" y="717550"/>
                  </a:lnTo>
                  <a:lnTo>
                    <a:pt x="1981200" y="685800"/>
                  </a:lnTo>
                  <a:lnTo>
                    <a:pt x="1981200" y="717550"/>
                  </a:lnTo>
                  <a:lnTo>
                    <a:pt x="0" y="717550"/>
                  </a:lnTo>
                  <a:lnTo>
                    <a:pt x="0" y="730250"/>
                  </a:lnTo>
                  <a:lnTo>
                    <a:pt x="1981200" y="730250"/>
                  </a:lnTo>
                  <a:lnTo>
                    <a:pt x="1981200" y="762000"/>
                  </a:lnTo>
                  <a:lnTo>
                    <a:pt x="2044700" y="730250"/>
                  </a:lnTo>
                  <a:lnTo>
                    <a:pt x="2057400" y="723900"/>
                  </a:lnTo>
                  <a:close/>
                </a:path>
                <a:path w="2057400" h="762000">
                  <a:moveTo>
                    <a:pt x="2057400" y="38100"/>
                  </a:moveTo>
                  <a:lnTo>
                    <a:pt x="2044700" y="31750"/>
                  </a:lnTo>
                  <a:lnTo>
                    <a:pt x="1981200" y="0"/>
                  </a:lnTo>
                  <a:lnTo>
                    <a:pt x="1981200" y="31750"/>
                  </a:lnTo>
                  <a:lnTo>
                    <a:pt x="228600" y="31750"/>
                  </a:lnTo>
                  <a:lnTo>
                    <a:pt x="228600" y="44450"/>
                  </a:lnTo>
                  <a:lnTo>
                    <a:pt x="1981200" y="44450"/>
                  </a:lnTo>
                  <a:lnTo>
                    <a:pt x="1981200" y="76200"/>
                  </a:lnTo>
                  <a:lnTo>
                    <a:pt x="2044700" y="44450"/>
                  </a:lnTo>
                  <a:lnTo>
                    <a:pt x="2057400" y="381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797300" y="1663953"/>
            <a:ext cx="2831465" cy="986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Dentoalveolar crest</a:t>
            </a:r>
            <a:r>
              <a:rPr dirty="0" sz="18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fibres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Horizontal</a:t>
            </a:r>
            <a:r>
              <a:rPr dirty="0" sz="18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fibres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62600" y="5524500"/>
            <a:ext cx="1752600" cy="76200"/>
          </a:xfrm>
          <a:custGeom>
            <a:avLst/>
            <a:gdLst/>
            <a:ahLst/>
            <a:cxnLst/>
            <a:rect l="l" t="t" r="r" b="b"/>
            <a:pathLst>
              <a:path w="1752600" h="76200">
                <a:moveTo>
                  <a:pt x="1676400" y="0"/>
                </a:moveTo>
                <a:lnTo>
                  <a:pt x="1676400" y="76200"/>
                </a:lnTo>
                <a:lnTo>
                  <a:pt x="1739900" y="44450"/>
                </a:lnTo>
                <a:lnTo>
                  <a:pt x="1689100" y="44450"/>
                </a:lnTo>
                <a:lnTo>
                  <a:pt x="1689100" y="31750"/>
                </a:lnTo>
                <a:lnTo>
                  <a:pt x="1739900" y="31750"/>
                </a:lnTo>
                <a:lnTo>
                  <a:pt x="1676400" y="0"/>
                </a:lnTo>
                <a:close/>
              </a:path>
              <a:path w="1752600" h="76200">
                <a:moveTo>
                  <a:pt x="16764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676400" y="44450"/>
                </a:lnTo>
                <a:lnTo>
                  <a:pt x="1676400" y="31750"/>
                </a:lnTo>
                <a:close/>
              </a:path>
              <a:path w="1752600" h="76200">
                <a:moveTo>
                  <a:pt x="1739900" y="31750"/>
                </a:moveTo>
                <a:lnTo>
                  <a:pt x="1689100" y="31750"/>
                </a:lnTo>
                <a:lnTo>
                  <a:pt x="1689100" y="44450"/>
                </a:lnTo>
                <a:lnTo>
                  <a:pt x="1739900" y="44450"/>
                </a:lnTo>
                <a:lnTo>
                  <a:pt x="1752600" y="38100"/>
                </a:lnTo>
                <a:lnTo>
                  <a:pt x="1739900" y="317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350632" y="5376468"/>
            <a:ext cx="1561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00"/>
                </a:solidFill>
                <a:latin typeface="Arial"/>
                <a:cs typeface="Arial"/>
              </a:rPr>
              <a:t>Oblique</a:t>
            </a:r>
            <a:r>
              <a:rPr dirty="0" sz="18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00"/>
                </a:solidFill>
                <a:latin typeface="Arial"/>
                <a:cs typeface="Arial"/>
              </a:rPr>
              <a:t>fibres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95500" y="114300"/>
            <a:ext cx="4912995" cy="6624955"/>
            <a:chOff x="2095500" y="114300"/>
            <a:chExt cx="4912995" cy="6624955"/>
          </a:xfrm>
        </p:grpSpPr>
        <p:sp>
          <p:nvSpPr>
            <p:cNvPr id="3" name="object 3"/>
            <p:cNvSpPr/>
            <p:nvPr/>
          </p:nvSpPr>
          <p:spPr>
            <a:xfrm>
              <a:off x="2133600" y="152400"/>
              <a:ext cx="4366260" cy="65486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114550" y="133350"/>
              <a:ext cx="4404360" cy="6586855"/>
            </a:xfrm>
            <a:custGeom>
              <a:avLst/>
              <a:gdLst/>
              <a:ahLst/>
              <a:cxnLst/>
              <a:rect l="l" t="t" r="r" b="b"/>
              <a:pathLst>
                <a:path w="4404359" h="6586855">
                  <a:moveTo>
                    <a:pt x="0" y="6586728"/>
                  </a:moveTo>
                  <a:lnTo>
                    <a:pt x="4404359" y="6586728"/>
                  </a:lnTo>
                  <a:lnTo>
                    <a:pt x="4404359" y="0"/>
                  </a:lnTo>
                  <a:lnTo>
                    <a:pt x="0" y="0"/>
                  </a:lnTo>
                  <a:lnTo>
                    <a:pt x="0" y="6586728"/>
                  </a:lnTo>
                  <a:close/>
                </a:path>
              </a:pathLst>
            </a:custGeom>
            <a:ln w="381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438768" y="1658111"/>
              <a:ext cx="4569460" cy="2552700"/>
            </a:xfrm>
            <a:custGeom>
              <a:avLst/>
              <a:gdLst/>
              <a:ahLst/>
              <a:cxnLst/>
              <a:rect l="l" t="t" r="r" b="b"/>
              <a:pathLst>
                <a:path w="4569459" h="2552700">
                  <a:moveTo>
                    <a:pt x="4493145" y="2457450"/>
                  </a:moveTo>
                  <a:lnTo>
                    <a:pt x="4457306" y="2440559"/>
                  </a:lnTo>
                  <a:lnTo>
                    <a:pt x="4377575" y="2402967"/>
                  </a:lnTo>
                  <a:lnTo>
                    <a:pt x="4378452" y="2441003"/>
                  </a:lnTo>
                  <a:lnTo>
                    <a:pt x="1219085" y="2514600"/>
                  </a:lnTo>
                  <a:lnTo>
                    <a:pt x="1219974" y="2552700"/>
                  </a:lnTo>
                  <a:lnTo>
                    <a:pt x="4379341" y="2479103"/>
                  </a:lnTo>
                  <a:lnTo>
                    <a:pt x="4380242" y="2517267"/>
                  </a:lnTo>
                  <a:lnTo>
                    <a:pt x="4493145" y="2457450"/>
                  </a:lnTo>
                  <a:close/>
                </a:path>
                <a:path w="4569459" h="2552700">
                  <a:moveTo>
                    <a:pt x="4493145" y="2076450"/>
                  </a:moveTo>
                  <a:lnTo>
                    <a:pt x="4457497" y="2059686"/>
                  </a:lnTo>
                  <a:lnTo>
                    <a:pt x="4377575" y="2022094"/>
                  </a:lnTo>
                  <a:lnTo>
                    <a:pt x="4378452" y="2060143"/>
                  </a:lnTo>
                  <a:lnTo>
                    <a:pt x="1295285" y="2133600"/>
                  </a:lnTo>
                  <a:lnTo>
                    <a:pt x="1296301" y="2171700"/>
                  </a:lnTo>
                  <a:lnTo>
                    <a:pt x="4379353" y="2098243"/>
                  </a:lnTo>
                  <a:lnTo>
                    <a:pt x="4380242" y="2136267"/>
                  </a:lnTo>
                  <a:lnTo>
                    <a:pt x="4493145" y="2076450"/>
                  </a:lnTo>
                  <a:close/>
                </a:path>
                <a:path w="4569459" h="2552700">
                  <a:moveTo>
                    <a:pt x="4493145" y="1543050"/>
                  </a:moveTo>
                  <a:lnTo>
                    <a:pt x="4457065" y="1525905"/>
                  </a:lnTo>
                  <a:lnTo>
                    <a:pt x="4377702" y="1488186"/>
                  </a:lnTo>
                  <a:lnTo>
                    <a:pt x="4378464" y="1526298"/>
                  </a:lnTo>
                  <a:lnTo>
                    <a:pt x="685812" y="1600200"/>
                  </a:lnTo>
                  <a:lnTo>
                    <a:pt x="686574" y="1638300"/>
                  </a:lnTo>
                  <a:lnTo>
                    <a:pt x="4379226" y="1564398"/>
                  </a:lnTo>
                  <a:lnTo>
                    <a:pt x="4379988" y="1602486"/>
                  </a:lnTo>
                  <a:lnTo>
                    <a:pt x="4493145" y="1543050"/>
                  </a:lnTo>
                  <a:close/>
                </a:path>
                <a:path w="4569459" h="2552700">
                  <a:moveTo>
                    <a:pt x="4533062" y="112649"/>
                  </a:moveTo>
                  <a:lnTo>
                    <a:pt x="4473841" y="112649"/>
                  </a:lnTo>
                  <a:lnTo>
                    <a:pt x="4454779" y="112649"/>
                  </a:lnTo>
                  <a:lnTo>
                    <a:pt x="4454156" y="150495"/>
                  </a:lnTo>
                  <a:lnTo>
                    <a:pt x="4533062" y="112649"/>
                  </a:lnTo>
                  <a:close/>
                </a:path>
                <a:path w="4569459" h="2552700">
                  <a:moveTo>
                    <a:pt x="4569345" y="95250"/>
                  </a:moveTo>
                  <a:lnTo>
                    <a:pt x="4456061" y="36195"/>
                  </a:lnTo>
                  <a:lnTo>
                    <a:pt x="4455414" y="74358"/>
                  </a:lnTo>
                  <a:lnTo>
                    <a:pt x="647" y="0"/>
                  </a:lnTo>
                  <a:lnTo>
                    <a:pt x="0" y="38100"/>
                  </a:lnTo>
                  <a:lnTo>
                    <a:pt x="4454791" y="112344"/>
                  </a:lnTo>
                  <a:lnTo>
                    <a:pt x="4473841" y="112344"/>
                  </a:lnTo>
                  <a:lnTo>
                    <a:pt x="4533722" y="112344"/>
                  </a:lnTo>
                  <a:lnTo>
                    <a:pt x="4569345" y="952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7071106" y="1587753"/>
            <a:ext cx="8610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800" spc="-4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94906" y="2999359"/>
            <a:ext cx="1537335" cy="1304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Alveolar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bone</a:t>
            </a:r>
            <a:endParaRPr sz="1800">
              <a:latin typeface="Arial"/>
              <a:cs typeface="Arial"/>
            </a:endParaRPr>
          </a:p>
          <a:p>
            <a:pPr marL="12700" marR="336550">
              <a:lnSpc>
                <a:spcPct val="158700"/>
              </a:lnSpc>
              <a:spcBef>
                <a:spcPts val="106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nt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m 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PDL</a:t>
            </a:r>
            <a:r>
              <a:rPr dirty="0" sz="1800" spc="-10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space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71500" y="876300"/>
            <a:ext cx="3429000" cy="2202180"/>
            <a:chOff x="571500" y="876300"/>
            <a:chExt cx="3429000" cy="2202180"/>
          </a:xfrm>
        </p:grpSpPr>
        <p:sp>
          <p:nvSpPr>
            <p:cNvPr id="3" name="object 3"/>
            <p:cNvSpPr/>
            <p:nvPr/>
          </p:nvSpPr>
          <p:spPr>
            <a:xfrm>
              <a:off x="609600" y="914400"/>
              <a:ext cx="3352800" cy="212597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0550" y="895350"/>
              <a:ext cx="3390900" cy="2164080"/>
            </a:xfrm>
            <a:custGeom>
              <a:avLst/>
              <a:gdLst/>
              <a:ahLst/>
              <a:cxnLst/>
              <a:rect l="l" t="t" r="r" b="b"/>
              <a:pathLst>
                <a:path w="3390900" h="2164080">
                  <a:moveTo>
                    <a:pt x="0" y="2164079"/>
                  </a:moveTo>
                  <a:lnTo>
                    <a:pt x="3390900" y="2164079"/>
                  </a:lnTo>
                  <a:lnTo>
                    <a:pt x="3390900" y="0"/>
                  </a:lnTo>
                  <a:lnTo>
                    <a:pt x="0" y="0"/>
                  </a:lnTo>
                  <a:lnTo>
                    <a:pt x="0" y="2164079"/>
                  </a:lnTo>
                  <a:close/>
                </a:path>
              </a:pathLst>
            </a:custGeom>
            <a:ln w="3810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/>
          <p:cNvGrpSpPr/>
          <p:nvPr/>
        </p:nvGrpSpPr>
        <p:grpSpPr>
          <a:xfrm>
            <a:off x="5000244" y="3314700"/>
            <a:ext cx="2581910" cy="2895600"/>
            <a:chOff x="5000244" y="3314700"/>
            <a:chExt cx="2581910" cy="2895600"/>
          </a:xfrm>
        </p:grpSpPr>
        <p:sp>
          <p:nvSpPr>
            <p:cNvPr id="6" name="object 6"/>
            <p:cNvSpPr/>
            <p:nvPr/>
          </p:nvSpPr>
          <p:spPr>
            <a:xfrm>
              <a:off x="5038344" y="3352800"/>
              <a:ext cx="2505455" cy="2819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019294" y="3333750"/>
              <a:ext cx="2543810" cy="2857500"/>
            </a:xfrm>
            <a:custGeom>
              <a:avLst/>
              <a:gdLst/>
              <a:ahLst/>
              <a:cxnLst/>
              <a:rect l="l" t="t" r="r" b="b"/>
              <a:pathLst>
                <a:path w="2543809" h="2857500">
                  <a:moveTo>
                    <a:pt x="0" y="2857500"/>
                  </a:moveTo>
                  <a:lnTo>
                    <a:pt x="2543555" y="2857500"/>
                  </a:lnTo>
                  <a:lnTo>
                    <a:pt x="2543555" y="0"/>
                  </a:lnTo>
                  <a:lnTo>
                    <a:pt x="0" y="0"/>
                  </a:lnTo>
                  <a:lnTo>
                    <a:pt x="0" y="2857500"/>
                  </a:lnTo>
                  <a:close/>
                </a:path>
              </a:pathLst>
            </a:custGeom>
            <a:ln w="381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/>
          <p:nvPr/>
        </p:nvSpPr>
        <p:spPr>
          <a:xfrm>
            <a:off x="991361" y="1481963"/>
            <a:ext cx="3581400" cy="85725"/>
          </a:xfrm>
          <a:custGeom>
            <a:avLst/>
            <a:gdLst/>
            <a:ahLst/>
            <a:cxnLst/>
            <a:rect l="l" t="t" r="r" b="b"/>
            <a:pathLst>
              <a:path w="3581400" h="85725">
                <a:moveTo>
                  <a:pt x="3495675" y="57149"/>
                </a:moveTo>
                <a:lnTo>
                  <a:pt x="3495675" y="85725"/>
                </a:lnTo>
                <a:lnTo>
                  <a:pt x="3552740" y="57150"/>
                </a:lnTo>
                <a:lnTo>
                  <a:pt x="3495675" y="57149"/>
                </a:lnTo>
                <a:close/>
              </a:path>
              <a:path w="3581400" h="85725">
                <a:moveTo>
                  <a:pt x="3495675" y="28574"/>
                </a:moveTo>
                <a:lnTo>
                  <a:pt x="3495675" y="57149"/>
                </a:lnTo>
                <a:lnTo>
                  <a:pt x="3510026" y="57150"/>
                </a:lnTo>
                <a:lnTo>
                  <a:pt x="3510026" y="28575"/>
                </a:lnTo>
                <a:lnTo>
                  <a:pt x="3495675" y="28574"/>
                </a:lnTo>
                <a:close/>
              </a:path>
              <a:path w="3581400" h="85725">
                <a:moveTo>
                  <a:pt x="3495675" y="0"/>
                </a:moveTo>
                <a:lnTo>
                  <a:pt x="3495675" y="28574"/>
                </a:lnTo>
                <a:lnTo>
                  <a:pt x="3510026" y="28575"/>
                </a:lnTo>
                <a:lnTo>
                  <a:pt x="3510026" y="57150"/>
                </a:lnTo>
                <a:lnTo>
                  <a:pt x="3552741" y="57149"/>
                </a:lnTo>
                <a:lnTo>
                  <a:pt x="3581400" y="42799"/>
                </a:lnTo>
                <a:lnTo>
                  <a:pt x="3495675" y="0"/>
                </a:lnTo>
                <a:close/>
              </a:path>
              <a:path w="3581400" h="85725">
                <a:moveTo>
                  <a:pt x="0" y="28448"/>
                </a:moveTo>
                <a:lnTo>
                  <a:pt x="0" y="57023"/>
                </a:lnTo>
                <a:lnTo>
                  <a:pt x="3495675" y="57149"/>
                </a:lnTo>
                <a:lnTo>
                  <a:pt x="3495675" y="28574"/>
                </a:lnTo>
                <a:lnTo>
                  <a:pt x="0" y="2844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10761" y="2015235"/>
            <a:ext cx="762000" cy="85725"/>
          </a:xfrm>
          <a:custGeom>
            <a:avLst/>
            <a:gdLst/>
            <a:ahLst/>
            <a:cxnLst/>
            <a:rect l="l" t="t" r="r" b="b"/>
            <a:pathLst>
              <a:path w="762000" h="85725">
                <a:moveTo>
                  <a:pt x="676275" y="0"/>
                </a:moveTo>
                <a:lnTo>
                  <a:pt x="676275" y="85725"/>
                </a:lnTo>
                <a:lnTo>
                  <a:pt x="733509" y="57150"/>
                </a:lnTo>
                <a:lnTo>
                  <a:pt x="690499" y="57150"/>
                </a:lnTo>
                <a:lnTo>
                  <a:pt x="690499" y="28575"/>
                </a:lnTo>
                <a:lnTo>
                  <a:pt x="733340" y="28575"/>
                </a:lnTo>
                <a:lnTo>
                  <a:pt x="676275" y="0"/>
                </a:lnTo>
                <a:close/>
              </a:path>
              <a:path w="762000" h="85725">
                <a:moveTo>
                  <a:pt x="67627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676275" y="57150"/>
                </a:lnTo>
                <a:lnTo>
                  <a:pt x="676275" y="28575"/>
                </a:lnTo>
                <a:close/>
              </a:path>
              <a:path w="762000" h="85725">
                <a:moveTo>
                  <a:pt x="733340" y="28575"/>
                </a:moveTo>
                <a:lnTo>
                  <a:pt x="690499" y="28575"/>
                </a:lnTo>
                <a:lnTo>
                  <a:pt x="690499" y="57150"/>
                </a:lnTo>
                <a:lnTo>
                  <a:pt x="733509" y="57150"/>
                </a:lnTo>
                <a:lnTo>
                  <a:pt x="762000" y="42925"/>
                </a:lnTo>
                <a:lnTo>
                  <a:pt x="733340" y="28575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20361" y="4287011"/>
            <a:ext cx="914400" cy="114300"/>
          </a:xfrm>
          <a:custGeom>
            <a:avLst/>
            <a:gdLst/>
            <a:ahLst/>
            <a:cxnLst/>
            <a:rect l="l" t="t" r="r" b="b"/>
            <a:pathLst>
              <a:path w="914400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914400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914400" h="114300">
                <a:moveTo>
                  <a:pt x="914400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914400" y="76200"/>
                </a:lnTo>
                <a:lnTo>
                  <a:pt x="914400" y="3810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594352" y="1359153"/>
            <a:ext cx="4129404" cy="796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9539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Sharpey’s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fibres 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AB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0"/>
              </a:spcBef>
            </a:pP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Sharpey’s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fibres 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cementum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9644" y="4156964"/>
            <a:ext cx="33032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Sharpey’s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fibres </a:t>
            </a:r>
            <a:r>
              <a:rPr dirty="0" sz="1800" spc="5" b="1">
                <a:solidFill>
                  <a:srgbClr val="FFFFFF"/>
                </a:solidFill>
                <a:latin typeface="Arial"/>
                <a:cs typeface="Arial"/>
              </a:rPr>
              <a:t>within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AB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20725"/>
            <a:ext cx="152336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>
                <a:solidFill>
                  <a:srgbClr val="FF99FF"/>
                </a:solidFill>
              </a:rPr>
              <a:t>Oxytalan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076071"/>
            <a:ext cx="8684260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May be an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immature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elastic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fibre, found in human</a:t>
            </a:r>
            <a:r>
              <a:rPr dirty="0" sz="2400" spc="-8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algn="just" marL="469900" marR="6350" indent="-457200">
              <a:lnSpc>
                <a:spcPct val="100000"/>
              </a:lnSpc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Under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LM,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can be demonstrated only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with </a:t>
            </a:r>
            <a:r>
              <a:rPr dirty="0" sz="2400" spc="-75" b="1">
                <a:solidFill>
                  <a:srgbClr val="FFFF00"/>
                </a:solidFill>
                <a:latin typeface="Arial"/>
                <a:cs typeface="Arial"/>
              </a:rPr>
              <a:t>specialized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stains for elastic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fibres,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prior oxidized</a:t>
            </a:r>
            <a:r>
              <a:rPr dirty="0" sz="2400" spc="-10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tissues.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Resemble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developing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elastic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fibres.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algn="just" marL="469900" marR="5080" indent="-457200">
              <a:lnSpc>
                <a:spcPct val="100000"/>
              </a:lnSpc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Run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 axial direction, with one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end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embedded </a:t>
            </a:r>
            <a:r>
              <a:rPr dirty="0" sz="2400" spc="-370" b="1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dirty="0" sz="24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cementum or bone and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other in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wall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 blood  vessel.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Play a role in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supporting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blood vessels 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dirty="0" sz="24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PDL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75971"/>
            <a:ext cx="316611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>
                <a:solidFill>
                  <a:srgbClr val="FF99FF"/>
                </a:solidFill>
              </a:rPr>
              <a:t>Ground</a:t>
            </a:r>
            <a:r>
              <a:rPr dirty="0" spc="-35">
                <a:solidFill>
                  <a:srgbClr val="FF99FF"/>
                </a:solidFill>
              </a:rPr>
              <a:t> </a:t>
            </a:r>
            <a:r>
              <a:rPr dirty="0" spc="-5">
                <a:solidFill>
                  <a:srgbClr val="FF99FF"/>
                </a:solidFill>
              </a:rPr>
              <a:t>substance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848614"/>
            <a:ext cx="8607425" cy="3896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900" marR="6350" indent="-457200">
              <a:lnSpc>
                <a:spcPct val="100000"/>
              </a:lnSpc>
              <a:spcBef>
                <a:spcPts val="100"/>
              </a:spcBef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 space between cells, fibres, blood vessels </a:t>
            </a:r>
            <a:r>
              <a:rPr dirty="0" sz="2400" spc="-254" b="1">
                <a:solidFill>
                  <a:srgbClr val="FFFF00"/>
                </a:solidFill>
                <a:latin typeface="Arial"/>
                <a:cs typeface="Arial"/>
              </a:rPr>
              <a:t>and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nerves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occupied by ground</a:t>
            </a:r>
            <a:r>
              <a:rPr dirty="0" sz="2400" spc="-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substance.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algn="just" marL="469900" marR="5080" indent="-457200">
              <a:lnSpc>
                <a:spcPct val="100000"/>
              </a:lnSpc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All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anabolites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reaching the cell from </a:t>
            </a:r>
            <a:r>
              <a:rPr dirty="0" sz="2400" spc="-50" b="1">
                <a:solidFill>
                  <a:srgbClr val="FFFF00"/>
                </a:solidFill>
                <a:latin typeface="Arial"/>
                <a:cs typeface="Arial"/>
              </a:rPr>
              <a:t>microcirculation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and catabolites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passing in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opposite direction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must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pass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through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ground</a:t>
            </a:r>
            <a:r>
              <a:rPr dirty="0" sz="2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substance.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Not recognizable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tissue prepared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by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routine</a:t>
            </a:r>
            <a:r>
              <a:rPr dirty="0" sz="2400" spc="4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methods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LM &amp;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EM,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but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only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histochemical</a:t>
            </a:r>
            <a:r>
              <a:rPr dirty="0" sz="2400" spc="-6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methods.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5" b="1">
                <a:solidFill>
                  <a:srgbClr val="FFFF00"/>
                </a:solidFill>
                <a:latin typeface="Arial"/>
                <a:cs typeface="Arial"/>
              </a:rPr>
              <a:t>Two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major group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substances-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8872" y="5086350"/>
            <a:ext cx="212153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99FF"/>
                </a:solidFill>
                <a:latin typeface="Arial"/>
                <a:cs typeface="Arial"/>
              </a:rPr>
              <a:t>Proteo</a:t>
            </a:r>
            <a:r>
              <a:rPr dirty="0" sz="2400" spc="-10" b="1">
                <a:solidFill>
                  <a:srgbClr val="FF99FF"/>
                </a:solidFill>
                <a:latin typeface="Arial"/>
                <a:cs typeface="Arial"/>
              </a:rPr>
              <a:t>g</a:t>
            </a:r>
            <a:r>
              <a:rPr dirty="0" sz="2400" b="1">
                <a:solidFill>
                  <a:srgbClr val="FF99FF"/>
                </a:solidFill>
                <a:latin typeface="Arial"/>
                <a:cs typeface="Arial"/>
              </a:rPr>
              <a:t>l</a:t>
            </a:r>
            <a:r>
              <a:rPr dirty="0" sz="2400" spc="-25" b="1">
                <a:solidFill>
                  <a:srgbClr val="FF99FF"/>
                </a:solidFill>
                <a:latin typeface="Arial"/>
                <a:cs typeface="Arial"/>
              </a:rPr>
              <a:t>y</a:t>
            </a:r>
            <a:r>
              <a:rPr dirty="0" sz="2400" spc="-5" b="1">
                <a:solidFill>
                  <a:srgbClr val="FF99FF"/>
                </a:solidFill>
                <a:latin typeface="Arial"/>
                <a:cs typeface="Arial"/>
              </a:rPr>
              <a:t>ca</a:t>
            </a:r>
            <a:r>
              <a:rPr dirty="0" sz="2400" spc="-15" b="1">
                <a:solidFill>
                  <a:srgbClr val="FF99FF"/>
                </a:solidFill>
                <a:latin typeface="Arial"/>
                <a:cs typeface="Arial"/>
              </a:rPr>
              <a:t>n</a:t>
            </a:r>
            <a:r>
              <a:rPr dirty="0" sz="2400" spc="-5" b="1">
                <a:solidFill>
                  <a:srgbClr val="FF99FF"/>
                </a:solidFill>
                <a:latin typeface="Arial"/>
                <a:cs typeface="Arial"/>
              </a:rPr>
              <a:t>s  </a:t>
            </a:r>
            <a:r>
              <a:rPr dirty="0" sz="2400" spc="-5" b="1">
                <a:solidFill>
                  <a:srgbClr val="FF99FF"/>
                </a:solidFill>
                <a:latin typeface="Arial"/>
                <a:cs typeface="Arial"/>
              </a:rPr>
              <a:t>Glycoproteins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1161" y="5182361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0" y="0"/>
                </a:moveTo>
                <a:lnTo>
                  <a:pt x="60191" y="4048"/>
                </a:lnTo>
                <a:lnTo>
                  <a:pt x="112483" y="15321"/>
                </a:lnTo>
                <a:lnTo>
                  <a:pt x="153728" y="32506"/>
                </a:lnTo>
                <a:lnTo>
                  <a:pt x="190500" y="79375"/>
                </a:lnTo>
                <a:lnTo>
                  <a:pt x="190500" y="202565"/>
                </a:lnTo>
                <a:lnTo>
                  <a:pt x="200217" y="227644"/>
                </a:lnTo>
                <a:lnTo>
                  <a:pt x="227271" y="249433"/>
                </a:lnTo>
                <a:lnTo>
                  <a:pt x="268516" y="266618"/>
                </a:lnTo>
                <a:lnTo>
                  <a:pt x="320808" y="277891"/>
                </a:lnTo>
                <a:lnTo>
                  <a:pt x="381000" y="281940"/>
                </a:lnTo>
                <a:lnTo>
                  <a:pt x="320808" y="285988"/>
                </a:lnTo>
                <a:lnTo>
                  <a:pt x="268516" y="297261"/>
                </a:lnTo>
                <a:lnTo>
                  <a:pt x="227271" y="314446"/>
                </a:lnTo>
                <a:lnTo>
                  <a:pt x="200217" y="336235"/>
                </a:lnTo>
                <a:lnTo>
                  <a:pt x="190500" y="361315"/>
                </a:lnTo>
                <a:lnTo>
                  <a:pt x="190500" y="530237"/>
                </a:lnTo>
                <a:lnTo>
                  <a:pt x="180782" y="555321"/>
                </a:lnTo>
                <a:lnTo>
                  <a:pt x="153728" y="577106"/>
                </a:lnTo>
                <a:lnTo>
                  <a:pt x="112483" y="594286"/>
                </a:lnTo>
                <a:lnTo>
                  <a:pt x="60191" y="605553"/>
                </a:lnTo>
                <a:lnTo>
                  <a:pt x="0" y="609600"/>
                </a:lnTo>
              </a:path>
            </a:pathLst>
          </a:custGeom>
          <a:ln w="38100">
            <a:solidFill>
              <a:srgbClr val="F4F81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660775" y="4793742"/>
            <a:ext cx="525272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33195" algn="l"/>
                <a:tab pos="2176780" algn="l"/>
                <a:tab pos="4766310" algn="l"/>
              </a:tabLst>
            </a:pP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Proteins	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an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d	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p</a:t>
            </a:r>
            <a:r>
              <a:rPr dirty="0" sz="2400" spc="-20" b="1">
                <a:solidFill>
                  <a:srgbClr val="F4F81D"/>
                </a:solidFill>
                <a:latin typeface="Arial"/>
                <a:cs typeface="Arial"/>
              </a:rPr>
              <a:t>o</a:t>
            </a:r>
            <a:r>
              <a:rPr dirty="0" sz="2400" spc="10" b="1">
                <a:solidFill>
                  <a:srgbClr val="F4F81D"/>
                </a:solidFill>
                <a:latin typeface="Arial"/>
                <a:cs typeface="Arial"/>
              </a:rPr>
              <a:t>l</a:t>
            </a:r>
            <a:r>
              <a:rPr dirty="0" sz="2400" spc="-35" b="1">
                <a:solidFill>
                  <a:srgbClr val="F4F81D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s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ac</a:t>
            </a:r>
            <a:r>
              <a:rPr dirty="0" sz="2400" spc="-15" b="1">
                <a:solidFill>
                  <a:srgbClr val="F4F81D"/>
                </a:solidFill>
                <a:latin typeface="Arial"/>
                <a:cs typeface="Arial"/>
              </a:rPr>
              <a:t>c</a:t>
            </a:r>
            <a:r>
              <a:rPr dirty="0" sz="2400" spc="5" b="1">
                <a:solidFill>
                  <a:srgbClr val="F4F81D"/>
                </a:solidFill>
                <a:latin typeface="Arial"/>
                <a:cs typeface="Arial"/>
              </a:rPr>
              <a:t>h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arides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but  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of 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different </a:t>
            </a:r>
            <a:r>
              <a:rPr dirty="0" sz="2400" spc="-10" b="1">
                <a:solidFill>
                  <a:srgbClr val="F4F81D"/>
                </a:solidFill>
                <a:latin typeface="Arial"/>
                <a:cs typeface="Arial"/>
              </a:rPr>
              <a:t>type 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and arrangement.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0775" y="5738876"/>
            <a:ext cx="525272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66670" algn="l"/>
                <a:tab pos="3784600" algn="l"/>
                <a:tab pos="4426585" algn="l"/>
              </a:tabLst>
            </a:pP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proteogl</a:t>
            </a:r>
            <a:r>
              <a:rPr dirty="0" sz="2400" spc="-15" b="1">
                <a:solidFill>
                  <a:srgbClr val="F4F81D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c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ans	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ca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r</a:t>
            </a:r>
            <a:r>
              <a:rPr dirty="0" sz="2400" spc="5" b="1">
                <a:solidFill>
                  <a:srgbClr val="F4F81D"/>
                </a:solidFill>
                <a:latin typeface="Arial"/>
                <a:cs typeface="Arial"/>
              </a:rPr>
              <a:t>r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	much  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negative </a:t>
            </a:r>
            <a:r>
              <a:rPr dirty="0" sz="2400" b="1">
                <a:solidFill>
                  <a:srgbClr val="F4F81D"/>
                </a:solidFill>
                <a:latin typeface="Arial"/>
                <a:cs typeface="Arial"/>
              </a:rPr>
              <a:t>charge than</a:t>
            </a:r>
            <a:r>
              <a:rPr dirty="0" sz="2400" spc="-40" b="1">
                <a:solidFill>
                  <a:srgbClr val="F4F81D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4F81D"/>
                </a:solidFill>
                <a:latin typeface="Arial"/>
                <a:cs typeface="Arial"/>
              </a:rPr>
              <a:t>glycoproteins.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939" y="347853"/>
            <a:ext cx="8701405" cy="5878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29510" marR="136525" indent="-241744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99FF"/>
                </a:solidFill>
                <a:latin typeface="Arial"/>
                <a:cs typeface="Arial"/>
              </a:rPr>
              <a:t>Histochemistry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 technique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that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attaches a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material that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can be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recognized microscopically to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specific chemical groups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substance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 be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demonstrated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65555" marR="50800" indent="-1253490">
              <a:lnSpc>
                <a:spcPct val="100000"/>
              </a:lnSpc>
            </a:pP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For LM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Specific substance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dye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that can be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recognized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by its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color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(alcian blue 8GX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&amp;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toluidine blue –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proteoglycans)</a:t>
            </a:r>
            <a:endParaRPr sz="2400">
              <a:latin typeface="Arial"/>
              <a:cs typeface="Arial"/>
            </a:endParaRPr>
          </a:p>
          <a:p>
            <a:pPr marL="1106805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Periodic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acid-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schiff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method</a:t>
            </a:r>
            <a:r>
              <a:rPr dirty="0" sz="2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(glycoproteins)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For EM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Electron 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dense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material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(Ruthenium red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1347470">
              <a:lnSpc>
                <a:spcPct val="100000"/>
              </a:lnSpc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Proteoglycans)</a:t>
            </a:r>
            <a:endParaRPr sz="2400">
              <a:latin typeface="Arial"/>
              <a:cs typeface="Arial"/>
            </a:endParaRPr>
          </a:p>
          <a:p>
            <a:pPr marL="1106805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Periodic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acid – Silver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methenamine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(glycoproteins)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010410" marR="1353820" indent="-1998345">
              <a:lnSpc>
                <a:spcPct val="100000"/>
              </a:lnSpc>
            </a:pPr>
            <a:r>
              <a:rPr dirty="0" sz="2400" b="1">
                <a:solidFill>
                  <a:srgbClr val="45C884"/>
                </a:solidFill>
                <a:latin typeface="Arial"/>
                <a:cs typeface="Arial"/>
              </a:rPr>
              <a:t>Fibronectin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Particular glycoprotein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that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occurs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 filamentous form in the</a:t>
            </a:r>
            <a:r>
              <a:rPr dirty="0" sz="24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252171"/>
            <a:ext cx="28530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Interstitial</a:t>
            </a:r>
            <a:r>
              <a:rPr dirty="0" spc="-85"/>
              <a:t> </a:t>
            </a:r>
            <a:r>
              <a:rPr dirty="0"/>
              <a:t>tissue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107694"/>
            <a:ext cx="8834755" cy="4781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100"/>
              </a:spcBef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Blood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vessels, lymphatics, and nerves 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 </a:t>
            </a:r>
            <a:r>
              <a:rPr dirty="0" sz="2400" spc="-254" b="1">
                <a:solidFill>
                  <a:srgbClr val="FFFF00"/>
                </a:solidFill>
                <a:latin typeface="Arial"/>
                <a:cs typeface="Arial"/>
              </a:rPr>
              <a:t>are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surrounded by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loose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CT and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easily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recognizable under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LM.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These areas have been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termed interstitial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 tissue.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203200" indent="-190500">
              <a:lnSpc>
                <a:spcPct val="100000"/>
              </a:lnSpc>
              <a:buClr>
                <a:srgbClr val="FFFF00"/>
              </a:buClr>
              <a:buFont typeface="Arial"/>
              <a:buChar char="•"/>
              <a:tabLst>
                <a:tab pos="203200" algn="l"/>
              </a:tabLst>
            </a:pPr>
            <a:r>
              <a:rPr dirty="0" sz="2400" b="1">
                <a:solidFill>
                  <a:srgbClr val="FF99FF"/>
                </a:solidFill>
                <a:latin typeface="Arial"/>
                <a:cs typeface="Arial"/>
              </a:rPr>
              <a:t>Blood </a:t>
            </a:r>
            <a:r>
              <a:rPr dirty="0" sz="2400" spc="-5" b="1">
                <a:solidFill>
                  <a:srgbClr val="FF99FF"/>
                </a:solidFill>
                <a:latin typeface="Arial"/>
                <a:cs typeface="Arial"/>
              </a:rPr>
              <a:t>vessels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arterial vessels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derived from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three</a:t>
            </a:r>
            <a:r>
              <a:rPr dirty="0" sz="2400" spc="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sources</a:t>
            </a:r>
            <a:endParaRPr sz="2400">
              <a:latin typeface="Arial"/>
              <a:cs typeface="Arial"/>
            </a:endParaRPr>
          </a:p>
          <a:p>
            <a:pPr lvl="1" marL="535305" indent="-185420">
              <a:lnSpc>
                <a:spcPct val="100000"/>
              </a:lnSpc>
              <a:buChar char="-"/>
              <a:tabLst>
                <a:tab pos="53594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Branches from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apical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vessels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that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supply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dental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pulp</a:t>
            </a:r>
            <a:endParaRPr sz="2400">
              <a:latin typeface="Arial"/>
              <a:cs typeface="Arial"/>
            </a:endParaRPr>
          </a:p>
          <a:p>
            <a:pPr lvl="1" marL="535305" indent="-185420">
              <a:lnSpc>
                <a:spcPct val="100000"/>
              </a:lnSpc>
              <a:buChar char="-"/>
              <a:tabLst>
                <a:tab pos="53594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Branches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from intra-alveolar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vessels</a:t>
            </a:r>
            <a:endParaRPr sz="2400">
              <a:latin typeface="Arial"/>
              <a:cs typeface="Arial"/>
            </a:endParaRPr>
          </a:p>
          <a:p>
            <a:pPr lvl="1" marL="535305" indent="-185420">
              <a:lnSpc>
                <a:spcPct val="100000"/>
              </a:lnSpc>
              <a:spcBef>
                <a:spcPts val="5"/>
              </a:spcBef>
              <a:buChar char="-"/>
              <a:tabLst>
                <a:tab pos="53594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Branches from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gingival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vessels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FFFF00"/>
              </a:buClr>
              <a:buFont typeface="Arial"/>
              <a:buChar char="-"/>
            </a:pPr>
            <a:endParaRPr sz="2500">
              <a:latin typeface="Arial"/>
              <a:cs typeface="Arial"/>
            </a:endParaRPr>
          </a:p>
          <a:p>
            <a:pPr marL="203200" marR="140335" indent="-203200">
              <a:lnSpc>
                <a:spcPct val="100000"/>
              </a:lnSpc>
              <a:buClr>
                <a:srgbClr val="FFFF00"/>
              </a:buClr>
              <a:buFont typeface="Arial"/>
              <a:buChar char="•"/>
              <a:tabLst>
                <a:tab pos="203200" algn="l"/>
              </a:tabLst>
            </a:pPr>
            <a:r>
              <a:rPr dirty="0" sz="2400" spc="-15" b="1">
                <a:solidFill>
                  <a:srgbClr val="FF99FF"/>
                </a:solidFill>
                <a:latin typeface="Arial"/>
                <a:cs typeface="Arial"/>
              </a:rPr>
              <a:t>Lymphatics </a:t>
            </a:r>
            <a:r>
              <a:rPr dirty="0" sz="2400" b="1">
                <a:solidFill>
                  <a:srgbClr val="FF99FF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network of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lymphatic vessels, following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 path of the blood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vessels, provides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lymph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drainage of 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flow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 from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ligament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towards and into 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adjacent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bone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253695"/>
            <a:ext cx="123063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99FF"/>
                </a:solidFill>
              </a:rPr>
              <a:t>Nerves</a:t>
            </a:r>
            <a:r>
              <a:rPr dirty="0" sz="2400" spc="-45">
                <a:solidFill>
                  <a:srgbClr val="FF99FF"/>
                </a:solidFill>
              </a:rPr>
              <a:t> </a:t>
            </a:r>
            <a:r>
              <a:rPr dirty="0" sz="2400">
                <a:solidFill>
                  <a:srgbClr val="FFFF00"/>
                </a:solidFill>
              </a:rPr>
              <a:t>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657857" y="253695"/>
            <a:ext cx="701294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873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usually associated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with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blood vessels pass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through foramina in the alveolar bone,</a:t>
            </a:r>
            <a:r>
              <a:rPr dirty="0" sz="2400" spc="-17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including  the apical foramen, to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enter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dirty="0" sz="2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759" y="1716989"/>
            <a:ext cx="8646160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99FF"/>
                </a:solidFill>
                <a:latin typeface="Arial"/>
                <a:cs typeface="Arial"/>
              </a:rPr>
              <a:t>Cementicles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Calcified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bodies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dirty="0" sz="2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</a:t>
            </a:r>
            <a:endParaRPr sz="2400">
              <a:latin typeface="Arial"/>
              <a:cs typeface="Arial"/>
            </a:endParaRPr>
          </a:p>
          <a:p>
            <a:pPr marL="1780539">
              <a:lnSpc>
                <a:spcPct val="100000"/>
              </a:lnSpc>
              <a:spcBef>
                <a:spcPts val="5"/>
              </a:spcBef>
              <a:tabLst>
                <a:tab pos="204978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	older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individuals</a:t>
            </a:r>
            <a:endParaRPr sz="2400">
              <a:latin typeface="Arial"/>
              <a:cs typeface="Arial"/>
            </a:endParaRPr>
          </a:p>
          <a:p>
            <a:pPr marL="1780539">
              <a:lnSpc>
                <a:spcPct val="100000"/>
              </a:lnSpc>
              <a:tabLst>
                <a:tab pos="204978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free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the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CT</a:t>
            </a:r>
            <a:endParaRPr sz="2400">
              <a:latin typeface="Arial"/>
              <a:cs typeface="Arial"/>
            </a:endParaRPr>
          </a:p>
          <a:p>
            <a:pPr marL="1780539">
              <a:lnSpc>
                <a:spcPct val="100000"/>
              </a:lnSpc>
              <a:tabLst>
                <a:tab pos="204978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fuse into large calcified</a:t>
            </a:r>
            <a:r>
              <a:rPr dirty="0" sz="24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masses</a:t>
            </a:r>
            <a:endParaRPr sz="2400">
              <a:latin typeface="Arial"/>
              <a:cs typeface="Arial"/>
            </a:endParaRPr>
          </a:p>
          <a:p>
            <a:pPr marL="1780539">
              <a:lnSpc>
                <a:spcPct val="100000"/>
              </a:lnSpc>
              <a:tabLst>
                <a:tab pos="204978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be joined 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with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dirty="0" sz="2400" spc="-1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cementum</a:t>
            </a:r>
            <a:endParaRPr sz="2400">
              <a:latin typeface="Arial"/>
              <a:cs typeface="Arial"/>
            </a:endParaRPr>
          </a:p>
          <a:p>
            <a:pPr marL="2010410" marR="428625" indent="-230504">
              <a:lnSpc>
                <a:spcPct val="100000"/>
              </a:lnSpc>
              <a:tabLst>
                <a:tab pos="204978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	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cementum thickens 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with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age,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it</a:t>
            </a:r>
            <a:r>
              <a:rPr dirty="0" sz="2400" spc="-6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may  envelop these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bodies</a:t>
            </a:r>
            <a:endParaRPr sz="2400">
              <a:latin typeface="Arial"/>
              <a:cs typeface="Arial"/>
            </a:endParaRPr>
          </a:p>
          <a:p>
            <a:pPr marL="1780539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excementosis</a:t>
            </a:r>
            <a:endParaRPr sz="2400">
              <a:latin typeface="Arial"/>
              <a:cs typeface="Arial"/>
            </a:endParaRPr>
          </a:p>
          <a:p>
            <a:pPr marL="1926589" marR="5080" indent="-146685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degenerated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epithelial cells form the nidus</a:t>
            </a:r>
            <a:r>
              <a:rPr dirty="0" sz="2400" spc="-1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for  their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calcification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95500" y="114300"/>
            <a:ext cx="4572000" cy="6515100"/>
            <a:chOff x="2095500" y="114300"/>
            <a:chExt cx="4572000" cy="6515100"/>
          </a:xfrm>
        </p:grpSpPr>
        <p:sp>
          <p:nvSpPr>
            <p:cNvPr id="3" name="object 3"/>
            <p:cNvSpPr/>
            <p:nvPr/>
          </p:nvSpPr>
          <p:spPr>
            <a:xfrm>
              <a:off x="2133600" y="152400"/>
              <a:ext cx="4495800" cy="64389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114550" y="133350"/>
              <a:ext cx="4533900" cy="6477000"/>
            </a:xfrm>
            <a:custGeom>
              <a:avLst/>
              <a:gdLst/>
              <a:ahLst/>
              <a:cxnLst/>
              <a:rect l="l" t="t" r="r" b="b"/>
              <a:pathLst>
                <a:path w="4533900" h="6477000">
                  <a:moveTo>
                    <a:pt x="0" y="6477000"/>
                  </a:moveTo>
                  <a:lnTo>
                    <a:pt x="4533900" y="6477000"/>
                  </a:lnTo>
                  <a:lnTo>
                    <a:pt x="4533900" y="0"/>
                  </a:lnTo>
                  <a:lnTo>
                    <a:pt x="0" y="0"/>
                  </a:lnTo>
                  <a:lnTo>
                    <a:pt x="0" y="6477000"/>
                  </a:lnTo>
                  <a:close/>
                </a:path>
              </a:pathLst>
            </a:custGeom>
            <a:ln w="381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53695"/>
            <a:ext cx="148145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Functions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31140" y="924813"/>
            <a:ext cx="8297545" cy="52089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solidFill>
                  <a:srgbClr val="FF99FF"/>
                </a:solidFill>
                <a:latin typeface="Arial"/>
                <a:cs typeface="Arial"/>
              </a:rPr>
              <a:t>Supportive </a:t>
            </a:r>
            <a:r>
              <a:rPr dirty="0" sz="2000" b="1">
                <a:solidFill>
                  <a:srgbClr val="FF99FF"/>
                </a:solidFill>
                <a:latin typeface="Arial"/>
                <a:cs typeface="Arial"/>
              </a:rPr>
              <a:t>: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tissue of attachment between tooth and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alveolar</a:t>
            </a:r>
            <a:r>
              <a:rPr dirty="0" sz="2000" spc="-1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bone</a:t>
            </a:r>
            <a:endParaRPr sz="2000">
              <a:latin typeface="Arial"/>
              <a:cs typeface="Arial"/>
            </a:endParaRPr>
          </a:p>
          <a:p>
            <a:pPr marL="1478915" marR="379095" indent="-139065">
              <a:lnSpc>
                <a:spcPct val="100000"/>
              </a:lnSpc>
            </a:pP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: responsible for resisting displacing forces and for  protecting the dental tissues from damage caused</a:t>
            </a:r>
            <a:r>
              <a:rPr dirty="0" sz="2000" spc="-1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by 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excessive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occlusal</a:t>
            </a:r>
            <a:r>
              <a:rPr dirty="0" sz="20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loads</a:t>
            </a:r>
            <a:endParaRPr sz="2000">
              <a:latin typeface="Arial"/>
              <a:cs typeface="Arial"/>
            </a:endParaRPr>
          </a:p>
          <a:p>
            <a:pPr marL="12700" marR="537845">
              <a:lnSpc>
                <a:spcPct val="200000"/>
              </a:lnSpc>
            </a:pPr>
            <a:r>
              <a:rPr dirty="0" sz="2000" b="1">
                <a:solidFill>
                  <a:srgbClr val="FF99FF"/>
                </a:solidFill>
                <a:latin typeface="Arial"/>
                <a:cs typeface="Arial"/>
              </a:rPr>
              <a:t>Sensory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provides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a most efficient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proprioceptive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mechanism  </a:t>
            </a:r>
            <a:r>
              <a:rPr dirty="0" sz="2000" spc="-5" b="1">
                <a:solidFill>
                  <a:srgbClr val="FF99FF"/>
                </a:solidFill>
                <a:latin typeface="Arial"/>
                <a:cs typeface="Arial"/>
              </a:rPr>
              <a:t>Nutritive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: contains blood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vessels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,which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provide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anabolites</a:t>
            </a:r>
            <a:r>
              <a:rPr dirty="0" sz="2000" spc="-9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algn="just" marL="1270000" marR="40640">
              <a:lnSpc>
                <a:spcPct val="100000"/>
              </a:lnSpc>
            </a:pP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other substances required by the cells of the ligament, by  the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cementocytes,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and by the more superficial</a:t>
            </a:r>
            <a:r>
              <a:rPr dirty="0" sz="2000" spc="-9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osteocytes 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of the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alveolar</a:t>
            </a:r>
            <a:r>
              <a:rPr dirty="0" sz="20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bone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1758950" marR="5080" indent="-1746885">
              <a:lnSpc>
                <a:spcPct val="100000"/>
              </a:lnSpc>
            </a:pPr>
            <a:r>
              <a:rPr dirty="0" sz="2000" b="1">
                <a:solidFill>
                  <a:srgbClr val="FF99FF"/>
                </a:solidFill>
                <a:latin typeface="Arial"/>
                <a:cs typeface="Arial"/>
              </a:rPr>
              <a:t>Homeostatic :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cells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of the PDL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have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the capacity to resorb and 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synthesize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the ECM of the CT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the ligament,</a:t>
            </a:r>
            <a:r>
              <a:rPr dirty="0" sz="2000" spc="-10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alveolar 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bone and</a:t>
            </a:r>
            <a:r>
              <a:rPr dirty="0" sz="20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cementum.</a:t>
            </a:r>
            <a:endParaRPr sz="2000">
              <a:latin typeface="Arial"/>
              <a:cs typeface="Arial"/>
            </a:endParaRPr>
          </a:p>
          <a:p>
            <a:pPr marL="1689100" marR="917575" indent="-140335">
              <a:lnSpc>
                <a:spcPct val="100000"/>
              </a:lnSpc>
              <a:spcBef>
                <a:spcPts val="5"/>
              </a:spcBef>
            </a:pP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: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ankylosis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(loss of </a:t>
            </a:r>
            <a:r>
              <a:rPr dirty="0" sz="2000" spc="-10" b="1">
                <a:solidFill>
                  <a:srgbClr val="FFFF00"/>
                </a:solidFill>
                <a:latin typeface="Arial"/>
                <a:cs typeface="Arial"/>
              </a:rPr>
              <a:t>vit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–c necessary for</a:t>
            </a:r>
            <a:r>
              <a:rPr dirty="0" sz="2000" spc="-10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00"/>
                </a:solidFill>
                <a:latin typeface="Arial"/>
                <a:cs typeface="Arial"/>
              </a:rPr>
              <a:t>collagen 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synthesis)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175971"/>
            <a:ext cx="39173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Clinical</a:t>
            </a:r>
            <a:r>
              <a:rPr dirty="0"/>
              <a:t> </a:t>
            </a:r>
            <a:r>
              <a:rPr dirty="0" spc="-5"/>
              <a:t>considerations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818134"/>
            <a:ext cx="7934959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8290" indent="-27622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8290" algn="l"/>
                <a:tab pos="288925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Primary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role is to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support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tooth in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bony</a:t>
            </a:r>
            <a:r>
              <a:rPr dirty="0" sz="24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socket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FF00"/>
              </a:buClr>
              <a:buFont typeface="Arial"/>
              <a:buChar char="•"/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00"/>
              </a:buClr>
              <a:buFont typeface="Arial"/>
              <a:buChar char="•"/>
            </a:pPr>
            <a:endParaRPr sz="2300">
              <a:latin typeface="Arial"/>
              <a:cs typeface="Arial"/>
            </a:endParaRPr>
          </a:p>
          <a:p>
            <a:pPr marL="288290" indent="-276225">
              <a:lnSpc>
                <a:spcPct val="100000"/>
              </a:lnSpc>
              <a:buFont typeface="Arial"/>
              <a:buChar char="•"/>
              <a:tabLst>
                <a:tab pos="288290" algn="l"/>
                <a:tab pos="288925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Thickness varies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 in different</a:t>
            </a:r>
            <a:r>
              <a:rPr dirty="0" sz="24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individuals</a:t>
            </a:r>
            <a:endParaRPr sz="2400">
              <a:latin typeface="Arial"/>
              <a:cs typeface="Arial"/>
            </a:endParaRPr>
          </a:p>
          <a:p>
            <a:pPr lvl="1" marL="2207260" indent="-186690">
              <a:lnSpc>
                <a:spcPct val="100000"/>
              </a:lnSpc>
              <a:buChar char="-"/>
              <a:tabLst>
                <a:tab pos="2207895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different teeth in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same</a:t>
            </a:r>
            <a:r>
              <a:rPr dirty="0" sz="2400" spc="-1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individual</a:t>
            </a:r>
            <a:endParaRPr sz="2400">
              <a:latin typeface="Arial"/>
              <a:cs typeface="Arial"/>
            </a:endParaRPr>
          </a:p>
          <a:p>
            <a:pPr lvl="1" marL="2218055" indent="-185420">
              <a:lnSpc>
                <a:spcPct val="100000"/>
              </a:lnSpc>
              <a:buChar char="-"/>
              <a:tabLst>
                <a:tab pos="221869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different locations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on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same</a:t>
            </a:r>
            <a:r>
              <a:rPr dirty="0" sz="2400" spc="-1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tooth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3744848"/>
            <a:ext cx="270256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242695" algn="l"/>
                <a:tab pos="240220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	thickness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moveme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6895" y="3744848"/>
            <a:ext cx="574103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960" marR="5080" indent="-48895">
              <a:lnSpc>
                <a:spcPct val="100000"/>
              </a:lnSpc>
              <a:spcBef>
                <a:spcPts val="100"/>
              </a:spcBef>
              <a:tabLst>
                <a:tab pos="530225" algn="l"/>
                <a:tab pos="756285" algn="l"/>
                <a:tab pos="1363980" algn="l"/>
                <a:tab pos="1752600" algn="l"/>
                <a:tab pos="1848485" algn="l"/>
                <a:tab pos="2647315" algn="l"/>
                <a:tab pos="3155315" algn="l"/>
                <a:tab pos="3688715" algn="l"/>
                <a:tab pos="4272280" algn="l"/>
                <a:tab pos="518668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	is		maintain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y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function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	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(thin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nctio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less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8340" y="4476369"/>
            <a:ext cx="814895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embedded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teeth,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wide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 teeth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under excessive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occlusal  load).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802004"/>
            <a:ext cx="39179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Clinical considerations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595704"/>
            <a:ext cx="8606790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456565" algn="l"/>
                <a:tab pos="1163955" algn="l"/>
                <a:tab pos="2058670" algn="l"/>
                <a:tab pos="2767330" algn="l"/>
                <a:tab pos="3962400" algn="l"/>
                <a:tab pos="5499100" algn="l"/>
                <a:tab pos="6933565" algn="l"/>
                <a:tab pos="7557134" algn="l"/>
                <a:tab pos="8323580" algn="l"/>
              </a:tabLst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mo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imp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li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ic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ition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fect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ng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chronic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inflammatory periodontal</a:t>
            </a:r>
            <a:r>
              <a:rPr dirty="0" sz="2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disease.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tabLst>
                <a:tab pos="469265" algn="l"/>
                <a:tab pos="2181225" algn="l"/>
                <a:tab pos="3723640" algn="l"/>
                <a:tab pos="4808855" algn="l"/>
                <a:tab pos="5892800" algn="l"/>
                <a:tab pos="7078980" algn="l"/>
                <a:tab pos="798385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610" b="1">
                <a:solidFill>
                  <a:srgbClr val="FFFF00"/>
                </a:solidFill>
                <a:latin typeface="Arial"/>
                <a:cs typeface="Arial"/>
              </a:rPr>
              <a:t>Impor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ant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change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s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takes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pla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10" b="1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hin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	</a:t>
            </a:r>
            <a:r>
              <a:rPr dirty="0" sz="2400" spc="10" b="1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h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orthodontic loading 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pressure and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tension</a:t>
            </a:r>
            <a:r>
              <a:rPr dirty="0" sz="24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regulated.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230251"/>
            <a:ext cx="883602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469900" marR="5080" indent="-457200">
              <a:lnSpc>
                <a:spcPct val="100000"/>
              </a:lnSpc>
              <a:spcBef>
                <a:spcPts val="100"/>
              </a:spcBef>
            </a:pPr>
            <a:r>
              <a:rPr dirty="0" sz="2400" spc="610" b="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>
                <a:solidFill>
                  <a:srgbClr val="FFFF00"/>
                </a:solidFill>
              </a:rPr>
              <a:t>PDL </a:t>
            </a:r>
            <a:r>
              <a:rPr dirty="0" sz="2400">
                <a:solidFill>
                  <a:srgbClr val="FFFF00"/>
                </a:solidFill>
              </a:rPr>
              <a:t>– soft, </a:t>
            </a:r>
            <a:r>
              <a:rPr dirty="0" sz="2400" spc="-5">
                <a:solidFill>
                  <a:srgbClr val="FFFF00"/>
                </a:solidFill>
              </a:rPr>
              <a:t>specialized connective tissue </a:t>
            </a:r>
            <a:r>
              <a:rPr dirty="0" sz="2400" spc="-100">
                <a:solidFill>
                  <a:srgbClr val="FFFF00"/>
                </a:solidFill>
              </a:rPr>
              <a:t>situated  </a:t>
            </a:r>
            <a:r>
              <a:rPr dirty="0" sz="2400">
                <a:solidFill>
                  <a:srgbClr val="FFFF00"/>
                </a:solidFill>
              </a:rPr>
              <a:t>between </a:t>
            </a:r>
            <a:r>
              <a:rPr dirty="0" sz="2400" spc="-5">
                <a:solidFill>
                  <a:srgbClr val="FFFF00"/>
                </a:solidFill>
              </a:rPr>
              <a:t>the cementum covering </a:t>
            </a:r>
            <a:r>
              <a:rPr dirty="0" sz="2400">
                <a:solidFill>
                  <a:srgbClr val="FFFF00"/>
                </a:solidFill>
              </a:rPr>
              <a:t>the </a:t>
            </a:r>
            <a:r>
              <a:rPr dirty="0" sz="2400" spc="-5">
                <a:solidFill>
                  <a:srgbClr val="FFFF00"/>
                </a:solidFill>
              </a:rPr>
              <a:t>root </a:t>
            </a:r>
            <a:r>
              <a:rPr dirty="0" sz="2400" spc="-10">
                <a:solidFill>
                  <a:srgbClr val="FFFF00"/>
                </a:solidFill>
              </a:rPr>
              <a:t>of </a:t>
            </a:r>
            <a:r>
              <a:rPr dirty="0" sz="2400">
                <a:solidFill>
                  <a:srgbClr val="FFFF00"/>
                </a:solidFill>
              </a:rPr>
              <a:t>the </a:t>
            </a:r>
            <a:r>
              <a:rPr dirty="0" sz="2400" spc="-5">
                <a:solidFill>
                  <a:srgbClr val="FFFF00"/>
                </a:solidFill>
              </a:rPr>
              <a:t>tooth and  </a:t>
            </a:r>
            <a:r>
              <a:rPr dirty="0" sz="2400">
                <a:solidFill>
                  <a:srgbClr val="FFFF00"/>
                </a:solidFill>
              </a:rPr>
              <a:t>the </a:t>
            </a:r>
            <a:r>
              <a:rPr dirty="0" sz="2400" spc="-5">
                <a:solidFill>
                  <a:srgbClr val="FFFF00"/>
                </a:solidFill>
              </a:rPr>
              <a:t>bone </a:t>
            </a:r>
            <a:r>
              <a:rPr dirty="0" sz="2400">
                <a:solidFill>
                  <a:srgbClr val="FFFF00"/>
                </a:solidFill>
              </a:rPr>
              <a:t>forming the </a:t>
            </a:r>
            <a:r>
              <a:rPr dirty="0" sz="2400" spc="-5">
                <a:solidFill>
                  <a:srgbClr val="FFFF00"/>
                </a:solidFill>
              </a:rPr>
              <a:t>socket</a:t>
            </a:r>
            <a:r>
              <a:rPr dirty="0" sz="2400" spc="-20">
                <a:solidFill>
                  <a:srgbClr val="FFFF00"/>
                </a:solidFill>
              </a:rPr>
              <a:t> </a:t>
            </a:r>
            <a:r>
              <a:rPr dirty="0" sz="2400">
                <a:solidFill>
                  <a:srgbClr val="FFFF00"/>
                </a:solidFill>
              </a:rPr>
              <a:t>wall.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1541145"/>
            <a:ext cx="8835390" cy="4110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Width of PDL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ranges from 0.15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dirty="0" sz="2400" spc="-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0.38mm.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  <a:tabLst>
                <a:tab pos="469265" algn="l"/>
                <a:tab pos="395732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 space decreases</a:t>
            </a:r>
            <a:r>
              <a:rPr dirty="0" sz="2400" spc="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-	with</a:t>
            </a:r>
            <a:r>
              <a:rPr dirty="0" sz="2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age</a:t>
            </a:r>
            <a:endParaRPr sz="2400">
              <a:latin typeface="Arial"/>
              <a:cs typeface="Arial"/>
            </a:endParaRPr>
          </a:p>
          <a:p>
            <a:pPr marL="3900804" indent="-184785">
              <a:lnSpc>
                <a:spcPct val="100000"/>
              </a:lnSpc>
              <a:buChar char="-"/>
              <a:tabLst>
                <a:tab pos="390144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non-functional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&amp;</a:t>
            </a:r>
            <a:endParaRPr sz="2400">
              <a:latin typeface="Arial"/>
              <a:cs typeface="Arial"/>
            </a:endParaRPr>
          </a:p>
          <a:p>
            <a:pPr marL="3900804" indent="-184785">
              <a:lnSpc>
                <a:spcPts val="2870"/>
              </a:lnSpc>
              <a:buChar char="-"/>
              <a:tabLst>
                <a:tab pos="390144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permanent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 teeth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3350"/>
              </a:lnSpc>
            </a:pPr>
            <a:r>
              <a:rPr dirty="0" sz="2800" spc="-5" b="1">
                <a:solidFill>
                  <a:srgbClr val="FF9900"/>
                </a:solidFill>
                <a:latin typeface="Arial"/>
                <a:cs typeface="Arial"/>
              </a:rPr>
              <a:t>Development</a:t>
            </a:r>
            <a:endParaRPr sz="2800">
              <a:latin typeface="Arial"/>
              <a:cs typeface="Arial"/>
            </a:endParaRPr>
          </a:p>
          <a:p>
            <a:pPr algn="just" marL="469900" marR="5080" indent="-457200">
              <a:lnSpc>
                <a:spcPct val="100000"/>
              </a:lnSpc>
              <a:spcBef>
                <a:spcPts val="1700"/>
              </a:spcBef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thin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layer of cells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dental sac, continuous with </a:t>
            </a:r>
            <a:r>
              <a:rPr dirty="0" sz="2400" spc="-245" b="1">
                <a:solidFill>
                  <a:srgbClr val="FFFF00"/>
                </a:solidFill>
                <a:latin typeface="Arial"/>
                <a:cs typeface="Arial"/>
              </a:rPr>
              <a:t>the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 the dental papilla lies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adjacent to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dental  organ.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469265" algn="l"/>
                <a:tab pos="824865" algn="l"/>
                <a:tab pos="1518285" algn="l"/>
                <a:tab pos="2395855" algn="l"/>
                <a:tab pos="4088129" algn="l"/>
                <a:tab pos="4813300" algn="l"/>
                <a:tab pos="5440045" algn="l"/>
                <a:tab pos="6267450" algn="l"/>
                <a:tab pos="7333615" algn="l"/>
                <a:tab pos="8465820" algn="l"/>
              </a:tabLst>
            </a:pP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5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ha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ted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that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term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ntal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llicle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0273" y="5626404"/>
            <a:ext cx="628967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170" marR="5080" indent="-78105">
              <a:lnSpc>
                <a:spcPct val="100000"/>
              </a:lnSpc>
              <a:spcBef>
                <a:spcPts val="100"/>
              </a:spcBef>
              <a:tabLst>
                <a:tab pos="730250" algn="l"/>
                <a:tab pos="756285" algn="l"/>
                <a:tab pos="1419225" algn="l"/>
                <a:tab pos="1670685" algn="l"/>
                <a:tab pos="2162810" algn="l"/>
                <a:tab pos="2329180" algn="l"/>
                <a:tab pos="3045460" algn="l"/>
                <a:tab pos="3121660" algn="l"/>
                <a:tab pos="3789679" algn="l"/>
                <a:tab pos="4449445" algn="l"/>
                <a:tab pos="4692015" algn="l"/>
                <a:tab pos="538099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is	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la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er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cells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perif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icular  for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cells	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	surrou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de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5626404"/>
            <a:ext cx="1958339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reserved for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mesenc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yme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follicle.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329895"/>
            <a:ext cx="8683625" cy="5513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44C4D2"/>
                </a:solidFill>
                <a:latin typeface="Arial"/>
                <a:cs typeface="Arial"/>
              </a:rPr>
              <a:t>Dental </a:t>
            </a:r>
            <a:r>
              <a:rPr dirty="0" sz="2400" b="1">
                <a:solidFill>
                  <a:srgbClr val="44C4D2"/>
                </a:solidFill>
                <a:latin typeface="Arial"/>
                <a:cs typeface="Arial"/>
              </a:rPr>
              <a:t>follicle </a:t>
            </a:r>
            <a:r>
              <a:rPr dirty="0" sz="2400" spc="-5" b="1">
                <a:solidFill>
                  <a:srgbClr val="44C4D2"/>
                </a:solidFill>
                <a:latin typeface="Arial"/>
                <a:cs typeface="Arial"/>
              </a:rPr>
              <a:t>cells </a:t>
            </a:r>
            <a:r>
              <a:rPr dirty="0" sz="2400" b="1">
                <a:solidFill>
                  <a:srgbClr val="44C4D2"/>
                </a:solidFill>
                <a:latin typeface="Arial"/>
                <a:cs typeface="Arial"/>
              </a:rPr>
              <a:t>divide </a:t>
            </a:r>
            <a:r>
              <a:rPr dirty="0" sz="2400" spc="-5" b="1">
                <a:solidFill>
                  <a:srgbClr val="44C4D2"/>
                </a:solidFill>
                <a:latin typeface="Arial"/>
                <a:cs typeface="Arial"/>
              </a:rPr>
              <a:t>and </a:t>
            </a:r>
            <a:r>
              <a:rPr dirty="0" sz="2400" b="1">
                <a:solidFill>
                  <a:srgbClr val="44C4D2"/>
                </a:solidFill>
                <a:latin typeface="Arial"/>
                <a:cs typeface="Arial"/>
              </a:rPr>
              <a:t>differentiate into</a:t>
            </a:r>
            <a:r>
              <a:rPr dirty="0" sz="2400" spc="-95" b="1">
                <a:solidFill>
                  <a:srgbClr val="44C4D2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44C4D2"/>
                </a:solidFill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  <a:p>
            <a:pPr marL="927100" marR="5080" indent="-457834">
              <a:lnSpc>
                <a:spcPct val="100000"/>
              </a:lnSpc>
              <a:spcBef>
                <a:spcPts val="5"/>
              </a:spcBef>
              <a:tabLst>
                <a:tab pos="927100" algn="l"/>
                <a:tab pos="1647825" algn="l"/>
                <a:tab pos="3959860" algn="l"/>
                <a:tab pos="4697730" algn="l"/>
                <a:tab pos="5960110" algn="l"/>
                <a:tab pos="7663815" algn="l"/>
                <a:tab pos="8214359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</a:t>
            </a: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e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nto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lasts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that	de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osit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um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developing</a:t>
            </a:r>
            <a:r>
              <a:rPr dirty="0" sz="2400" spc="-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root.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440"/>
              </a:spcBef>
              <a:tabLst>
                <a:tab pos="92710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fibroblasts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developing</a:t>
            </a:r>
            <a:r>
              <a:rPr dirty="0" sz="24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PDL.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440"/>
              </a:spcBef>
              <a:tabLst>
                <a:tab pos="927100" algn="l"/>
              </a:tabLst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The osteoblasts 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developing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alveolar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bone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algn="just" marL="469900" marR="5715" indent="-457200">
              <a:lnSpc>
                <a:spcPct val="100000"/>
              </a:lnSpc>
            </a:pPr>
            <a:r>
              <a:rPr dirty="0" sz="2400" spc="610">
                <a:solidFill>
                  <a:srgbClr val="FF0000"/>
                </a:solidFill>
                <a:latin typeface="Arial"/>
                <a:cs typeface="Arial"/>
              </a:rPr>
              <a:t>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 occurs after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cells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Hertwig’s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epithelial </a:t>
            </a:r>
            <a:r>
              <a:rPr dirty="0" sz="2400" spc="-190" b="1">
                <a:solidFill>
                  <a:srgbClr val="FFFF00"/>
                </a:solidFill>
                <a:latin typeface="Arial"/>
                <a:cs typeface="Arial"/>
              </a:rPr>
              <a:t>root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sheath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have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separated,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forming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strands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known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as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epithelial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rests of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Malassez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5" b="1">
                <a:solidFill>
                  <a:srgbClr val="FF9900"/>
                </a:solidFill>
                <a:latin typeface="Arial"/>
                <a:cs typeface="Arial"/>
              </a:rPr>
              <a:t>Contents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Extracellular substance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52171"/>
            <a:ext cx="87503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Cells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046734"/>
            <a:ext cx="86080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8290" indent="-27622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8290" algn="l"/>
                <a:tab pos="288925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Principle cells of the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PDL are concerned 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with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synthesis</a:t>
            </a:r>
            <a:r>
              <a:rPr dirty="0" sz="2400" spc="-10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&amp;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123" y="1412494"/>
            <a:ext cx="19030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resorption</a:t>
            </a:r>
            <a:r>
              <a:rPr dirty="0" sz="2400" spc="-1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6661" y="1412494"/>
            <a:ext cx="344805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4154" indent="-186690">
              <a:lnSpc>
                <a:spcPct val="100000"/>
              </a:lnSpc>
              <a:spcBef>
                <a:spcPts val="100"/>
              </a:spcBef>
              <a:buChar char="-"/>
              <a:tabLst>
                <a:tab pos="224790" algn="l"/>
              </a:tabLst>
            </a:pPr>
            <a:r>
              <a:rPr dirty="0" sz="2400" spc="-5" b="1">
                <a:solidFill>
                  <a:srgbClr val="FF9900"/>
                </a:solidFill>
                <a:latin typeface="Arial"/>
                <a:cs typeface="Arial"/>
              </a:rPr>
              <a:t>alveolar </a:t>
            </a:r>
            <a:r>
              <a:rPr dirty="0" sz="2400" b="1">
                <a:solidFill>
                  <a:srgbClr val="FF9900"/>
                </a:solidFill>
                <a:latin typeface="Arial"/>
                <a:cs typeface="Arial"/>
              </a:rPr>
              <a:t>bone</a:t>
            </a:r>
            <a:endParaRPr sz="2400">
              <a:latin typeface="Arial"/>
              <a:cs typeface="Arial"/>
            </a:endParaRPr>
          </a:p>
          <a:p>
            <a:pPr marL="196850" indent="-184785">
              <a:lnSpc>
                <a:spcPct val="100000"/>
              </a:lnSpc>
              <a:buChar char="-"/>
              <a:tabLst>
                <a:tab pos="197485" algn="l"/>
              </a:tabLst>
            </a:pPr>
            <a:r>
              <a:rPr dirty="0" sz="2400" b="1">
                <a:solidFill>
                  <a:srgbClr val="FF9900"/>
                </a:solidFill>
                <a:latin typeface="Arial"/>
                <a:cs typeface="Arial"/>
              </a:rPr>
              <a:t>fibrous CT of</a:t>
            </a:r>
            <a:r>
              <a:rPr dirty="0" sz="2400" spc="-80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9900"/>
                </a:solidFill>
                <a:latin typeface="Arial"/>
                <a:cs typeface="Arial"/>
              </a:rPr>
              <a:t>ligament</a:t>
            </a:r>
            <a:endParaRPr sz="2400">
              <a:latin typeface="Arial"/>
              <a:cs typeface="Arial"/>
            </a:endParaRPr>
          </a:p>
          <a:p>
            <a:pPr marL="196850" indent="-184785">
              <a:lnSpc>
                <a:spcPct val="100000"/>
              </a:lnSpc>
              <a:buChar char="-"/>
              <a:tabLst>
                <a:tab pos="197485" algn="l"/>
              </a:tabLst>
            </a:pPr>
            <a:r>
              <a:rPr dirty="0" sz="2400" b="1">
                <a:solidFill>
                  <a:srgbClr val="FF9900"/>
                </a:solidFill>
                <a:latin typeface="Arial"/>
                <a:cs typeface="Arial"/>
              </a:rPr>
              <a:t>cementum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40" y="2875915"/>
            <a:ext cx="7988934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8290" indent="-27622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88290" algn="l"/>
                <a:tab pos="288925" algn="l"/>
              </a:tabLst>
            </a:pPr>
            <a:r>
              <a:rPr dirty="0" sz="2400" b="1">
                <a:solidFill>
                  <a:srgbClr val="FF9900"/>
                </a:solidFill>
                <a:latin typeface="Arial"/>
                <a:cs typeface="Arial"/>
              </a:rPr>
              <a:t>Divided into </a:t>
            </a:r>
            <a:r>
              <a:rPr dirty="0" sz="2400" spc="-5" b="1">
                <a:solidFill>
                  <a:srgbClr val="FF9900"/>
                </a:solidFill>
                <a:latin typeface="Arial"/>
                <a:cs typeface="Arial"/>
              </a:rPr>
              <a:t>three </a:t>
            </a:r>
            <a:r>
              <a:rPr dirty="0" sz="2400" b="1">
                <a:solidFill>
                  <a:srgbClr val="FF9900"/>
                </a:solidFill>
                <a:latin typeface="Arial"/>
                <a:cs typeface="Arial"/>
              </a:rPr>
              <a:t>categories</a:t>
            </a:r>
            <a:r>
              <a:rPr dirty="0" sz="2400" spc="-5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99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9900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lvl="1" marL="1696720" indent="-337185">
              <a:lnSpc>
                <a:spcPct val="100000"/>
              </a:lnSpc>
              <a:buAutoNum type="arabicPeriod"/>
              <a:tabLst>
                <a:tab pos="1697355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synthetic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 -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osteoblasts</a:t>
            </a:r>
            <a:endParaRPr sz="2400">
              <a:latin typeface="Arial"/>
              <a:cs typeface="Arial"/>
            </a:endParaRPr>
          </a:p>
          <a:p>
            <a:pPr lvl="2" marL="4068445" indent="-184785">
              <a:lnSpc>
                <a:spcPct val="100000"/>
              </a:lnSpc>
              <a:buChar char="-"/>
              <a:tabLst>
                <a:tab pos="4069079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cementoblasts</a:t>
            </a:r>
            <a:endParaRPr sz="2400">
              <a:latin typeface="Arial"/>
              <a:cs typeface="Arial"/>
            </a:endParaRPr>
          </a:p>
          <a:p>
            <a:pPr lvl="2" marL="4068445" indent="-184785">
              <a:lnSpc>
                <a:spcPct val="100000"/>
              </a:lnSpc>
              <a:buChar char="-"/>
              <a:tabLst>
                <a:tab pos="4069079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fibroblasts</a:t>
            </a:r>
            <a:endParaRPr sz="2400">
              <a:latin typeface="Arial"/>
              <a:cs typeface="Arial"/>
            </a:endParaRPr>
          </a:p>
          <a:p>
            <a:pPr lvl="1" marL="1613535" indent="-339725">
              <a:lnSpc>
                <a:spcPct val="100000"/>
              </a:lnSpc>
              <a:buAutoNum type="arabicPeriod"/>
              <a:tabLst>
                <a:tab pos="161417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resorptive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 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osteoclasts</a:t>
            </a:r>
            <a:endParaRPr sz="2400">
              <a:latin typeface="Arial"/>
              <a:cs typeface="Arial"/>
            </a:endParaRPr>
          </a:p>
          <a:p>
            <a:pPr lvl="2" marL="4068445" indent="-184785">
              <a:lnSpc>
                <a:spcPct val="100000"/>
              </a:lnSpc>
              <a:buChar char="-"/>
              <a:tabLst>
                <a:tab pos="4069079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cementoclasts</a:t>
            </a:r>
            <a:endParaRPr sz="2400">
              <a:latin typeface="Arial"/>
              <a:cs typeface="Arial"/>
            </a:endParaRPr>
          </a:p>
          <a:p>
            <a:pPr lvl="2" marL="4068445" indent="-184785">
              <a:lnSpc>
                <a:spcPct val="100000"/>
              </a:lnSpc>
              <a:spcBef>
                <a:spcPts val="5"/>
              </a:spcBef>
              <a:buChar char="-"/>
              <a:tabLst>
                <a:tab pos="4069079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fibroblasts</a:t>
            </a:r>
            <a:endParaRPr sz="2400">
              <a:latin typeface="Arial"/>
              <a:cs typeface="Arial"/>
            </a:endParaRPr>
          </a:p>
          <a:p>
            <a:pPr lvl="1" marL="1613535" indent="-339725">
              <a:lnSpc>
                <a:spcPct val="100000"/>
              </a:lnSpc>
              <a:buAutoNum type="arabicPeriod"/>
              <a:tabLst>
                <a:tab pos="161417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epithelial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 – epithelial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rests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dirty="0" sz="24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malassez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782828"/>
            <a:ext cx="513905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Other 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types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of cells 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mast</a:t>
            </a:r>
            <a:r>
              <a:rPr dirty="0" sz="2400" spc="-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  <a:p>
            <a:pPr marL="2875280">
              <a:lnSpc>
                <a:spcPct val="100000"/>
              </a:lnSpc>
              <a:tabLst>
                <a:tab pos="3144520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-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macrophages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880361"/>
            <a:ext cx="8498205" cy="40500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9900"/>
                </a:solidFill>
                <a:latin typeface="Arial"/>
                <a:cs typeface="Arial"/>
              </a:rPr>
              <a:t>Synthetic</a:t>
            </a:r>
            <a:r>
              <a:rPr dirty="0" sz="2400" spc="5" b="1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9900"/>
                </a:solidFill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For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 to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produce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protein –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transcribe</a:t>
            </a:r>
            <a:r>
              <a:rPr dirty="0" sz="2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RNA</a:t>
            </a:r>
            <a:endParaRPr sz="2400">
              <a:latin typeface="Arial"/>
              <a:cs typeface="Arial"/>
            </a:endParaRPr>
          </a:p>
          <a:p>
            <a:pPr marL="4389755" marR="5080" indent="-169545">
              <a:lnSpc>
                <a:spcPct val="100000"/>
              </a:lnSpc>
              <a:buChar char="-"/>
              <a:tabLst>
                <a:tab pos="440563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synthesize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ribosomes in</a:t>
            </a:r>
            <a:r>
              <a:rPr dirty="0" sz="24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 nucleolus</a:t>
            </a:r>
            <a:endParaRPr sz="2400">
              <a:latin typeface="Arial"/>
              <a:cs typeface="Arial"/>
            </a:endParaRPr>
          </a:p>
          <a:p>
            <a:pPr marL="4427855" marR="1019810" indent="-207645">
              <a:lnSpc>
                <a:spcPct val="100000"/>
              </a:lnSpc>
              <a:buChar char="-"/>
              <a:tabLst>
                <a:tab pos="440563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transport them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dirty="0" sz="2400" spc="-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cytoplasm</a:t>
            </a:r>
            <a:r>
              <a:rPr dirty="0" sz="2400" spc="1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4344035" marR="152400" indent="-123825">
              <a:lnSpc>
                <a:spcPct val="100000"/>
              </a:lnSpc>
              <a:buChar char="-"/>
              <a:tabLst>
                <a:tab pos="440563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increase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its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complement of 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rough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ER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and Golgi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apparatus, for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translation  and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transport of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dirty="0" sz="2400" spc="-7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protein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87161" y="779526"/>
            <a:ext cx="288290" cy="707390"/>
          </a:xfrm>
          <a:custGeom>
            <a:avLst/>
            <a:gdLst/>
            <a:ahLst/>
            <a:cxnLst/>
            <a:rect l="l" t="t" r="r" b="b"/>
            <a:pathLst>
              <a:path w="288289" h="707390">
                <a:moveTo>
                  <a:pt x="0" y="0"/>
                </a:moveTo>
                <a:lnTo>
                  <a:pt x="56042" y="5036"/>
                </a:lnTo>
                <a:lnTo>
                  <a:pt x="101822" y="18764"/>
                </a:lnTo>
                <a:lnTo>
                  <a:pt x="132695" y="39112"/>
                </a:lnTo>
                <a:lnTo>
                  <a:pt x="144017" y="64008"/>
                </a:lnTo>
                <a:lnTo>
                  <a:pt x="144017" y="289560"/>
                </a:lnTo>
                <a:lnTo>
                  <a:pt x="155340" y="314455"/>
                </a:lnTo>
                <a:lnTo>
                  <a:pt x="186213" y="334803"/>
                </a:lnTo>
                <a:lnTo>
                  <a:pt x="231993" y="348531"/>
                </a:lnTo>
                <a:lnTo>
                  <a:pt x="288036" y="353568"/>
                </a:lnTo>
                <a:lnTo>
                  <a:pt x="231993" y="358604"/>
                </a:lnTo>
                <a:lnTo>
                  <a:pt x="186213" y="372332"/>
                </a:lnTo>
                <a:lnTo>
                  <a:pt x="155340" y="392680"/>
                </a:lnTo>
                <a:lnTo>
                  <a:pt x="144017" y="417575"/>
                </a:lnTo>
                <a:lnTo>
                  <a:pt x="144017" y="643127"/>
                </a:lnTo>
                <a:lnTo>
                  <a:pt x="132695" y="668023"/>
                </a:lnTo>
                <a:lnTo>
                  <a:pt x="101822" y="688371"/>
                </a:lnTo>
                <a:lnTo>
                  <a:pt x="56042" y="702099"/>
                </a:lnTo>
                <a:lnTo>
                  <a:pt x="0" y="707136"/>
                </a:lnTo>
              </a:path>
            </a:pathLst>
          </a:custGeom>
          <a:ln w="38100">
            <a:solidFill>
              <a:srgbClr val="FF99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947028" y="930655"/>
            <a:ext cx="24638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Hemopoietic</a:t>
            </a:r>
            <a:r>
              <a:rPr dirty="0" sz="2400" spc="-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line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39" y="405129"/>
            <a:ext cx="205993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Osteoblasts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199134"/>
            <a:ext cx="8759825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Bone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forming cells lining the tooth</a:t>
            </a:r>
            <a:r>
              <a:rPr dirty="0" sz="2400" spc="-9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socket.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Constitute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 modified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endosteum and not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 periosteum.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  <a:tab pos="2009139" algn="l"/>
                <a:tab pos="3094355" algn="l"/>
                <a:tab pos="3634104" algn="l"/>
                <a:tab pos="4342765" algn="l"/>
                <a:tab pos="5850255" algn="l"/>
                <a:tab pos="6662420" algn="l"/>
                <a:tab pos="8288655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ag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bres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15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the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lig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ment	that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pe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etrate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the  alveolar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bone intervene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between the</a:t>
            </a:r>
            <a:r>
              <a:rPr dirty="0" sz="2400" spc="-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469900" marR="8255" indent="-4572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  <a:tab pos="1925320" algn="l"/>
                <a:tab pos="2299970" algn="l"/>
                <a:tab pos="3606800" algn="l"/>
                <a:tab pos="3931285" algn="l"/>
                <a:tab pos="5589270" algn="l"/>
                <a:tab pos="7252334" algn="l"/>
              </a:tabLst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boidal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&amp;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ex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ibi</a:t>
            </a:r>
            <a:r>
              <a:rPr dirty="0" sz="2400" spc="5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ba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spc="-20" b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 sz="2400" spc="-10" b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lic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sz="2400" spc="-35" b="1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dirty="0" sz="2400" spc="10" b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plasm	(extensive 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ER).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Round</a:t>
            </a:r>
            <a:r>
              <a:rPr dirty="0" sz="2400" spc="1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nucleus</a:t>
            </a:r>
            <a:r>
              <a:rPr dirty="0" sz="2400" spc="13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tends</a:t>
            </a:r>
            <a:r>
              <a:rPr dirty="0" sz="2400" spc="14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dirty="0" sz="2400" spc="1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lie</a:t>
            </a:r>
            <a:r>
              <a:rPr dirty="0" sz="2400" spc="1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towards</a:t>
            </a:r>
            <a:r>
              <a:rPr dirty="0" sz="2400" spc="1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r>
              <a:rPr dirty="0" sz="2400" spc="13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basal</a:t>
            </a:r>
            <a:r>
              <a:rPr dirty="0" sz="2400" spc="15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end</a:t>
            </a:r>
            <a:r>
              <a:rPr dirty="0" sz="2400" spc="1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of</a:t>
            </a:r>
            <a:r>
              <a:rPr dirty="0" sz="2400" spc="1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cell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50749"/>
            <a:ext cx="221742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Fibr</a:t>
            </a:r>
            <a:r>
              <a:rPr dirty="0" sz="3200" spc="-15"/>
              <a:t>o</a:t>
            </a:r>
            <a:r>
              <a:rPr dirty="0" sz="3200"/>
              <a:t>bl</a:t>
            </a:r>
            <a:r>
              <a:rPr dirty="0" sz="3200" spc="-15"/>
              <a:t>a</a:t>
            </a:r>
            <a:r>
              <a:rPr dirty="0" sz="3200"/>
              <a:t>sts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31140" y="785876"/>
            <a:ext cx="8684260" cy="5848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469900" marR="6350" indent="-4572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Fibroblasts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various stages of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differentiation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and  their progenitors, found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dirty="0" sz="2600" spc="-6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PDL.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Surrounded by fibres and ground</a:t>
            </a:r>
            <a:r>
              <a:rPr dirty="0" sz="2600" spc="-9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600" spc="5" b="1">
                <a:solidFill>
                  <a:srgbClr val="FFFF00"/>
                </a:solidFill>
                <a:latin typeface="Arial"/>
                <a:cs typeface="Arial"/>
              </a:rPr>
              <a:t>substance.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algn="just" marL="469900" marR="6985" indent="-4572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Large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cells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with an extensive cytoplasm containing  an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abundance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of organelles associated with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protein 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synthesis and</a:t>
            </a:r>
            <a:r>
              <a:rPr dirty="0" sz="2600" spc="-2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secretion.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algn="just" marL="469900" marR="7620" indent="-45720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Remodelling of collagen (synthesis and  degradation).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algn="just" marL="469900" marR="5080" indent="-457200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469900" algn="l"/>
              </a:tabLst>
            </a:pP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In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longitudinal section,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under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LM,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the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cells of the  ligament are oriented </a:t>
            </a: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parallel to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the bundles </a:t>
            </a:r>
            <a:r>
              <a:rPr dirty="0" sz="2600" spc="5" b="1">
                <a:solidFill>
                  <a:srgbClr val="FFFF00"/>
                </a:solidFill>
                <a:latin typeface="Arial"/>
                <a:cs typeface="Arial"/>
              </a:rPr>
              <a:t>of 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collagen</a:t>
            </a:r>
            <a:r>
              <a:rPr dirty="0" sz="2600" spc="-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FFFF00"/>
                </a:solidFill>
                <a:latin typeface="Arial"/>
                <a:cs typeface="Arial"/>
              </a:rPr>
              <a:t>fibres.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2023-05-19T05:00:27Z</dcterms:created>
  <dcterms:modified xsi:type="dcterms:W3CDTF">2023-05-19T05:00:27Z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2023-05-19T00:00:00Z</vt:filetime>
  </property>
</Properties>
</file>