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  <p:sldId id="348" r:id="rId98"/>
    <p:sldId id="349" r:id="rId99"/>
    <p:sldId id="350" r:id="rId100"/>
    <p:sldId id="351" r:id="rId101"/>
    <p:sldId id="352" r:id="rId102"/>
    <p:sldId id="353" r:id="rId103"/>
    <p:sldId id="354" r:id="rId104"/>
    <p:sldId id="355" r:id="rId105"/>
    <p:sldId id="356" r:id="rId106"/>
    <p:sldId id="357" r:id="rId107"/>
    <p:sldId id="358" r:id="rId108"/>
    <p:sldId id="359" r:id="rId109"/>
    <p:sldId id="360" r:id="rId110"/>
    <p:sldId id="361" r:id="rId111"/>
    <p:sldId id="362" r:id="rId112"/>
    <p:sldId id="363" r:id="rId113"/>
    <p:sldId id="364" r:id="rId114"/>
    <p:sldId id="365" r:id="rId115"/>
    <p:sldId id="366" r:id="rId116"/>
    <p:sldId id="367" r:id="rId117"/>
    <p:sldId id="368" r:id="rId118"/>
    <p:sldId id="369" r:id="rId119"/>
    <p:sldId id="370" r:id="rId120"/>
    <p:sldId id="371" r:id="rId121"/>
    <p:sldId id="372" r:id="rId122"/>
    <p:sldId id="373" r:id="rId123"/>
    <p:sldId id="374" r:id="rId124"/>
    <p:sldId id="375" r:id="rId125"/>
    <p:sldId id="376" r:id="rId126"/>
    <p:sldId id="377" r:id="rId127"/>
    <p:sldId id="378" r:id="rId128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Relationship Id="rId79" Type="http://schemas.openxmlformats.org/officeDocument/2006/relationships/slide" Target="slides/slide74.xml"/><Relationship Id="rId80" Type="http://schemas.openxmlformats.org/officeDocument/2006/relationships/slide" Target="slides/slide75.xml"/><Relationship Id="rId81" Type="http://schemas.openxmlformats.org/officeDocument/2006/relationships/slide" Target="slides/slide76.xml"/><Relationship Id="rId82" Type="http://schemas.openxmlformats.org/officeDocument/2006/relationships/slide" Target="slides/slide77.xml"/><Relationship Id="rId83" Type="http://schemas.openxmlformats.org/officeDocument/2006/relationships/slide" Target="slides/slide78.xml"/><Relationship Id="rId84" Type="http://schemas.openxmlformats.org/officeDocument/2006/relationships/slide" Target="slides/slide79.xml"/><Relationship Id="rId85" Type="http://schemas.openxmlformats.org/officeDocument/2006/relationships/slide" Target="slides/slide80.xml"/><Relationship Id="rId86" Type="http://schemas.openxmlformats.org/officeDocument/2006/relationships/slide" Target="slides/slide81.xml"/><Relationship Id="rId87" Type="http://schemas.openxmlformats.org/officeDocument/2006/relationships/slide" Target="slides/slide82.xml"/><Relationship Id="rId88" Type="http://schemas.openxmlformats.org/officeDocument/2006/relationships/slide" Target="slides/slide83.xml"/><Relationship Id="rId89" Type="http://schemas.openxmlformats.org/officeDocument/2006/relationships/slide" Target="slides/slide84.xml"/><Relationship Id="rId90" Type="http://schemas.openxmlformats.org/officeDocument/2006/relationships/slide" Target="slides/slide85.xml"/><Relationship Id="rId91" Type="http://schemas.openxmlformats.org/officeDocument/2006/relationships/slide" Target="slides/slide86.xml"/><Relationship Id="rId92" Type="http://schemas.openxmlformats.org/officeDocument/2006/relationships/slide" Target="slides/slide87.xml"/><Relationship Id="rId93" Type="http://schemas.openxmlformats.org/officeDocument/2006/relationships/slide" Target="slides/slide88.xml"/><Relationship Id="rId94" Type="http://schemas.openxmlformats.org/officeDocument/2006/relationships/slide" Target="slides/slide89.xml"/><Relationship Id="rId95" Type="http://schemas.openxmlformats.org/officeDocument/2006/relationships/slide" Target="slides/slide90.xml"/><Relationship Id="rId96" Type="http://schemas.openxmlformats.org/officeDocument/2006/relationships/slide" Target="slides/slide91.xml"/><Relationship Id="rId97" Type="http://schemas.openxmlformats.org/officeDocument/2006/relationships/slide" Target="slides/slide92.xml"/><Relationship Id="rId98" Type="http://schemas.openxmlformats.org/officeDocument/2006/relationships/slide" Target="slides/slide93.xml"/><Relationship Id="rId99" Type="http://schemas.openxmlformats.org/officeDocument/2006/relationships/slide" Target="slides/slide94.xml"/><Relationship Id="rId100" Type="http://schemas.openxmlformats.org/officeDocument/2006/relationships/slide" Target="slides/slide95.xml"/><Relationship Id="rId101" Type="http://schemas.openxmlformats.org/officeDocument/2006/relationships/slide" Target="slides/slide96.xml"/><Relationship Id="rId102" Type="http://schemas.openxmlformats.org/officeDocument/2006/relationships/slide" Target="slides/slide97.xml"/><Relationship Id="rId103" Type="http://schemas.openxmlformats.org/officeDocument/2006/relationships/slide" Target="slides/slide98.xml"/><Relationship Id="rId104" Type="http://schemas.openxmlformats.org/officeDocument/2006/relationships/slide" Target="slides/slide99.xml"/><Relationship Id="rId105" Type="http://schemas.openxmlformats.org/officeDocument/2006/relationships/slide" Target="slides/slide100.xml"/><Relationship Id="rId106" Type="http://schemas.openxmlformats.org/officeDocument/2006/relationships/slide" Target="slides/slide101.xml"/><Relationship Id="rId107" Type="http://schemas.openxmlformats.org/officeDocument/2006/relationships/slide" Target="slides/slide102.xml"/><Relationship Id="rId108" Type="http://schemas.openxmlformats.org/officeDocument/2006/relationships/slide" Target="slides/slide103.xml"/><Relationship Id="rId109" Type="http://schemas.openxmlformats.org/officeDocument/2006/relationships/slide" Target="slides/slide104.xml"/><Relationship Id="rId110" Type="http://schemas.openxmlformats.org/officeDocument/2006/relationships/slide" Target="slides/slide105.xml"/><Relationship Id="rId111" Type="http://schemas.openxmlformats.org/officeDocument/2006/relationships/slide" Target="slides/slide106.xml"/><Relationship Id="rId112" Type="http://schemas.openxmlformats.org/officeDocument/2006/relationships/slide" Target="slides/slide107.xml"/><Relationship Id="rId113" Type="http://schemas.openxmlformats.org/officeDocument/2006/relationships/slide" Target="slides/slide108.xml"/><Relationship Id="rId114" Type="http://schemas.openxmlformats.org/officeDocument/2006/relationships/slide" Target="slides/slide109.xml"/><Relationship Id="rId115" Type="http://schemas.openxmlformats.org/officeDocument/2006/relationships/slide" Target="slides/slide110.xml"/><Relationship Id="rId116" Type="http://schemas.openxmlformats.org/officeDocument/2006/relationships/slide" Target="slides/slide111.xml"/><Relationship Id="rId117" Type="http://schemas.openxmlformats.org/officeDocument/2006/relationships/slide" Target="slides/slide112.xml"/><Relationship Id="rId118" Type="http://schemas.openxmlformats.org/officeDocument/2006/relationships/slide" Target="slides/slide113.xml"/><Relationship Id="rId119" Type="http://schemas.openxmlformats.org/officeDocument/2006/relationships/slide" Target="slides/slide114.xml"/><Relationship Id="rId120" Type="http://schemas.openxmlformats.org/officeDocument/2006/relationships/slide" Target="slides/slide115.xml"/><Relationship Id="rId121" Type="http://schemas.openxmlformats.org/officeDocument/2006/relationships/slide" Target="slides/slide116.xml"/><Relationship Id="rId122" Type="http://schemas.openxmlformats.org/officeDocument/2006/relationships/slide" Target="slides/slide117.xml"/><Relationship Id="rId123" Type="http://schemas.openxmlformats.org/officeDocument/2006/relationships/slide" Target="slides/slide118.xml"/><Relationship Id="rId124" Type="http://schemas.openxmlformats.org/officeDocument/2006/relationships/slide" Target="slides/slide119.xml"/><Relationship Id="rId125" Type="http://schemas.openxmlformats.org/officeDocument/2006/relationships/slide" Target="slides/slide120.xml"/><Relationship Id="rId126" Type="http://schemas.openxmlformats.org/officeDocument/2006/relationships/slide" Target="slides/slide121.xml"/><Relationship Id="rId127" Type="http://schemas.openxmlformats.org/officeDocument/2006/relationships/slide" Target="slides/slide122.xml"/><Relationship Id="rId128" Type="http://schemas.openxmlformats.org/officeDocument/2006/relationships/slide" Target="slides/slide123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92879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30"/>
              </a:lnSpc>
            </a:pPr>
            <a:r>
              <a:rPr dirty="0" spc="-60"/>
              <a:t>5</a:t>
            </a:r>
            <a:r>
              <a:rPr dirty="0" spc="25"/>
              <a:t>/1</a:t>
            </a:r>
            <a:r>
              <a:rPr dirty="0" spc="-25"/>
              <a:t>9</a:t>
            </a:r>
            <a:r>
              <a:rPr dirty="0" spc="105"/>
              <a:t>/</a:t>
            </a:r>
            <a:r>
              <a:rPr dirty="0" spc="210"/>
              <a:t>2</a:t>
            </a:r>
            <a:r>
              <a:rPr dirty="0" spc="-35"/>
              <a:t>0</a:t>
            </a:r>
            <a:r>
              <a:rPr dirty="0" spc="-45"/>
              <a:t>2</a:t>
            </a:r>
            <a:r>
              <a:rPr dirty="0" spc="-10"/>
              <a:t>3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92879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30"/>
              </a:lnSpc>
            </a:pPr>
            <a:r>
              <a:rPr dirty="0" spc="-85"/>
              <a:t>pigmentations</a:t>
            </a:r>
            <a:r>
              <a:rPr dirty="0" spc="-165"/>
              <a:t> </a:t>
            </a:r>
            <a:r>
              <a:rPr dirty="0" spc="-75"/>
              <a:t>of</a:t>
            </a:r>
            <a:r>
              <a:rPr dirty="0" spc="-165"/>
              <a:t> </a:t>
            </a:r>
            <a:r>
              <a:rPr dirty="0" spc="-60"/>
              <a:t>oral</a:t>
            </a:r>
            <a:r>
              <a:rPr dirty="0" spc="-155"/>
              <a:t> </a:t>
            </a:r>
            <a:r>
              <a:rPr dirty="0" spc="-45"/>
              <a:t>cavity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92879F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30"/>
              </a:lnSpc>
            </a:pPr>
            <a:fld id="{81D60167-4931-47E6-BA6A-407CBD079E47}" type="slidenum">
              <a:rPr dirty="0" spc="-2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92879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30"/>
              </a:lnSpc>
            </a:pPr>
            <a:r>
              <a:rPr dirty="0" spc="-60"/>
              <a:t>5</a:t>
            </a:r>
            <a:r>
              <a:rPr dirty="0" spc="25"/>
              <a:t>/1</a:t>
            </a:r>
            <a:r>
              <a:rPr dirty="0" spc="-25"/>
              <a:t>9</a:t>
            </a:r>
            <a:r>
              <a:rPr dirty="0" spc="105"/>
              <a:t>/</a:t>
            </a:r>
            <a:r>
              <a:rPr dirty="0" spc="210"/>
              <a:t>2</a:t>
            </a:r>
            <a:r>
              <a:rPr dirty="0" spc="-35"/>
              <a:t>0</a:t>
            </a:r>
            <a:r>
              <a:rPr dirty="0" spc="-45"/>
              <a:t>2</a:t>
            </a:r>
            <a:r>
              <a:rPr dirty="0" spc="-10"/>
              <a:t>3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92879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30"/>
              </a:lnSpc>
            </a:pPr>
            <a:r>
              <a:rPr dirty="0" spc="-85"/>
              <a:t>pigmentations</a:t>
            </a:r>
            <a:r>
              <a:rPr dirty="0" spc="-165"/>
              <a:t> </a:t>
            </a:r>
            <a:r>
              <a:rPr dirty="0" spc="-75"/>
              <a:t>of</a:t>
            </a:r>
            <a:r>
              <a:rPr dirty="0" spc="-165"/>
              <a:t> </a:t>
            </a:r>
            <a:r>
              <a:rPr dirty="0" spc="-60"/>
              <a:t>oral</a:t>
            </a:r>
            <a:r>
              <a:rPr dirty="0" spc="-155"/>
              <a:t> </a:t>
            </a:r>
            <a:r>
              <a:rPr dirty="0" spc="-45"/>
              <a:t>cavity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92879F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30"/>
              </a:lnSpc>
            </a:pPr>
            <a:fld id="{81D60167-4931-47E6-BA6A-407CBD079E47}" type="slidenum">
              <a:rPr dirty="0" spc="-2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92879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30"/>
              </a:lnSpc>
            </a:pPr>
            <a:r>
              <a:rPr dirty="0" spc="-60"/>
              <a:t>5</a:t>
            </a:r>
            <a:r>
              <a:rPr dirty="0" spc="25"/>
              <a:t>/1</a:t>
            </a:r>
            <a:r>
              <a:rPr dirty="0" spc="-25"/>
              <a:t>9</a:t>
            </a:r>
            <a:r>
              <a:rPr dirty="0" spc="105"/>
              <a:t>/</a:t>
            </a:r>
            <a:r>
              <a:rPr dirty="0" spc="210"/>
              <a:t>2</a:t>
            </a:r>
            <a:r>
              <a:rPr dirty="0" spc="-35"/>
              <a:t>0</a:t>
            </a:r>
            <a:r>
              <a:rPr dirty="0" spc="-45"/>
              <a:t>2</a:t>
            </a:r>
            <a:r>
              <a:rPr dirty="0" spc="-10"/>
              <a:t>3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92879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30"/>
              </a:lnSpc>
            </a:pPr>
            <a:r>
              <a:rPr dirty="0" spc="-85"/>
              <a:t>pigmentations</a:t>
            </a:r>
            <a:r>
              <a:rPr dirty="0" spc="-165"/>
              <a:t> </a:t>
            </a:r>
            <a:r>
              <a:rPr dirty="0" spc="-75"/>
              <a:t>of</a:t>
            </a:r>
            <a:r>
              <a:rPr dirty="0" spc="-165"/>
              <a:t> </a:t>
            </a:r>
            <a:r>
              <a:rPr dirty="0" spc="-60"/>
              <a:t>oral</a:t>
            </a:r>
            <a:r>
              <a:rPr dirty="0" spc="-155"/>
              <a:t> </a:t>
            </a:r>
            <a:r>
              <a:rPr dirty="0" spc="-45"/>
              <a:t>cavity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92879F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30"/>
              </a:lnSpc>
            </a:pPr>
            <a:fld id="{81D60167-4931-47E6-BA6A-407CBD079E47}" type="slidenum">
              <a:rPr dirty="0" spc="-2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92879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30"/>
              </a:lnSpc>
            </a:pPr>
            <a:r>
              <a:rPr dirty="0" spc="-60"/>
              <a:t>5</a:t>
            </a:r>
            <a:r>
              <a:rPr dirty="0" spc="25"/>
              <a:t>/1</a:t>
            </a:r>
            <a:r>
              <a:rPr dirty="0" spc="-25"/>
              <a:t>9</a:t>
            </a:r>
            <a:r>
              <a:rPr dirty="0" spc="105"/>
              <a:t>/</a:t>
            </a:r>
            <a:r>
              <a:rPr dirty="0" spc="210"/>
              <a:t>2</a:t>
            </a:r>
            <a:r>
              <a:rPr dirty="0" spc="-35"/>
              <a:t>0</a:t>
            </a:r>
            <a:r>
              <a:rPr dirty="0" spc="-45"/>
              <a:t>2</a:t>
            </a:r>
            <a:r>
              <a:rPr dirty="0" spc="-10"/>
              <a:t>3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92879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30"/>
              </a:lnSpc>
            </a:pPr>
            <a:r>
              <a:rPr dirty="0" spc="-85"/>
              <a:t>pigmentations</a:t>
            </a:r>
            <a:r>
              <a:rPr dirty="0" spc="-165"/>
              <a:t> </a:t>
            </a:r>
            <a:r>
              <a:rPr dirty="0" spc="-75"/>
              <a:t>of</a:t>
            </a:r>
            <a:r>
              <a:rPr dirty="0" spc="-165"/>
              <a:t> </a:t>
            </a:r>
            <a:r>
              <a:rPr dirty="0" spc="-60"/>
              <a:t>oral</a:t>
            </a:r>
            <a:r>
              <a:rPr dirty="0" spc="-155"/>
              <a:t> </a:t>
            </a:r>
            <a:r>
              <a:rPr dirty="0" spc="-45"/>
              <a:t>cavity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92879F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30"/>
              </a:lnSpc>
            </a:pPr>
            <a:fld id="{81D60167-4931-47E6-BA6A-407CBD079E47}" type="slidenum">
              <a:rPr dirty="0" spc="-2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92879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30"/>
              </a:lnSpc>
            </a:pPr>
            <a:r>
              <a:rPr dirty="0" spc="-60"/>
              <a:t>5</a:t>
            </a:r>
            <a:r>
              <a:rPr dirty="0" spc="25"/>
              <a:t>/1</a:t>
            </a:r>
            <a:r>
              <a:rPr dirty="0" spc="-25"/>
              <a:t>9</a:t>
            </a:r>
            <a:r>
              <a:rPr dirty="0" spc="105"/>
              <a:t>/</a:t>
            </a:r>
            <a:r>
              <a:rPr dirty="0" spc="210"/>
              <a:t>2</a:t>
            </a:r>
            <a:r>
              <a:rPr dirty="0" spc="-35"/>
              <a:t>0</a:t>
            </a:r>
            <a:r>
              <a:rPr dirty="0" spc="-45"/>
              <a:t>2</a:t>
            </a:r>
            <a:r>
              <a:rPr dirty="0" spc="-10"/>
              <a:t>3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92879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30"/>
              </a:lnSpc>
            </a:pPr>
            <a:r>
              <a:rPr dirty="0" spc="-85"/>
              <a:t>pigmentations</a:t>
            </a:r>
            <a:r>
              <a:rPr dirty="0" spc="-165"/>
              <a:t> </a:t>
            </a:r>
            <a:r>
              <a:rPr dirty="0" spc="-75"/>
              <a:t>of</a:t>
            </a:r>
            <a:r>
              <a:rPr dirty="0" spc="-165"/>
              <a:t> </a:t>
            </a:r>
            <a:r>
              <a:rPr dirty="0" spc="-60"/>
              <a:t>oral</a:t>
            </a:r>
            <a:r>
              <a:rPr dirty="0" spc="-155"/>
              <a:t> </a:t>
            </a:r>
            <a:r>
              <a:rPr dirty="0" spc="-45"/>
              <a:t>cavity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92879F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30"/>
              </a:lnSpc>
            </a:pPr>
            <a:fld id="{81D60167-4931-47E6-BA6A-407CBD079E47}" type="slidenum">
              <a:rPr dirty="0" spc="-2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4.png"/><Relationship Id="rId11" Type="http://schemas.openxmlformats.org/officeDocument/2006/relationships/image" Target="../media/image5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505" y="0"/>
                </a:lnTo>
                <a:lnTo>
                  <a:pt x="0" y="819150"/>
                </a:lnTo>
                <a:lnTo>
                  <a:pt x="48635" y="817759"/>
                </a:lnTo>
                <a:lnTo>
                  <a:pt x="96034" y="813638"/>
                </a:lnTo>
                <a:lnTo>
                  <a:pt x="142623" y="806864"/>
                </a:lnTo>
                <a:lnTo>
                  <a:pt x="188327" y="797514"/>
                </a:lnTo>
                <a:lnTo>
                  <a:pt x="233067" y="785664"/>
                </a:lnTo>
                <a:lnTo>
                  <a:pt x="276768" y="771391"/>
                </a:lnTo>
                <a:lnTo>
                  <a:pt x="319353" y="754772"/>
                </a:lnTo>
                <a:lnTo>
                  <a:pt x="360744" y="735885"/>
                </a:lnTo>
                <a:lnTo>
                  <a:pt x="400865" y="714805"/>
                </a:lnTo>
                <a:lnTo>
                  <a:pt x="439639" y="691610"/>
                </a:lnTo>
                <a:lnTo>
                  <a:pt x="476990" y="666377"/>
                </a:lnTo>
                <a:lnTo>
                  <a:pt x="512839" y="639182"/>
                </a:lnTo>
                <a:lnTo>
                  <a:pt x="547112" y="610102"/>
                </a:lnTo>
                <a:lnTo>
                  <a:pt x="579729" y="579215"/>
                </a:lnTo>
                <a:lnTo>
                  <a:pt x="610616" y="546596"/>
                </a:lnTo>
                <a:lnTo>
                  <a:pt x="639695" y="512323"/>
                </a:lnTo>
                <a:lnTo>
                  <a:pt x="666889" y="476473"/>
                </a:lnTo>
                <a:lnTo>
                  <a:pt x="692122" y="439123"/>
                </a:lnTo>
                <a:lnTo>
                  <a:pt x="715316" y="400349"/>
                </a:lnTo>
                <a:lnTo>
                  <a:pt x="736395" y="360228"/>
                </a:lnTo>
                <a:lnTo>
                  <a:pt x="755281" y="318837"/>
                </a:lnTo>
                <a:lnTo>
                  <a:pt x="771899" y="276253"/>
                </a:lnTo>
                <a:lnTo>
                  <a:pt x="786171" y="232553"/>
                </a:lnTo>
                <a:lnTo>
                  <a:pt x="798020" y="187814"/>
                </a:lnTo>
                <a:lnTo>
                  <a:pt x="807370" y="142112"/>
                </a:lnTo>
                <a:lnTo>
                  <a:pt x="814144" y="95524"/>
                </a:lnTo>
                <a:lnTo>
                  <a:pt x="818264" y="48128"/>
                </a:lnTo>
                <a:lnTo>
                  <a:pt x="819655" y="0"/>
                </a:lnTo>
                <a:close/>
              </a:path>
            </a:pathLst>
          </a:custGeom>
          <a:solidFill>
            <a:srgbClr val="F6F4F8">
              <a:alpha val="3294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818264" y="48128"/>
                </a:lnTo>
                <a:lnTo>
                  <a:pt x="814144" y="95524"/>
                </a:lnTo>
                <a:lnTo>
                  <a:pt x="807370" y="142112"/>
                </a:lnTo>
                <a:lnTo>
                  <a:pt x="798020" y="187814"/>
                </a:lnTo>
                <a:lnTo>
                  <a:pt x="786171" y="232553"/>
                </a:lnTo>
                <a:lnTo>
                  <a:pt x="771899" y="276253"/>
                </a:lnTo>
                <a:lnTo>
                  <a:pt x="755281" y="318837"/>
                </a:lnTo>
                <a:lnTo>
                  <a:pt x="736395" y="360228"/>
                </a:lnTo>
                <a:lnTo>
                  <a:pt x="715316" y="400349"/>
                </a:lnTo>
                <a:lnTo>
                  <a:pt x="692122" y="439123"/>
                </a:lnTo>
                <a:lnTo>
                  <a:pt x="666889" y="476473"/>
                </a:lnTo>
                <a:lnTo>
                  <a:pt x="639695" y="512323"/>
                </a:lnTo>
                <a:lnTo>
                  <a:pt x="610616" y="546596"/>
                </a:lnTo>
                <a:lnTo>
                  <a:pt x="579729" y="579215"/>
                </a:lnTo>
                <a:lnTo>
                  <a:pt x="547112" y="610102"/>
                </a:lnTo>
                <a:lnTo>
                  <a:pt x="512839" y="639182"/>
                </a:lnTo>
                <a:lnTo>
                  <a:pt x="476990" y="666377"/>
                </a:lnTo>
                <a:lnTo>
                  <a:pt x="439639" y="691610"/>
                </a:lnTo>
                <a:lnTo>
                  <a:pt x="400865" y="714805"/>
                </a:lnTo>
                <a:lnTo>
                  <a:pt x="360744" y="735885"/>
                </a:lnTo>
                <a:lnTo>
                  <a:pt x="319353" y="754772"/>
                </a:lnTo>
                <a:lnTo>
                  <a:pt x="276768" y="771391"/>
                </a:lnTo>
                <a:lnTo>
                  <a:pt x="233067" y="785664"/>
                </a:lnTo>
                <a:lnTo>
                  <a:pt x="188327" y="797514"/>
                </a:lnTo>
                <a:lnTo>
                  <a:pt x="142623" y="806864"/>
                </a:lnTo>
                <a:lnTo>
                  <a:pt x="96034" y="813638"/>
                </a:lnTo>
                <a:lnTo>
                  <a:pt x="48635" y="817759"/>
                </a:lnTo>
                <a:lnTo>
                  <a:pt x="505" y="819150"/>
                </a:lnTo>
                <a:lnTo>
                  <a:pt x="336" y="819150"/>
                </a:lnTo>
                <a:lnTo>
                  <a:pt x="168" y="819150"/>
                </a:lnTo>
                <a:lnTo>
                  <a:pt x="0" y="819150"/>
                </a:lnTo>
                <a:lnTo>
                  <a:pt x="505" y="0"/>
                </a:lnTo>
                <a:lnTo>
                  <a:pt x="819655" y="0"/>
                </a:lnTo>
                <a:close/>
              </a:path>
            </a:pathLst>
          </a:custGeom>
          <a:ln w="3175">
            <a:solidFill>
              <a:srgbClr val="AB9FB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128016" y="6095"/>
            <a:ext cx="1782318" cy="178231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169164" y="21335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10" y="708461"/>
                </a:lnTo>
                <a:lnTo>
                  <a:pt x="20983" y="662500"/>
                </a:lnTo>
                <a:lnTo>
                  <a:pt x="32487" y="617462"/>
                </a:lnTo>
                <a:lnTo>
                  <a:pt x="46350" y="573417"/>
                </a:lnTo>
                <a:lnTo>
                  <a:pt x="62501" y="530438"/>
                </a:lnTo>
                <a:lnTo>
                  <a:pt x="80868" y="488596"/>
                </a:lnTo>
                <a:lnTo>
                  <a:pt x="101378" y="447964"/>
                </a:lnTo>
                <a:lnTo>
                  <a:pt x="123961" y="408613"/>
                </a:lnTo>
                <a:lnTo>
                  <a:pt x="148543" y="370615"/>
                </a:lnTo>
                <a:lnTo>
                  <a:pt x="175055" y="334042"/>
                </a:lnTo>
                <a:lnTo>
                  <a:pt x="203422" y="298966"/>
                </a:lnTo>
                <a:lnTo>
                  <a:pt x="233574" y="265459"/>
                </a:lnTo>
                <a:lnTo>
                  <a:pt x="265439" y="233593"/>
                </a:lnTo>
                <a:lnTo>
                  <a:pt x="298945" y="203439"/>
                </a:lnTo>
                <a:lnTo>
                  <a:pt x="334020" y="175070"/>
                </a:lnTo>
                <a:lnTo>
                  <a:pt x="370593" y="148557"/>
                </a:lnTo>
                <a:lnTo>
                  <a:pt x="408590" y="123973"/>
                </a:lnTo>
                <a:lnTo>
                  <a:pt x="447941" y="101388"/>
                </a:lnTo>
                <a:lnTo>
                  <a:pt x="488574" y="80876"/>
                </a:lnTo>
                <a:lnTo>
                  <a:pt x="530417" y="62508"/>
                </a:lnTo>
                <a:lnTo>
                  <a:pt x="573397" y="46355"/>
                </a:lnTo>
                <a:lnTo>
                  <a:pt x="617444" y="32490"/>
                </a:lnTo>
                <a:lnTo>
                  <a:pt x="662485" y="20985"/>
                </a:lnTo>
                <a:lnTo>
                  <a:pt x="708448" y="11912"/>
                </a:lnTo>
                <a:lnTo>
                  <a:pt x="755262" y="5342"/>
                </a:lnTo>
                <a:lnTo>
                  <a:pt x="802854" y="1347"/>
                </a:lnTo>
                <a:lnTo>
                  <a:pt x="851154" y="0"/>
                </a:lnTo>
                <a:lnTo>
                  <a:pt x="899448" y="1347"/>
                </a:lnTo>
                <a:lnTo>
                  <a:pt x="947036" y="5342"/>
                </a:lnTo>
                <a:lnTo>
                  <a:pt x="993846" y="11912"/>
                </a:lnTo>
                <a:lnTo>
                  <a:pt x="1039807" y="20985"/>
                </a:lnTo>
                <a:lnTo>
                  <a:pt x="1084845" y="32490"/>
                </a:lnTo>
                <a:lnTo>
                  <a:pt x="1128890" y="46355"/>
                </a:lnTo>
                <a:lnTo>
                  <a:pt x="1171869" y="62508"/>
                </a:lnTo>
                <a:lnTo>
                  <a:pt x="1213711" y="80876"/>
                </a:lnTo>
                <a:lnTo>
                  <a:pt x="1254343" y="101388"/>
                </a:lnTo>
                <a:lnTo>
                  <a:pt x="1293694" y="123973"/>
                </a:lnTo>
                <a:lnTo>
                  <a:pt x="1331692" y="148557"/>
                </a:lnTo>
                <a:lnTo>
                  <a:pt x="1368265" y="175070"/>
                </a:lnTo>
                <a:lnTo>
                  <a:pt x="1403341" y="203439"/>
                </a:lnTo>
                <a:lnTo>
                  <a:pt x="1436848" y="233593"/>
                </a:lnTo>
                <a:lnTo>
                  <a:pt x="1468714" y="265459"/>
                </a:lnTo>
                <a:lnTo>
                  <a:pt x="1498868" y="298966"/>
                </a:lnTo>
                <a:lnTo>
                  <a:pt x="1527237" y="334042"/>
                </a:lnTo>
                <a:lnTo>
                  <a:pt x="1553750" y="370615"/>
                </a:lnTo>
                <a:lnTo>
                  <a:pt x="1578334" y="408613"/>
                </a:lnTo>
                <a:lnTo>
                  <a:pt x="1600919" y="447964"/>
                </a:lnTo>
                <a:lnTo>
                  <a:pt x="1621431" y="488596"/>
                </a:lnTo>
                <a:lnTo>
                  <a:pt x="1639799" y="530438"/>
                </a:lnTo>
                <a:lnTo>
                  <a:pt x="1655952" y="573417"/>
                </a:lnTo>
                <a:lnTo>
                  <a:pt x="1669817" y="617462"/>
                </a:lnTo>
                <a:lnTo>
                  <a:pt x="1681322" y="662500"/>
                </a:lnTo>
                <a:lnTo>
                  <a:pt x="1690395" y="708461"/>
                </a:lnTo>
                <a:lnTo>
                  <a:pt x="1696965" y="755271"/>
                </a:lnTo>
                <a:lnTo>
                  <a:pt x="1700960" y="802859"/>
                </a:lnTo>
                <a:lnTo>
                  <a:pt x="1702308" y="851154"/>
                </a:lnTo>
                <a:lnTo>
                  <a:pt x="1700960" y="899448"/>
                </a:lnTo>
                <a:lnTo>
                  <a:pt x="1696965" y="947036"/>
                </a:lnTo>
                <a:lnTo>
                  <a:pt x="1690395" y="993846"/>
                </a:lnTo>
                <a:lnTo>
                  <a:pt x="1681322" y="1039807"/>
                </a:lnTo>
                <a:lnTo>
                  <a:pt x="1669817" y="1084845"/>
                </a:lnTo>
                <a:lnTo>
                  <a:pt x="1655952" y="1128890"/>
                </a:lnTo>
                <a:lnTo>
                  <a:pt x="1639799" y="1171869"/>
                </a:lnTo>
                <a:lnTo>
                  <a:pt x="1621431" y="1213711"/>
                </a:lnTo>
                <a:lnTo>
                  <a:pt x="1600919" y="1254343"/>
                </a:lnTo>
                <a:lnTo>
                  <a:pt x="1578334" y="1293694"/>
                </a:lnTo>
                <a:lnTo>
                  <a:pt x="1553750" y="1331692"/>
                </a:lnTo>
                <a:lnTo>
                  <a:pt x="1527237" y="1368265"/>
                </a:lnTo>
                <a:lnTo>
                  <a:pt x="1498868" y="1403341"/>
                </a:lnTo>
                <a:lnTo>
                  <a:pt x="1468714" y="1436848"/>
                </a:lnTo>
                <a:lnTo>
                  <a:pt x="1436848" y="1468714"/>
                </a:lnTo>
                <a:lnTo>
                  <a:pt x="1403341" y="1498868"/>
                </a:lnTo>
                <a:lnTo>
                  <a:pt x="1368265" y="1527237"/>
                </a:lnTo>
                <a:lnTo>
                  <a:pt x="1331692" y="1553750"/>
                </a:lnTo>
                <a:lnTo>
                  <a:pt x="1293694" y="1578334"/>
                </a:lnTo>
                <a:lnTo>
                  <a:pt x="1254343" y="1600919"/>
                </a:lnTo>
                <a:lnTo>
                  <a:pt x="1213711" y="1621431"/>
                </a:lnTo>
                <a:lnTo>
                  <a:pt x="1171869" y="1639799"/>
                </a:lnTo>
                <a:lnTo>
                  <a:pt x="1128890" y="1655952"/>
                </a:lnTo>
                <a:lnTo>
                  <a:pt x="1084845" y="1669817"/>
                </a:lnTo>
                <a:lnTo>
                  <a:pt x="1039807" y="1681322"/>
                </a:lnTo>
                <a:lnTo>
                  <a:pt x="993846" y="1690395"/>
                </a:lnTo>
                <a:lnTo>
                  <a:pt x="947036" y="1696965"/>
                </a:lnTo>
                <a:lnTo>
                  <a:pt x="899448" y="1700960"/>
                </a:lnTo>
                <a:lnTo>
                  <a:pt x="851154" y="1702308"/>
                </a:lnTo>
                <a:lnTo>
                  <a:pt x="802854" y="1700960"/>
                </a:lnTo>
                <a:lnTo>
                  <a:pt x="755262" y="1696965"/>
                </a:lnTo>
                <a:lnTo>
                  <a:pt x="708448" y="1690395"/>
                </a:lnTo>
                <a:lnTo>
                  <a:pt x="662485" y="1681322"/>
                </a:lnTo>
                <a:lnTo>
                  <a:pt x="617444" y="1669817"/>
                </a:lnTo>
                <a:lnTo>
                  <a:pt x="573397" y="1655952"/>
                </a:lnTo>
                <a:lnTo>
                  <a:pt x="530417" y="1639799"/>
                </a:lnTo>
                <a:lnTo>
                  <a:pt x="488574" y="1621431"/>
                </a:lnTo>
                <a:lnTo>
                  <a:pt x="447941" y="1600919"/>
                </a:lnTo>
                <a:lnTo>
                  <a:pt x="408590" y="1578334"/>
                </a:lnTo>
                <a:lnTo>
                  <a:pt x="370593" y="1553750"/>
                </a:lnTo>
                <a:lnTo>
                  <a:pt x="334020" y="1527237"/>
                </a:lnTo>
                <a:lnTo>
                  <a:pt x="298945" y="1498868"/>
                </a:lnTo>
                <a:lnTo>
                  <a:pt x="265439" y="1468714"/>
                </a:lnTo>
                <a:lnTo>
                  <a:pt x="233574" y="1436848"/>
                </a:lnTo>
                <a:lnTo>
                  <a:pt x="203422" y="1403341"/>
                </a:lnTo>
                <a:lnTo>
                  <a:pt x="175055" y="1368265"/>
                </a:lnTo>
                <a:lnTo>
                  <a:pt x="148543" y="1331692"/>
                </a:lnTo>
                <a:lnTo>
                  <a:pt x="123961" y="1293694"/>
                </a:lnTo>
                <a:lnTo>
                  <a:pt x="101378" y="1254343"/>
                </a:lnTo>
                <a:lnTo>
                  <a:pt x="80868" y="1213711"/>
                </a:lnTo>
                <a:lnTo>
                  <a:pt x="62501" y="1171869"/>
                </a:lnTo>
                <a:lnTo>
                  <a:pt x="46350" y="1128890"/>
                </a:lnTo>
                <a:lnTo>
                  <a:pt x="32487" y="1084845"/>
                </a:lnTo>
                <a:lnTo>
                  <a:pt x="20983" y="1039807"/>
                </a:lnTo>
                <a:lnTo>
                  <a:pt x="11910" y="993846"/>
                </a:lnTo>
                <a:lnTo>
                  <a:pt x="5341" y="947036"/>
                </a:lnTo>
                <a:lnTo>
                  <a:pt x="1347" y="899448"/>
                </a:lnTo>
                <a:lnTo>
                  <a:pt x="0" y="851154"/>
                </a:lnTo>
                <a:close/>
              </a:path>
            </a:pathLst>
          </a:custGeom>
          <a:ln w="27305">
            <a:solidFill>
              <a:srgbClr val="E8DF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172211" y="1045463"/>
            <a:ext cx="1152906" cy="114833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bg object 23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  <a:close/>
              </a:path>
              <a:path w="1116965" h="1111885">
                <a:moveTo>
                  <a:pt x="220477" y="286041"/>
                </a:moveTo>
                <a:lnTo>
                  <a:pt x="193856" y="323455"/>
                </a:lnTo>
                <a:lnTo>
                  <a:pt x="171955" y="362810"/>
                </a:lnTo>
                <a:lnTo>
                  <a:pt x="154729" y="403741"/>
                </a:lnTo>
                <a:lnTo>
                  <a:pt x="142131" y="445881"/>
                </a:lnTo>
                <a:lnTo>
                  <a:pt x="134116" y="488865"/>
                </a:lnTo>
                <a:lnTo>
                  <a:pt x="130638" y="532328"/>
                </a:lnTo>
                <a:lnTo>
                  <a:pt x="131651" y="575903"/>
                </a:lnTo>
                <a:lnTo>
                  <a:pt x="137108" y="619227"/>
                </a:lnTo>
                <a:lnTo>
                  <a:pt x="146964" y="661933"/>
                </a:lnTo>
                <a:lnTo>
                  <a:pt x="161173" y="703655"/>
                </a:lnTo>
                <a:lnTo>
                  <a:pt x="179689" y="744028"/>
                </a:lnTo>
                <a:lnTo>
                  <a:pt x="202465" y="782686"/>
                </a:lnTo>
                <a:lnTo>
                  <a:pt x="229457" y="819265"/>
                </a:lnTo>
                <a:lnTo>
                  <a:pt x="260618" y="853397"/>
                </a:lnTo>
                <a:lnTo>
                  <a:pt x="295902" y="884719"/>
                </a:lnTo>
                <a:lnTo>
                  <a:pt x="334265" y="912179"/>
                </a:lnTo>
                <a:lnTo>
                  <a:pt x="374453" y="934995"/>
                </a:lnTo>
                <a:lnTo>
                  <a:pt x="416101" y="953204"/>
                </a:lnTo>
                <a:lnTo>
                  <a:pt x="458841" y="966841"/>
                </a:lnTo>
                <a:lnTo>
                  <a:pt x="502308" y="975943"/>
                </a:lnTo>
                <a:lnTo>
                  <a:pt x="546136" y="980546"/>
                </a:lnTo>
                <a:lnTo>
                  <a:pt x="589957" y="980687"/>
                </a:lnTo>
                <a:lnTo>
                  <a:pt x="633406" y="976403"/>
                </a:lnTo>
                <a:lnTo>
                  <a:pt x="676117" y="967728"/>
                </a:lnTo>
                <a:lnTo>
                  <a:pt x="717723" y="954701"/>
                </a:lnTo>
                <a:lnTo>
                  <a:pt x="757858" y="937356"/>
                </a:lnTo>
                <a:lnTo>
                  <a:pt x="796155" y="915731"/>
                </a:lnTo>
                <a:lnTo>
                  <a:pt x="832248" y="889862"/>
                </a:lnTo>
                <a:lnTo>
                  <a:pt x="865771" y="859785"/>
                </a:lnTo>
                <a:lnTo>
                  <a:pt x="896358" y="825537"/>
                </a:lnTo>
                <a:lnTo>
                  <a:pt x="922982" y="788101"/>
                </a:lnTo>
                <a:lnTo>
                  <a:pt x="944884" y="748730"/>
                </a:lnTo>
                <a:lnTo>
                  <a:pt x="962111" y="707789"/>
                </a:lnTo>
                <a:lnTo>
                  <a:pt x="974709" y="665643"/>
                </a:lnTo>
                <a:lnTo>
                  <a:pt x="982725" y="622657"/>
                </a:lnTo>
                <a:lnTo>
                  <a:pt x="986203" y="579196"/>
                </a:lnTo>
                <a:lnTo>
                  <a:pt x="985191" y="535624"/>
                </a:lnTo>
                <a:lnTo>
                  <a:pt x="979734" y="492307"/>
                </a:lnTo>
                <a:lnTo>
                  <a:pt x="969878" y="449609"/>
                </a:lnTo>
                <a:lnTo>
                  <a:pt x="955669" y="407895"/>
                </a:lnTo>
                <a:lnTo>
                  <a:pt x="937154" y="367530"/>
                </a:lnTo>
                <a:lnTo>
                  <a:pt x="914378" y="328880"/>
                </a:lnTo>
                <a:lnTo>
                  <a:pt x="887387" y="292308"/>
                </a:lnTo>
                <a:lnTo>
                  <a:pt x="856228" y="258179"/>
                </a:lnTo>
                <a:lnTo>
                  <a:pt x="820946" y="226859"/>
                </a:lnTo>
                <a:lnTo>
                  <a:pt x="782581" y="199399"/>
                </a:lnTo>
                <a:lnTo>
                  <a:pt x="742390" y="176583"/>
                </a:lnTo>
                <a:lnTo>
                  <a:pt x="700741" y="158375"/>
                </a:lnTo>
                <a:lnTo>
                  <a:pt x="657999" y="144737"/>
                </a:lnTo>
                <a:lnTo>
                  <a:pt x="614531" y="135635"/>
                </a:lnTo>
                <a:lnTo>
                  <a:pt x="570702" y="131032"/>
                </a:lnTo>
                <a:lnTo>
                  <a:pt x="526880" y="130891"/>
                </a:lnTo>
                <a:lnTo>
                  <a:pt x="483430" y="135175"/>
                </a:lnTo>
                <a:lnTo>
                  <a:pt x="440719" y="143850"/>
                </a:lnTo>
                <a:lnTo>
                  <a:pt x="399113" y="156877"/>
                </a:lnTo>
                <a:lnTo>
                  <a:pt x="358978" y="174222"/>
                </a:lnTo>
                <a:lnTo>
                  <a:pt x="320681" y="195847"/>
                </a:lnTo>
                <a:lnTo>
                  <a:pt x="284587" y="221716"/>
                </a:lnTo>
                <a:lnTo>
                  <a:pt x="251064" y="251793"/>
                </a:lnTo>
                <a:lnTo>
                  <a:pt x="220477" y="286041"/>
                </a:lnTo>
                <a:close/>
              </a:path>
            </a:pathLst>
          </a:custGeom>
          <a:ln w="7349">
            <a:solidFill>
              <a:srgbClr val="9F92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bg object 24"/>
          <p:cNvSpPr/>
          <p:nvPr/>
        </p:nvSpPr>
        <p:spPr>
          <a:xfrm>
            <a:off x="1013459" y="0"/>
            <a:ext cx="8130540" cy="6858000"/>
          </a:xfrm>
          <a:custGeom>
            <a:avLst/>
            <a:gdLst/>
            <a:ahLst/>
            <a:cxnLst/>
            <a:rect l="l" t="t" r="r" b="b"/>
            <a:pathLst>
              <a:path w="8130540" h="6858000">
                <a:moveTo>
                  <a:pt x="8130540" y="0"/>
                </a:moveTo>
                <a:lnTo>
                  <a:pt x="0" y="0"/>
                </a:lnTo>
                <a:lnTo>
                  <a:pt x="0" y="6858000"/>
                </a:lnTo>
                <a:lnTo>
                  <a:pt x="8130540" y="6858000"/>
                </a:lnTo>
                <a:lnTo>
                  <a:pt x="81305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bg object 25"/>
          <p:cNvSpPr/>
          <p:nvPr/>
        </p:nvSpPr>
        <p:spPr>
          <a:xfrm>
            <a:off x="935735" y="0"/>
            <a:ext cx="150875" cy="685799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bg object 26"/>
          <p:cNvSpPr/>
          <p:nvPr/>
        </p:nvSpPr>
        <p:spPr>
          <a:xfrm>
            <a:off x="1014984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73152" y="0"/>
                </a:moveTo>
                <a:lnTo>
                  <a:pt x="0" y="0"/>
                </a:lnTo>
                <a:lnTo>
                  <a:pt x="0" y="6858000"/>
                </a:lnTo>
                <a:lnTo>
                  <a:pt x="73152" y="6858000"/>
                </a:lnTo>
                <a:lnTo>
                  <a:pt x="731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8817" y="390885"/>
            <a:ext cx="8246364" cy="15487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99085" y="1471929"/>
            <a:ext cx="8545829" cy="32569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904359" y="6550839"/>
            <a:ext cx="730885" cy="1974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92879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30"/>
              </a:lnSpc>
            </a:pPr>
            <a:r>
              <a:rPr dirty="0" spc="-60"/>
              <a:t>5</a:t>
            </a:r>
            <a:r>
              <a:rPr dirty="0" spc="25"/>
              <a:t>/1</a:t>
            </a:r>
            <a:r>
              <a:rPr dirty="0" spc="-25"/>
              <a:t>9</a:t>
            </a:r>
            <a:r>
              <a:rPr dirty="0" spc="105"/>
              <a:t>/</a:t>
            </a:r>
            <a:r>
              <a:rPr dirty="0" spc="210"/>
              <a:t>2</a:t>
            </a:r>
            <a:r>
              <a:rPr dirty="0" spc="-35"/>
              <a:t>0</a:t>
            </a:r>
            <a:r>
              <a:rPr dirty="0" spc="-45"/>
              <a:t>2</a:t>
            </a:r>
            <a:r>
              <a:rPr dirty="0" spc="-10"/>
              <a:t>3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794628" y="6550839"/>
            <a:ext cx="1601470" cy="1974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92879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30"/>
              </a:lnSpc>
            </a:pPr>
            <a:r>
              <a:rPr dirty="0" spc="-85"/>
              <a:t>pigmentations</a:t>
            </a:r>
            <a:r>
              <a:rPr dirty="0" spc="-165"/>
              <a:t> </a:t>
            </a:r>
            <a:r>
              <a:rPr dirty="0" spc="-75"/>
              <a:t>of</a:t>
            </a:r>
            <a:r>
              <a:rPr dirty="0" spc="-165"/>
              <a:t> </a:t>
            </a:r>
            <a:r>
              <a:rPr dirty="0" spc="-60"/>
              <a:t>oral</a:t>
            </a:r>
            <a:r>
              <a:rPr dirty="0" spc="-155"/>
              <a:t> </a:t>
            </a:r>
            <a:r>
              <a:rPr dirty="0" spc="-45"/>
              <a:t>cavity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22106" y="6550839"/>
            <a:ext cx="241300" cy="1974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92879F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30"/>
              </a:lnSpc>
            </a:pPr>
            <a:fld id="{81D60167-4931-47E6-BA6A-407CBD079E47}" type="slidenum">
              <a:rPr dirty="0" spc="-2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jpg"/><Relationship Id="rId8" Type="http://schemas.openxmlformats.org/officeDocument/2006/relationships/image" Target="../media/image7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jpg"/></Relationships>
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1.png"/><Relationship Id="rId3" Type="http://schemas.openxmlformats.org/officeDocument/2006/relationships/image" Target="../media/image212.jpg"/><Relationship Id="rId4" Type="http://schemas.openxmlformats.org/officeDocument/2006/relationships/image" Target="../media/image213.png"/><Relationship Id="rId5" Type="http://schemas.openxmlformats.org/officeDocument/2006/relationships/image" Target="../media/image214.jpg"/></Relationships>
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5.png"/></Relationships>
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6.png"/><Relationship Id="rId3" Type="http://schemas.openxmlformats.org/officeDocument/2006/relationships/image" Target="../media/image217.png"/><Relationship Id="rId4" Type="http://schemas.openxmlformats.org/officeDocument/2006/relationships/image" Target="../media/image218.jpg"/></Relationships>
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9.png"/><Relationship Id="rId3" Type="http://schemas.openxmlformats.org/officeDocument/2006/relationships/image" Target="../media/image220.png"/><Relationship Id="rId4" Type="http://schemas.openxmlformats.org/officeDocument/2006/relationships/hyperlink" Target="http://emedicine.medscape.com/article/1086114-overview" TargetMode="External"/><Relationship Id="rId5" Type="http://schemas.openxmlformats.org/officeDocument/2006/relationships/hyperlink" Target="http://emedicine.medscape.com/article/1177523-overview" TargetMode="External"/><Relationship Id="rId6" Type="http://schemas.openxmlformats.org/officeDocument/2006/relationships/hyperlink" Target="http://emedicine.medscape.com/article/202455-overview" TargetMode="External"/></Relationships>
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emedicine.medscape.com/article/1111804-overview" TargetMode="External"/><Relationship Id="rId3" Type="http://schemas.openxmlformats.org/officeDocument/2006/relationships/hyperlink" Target="http://emedicine.medscape.com/article/950063-overview" TargetMode="External"/><Relationship Id="rId4" Type="http://schemas.openxmlformats.org/officeDocument/2006/relationships/hyperlink" Target="http://emedicine.medscape.com/article/945760-overview" TargetMode="External"/></Relationships>
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1.png"/></Relationships>
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2.png"/><Relationship Id="rId3" Type="http://schemas.openxmlformats.org/officeDocument/2006/relationships/image" Target="../media/image223.jpg"/></Relationships>
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4.png"/><Relationship Id="rId3" Type="http://schemas.openxmlformats.org/officeDocument/2006/relationships/image" Target="../media/image225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/Relationships>
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6.png"/><Relationship Id="rId3" Type="http://schemas.openxmlformats.org/officeDocument/2006/relationships/image" Target="../media/image227.jpg"/></Relationships>
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8.png"/><Relationship Id="rId3" Type="http://schemas.openxmlformats.org/officeDocument/2006/relationships/image" Target="../media/image229.png"/><Relationship Id="rId4" Type="http://schemas.openxmlformats.org/officeDocument/2006/relationships/image" Target="../media/image230.jpg"/></Relationships>
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1.png"/><Relationship Id="rId3" Type="http://schemas.openxmlformats.org/officeDocument/2006/relationships/image" Target="../media/image232.jpg"/><Relationship Id="rId4" Type="http://schemas.openxmlformats.org/officeDocument/2006/relationships/image" Target="../media/image233.png"/><Relationship Id="rId5" Type="http://schemas.openxmlformats.org/officeDocument/2006/relationships/image" Target="../media/image234.jpg"/><Relationship Id="rId6" Type="http://schemas.openxmlformats.org/officeDocument/2006/relationships/image" Target="../media/image235.png"/><Relationship Id="rId7" Type="http://schemas.openxmlformats.org/officeDocument/2006/relationships/image" Target="../media/image236.jpg"/></Relationships>
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7.jpg"/></Relationships>
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8.png"/></Relationships>
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9.png"/><Relationship Id="rId3" Type="http://schemas.openxmlformats.org/officeDocument/2006/relationships/image" Target="../media/image240.jpg"/></Relationships>
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1.png"/></Relationships>
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42.png"/><Relationship Id="rId4" Type="http://schemas.openxmlformats.org/officeDocument/2006/relationships/image" Target="../media/image243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4.png"/></Relationships>
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5.png"/><Relationship Id="rId3" Type="http://schemas.openxmlformats.org/officeDocument/2006/relationships/image" Target="../media/image246.png"/><Relationship Id="rId4" Type="http://schemas.openxmlformats.org/officeDocument/2006/relationships/image" Target="../media/image98.png"/></Relationships>
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7.png"/></Relationships>
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248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Relationship Id="rId4" Type="http://schemas.openxmlformats.org/officeDocument/2006/relationships/image" Target="../media/image43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Relationship Id="rId4" Type="http://schemas.openxmlformats.org/officeDocument/2006/relationships/image" Target="../media/image47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Relationship Id="rId4" Type="http://schemas.openxmlformats.org/officeDocument/2006/relationships/image" Target="../media/image50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Relationship Id="rId4" Type="http://schemas.openxmlformats.org/officeDocument/2006/relationships/image" Target="../media/image53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4.png"/><Relationship Id="rId3" Type="http://schemas.openxmlformats.org/officeDocument/2006/relationships/image" Target="../media/image55.jpg"/><Relationship Id="rId4" Type="http://schemas.openxmlformats.org/officeDocument/2006/relationships/image" Target="../media/image56.png"/><Relationship Id="rId5" Type="http://schemas.openxmlformats.org/officeDocument/2006/relationships/image" Target="../media/image57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3" Type="http://schemas.openxmlformats.org/officeDocument/2006/relationships/image" Target="../media/image58.pn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9.png"/><Relationship Id="rId3" Type="http://schemas.openxmlformats.org/officeDocument/2006/relationships/image" Target="../media/image60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Relationship Id="rId3" Type="http://schemas.openxmlformats.org/officeDocument/2006/relationships/image" Target="../media/image62.pn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3.jp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5.png"/><Relationship Id="rId3" Type="http://schemas.openxmlformats.org/officeDocument/2006/relationships/image" Target="../media/image66.jpg"/><Relationship Id="rId4" Type="http://schemas.openxmlformats.org/officeDocument/2006/relationships/image" Target="../media/image67.png"/><Relationship Id="rId5" Type="http://schemas.openxmlformats.org/officeDocument/2006/relationships/image" Target="../media/image68.jp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ng"/><Relationship Id="rId3" Type="http://schemas.openxmlformats.org/officeDocument/2006/relationships/image" Target="../media/image70.png"/><Relationship Id="rId4" Type="http://schemas.openxmlformats.org/officeDocument/2006/relationships/image" Target="../media/image62.pn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Relationship Id="rId3" Type="http://schemas.openxmlformats.org/officeDocument/2006/relationships/image" Target="../media/image72.pn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3.png"/><Relationship Id="rId3" Type="http://schemas.openxmlformats.org/officeDocument/2006/relationships/image" Target="../media/image74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5.png"/><Relationship Id="rId3" Type="http://schemas.openxmlformats.org/officeDocument/2006/relationships/image" Target="../media/image76.jpg"/><Relationship Id="rId4" Type="http://schemas.openxmlformats.org/officeDocument/2006/relationships/image" Target="../media/image77.png"/><Relationship Id="rId5" Type="http://schemas.openxmlformats.org/officeDocument/2006/relationships/image" Target="../media/image78.jp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9.jp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0.jp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pn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png"/><Relationship Id="rId3" Type="http://schemas.openxmlformats.org/officeDocument/2006/relationships/image" Target="../media/image83.png"/><Relationship Id="rId4" Type="http://schemas.openxmlformats.org/officeDocument/2006/relationships/image" Target="../media/image84.jpg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png"/><Relationship Id="rId3" Type="http://schemas.openxmlformats.org/officeDocument/2006/relationships/image" Target="../media/image86.jpg"/><Relationship Id="rId4" Type="http://schemas.openxmlformats.org/officeDocument/2006/relationships/image" Target="../media/image87.png"/><Relationship Id="rId5" Type="http://schemas.openxmlformats.org/officeDocument/2006/relationships/image" Target="../media/image88.jpg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9.png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png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1.png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92.png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3.png"/><Relationship Id="rId3" Type="http://schemas.openxmlformats.org/officeDocument/2006/relationships/image" Target="../media/image94.jpg"/><Relationship Id="rId4" Type="http://schemas.openxmlformats.org/officeDocument/2006/relationships/image" Target="../media/image95.png"/><Relationship Id="rId5" Type="http://schemas.openxmlformats.org/officeDocument/2006/relationships/image" Target="../media/image96.jpg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7.png"/><Relationship Id="rId3" Type="http://schemas.openxmlformats.org/officeDocument/2006/relationships/image" Target="../media/image98.png"/><Relationship Id="rId4" Type="http://schemas.openxmlformats.org/officeDocument/2006/relationships/image" Target="../media/image99.png"/><Relationship Id="rId5" Type="http://schemas.openxmlformats.org/officeDocument/2006/relationships/image" Target="../media/image100.jpg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1.png"/><Relationship Id="rId3" Type="http://schemas.openxmlformats.org/officeDocument/2006/relationships/image" Target="../media/image102.png"/><Relationship Id="rId4" Type="http://schemas.openxmlformats.org/officeDocument/2006/relationships/image" Target="../media/image103.png"/><Relationship Id="rId5" Type="http://schemas.openxmlformats.org/officeDocument/2006/relationships/image" Target="../media/image104.jpg"/></Relationships>
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5.png"/><Relationship Id="rId3" Type="http://schemas.openxmlformats.org/officeDocument/2006/relationships/image" Target="../media/image106.png"/></Relationships>
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7.png"/><Relationship Id="rId3" Type="http://schemas.openxmlformats.org/officeDocument/2006/relationships/image" Target="../media/image108.jpg"/></Relationships>
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9.png"/><Relationship Id="rId3" Type="http://schemas.openxmlformats.org/officeDocument/2006/relationships/image" Target="../media/image110.png"/><Relationship Id="rId4" Type="http://schemas.openxmlformats.org/officeDocument/2006/relationships/image" Target="../media/image111.png"/></Relationships>
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2.png"/><Relationship Id="rId3" Type="http://schemas.openxmlformats.org/officeDocument/2006/relationships/image" Target="../media/image113.png"/><Relationship Id="rId4" Type="http://schemas.openxmlformats.org/officeDocument/2006/relationships/image" Target="../media/image114.png"/><Relationship Id="rId5" Type="http://schemas.openxmlformats.org/officeDocument/2006/relationships/image" Target="../media/image115.png"/><Relationship Id="rId6" Type="http://schemas.openxmlformats.org/officeDocument/2006/relationships/image" Target="../media/image116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Relationship Id="rId3" Type="http://schemas.openxmlformats.org/officeDocument/2006/relationships/image" Target="../media/image16.jpg"/></Relationships>
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7.png"/></Relationships>
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8.png"/></Relationships>
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9.png"/><Relationship Id="rId3" Type="http://schemas.openxmlformats.org/officeDocument/2006/relationships/image" Target="../media/image120.jpg"/><Relationship Id="rId4" Type="http://schemas.openxmlformats.org/officeDocument/2006/relationships/image" Target="../media/image121.png"/><Relationship Id="rId5" Type="http://schemas.openxmlformats.org/officeDocument/2006/relationships/image" Target="../media/image122.jpg"/></Relationships>
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3.png"/><Relationship Id="rId3" Type="http://schemas.openxmlformats.org/officeDocument/2006/relationships/image" Target="../media/image124.jpg"/></Relationships>
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5.png"/></Relationships>
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6.png"/><Relationship Id="rId3" Type="http://schemas.openxmlformats.org/officeDocument/2006/relationships/image" Target="../media/image127.jpg"/></Relationships>
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8.png"/><Relationship Id="rId3" Type="http://schemas.openxmlformats.org/officeDocument/2006/relationships/image" Target="../media/image129.png"/><Relationship Id="rId4" Type="http://schemas.openxmlformats.org/officeDocument/2006/relationships/image" Target="../media/image130.png"/><Relationship Id="rId5" Type="http://schemas.openxmlformats.org/officeDocument/2006/relationships/image" Target="../media/image131.png"/></Relationships>
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2.png"/><Relationship Id="rId3" Type="http://schemas.openxmlformats.org/officeDocument/2006/relationships/image" Target="../media/image133.jpg"/></Relationships>
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4.png"/><Relationship Id="rId3" Type="http://schemas.openxmlformats.org/officeDocument/2006/relationships/image" Target="../media/image135.png"/><Relationship Id="rId4" Type="http://schemas.openxmlformats.org/officeDocument/2006/relationships/image" Target="../media/image136.png"/><Relationship Id="rId5" Type="http://schemas.openxmlformats.org/officeDocument/2006/relationships/image" Target="../media/image137.png"/><Relationship Id="rId6" Type="http://schemas.openxmlformats.org/officeDocument/2006/relationships/image" Target="../media/image138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
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9.png"/><Relationship Id="rId3" Type="http://schemas.openxmlformats.org/officeDocument/2006/relationships/image" Target="../media/image140.png"/><Relationship Id="rId4" Type="http://schemas.openxmlformats.org/officeDocument/2006/relationships/image" Target="../media/image141.jpg"/><Relationship Id="rId5" Type="http://schemas.openxmlformats.org/officeDocument/2006/relationships/image" Target="../media/image142.png"/><Relationship Id="rId6" Type="http://schemas.openxmlformats.org/officeDocument/2006/relationships/image" Target="../media/image143.jpg"/><Relationship Id="rId7" Type="http://schemas.openxmlformats.org/officeDocument/2006/relationships/image" Target="../media/image144.png"/><Relationship Id="rId8" Type="http://schemas.openxmlformats.org/officeDocument/2006/relationships/image" Target="../media/image145.jpg"/><Relationship Id="rId9" Type="http://schemas.openxmlformats.org/officeDocument/2006/relationships/image" Target="../media/image146.png"/><Relationship Id="rId10" Type="http://schemas.openxmlformats.org/officeDocument/2006/relationships/image" Target="../media/image147.jpg"/><Relationship Id="rId11" Type="http://schemas.openxmlformats.org/officeDocument/2006/relationships/image" Target="../media/image148.png"/><Relationship Id="rId12" Type="http://schemas.openxmlformats.org/officeDocument/2006/relationships/image" Target="../media/image149.jpg"/></Relationships>
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0.png"/><Relationship Id="rId3" Type="http://schemas.openxmlformats.org/officeDocument/2006/relationships/image" Target="../media/image151.jpg"/></Relationships>
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2.png"/><Relationship Id="rId3" Type="http://schemas.openxmlformats.org/officeDocument/2006/relationships/image" Target="../media/image153.jpg"/></Relationships>
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4.png"/><Relationship Id="rId3" Type="http://schemas.openxmlformats.org/officeDocument/2006/relationships/image" Target="../media/image155.png"/></Relationships>
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6.png"/><Relationship Id="rId3" Type="http://schemas.openxmlformats.org/officeDocument/2006/relationships/image" Target="../media/image157.png"/><Relationship Id="rId4" Type="http://schemas.openxmlformats.org/officeDocument/2006/relationships/image" Target="../media/image158.png"/><Relationship Id="rId5" Type="http://schemas.openxmlformats.org/officeDocument/2006/relationships/image" Target="../media/image159.png"/><Relationship Id="rId6" Type="http://schemas.openxmlformats.org/officeDocument/2006/relationships/image" Target="../media/image160.png"/><Relationship Id="rId7" Type="http://schemas.openxmlformats.org/officeDocument/2006/relationships/image" Target="../media/image161.png"/><Relationship Id="rId8" Type="http://schemas.openxmlformats.org/officeDocument/2006/relationships/image" Target="../media/image162.jpg"/></Relationships>
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63.png"/><Relationship Id="rId5" Type="http://schemas.openxmlformats.org/officeDocument/2006/relationships/image" Target="../media/image164.png"/></Relationships>
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5.png"/><Relationship Id="rId3" Type="http://schemas.openxmlformats.org/officeDocument/2006/relationships/image" Target="../media/image166.png"/><Relationship Id="rId4" Type="http://schemas.openxmlformats.org/officeDocument/2006/relationships/image" Target="../media/image167.jpg"/></Relationships>
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8.png"/><Relationship Id="rId3" Type="http://schemas.openxmlformats.org/officeDocument/2006/relationships/image" Target="../media/image169.png"/><Relationship Id="rId4" Type="http://schemas.openxmlformats.org/officeDocument/2006/relationships/image" Target="../media/image170.png"/><Relationship Id="rId5" Type="http://schemas.openxmlformats.org/officeDocument/2006/relationships/image" Target="../media/image171.jpg"/></Relationships>
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2.png"/><Relationship Id="rId3" Type="http://schemas.openxmlformats.org/officeDocument/2006/relationships/image" Target="../media/image173.png"/><Relationship Id="rId4" Type="http://schemas.openxmlformats.org/officeDocument/2006/relationships/image" Target="../media/image174.jpg"/></Relationships>
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75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Relationship Id="rId3" Type="http://schemas.openxmlformats.org/officeDocument/2006/relationships/image" Target="../media/image20.jpg"/><Relationship Id="rId4" Type="http://schemas.openxmlformats.org/officeDocument/2006/relationships/image" Target="../media/image21.png"/><Relationship Id="rId5" Type="http://schemas.openxmlformats.org/officeDocument/2006/relationships/image" Target="../media/image22.jpg"/></Relationships>
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6.png"/><Relationship Id="rId3" Type="http://schemas.openxmlformats.org/officeDocument/2006/relationships/image" Target="../media/image177.png"/><Relationship Id="rId4" Type="http://schemas.openxmlformats.org/officeDocument/2006/relationships/image" Target="../media/image178.png"/><Relationship Id="rId5" Type="http://schemas.openxmlformats.org/officeDocument/2006/relationships/image" Target="../media/image179.jpg"/></Relationships>
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0.png"/><Relationship Id="rId3" Type="http://schemas.openxmlformats.org/officeDocument/2006/relationships/image" Target="../media/image181.jpg"/></Relationships>
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2.png"/><Relationship Id="rId3" Type="http://schemas.openxmlformats.org/officeDocument/2006/relationships/image" Target="../media/image183.png"/><Relationship Id="rId4" Type="http://schemas.openxmlformats.org/officeDocument/2006/relationships/image" Target="../media/image184.jpg"/></Relationships>
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5.png"/></Relationships>
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6.png"/><Relationship Id="rId3" Type="http://schemas.openxmlformats.org/officeDocument/2006/relationships/image" Target="../media/image187.jpg"/></Relationships>
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8.png"/><Relationship Id="rId3" Type="http://schemas.openxmlformats.org/officeDocument/2006/relationships/image" Target="../media/image189.png"/><Relationship Id="rId4" Type="http://schemas.openxmlformats.org/officeDocument/2006/relationships/image" Target="../media/image190.jpg"/></Relationships>
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1.png"/></Relationships>
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2.png"/><Relationship Id="rId3" Type="http://schemas.openxmlformats.org/officeDocument/2006/relationships/image" Target="../media/image193.png"/><Relationship Id="rId4" Type="http://schemas.openxmlformats.org/officeDocument/2006/relationships/image" Target="../media/image194.jpg"/></Relationships>
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5.png"/><Relationship Id="rId3" Type="http://schemas.openxmlformats.org/officeDocument/2006/relationships/image" Target="../media/image196.png"/><Relationship Id="rId4" Type="http://schemas.openxmlformats.org/officeDocument/2006/relationships/image" Target="../media/image197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8.png"/><Relationship Id="rId3" Type="http://schemas.openxmlformats.org/officeDocument/2006/relationships/image" Target="../media/image199.jpg"/><Relationship Id="rId4" Type="http://schemas.openxmlformats.org/officeDocument/2006/relationships/image" Target="../media/image200.png"/><Relationship Id="rId5" Type="http://schemas.openxmlformats.org/officeDocument/2006/relationships/image" Target="../media/image201.jpg"/></Relationships>
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2.png"/></Relationships>
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3.png"/></Relationships>
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4.png"/></Relationships>
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5.png"/><Relationship Id="rId3" Type="http://schemas.openxmlformats.org/officeDocument/2006/relationships/image" Target="../media/image206.jpg"/><Relationship Id="rId4" Type="http://schemas.openxmlformats.org/officeDocument/2006/relationships/image" Target="../media/image207.png"/><Relationship Id="rId5" Type="http://schemas.openxmlformats.org/officeDocument/2006/relationships/image" Target="../media/image208.jpg"/></Relationships>
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9.png"/></Relationships>
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0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object 4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505" y="0"/>
                  </a:lnTo>
                  <a:lnTo>
                    <a:pt x="0" y="819150"/>
                  </a:lnTo>
                  <a:lnTo>
                    <a:pt x="48635" y="817759"/>
                  </a:lnTo>
                  <a:lnTo>
                    <a:pt x="96034" y="813638"/>
                  </a:lnTo>
                  <a:lnTo>
                    <a:pt x="142623" y="806864"/>
                  </a:lnTo>
                  <a:lnTo>
                    <a:pt x="188327" y="797514"/>
                  </a:lnTo>
                  <a:lnTo>
                    <a:pt x="233067" y="785664"/>
                  </a:lnTo>
                  <a:lnTo>
                    <a:pt x="276768" y="771391"/>
                  </a:lnTo>
                  <a:lnTo>
                    <a:pt x="319353" y="754772"/>
                  </a:lnTo>
                  <a:lnTo>
                    <a:pt x="360744" y="735885"/>
                  </a:lnTo>
                  <a:lnTo>
                    <a:pt x="400865" y="714805"/>
                  </a:lnTo>
                  <a:lnTo>
                    <a:pt x="439639" y="691610"/>
                  </a:lnTo>
                  <a:lnTo>
                    <a:pt x="476990" y="666377"/>
                  </a:lnTo>
                  <a:lnTo>
                    <a:pt x="512839" y="639182"/>
                  </a:lnTo>
                  <a:lnTo>
                    <a:pt x="547112" y="610102"/>
                  </a:lnTo>
                  <a:lnTo>
                    <a:pt x="579729" y="579215"/>
                  </a:lnTo>
                  <a:lnTo>
                    <a:pt x="610616" y="546596"/>
                  </a:lnTo>
                  <a:lnTo>
                    <a:pt x="639695" y="512323"/>
                  </a:lnTo>
                  <a:lnTo>
                    <a:pt x="666889" y="476473"/>
                  </a:lnTo>
                  <a:lnTo>
                    <a:pt x="692122" y="439123"/>
                  </a:lnTo>
                  <a:lnTo>
                    <a:pt x="715316" y="400349"/>
                  </a:lnTo>
                  <a:lnTo>
                    <a:pt x="736395" y="360228"/>
                  </a:lnTo>
                  <a:lnTo>
                    <a:pt x="755281" y="318837"/>
                  </a:lnTo>
                  <a:lnTo>
                    <a:pt x="771899" y="276253"/>
                  </a:lnTo>
                  <a:lnTo>
                    <a:pt x="786171" y="232553"/>
                  </a:lnTo>
                  <a:lnTo>
                    <a:pt x="798020" y="187814"/>
                  </a:lnTo>
                  <a:lnTo>
                    <a:pt x="807370" y="142112"/>
                  </a:lnTo>
                  <a:lnTo>
                    <a:pt x="814144" y="95524"/>
                  </a:lnTo>
                  <a:lnTo>
                    <a:pt x="818264" y="48128"/>
                  </a:lnTo>
                  <a:lnTo>
                    <a:pt x="819655" y="0"/>
                  </a:lnTo>
                  <a:close/>
                </a:path>
              </a:pathLst>
            </a:custGeom>
            <a:solidFill>
              <a:srgbClr val="F6F4F8">
                <a:alpha val="3294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818264" y="48128"/>
                  </a:lnTo>
                  <a:lnTo>
                    <a:pt x="814144" y="95524"/>
                  </a:lnTo>
                  <a:lnTo>
                    <a:pt x="807370" y="142112"/>
                  </a:lnTo>
                  <a:lnTo>
                    <a:pt x="798020" y="187814"/>
                  </a:lnTo>
                  <a:lnTo>
                    <a:pt x="786171" y="232553"/>
                  </a:lnTo>
                  <a:lnTo>
                    <a:pt x="771899" y="276253"/>
                  </a:lnTo>
                  <a:lnTo>
                    <a:pt x="755281" y="318837"/>
                  </a:lnTo>
                  <a:lnTo>
                    <a:pt x="736395" y="360228"/>
                  </a:lnTo>
                  <a:lnTo>
                    <a:pt x="715316" y="400349"/>
                  </a:lnTo>
                  <a:lnTo>
                    <a:pt x="692122" y="439123"/>
                  </a:lnTo>
                  <a:lnTo>
                    <a:pt x="666889" y="476473"/>
                  </a:lnTo>
                  <a:lnTo>
                    <a:pt x="639695" y="512323"/>
                  </a:lnTo>
                  <a:lnTo>
                    <a:pt x="610616" y="546596"/>
                  </a:lnTo>
                  <a:lnTo>
                    <a:pt x="579729" y="579215"/>
                  </a:lnTo>
                  <a:lnTo>
                    <a:pt x="547112" y="610102"/>
                  </a:lnTo>
                  <a:lnTo>
                    <a:pt x="512839" y="639182"/>
                  </a:lnTo>
                  <a:lnTo>
                    <a:pt x="476990" y="666377"/>
                  </a:lnTo>
                  <a:lnTo>
                    <a:pt x="439639" y="691610"/>
                  </a:lnTo>
                  <a:lnTo>
                    <a:pt x="400865" y="714805"/>
                  </a:lnTo>
                  <a:lnTo>
                    <a:pt x="360744" y="735885"/>
                  </a:lnTo>
                  <a:lnTo>
                    <a:pt x="319353" y="754772"/>
                  </a:lnTo>
                  <a:lnTo>
                    <a:pt x="276768" y="771391"/>
                  </a:lnTo>
                  <a:lnTo>
                    <a:pt x="233067" y="785664"/>
                  </a:lnTo>
                  <a:lnTo>
                    <a:pt x="188327" y="797514"/>
                  </a:lnTo>
                  <a:lnTo>
                    <a:pt x="142623" y="806864"/>
                  </a:lnTo>
                  <a:lnTo>
                    <a:pt x="96034" y="813638"/>
                  </a:lnTo>
                  <a:lnTo>
                    <a:pt x="48635" y="817759"/>
                  </a:lnTo>
                  <a:lnTo>
                    <a:pt x="505" y="819150"/>
                  </a:lnTo>
                  <a:lnTo>
                    <a:pt x="336" y="819150"/>
                  </a:lnTo>
                  <a:lnTo>
                    <a:pt x="168" y="819150"/>
                  </a:lnTo>
                  <a:lnTo>
                    <a:pt x="0" y="819150"/>
                  </a:lnTo>
                  <a:lnTo>
                    <a:pt x="505" y="0"/>
                  </a:lnTo>
                  <a:lnTo>
                    <a:pt x="819655" y="0"/>
                  </a:lnTo>
                  <a:close/>
                </a:path>
              </a:pathLst>
            </a:custGeom>
            <a:ln w="3175">
              <a:solidFill>
                <a:srgbClr val="AB9FB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28016" y="6095"/>
              <a:ext cx="1782318" cy="178231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69163" y="21335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7" y="802859"/>
                  </a:lnTo>
                  <a:lnTo>
                    <a:pt x="5341" y="755271"/>
                  </a:lnTo>
                  <a:lnTo>
                    <a:pt x="11910" y="708461"/>
                  </a:lnTo>
                  <a:lnTo>
                    <a:pt x="20983" y="662500"/>
                  </a:lnTo>
                  <a:lnTo>
                    <a:pt x="32487" y="617462"/>
                  </a:lnTo>
                  <a:lnTo>
                    <a:pt x="46350" y="573417"/>
                  </a:lnTo>
                  <a:lnTo>
                    <a:pt x="62501" y="530438"/>
                  </a:lnTo>
                  <a:lnTo>
                    <a:pt x="80868" y="488596"/>
                  </a:lnTo>
                  <a:lnTo>
                    <a:pt x="101378" y="447964"/>
                  </a:lnTo>
                  <a:lnTo>
                    <a:pt x="123961" y="408613"/>
                  </a:lnTo>
                  <a:lnTo>
                    <a:pt x="148543" y="370615"/>
                  </a:lnTo>
                  <a:lnTo>
                    <a:pt x="175055" y="334042"/>
                  </a:lnTo>
                  <a:lnTo>
                    <a:pt x="203422" y="298966"/>
                  </a:lnTo>
                  <a:lnTo>
                    <a:pt x="233574" y="265459"/>
                  </a:lnTo>
                  <a:lnTo>
                    <a:pt x="265439" y="233593"/>
                  </a:lnTo>
                  <a:lnTo>
                    <a:pt x="298945" y="203439"/>
                  </a:lnTo>
                  <a:lnTo>
                    <a:pt x="334020" y="175070"/>
                  </a:lnTo>
                  <a:lnTo>
                    <a:pt x="370593" y="148557"/>
                  </a:lnTo>
                  <a:lnTo>
                    <a:pt x="408590" y="123973"/>
                  </a:lnTo>
                  <a:lnTo>
                    <a:pt x="447941" y="101388"/>
                  </a:lnTo>
                  <a:lnTo>
                    <a:pt x="488574" y="80876"/>
                  </a:lnTo>
                  <a:lnTo>
                    <a:pt x="530417" y="62508"/>
                  </a:lnTo>
                  <a:lnTo>
                    <a:pt x="573397" y="46355"/>
                  </a:lnTo>
                  <a:lnTo>
                    <a:pt x="617444" y="32490"/>
                  </a:lnTo>
                  <a:lnTo>
                    <a:pt x="662485" y="20985"/>
                  </a:lnTo>
                  <a:lnTo>
                    <a:pt x="708448" y="11912"/>
                  </a:lnTo>
                  <a:lnTo>
                    <a:pt x="755262" y="5342"/>
                  </a:lnTo>
                  <a:lnTo>
                    <a:pt x="802854" y="1347"/>
                  </a:lnTo>
                  <a:lnTo>
                    <a:pt x="851154" y="0"/>
                  </a:lnTo>
                  <a:lnTo>
                    <a:pt x="899448" y="1347"/>
                  </a:lnTo>
                  <a:lnTo>
                    <a:pt x="947036" y="5342"/>
                  </a:lnTo>
                  <a:lnTo>
                    <a:pt x="993846" y="11912"/>
                  </a:lnTo>
                  <a:lnTo>
                    <a:pt x="1039807" y="20985"/>
                  </a:lnTo>
                  <a:lnTo>
                    <a:pt x="1084845" y="32490"/>
                  </a:lnTo>
                  <a:lnTo>
                    <a:pt x="1128890" y="46355"/>
                  </a:lnTo>
                  <a:lnTo>
                    <a:pt x="1171869" y="62508"/>
                  </a:lnTo>
                  <a:lnTo>
                    <a:pt x="1213711" y="80876"/>
                  </a:lnTo>
                  <a:lnTo>
                    <a:pt x="1254343" y="101388"/>
                  </a:lnTo>
                  <a:lnTo>
                    <a:pt x="1293694" y="123973"/>
                  </a:lnTo>
                  <a:lnTo>
                    <a:pt x="1331692" y="148557"/>
                  </a:lnTo>
                  <a:lnTo>
                    <a:pt x="1368265" y="175070"/>
                  </a:lnTo>
                  <a:lnTo>
                    <a:pt x="1403341" y="203439"/>
                  </a:lnTo>
                  <a:lnTo>
                    <a:pt x="1436848" y="233593"/>
                  </a:lnTo>
                  <a:lnTo>
                    <a:pt x="1468714" y="265459"/>
                  </a:lnTo>
                  <a:lnTo>
                    <a:pt x="1498868" y="298966"/>
                  </a:lnTo>
                  <a:lnTo>
                    <a:pt x="1527237" y="334042"/>
                  </a:lnTo>
                  <a:lnTo>
                    <a:pt x="1553750" y="370615"/>
                  </a:lnTo>
                  <a:lnTo>
                    <a:pt x="1578334" y="408613"/>
                  </a:lnTo>
                  <a:lnTo>
                    <a:pt x="1600919" y="447964"/>
                  </a:lnTo>
                  <a:lnTo>
                    <a:pt x="1621431" y="488596"/>
                  </a:lnTo>
                  <a:lnTo>
                    <a:pt x="1639799" y="530438"/>
                  </a:lnTo>
                  <a:lnTo>
                    <a:pt x="1655952" y="573417"/>
                  </a:lnTo>
                  <a:lnTo>
                    <a:pt x="1669817" y="617462"/>
                  </a:lnTo>
                  <a:lnTo>
                    <a:pt x="1681322" y="662500"/>
                  </a:lnTo>
                  <a:lnTo>
                    <a:pt x="1690395" y="708461"/>
                  </a:lnTo>
                  <a:lnTo>
                    <a:pt x="1696965" y="755271"/>
                  </a:lnTo>
                  <a:lnTo>
                    <a:pt x="1700960" y="802859"/>
                  </a:lnTo>
                  <a:lnTo>
                    <a:pt x="1702308" y="851154"/>
                  </a:lnTo>
                  <a:lnTo>
                    <a:pt x="1700960" y="899448"/>
                  </a:lnTo>
                  <a:lnTo>
                    <a:pt x="1696965" y="947036"/>
                  </a:lnTo>
                  <a:lnTo>
                    <a:pt x="1690395" y="993846"/>
                  </a:lnTo>
                  <a:lnTo>
                    <a:pt x="1681322" y="1039807"/>
                  </a:lnTo>
                  <a:lnTo>
                    <a:pt x="1669817" y="1084845"/>
                  </a:lnTo>
                  <a:lnTo>
                    <a:pt x="1655952" y="1128890"/>
                  </a:lnTo>
                  <a:lnTo>
                    <a:pt x="1639799" y="1171869"/>
                  </a:lnTo>
                  <a:lnTo>
                    <a:pt x="1621431" y="1213711"/>
                  </a:lnTo>
                  <a:lnTo>
                    <a:pt x="1600919" y="1254343"/>
                  </a:lnTo>
                  <a:lnTo>
                    <a:pt x="1578334" y="1293694"/>
                  </a:lnTo>
                  <a:lnTo>
                    <a:pt x="1553750" y="1331692"/>
                  </a:lnTo>
                  <a:lnTo>
                    <a:pt x="1527237" y="1368265"/>
                  </a:lnTo>
                  <a:lnTo>
                    <a:pt x="1498868" y="1403341"/>
                  </a:lnTo>
                  <a:lnTo>
                    <a:pt x="1468714" y="1436848"/>
                  </a:lnTo>
                  <a:lnTo>
                    <a:pt x="1436848" y="1468714"/>
                  </a:lnTo>
                  <a:lnTo>
                    <a:pt x="1403341" y="1498868"/>
                  </a:lnTo>
                  <a:lnTo>
                    <a:pt x="1368265" y="1527237"/>
                  </a:lnTo>
                  <a:lnTo>
                    <a:pt x="1331692" y="1553750"/>
                  </a:lnTo>
                  <a:lnTo>
                    <a:pt x="1293694" y="1578334"/>
                  </a:lnTo>
                  <a:lnTo>
                    <a:pt x="1254343" y="1600919"/>
                  </a:lnTo>
                  <a:lnTo>
                    <a:pt x="1213711" y="1621431"/>
                  </a:lnTo>
                  <a:lnTo>
                    <a:pt x="1171869" y="1639799"/>
                  </a:lnTo>
                  <a:lnTo>
                    <a:pt x="1128890" y="1655952"/>
                  </a:lnTo>
                  <a:lnTo>
                    <a:pt x="1084845" y="1669817"/>
                  </a:lnTo>
                  <a:lnTo>
                    <a:pt x="1039807" y="1681322"/>
                  </a:lnTo>
                  <a:lnTo>
                    <a:pt x="993846" y="1690395"/>
                  </a:lnTo>
                  <a:lnTo>
                    <a:pt x="947036" y="1696965"/>
                  </a:lnTo>
                  <a:lnTo>
                    <a:pt x="899448" y="1700960"/>
                  </a:lnTo>
                  <a:lnTo>
                    <a:pt x="851154" y="1702308"/>
                  </a:lnTo>
                  <a:lnTo>
                    <a:pt x="802854" y="1700960"/>
                  </a:lnTo>
                  <a:lnTo>
                    <a:pt x="755262" y="1696965"/>
                  </a:lnTo>
                  <a:lnTo>
                    <a:pt x="708448" y="1690395"/>
                  </a:lnTo>
                  <a:lnTo>
                    <a:pt x="662485" y="1681322"/>
                  </a:lnTo>
                  <a:lnTo>
                    <a:pt x="617444" y="1669817"/>
                  </a:lnTo>
                  <a:lnTo>
                    <a:pt x="573397" y="1655952"/>
                  </a:lnTo>
                  <a:lnTo>
                    <a:pt x="530417" y="1639799"/>
                  </a:lnTo>
                  <a:lnTo>
                    <a:pt x="488574" y="1621431"/>
                  </a:lnTo>
                  <a:lnTo>
                    <a:pt x="447941" y="1600919"/>
                  </a:lnTo>
                  <a:lnTo>
                    <a:pt x="408590" y="1578334"/>
                  </a:lnTo>
                  <a:lnTo>
                    <a:pt x="370593" y="1553750"/>
                  </a:lnTo>
                  <a:lnTo>
                    <a:pt x="334020" y="1527237"/>
                  </a:lnTo>
                  <a:lnTo>
                    <a:pt x="298945" y="1498868"/>
                  </a:lnTo>
                  <a:lnTo>
                    <a:pt x="265439" y="1468714"/>
                  </a:lnTo>
                  <a:lnTo>
                    <a:pt x="233574" y="1436848"/>
                  </a:lnTo>
                  <a:lnTo>
                    <a:pt x="203422" y="1403341"/>
                  </a:lnTo>
                  <a:lnTo>
                    <a:pt x="175055" y="1368265"/>
                  </a:lnTo>
                  <a:lnTo>
                    <a:pt x="148543" y="1331692"/>
                  </a:lnTo>
                  <a:lnTo>
                    <a:pt x="123961" y="1293694"/>
                  </a:lnTo>
                  <a:lnTo>
                    <a:pt x="101378" y="1254343"/>
                  </a:lnTo>
                  <a:lnTo>
                    <a:pt x="80868" y="1213711"/>
                  </a:lnTo>
                  <a:lnTo>
                    <a:pt x="62501" y="1171869"/>
                  </a:lnTo>
                  <a:lnTo>
                    <a:pt x="46350" y="1128890"/>
                  </a:lnTo>
                  <a:lnTo>
                    <a:pt x="32487" y="1084845"/>
                  </a:lnTo>
                  <a:lnTo>
                    <a:pt x="20983" y="1039807"/>
                  </a:lnTo>
                  <a:lnTo>
                    <a:pt x="11910" y="993846"/>
                  </a:lnTo>
                  <a:lnTo>
                    <a:pt x="5341" y="947036"/>
                  </a:lnTo>
                  <a:lnTo>
                    <a:pt x="1347" y="899448"/>
                  </a:lnTo>
                  <a:lnTo>
                    <a:pt x="0" y="851154"/>
                  </a:lnTo>
                  <a:close/>
                </a:path>
              </a:pathLst>
            </a:custGeom>
            <a:ln w="27305">
              <a:solidFill>
                <a:srgbClr val="E8DFF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72211" y="1045463"/>
              <a:ext cx="1152906" cy="114833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87319" y="1050633"/>
              <a:ext cx="1116813" cy="111147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87319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6" y="204634"/>
                  </a:moveTo>
                  <a:lnTo>
                    <a:pt x="149785" y="168741"/>
                  </a:lnTo>
                  <a:lnTo>
                    <a:pt x="183515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5" y="40547"/>
                  </a:lnTo>
                  <a:lnTo>
                    <a:pt x="380538" y="25331"/>
                  </a:lnTo>
                  <a:lnTo>
                    <a:pt x="423971" y="13644"/>
                  </a:lnTo>
                  <a:lnTo>
                    <a:pt x="468196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7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7" y="50083"/>
                  </a:lnTo>
                  <a:lnTo>
                    <a:pt x="822330" y="71238"/>
                  </a:lnTo>
                  <a:lnTo>
                    <a:pt x="863108" y="96162"/>
                  </a:lnTo>
                  <a:lnTo>
                    <a:pt x="902327" y="124878"/>
                  </a:lnTo>
                  <a:lnTo>
                    <a:pt x="939023" y="156757"/>
                  </a:lnTo>
                  <a:lnTo>
                    <a:pt x="972365" y="190998"/>
                  </a:lnTo>
                  <a:lnTo>
                    <a:pt x="1002325" y="227366"/>
                  </a:lnTo>
                  <a:lnTo>
                    <a:pt x="1028874" y="265625"/>
                  </a:lnTo>
                  <a:lnTo>
                    <a:pt x="1051985" y="305541"/>
                  </a:lnTo>
                  <a:lnTo>
                    <a:pt x="1071626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4" y="611617"/>
                  </a:lnTo>
                  <a:lnTo>
                    <a:pt x="1109608" y="656333"/>
                  </a:lnTo>
                  <a:lnTo>
                    <a:pt x="1100473" y="700593"/>
                  </a:lnTo>
                  <a:lnTo>
                    <a:pt x="1087613" y="744160"/>
                  </a:lnTo>
                  <a:lnTo>
                    <a:pt x="1070998" y="786801"/>
                  </a:lnTo>
                  <a:lnTo>
                    <a:pt x="1050600" y="828281"/>
                  </a:lnTo>
                  <a:lnTo>
                    <a:pt x="1026390" y="868365"/>
                  </a:lnTo>
                  <a:lnTo>
                    <a:pt x="998339" y="906817"/>
                  </a:lnTo>
                  <a:lnTo>
                    <a:pt x="967050" y="942710"/>
                  </a:lnTo>
                  <a:lnTo>
                    <a:pt x="933320" y="975218"/>
                  </a:lnTo>
                  <a:lnTo>
                    <a:pt x="897385" y="1004315"/>
                  </a:lnTo>
                  <a:lnTo>
                    <a:pt x="859481" y="1029978"/>
                  </a:lnTo>
                  <a:lnTo>
                    <a:pt x="819841" y="1052184"/>
                  </a:lnTo>
                  <a:lnTo>
                    <a:pt x="778703" y="1070908"/>
                  </a:lnTo>
                  <a:lnTo>
                    <a:pt x="736300" y="1086127"/>
                  </a:lnTo>
                  <a:lnTo>
                    <a:pt x="692869" y="1097817"/>
                  </a:lnTo>
                  <a:lnTo>
                    <a:pt x="648644" y="1105954"/>
                  </a:lnTo>
                  <a:lnTo>
                    <a:pt x="603860" y="1110515"/>
                  </a:lnTo>
                  <a:lnTo>
                    <a:pt x="558754" y="1111476"/>
                  </a:lnTo>
                  <a:lnTo>
                    <a:pt x="513560" y="1108813"/>
                  </a:lnTo>
                  <a:lnTo>
                    <a:pt x="468514" y="1102502"/>
                  </a:lnTo>
                  <a:lnTo>
                    <a:pt x="423850" y="1092519"/>
                  </a:lnTo>
                  <a:lnTo>
                    <a:pt x="379804" y="1078841"/>
                  </a:lnTo>
                  <a:lnTo>
                    <a:pt x="336612" y="1061444"/>
                  </a:lnTo>
                  <a:lnTo>
                    <a:pt x="294508" y="1040304"/>
                  </a:lnTo>
                  <a:lnTo>
                    <a:pt x="253729" y="1015397"/>
                  </a:lnTo>
                  <a:lnTo>
                    <a:pt x="214508" y="986700"/>
                  </a:lnTo>
                  <a:lnTo>
                    <a:pt x="177812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2" y="806035"/>
                  </a:lnTo>
                  <a:lnTo>
                    <a:pt x="45198" y="764695"/>
                  </a:lnTo>
                  <a:lnTo>
                    <a:pt x="29049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0" y="367355"/>
                  </a:lnTo>
                  <a:lnTo>
                    <a:pt x="45818" y="324701"/>
                  </a:lnTo>
                  <a:lnTo>
                    <a:pt x="66221" y="283206"/>
                  </a:lnTo>
                  <a:lnTo>
                    <a:pt x="90437" y="243105"/>
                  </a:lnTo>
                  <a:lnTo>
                    <a:pt x="118496" y="204634"/>
                  </a:lnTo>
                  <a:close/>
                </a:path>
                <a:path w="1116965" h="1111885">
                  <a:moveTo>
                    <a:pt x="220477" y="286041"/>
                  </a:moveTo>
                  <a:lnTo>
                    <a:pt x="193856" y="323455"/>
                  </a:lnTo>
                  <a:lnTo>
                    <a:pt x="171955" y="362810"/>
                  </a:lnTo>
                  <a:lnTo>
                    <a:pt x="154729" y="403741"/>
                  </a:lnTo>
                  <a:lnTo>
                    <a:pt x="142131" y="445881"/>
                  </a:lnTo>
                  <a:lnTo>
                    <a:pt x="134116" y="488865"/>
                  </a:lnTo>
                  <a:lnTo>
                    <a:pt x="130638" y="532328"/>
                  </a:lnTo>
                  <a:lnTo>
                    <a:pt x="131651" y="575903"/>
                  </a:lnTo>
                  <a:lnTo>
                    <a:pt x="137108" y="619227"/>
                  </a:lnTo>
                  <a:lnTo>
                    <a:pt x="146964" y="661933"/>
                  </a:lnTo>
                  <a:lnTo>
                    <a:pt x="161173" y="703655"/>
                  </a:lnTo>
                  <a:lnTo>
                    <a:pt x="179689" y="744028"/>
                  </a:lnTo>
                  <a:lnTo>
                    <a:pt x="202465" y="782686"/>
                  </a:lnTo>
                  <a:lnTo>
                    <a:pt x="229457" y="819265"/>
                  </a:lnTo>
                  <a:lnTo>
                    <a:pt x="260618" y="853397"/>
                  </a:lnTo>
                  <a:lnTo>
                    <a:pt x="295902" y="884719"/>
                  </a:lnTo>
                  <a:lnTo>
                    <a:pt x="334265" y="912179"/>
                  </a:lnTo>
                  <a:lnTo>
                    <a:pt x="374453" y="934995"/>
                  </a:lnTo>
                  <a:lnTo>
                    <a:pt x="416101" y="953204"/>
                  </a:lnTo>
                  <a:lnTo>
                    <a:pt x="458841" y="966841"/>
                  </a:lnTo>
                  <a:lnTo>
                    <a:pt x="502308" y="975943"/>
                  </a:lnTo>
                  <a:lnTo>
                    <a:pt x="546136" y="980546"/>
                  </a:lnTo>
                  <a:lnTo>
                    <a:pt x="589957" y="980687"/>
                  </a:lnTo>
                  <a:lnTo>
                    <a:pt x="633406" y="976403"/>
                  </a:lnTo>
                  <a:lnTo>
                    <a:pt x="676117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8" y="889862"/>
                  </a:lnTo>
                  <a:lnTo>
                    <a:pt x="865771" y="859785"/>
                  </a:lnTo>
                  <a:lnTo>
                    <a:pt x="896358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1" y="707789"/>
                  </a:lnTo>
                  <a:lnTo>
                    <a:pt x="974709" y="665643"/>
                  </a:lnTo>
                  <a:lnTo>
                    <a:pt x="982725" y="622657"/>
                  </a:lnTo>
                  <a:lnTo>
                    <a:pt x="986203" y="579196"/>
                  </a:lnTo>
                  <a:lnTo>
                    <a:pt x="985191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69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0" y="176583"/>
                  </a:lnTo>
                  <a:lnTo>
                    <a:pt x="700741" y="158375"/>
                  </a:lnTo>
                  <a:lnTo>
                    <a:pt x="657999" y="144737"/>
                  </a:lnTo>
                  <a:lnTo>
                    <a:pt x="614531" y="135635"/>
                  </a:lnTo>
                  <a:lnTo>
                    <a:pt x="570702" y="131032"/>
                  </a:lnTo>
                  <a:lnTo>
                    <a:pt x="526880" y="130891"/>
                  </a:lnTo>
                  <a:lnTo>
                    <a:pt x="483430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8" y="174222"/>
                  </a:lnTo>
                  <a:lnTo>
                    <a:pt x="320681" y="195847"/>
                  </a:lnTo>
                  <a:lnTo>
                    <a:pt x="284587" y="221716"/>
                  </a:lnTo>
                  <a:lnTo>
                    <a:pt x="251064" y="251793"/>
                  </a:lnTo>
                  <a:lnTo>
                    <a:pt x="220477" y="286041"/>
                  </a:lnTo>
                  <a:close/>
                </a:path>
              </a:pathLst>
            </a:custGeom>
            <a:ln w="7349">
              <a:solidFill>
                <a:srgbClr val="9F92A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013459" y="0"/>
              <a:ext cx="8130540" cy="6212205"/>
            </a:xfrm>
            <a:custGeom>
              <a:avLst/>
              <a:gdLst/>
              <a:ahLst/>
              <a:cxnLst/>
              <a:rect l="l" t="t" r="r" b="b"/>
              <a:pathLst>
                <a:path w="8130540" h="6212205">
                  <a:moveTo>
                    <a:pt x="0" y="6211824"/>
                  </a:moveTo>
                  <a:lnTo>
                    <a:pt x="8130540" y="6211824"/>
                  </a:lnTo>
                  <a:lnTo>
                    <a:pt x="8130540" y="0"/>
                  </a:lnTo>
                  <a:lnTo>
                    <a:pt x="0" y="0"/>
                  </a:lnTo>
                  <a:lnTo>
                    <a:pt x="0" y="62118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935736" y="0"/>
              <a:ext cx="150875" cy="685799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014984" y="0"/>
              <a:ext cx="73660" cy="6212205"/>
            </a:xfrm>
            <a:custGeom>
              <a:avLst/>
              <a:gdLst/>
              <a:ahLst/>
              <a:cxnLst/>
              <a:rect l="l" t="t" r="r" b="b"/>
              <a:pathLst>
                <a:path w="73659" h="6212205">
                  <a:moveTo>
                    <a:pt x="0" y="6211824"/>
                  </a:moveTo>
                  <a:lnTo>
                    <a:pt x="73152" y="6211824"/>
                  </a:lnTo>
                  <a:lnTo>
                    <a:pt x="73152" y="0"/>
                  </a:lnTo>
                  <a:lnTo>
                    <a:pt x="0" y="0"/>
                  </a:lnTo>
                  <a:lnTo>
                    <a:pt x="0" y="62118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0" y="0"/>
              <a:ext cx="9143999" cy="685799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5967" y="6211823"/>
              <a:ext cx="8638540" cy="646430"/>
            </a:xfrm>
            <a:custGeom>
              <a:avLst/>
              <a:gdLst/>
              <a:ahLst/>
              <a:cxnLst/>
              <a:rect l="l" t="t" r="r" b="b"/>
              <a:pathLst>
                <a:path w="8638540" h="646429">
                  <a:moveTo>
                    <a:pt x="8638032" y="0"/>
                  </a:moveTo>
                  <a:lnTo>
                    <a:pt x="0" y="0"/>
                  </a:lnTo>
                  <a:lnTo>
                    <a:pt x="0" y="646175"/>
                  </a:lnTo>
                  <a:lnTo>
                    <a:pt x="8638032" y="646175"/>
                  </a:lnTo>
                  <a:lnTo>
                    <a:pt x="863803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623316" y="6365011"/>
              <a:ext cx="8408670" cy="49298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8140" y="1014729"/>
            <a:ext cx="228536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5910" algn="l"/>
              </a:tabLst>
            </a:pPr>
            <a:r>
              <a:rPr dirty="0" sz="1900" spc="-484">
                <a:solidFill>
                  <a:srgbClr val="CEB866"/>
                </a:solidFill>
              </a:rPr>
              <a:t>	</a:t>
            </a:r>
            <a:r>
              <a:rPr dirty="0" spc="-130"/>
              <a:t>Basilar</a:t>
            </a:r>
            <a:r>
              <a:rPr dirty="0" spc="-355"/>
              <a:t> </a:t>
            </a:r>
            <a:r>
              <a:rPr dirty="0" spc="-235"/>
              <a:t>melanosis</a:t>
            </a:r>
            <a:endParaRPr sz="1900"/>
          </a:p>
        </p:txBody>
      </p:sp>
      <p:sp>
        <p:nvSpPr>
          <p:cNvPr id="3" name="object 3"/>
          <p:cNvSpPr txBox="1"/>
          <p:nvPr/>
        </p:nvSpPr>
        <p:spPr>
          <a:xfrm>
            <a:off x="1228140" y="1456690"/>
            <a:ext cx="28238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5910" algn="l"/>
              </a:tabLst>
            </a:pPr>
            <a:r>
              <a:rPr dirty="0" sz="1900" spc="-484">
                <a:solidFill>
                  <a:srgbClr val="CEB866"/>
                </a:solidFill>
                <a:latin typeface="Arial"/>
                <a:cs typeface="Arial"/>
              </a:rPr>
              <a:t>	</a:t>
            </a:r>
            <a:r>
              <a:rPr dirty="0" sz="2400" spc="-130">
                <a:latin typeface="Arial"/>
                <a:cs typeface="Arial"/>
              </a:rPr>
              <a:t>Melanin</a:t>
            </a:r>
            <a:r>
              <a:rPr dirty="0" sz="2400" spc="-340">
                <a:latin typeface="Arial"/>
                <a:cs typeface="Arial"/>
              </a:rPr>
              <a:t> </a:t>
            </a:r>
            <a:r>
              <a:rPr dirty="0" sz="2400" spc="-175">
                <a:latin typeface="Arial"/>
                <a:cs typeface="Arial"/>
              </a:rPr>
              <a:t>incontinence,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993392" y="2298192"/>
            <a:ext cx="5360035" cy="3416935"/>
            <a:chOff x="1993392" y="2298192"/>
            <a:chExt cx="5360035" cy="3416935"/>
          </a:xfrm>
        </p:grpSpPr>
        <p:sp>
          <p:nvSpPr>
            <p:cNvPr id="5" name="object 5"/>
            <p:cNvSpPr/>
            <p:nvPr/>
          </p:nvSpPr>
          <p:spPr>
            <a:xfrm>
              <a:off x="1993392" y="2298192"/>
              <a:ext cx="5359908" cy="34168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057400" y="2362200"/>
              <a:ext cx="5181600" cy="32385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038350" y="2343150"/>
              <a:ext cx="5219700" cy="3276600"/>
            </a:xfrm>
            <a:custGeom>
              <a:avLst/>
              <a:gdLst/>
              <a:ahLst/>
              <a:cxnLst/>
              <a:rect l="l" t="t" r="r" b="b"/>
              <a:pathLst>
                <a:path w="5219700" h="3276600">
                  <a:moveTo>
                    <a:pt x="0" y="3276600"/>
                  </a:moveTo>
                  <a:lnTo>
                    <a:pt x="5219700" y="3276600"/>
                  </a:lnTo>
                  <a:lnTo>
                    <a:pt x="5219700" y="0"/>
                  </a:lnTo>
                  <a:lnTo>
                    <a:pt x="0" y="0"/>
                  </a:lnTo>
                  <a:lnTo>
                    <a:pt x="0" y="327660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60"/>
              <a:t>5</a:t>
            </a:r>
            <a:r>
              <a:rPr dirty="0" spc="25"/>
              <a:t>/1</a:t>
            </a:r>
            <a:r>
              <a:rPr dirty="0" spc="-25"/>
              <a:t>9</a:t>
            </a:r>
            <a:r>
              <a:rPr dirty="0" spc="105"/>
              <a:t>/</a:t>
            </a:r>
            <a:r>
              <a:rPr dirty="0" spc="210"/>
              <a:t>2</a:t>
            </a:r>
            <a:r>
              <a:rPr dirty="0" spc="-35"/>
              <a:t>0</a:t>
            </a:r>
            <a:r>
              <a:rPr dirty="0" spc="-45"/>
              <a:t>2</a:t>
            </a:r>
            <a:r>
              <a:rPr dirty="0" spc="-10"/>
              <a:t>3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85"/>
              <a:t>pigmentations</a:t>
            </a:r>
            <a:r>
              <a:rPr dirty="0" spc="-165"/>
              <a:t> </a:t>
            </a:r>
            <a:r>
              <a:rPr dirty="0" spc="-75"/>
              <a:t>of</a:t>
            </a:r>
            <a:r>
              <a:rPr dirty="0" spc="-165"/>
              <a:t> </a:t>
            </a:r>
            <a:r>
              <a:rPr dirty="0" spc="-60"/>
              <a:t>oral</a:t>
            </a:r>
            <a:r>
              <a:rPr dirty="0" spc="-155"/>
              <a:t> </a:t>
            </a:r>
            <a:r>
              <a:rPr dirty="0" spc="-45"/>
              <a:t>cavity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 spc="-20"/>
              <a:t>23</a:t>
            </a:fld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96897" y="1471929"/>
            <a:ext cx="6473825" cy="7575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95910" marR="5080" indent="-283845">
              <a:lnSpc>
                <a:spcPct val="100000"/>
              </a:lnSpc>
              <a:spcBef>
                <a:spcPts val="100"/>
              </a:spcBef>
              <a:tabLst>
                <a:tab pos="295910" algn="l"/>
              </a:tabLst>
            </a:pPr>
            <a:r>
              <a:rPr dirty="0" sz="1900" spc="-484">
                <a:solidFill>
                  <a:srgbClr val="CEB866"/>
                </a:solidFill>
              </a:rPr>
              <a:t>	</a:t>
            </a:r>
            <a:r>
              <a:rPr dirty="0" spc="-110"/>
              <a:t>Central</a:t>
            </a:r>
            <a:r>
              <a:rPr dirty="0" spc="-550"/>
              <a:t> </a:t>
            </a:r>
            <a:r>
              <a:rPr dirty="0" spc="-245"/>
              <a:t>hemangiomas </a:t>
            </a:r>
            <a:r>
              <a:rPr dirty="0" spc="-265"/>
              <a:t>most </a:t>
            </a:r>
            <a:r>
              <a:rPr dirty="0" spc="-204"/>
              <a:t>commonly </a:t>
            </a:r>
            <a:r>
              <a:rPr dirty="0" spc="-125"/>
              <a:t>affect </a:t>
            </a:r>
            <a:r>
              <a:rPr dirty="0" spc="-150"/>
              <a:t>mandible  </a:t>
            </a:r>
            <a:r>
              <a:rPr dirty="0" spc="-125"/>
              <a:t>followed</a:t>
            </a:r>
            <a:r>
              <a:rPr dirty="0" spc="-305"/>
              <a:t> </a:t>
            </a:r>
            <a:r>
              <a:rPr dirty="0" spc="-105"/>
              <a:t>by</a:t>
            </a:r>
            <a:r>
              <a:rPr dirty="0" spc="-280"/>
              <a:t> </a:t>
            </a:r>
            <a:r>
              <a:rPr dirty="0" spc="-100"/>
              <a:t>maxilla</a:t>
            </a:r>
            <a:r>
              <a:rPr dirty="0" spc="-275"/>
              <a:t> </a:t>
            </a:r>
            <a:r>
              <a:rPr dirty="0" spc="-195"/>
              <a:t>and</a:t>
            </a:r>
            <a:r>
              <a:rPr dirty="0" spc="-285"/>
              <a:t> </a:t>
            </a:r>
            <a:r>
              <a:rPr dirty="0" spc="-210"/>
              <a:t>nasal</a:t>
            </a:r>
            <a:r>
              <a:rPr dirty="0" spc="-285"/>
              <a:t> </a:t>
            </a:r>
            <a:r>
              <a:rPr dirty="0" spc="-295"/>
              <a:t>bones.</a:t>
            </a:r>
            <a:endParaRPr sz="1900"/>
          </a:p>
        </p:txBody>
      </p:sp>
      <p:sp>
        <p:nvSpPr>
          <p:cNvPr id="3" name="object 3"/>
          <p:cNvSpPr txBox="1"/>
          <p:nvPr/>
        </p:nvSpPr>
        <p:spPr>
          <a:xfrm>
            <a:off x="1596897" y="2280030"/>
            <a:ext cx="717105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5910" marR="5080" indent="-283845">
              <a:lnSpc>
                <a:spcPct val="100000"/>
              </a:lnSpc>
              <a:spcBef>
                <a:spcPts val="100"/>
              </a:spcBef>
              <a:tabLst>
                <a:tab pos="295910" algn="l"/>
              </a:tabLst>
            </a:pPr>
            <a:r>
              <a:rPr dirty="0" sz="1900" spc="-484">
                <a:solidFill>
                  <a:srgbClr val="CEB866"/>
                </a:solidFill>
                <a:latin typeface="Arial"/>
                <a:cs typeface="Arial"/>
              </a:rPr>
              <a:t>	</a:t>
            </a:r>
            <a:r>
              <a:rPr dirty="0" sz="2400" spc="-100">
                <a:latin typeface="Arial"/>
                <a:cs typeface="Arial"/>
              </a:rPr>
              <a:t>Intra </a:t>
            </a:r>
            <a:r>
              <a:rPr dirty="0" sz="2400" spc="-200">
                <a:latin typeface="Arial"/>
                <a:cs typeface="Arial"/>
              </a:rPr>
              <a:t>muscular </a:t>
            </a:r>
            <a:r>
              <a:rPr dirty="0" sz="2400" spc="-245">
                <a:latin typeface="Arial"/>
                <a:cs typeface="Arial"/>
              </a:rPr>
              <a:t>hemangiomas </a:t>
            </a:r>
            <a:r>
              <a:rPr dirty="0" sz="2400" spc="-190">
                <a:latin typeface="Arial"/>
                <a:cs typeface="Arial"/>
              </a:rPr>
              <a:t>are </a:t>
            </a:r>
            <a:r>
              <a:rPr dirty="0" sz="2400" spc="-204">
                <a:latin typeface="Arial"/>
                <a:cs typeface="Arial"/>
              </a:rPr>
              <a:t>commonly </a:t>
            </a:r>
            <a:r>
              <a:rPr dirty="0" sz="2400" spc="-320">
                <a:latin typeface="Arial"/>
                <a:cs typeface="Arial"/>
              </a:rPr>
              <a:t>seen </a:t>
            </a:r>
            <a:r>
              <a:rPr dirty="0" sz="2400" spc="-65">
                <a:latin typeface="Arial"/>
                <a:cs typeface="Arial"/>
              </a:rPr>
              <a:t>in </a:t>
            </a:r>
            <a:r>
              <a:rPr dirty="0" sz="2400" spc="-265">
                <a:latin typeface="Arial"/>
                <a:cs typeface="Arial"/>
              </a:rPr>
              <a:t>masseter  </a:t>
            </a:r>
            <a:r>
              <a:rPr dirty="0" sz="2400" spc="-250">
                <a:latin typeface="Arial"/>
                <a:cs typeface="Arial"/>
              </a:rPr>
              <a:t>muscle.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220">
                <a:latin typeface="Arial"/>
                <a:cs typeface="Arial"/>
              </a:rPr>
              <a:t>They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204">
                <a:latin typeface="Arial"/>
                <a:cs typeface="Arial"/>
              </a:rPr>
              <a:t>may</a:t>
            </a:r>
            <a:r>
              <a:rPr dirty="0" sz="2400" spc="-270">
                <a:latin typeface="Arial"/>
                <a:cs typeface="Arial"/>
              </a:rPr>
              <a:t> </a:t>
            </a:r>
            <a:r>
              <a:rPr dirty="0" sz="2400" spc="-280">
                <a:latin typeface="Arial"/>
                <a:cs typeface="Arial"/>
              </a:rPr>
              <a:t>cause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245">
                <a:latin typeface="Arial"/>
                <a:cs typeface="Arial"/>
              </a:rPr>
              <a:t>pressure</a:t>
            </a:r>
            <a:r>
              <a:rPr dirty="0" sz="2400" spc="-300">
                <a:latin typeface="Arial"/>
                <a:cs typeface="Arial"/>
              </a:rPr>
              <a:t> </a:t>
            </a:r>
            <a:r>
              <a:rPr dirty="0" sz="2400" spc="-125">
                <a:latin typeface="Arial"/>
                <a:cs typeface="Arial"/>
              </a:rPr>
              <a:t>atrophy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of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10">
                <a:latin typeface="Arial"/>
                <a:cs typeface="Arial"/>
              </a:rPr>
              <a:t>underlying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260">
                <a:latin typeface="Arial"/>
                <a:cs typeface="Arial"/>
              </a:rPr>
              <a:t>bone.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64592" y="3593591"/>
            <a:ext cx="8865235" cy="2929255"/>
            <a:chOff x="164592" y="3593591"/>
            <a:chExt cx="8865235" cy="2929255"/>
          </a:xfrm>
        </p:grpSpPr>
        <p:sp>
          <p:nvSpPr>
            <p:cNvPr id="5" name="object 5"/>
            <p:cNvSpPr/>
            <p:nvPr/>
          </p:nvSpPr>
          <p:spPr>
            <a:xfrm>
              <a:off x="164592" y="3669804"/>
              <a:ext cx="4302252" cy="285292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28600" y="3733799"/>
              <a:ext cx="4123944" cy="26746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09550" y="3714749"/>
              <a:ext cx="4162425" cy="2712720"/>
            </a:xfrm>
            <a:custGeom>
              <a:avLst/>
              <a:gdLst/>
              <a:ahLst/>
              <a:cxnLst/>
              <a:rect l="l" t="t" r="r" b="b"/>
              <a:pathLst>
                <a:path w="4162425" h="2712720">
                  <a:moveTo>
                    <a:pt x="0" y="2712720"/>
                  </a:moveTo>
                  <a:lnTo>
                    <a:pt x="4162044" y="2712720"/>
                  </a:lnTo>
                  <a:lnTo>
                    <a:pt x="4162044" y="0"/>
                  </a:lnTo>
                  <a:lnTo>
                    <a:pt x="0" y="0"/>
                  </a:lnTo>
                  <a:lnTo>
                    <a:pt x="0" y="271272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584192" y="3593591"/>
              <a:ext cx="4445508" cy="29230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648200" y="3657599"/>
              <a:ext cx="4267200" cy="274472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629150" y="3638549"/>
              <a:ext cx="4305300" cy="2783205"/>
            </a:xfrm>
            <a:custGeom>
              <a:avLst/>
              <a:gdLst/>
              <a:ahLst/>
              <a:cxnLst/>
              <a:rect l="l" t="t" r="r" b="b"/>
              <a:pathLst>
                <a:path w="4305300" h="2783204">
                  <a:moveTo>
                    <a:pt x="0" y="2782824"/>
                  </a:moveTo>
                  <a:lnTo>
                    <a:pt x="4305300" y="2782824"/>
                  </a:lnTo>
                  <a:lnTo>
                    <a:pt x="4305300" y="0"/>
                  </a:lnTo>
                  <a:lnTo>
                    <a:pt x="0" y="0"/>
                  </a:lnTo>
                  <a:lnTo>
                    <a:pt x="0" y="2782824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60"/>
              <a:t>5</a:t>
            </a:r>
            <a:r>
              <a:rPr dirty="0" spc="25"/>
              <a:t>/1</a:t>
            </a:r>
            <a:r>
              <a:rPr dirty="0" spc="-25"/>
              <a:t>9</a:t>
            </a:r>
            <a:r>
              <a:rPr dirty="0" spc="105"/>
              <a:t>/</a:t>
            </a:r>
            <a:r>
              <a:rPr dirty="0" spc="210"/>
              <a:t>2</a:t>
            </a:r>
            <a:r>
              <a:rPr dirty="0" spc="-35"/>
              <a:t>0</a:t>
            </a:r>
            <a:r>
              <a:rPr dirty="0" spc="-45"/>
              <a:t>2</a:t>
            </a:r>
            <a:r>
              <a:rPr dirty="0" spc="-10"/>
              <a:t>3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85"/>
              <a:t>pigmentations</a:t>
            </a:r>
            <a:r>
              <a:rPr dirty="0" spc="-165"/>
              <a:t> </a:t>
            </a:r>
            <a:r>
              <a:rPr dirty="0" spc="-75"/>
              <a:t>of</a:t>
            </a:r>
            <a:r>
              <a:rPr dirty="0" spc="-165"/>
              <a:t> </a:t>
            </a:r>
            <a:r>
              <a:rPr dirty="0" spc="-60"/>
              <a:t>oral</a:t>
            </a:r>
            <a:r>
              <a:rPr dirty="0" spc="-155"/>
              <a:t> </a:t>
            </a:r>
            <a:r>
              <a:rPr dirty="0" spc="-45"/>
              <a:t>cavity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699245" y="6550839"/>
            <a:ext cx="287655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4610">
              <a:lnSpc>
                <a:spcPts val="1430"/>
              </a:lnSpc>
            </a:pPr>
            <a:fld id="{81D60167-4931-47E6-BA6A-407CBD079E47}" type="slidenum">
              <a:rPr dirty="0" sz="1200" spc="-210">
                <a:solidFill>
                  <a:srgbClr val="92879F"/>
                </a:solidFill>
                <a:latin typeface="Arial"/>
                <a:cs typeface="Arial"/>
              </a:rPr>
              <a:t>119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5859" y="339852"/>
            <a:ext cx="3601974" cy="12123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4602" y="434467"/>
            <a:ext cx="2783205" cy="6807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300" spc="-175" i="1">
                <a:solidFill>
                  <a:srgbClr val="542B6D"/>
                </a:solidFill>
                <a:latin typeface="Times New Roman"/>
                <a:cs typeface="Times New Roman"/>
              </a:rPr>
              <a:t>Investigations</a:t>
            </a:r>
            <a:endParaRPr sz="43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60"/>
              <a:t>5</a:t>
            </a:r>
            <a:r>
              <a:rPr dirty="0" spc="25"/>
              <a:t>/1</a:t>
            </a:r>
            <a:r>
              <a:rPr dirty="0" spc="-25"/>
              <a:t>9</a:t>
            </a:r>
            <a:r>
              <a:rPr dirty="0" spc="105"/>
              <a:t>/</a:t>
            </a:r>
            <a:r>
              <a:rPr dirty="0" spc="210"/>
              <a:t>2</a:t>
            </a:r>
            <a:r>
              <a:rPr dirty="0" spc="-35"/>
              <a:t>0</a:t>
            </a:r>
            <a:r>
              <a:rPr dirty="0" spc="-45"/>
              <a:t>2</a:t>
            </a:r>
            <a:r>
              <a:rPr dirty="0" spc="-10"/>
              <a:t>3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85"/>
              <a:t>pigmentations</a:t>
            </a:r>
            <a:r>
              <a:rPr dirty="0" spc="-165"/>
              <a:t> </a:t>
            </a:r>
            <a:r>
              <a:rPr dirty="0" spc="-75"/>
              <a:t>of</a:t>
            </a:r>
            <a:r>
              <a:rPr dirty="0" spc="-165"/>
              <a:t> </a:t>
            </a:r>
            <a:r>
              <a:rPr dirty="0" spc="-60"/>
              <a:t>oral</a:t>
            </a:r>
            <a:r>
              <a:rPr dirty="0" spc="-155"/>
              <a:t> </a:t>
            </a:r>
            <a:r>
              <a:rPr dirty="0" spc="-45"/>
              <a:t>cavity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699245" y="6550839"/>
            <a:ext cx="287655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4610">
              <a:lnSpc>
                <a:spcPts val="1430"/>
              </a:lnSpc>
            </a:pPr>
            <a:fld id="{81D60167-4931-47E6-BA6A-407CBD079E47}" type="slidenum">
              <a:rPr dirty="0" sz="1200" spc="-210">
                <a:solidFill>
                  <a:srgbClr val="92879F"/>
                </a:solidFill>
                <a:latin typeface="Arial"/>
                <a:cs typeface="Arial"/>
              </a:rPr>
              <a:t>119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96897" y="1396110"/>
            <a:ext cx="6992620" cy="2159000"/>
          </a:xfrm>
          <a:prstGeom prst="rect">
            <a:avLst/>
          </a:prstGeom>
        </p:spPr>
        <p:txBody>
          <a:bodyPr wrap="square" lIns="0" tIns="88265" rIns="0" bIns="0" rtlCol="0" vert="horz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695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55">
                <a:latin typeface="Arial"/>
                <a:cs typeface="Arial"/>
              </a:rPr>
              <a:t>Magnetic </a:t>
            </a:r>
            <a:r>
              <a:rPr dirty="0" sz="2400" spc="-254">
                <a:latin typeface="Arial"/>
                <a:cs typeface="Arial"/>
              </a:rPr>
              <a:t>resonance</a:t>
            </a:r>
            <a:r>
              <a:rPr dirty="0" sz="2400" spc="-434">
                <a:latin typeface="Arial"/>
                <a:cs typeface="Arial"/>
              </a:rPr>
              <a:t> </a:t>
            </a:r>
            <a:r>
              <a:rPr dirty="0" sz="2400" spc="-145">
                <a:latin typeface="Arial"/>
                <a:cs typeface="Arial"/>
              </a:rPr>
              <a:t>imaging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70">
                <a:latin typeface="Arial"/>
                <a:cs typeface="Arial"/>
              </a:rPr>
              <a:t>Contrast-enhanced </a:t>
            </a:r>
            <a:r>
              <a:rPr dirty="0" sz="2400" spc="-195">
                <a:latin typeface="Arial"/>
                <a:cs typeface="Arial"/>
              </a:rPr>
              <a:t>computed</a:t>
            </a:r>
            <a:r>
              <a:rPr dirty="0" sz="2400" spc="-415">
                <a:latin typeface="Arial"/>
                <a:cs typeface="Arial"/>
              </a:rPr>
              <a:t> </a:t>
            </a:r>
            <a:r>
              <a:rPr dirty="0" sz="2400" spc="-165">
                <a:latin typeface="Arial"/>
                <a:cs typeface="Arial"/>
              </a:rPr>
              <a:t>tomography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5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60">
                <a:latin typeface="Arial"/>
                <a:cs typeface="Arial"/>
              </a:rPr>
              <a:t>Grey-scale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155">
                <a:latin typeface="Arial"/>
                <a:cs typeface="Arial"/>
              </a:rPr>
              <a:t>ultrasound</a:t>
            </a:r>
            <a:r>
              <a:rPr dirty="0" sz="2400" spc="-320">
                <a:latin typeface="Arial"/>
                <a:cs typeface="Arial"/>
              </a:rPr>
              <a:t> </a:t>
            </a:r>
            <a:r>
              <a:rPr dirty="0" sz="2400" spc="-195">
                <a:latin typeface="Arial"/>
                <a:cs typeface="Arial"/>
              </a:rPr>
              <a:t>and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40">
                <a:latin typeface="Arial"/>
                <a:cs typeface="Arial"/>
              </a:rPr>
              <a:t>Doppler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85">
                <a:latin typeface="Arial"/>
                <a:cs typeface="Arial"/>
              </a:rPr>
              <a:t>analysis</a:t>
            </a:r>
            <a:endParaRPr sz="2400">
              <a:latin typeface="Arial"/>
              <a:cs typeface="Arial"/>
            </a:endParaRPr>
          </a:p>
          <a:p>
            <a:pPr marL="295910" marR="5080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35">
                <a:latin typeface="Arial"/>
                <a:cs typeface="Arial"/>
              </a:rPr>
              <a:t>Angiography,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-70">
                <a:latin typeface="Arial"/>
                <a:cs typeface="Arial"/>
              </a:rPr>
              <a:t>particularly</a:t>
            </a:r>
            <a:r>
              <a:rPr dirty="0" sz="2400" spc="-300">
                <a:latin typeface="Arial"/>
                <a:cs typeface="Arial"/>
              </a:rPr>
              <a:t> </a:t>
            </a:r>
            <a:r>
              <a:rPr dirty="0" sz="2400" spc="-40">
                <a:latin typeface="Arial"/>
                <a:cs typeface="Arial"/>
              </a:rPr>
              <a:t>digital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subtraction</a:t>
            </a:r>
            <a:r>
              <a:rPr dirty="0" sz="2400" spc="-315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angiography  </a:t>
            </a:r>
            <a:r>
              <a:rPr dirty="0" sz="2400" spc="-200">
                <a:latin typeface="Arial"/>
                <a:cs typeface="Arial"/>
              </a:rPr>
              <a:t>(DSA)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1435" y="100584"/>
            <a:ext cx="3126486" cy="11285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45844" y="186639"/>
            <a:ext cx="237045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275" i="1">
                <a:solidFill>
                  <a:srgbClr val="542B6D"/>
                </a:solidFill>
                <a:latin typeface="Times New Roman"/>
                <a:cs typeface="Times New Roman"/>
              </a:rPr>
              <a:t>Manage</a:t>
            </a:r>
            <a:r>
              <a:rPr dirty="0" sz="4000" spc="-385" i="1">
                <a:solidFill>
                  <a:srgbClr val="542B6D"/>
                </a:solidFill>
                <a:latin typeface="Times New Roman"/>
                <a:cs typeface="Times New Roman"/>
              </a:rPr>
              <a:t>m</a:t>
            </a:r>
            <a:r>
              <a:rPr dirty="0" sz="4000" spc="-140" i="1">
                <a:solidFill>
                  <a:srgbClr val="542B6D"/>
                </a:solidFill>
                <a:latin typeface="Times New Roman"/>
                <a:cs typeface="Times New Roman"/>
              </a:rPr>
              <a:t>ent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02740" y="862329"/>
            <a:ext cx="7200265" cy="502539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700"/>
              </a:spcBef>
            </a:pPr>
            <a:r>
              <a:rPr dirty="0" sz="2400" spc="-225">
                <a:latin typeface="Arial"/>
                <a:cs typeface="Arial"/>
              </a:rPr>
              <a:t>Laser</a:t>
            </a:r>
            <a:r>
              <a:rPr dirty="0" sz="2400" spc="-315">
                <a:latin typeface="Arial"/>
                <a:cs typeface="Arial"/>
              </a:rPr>
              <a:t> </a:t>
            </a:r>
            <a:r>
              <a:rPr dirty="0" sz="2400" spc="-125">
                <a:latin typeface="Arial"/>
                <a:cs typeface="Arial"/>
              </a:rPr>
              <a:t>therapy</a:t>
            </a:r>
            <a:endParaRPr sz="2400">
              <a:latin typeface="Arial"/>
              <a:cs typeface="Arial"/>
            </a:endParaRPr>
          </a:p>
          <a:p>
            <a:pPr marL="370205" indent="-332740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370205" algn="l"/>
                <a:tab pos="370840" algn="l"/>
              </a:tabLst>
            </a:pPr>
            <a:r>
              <a:rPr dirty="0" sz="2400" spc="-190">
                <a:latin typeface="Arial"/>
                <a:cs typeface="Arial"/>
              </a:rPr>
              <a:t>Anderson </a:t>
            </a:r>
            <a:r>
              <a:rPr dirty="0" sz="2400" spc="-195">
                <a:latin typeface="Arial"/>
                <a:cs typeface="Arial"/>
              </a:rPr>
              <a:t>and </a:t>
            </a:r>
            <a:r>
              <a:rPr dirty="0" sz="2400" spc="-204">
                <a:latin typeface="Arial"/>
                <a:cs typeface="Arial"/>
              </a:rPr>
              <a:t>Parrish, </a:t>
            </a:r>
            <a:r>
              <a:rPr dirty="0" sz="2400" spc="-350">
                <a:latin typeface="Arial"/>
                <a:cs typeface="Arial"/>
              </a:rPr>
              <a:t>1981 </a:t>
            </a:r>
            <a:r>
              <a:rPr dirty="0" sz="2400" spc="-190">
                <a:latin typeface="Arial"/>
                <a:cs typeface="Arial"/>
              </a:rPr>
              <a:t>described </a:t>
            </a:r>
            <a:r>
              <a:rPr dirty="0" sz="2400" spc="-165">
                <a:latin typeface="Arial"/>
                <a:cs typeface="Arial"/>
              </a:rPr>
              <a:t>selective</a:t>
            </a:r>
            <a:r>
              <a:rPr dirty="0" sz="2400" spc="-204">
                <a:latin typeface="Arial"/>
                <a:cs typeface="Arial"/>
              </a:rPr>
              <a:t> </a:t>
            </a:r>
            <a:r>
              <a:rPr dirty="0" sz="2400" spc="-185">
                <a:latin typeface="Arial"/>
                <a:cs typeface="Arial"/>
              </a:rPr>
              <a:t>thermolysis.</a:t>
            </a:r>
            <a:endParaRPr sz="2400">
              <a:latin typeface="Arial"/>
              <a:cs typeface="Arial"/>
            </a:endParaRPr>
          </a:p>
          <a:p>
            <a:pPr marL="321310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321310" algn="l"/>
                <a:tab pos="321945" algn="l"/>
              </a:tabLst>
            </a:pPr>
            <a:r>
              <a:rPr dirty="0" sz="2400" spc="-275">
                <a:latin typeface="Arial"/>
                <a:cs typeface="Arial"/>
              </a:rPr>
              <a:t>The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55">
                <a:latin typeface="Arial"/>
                <a:cs typeface="Arial"/>
              </a:rPr>
              <a:t>flash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55">
                <a:latin typeface="Arial"/>
                <a:cs typeface="Arial"/>
              </a:rPr>
              <a:t>lamp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210">
                <a:latin typeface="Arial"/>
                <a:cs typeface="Arial"/>
              </a:rPr>
              <a:t>pumped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190">
                <a:latin typeface="Arial"/>
                <a:cs typeface="Arial"/>
              </a:rPr>
              <a:t>pulsed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60">
                <a:latin typeface="Arial"/>
                <a:cs typeface="Arial"/>
              </a:rPr>
              <a:t>dye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190">
                <a:latin typeface="Arial"/>
                <a:cs typeface="Arial"/>
              </a:rPr>
              <a:t>laser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-254">
                <a:latin typeface="Arial"/>
                <a:cs typeface="Arial"/>
              </a:rPr>
              <a:t>(FPDL)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-200">
                <a:latin typeface="Arial"/>
                <a:cs typeface="Arial"/>
              </a:rPr>
              <a:t>is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30">
                <a:latin typeface="Arial"/>
                <a:cs typeface="Arial"/>
              </a:rPr>
              <a:t>the</a:t>
            </a:r>
            <a:endParaRPr sz="2400">
              <a:latin typeface="Arial"/>
              <a:cs typeface="Arial"/>
            </a:endParaRPr>
          </a:p>
          <a:p>
            <a:pPr marL="321310">
              <a:lnSpc>
                <a:spcPct val="100000"/>
              </a:lnSpc>
            </a:pPr>
            <a:r>
              <a:rPr dirty="0" sz="2400" spc="-145">
                <a:latin typeface="Arial"/>
                <a:cs typeface="Arial"/>
              </a:rPr>
              <a:t>treatment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of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90">
                <a:latin typeface="Arial"/>
                <a:cs typeface="Arial"/>
              </a:rPr>
              <a:t>choice</a:t>
            </a:r>
            <a:r>
              <a:rPr dirty="0" sz="2400" spc="-265">
                <a:latin typeface="Arial"/>
                <a:cs typeface="Arial"/>
              </a:rPr>
              <a:t> </a:t>
            </a:r>
            <a:r>
              <a:rPr dirty="0" sz="2400" spc="-114">
                <a:latin typeface="Arial"/>
                <a:cs typeface="Arial"/>
              </a:rPr>
              <a:t>for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135">
                <a:latin typeface="Arial"/>
                <a:cs typeface="Arial"/>
              </a:rPr>
              <a:t>the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25">
                <a:latin typeface="Arial"/>
                <a:cs typeface="Arial"/>
              </a:rPr>
              <a:t>superficial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254">
                <a:latin typeface="Arial"/>
                <a:cs typeface="Arial"/>
              </a:rPr>
              <a:t>hemangiomas.</a:t>
            </a:r>
            <a:endParaRPr sz="2400">
              <a:latin typeface="Arial"/>
              <a:cs typeface="Arial"/>
            </a:endParaRPr>
          </a:p>
          <a:p>
            <a:pPr marL="321310" marR="30480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321310" algn="l"/>
                <a:tab pos="321945" algn="l"/>
              </a:tabLst>
            </a:pPr>
            <a:r>
              <a:rPr dirty="0" sz="2400" spc="-125">
                <a:latin typeface="Arial"/>
                <a:cs typeface="Arial"/>
              </a:rPr>
              <a:t>Nd:YAG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90">
                <a:latin typeface="Arial"/>
                <a:cs typeface="Arial"/>
              </a:rPr>
              <a:t>laser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200">
                <a:latin typeface="Arial"/>
                <a:cs typeface="Arial"/>
              </a:rPr>
              <a:t>is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-185">
                <a:latin typeface="Arial"/>
                <a:cs typeface="Arial"/>
              </a:rPr>
              <a:t>known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114">
                <a:latin typeface="Arial"/>
                <a:cs typeface="Arial"/>
              </a:rPr>
              <a:t>for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-120">
                <a:latin typeface="Arial"/>
                <a:cs typeface="Arial"/>
              </a:rPr>
              <a:t>its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10">
                <a:latin typeface="Arial"/>
                <a:cs typeface="Arial"/>
              </a:rPr>
              <a:t>high</a:t>
            </a:r>
            <a:r>
              <a:rPr dirty="0" sz="2400" spc="-260">
                <a:latin typeface="Arial"/>
                <a:cs typeface="Arial"/>
              </a:rPr>
              <a:t> </a:t>
            </a:r>
            <a:r>
              <a:rPr dirty="0" sz="2400" spc="-215">
                <a:latin typeface="Arial"/>
                <a:cs typeface="Arial"/>
              </a:rPr>
              <a:t>tissue</a:t>
            </a:r>
            <a:r>
              <a:rPr dirty="0" sz="2400" spc="-310">
                <a:latin typeface="Arial"/>
                <a:cs typeface="Arial"/>
              </a:rPr>
              <a:t> </a:t>
            </a:r>
            <a:r>
              <a:rPr dirty="0" sz="2400" spc="-145">
                <a:latin typeface="Arial"/>
                <a:cs typeface="Arial"/>
              </a:rPr>
              <a:t>penetration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of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60">
                <a:latin typeface="Arial"/>
                <a:cs typeface="Arial"/>
              </a:rPr>
              <a:t>up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20">
                <a:latin typeface="Arial"/>
                <a:cs typeface="Arial"/>
              </a:rPr>
              <a:t>to  </a:t>
            </a:r>
            <a:r>
              <a:rPr dirty="0" sz="2400" spc="-600">
                <a:latin typeface="Arial"/>
                <a:cs typeface="Arial"/>
              </a:rPr>
              <a:t>1 </a:t>
            </a:r>
            <a:r>
              <a:rPr dirty="0" sz="2400" spc="-204">
                <a:latin typeface="Arial"/>
                <a:cs typeface="Arial"/>
              </a:rPr>
              <a:t>cm</a:t>
            </a:r>
            <a:r>
              <a:rPr dirty="0" baseline="24305" sz="2400" spc="-307">
                <a:latin typeface="Arial"/>
                <a:cs typeface="Arial"/>
              </a:rPr>
              <a:t>2 </a:t>
            </a:r>
            <a:r>
              <a:rPr dirty="0" sz="2400" spc="-195">
                <a:latin typeface="Arial"/>
                <a:cs typeface="Arial"/>
              </a:rPr>
              <a:t>and </a:t>
            </a:r>
            <a:r>
              <a:rPr dirty="0" sz="2400" spc="-155">
                <a:latin typeface="Arial"/>
                <a:cs typeface="Arial"/>
              </a:rPr>
              <a:t>scattering </a:t>
            </a:r>
            <a:r>
              <a:rPr dirty="0" sz="2400" spc="-150">
                <a:latin typeface="Arial"/>
                <a:cs typeface="Arial"/>
              </a:rPr>
              <a:t>of </a:t>
            </a:r>
            <a:r>
              <a:rPr dirty="0" sz="2400" spc="-190">
                <a:latin typeface="Arial"/>
                <a:cs typeface="Arial"/>
              </a:rPr>
              <a:t>laser </a:t>
            </a:r>
            <a:r>
              <a:rPr dirty="0" sz="2400" spc="-25">
                <a:latin typeface="Arial"/>
                <a:cs typeface="Arial"/>
              </a:rPr>
              <a:t>light </a:t>
            </a:r>
            <a:r>
              <a:rPr dirty="0" sz="2400" spc="-60">
                <a:latin typeface="Arial"/>
                <a:cs typeface="Arial"/>
              </a:rPr>
              <a:t>with </a:t>
            </a:r>
            <a:r>
              <a:rPr dirty="0" sz="2400" spc="-235">
                <a:latin typeface="Arial"/>
                <a:cs typeface="Arial"/>
              </a:rPr>
              <a:t>a </a:t>
            </a:r>
            <a:r>
              <a:rPr dirty="0" sz="2400" spc="-150">
                <a:latin typeface="Arial"/>
                <a:cs typeface="Arial"/>
              </a:rPr>
              <a:t>blood </a:t>
            </a:r>
            <a:r>
              <a:rPr dirty="0" sz="2400" spc="-260">
                <a:latin typeface="Arial"/>
                <a:cs typeface="Arial"/>
              </a:rPr>
              <a:t>vessel  </a:t>
            </a:r>
            <a:r>
              <a:rPr dirty="0" sz="2400" spc="-145">
                <a:latin typeface="Arial"/>
                <a:cs typeface="Arial"/>
              </a:rPr>
              <a:t>coagulation </a:t>
            </a:r>
            <a:r>
              <a:rPr dirty="0" sz="2400" spc="-165">
                <a:latin typeface="Arial"/>
                <a:cs typeface="Arial"/>
              </a:rPr>
              <a:t>effect, </a:t>
            </a:r>
            <a:r>
              <a:rPr dirty="0" sz="2400" spc="-195">
                <a:latin typeface="Arial"/>
                <a:cs typeface="Arial"/>
              </a:rPr>
              <a:t>and </a:t>
            </a:r>
            <a:r>
              <a:rPr dirty="0" sz="2400" spc="60">
                <a:latin typeface="Arial"/>
                <a:cs typeface="Arial"/>
              </a:rPr>
              <a:t>it </a:t>
            </a:r>
            <a:r>
              <a:rPr dirty="0" sz="2400" spc="-200">
                <a:latin typeface="Arial"/>
                <a:cs typeface="Arial"/>
              </a:rPr>
              <a:t>is </a:t>
            </a:r>
            <a:r>
              <a:rPr dirty="0" sz="2400" spc="-204">
                <a:latin typeface="Arial"/>
                <a:cs typeface="Arial"/>
              </a:rPr>
              <a:t>considered </a:t>
            </a:r>
            <a:r>
              <a:rPr dirty="0" sz="2400" spc="-120">
                <a:latin typeface="Arial"/>
                <a:cs typeface="Arial"/>
              </a:rPr>
              <a:t>to </a:t>
            </a:r>
            <a:r>
              <a:rPr dirty="0" sz="2400" spc="-225">
                <a:latin typeface="Arial"/>
                <a:cs typeface="Arial"/>
              </a:rPr>
              <a:t>be </a:t>
            </a:r>
            <a:r>
              <a:rPr dirty="0" sz="2400" spc="-220">
                <a:latin typeface="Arial"/>
                <a:cs typeface="Arial"/>
              </a:rPr>
              <a:t>an </a:t>
            </a:r>
            <a:r>
              <a:rPr dirty="0" sz="2400" spc="-130">
                <a:latin typeface="Arial"/>
                <a:cs typeface="Arial"/>
              </a:rPr>
              <a:t>appropriate  </a:t>
            </a:r>
            <a:r>
              <a:rPr dirty="0" sz="2400" spc="-190">
                <a:latin typeface="Arial"/>
                <a:cs typeface="Arial"/>
              </a:rPr>
              <a:t>laser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20">
                <a:latin typeface="Arial"/>
                <a:cs typeface="Arial"/>
              </a:rPr>
              <a:t>for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145">
                <a:latin typeface="Arial"/>
                <a:cs typeface="Arial"/>
              </a:rPr>
              <a:t>treatment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of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90">
                <a:latin typeface="Arial"/>
                <a:cs typeface="Arial"/>
              </a:rPr>
              <a:t>voluminous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254">
                <a:latin typeface="Arial"/>
                <a:cs typeface="Arial"/>
              </a:rPr>
              <a:t>hemangiomas.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850">
              <a:latin typeface="Arial"/>
              <a:cs typeface="Arial"/>
            </a:endParaRPr>
          </a:p>
          <a:p>
            <a:pPr marL="825500">
              <a:lnSpc>
                <a:spcPct val="100000"/>
              </a:lnSpc>
            </a:pPr>
            <a:r>
              <a:rPr dirty="0" sz="2400" spc="-240">
                <a:latin typeface="Arial"/>
                <a:cs typeface="Arial"/>
              </a:rPr>
              <a:t>PURPURA </a:t>
            </a:r>
            <a:r>
              <a:rPr dirty="0" sz="2400" spc="-110">
                <a:latin typeface="Arial"/>
                <a:cs typeface="Arial"/>
              </a:rPr>
              <a:t>FOLLOWING</a:t>
            </a:r>
            <a:r>
              <a:rPr dirty="0" sz="2400" spc="-409">
                <a:latin typeface="Arial"/>
                <a:cs typeface="Arial"/>
              </a:rPr>
              <a:t> </a:t>
            </a:r>
            <a:r>
              <a:rPr dirty="0" sz="2400" spc="-235">
                <a:latin typeface="Arial"/>
                <a:cs typeface="Arial"/>
              </a:rPr>
              <a:t>LASER</a:t>
            </a:r>
            <a:endParaRPr sz="2400">
              <a:latin typeface="Arial"/>
              <a:cs typeface="Arial"/>
            </a:endParaRPr>
          </a:p>
          <a:p>
            <a:pPr marL="2155190">
              <a:lnSpc>
                <a:spcPct val="100000"/>
              </a:lnSpc>
              <a:spcBef>
                <a:spcPts val="605"/>
              </a:spcBef>
            </a:pPr>
            <a:r>
              <a:rPr dirty="0" sz="2400" spc="-270">
                <a:latin typeface="Arial"/>
                <a:cs typeface="Arial"/>
              </a:rPr>
              <a:t>TREATMENT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489191" y="4126985"/>
            <a:ext cx="2646045" cy="2687320"/>
            <a:chOff x="6489191" y="4126985"/>
            <a:chExt cx="2646045" cy="2687320"/>
          </a:xfrm>
        </p:grpSpPr>
        <p:sp>
          <p:nvSpPr>
            <p:cNvPr id="6" name="object 6"/>
            <p:cNvSpPr/>
            <p:nvPr/>
          </p:nvSpPr>
          <p:spPr>
            <a:xfrm>
              <a:off x="6489191" y="4126985"/>
              <a:ext cx="2645664" cy="26868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553199" y="4191000"/>
              <a:ext cx="2467355" cy="250850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534149" y="4171950"/>
              <a:ext cx="2505710" cy="2546985"/>
            </a:xfrm>
            <a:custGeom>
              <a:avLst/>
              <a:gdLst/>
              <a:ahLst/>
              <a:cxnLst/>
              <a:rect l="l" t="t" r="r" b="b"/>
              <a:pathLst>
                <a:path w="2505709" h="2546984">
                  <a:moveTo>
                    <a:pt x="0" y="2546604"/>
                  </a:moveTo>
                  <a:lnTo>
                    <a:pt x="2505455" y="2546604"/>
                  </a:lnTo>
                  <a:lnTo>
                    <a:pt x="2505455" y="0"/>
                  </a:lnTo>
                  <a:lnTo>
                    <a:pt x="0" y="0"/>
                  </a:lnTo>
                  <a:lnTo>
                    <a:pt x="0" y="2546604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60"/>
              <a:t>5</a:t>
            </a:r>
            <a:r>
              <a:rPr dirty="0" spc="25"/>
              <a:t>/1</a:t>
            </a:r>
            <a:r>
              <a:rPr dirty="0" spc="-25"/>
              <a:t>9</a:t>
            </a:r>
            <a:r>
              <a:rPr dirty="0" spc="105"/>
              <a:t>/</a:t>
            </a:r>
            <a:r>
              <a:rPr dirty="0" spc="210"/>
              <a:t>2</a:t>
            </a:r>
            <a:r>
              <a:rPr dirty="0" spc="-35"/>
              <a:t>0</a:t>
            </a:r>
            <a:r>
              <a:rPr dirty="0" spc="-45"/>
              <a:t>2</a:t>
            </a:r>
            <a:r>
              <a:rPr dirty="0" spc="-10"/>
              <a:t>3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85"/>
              <a:t>pigmentations</a:t>
            </a:r>
            <a:r>
              <a:rPr dirty="0" spc="-165"/>
              <a:t> </a:t>
            </a:r>
            <a:r>
              <a:rPr dirty="0" spc="-75"/>
              <a:t>of</a:t>
            </a:r>
            <a:r>
              <a:rPr dirty="0" spc="-165"/>
              <a:t> </a:t>
            </a:r>
            <a:r>
              <a:rPr dirty="0" spc="-60"/>
              <a:t>oral</a:t>
            </a:r>
            <a:r>
              <a:rPr dirty="0" spc="-155"/>
              <a:t> </a:t>
            </a:r>
            <a:r>
              <a:rPr dirty="0" spc="-45"/>
              <a:t>cavity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699245" y="6550839"/>
            <a:ext cx="287655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4610">
              <a:lnSpc>
                <a:spcPts val="1430"/>
              </a:lnSpc>
            </a:pPr>
            <a:fld id="{81D60167-4931-47E6-BA6A-407CBD079E47}" type="slidenum">
              <a:rPr dirty="0" sz="1200" spc="-210">
                <a:solidFill>
                  <a:srgbClr val="92879F"/>
                </a:solidFill>
                <a:latin typeface="Arial"/>
                <a:cs typeface="Arial"/>
              </a:rPr>
              <a:t>119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04289" y="328101"/>
            <a:ext cx="7449184" cy="4873625"/>
          </a:xfrm>
          <a:prstGeom prst="rect">
            <a:avLst/>
          </a:prstGeom>
        </p:spPr>
        <p:txBody>
          <a:bodyPr wrap="square" lIns="0" tIns="895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dirty="0" sz="2400" spc="-160">
                <a:latin typeface="Arial"/>
                <a:cs typeface="Arial"/>
              </a:rPr>
              <a:t>Sclerotherapy</a:t>
            </a:r>
            <a:endParaRPr sz="2400">
              <a:latin typeface="Arial"/>
              <a:cs typeface="Arial"/>
            </a:endParaRPr>
          </a:p>
          <a:p>
            <a:pPr marL="295910" marR="5080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210">
                <a:latin typeface="Arial"/>
                <a:cs typeface="Arial"/>
              </a:rPr>
              <a:t>Sclerosing </a:t>
            </a:r>
            <a:r>
              <a:rPr dirty="0" sz="2400" spc="-225">
                <a:latin typeface="Arial"/>
                <a:cs typeface="Arial"/>
              </a:rPr>
              <a:t>agents </a:t>
            </a:r>
            <a:r>
              <a:rPr dirty="0" sz="2400" spc="-190">
                <a:latin typeface="Arial"/>
                <a:cs typeface="Arial"/>
              </a:rPr>
              <a:t>are </a:t>
            </a:r>
            <a:r>
              <a:rPr dirty="0" sz="2400" spc="-270">
                <a:latin typeface="Arial"/>
                <a:cs typeface="Arial"/>
              </a:rPr>
              <a:t>substances </a:t>
            </a:r>
            <a:r>
              <a:rPr dirty="0" sz="2400" spc="-75">
                <a:latin typeface="Arial"/>
                <a:cs typeface="Arial"/>
              </a:rPr>
              <a:t>that </a:t>
            </a:r>
            <a:r>
              <a:rPr dirty="0" sz="2400" spc="-280">
                <a:latin typeface="Arial"/>
                <a:cs typeface="Arial"/>
              </a:rPr>
              <a:t>cause </a:t>
            </a:r>
            <a:r>
              <a:rPr dirty="0" sz="2400" spc="-235">
                <a:latin typeface="Arial"/>
                <a:cs typeface="Arial"/>
              </a:rPr>
              <a:t>a </a:t>
            </a:r>
            <a:r>
              <a:rPr dirty="0" sz="2400" spc="-180">
                <a:latin typeface="Arial"/>
                <a:cs typeface="Arial"/>
              </a:rPr>
              <a:t>marked </a:t>
            </a:r>
            <a:r>
              <a:rPr dirty="0" sz="2400" spc="-215">
                <a:latin typeface="Arial"/>
                <a:cs typeface="Arial"/>
              </a:rPr>
              <a:t>tissue  </a:t>
            </a:r>
            <a:r>
              <a:rPr dirty="0" sz="2400" spc="-50">
                <a:latin typeface="Arial"/>
                <a:cs typeface="Arial"/>
              </a:rPr>
              <a:t>irritation</a:t>
            </a:r>
            <a:r>
              <a:rPr dirty="0" sz="2400" spc="-315">
                <a:latin typeface="Arial"/>
                <a:cs typeface="Arial"/>
              </a:rPr>
              <a:t> </a:t>
            </a:r>
            <a:r>
              <a:rPr dirty="0" sz="2400" spc="-165">
                <a:latin typeface="Arial"/>
                <a:cs typeface="Arial"/>
              </a:rPr>
              <a:t>or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210">
                <a:latin typeface="Arial"/>
                <a:cs typeface="Arial"/>
              </a:rPr>
              <a:t>thrombosis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60">
                <a:latin typeface="Arial"/>
                <a:cs typeface="Arial"/>
              </a:rPr>
              <a:t>with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240">
                <a:latin typeface="Arial"/>
                <a:cs typeface="Arial"/>
              </a:rPr>
              <a:t>subsequent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10">
                <a:latin typeface="Arial"/>
                <a:cs typeface="Arial"/>
              </a:rPr>
              <a:t>local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30">
                <a:latin typeface="Arial"/>
                <a:cs typeface="Arial"/>
              </a:rPr>
              <a:t>inflammation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95">
                <a:latin typeface="Arial"/>
                <a:cs typeface="Arial"/>
              </a:rPr>
              <a:t>and  </a:t>
            </a:r>
            <a:r>
              <a:rPr dirty="0" sz="2400" spc="-215">
                <a:latin typeface="Arial"/>
                <a:cs typeface="Arial"/>
              </a:rPr>
              <a:t>tissue </a:t>
            </a:r>
            <a:r>
              <a:rPr dirty="0" sz="2400" spc="-254">
                <a:latin typeface="Arial"/>
                <a:cs typeface="Arial"/>
              </a:rPr>
              <a:t>necrosis. </a:t>
            </a:r>
            <a:r>
              <a:rPr dirty="0" sz="2400" spc="-240">
                <a:latin typeface="Arial"/>
                <a:cs typeface="Arial"/>
              </a:rPr>
              <a:t>This </a:t>
            </a:r>
            <a:r>
              <a:rPr dirty="0" sz="2400" spc="-130">
                <a:latin typeface="Arial"/>
                <a:cs typeface="Arial"/>
              </a:rPr>
              <a:t>inflammation </a:t>
            </a:r>
            <a:r>
              <a:rPr dirty="0" sz="2400" spc="-195">
                <a:latin typeface="Arial"/>
                <a:cs typeface="Arial"/>
              </a:rPr>
              <a:t>and </a:t>
            </a:r>
            <a:r>
              <a:rPr dirty="0" sz="2400" spc="-215">
                <a:latin typeface="Arial"/>
                <a:cs typeface="Arial"/>
              </a:rPr>
              <a:t>tissue </a:t>
            </a:r>
            <a:r>
              <a:rPr dirty="0" sz="2400" spc="-245">
                <a:latin typeface="Arial"/>
                <a:cs typeface="Arial"/>
              </a:rPr>
              <a:t>necrosis </a:t>
            </a:r>
            <a:r>
              <a:rPr dirty="0" sz="2400" spc="-190">
                <a:latin typeface="Arial"/>
                <a:cs typeface="Arial"/>
              </a:rPr>
              <a:t>results </a:t>
            </a:r>
            <a:r>
              <a:rPr dirty="0" sz="2400" spc="-65">
                <a:latin typeface="Arial"/>
                <a:cs typeface="Arial"/>
              </a:rPr>
              <a:t>in  </a:t>
            </a:r>
            <a:r>
              <a:rPr dirty="0" sz="2400" spc="-165">
                <a:latin typeface="Arial"/>
                <a:cs typeface="Arial"/>
              </a:rPr>
              <a:t>fibrosis </a:t>
            </a:r>
            <a:r>
              <a:rPr dirty="0" sz="2400" spc="-195">
                <a:latin typeface="Arial"/>
                <a:cs typeface="Arial"/>
              </a:rPr>
              <a:t>and </a:t>
            </a:r>
            <a:r>
              <a:rPr dirty="0" sz="2400" spc="-215">
                <a:latin typeface="Arial"/>
                <a:cs typeface="Arial"/>
              </a:rPr>
              <a:t>tissue</a:t>
            </a:r>
            <a:r>
              <a:rPr dirty="0" sz="2400" spc="-530">
                <a:latin typeface="Arial"/>
                <a:cs typeface="Arial"/>
              </a:rPr>
              <a:t> </a:t>
            </a:r>
            <a:r>
              <a:rPr dirty="0" sz="2400" spc="-160">
                <a:latin typeface="Arial"/>
                <a:cs typeface="Arial"/>
              </a:rPr>
              <a:t>contraction.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CEB866"/>
              </a:buClr>
              <a:buFont typeface="Arial"/>
              <a:buChar char=""/>
            </a:pPr>
            <a:endParaRPr sz="355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</a:pPr>
            <a:r>
              <a:rPr dirty="0" sz="2400" spc="-175">
                <a:latin typeface="Arial"/>
                <a:cs typeface="Arial"/>
              </a:rPr>
              <a:t>Osmotic</a:t>
            </a:r>
            <a:r>
              <a:rPr dirty="0" sz="2400" spc="-330">
                <a:latin typeface="Arial"/>
                <a:cs typeface="Arial"/>
              </a:rPr>
              <a:t> </a:t>
            </a:r>
            <a:r>
              <a:rPr dirty="0" sz="2400" spc="-160">
                <a:latin typeface="Arial"/>
                <a:cs typeface="Arial"/>
              </a:rPr>
              <a:t>Agents</a:t>
            </a:r>
            <a:endParaRPr sz="2400">
              <a:latin typeface="Arial"/>
              <a:cs typeface="Arial"/>
            </a:endParaRPr>
          </a:p>
          <a:p>
            <a:pPr algn="just" marL="295910" marR="97155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6545" algn="l"/>
              </a:tabLst>
            </a:pPr>
            <a:r>
              <a:rPr dirty="0" sz="2400" spc="-180">
                <a:latin typeface="Arial"/>
                <a:cs typeface="Arial"/>
              </a:rPr>
              <a:t>Osmotic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225">
                <a:latin typeface="Arial"/>
                <a:cs typeface="Arial"/>
              </a:rPr>
              <a:t>agents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155">
                <a:latin typeface="Arial"/>
                <a:cs typeface="Arial"/>
              </a:rPr>
              <a:t>exert</a:t>
            </a:r>
            <a:r>
              <a:rPr dirty="0" sz="2400" spc="-270">
                <a:latin typeface="Arial"/>
                <a:cs typeface="Arial"/>
              </a:rPr>
              <a:t> </a:t>
            </a:r>
            <a:r>
              <a:rPr dirty="0" sz="2400" spc="-75">
                <a:latin typeface="Arial"/>
                <a:cs typeface="Arial"/>
              </a:rPr>
              <a:t>their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185">
                <a:latin typeface="Arial"/>
                <a:cs typeface="Arial"/>
              </a:rPr>
              <a:t>effects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00">
                <a:latin typeface="Arial"/>
                <a:cs typeface="Arial"/>
              </a:rPr>
              <a:t>by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20">
                <a:latin typeface="Arial"/>
                <a:cs typeface="Arial"/>
              </a:rPr>
              <a:t>dehydrating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14">
                <a:latin typeface="Arial"/>
                <a:cs typeface="Arial"/>
              </a:rPr>
              <a:t>endothelial  </a:t>
            </a:r>
            <a:r>
              <a:rPr dirty="0" sz="2400" spc="-155">
                <a:latin typeface="Arial"/>
                <a:cs typeface="Arial"/>
              </a:rPr>
              <a:t>cells </a:t>
            </a:r>
            <a:r>
              <a:rPr dirty="0" sz="2400" spc="-135">
                <a:latin typeface="Arial"/>
                <a:cs typeface="Arial"/>
              </a:rPr>
              <a:t>through </a:t>
            </a:r>
            <a:r>
              <a:rPr dirty="0" sz="2400" spc="-325">
                <a:latin typeface="Arial"/>
                <a:cs typeface="Arial"/>
              </a:rPr>
              <a:t>osmosis, </a:t>
            </a:r>
            <a:r>
              <a:rPr dirty="0" sz="2400" spc="-135">
                <a:latin typeface="Arial"/>
                <a:cs typeface="Arial"/>
              </a:rPr>
              <a:t>which </a:t>
            </a:r>
            <a:r>
              <a:rPr dirty="0" sz="2400" spc="-185">
                <a:latin typeface="Arial"/>
                <a:cs typeface="Arial"/>
              </a:rPr>
              <a:t>results </a:t>
            </a:r>
            <a:r>
              <a:rPr dirty="0" sz="2400" spc="-65">
                <a:latin typeface="Arial"/>
                <a:cs typeface="Arial"/>
              </a:rPr>
              <a:t>in </a:t>
            </a:r>
            <a:r>
              <a:rPr dirty="0" sz="2400" spc="-114">
                <a:latin typeface="Arial"/>
                <a:cs typeface="Arial"/>
              </a:rPr>
              <a:t>endothelial </a:t>
            </a:r>
            <a:r>
              <a:rPr dirty="0" sz="2400" spc="-170">
                <a:latin typeface="Arial"/>
                <a:cs typeface="Arial"/>
              </a:rPr>
              <a:t>destruction.  </a:t>
            </a:r>
            <a:r>
              <a:rPr dirty="0" sz="2400" spc="-220">
                <a:latin typeface="Arial"/>
                <a:cs typeface="Arial"/>
              </a:rPr>
              <a:t>They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190">
                <a:latin typeface="Arial"/>
                <a:cs typeface="Arial"/>
              </a:rPr>
              <a:t>are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285">
                <a:latin typeface="Arial"/>
                <a:cs typeface="Arial"/>
              </a:rPr>
              <a:t>less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30">
                <a:latin typeface="Arial"/>
                <a:cs typeface="Arial"/>
              </a:rPr>
              <a:t>effective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65">
                <a:latin typeface="Arial"/>
                <a:cs typeface="Arial"/>
              </a:rPr>
              <a:t>in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35">
                <a:latin typeface="Arial"/>
                <a:cs typeface="Arial"/>
              </a:rPr>
              <a:t>the</a:t>
            </a:r>
            <a:r>
              <a:rPr dirty="0" sz="2400" spc="-270">
                <a:latin typeface="Arial"/>
                <a:cs typeface="Arial"/>
              </a:rPr>
              <a:t> </a:t>
            </a:r>
            <a:r>
              <a:rPr dirty="0" sz="2400" spc="-145">
                <a:latin typeface="Arial"/>
                <a:cs typeface="Arial"/>
              </a:rPr>
              <a:t>treatment</a:t>
            </a:r>
            <a:r>
              <a:rPr dirty="0" sz="2400" spc="-300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of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210">
                <a:latin typeface="Arial"/>
                <a:cs typeface="Arial"/>
              </a:rPr>
              <a:t>veins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14">
                <a:latin typeface="Arial"/>
                <a:cs typeface="Arial"/>
              </a:rPr>
              <a:t>larger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-140">
                <a:latin typeface="Arial"/>
                <a:cs typeface="Arial"/>
              </a:rPr>
              <a:t>than</a:t>
            </a:r>
            <a:r>
              <a:rPr dirty="0" sz="2400" spc="-270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3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120">
                <a:latin typeface="Arial"/>
                <a:cs typeface="Arial"/>
              </a:rPr>
              <a:t>to  </a:t>
            </a:r>
            <a:r>
              <a:rPr dirty="0" sz="2400" spc="-250">
                <a:latin typeface="Arial"/>
                <a:cs typeface="Arial"/>
              </a:rPr>
              <a:t>4mm </a:t>
            </a:r>
            <a:r>
              <a:rPr dirty="0" sz="2400" spc="-65">
                <a:latin typeface="Arial"/>
                <a:cs typeface="Arial"/>
              </a:rPr>
              <a:t>in</a:t>
            </a:r>
            <a:r>
              <a:rPr dirty="0" sz="2400" spc="-310">
                <a:latin typeface="Arial"/>
                <a:cs typeface="Arial"/>
              </a:rPr>
              <a:t> </a:t>
            </a:r>
            <a:r>
              <a:rPr dirty="0" sz="2400" spc="-180">
                <a:latin typeface="Arial"/>
                <a:cs typeface="Arial"/>
              </a:rPr>
              <a:t>diameter.</a:t>
            </a:r>
            <a:endParaRPr sz="2400">
              <a:latin typeface="Arial"/>
              <a:cs typeface="Arial"/>
            </a:endParaRPr>
          </a:p>
          <a:p>
            <a:pPr algn="just" marL="295910" indent="-283845">
              <a:lnSpc>
                <a:spcPct val="100000"/>
              </a:lnSpc>
              <a:spcBef>
                <a:spcPts val="605"/>
              </a:spcBef>
              <a:buClr>
                <a:srgbClr val="CEB866"/>
              </a:buClr>
              <a:buSzPct val="79166"/>
              <a:buChar char=""/>
              <a:tabLst>
                <a:tab pos="296545" algn="l"/>
              </a:tabLst>
            </a:pPr>
            <a:r>
              <a:rPr dirty="0" sz="2400" spc="-310">
                <a:latin typeface="Arial"/>
                <a:cs typeface="Arial"/>
              </a:rPr>
              <a:t>E.g </a:t>
            </a:r>
            <a:r>
              <a:rPr dirty="0" sz="2400" spc="-125">
                <a:latin typeface="Arial"/>
                <a:cs typeface="Arial"/>
              </a:rPr>
              <a:t>Hypertonic </a:t>
            </a:r>
            <a:r>
              <a:rPr dirty="0" sz="2400" spc="-175">
                <a:latin typeface="Arial"/>
                <a:cs typeface="Arial"/>
              </a:rPr>
              <a:t>saline</a:t>
            </a:r>
            <a:r>
              <a:rPr dirty="0" sz="2400" spc="-409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solution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60"/>
              <a:t>5</a:t>
            </a:r>
            <a:r>
              <a:rPr dirty="0" spc="25"/>
              <a:t>/1</a:t>
            </a:r>
            <a:r>
              <a:rPr dirty="0" spc="-25"/>
              <a:t>9</a:t>
            </a:r>
            <a:r>
              <a:rPr dirty="0" spc="105"/>
              <a:t>/</a:t>
            </a:r>
            <a:r>
              <a:rPr dirty="0" spc="210"/>
              <a:t>2</a:t>
            </a:r>
            <a:r>
              <a:rPr dirty="0" spc="-35"/>
              <a:t>0</a:t>
            </a:r>
            <a:r>
              <a:rPr dirty="0" spc="-45"/>
              <a:t>2</a:t>
            </a:r>
            <a:r>
              <a:rPr dirty="0" spc="-10"/>
              <a:t>3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85"/>
              <a:t>pigmentations</a:t>
            </a:r>
            <a:r>
              <a:rPr dirty="0" spc="-165"/>
              <a:t> </a:t>
            </a:r>
            <a:r>
              <a:rPr dirty="0" spc="-75"/>
              <a:t>of</a:t>
            </a:r>
            <a:r>
              <a:rPr dirty="0" spc="-165"/>
              <a:t> </a:t>
            </a:r>
            <a:r>
              <a:rPr dirty="0" spc="-60"/>
              <a:t>oral</a:t>
            </a:r>
            <a:r>
              <a:rPr dirty="0" spc="-155"/>
              <a:t> </a:t>
            </a:r>
            <a:r>
              <a:rPr dirty="0" spc="-45"/>
              <a:t>cavity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699245" y="6550839"/>
            <a:ext cx="287655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4610">
              <a:lnSpc>
                <a:spcPts val="1430"/>
              </a:lnSpc>
            </a:pPr>
            <a:fld id="{81D60167-4931-47E6-BA6A-407CBD079E47}" type="slidenum">
              <a:rPr dirty="0" sz="1200" spc="-210">
                <a:solidFill>
                  <a:srgbClr val="92879F"/>
                </a:solidFill>
                <a:latin typeface="Arial"/>
                <a:cs typeface="Arial"/>
              </a:rPr>
              <a:t>119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56689" y="328101"/>
            <a:ext cx="7366000" cy="4675505"/>
          </a:xfrm>
          <a:prstGeom prst="rect">
            <a:avLst/>
          </a:prstGeom>
        </p:spPr>
        <p:txBody>
          <a:bodyPr wrap="square" lIns="0" tIns="895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dirty="0" sz="2400" spc="-160">
                <a:latin typeface="Arial"/>
                <a:cs typeface="Arial"/>
              </a:rPr>
              <a:t>Steroid</a:t>
            </a:r>
            <a:r>
              <a:rPr dirty="0" sz="2400" spc="-320">
                <a:latin typeface="Arial"/>
                <a:cs typeface="Arial"/>
              </a:rPr>
              <a:t> </a:t>
            </a:r>
            <a:r>
              <a:rPr dirty="0" sz="2400" spc="-120">
                <a:latin typeface="Arial"/>
                <a:cs typeface="Arial"/>
              </a:rPr>
              <a:t>therapy</a:t>
            </a:r>
            <a:endParaRPr sz="2400">
              <a:latin typeface="Arial"/>
              <a:cs typeface="Arial"/>
            </a:endParaRPr>
          </a:p>
          <a:p>
            <a:pPr marL="295910" marR="313690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Font typeface="Arial"/>
              <a:buChar char=""/>
              <a:tabLst>
                <a:tab pos="344805" algn="l"/>
                <a:tab pos="345440" algn="l"/>
              </a:tabLst>
            </a:pPr>
            <a:r>
              <a:rPr dirty="0"/>
              <a:t>	</a:t>
            </a:r>
            <a:r>
              <a:rPr dirty="0" sz="2400" spc="-220">
                <a:latin typeface="Arial"/>
                <a:cs typeface="Arial"/>
              </a:rPr>
              <a:t>They </a:t>
            </a:r>
            <a:r>
              <a:rPr dirty="0" sz="2400" spc="-225">
                <a:latin typeface="Arial"/>
                <a:cs typeface="Arial"/>
              </a:rPr>
              <a:t>can be </a:t>
            </a:r>
            <a:r>
              <a:rPr dirty="0" sz="2400" spc="-145">
                <a:latin typeface="Arial"/>
                <a:cs typeface="Arial"/>
              </a:rPr>
              <a:t>given </a:t>
            </a:r>
            <a:r>
              <a:rPr dirty="0" sz="2400" spc="-110">
                <a:latin typeface="Arial"/>
                <a:cs typeface="Arial"/>
              </a:rPr>
              <a:t>either </a:t>
            </a:r>
            <a:r>
              <a:rPr dirty="0" sz="2400" spc="-65">
                <a:latin typeface="Arial"/>
                <a:cs typeface="Arial"/>
              </a:rPr>
              <a:t>in </a:t>
            </a:r>
            <a:r>
              <a:rPr dirty="0" sz="2400" spc="-215">
                <a:latin typeface="Arial"/>
                <a:cs typeface="Arial"/>
              </a:rPr>
              <a:t>systemic </a:t>
            </a:r>
            <a:r>
              <a:rPr dirty="0" sz="2400" spc="-175">
                <a:latin typeface="Arial"/>
                <a:cs typeface="Arial"/>
              </a:rPr>
              <a:t>form </a:t>
            </a:r>
            <a:r>
              <a:rPr dirty="0" sz="2400" spc="-165">
                <a:latin typeface="Arial"/>
                <a:cs typeface="Arial"/>
              </a:rPr>
              <a:t>or </a:t>
            </a:r>
            <a:r>
              <a:rPr dirty="0" sz="2400" spc="-70">
                <a:latin typeface="Arial"/>
                <a:cs typeface="Arial"/>
              </a:rPr>
              <a:t>locally  </a:t>
            </a:r>
            <a:r>
              <a:rPr dirty="0" sz="2400" spc="-130">
                <a:latin typeface="Arial"/>
                <a:cs typeface="Arial"/>
              </a:rPr>
              <a:t>(intralesionally). </a:t>
            </a:r>
            <a:r>
              <a:rPr dirty="0" sz="2400" spc="-280">
                <a:latin typeface="Arial"/>
                <a:cs typeface="Arial"/>
              </a:rPr>
              <a:t>The </a:t>
            </a:r>
            <a:r>
              <a:rPr dirty="0" sz="2400" spc="-245">
                <a:latin typeface="Arial"/>
                <a:cs typeface="Arial"/>
              </a:rPr>
              <a:t>mechanism </a:t>
            </a:r>
            <a:r>
              <a:rPr dirty="0" sz="2400" spc="-150">
                <a:latin typeface="Arial"/>
                <a:cs typeface="Arial"/>
              </a:rPr>
              <a:t>of </a:t>
            </a:r>
            <a:r>
              <a:rPr dirty="0" sz="2400" spc="-140">
                <a:latin typeface="Arial"/>
                <a:cs typeface="Arial"/>
              </a:rPr>
              <a:t>action </a:t>
            </a:r>
            <a:r>
              <a:rPr dirty="0" sz="2400" spc="-145">
                <a:latin typeface="Arial"/>
                <a:cs typeface="Arial"/>
              </a:rPr>
              <a:t>could </a:t>
            </a:r>
            <a:r>
              <a:rPr dirty="0" sz="2400" spc="-225">
                <a:latin typeface="Arial"/>
                <a:cs typeface="Arial"/>
              </a:rPr>
              <a:t>be </a:t>
            </a:r>
            <a:r>
              <a:rPr dirty="0" sz="2400" spc="-195">
                <a:latin typeface="Arial"/>
                <a:cs typeface="Arial"/>
              </a:rPr>
              <a:t>due </a:t>
            </a:r>
            <a:r>
              <a:rPr dirty="0" sz="2400" spc="-120">
                <a:latin typeface="Arial"/>
                <a:cs typeface="Arial"/>
              </a:rPr>
              <a:t>to  </a:t>
            </a:r>
            <a:r>
              <a:rPr dirty="0" sz="2400" spc="-204">
                <a:latin typeface="Arial"/>
                <a:cs typeface="Arial"/>
              </a:rPr>
              <a:t>increased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175">
                <a:latin typeface="Arial"/>
                <a:cs typeface="Arial"/>
              </a:rPr>
              <a:t>vascular</a:t>
            </a:r>
            <a:r>
              <a:rPr dirty="0" sz="2400" spc="-300">
                <a:latin typeface="Arial"/>
                <a:cs typeface="Arial"/>
              </a:rPr>
              <a:t> </a:t>
            </a:r>
            <a:r>
              <a:rPr dirty="0" sz="2400" spc="-120">
                <a:latin typeface="Arial"/>
                <a:cs typeface="Arial"/>
              </a:rPr>
              <a:t>sensitivity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120">
                <a:latin typeface="Arial"/>
                <a:cs typeface="Arial"/>
              </a:rPr>
              <a:t>to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90">
                <a:latin typeface="Arial"/>
                <a:cs typeface="Arial"/>
              </a:rPr>
              <a:t>circulating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75">
                <a:latin typeface="Arial"/>
                <a:cs typeface="Arial"/>
              </a:rPr>
              <a:t>vasoconstrictive  </a:t>
            </a:r>
            <a:r>
              <a:rPr dirty="0" sz="2400" spc="-245">
                <a:latin typeface="Arial"/>
                <a:cs typeface="Arial"/>
              </a:rPr>
              <a:t>agents.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CEB866"/>
              </a:buClr>
              <a:buFont typeface="Arial"/>
              <a:buChar char=""/>
            </a:pPr>
            <a:endParaRPr sz="2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400" spc="-140">
                <a:latin typeface="Arial"/>
                <a:cs typeface="Arial"/>
              </a:rPr>
              <a:t>Strangulation</a:t>
            </a:r>
            <a:r>
              <a:rPr dirty="0" sz="2400" spc="-315">
                <a:latin typeface="Arial"/>
                <a:cs typeface="Arial"/>
              </a:rPr>
              <a:t> </a:t>
            </a:r>
            <a:r>
              <a:rPr dirty="0" sz="2400" spc="-145">
                <a:latin typeface="Arial"/>
                <a:cs typeface="Arial"/>
              </a:rPr>
              <a:t>of</a:t>
            </a:r>
            <a:r>
              <a:rPr dirty="0" sz="2400" spc="-315">
                <a:latin typeface="Arial"/>
                <a:cs typeface="Arial"/>
              </a:rPr>
              <a:t> </a:t>
            </a:r>
            <a:r>
              <a:rPr dirty="0" sz="2400" spc="-130">
                <a:latin typeface="Arial"/>
                <a:cs typeface="Arial"/>
              </a:rPr>
              <a:t>the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75">
                <a:latin typeface="Arial"/>
                <a:cs typeface="Arial"/>
              </a:rPr>
              <a:t>feeder</a:t>
            </a:r>
            <a:r>
              <a:rPr dirty="0" sz="2400" spc="-325">
                <a:latin typeface="Arial"/>
                <a:cs typeface="Arial"/>
              </a:rPr>
              <a:t> </a:t>
            </a:r>
            <a:r>
              <a:rPr dirty="0" sz="2400" spc="-254">
                <a:latin typeface="Arial"/>
                <a:cs typeface="Arial"/>
              </a:rPr>
              <a:t>vessel</a:t>
            </a:r>
            <a:endParaRPr sz="2400">
              <a:latin typeface="Arial"/>
              <a:cs typeface="Arial"/>
            </a:endParaRPr>
          </a:p>
          <a:p>
            <a:pPr marL="295910" marR="5080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25">
                <a:latin typeface="Arial"/>
                <a:cs typeface="Arial"/>
              </a:rPr>
              <a:t>Obstructing </a:t>
            </a:r>
            <a:r>
              <a:rPr dirty="0" sz="2400" spc="-135">
                <a:latin typeface="Arial"/>
                <a:cs typeface="Arial"/>
              </a:rPr>
              <a:t>the </a:t>
            </a:r>
            <a:r>
              <a:rPr dirty="0" sz="2400" spc="-175">
                <a:latin typeface="Arial"/>
                <a:cs typeface="Arial"/>
              </a:rPr>
              <a:t>vascular </a:t>
            </a:r>
            <a:r>
              <a:rPr dirty="0" sz="2400" spc="-210">
                <a:latin typeface="Arial"/>
                <a:cs typeface="Arial"/>
              </a:rPr>
              <a:t>channels </a:t>
            </a:r>
            <a:r>
              <a:rPr dirty="0" sz="2400" spc="-120">
                <a:latin typeface="Arial"/>
                <a:cs typeface="Arial"/>
              </a:rPr>
              <a:t>to </a:t>
            </a:r>
            <a:r>
              <a:rPr dirty="0" sz="2400" spc="-195">
                <a:latin typeface="Arial"/>
                <a:cs typeface="Arial"/>
              </a:rPr>
              <a:t>and </a:t>
            </a:r>
            <a:r>
              <a:rPr dirty="0" sz="2400" spc="-175">
                <a:latin typeface="Arial"/>
                <a:cs typeface="Arial"/>
              </a:rPr>
              <a:t>from </a:t>
            </a:r>
            <a:r>
              <a:rPr dirty="0" sz="2400" spc="-135">
                <a:latin typeface="Arial"/>
                <a:cs typeface="Arial"/>
              </a:rPr>
              <a:t>the </a:t>
            </a:r>
            <a:r>
              <a:rPr dirty="0" sz="2400" spc="-160">
                <a:latin typeface="Arial"/>
                <a:cs typeface="Arial"/>
              </a:rPr>
              <a:t>tumor  </a:t>
            </a:r>
            <a:r>
              <a:rPr dirty="0" sz="2400" spc="-155">
                <a:latin typeface="Arial"/>
                <a:cs typeface="Arial"/>
              </a:rPr>
              <a:t>eliminates </a:t>
            </a:r>
            <a:r>
              <a:rPr dirty="0" sz="2400" spc="-130">
                <a:latin typeface="Arial"/>
                <a:cs typeface="Arial"/>
              </a:rPr>
              <a:t>the </a:t>
            </a:r>
            <a:r>
              <a:rPr dirty="0" sz="2400" spc="-155">
                <a:latin typeface="Arial"/>
                <a:cs typeface="Arial"/>
              </a:rPr>
              <a:t>blood </a:t>
            </a:r>
            <a:r>
              <a:rPr dirty="0" sz="2400" spc="-95">
                <a:latin typeface="Arial"/>
                <a:cs typeface="Arial"/>
              </a:rPr>
              <a:t>flow </a:t>
            </a:r>
            <a:r>
              <a:rPr dirty="0" sz="2400" spc="-130">
                <a:latin typeface="Arial"/>
                <a:cs typeface="Arial"/>
              </a:rPr>
              <a:t>leading </a:t>
            </a:r>
            <a:r>
              <a:rPr dirty="0" sz="2400" spc="-120">
                <a:latin typeface="Arial"/>
                <a:cs typeface="Arial"/>
              </a:rPr>
              <a:t>to </a:t>
            </a:r>
            <a:r>
              <a:rPr dirty="0" sz="2400" spc="-254">
                <a:latin typeface="Arial"/>
                <a:cs typeface="Arial"/>
              </a:rPr>
              <a:t>stasis </a:t>
            </a:r>
            <a:r>
              <a:rPr dirty="0" sz="2400" spc="-195">
                <a:latin typeface="Arial"/>
                <a:cs typeface="Arial"/>
              </a:rPr>
              <a:t>and </a:t>
            </a:r>
            <a:r>
              <a:rPr dirty="0" sz="2400" spc="-150">
                <a:latin typeface="Arial"/>
                <a:cs typeface="Arial"/>
              </a:rPr>
              <a:t>blood </a:t>
            </a:r>
            <a:r>
              <a:rPr dirty="0" sz="2400" spc="-165">
                <a:latin typeface="Arial"/>
                <a:cs typeface="Arial"/>
              </a:rPr>
              <a:t>clots  </a:t>
            </a:r>
            <a:r>
              <a:rPr dirty="0" sz="2400" spc="-200">
                <a:latin typeface="Arial"/>
                <a:cs typeface="Arial"/>
              </a:rPr>
              <a:t>between </a:t>
            </a:r>
            <a:r>
              <a:rPr dirty="0" sz="2400" spc="-135">
                <a:latin typeface="Arial"/>
                <a:cs typeface="Arial"/>
              </a:rPr>
              <a:t>the </a:t>
            </a:r>
            <a:r>
              <a:rPr dirty="0" sz="2400" spc="-120">
                <a:latin typeface="Arial"/>
                <a:cs typeface="Arial"/>
              </a:rPr>
              <a:t>ligations </a:t>
            </a:r>
            <a:r>
              <a:rPr dirty="0" sz="2400" spc="-195">
                <a:latin typeface="Arial"/>
                <a:cs typeface="Arial"/>
              </a:rPr>
              <a:t>and </a:t>
            </a:r>
            <a:r>
              <a:rPr dirty="0" sz="2400" spc="-210">
                <a:latin typeface="Arial"/>
                <a:cs typeface="Arial"/>
              </a:rPr>
              <a:t>progressive </a:t>
            </a:r>
            <a:r>
              <a:rPr dirty="0" sz="2400" spc="-125">
                <a:latin typeface="Arial"/>
                <a:cs typeface="Arial"/>
              </a:rPr>
              <a:t>atrophy </a:t>
            </a:r>
            <a:r>
              <a:rPr dirty="0" sz="2400" spc="-150">
                <a:latin typeface="Arial"/>
                <a:cs typeface="Arial"/>
              </a:rPr>
              <a:t>of </a:t>
            </a:r>
            <a:r>
              <a:rPr dirty="0" sz="2400" spc="-135">
                <a:latin typeface="Arial"/>
                <a:cs typeface="Arial"/>
              </a:rPr>
              <a:t>the </a:t>
            </a:r>
            <a:r>
              <a:rPr dirty="0" sz="2400" spc="-175">
                <a:latin typeface="Arial"/>
                <a:cs typeface="Arial"/>
              </a:rPr>
              <a:t>vascular  </a:t>
            </a:r>
            <a:r>
              <a:rPr dirty="0" sz="2400" spc="-155">
                <a:latin typeface="Arial"/>
                <a:cs typeface="Arial"/>
              </a:rPr>
              <a:t>endothelium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195">
                <a:latin typeface="Arial"/>
                <a:cs typeface="Arial"/>
              </a:rPr>
              <a:t>and</a:t>
            </a:r>
            <a:r>
              <a:rPr dirty="0" sz="2400" spc="-270">
                <a:latin typeface="Arial"/>
                <a:cs typeface="Arial"/>
              </a:rPr>
              <a:t> </a:t>
            </a:r>
            <a:r>
              <a:rPr dirty="0" sz="2400" spc="-135">
                <a:latin typeface="Arial"/>
                <a:cs typeface="Arial"/>
              </a:rPr>
              <a:t>the</a:t>
            </a:r>
            <a:r>
              <a:rPr dirty="0" sz="2400" spc="-270">
                <a:latin typeface="Arial"/>
                <a:cs typeface="Arial"/>
              </a:rPr>
              <a:t> </a:t>
            </a:r>
            <a:r>
              <a:rPr dirty="0" sz="2400" spc="-140">
                <a:latin typeface="Arial"/>
                <a:cs typeface="Arial"/>
              </a:rPr>
              <a:t>substitution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of</a:t>
            </a:r>
            <a:r>
              <a:rPr dirty="0" sz="2400" spc="-300">
                <a:latin typeface="Arial"/>
                <a:cs typeface="Arial"/>
              </a:rPr>
              <a:t> </a:t>
            </a:r>
            <a:r>
              <a:rPr dirty="0" sz="2400" spc="-135">
                <a:latin typeface="Arial"/>
                <a:cs typeface="Arial"/>
              </a:rPr>
              <a:t>the</a:t>
            </a:r>
            <a:r>
              <a:rPr dirty="0" sz="2400" spc="-245">
                <a:latin typeface="Arial"/>
                <a:cs typeface="Arial"/>
              </a:rPr>
              <a:t> </a:t>
            </a:r>
            <a:r>
              <a:rPr dirty="0" sz="2400" spc="-210">
                <a:latin typeface="Arial"/>
                <a:cs typeface="Arial"/>
              </a:rPr>
              <a:t>angiomatous</a:t>
            </a:r>
            <a:r>
              <a:rPr dirty="0" sz="2400" spc="-300">
                <a:latin typeface="Arial"/>
                <a:cs typeface="Arial"/>
              </a:rPr>
              <a:t> </a:t>
            </a:r>
            <a:r>
              <a:rPr dirty="0" sz="2400" spc="-254">
                <a:latin typeface="Arial"/>
                <a:cs typeface="Arial"/>
              </a:rPr>
              <a:t>tissues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-105">
                <a:latin typeface="Arial"/>
                <a:cs typeface="Arial"/>
              </a:rPr>
              <a:t>by  </a:t>
            </a:r>
            <a:r>
              <a:rPr dirty="0" sz="2400" spc="-235">
                <a:latin typeface="Arial"/>
                <a:cs typeface="Arial"/>
              </a:rPr>
              <a:t>a </a:t>
            </a:r>
            <a:r>
              <a:rPr dirty="0" sz="2400" spc="-130">
                <a:latin typeface="Arial"/>
                <a:cs typeface="Arial"/>
              </a:rPr>
              <a:t>fibro-connective </a:t>
            </a:r>
            <a:r>
              <a:rPr dirty="0" sz="2400" spc="-215">
                <a:latin typeface="Arial"/>
                <a:cs typeface="Arial"/>
              </a:rPr>
              <a:t>tissue</a:t>
            </a:r>
            <a:r>
              <a:rPr dirty="0" sz="2400" spc="-525">
                <a:latin typeface="Arial"/>
                <a:cs typeface="Arial"/>
              </a:rPr>
              <a:t> </a:t>
            </a:r>
            <a:r>
              <a:rPr dirty="0" sz="2400" spc="-375">
                <a:latin typeface="Arial"/>
                <a:cs typeface="Arial"/>
              </a:rPr>
              <a:t>mass.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60"/>
              <a:t>5</a:t>
            </a:r>
            <a:r>
              <a:rPr dirty="0" spc="25"/>
              <a:t>/1</a:t>
            </a:r>
            <a:r>
              <a:rPr dirty="0" spc="-25"/>
              <a:t>9</a:t>
            </a:r>
            <a:r>
              <a:rPr dirty="0" spc="105"/>
              <a:t>/</a:t>
            </a:r>
            <a:r>
              <a:rPr dirty="0" spc="210"/>
              <a:t>2</a:t>
            </a:r>
            <a:r>
              <a:rPr dirty="0" spc="-35"/>
              <a:t>0</a:t>
            </a:r>
            <a:r>
              <a:rPr dirty="0" spc="-45"/>
              <a:t>2</a:t>
            </a:r>
            <a:r>
              <a:rPr dirty="0" spc="-10"/>
              <a:t>3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85"/>
              <a:t>pigmentations</a:t>
            </a:r>
            <a:r>
              <a:rPr dirty="0" spc="-165"/>
              <a:t> </a:t>
            </a:r>
            <a:r>
              <a:rPr dirty="0" spc="-75"/>
              <a:t>of</a:t>
            </a:r>
            <a:r>
              <a:rPr dirty="0" spc="-165"/>
              <a:t> </a:t>
            </a:r>
            <a:r>
              <a:rPr dirty="0" spc="-60"/>
              <a:t>oral</a:t>
            </a:r>
            <a:r>
              <a:rPr dirty="0" spc="-155"/>
              <a:t> </a:t>
            </a:r>
            <a:r>
              <a:rPr dirty="0" spc="-45"/>
              <a:t>cavity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699245" y="6550839"/>
            <a:ext cx="287655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4610">
              <a:lnSpc>
                <a:spcPts val="1430"/>
              </a:lnSpc>
            </a:pPr>
            <a:fld id="{81D60167-4931-47E6-BA6A-407CBD079E47}" type="slidenum">
              <a:rPr dirty="0" sz="1200" spc="-210">
                <a:solidFill>
                  <a:srgbClr val="92879F"/>
                </a:solidFill>
                <a:latin typeface="Arial"/>
                <a:cs typeface="Arial"/>
              </a:rPr>
              <a:t>119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17" y="0"/>
            <a:ext cx="9142730" cy="6858000"/>
            <a:chOff x="1717" y="0"/>
            <a:chExt cx="9142730" cy="6858000"/>
          </a:xfrm>
        </p:grpSpPr>
        <p:sp>
          <p:nvSpPr>
            <p:cNvPr id="3" name="object 3"/>
            <p:cNvSpPr/>
            <p:nvPr/>
          </p:nvSpPr>
          <p:spPr>
            <a:xfrm>
              <a:off x="1197863" y="385572"/>
              <a:ext cx="5433822" cy="110261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975603" y="385572"/>
              <a:ext cx="2814066" cy="110261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14602" y="471042"/>
            <a:ext cx="6962140" cy="6197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900" spc="-285" i="1">
                <a:solidFill>
                  <a:srgbClr val="542B6D"/>
                </a:solidFill>
                <a:latin typeface="Times New Roman"/>
                <a:cs typeface="Times New Roman"/>
              </a:rPr>
              <a:t>Syndromes </a:t>
            </a:r>
            <a:r>
              <a:rPr dirty="0" sz="3900" spc="-265" i="1">
                <a:solidFill>
                  <a:srgbClr val="542B6D"/>
                </a:solidFill>
                <a:latin typeface="Times New Roman"/>
                <a:cs typeface="Times New Roman"/>
              </a:rPr>
              <a:t>associated </a:t>
            </a:r>
            <a:r>
              <a:rPr dirty="0" sz="3900" spc="-50" i="1">
                <a:solidFill>
                  <a:srgbClr val="542B6D"/>
                </a:solidFill>
                <a:latin typeface="Times New Roman"/>
                <a:cs typeface="Times New Roman"/>
              </a:rPr>
              <a:t>with</a:t>
            </a:r>
            <a:r>
              <a:rPr dirty="0" sz="3900" spc="265" i="1">
                <a:solidFill>
                  <a:srgbClr val="542B6D"/>
                </a:solidFill>
                <a:latin typeface="Times New Roman"/>
                <a:cs typeface="Times New Roman"/>
              </a:rPr>
              <a:t> </a:t>
            </a:r>
            <a:r>
              <a:rPr dirty="0" sz="3900" spc="-320" i="1">
                <a:solidFill>
                  <a:srgbClr val="542B6D"/>
                </a:solidFill>
                <a:latin typeface="Times New Roman"/>
                <a:cs typeface="Times New Roman"/>
              </a:rPr>
              <a:t>hemangioma</a:t>
            </a:r>
            <a:endParaRPr sz="39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60"/>
              <a:t>5</a:t>
            </a:r>
            <a:r>
              <a:rPr dirty="0" spc="25"/>
              <a:t>/1</a:t>
            </a:r>
            <a:r>
              <a:rPr dirty="0" spc="-25"/>
              <a:t>9</a:t>
            </a:r>
            <a:r>
              <a:rPr dirty="0" spc="105"/>
              <a:t>/</a:t>
            </a:r>
            <a:r>
              <a:rPr dirty="0" spc="210"/>
              <a:t>2</a:t>
            </a:r>
            <a:r>
              <a:rPr dirty="0" spc="-35"/>
              <a:t>0</a:t>
            </a:r>
            <a:r>
              <a:rPr dirty="0" spc="-45"/>
              <a:t>2</a:t>
            </a:r>
            <a:r>
              <a:rPr dirty="0" spc="-10"/>
              <a:t>3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85"/>
              <a:t>pigmentations</a:t>
            </a:r>
            <a:r>
              <a:rPr dirty="0" spc="-165"/>
              <a:t> </a:t>
            </a:r>
            <a:r>
              <a:rPr dirty="0" spc="-75"/>
              <a:t>of</a:t>
            </a:r>
            <a:r>
              <a:rPr dirty="0" spc="-165"/>
              <a:t> </a:t>
            </a:r>
            <a:r>
              <a:rPr dirty="0" spc="-60"/>
              <a:t>oral</a:t>
            </a:r>
            <a:r>
              <a:rPr dirty="0" spc="-155"/>
              <a:t> </a:t>
            </a:r>
            <a:r>
              <a:rPr dirty="0" spc="-45"/>
              <a:t>cavity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699245" y="6550839"/>
            <a:ext cx="287655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4610">
              <a:lnSpc>
                <a:spcPts val="1430"/>
              </a:lnSpc>
            </a:pPr>
            <a:fld id="{81D60167-4931-47E6-BA6A-407CBD079E47}" type="slidenum">
              <a:rPr dirty="0" sz="1200" spc="-210">
                <a:solidFill>
                  <a:srgbClr val="92879F"/>
                </a:solidFill>
                <a:latin typeface="Arial"/>
                <a:cs typeface="Arial"/>
              </a:rPr>
              <a:t>119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96897" y="1471929"/>
            <a:ext cx="6795134" cy="39890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5910" marR="154940" indent="-283845">
              <a:lnSpc>
                <a:spcPct val="100000"/>
              </a:lnSpc>
              <a:spcBef>
                <a:spcPts val="1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u="heavy" sz="2400" spc="-140">
                <a:solidFill>
                  <a:srgbClr val="410082"/>
                </a:solidFill>
                <a:uFill>
                  <a:solidFill>
                    <a:srgbClr val="410082"/>
                  </a:solidFill>
                </a:uFill>
                <a:latin typeface="Arial"/>
                <a:cs typeface="Arial"/>
                <a:hlinkClick r:id="rId4"/>
              </a:rPr>
              <a:t>Rendu-Osler-Weber </a:t>
            </a:r>
            <a:r>
              <a:rPr dirty="0" u="heavy" sz="2400" spc="-229">
                <a:solidFill>
                  <a:srgbClr val="410082"/>
                </a:solidFill>
                <a:uFill>
                  <a:solidFill>
                    <a:srgbClr val="410082"/>
                  </a:solidFill>
                </a:uFill>
                <a:latin typeface="Arial"/>
                <a:cs typeface="Arial"/>
                <a:hlinkClick r:id="rId4"/>
              </a:rPr>
              <a:t>syndrome</a:t>
            </a:r>
            <a:r>
              <a:rPr dirty="0" sz="2400" spc="-229">
                <a:solidFill>
                  <a:srgbClr val="410082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2400" spc="-210">
                <a:latin typeface="Arial"/>
                <a:cs typeface="Arial"/>
              </a:rPr>
              <a:t>(autosomal </a:t>
            </a:r>
            <a:r>
              <a:rPr dirty="0" sz="2400" spc="-170">
                <a:latin typeface="Arial"/>
                <a:cs typeface="Arial"/>
              </a:rPr>
              <a:t>dominant  </a:t>
            </a:r>
            <a:r>
              <a:rPr dirty="0" sz="2400" spc="-150">
                <a:latin typeface="Arial"/>
                <a:cs typeface="Arial"/>
              </a:rPr>
              <a:t>inheritance,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80">
                <a:latin typeface="Arial"/>
                <a:cs typeface="Arial"/>
              </a:rPr>
              <a:t>multiple</a:t>
            </a:r>
            <a:r>
              <a:rPr dirty="0" sz="2400" spc="-270">
                <a:latin typeface="Arial"/>
                <a:cs typeface="Arial"/>
              </a:rPr>
              <a:t> </a:t>
            </a:r>
            <a:r>
              <a:rPr dirty="0" sz="2400" spc="-175">
                <a:latin typeface="Arial"/>
                <a:cs typeface="Arial"/>
              </a:rPr>
              <a:t>telangiectasias,</a:t>
            </a:r>
            <a:r>
              <a:rPr dirty="0" sz="2400" spc="-305">
                <a:latin typeface="Arial"/>
                <a:cs typeface="Arial"/>
              </a:rPr>
              <a:t> </a:t>
            </a:r>
            <a:r>
              <a:rPr dirty="0" sz="2400" spc="-200">
                <a:latin typeface="Arial"/>
                <a:cs typeface="Arial"/>
              </a:rPr>
              <a:t>occasional</a:t>
            </a:r>
            <a:r>
              <a:rPr dirty="0" sz="2400" spc="-310">
                <a:latin typeface="Arial"/>
                <a:cs typeface="Arial"/>
              </a:rPr>
              <a:t> </a:t>
            </a:r>
            <a:r>
              <a:rPr dirty="0" sz="2400" spc="-145">
                <a:latin typeface="Arial"/>
                <a:cs typeface="Arial"/>
              </a:rPr>
              <a:t>GI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85">
                <a:latin typeface="Arial"/>
                <a:cs typeface="Arial"/>
              </a:rPr>
              <a:t>tract  </a:t>
            </a:r>
            <a:r>
              <a:rPr dirty="0" sz="2400" spc="-170">
                <a:latin typeface="Arial"/>
                <a:cs typeface="Arial"/>
              </a:rPr>
              <a:t>involvement, </a:t>
            </a:r>
            <a:r>
              <a:rPr dirty="0" sz="2400" spc="-200">
                <a:latin typeface="Arial"/>
                <a:cs typeface="Arial"/>
              </a:rPr>
              <a:t>occasional </a:t>
            </a:r>
            <a:r>
              <a:rPr dirty="0" sz="2400" spc="-254">
                <a:latin typeface="Arial"/>
                <a:cs typeface="Arial"/>
              </a:rPr>
              <a:t>CNS</a:t>
            </a:r>
            <a:r>
              <a:rPr dirty="0" sz="2400" spc="-505">
                <a:latin typeface="Arial"/>
                <a:cs typeface="Arial"/>
              </a:rPr>
              <a:t> </a:t>
            </a:r>
            <a:r>
              <a:rPr dirty="0" sz="2400" spc="-160">
                <a:latin typeface="Arial"/>
                <a:cs typeface="Arial"/>
              </a:rPr>
              <a:t>involvement)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CEB866"/>
              </a:buClr>
              <a:buFont typeface="Arial"/>
              <a:buChar char=""/>
            </a:pPr>
            <a:endParaRPr sz="3550">
              <a:latin typeface="Arial"/>
              <a:cs typeface="Arial"/>
            </a:endParaRPr>
          </a:p>
          <a:p>
            <a:pPr marL="295910" marR="252729" indent="-283845">
              <a:lnSpc>
                <a:spcPct val="100000"/>
              </a:lnSpc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u="heavy" sz="2400" spc="-95">
                <a:solidFill>
                  <a:srgbClr val="410082"/>
                </a:solidFill>
                <a:uFill>
                  <a:solidFill>
                    <a:srgbClr val="410082"/>
                  </a:solidFill>
                </a:uFill>
                <a:latin typeface="Arial"/>
                <a:cs typeface="Arial"/>
                <a:hlinkClick r:id="rId5"/>
              </a:rPr>
              <a:t>Sturge-Weber-Dimitri </a:t>
            </a:r>
            <a:r>
              <a:rPr dirty="0" u="heavy" sz="2400" spc="-229">
                <a:solidFill>
                  <a:srgbClr val="410082"/>
                </a:solidFill>
                <a:uFill>
                  <a:solidFill>
                    <a:srgbClr val="410082"/>
                  </a:solidFill>
                </a:uFill>
                <a:latin typeface="Arial"/>
                <a:cs typeface="Arial"/>
                <a:hlinkClick r:id="rId5"/>
              </a:rPr>
              <a:t>syndrome</a:t>
            </a:r>
            <a:r>
              <a:rPr dirty="0" sz="2400" spc="-229">
                <a:solidFill>
                  <a:srgbClr val="410082"/>
                </a:solidFill>
                <a:latin typeface="Arial"/>
                <a:cs typeface="Arial"/>
                <a:hlinkClick r:id="rId5"/>
              </a:rPr>
              <a:t> </a:t>
            </a:r>
            <a:r>
              <a:rPr dirty="0" sz="2400" spc="-145">
                <a:latin typeface="Arial"/>
                <a:cs typeface="Arial"/>
              </a:rPr>
              <a:t>(noninherited </a:t>
            </a:r>
            <a:r>
              <a:rPr dirty="0" sz="2400" spc="-195">
                <a:latin typeface="Arial"/>
                <a:cs typeface="Arial"/>
              </a:rPr>
              <a:t>and  </a:t>
            </a:r>
            <a:r>
              <a:rPr dirty="0" sz="2400" spc="-130">
                <a:latin typeface="Arial"/>
                <a:cs typeface="Arial"/>
              </a:rPr>
              <a:t>nonfamilial,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00">
                <a:latin typeface="Arial"/>
                <a:cs typeface="Arial"/>
              </a:rPr>
              <a:t>port-wine</a:t>
            </a:r>
            <a:r>
              <a:rPr dirty="0" sz="2400" spc="-300">
                <a:latin typeface="Arial"/>
                <a:cs typeface="Arial"/>
              </a:rPr>
              <a:t> </a:t>
            </a:r>
            <a:r>
              <a:rPr dirty="0" sz="2400" spc="-190">
                <a:latin typeface="Arial"/>
                <a:cs typeface="Arial"/>
              </a:rPr>
              <a:t>stain,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55">
                <a:latin typeface="Arial"/>
                <a:cs typeface="Arial"/>
              </a:rPr>
              <a:t>leptomeningeal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235">
                <a:latin typeface="Arial"/>
                <a:cs typeface="Arial"/>
              </a:rPr>
              <a:t>angiomas)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CEB866"/>
              </a:buClr>
              <a:buFont typeface="Arial"/>
              <a:buChar char=""/>
            </a:pPr>
            <a:endParaRPr sz="3550">
              <a:latin typeface="Arial"/>
              <a:cs typeface="Arial"/>
            </a:endParaRPr>
          </a:p>
          <a:p>
            <a:pPr algn="just" marL="295910" marR="5080" indent="-283845">
              <a:lnSpc>
                <a:spcPct val="100000"/>
              </a:lnSpc>
              <a:buClr>
                <a:srgbClr val="CEB866"/>
              </a:buClr>
              <a:buSzPct val="79166"/>
              <a:buChar char=""/>
              <a:tabLst>
                <a:tab pos="296545" algn="l"/>
              </a:tabLst>
            </a:pPr>
            <a:r>
              <a:rPr dirty="0" u="heavy" sz="2400" spc="-130">
                <a:solidFill>
                  <a:srgbClr val="410082"/>
                </a:solidFill>
                <a:uFill>
                  <a:solidFill>
                    <a:srgbClr val="410082"/>
                  </a:solidFill>
                </a:uFill>
                <a:latin typeface="Arial"/>
                <a:cs typeface="Arial"/>
                <a:hlinkClick r:id="rId6"/>
              </a:rPr>
              <a:t>Kasabach-Merritt </a:t>
            </a:r>
            <a:r>
              <a:rPr dirty="0" u="heavy" sz="2400" spc="-229">
                <a:solidFill>
                  <a:srgbClr val="410082"/>
                </a:solidFill>
                <a:uFill>
                  <a:solidFill>
                    <a:srgbClr val="410082"/>
                  </a:solidFill>
                </a:uFill>
                <a:latin typeface="Arial"/>
                <a:cs typeface="Arial"/>
                <a:hlinkClick r:id="rId6"/>
              </a:rPr>
              <a:t>syndrome</a:t>
            </a:r>
            <a:r>
              <a:rPr dirty="0" sz="2400" spc="-229">
                <a:solidFill>
                  <a:srgbClr val="410082"/>
                </a:solidFill>
                <a:latin typeface="Arial"/>
                <a:cs typeface="Arial"/>
                <a:hlinkClick r:id="rId6"/>
              </a:rPr>
              <a:t> </a:t>
            </a:r>
            <a:r>
              <a:rPr dirty="0" sz="2400" spc="-165">
                <a:latin typeface="Arial"/>
                <a:cs typeface="Arial"/>
              </a:rPr>
              <a:t>(thrombocytopenic </a:t>
            </a:r>
            <a:r>
              <a:rPr dirty="0" sz="2400" spc="-140">
                <a:latin typeface="Arial"/>
                <a:cs typeface="Arial"/>
              </a:rPr>
              <a:t>purpura  </a:t>
            </a:r>
            <a:r>
              <a:rPr dirty="0" sz="2400" spc="-225">
                <a:latin typeface="Arial"/>
                <a:cs typeface="Arial"/>
              </a:rPr>
              <a:t>associated </a:t>
            </a:r>
            <a:r>
              <a:rPr dirty="0" sz="2400" spc="-60">
                <a:latin typeface="Arial"/>
                <a:cs typeface="Arial"/>
              </a:rPr>
              <a:t>with</a:t>
            </a:r>
            <a:r>
              <a:rPr dirty="0" sz="2400" spc="-530">
                <a:latin typeface="Arial"/>
                <a:cs typeface="Arial"/>
              </a:rPr>
              <a:t> </a:t>
            </a:r>
            <a:r>
              <a:rPr dirty="0" sz="2400" spc="-229">
                <a:latin typeface="Arial"/>
                <a:cs typeface="Arial"/>
              </a:rPr>
              <a:t>hemangioma, </a:t>
            </a:r>
            <a:r>
              <a:rPr dirty="0" sz="2400" spc="-195">
                <a:latin typeface="Arial"/>
                <a:cs typeface="Arial"/>
              </a:rPr>
              <a:t>consumptive </a:t>
            </a:r>
            <a:r>
              <a:rPr dirty="0" sz="2400" spc="-165">
                <a:latin typeface="Arial"/>
                <a:cs typeface="Arial"/>
              </a:rPr>
              <a:t>coagulopathy,  </a:t>
            </a:r>
            <a:r>
              <a:rPr dirty="0" sz="2400" spc="-145">
                <a:latin typeface="Arial"/>
                <a:cs typeface="Arial"/>
              </a:rPr>
              <a:t>microangiopathic </a:t>
            </a:r>
            <a:r>
              <a:rPr dirty="0" sz="2400" spc="-220">
                <a:latin typeface="Arial"/>
                <a:cs typeface="Arial"/>
              </a:rPr>
              <a:t>hemolysis, </a:t>
            </a:r>
            <a:r>
              <a:rPr dirty="0" sz="2400" spc="-120">
                <a:latin typeface="Arial"/>
                <a:cs typeface="Arial"/>
              </a:rPr>
              <a:t>intralesional</a:t>
            </a:r>
            <a:r>
              <a:rPr dirty="0" sz="2400" spc="-509">
                <a:latin typeface="Arial"/>
                <a:cs typeface="Arial"/>
              </a:rPr>
              <a:t> </a:t>
            </a:r>
            <a:r>
              <a:rPr dirty="0" sz="2400" spc="-125">
                <a:latin typeface="Arial"/>
                <a:cs typeface="Arial"/>
              </a:rPr>
              <a:t>fibrinolysis)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09089" y="407619"/>
            <a:ext cx="7244080" cy="49466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5910" indent="-283845">
              <a:lnSpc>
                <a:spcPts val="2595"/>
              </a:lnSpc>
              <a:spcBef>
                <a:spcPts val="1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u="heavy" sz="2400" spc="-130">
                <a:solidFill>
                  <a:srgbClr val="410082"/>
                </a:solidFill>
                <a:uFill>
                  <a:solidFill>
                    <a:srgbClr val="410082"/>
                  </a:solidFill>
                </a:uFill>
                <a:latin typeface="Arial"/>
                <a:cs typeface="Arial"/>
                <a:hlinkClick r:id="rId2"/>
              </a:rPr>
              <a:t>Maffucci</a:t>
            </a:r>
            <a:r>
              <a:rPr dirty="0" u="heavy" sz="2400" spc="-265">
                <a:solidFill>
                  <a:srgbClr val="410082"/>
                </a:solidFill>
                <a:uFill>
                  <a:solidFill>
                    <a:srgbClr val="410082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heavy" sz="2400" spc="-229">
                <a:solidFill>
                  <a:srgbClr val="410082"/>
                </a:solidFill>
                <a:uFill>
                  <a:solidFill>
                    <a:srgbClr val="410082"/>
                  </a:solidFill>
                </a:uFill>
                <a:latin typeface="Arial"/>
                <a:cs typeface="Arial"/>
                <a:hlinkClick r:id="rId2"/>
              </a:rPr>
              <a:t>syndrome</a:t>
            </a:r>
            <a:r>
              <a:rPr dirty="0" sz="2400" spc="-305">
                <a:solidFill>
                  <a:srgbClr val="410082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2400" spc="-245">
                <a:latin typeface="Arial"/>
                <a:cs typeface="Arial"/>
              </a:rPr>
              <a:t>(hemangiomas</a:t>
            </a:r>
            <a:r>
              <a:rPr dirty="0" sz="2400" spc="-265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of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130">
                <a:latin typeface="Arial"/>
                <a:cs typeface="Arial"/>
              </a:rPr>
              <a:t>the</a:t>
            </a:r>
            <a:r>
              <a:rPr dirty="0" sz="2400" spc="-280">
                <a:latin typeface="Arial"/>
                <a:cs typeface="Arial"/>
              </a:rPr>
              <a:t> mucous </a:t>
            </a:r>
            <a:r>
              <a:rPr dirty="0" sz="2400" spc="-275">
                <a:latin typeface="Arial"/>
                <a:cs typeface="Arial"/>
              </a:rPr>
              <a:t>membranes,</a:t>
            </a:r>
            <a:endParaRPr sz="2400">
              <a:latin typeface="Arial"/>
              <a:cs typeface="Arial"/>
            </a:endParaRPr>
          </a:p>
          <a:p>
            <a:pPr marL="295910">
              <a:lnSpc>
                <a:spcPts val="2595"/>
              </a:lnSpc>
            </a:pPr>
            <a:r>
              <a:rPr dirty="0" sz="2400" spc="-185">
                <a:latin typeface="Arial"/>
                <a:cs typeface="Arial"/>
              </a:rPr>
              <a:t>dyschondroplasia)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000">
              <a:latin typeface="Arial"/>
              <a:cs typeface="Arial"/>
            </a:endParaRPr>
          </a:p>
          <a:p>
            <a:pPr marL="295910" marR="121920" indent="-283845">
              <a:lnSpc>
                <a:spcPct val="80100"/>
              </a:lnSpc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u="heavy" sz="2400" spc="-210">
                <a:solidFill>
                  <a:srgbClr val="410082"/>
                </a:solidFill>
                <a:uFill>
                  <a:solidFill>
                    <a:srgbClr val="410082"/>
                  </a:solidFill>
                </a:uFill>
                <a:latin typeface="Arial"/>
                <a:cs typeface="Arial"/>
                <a:hlinkClick r:id="rId3"/>
              </a:rPr>
              <a:t>von</a:t>
            </a:r>
            <a:r>
              <a:rPr dirty="0" u="heavy" sz="2400" spc="-295">
                <a:solidFill>
                  <a:srgbClr val="410082"/>
                </a:solidFill>
                <a:uFill>
                  <a:solidFill>
                    <a:srgbClr val="410082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heavy" sz="2400" spc="-85">
                <a:solidFill>
                  <a:srgbClr val="410082"/>
                </a:solidFill>
                <a:uFill>
                  <a:solidFill>
                    <a:srgbClr val="410082"/>
                  </a:solidFill>
                </a:uFill>
                <a:latin typeface="Arial"/>
                <a:cs typeface="Arial"/>
                <a:hlinkClick r:id="rId3"/>
              </a:rPr>
              <a:t>Hippel-Lindau</a:t>
            </a:r>
            <a:r>
              <a:rPr dirty="0" u="heavy" sz="2400" spc="-280">
                <a:solidFill>
                  <a:srgbClr val="410082"/>
                </a:solidFill>
                <a:uFill>
                  <a:solidFill>
                    <a:srgbClr val="410082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heavy" sz="2400" spc="-229">
                <a:solidFill>
                  <a:srgbClr val="410082"/>
                </a:solidFill>
                <a:uFill>
                  <a:solidFill>
                    <a:srgbClr val="410082"/>
                  </a:solidFill>
                </a:uFill>
                <a:latin typeface="Arial"/>
                <a:cs typeface="Arial"/>
                <a:hlinkClick r:id="rId3"/>
              </a:rPr>
              <a:t>syndrome</a:t>
            </a:r>
            <a:r>
              <a:rPr dirty="0" sz="2400" spc="-285">
                <a:solidFill>
                  <a:srgbClr val="410082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2400" spc="-170">
                <a:latin typeface="Arial"/>
                <a:cs typeface="Arial"/>
              </a:rPr>
              <a:t>(genetic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210">
                <a:latin typeface="Arial"/>
                <a:cs typeface="Arial"/>
              </a:rPr>
              <a:t>transmission</a:t>
            </a:r>
            <a:r>
              <a:rPr dirty="0" sz="2400" spc="-300">
                <a:latin typeface="Arial"/>
                <a:cs typeface="Arial"/>
              </a:rPr>
              <a:t> </a:t>
            </a:r>
            <a:r>
              <a:rPr dirty="0" sz="2400" spc="-140">
                <a:latin typeface="Arial"/>
                <a:cs typeface="Arial"/>
              </a:rPr>
              <a:t>variable,  </a:t>
            </a:r>
            <a:r>
              <a:rPr dirty="0" sz="2400" spc="-245">
                <a:latin typeface="Arial"/>
                <a:cs typeface="Arial"/>
              </a:rPr>
              <a:t>hemangiomas </a:t>
            </a:r>
            <a:r>
              <a:rPr dirty="0" sz="2400" spc="-150">
                <a:latin typeface="Arial"/>
                <a:cs typeface="Arial"/>
              </a:rPr>
              <a:t>of </a:t>
            </a:r>
            <a:r>
              <a:rPr dirty="0" sz="2400" spc="-130">
                <a:latin typeface="Arial"/>
                <a:cs typeface="Arial"/>
              </a:rPr>
              <a:t>the </a:t>
            </a:r>
            <a:r>
              <a:rPr dirty="0" sz="2400" spc="-160">
                <a:latin typeface="Arial"/>
                <a:cs typeface="Arial"/>
              </a:rPr>
              <a:t>cerebellum </a:t>
            </a:r>
            <a:r>
              <a:rPr dirty="0" sz="2400" spc="-165">
                <a:latin typeface="Arial"/>
                <a:cs typeface="Arial"/>
              </a:rPr>
              <a:t>or </a:t>
            </a:r>
            <a:r>
              <a:rPr dirty="0" sz="2400" spc="-135">
                <a:latin typeface="Arial"/>
                <a:cs typeface="Arial"/>
              </a:rPr>
              <a:t>the </a:t>
            </a:r>
            <a:r>
              <a:rPr dirty="0" sz="2400" spc="-145">
                <a:latin typeface="Arial"/>
                <a:cs typeface="Arial"/>
              </a:rPr>
              <a:t>retina, </a:t>
            </a:r>
            <a:r>
              <a:rPr dirty="0" sz="2400" spc="-235">
                <a:latin typeface="Arial"/>
                <a:cs typeface="Arial"/>
              </a:rPr>
              <a:t>cysts </a:t>
            </a:r>
            <a:r>
              <a:rPr dirty="0" sz="2400" spc="-150">
                <a:latin typeface="Arial"/>
                <a:cs typeface="Arial"/>
              </a:rPr>
              <a:t>of </a:t>
            </a:r>
            <a:r>
              <a:rPr dirty="0" sz="2400" spc="-130">
                <a:latin typeface="Arial"/>
                <a:cs typeface="Arial"/>
              </a:rPr>
              <a:t>the  </a:t>
            </a:r>
            <a:r>
              <a:rPr dirty="0" sz="2400" spc="-195">
                <a:latin typeface="Arial"/>
                <a:cs typeface="Arial"/>
              </a:rPr>
              <a:t>viscera)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CEB866"/>
              </a:buClr>
              <a:buFont typeface="Arial"/>
              <a:buChar char=""/>
            </a:pPr>
            <a:endParaRPr sz="3050">
              <a:latin typeface="Arial"/>
              <a:cs typeface="Arial"/>
            </a:endParaRPr>
          </a:p>
          <a:p>
            <a:pPr marL="295910" marR="734060" indent="-283845">
              <a:lnSpc>
                <a:spcPct val="80000"/>
              </a:lnSpc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u="heavy" sz="2400" spc="-114">
                <a:solidFill>
                  <a:srgbClr val="410082"/>
                </a:solidFill>
                <a:uFill>
                  <a:solidFill>
                    <a:srgbClr val="410082"/>
                  </a:solidFill>
                </a:uFill>
                <a:latin typeface="Arial"/>
                <a:cs typeface="Arial"/>
                <a:hlinkClick r:id="rId4"/>
              </a:rPr>
              <a:t>Klippel-Trenaunay-Weber </a:t>
            </a:r>
            <a:r>
              <a:rPr dirty="0" u="heavy" sz="2400" spc="-229">
                <a:solidFill>
                  <a:srgbClr val="410082"/>
                </a:solidFill>
                <a:uFill>
                  <a:solidFill>
                    <a:srgbClr val="410082"/>
                  </a:solidFill>
                </a:uFill>
                <a:latin typeface="Arial"/>
                <a:cs typeface="Arial"/>
                <a:hlinkClick r:id="rId4"/>
              </a:rPr>
              <a:t>syndrome</a:t>
            </a:r>
            <a:r>
              <a:rPr dirty="0" sz="2400" spc="-229">
                <a:solidFill>
                  <a:srgbClr val="410082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2400" spc="-114">
                <a:latin typeface="Arial"/>
                <a:cs typeface="Arial"/>
              </a:rPr>
              <a:t>(port-wine</a:t>
            </a:r>
            <a:r>
              <a:rPr dirty="0" sz="2400" spc="-520">
                <a:latin typeface="Arial"/>
                <a:cs typeface="Arial"/>
              </a:rPr>
              <a:t> </a:t>
            </a:r>
            <a:r>
              <a:rPr dirty="0" sz="2400" spc="-190">
                <a:latin typeface="Arial"/>
                <a:cs typeface="Arial"/>
              </a:rPr>
              <a:t>stain,  </a:t>
            </a:r>
            <a:r>
              <a:rPr dirty="0" sz="2400" spc="-210">
                <a:latin typeface="Arial"/>
                <a:cs typeface="Arial"/>
              </a:rPr>
              <a:t>angiomatosis </a:t>
            </a:r>
            <a:r>
              <a:rPr dirty="0" sz="2400" spc="-150">
                <a:latin typeface="Arial"/>
                <a:cs typeface="Arial"/>
              </a:rPr>
              <a:t>of </a:t>
            </a:r>
            <a:r>
              <a:rPr dirty="0" sz="2400" spc="-135">
                <a:latin typeface="Arial"/>
                <a:cs typeface="Arial"/>
              </a:rPr>
              <a:t>the</a:t>
            </a:r>
            <a:r>
              <a:rPr dirty="0" sz="2400" spc="-520">
                <a:latin typeface="Arial"/>
                <a:cs typeface="Arial"/>
              </a:rPr>
              <a:t> </a:t>
            </a:r>
            <a:r>
              <a:rPr dirty="0" sz="2400" spc="-160">
                <a:latin typeface="Arial"/>
                <a:cs typeface="Arial"/>
              </a:rPr>
              <a:t>extremities)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CEB866"/>
              </a:buClr>
              <a:buFont typeface="Arial"/>
              <a:buChar char=""/>
            </a:pPr>
            <a:endParaRPr sz="3000">
              <a:latin typeface="Arial"/>
              <a:cs typeface="Arial"/>
            </a:endParaRPr>
          </a:p>
          <a:p>
            <a:pPr marL="295910" marR="5080" indent="-283845">
              <a:lnSpc>
                <a:spcPts val="2300"/>
              </a:lnSpc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240">
                <a:solidFill>
                  <a:srgbClr val="533466"/>
                </a:solidFill>
                <a:latin typeface="Arial"/>
                <a:cs typeface="Arial"/>
              </a:rPr>
              <a:t>PHACE(S) </a:t>
            </a:r>
            <a:r>
              <a:rPr dirty="0" sz="2400" spc="-170">
                <a:latin typeface="Arial"/>
                <a:cs typeface="Arial"/>
              </a:rPr>
              <a:t>(posterior </a:t>
            </a:r>
            <a:r>
              <a:rPr dirty="0" sz="2400" spc="-295">
                <a:latin typeface="Arial"/>
                <a:cs typeface="Arial"/>
              </a:rPr>
              <a:t>fossa </a:t>
            </a:r>
            <a:r>
              <a:rPr dirty="0" sz="2400" spc="-114">
                <a:latin typeface="Arial"/>
                <a:cs typeface="Arial"/>
              </a:rPr>
              <a:t>brain</a:t>
            </a:r>
            <a:r>
              <a:rPr dirty="0" sz="2400" spc="-555">
                <a:latin typeface="Arial"/>
                <a:cs typeface="Arial"/>
              </a:rPr>
              <a:t> </a:t>
            </a:r>
            <a:r>
              <a:rPr dirty="0" sz="2400" spc="-185">
                <a:latin typeface="Arial"/>
                <a:cs typeface="Arial"/>
              </a:rPr>
              <a:t>malformations, </a:t>
            </a:r>
            <a:r>
              <a:rPr dirty="0" sz="2400" spc="-245">
                <a:latin typeface="Arial"/>
                <a:cs typeface="Arial"/>
              </a:rPr>
              <a:t>hemangiomas  </a:t>
            </a:r>
            <a:r>
              <a:rPr dirty="0" sz="2400" spc="-150">
                <a:latin typeface="Arial"/>
                <a:cs typeface="Arial"/>
              </a:rPr>
              <a:t>of </a:t>
            </a:r>
            <a:r>
              <a:rPr dirty="0" sz="2400" spc="-135">
                <a:latin typeface="Arial"/>
                <a:cs typeface="Arial"/>
              </a:rPr>
              <a:t>the </a:t>
            </a:r>
            <a:r>
              <a:rPr dirty="0" sz="2400" spc="-220">
                <a:latin typeface="Arial"/>
                <a:cs typeface="Arial"/>
              </a:rPr>
              <a:t>face, </a:t>
            </a:r>
            <a:r>
              <a:rPr dirty="0" sz="2400" spc="-80">
                <a:latin typeface="Arial"/>
                <a:cs typeface="Arial"/>
              </a:rPr>
              <a:t>arterial </a:t>
            </a:r>
            <a:r>
              <a:rPr dirty="0" sz="2400" spc="-225">
                <a:latin typeface="Arial"/>
                <a:cs typeface="Arial"/>
              </a:rPr>
              <a:t>anomalies, </a:t>
            </a:r>
            <a:r>
              <a:rPr dirty="0" sz="2400" spc="-150">
                <a:latin typeface="Arial"/>
                <a:cs typeface="Arial"/>
              </a:rPr>
              <a:t>cardiac </a:t>
            </a:r>
            <a:r>
              <a:rPr dirty="0" sz="2400" spc="-220">
                <a:latin typeface="Arial"/>
                <a:cs typeface="Arial"/>
              </a:rPr>
              <a:t>anomalies, </a:t>
            </a:r>
            <a:r>
              <a:rPr dirty="0" sz="2400" spc="-195">
                <a:latin typeface="Arial"/>
                <a:cs typeface="Arial"/>
              </a:rPr>
              <a:t>and </a:t>
            </a:r>
            <a:r>
              <a:rPr dirty="0" sz="2400" spc="-204">
                <a:latin typeface="Arial"/>
                <a:cs typeface="Arial"/>
              </a:rPr>
              <a:t>eye  </a:t>
            </a:r>
            <a:r>
              <a:rPr dirty="0" sz="2400" spc="-170">
                <a:latin typeface="Arial"/>
                <a:cs typeface="Arial"/>
              </a:rPr>
              <a:t>abnormalities): </a:t>
            </a:r>
            <a:r>
              <a:rPr dirty="0" sz="2400" spc="-280">
                <a:latin typeface="Arial"/>
                <a:cs typeface="Arial"/>
              </a:rPr>
              <a:t>The </a:t>
            </a:r>
            <a:r>
              <a:rPr dirty="0" sz="2400" spc="-200">
                <a:latin typeface="Arial"/>
                <a:cs typeface="Arial"/>
              </a:rPr>
              <a:t>association is </a:t>
            </a:r>
            <a:r>
              <a:rPr dirty="0" sz="2400" spc="-150">
                <a:latin typeface="Arial"/>
                <a:cs typeface="Arial"/>
              </a:rPr>
              <a:t>referred </a:t>
            </a:r>
            <a:r>
              <a:rPr dirty="0" sz="2400" spc="-120">
                <a:latin typeface="Arial"/>
                <a:cs typeface="Arial"/>
              </a:rPr>
              <a:t>to </a:t>
            </a:r>
            <a:r>
              <a:rPr dirty="0" sz="2400" spc="-355">
                <a:latin typeface="Arial"/>
                <a:cs typeface="Arial"/>
              </a:rPr>
              <a:t>as </a:t>
            </a:r>
            <a:r>
              <a:rPr dirty="0" sz="2400" spc="-240">
                <a:latin typeface="Arial"/>
                <a:cs typeface="Arial"/>
              </a:rPr>
              <a:t>PHACE(S)  </a:t>
            </a:r>
            <a:r>
              <a:rPr dirty="0" sz="2400" spc="-215">
                <a:latin typeface="Arial"/>
                <a:cs typeface="Arial"/>
              </a:rPr>
              <a:t>when </a:t>
            </a:r>
            <a:r>
              <a:rPr dirty="0" sz="2400" spc="-110">
                <a:latin typeface="Arial"/>
                <a:cs typeface="Arial"/>
              </a:rPr>
              <a:t>ventral </a:t>
            </a:r>
            <a:r>
              <a:rPr dirty="0" sz="2400" spc="-165">
                <a:latin typeface="Arial"/>
                <a:cs typeface="Arial"/>
              </a:rPr>
              <a:t>developmental </a:t>
            </a:r>
            <a:r>
              <a:rPr dirty="0" sz="2400" spc="-220">
                <a:latin typeface="Arial"/>
                <a:cs typeface="Arial"/>
              </a:rPr>
              <a:t>defects, </a:t>
            </a:r>
            <a:r>
              <a:rPr dirty="0" sz="2400" spc="-260">
                <a:latin typeface="Arial"/>
                <a:cs typeface="Arial"/>
              </a:rPr>
              <a:t>such </a:t>
            </a:r>
            <a:r>
              <a:rPr dirty="0" sz="2400" spc="-355">
                <a:latin typeface="Arial"/>
                <a:cs typeface="Arial"/>
              </a:rPr>
              <a:t>as </a:t>
            </a:r>
            <a:r>
              <a:rPr dirty="0" sz="2400" spc="-155">
                <a:latin typeface="Arial"/>
                <a:cs typeface="Arial"/>
              </a:rPr>
              <a:t>sternal </a:t>
            </a:r>
            <a:r>
              <a:rPr dirty="0" sz="2400" spc="-90">
                <a:latin typeface="Arial"/>
                <a:cs typeface="Arial"/>
              </a:rPr>
              <a:t>clefting  </a:t>
            </a:r>
            <a:r>
              <a:rPr dirty="0" sz="2400" spc="-165">
                <a:latin typeface="Arial"/>
                <a:cs typeface="Arial"/>
              </a:rPr>
              <a:t>or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135">
                <a:latin typeface="Arial"/>
                <a:cs typeface="Arial"/>
              </a:rPr>
              <a:t>supraumbilical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204">
                <a:latin typeface="Arial"/>
                <a:cs typeface="Arial"/>
              </a:rPr>
              <a:t>raphe,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190">
                <a:latin typeface="Arial"/>
                <a:cs typeface="Arial"/>
              </a:rPr>
              <a:t>are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220">
                <a:latin typeface="Arial"/>
                <a:cs typeface="Arial"/>
              </a:rPr>
              <a:t>present.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60"/>
              <a:t>5</a:t>
            </a:r>
            <a:r>
              <a:rPr dirty="0" spc="25"/>
              <a:t>/1</a:t>
            </a:r>
            <a:r>
              <a:rPr dirty="0" spc="-25"/>
              <a:t>9</a:t>
            </a:r>
            <a:r>
              <a:rPr dirty="0" spc="105"/>
              <a:t>/</a:t>
            </a:r>
            <a:r>
              <a:rPr dirty="0" spc="210"/>
              <a:t>2</a:t>
            </a:r>
            <a:r>
              <a:rPr dirty="0" spc="-35"/>
              <a:t>0</a:t>
            </a:r>
            <a:r>
              <a:rPr dirty="0" spc="-45"/>
              <a:t>2</a:t>
            </a:r>
            <a:r>
              <a:rPr dirty="0" spc="-10"/>
              <a:t>3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85"/>
              <a:t>pigmentations</a:t>
            </a:r>
            <a:r>
              <a:rPr dirty="0" spc="-165"/>
              <a:t> </a:t>
            </a:r>
            <a:r>
              <a:rPr dirty="0" spc="-75"/>
              <a:t>of</a:t>
            </a:r>
            <a:r>
              <a:rPr dirty="0" spc="-165"/>
              <a:t> </a:t>
            </a:r>
            <a:r>
              <a:rPr dirty="0" spc="-60"/>
              <a:t>oral</a:t>
            </a:r>
            <a:r>
              <a:rPr dirty="0" spc="-155"/>
              <a:t> </a:t>
            </a:r>
            <a:r>
              <a:rPr dirty="0" spc="-45"/>
              <a:t>cavity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699245" y="6550839"/>
            <a:ext cx="287655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4610">
              <a:lnSpc>
                <a:spcPts val="1430"/>
              </a:lnSpc>
            </a:pPr>
            <a:fld id="{81D60167-4931-47E6-BA6A-407CBD079E47}" type="slidenum">
              <a:rPr dirty="0" sz="1200" spc="-210">
                <a:solidFill>
                  <a:srgbClr val="92879F"/>
                </a:solidFill>
                <a:latin typeface="Arial"/>
                <a:cs typeface="Arial"/>
              </a:rPr>
              <a:t>119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5859" y="339852"/>
            <a:ext cx="5319522" cy="12123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4602" y="434467"/>
            <a:ext cx="4624705" cy="6807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300" spc="-204" i="1">
                <a:solidFill>
                  <a:srgbClr val="542B6D"/>
                </a:solidFill>
                <a:latin typeface="Times New Roman"/>
                <a:cs typeface="Times New Roman"/>
              </a:rPr>
              <a:t>tfascular</a:t>
            </a:r>
            <a:r>
              <a:rPr dirty="0" sz="4300" spc="-200" i="1">
                <a:solidFill>
                  <a:srgbClr val="542B6D"/>
                </a:solidFill>
                <a:latin typeface="Times New Roman"/>
                <a:cs typeface="Times New Roman"/>
              </a:rPr>
              <a:t> </a:t>
            </a:r>
            <a:r>
              <a:rPr dirty="0" sz="4300" spc="-260" i="1">
                <a:solidFill>
                  <a:srgbClr val="542B6D"/>
                </a:solidFill>
                <a:latin typeface="Times New Roman"/>
                <a:cs typeface="Times New Roman"/>
              </a:rPr>
              <a:t>malformations</a:t>
            </a:r>
            <a:endParaRPr sz="43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60"/>
              <a:t>5</a:t>
            </a:r>
            <a:r>
              <a:rPr dirty="0" spc="25"/>
              <a:t>/1</a:t>
            </a:r>
            <a:r>
              <a:rPr dirty="0" spc="-25"/>
              <a:t>9</a:t>
            </a:r>
            <a:r>
              <a:rPr dirty="0" spc="105"/>
              <a:t>/</a:t>
            </a:r>
            <a:r>
              <a:rPr dirty="0" spc="210"/>
              <a:t>2</a:t>
            </a:r>
            <a:r>
              <a:rPr dirty="0" spc="-35"/>
              <a:t>0</a:t>
            </a:r>
            <a:r>
              <a:rPr dirty="0" spc="-45"/>
              <a:t>2</a:t>
            </a:r>
            <a:r>
              <a:rPr dirty="0" spc="-10"/>
              <a:t>3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85"/>
              <a:t>pigmentations</a:t>
            </a:r>
            <a:r>
              <a:rPr dirty="0" spc="-165"/>
              <a:t> </a:t>
            </a:r>
            <a:r>
              <a:rPr dirty="0" spc="-75"/>
              <a:t>of</a:t>
            </a:r>
            <a:r>
              <a:rPr dirty="0" spc="-165"/>
              <a:t> </a:t>
            </a:r>
            <a:r>
              <a:rPr dirty="0" spc="-60"/>
              <a:t>oral</a:t>
            </a:r>
            <a:r>
              <a:rPr dirty="0" spc="-155"/>
              <a:t> </a:t>
            </a:r>
            <a:r>
              <a:rPr dirty="0" spc="-45"/>
              <a:t>cavity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699245" y="6550839"/>
            <a:ext cx="287655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4610">
              <a:lnSpc>
                <a:spcPts val="1430"/>
              </a:lnSpc>
            </a:pPr>
            <a:fld id="{81D60167-4931-47E6-BA6A-407CBD079E47}" type="slidenum">
              <a:rPr dirty="0" sz="1200" spc="-210">
                <a:solidFill>
                  <a:srgbClr val="92879F"/>
                </a:solidFill>
                <a:latin typeface="Arial"/>
                <a:cs typeface="Arial"/>
              </a:rPr>
              <a:t>119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96897" y="1471929"/>
            <a:ext cx="7198995" cy="3912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5910" marR="616585" indent="-283845">
              <a:lnSpc>
                <a:spcPct val="100000"/>
              </a:lnSpc>
              <a:spcBef>
                <a:spcPts val="1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320">
                <a:latin typeface="Arial"/>
                <a:cs typeface="Arial"/>
              </a:rPr>
              <a:t>These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90">
                <a:latin typeface="Arial"/>
                <a:cs typeface="Arial"/>
              </a:rPr>
              <a:t>are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200">
                <a:latin typeface="Arial"/>
                <a:cs typeface="Arial"/>
              </a:rPr>
              <a:t>errors</a:t>
            </a:r>
            <a:r>
              <a:rPr dirty="0" sz="2400" spc="-305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of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240">
                <a:latin typeface="Arial"/>
                <a:cs typeface="Arial"/>
              </a:rPr>
              <a:t>morphogenesis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75">
                <a:latin typeface="Arial"/>
                <a:cs typeface="Arial"/>
              </a:rPr>
              <a:t>that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90">
                <a:latin typeface="Arial"/>
                <a:cs typeface="Arial"/>
              </a:rPr>
              <a:t>are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45">
                <a:latin typeface="Arial"/>
                <a:cs typeface="Arial"/>
              </a:rPr>
              <a:t>populated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-105">
                <a:latin typeface="Arial"/>
                <a:cs typeface="Arial"/>
              </a:rPr>
              <a:t>by  </a:t>
            </a:r>
            <a:r>
              <a:rPr dirty="0" sz="2400" spc="-170">
                <a:latin typeface="Arial"/>
                <a:cs typeface="Arial"/>
              </a:rPr>
              <a:t>stable </a:t>
            </a:r>
            <a:r>
              <a:rPr dirty="0" sz="2400" spc="-175">
                <a:latin typeface="Arial"/>
                <a:cs typeface="Arial"/>
              </a:rPr>
              <a:t>mature </a:t>
            </a:r>
            <a:r>
              <a:rPr dirty="0" sz="2400" spc="-180">
                <a:latin typeface="Arial"/>
                <a:cs typeface="Arial"/>
              </a:rPr>
              <a:t>vascular</a:t>
            </a:r>
            <a:r>
              <a:rPr dirty="0" sz="2400" spc="-535">
                <a:latin typeface="Arial"/>
                <a:cs typeface="Arial"/>
              </a:rPr>
              <a:t> </a:t>
            </a:r>
            <a:r>
              <a:rPr dirty="0" sz="2400" spc="-170">
                <a:latin typeface="Arial"/>
                <a:cs typeface="Arial"/>
              </a:rPr>
              <a:t>endothelium.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25">
                <a:latin typeface="Arial"/>
                <a:cs typeface="Arial"/>
              </a:rPr>
              <a:t>Both </a:t>
            </a:r>
            <a:r>
              <a:rPr dirty="0" sz="2400" spc="-350">
                <a:latin typeface="Arial"/>
                <a:cs typeface="Arial"/>
              </a:rPr>
              <a:t>sexes </a:t>
            </a:r>
            <a:r>
              <a:rPr dirty="0" sz="2400" spc="-190">
                <a:latin typeface="Arial"/>
                <a:cs typeface="Arial"/>
              </a:rPr>
              <a:t>are </a:t>
            </a:r>
            <a:r>
              <a:rPr dirty="0" sz="2400" spc="-100">
                <a:latin typeface="Arial"/>
                <a:cs typeface="Arial"/>
              </a:rPr>
              <a:t>equally</a:t>
            </a:r>
            <a:r>
              <a:rPr dirty="0" sz="2400" spc="-459">
                <a:latin typeface="Arial"/>
                <a:cs typeface="Arial"/>
              </a:rPr>
              <a:t> </a:t>
            </a:r>
            <a:r>
              <a:rPr dirty="0" sz="2400" spc="-170">
                <a:latin typeface="Arial"/>
                <a:cs typeface="Arial"/>
              </a:rPr>
              <a:t>affected.</a:t>
            </a:r>
            <a:endParaRPr sz="2400">
              <a:latin typeface="Arial"/>
              <a:cs typeface="Arial"/>
            </a:endParaRPr>
          </a:p>
          <a:p>
            <a:pPr marL="295910" marR="5080" indent="-283845">
              <a:lnSpc>
                <a:spcPct val="99000"/>
              </a:lnSpc>
              <a:spcBef>
                <a:spcPts val="63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220">
                <a:latin typeface="Arial"/>
                <a:cs typeface="Arial"/>
              </a:rPr>
              <a:t>They </a:t>
            </a:r>
            <a:r>
              <a:rPr dirty="0" sz="2400" spc="-190">
                <a:latin typeface="Arial"/>
                <a:cs typeface="Arial"/>
              </a:rPr>
              <a:t>are </a:t>
            </a:r>
            <a:r>
              <a:rPr dirty="0" sz="2400" spc="-175">
                <a:latin typeface="Arial"/>
                <a:cs typeface="Arial"/>
              </a:rPr>
              <a:t>always </a:t>
            </a:r>
            <a:r>
              <a:rPr dirty="0" sz="2400" spc="-204">
                <a:latin typeface="Arial"/>
                <a:cs typeface="Arial"/>
              </a:rPr>
              <a:t>present </a:t>
            </a:r>
            <a:r>
              <a:rPr dirty="0" sz="2400" spc="-95">
                <a:latin typeface="Arial"/>
                <a:cs typeface="Arial"/>
              </a:rPr>
              <a:t>at </a:t>
            </a:r>
            <a:r>
              <a:rPr dirty="0" sz="2400" spc="-50">
                <a:latin typeface="Arial"/>
                <a:cs typeface="Arial"/>
              </a:rPr>
              <a:t>birth </a:t>
            </a:r>
            <a:r>
              <a:rPr dirty="0" sz="2400" spc="-165">
                <a:latin typeface="Arial"/>
                <a:cs typeface="Arial"/>
              </a:rPr>
              <a:t>(though </a:t>
            </a:r>
            <a:r>
              <a:rPr dirty="0" sz="2400" spc="-350">
                <a:latin typeface="Arial"/>
                <a:cs typeface="Arial"/>
              </a:rPr>
              <a:t>some </a:t>
            </a:r>
            <a:r>
              <a:rPr dirty="0" sz="2400" spc="-204">
                <a:latin typeface="Arial"/>
                <a:cs typeface="Arial"/>
              </a:rPr>
              <a:t>may </a:t>
            </a:r>
            <a:r>
              <a:rPr dirty="0" sz="2400" spc="-150">
                <a:latin typeface="Arial"/>
                <a:cs typeface="Arial"/>
              </a:rPr>
              <a:t>not </a:t>
            </a:r>
            <a:r>
              <a:rPr dirty="0" sz="2400" spc="-225">
                <a:latin typeface="Arial"/>
                <a:cs typeface="Arial"/>
              </a:rPr>
              <a:t>be  </a:t>
            </a:r>
            <a:r>
              <a:rPr dirty="0" sz="2400" spc="-160">
                <a:latin typeface="Arial"/>
                <a:cs typeface="Arial"/>
              </a:rPr>
              <a:t>apparent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30">
                <a:latin typeface="Arial"/>
                <a:cs typeface="Arial"/>
              </a:rPr>
              <a:t>until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235">
                <a:latin typeface="Arial"/>
                <a:cs typeface="Arial"/>
              </a:rPr>
              <a:t>a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85">
                <a:latin typeface="Arial"/>
                <a:cs typeface="Arial"/>
              </a:rPr>
              <a:t>later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229">
                <a:latin typeface="Arial"/>
                <a:cs typeface="Arial"/>
              </a:rPr>
              <a:t>stage)</a:t>
            </a:r>
            <a:r>
              <a:rPr dirty="0" sz="2400" spc="-300">
                <a:latin typeface="Arial"/>
                <a:cs typeface="Arial"/>
              </a:rPr>
              <a:t> </a:t>
            </a:r>
            <a:r>
              <a:rPr dirty="0" sz="2400" spc="-195">
                <a:latin typeface="Arial"/>
                <a:cs typeface="Arial"/>
              </a:rPr>
              <a:t>and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65">
                <a:latin typeface="Arial"/>
                <a:cs typeface="Arial"/>
              </a:rPr>
              <a:t>in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75">
                <a:latin typeface="Arial"/>
                <a:cs typeface="Arial"/>
              </a:rPr>
              <a:t>contrast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-120">
                <a:latin typeface="Arial"/>
                <a:cs typeface="Arial"/>
              </a:rPr>
              <a:t>to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245">
                <a:latin typeface="Arial"/>
                <a:cs typeface="Arial"/>
              </a:rPr>
              <a:t>haemangiomas  </a:t>
            </a:r>
            <a:r>
              <a:rPr dirty="0" sz="2400" spc="-110">
                <a:latin typeface="Arial"/>
                <a:cs typeface="Arial"/>
              </a:rPr>
              <a:t>they </a:t>
            </a:r>
            <a:r>
              <a:rPr dirty="0" sz="2400" spc="-195">
                <a:latin typeface="Arial"/>
                <a:cs typeface="Arial"/>
              </a:rPr>
              <a:t>never </a:t>
            </a:r>
            <a:r>
              <a:rPr dirty="0" sz="2400" spc="-105">
                <a:latin typeface="Arial"/>
                <a:cs typeface="Arial"/>
              </a:rPr>
              <a:t>proliferate </a:t>
            </a:r>
            <a:r>
              <a:rPr dirty="0" sz="2400" spc="-165">
                <a:latin typeface="Arial"/>
                <a:cs typeface="Arial"/>
              </a:rPr>
              <a:t>or </a:t>
            </a:r>
            <a:r>
              <a:rPr dirty="0" sz="2400" spc="-130">
                <a:latin typeface="Arial"/>
                <a:cs typeface="Arial"/>
              </a:rPr>
              <a:t>involute. </a:t>
            </a:r>
            <a:r>
              <a:rPr dirty="0" sz="2400" spc="-210">
                <a:latin typeface="Arial"/>
                <a:cs typeface="Arial"/>
              </a:rPr>
              <a:t>Instead, </a:t>
            </a:r>
            <a:r>
              <a:rPr dirty="0" sz="2400" spc="-110">
                <a:latin typeface="Arial"/>
                <a:cs typeface="Arial"/>
              </a:rPr>
              <a:t>they </a:t>
            </a:r>
            <a:r>
              <a:rPr dirty="0" sz="2400" spc="-200">
                <a:latin typeface="Arial"/>
                <a:cs typeface="Arial"/>
              </a:rPr>
              <a:t>expand  </a:t>
            </a:r>
            <a:r>
              <a:rPr dirty="0" sz="2400" spc="-130">
                <a:latin typeface="Arial"/>
                <a:cs typeface="Arial"/>
              </a:rPr>
              <a:t>slowly </a:t>
            </a:r>
            <a:r>
              <a:rPr dirty="0" sz="2400" spc="-195">
                <a:latin typeface="Arial"/>
                <a:cs typeface="Arial"/>
              </a:rPr>
              <a:t>and </a:t>
            </a:r>
            <a:r>
              <a:rPr dirty="0" sz="2400" spc="-150">
                <a:latin typeface="Arial"/>
                <a:cs typeface="Arial"/>
              </a:rPr>
              <a:t>relentlessly </a:t>
            </a:r>
            <a:r>
              <a:rPr dirty="0" sz="2400" spc="-140">
                <a:latin typeface="Arial"/>
                <a:cs typeface="Arial"/>
              </a:rPr>
              <a:t>throughout </a:t>
            </a:r>
            <a:r>
              <a:rPr dirty="0" sz="2400" spc="-95">
                <a:latin typeface="Arial"/>
                <a:cs typeface="Arial"/>
              </a:rPr>
              <a:t>life</a:t>
            </a:r>
            <a:r>
              <a:rPr dirty="0" sz="2500" spc="-95" i="1">
                <a:latin typeface="Arial"/>
                <a:cs typeface="Arial"/>
              </a:rPr>
              <a:t>, </a:t>
            </a:r>
            <a:r>
              <a:rPr dirty="0" sz="2500" spc="-105" i="1">
                <a:latin typeface="Arial"/>
                <a:cs typeface="Arial"/>
              </a:rPr>
              <a:t>in </a:t>
            </a:r>
            <a:r>
              <a:rPr dirty="0" sz="2500" spc="-285" i="1">
                <a:latin typeface="Arial"/>
                <a:cs typeface="Arial"/>
              </a:rPr>
              <a:t>pace </a:t>
            </a:r>
            <a:r>
              <a:rPr dirty="0" sz="2500" spc="-100" i="1">
                <a:latin typeface="Arial"/>
                <a:cs typeface="Arial"/>
              </a:rPr>
              <a:t>with </a:t>
            </a:r>
            <a:r>
              <a:rPr dirty="0" sz="2400" spc="-135">
                <a:latin typeface="Arial"/>
                <a:cs typeface="Arial"/>
              </a:rPr>
              <a:t>the  growth</a:t>
            </a:r>
            <a:r>
              <a:rPr dirty="0" sz="2400" spc="-300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of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35">
                <a:latin typeface="Arial"/>
                <a:cs typeface="Arial"/>
              </a:rPr>
              <a:t>the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40">
                <a:latin typeface="Arial"/>
                <a:cs typeface="Arial"/>
              </a:rPr>
              <a:t>patient.</a:t>
            </a:r>
            <a:endParaRPr sz="2400">
              <a:latin typeface="Arial"/>
              <a:cs typeface="Arial"/>
            </a:endParaRPr>
          </a:p>
          <a:p>
            <a:pPr marL="295910" marR="680085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250">
                <a:latin typeface="Arial"/>
                <a:cs typeface="Arial"/>
              </a:rPr>
              <a:t>Trauma,</a:t>
            </a:r>
            <a:r>
              <a:rPr dirty="0" sz="2400" spc="-305">
                <a:latin typeface="Arial"/>
                <a:cs typeface="Arial"/>
              </a:rPr>
              <a:t> </a:t>
            </a:r>
            <a:r>
              <a:rPr dirty="0" sz="2400" spc="-145">
                <a:latin typeface="Arial"/>
                <a:cs typeface="Arial"/>
              </a:rPr>
              <a:t>puberty,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195">
                <a:latin typeface="Arial"/>
                <a:cs typeface="Arial"/>
              </a:rPr>
              <a:t>and</a:t>
            </a:r>
            <a:r>
              <a:rPr dirty="0" sz="2400" spc="-300">
                <a:latin typeface="Arial"/>
                <a:cs typeface="Arial"/>
              </a:rPr>
              <a:t> </a:t>
            </a:r>
            <a:r>
              <a:rPr dirty="0" sz="2400" spc="-180">
                <a:latin typeface="Arial"/>
                <a:cs typeface="Arial"/>
              </a:rPr>
              <a:t>pregnancy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225">
                <a:latin typeface="Arial"/>
                <a:cs typeface="Arial"/>
              </a:rPr>
              <a:t>can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280">
                <a:latin typeface="Arial"/>
                <a:cs typeface="Arial"/>
              </a:rPr>
              <a:t>cause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165">
                <a:latin typeface="Arial"/>
                <a:cs typeface="Arial"/>
              </a:rPr>
              <a:t>accelerated  </a:t>
            </a:r>
            <a:r>
              <a:rPr dirty="0" sz="2400" spc="-135">
                <a:latin typeface="Arial"/>
                <a:cs typeface="Arial"/>
              </a:rPr>
              <a:t>growth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15235" rIns="0" bIns="0" rtlCol="0" vert="horz">
            <a:spAutoFit/>
          </a:bodyPr>
          <a:lstStyle/>
          <a:p>
            <a:pPr marL="998855" marR="5080" indent="-283845">
              <a:lnSpc>
                <a:spcPts val="2880"/>
              </a:lnSpc>
              <a:spcBef>
                <a:spcPts val="325"/>
              </a:spcBef>
            </a:pPr>
            <a:r>
              <a:rPr dirty="0" sz="2500" spc="-100" i="1">
                <a:latin typeface="Arial"/>
                <a:cs typeface="Arial"/>
              </a:rPr>
              <a:t>Capillary </a:t>
            </a:r>
            <a:r>
              <a:rPr dirty="0" sz="2500" spc="-220" i="1">
                <a:latin typeface="Arial"/>
                <a:cs typeface="Arial"/>
              </a:rPr>
              <a:t>malformations </a:t>
            </a:r>
            <a:r>
              <a:rPr dirty="0" sz="2500" spc="-195" i="1">
                <a:latin typeface="Arial"/>
                <a:cs typeface="Arial"/>
              </a:rPr>
              <a:t>(previously </a:t>
            </a:r>
            <a:r>
              <a:rPr dirty="0" sz="2500" spc="-155" i="1">
                <a:latin typeface="Arial"/>
                <a:cs typeface="Arial"/>
              </a:rPr>
              <a:t>called port </a:t>
            </a:r>
            <a:r>
              <a:rPr dirty="0" spc="-155"/>
              <a:t>wine </a:t>
            </a:r>
            <a:r>
              <a:rPr dirty="0" spc="-190"/>
              <a:t>stain,  </a:t>
            </a:r>
            <a:r>
              <a:rPr dirty="0" spc="-70"/>
              <a:t>capillary</a:t>
            </a:r>
            <a:r>
              <a:rPr dirty="0" spc="-280"/>
              <a:t> </a:t>
            </a:r>
            <a:r>
              <a:rPr dirty="0" spc="-225"/>
              <a:t>haemangioma)</a:t>
            </a:r>
            <a:r>
              <a:rPr dirty="0" spc="-285"/>
              <a:t> </a:t>
            </a:r>
            <a:r>
              <a:rPr dirty="0" spc="-190"/>
              <a:t>are</a:t>
            </a:r>
            <a:r>
              <a:rPr dirty="0" spc="-290"/>
              <a:t> </a:t>
            </a:r>
            <a:r>
              <a:rPr dirty="0" spc="-250"/>
              <a:t>made</a:t>
            </a:r>
            <a:r>
              <a:rPr dirty="0" spc="-280"/>
              <a:t> </a:t>
            </a:r>
            <a:r>
              <a:rPr dirty="0" spc="-160"/>
              <a:t>up</a:t>
            </a:r>
            <a:r>
              <a:rPr dirty="0" spc="-285"/>
              <a:t> </a:t>
            </a:r>
            <a:r>
              <a:rPr dirty="0" spc="-150"/>
              <a:t>of</a:t>
            </a:r>
            <a:r>
              <a:rPr dirty="0" spc="-300"/>
              <a:t> </a:t>
            </a:r>
            <a:r>
              <a:rPr dirty="0" spc="-114"/>
              <a:t>postcapillary</a:t>
            </a:r>
            <a:r>
              <a:rPr dirty="0" spc="-295"/>
              <a:t> </a:t>
            </a:r>
            <a:r>
              <a:rPr dirty="0" spc="-210"/>
              <a:t>venules  </a:t>
            </a:r>
            <a:r>
              <a:rPr dirty="0" spc="-65"/>
              <a:t>within</a:t>
            </a:r>
            <a:r>
              <a:rPr dirty="0" spc="-285"/>
              <a:t> </a:t>
            </a:r>
            <a:r>
              <a:rPr dirty="0" spc="-135"/>
              <a:t>the</a:t>
            </a:r>
            <a:r>
              <a:rPr dirty="0" spc="-280"/>
              <a:t> </a:t>
            </a:r>
            <a:r>
              <a:rPr dirty="0" spc="-65"/>
              <a:t>papillary</a:t>
            </a:r>
            <a:r>
              <a:rPr dirty="0" spc="-295"/>
              <a:t> </a:t>
            </a:r>
            <a:r>
              <a:rPr dirty="0" spc="-195"/>
              <a:t>and</a:t>
            </a:r>
            <a:r>
              <a:rPr dirty="0" spc="-280"/>
              <a:t> </a:t>
            </a:r>
            <a:r>
              <a:rPr dirty="0" spc="-125"/>
              <a:t>superficial</a:t>
            </a:r>
            <a:r>
              <a:rPr dirty="0" spc="-285"/>
              <a:t> </a:t>
            </a:r>
            <a:r>
              <a:rPr dirty="0" spc="-85"/>
              <a:t>reticular</a:t>
            </a:r>
            <a:r>
              <a:rPr dirty="0" spc="-295"/>
              <a:t> </a:t>
            </a:r>
            <a:r>
              <a:rPr dirty="0" spc="-229"/>
              <a:t>dermis.</a:t>
            </a:r>
            <a:endParaRPr sz="25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51940" y="1654809"/>
            <a:ext cx="7505700" cy="1565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5910" marR="713740" indent="-283845">
              <a:lnSpc>
                <a:spcPct val="100000"/>
              </a:lnSpc>
              <a:spcBef>
                <a:spcPts val="1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220">
                <a:latin typeface="Arial"/>
                <a:cs typeface="Arial"/>
              </a:rPr>
              <a:t>They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204">
                <a:latin typeface="Arial"/>
                <a:cs typeface="Arial"/>
              </a:rPr>
              <a:t>present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initially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355">
                <a:latin typeface="Arial"/>
                <a:cs typeface="Arial"/>
              </a:rPr>
              <a:t>as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flat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80">
                <a:latin typeface="Arial"/>
                <a:cs typeface="Arial"/>
              </a:rPr>
              <a:t>pink</a:t>
            </a:r>
            <a:r>
              <a:rPr dirty="0" sz="2400" spc="-265">
                <a:latin typeface="Arial"/>
                <a:cs typeface="Arial"/>
              </a:rPr>
              <a:t> </a:t>
            </a:r>
            <a:r>
              <a:rPr dirty="0" sz="2400" spc="-235">
                <a:latin typeface="Arial"/>
                <a:cs typeface="Arial"/>
              </a:rPr>
              <a:t>macules</a:t>
            </a:r>
            <a:r>
              <a:rPr dirty="0" sz="2400" spc="-270">
                <a:latin typeface="Arial"/>
                <a:cs typeface="Arial"/>
              </a:rPr>
              <a:t> </a:t>
            </a:r>
            <a:r>
              <a:rPr dirty="0" sz="2400" spc="-95">
                <a:latin typeface="Arial"/>
                <a:cs typeface="Arial"/>
              </a:rPr>
              <a:t>but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60">
                <a:latin typeface="Arial"/>
                <a:cs typeface="Arial"/>
              </a:rPr>
              <a:t>darken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95">
                <a:latin typeface="Arial"/>
                <a:cs typeface="Arial"/>
              </a:rPr>
              <a:t>and  </a:t>
            </a:r>
            <a:r>
              <a:rPr dirty="0" sz="2400" spc="-110">
                <a:latin typeface="Arial"/>
                <a:cs typeface="Arial"/>
              </a:rPr>
              <a:t>thicken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60">
                <a:latin typeface="Arial"/>
                <a:cs typeface="Arial"/>
              </a:rPr>
              <a:t>with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260">
                <a:latin typeface="Arial"/>
                <a:cs typeface="Arial"/>
              </a:rPr>
              <a:t>age,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25">
                <a:latin typeface="Arial"/>
                <a:cs typeface="Arial"/>
              </a:rPr>
              <a:t>resulting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65">
                <a:latin typeface="Arial"/>
                <a:cs typeface="Arial"/>
              </a:rPr>
              <a:t>in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235">
                <a:latin typeface="Arial"/>
                <a:cs typeface="Arial"/>
              </a:rPr>
              <a:t>a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204">
                <a:latin typeface="Arial"/>
                <a:cs typeface="Arial"/>
              </a:rPr>
              <a:t>cobblestone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-220">
                <a:latin typeface="Arial"/>
                <a:cs typeface="Arial"/>
              </a:rPr>
              <a:t>appearance.</a:t>
            </a:r>
            <a:endParaRPr sz="2400">
              <a:latin typeface="Arial"/>
              <a:cs typeface="Arial"/>
            </a:endParaRPr>
          </a:p>
          <a:p>
            <a:pPr marL="295910" marR="5080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220">
                <a:latin typeface="Arial"/>
                <a:cs typeface="Arial"/>
              </a:rPr>
              <a:t>They</a:t>
            </a:r>
            <a:r>
              <a:rPr dirty="0" sz="2400" spc="-270">
                <a:latin typeface="Arial"/>
                <a:cs typeface="Arial"/>
              </a:rPr>
              <a:t> </a:t>
            </a:r>
            <a:r>
              <a:rPr dirty="0" sz="2400" spc="-190">
                <a:latin typeface="Arial"/>
                <a:cs typeface="Arial"/>
              </a:rPr>
              <a:t>are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25">
                <a:latin typeface="Arial"/>
                <a:cs typeface="Arial"/>
              </a:rPr>
              <a:t>thought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20">
                <a:latin typeface="Arial"/>
                <a:cs typeface="Arial"/>
              </a:rPr>
              <a:t>to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135">
                <a:latin typeface="Arial"/>
                <a:cs typeface="Arial"/>
              </a:rPr>
              <a:t>result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175">
                <a:latin typeface="Arial"/>
                <a:cs typeface="Arial"/>
              </a:rPr>
              <a:t>from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20">
                <a:latin typeface="Arial"/>
                <a:cs typeface="Arial"/>
              </a:rPr>
              <a:t>altered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45">
                <a:latin typeface="Arial"/>
                <a:cs typeface="Arial"/>
              </a:rPr>
              <a:t>neural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45">
                <a:latin typeface="Arial"/>
                <a:cs typeface="Arial"/>
              </a:rPr>
              <a:t>modulation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of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35">
                <a:latin typeface="Arial"/>
                <a:cs typeface="Arial"/>
              </a:rPr>
              <a:t>the  </a:t>
            </a:r>
            <a:r>
              <a:rPr dirty="0" sz="2400" spc="-65">
                <a:latin typeface="Arial"/>
                <a:cs typeface="Arial"/>
              </a:rPr>
              <a:t>papillary</a:t>
            </a:r>
            <a:r>
              <a:rPr dirty="0" sz="2400" spc="-300">
                <a:latin typeface="Arial"/>
                <a:cs typeface="Arial"/>
              </a:rPr>
              <a:t> </a:t>
            </a:r>
            <a:r>
              <a:rPr dirty="0" sz="2400" spc="-229">
                <a:latin typeface="Arial"/>
                <a:cs typeface="Arial"/>
              </a:rPr>
              <a:t>dermis.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346191" y="3060192"/>
            <a:ext cx="2394585" cy="3365500"/>
            <a:chOff x="5346191" y="3060192"/>
            <a:chExt cx="2394585" cy="3365500"/>
          </a:xfrm>
        </p:grpSpPr>
        <p:sp>
          <p:nvSpPr>
            <p:cNvPr id="5" name="object 5"/>
            <p:cNvSpPr/>
            <p:nvPr/>
          </p:nvSpPr>
          <p:spPr>
            <a:xfrm>
              <a:off x="5346191" y="3060192"/>
              <a:ext cx="2394204" cy="33649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410199" y="3124200"/>
              <a:ext cx="2215896" cy="318668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391149" y="3105150"/>
              <a:ext cx="2254250" cy="3225165"/>
            </a:xfrm>
            <a:custGeom>
              <a:avLst/>
              <a:gdLst/>
              <a:ahLst/>
              <a:cxnLst/>
              <a:rect l="l" t="t" r="r" b="b"/>
              <a:pathLst>
                <a:path w="2254250" h="3225165">
                  <a:moveTo>
                    <a:pt x="0" y="3224784"/>
                  </a:moveTo>
                  <a:lnTo>
                    <a:pt x="2253996" y="3224784"/>
                  </a:lnTo>
                  <a:lnTo>
                    <a:pt x="2253996" y="0"/>
                  </a:lnTo>
                  <a:lnTo>
                    <a:pt x="0" y="0"/>
                  </a:lnTo>
                  <a:lnTo>
                    <a:pt x="0" y="3224784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60"/>
              <a:t>5</a:t>
            </a:r>
            <a:r>
              <a:rPr dirty="0" spc="25"/>
              <a:t>/1</a:t>
            </a:r>
            <a:r>
              <a:rPr dirty="0" spc="-25"/>
              <a:t>9</a:t>
            </a:r>
            <a:r>
              <a:rPr dirty="0" spc="105"/>
              <a:t>/</a:t>
            </a:r>
            <a:r>
              <a:rPr dirty="0" spc="210"/>
              <a:t>2</a:t>
            </a:r>
            <a:r>
              <a:rPr dirty="0" spc="-35"/>
              <a:t>0</a:t>
            </a:r>
            <a:r>
              <a:rPr dirty="0" spc="-45"/>
              <a:t>2</a:t>
            </a:r>
            <a:r>
              <a:rPr dirty="0" spc="-10"/>
              <a:t>3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85"/>
              <a:t>pigmentations</a:t>
            </a:r>
            <a:r>
              <a:rPr dirty="0" spc="-165"/>
              <a:t> </a:t>
            </a:r>
            <a:r>
              <a:rPr dirty="0" spc="-75"/>
              <a:t>of</a:t>
            </a:r>
            <a:r>
              <a:rPr dirty="0" spc="-165"/>
              <a:t> </a:t>
            </a:r>
            <a:r>
              <a:rPr dirty="0" spc="-60"/>
              <a:t>oral</a:t>
            </a:r>
            <a:r>
              <a:rPr dirty="0" spc="-155"/>
              <a:t> </a:t>
            </a:r>
            <a:r>
              <a:rPr dirty="0" spc="-45"/>
              <a:t>cavity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699245" y="6550839"/>
            <a:ext cx="287655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4610">
              <a:lnSpc>
                <a:spcPts val="1430"/>
              </a:lnSpc>
            </a:pPr>
            <a:fld id="{81D60167-4931-47E6-BA6A-407CBD079E47}" type="slidenum">
              <a:rPr dirty="0" sz="1200" spc="-210">
                <a:solidFill>
                  <a:srgbClr val="92879F"/>
                </a:solidFill>
                <a:latin typeface="Arial"/>
                <a:cs typeface="Arial"/>
              </a:rPr>
              <a:t>119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845" rIns="0" bIns="0" rtlCol="0" vert="horz">
            <a:spAutoFit/>
          </a:bodyPr>
          <a:lstStyle/>
          <a:p>
            <a:pPr marL="1075055" marR="5080" indent="-218440">
              <a:lnSpc>
                <a:spcPct val="101800"/>
              </a:lnSpc>
              <a:spcBef>
                <a:spcPts val="235"/>
              </a:spcBef>
            </a:pPr>
            <a:r>
              <a:rPr dirty="0" sz="2500" spc="-295" i="1">
                <a:latin typeface="Arial"/>
                <a:cs typeface="Arial"/>
              </a:rPr>
              <a:t>Venous </a:t>
            </a:r>
            <a:r>
              <a:rPr dirty="0" sz="2500" spc="-220" i="1">
                <a:latin typeface="Arial"/>
                <a:cs typeface="Arial"/>
              </a:rPr>
              <a:t>malformations </a:t>
            </a:r>
            <a:r>
              <a:rPr dirty="0" spc="-190"/>
              <a:t>are </a:t>
            </a:r>
            <a:r>
              <a:rPr dirty="0" spc="-175"/>
              <a:t>characterised </a:t>
            </a:r>
            <a:r>
              <a:rPr dirty="0" spc="-105"/>
              <a:t>by </a:t>
            </a:r>
            <a:r>
              <a:rPr dirty="0" spc="-220"/>
              <a:t>an </a:t>
            </a:r>
            <a:r>
              <a:rPr dirty="0" spc="-175"/>
              <a:t>abnormal  </a:t>
            </a:r>
            <a:r>
              <a:rPr dirty="0" spc="-120"/>
              <a:t>collection</a:t>
            </a:r>
            <a:r>
              <a:rPr dirty="0" spc="-280"/>
              <a:t> </a:t>
            </a:r>
            <a:r>
              <a:rPr dirty="0" spc="-150"/>
              <a:t>of</a:t>
            </a:r>
            <a:r>
              <a:rPr dirty="0" spc="-280"/>
              <a:t> </a:t>
            </a:r>
            <a:r>
              <a:rPr dirty="0" spc="-229"/>
              <a:t>veins,</a:t>
            </a:r>
            <a:r>
              <a:rPr dirty="0" spc="-295"/>
              <a:t> </a:t>
            </a:r>
            <a:r>
              <a:rPr dirty="0" spc="-135"/>
              <a:t>which</a:t>
            </a:r>
            <a:r>
              <a:rPr dirty="0" spc="-265"/>
              <a:t> </a:t>
            </a:r>
            <a:r>
              <a:rPr dirty="0" spc="-215"/>
              <a:t>do</a:t>
            </a:r>
            <a:r>
              <a:rPr dirty="0" spc="-280"/>
              <a:t> </a:t>
            </a:r>
            <a:r>
              <a:rPr dirty="0" spc="-150"/>
              <a:t>not</a:t>
            </a:r>
            <a:r>
              <a:rPr dirty="0" spc="-285"/>
              <a:t> </a:t>
            </a:r>
            <a:r>
              <a:rPr dirty="0" spc="-204"/>
              <a:t>have</a:t>
            </a:r>
            <a:r>
              <a:rPr dirty="0" spc="-280"/>
              <a:t> </a:t>
            </a:r>
            <a:r>
              <a:rPr dirty="0" spc="-165"/>
              <a:t>any</a:t>
            </a:r>
            <a:r>
              <a:rPr dirty="0" spc="-280"/>
              <a:t> </a:t>
            </a:r>
            <a:r>
              <a:rPr dirty="0" spc="-195"/>
              <a:t>demonstrable</a:t>
            </a:r>
            <a:r>
              <a:rPr dirty="0" spc="-280"/>
              <a:t> </a:t>
            </a:r>
            <a:r>
              <a:rPr dirty="0" spc="-90"/>
              <a:t>mitotic  </a:t>
            </a:r>
            <a:r>
              <a:rPr dirty="0" spc="-50"/>
              <a:t>activity</a:t>
            </a:r>
            <a:r>
              <a:rPr dirty="0" spc="-300"/>
              <a:t> </a:t>
            </a:r>
            <a:r>
              <a:rPr dirty="0" spc="-65"/>
              <a:t>in</a:t>
            </a:r>
            <a:r>
              <a:rPr dirty="0" spc="-275"/>
              <a:t> </a:t>
            </a:r>
            <a:r>
              <a:rPr dirty="0" spc="-114"/>
              <a:t>endothelial</a:t>
            </a:r>
            <a:r>
              <a:rPr dirty="0" spc="-270"/>
              <a:t> </a:t>
            </a:r>
            <a:r>
              <a:rPr dirty="0" spc="-165"/>
              <a:t>or</a:t>
            </a:r>
            <a:r>
              <a:rPr dirty="0" spc="-275"/>
              <a:t> </a:t>
            </a:r>
            <a:r>
              <a:rPr dirty="0" spc="-114"/>
              <a:t>pericyte</a:t>
            </a:r>
            <a:r>
              <a:rPr dirty="0" spc="-280"/>
              <a:t> </a:t>
            </a:r>
            <a:r>
              <a:rPr dirty="0" spc="-155"/>
              <a:t>cells</a:t>
            </a:r>
            <a:r>
              <a:rPr dirty="0" spc="-270"/>
              <a:t> </a:t>
            </a:r>
            <a:r>
              <a:rPr dirty="0" spc="-195"/>
              <a:t>and</a:t>
            </a:r>
            <a:r>
              <a:rPr dirty="0" spc="-285"/>
              <a:t> </a:t>
            </a:r>
            <a:r>
              <a:rPr dirty="0" spc="-150"/>
              <a:t>often</a:t>
            </a:r>
            <a:r>
              <a:rPr dirty="0" spc="-300"/>
              <a:t> </a:t>
            </a:r>
            <a:r>
              <a:rPr dirty="0" spc="-95"/>
              <a:t>lack</a:t>
            </a:r>
            <a:r>
              <a:rPr dirty="0" spc="-275"/>
              <a:t> </a:t>
            </a:r>
            <a:r>
              <a:rPr dirty="0" spc="-235"/>
              <a:t>a</a:t>
            </a:r>
            <a:r>
              <a:rPr dirty="0" spc="-295"/>
              <a:t> </a:t>
            </a:r>
            <a:r>
              <a:rPr dirty="0" spc="-145"/>
              <a:t>uniform  </a:t>
            </a:r>
            <a:r>
              <a:rPr dirty="0" spc="-250"/>
              <a:t>smooth </a:t>
            </a:r>
            <a:r>
              <a:rPr dirty="0" spc="-235"/>
              <a:t>muscle</a:t>
            </a:r>
            <a:r>
              <a:rPr dirty="0" spc="-325"/>
              <a:t> </a:t>
            </a:r>
            <a:r>
              <a:rPr dirty="0" spc="-140"/>
              <a:t>layer.</a:t>
            </a:r>
            <a:endParaRPr sz="25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28140" y="1990471"/>
            <a:ext cx="7381240" cy="2007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5910" marR="321310" indent="-283845">
              <a:lnSpc>
                <a:spcPct val="100000"/>
              </a:lnSpc>
              <a:spcBef>
                <a:spcPts val="100"/>
              </a:spcBef>
              <a:buClr>
                <a:srgbClr val="CEB866"/>
              </a:buClr>
              <a:buSzPct val="79166"/>
              <a:buFont typeface="Arial"/>
              <a:buChar char=""/>
              <a:tabLst>
                <a:tab pos="344805" algn="l"/>
                <a:tab pos="345440" algn="l"/>
              </a:tabLst>
            </a:pPr>
            <a:r>
              <a:rPr dirty="0"/>
              <a:t>	</a:t>
            </a:r>
            <a:r>
              <a:rPr dirty="0" sz="2400" spc="-280">
                <a:latin typeface="Arial"/>
                <a:cs typeface="Arial"/>
              </a:rPr>
              <a:t>The</a:t>
            </a:r>
            <a:r>
              <a:rPr dirty="0" sz="2400" spc="-260">
                <a:latin typeface="Arial"/>
                <a:cs typeface="Arial"/>
              </a:rPr>
              <a:t> </a:t>
            </a:r>
            <a:r>
              <a:rPr dirty="0" sz="2400" spc="-225">
                <a:latin typeface="Arial"/>
                <a:cs typeface="Arial"/>
              </a:rPr>
              <a:t>lesions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190">
                <a:latin typeface="Arial"/>
                <a:cs typeface="Arial"/>
              </a:rPr>
              <a:t>are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25">
                <a:latin typeface="Arial"/>
                <a:cs typeface="Arial"/>
              </a:rPr>
              <a:t>usually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215">
                <a:latin typeface="Arial"/>
                <a:cs typeface="Arial"/>
              </a:rPr>
              <a:t>soft,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225">
                <a:latin typeface="Arial"/>
                <a:cs typeface="Arial"/>
              </a:rPr>
              <a:t>compressible,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195">
                <a:latin typeface="Arial"/>
                <a:cs typeface="Arial"/>
              </a:rPr>
              <a:t>and</a:t>
            </a:r>
            <a:r>
              <a:rPr dirty="0" sz="2400" spc="-270">
                <a:latin typeface="Arial"/>
                <a:cs typeface="Arial"/>
              </a:rPr>
              <a:t> </a:t>
            </a:r>
            <a:r>
              <a:rPr dirty="0" sz="2400" spc="-170">
                <a:latin typeface="Arial"/>
                <a:cs typeface="Arial"/>
              </a:rPr>
              <a:t>enlarge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65">
                <a:latin typeface="Arial"/>
                <a:cs typeface="Arial"/>
              </a:rPr>
              <a:t>in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305">
                <a:latin typeface="Arial"/>
                <a:cs typeface="Arial"/>
              </a:rPr>
              <a:t>size  </a:t>
            </a:r>
            <a:r>
              <a:rPr dirty="0" sz="2400" spc="-215">
                <a:latin typeface="Arial"/>
                <a:cs typeface="Arial"/>
              </a:rPr>
              <a:t>when </a:t>
            </a:r>
            <a:r>
              <a:rPr dirty="0" sz="2400" spc="-265">
                <a:latin typeface="Arial"/>
                <a:cs typeface="Arial"/>
              </a:rPr>
              <a:t>venous </a:t>
            </a:r>
            <a:r>
              <a:rPr dirty="0" sz="2400" spc="-245">
                <a:latin typeface="Arial"/>
                <a:cs typeface="Arial"/>
              </a:rPr>
              <a:t>pressure </a:t>
            </a:r>
            <a:r>
              <a:rPr dirty="0" sz="2400" spc="-200">
                <a:latin typeface="Arial"/>
                <a:cs typeface="Arial"/>
              </a:rPr>
              <a:t>is</a:t>
            </a:r>
            <a:r>
              <a:rPr dirty="0" sz="2400" spc="-440">
                <a:latin typeface="Arial"/>
                <a:cs typeface="Arial"/>
              </a:rPr>
              <a:t> </a:t>
            </a:r>
            <a:r>
              <a:rPr dirty="0" sz="2400" spc="-220">
                <a:latin typeface="Arial"/>
                <a:cs typeface="Arial"/>
              </a:rPr>
              <a:t>increased.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90">
                <a:latin typeface="Arial"/>
                <a:cs typeface="Arial"/>
              </a:rPr>
              <a:t>Can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-140">
                <a:latin typeface="Arial"/>
                <a:cs typeface="Arial"/>
              </a:rPr>
              <a:t>lead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120">
                <a:latin typeface="Arial"/>
                <a:cs typeface="Arial"/>
              </a:rPr>
              <a:t>to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175">
                <a:latin typeface="Arial"/>
                <a:cs typeface="Arial"/>
              </a:rPr>
              <a:t>bony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120">
                <a:latin typeface="Arial"/>
                <a:cs typeface="Arial"/>
              </a:rPr>
              <a:t>hypertrophy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65">
                <a:latin typeface="Arial"/>
                <a:cs typeface="Arial"/>
              </a:rPr>
              <a:t>or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20">
                <a:latin typeface="Arial"/>
                <a:cs typeface="Arial"/>
              </a:rPr>
              <a:t>distortion</a:t>
            </a:r>
            <a:r>
              <a:rPr dirty="0" sz="2400" spc="-310">
                <a:latin typeface="Arial"/>
                <a:cs typeface="Arial"/>
              </a:rPr>
              <a:t> </a:t>
            </a:r>
            <a:r>
              <a:rPr dirty="0" sz="2400" spc="-165">
                <a:latin typeface="Arial"/>
                <a:cs typeface="Arial"/>
              </a:rPr>
              <a:t>or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-180">
                <a:latin typeface="Arial"/>
                <a:cs typeface="Arial"/>
              </a:rPr>
              <a:t>both.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>
                <a:latin typeface="Arial"/>
                <a:cs typeface="Arial"/>
              </a:rPr>
              <a:t>It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200">
                <a:latin typeface="Arial"/>
                <a:cs typeface="Arial"/>
              </a:rPr>
              <a:t>is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229">
                <a:latin typeface="Arial"/>
                <a:cs typeface="Arial"/>
              </a:rPr>
              <a:t>now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-125">
                <a:latin typeface="Arial"/>
                <a:cs typeface="Arial"/>
              </a:rPr>
              <a:t>thought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75">
                <a:latin typeface="Arial"/>
                <a:cs typeface="Arial"/>
              </a:rPr>
              <a:t>that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265">
                <a:latin typeface="Arial"/>
                <a:cs typeface="Arial"/>
              </a:rPr>
              <a:t>most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225">
                <a:latin typeface="Arial"/>
                <a:cs typeface="Arial"/>
              </a:rPr>
              <a:t>lesions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75">
                <a:latin typeface="Arial"/>
                <a:cs typeface="Arial"/>
              </a:rPr>
              <a:t>that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90">
                <a:latin typeface="Arial"/>
                <a:cs typeface="Arial"/>
              </a:rPr>
              <a:t>are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90">
                <a:latin typeface="Arial"/>
                <a:cs typeface="Arial"/>
              </a:rPr>
              <a:t>described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355">
                <a:latin typeface="Arial"/>
                <a:cs typeface="Arial"/>
              </a:rPr>
              <a:t>as</a:t>
            </a:r>
            <a:endParaRPr sz="2400">
              <a:latin typeface="Arial"/>
              <a:cs typeface="Arial"/>
            </a:endParaRPr>
          </a:p>
          <a:p>
            <a:pPr marL="295910">
              <a:lnSpc>
                <a:spcPct val="100000"/>
              </a:lnSpc>
            </a:pPr>
            <a:r>
              <a:rPr dirty="0" sz="2400" spc="-220">
                <a:latin typeface="Arial"/>
                <a:cs typeface="Arial"/>
              </a:rPr>
              <a:t>“intraosseous</a:t>
            </a:r>
            <a:r>
              <a:rPr dirty="0" sz="2400" spc="-315">
                <a:latin typeface="Arial"/>
                <a:cs typeface="Arial"/>
              </a:rPr>
              <a:t> </a:t>
            </a:r>
            <a:r>
              <a:rPr dirty="0" sz="2400" spc="-225">
                <a:latin typeface="Arial"/>
                <a:cs typeface="Arial"/>
              </a:rPr>
              <a:t>haemangiomas”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90">
                <a:latin typeface="Arial"/>
                <a:cs typeface="Arial"/>
              </a:rPr>
              <a:t>are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65">
                <a:latin typeface="Arial"/>
                <a:cs typeface="Arial"/>
              </a:rPr>
              <a:t>in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10">
                <a:latin typeface="Arial"/>
                <a:cs typeface="Arial"/>
              </a:rPr>
              <a:t>fact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260">
                <a:latin typeface="Arial"/>
                <a:cs typeface="Arial"/>
              </a:rPr>
              <a:t>venous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-185">
                <a:latin typeface="Arial"/>
                <a:cs typeface="Arial"/>
              </a:rPr>
              <a:t>malformations.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498591" y="4081271"/>
            <a:ext cx="3531235" cy="2586355"/>
            <a:chOff x="5498591" y="4081271"/>
            <a:chExt cx="3531235" cy="2586355"/>
          </a:xfrm>
        </p:grpSpPr>
        <p:sp>
          <p:nvSpPr>
            <p:cNvPr id="5" name="object 5"/>
            <p:cNvSpPr/>
            <p:nvPr/>
          </p:nvSpPr>
          <p:spPr>
            <a:xfrm>
              <a:off x="5498591" y="4081271"/>
              <a:ext cx="3531108" cy="258622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562599" y="4145279"/>
              <a:ext cx="3352800" cy="24079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543549" y="4126229"/>
              <a:ext cx="3390900" cy="2446020"/>
            </a:xfrm>
            <a:custGeom>
              <a:avLst/>
              <a:gdLst/>
              <a:ahLst/>
              <a:cxnLst/>
              <a:rect l="l" t="t" r="r" b="b"/>
              <a:pathLst>
                <a:path w="3390900" h="2446020">
                  <a:moveTo>
                    <a:pt x="0" y="2446020"/>
                  </a:moveTo>
                  <a:lnTo>
                    <a:pt x="3390900" y="2446020"/>
                  </a:lnTo>
                  <a:lnTo>
                    <a:pt x="3390900" y="0"/>
                  </a:lnTo>
                  <a:lnTo>
                    <a:pt x="0" y="0"/>
                  </a:lnTo>
                  <a:lnTo>
                    <a:pt x="0" y="244602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60"/>
              <a:t>5</a:t>
            </a:r>
            <a:r>
              <a:rPr dirty="0" spc="25"/>
              <a:t>/1</a:t>
            </a:r>
            <a:r>
              <a:rPr dirty="0" spc="-25"/>
              <a:t>9</a:t>
            </a:r>
            <a:r>
              <a:rPr dirty="0" spc="105"/>
              <a:t>/</a:t>
            </a:r>
            <a:r>
              <a:rPr dirty="0" spc="210"/>
              <a:t>2</a:t>
            </a:r>
            <a:r>
              <a:rPr dirty="0" spc="-35"/>
              <a:t>0</a:t>
            </a:r>
            <a:r>
              <a:rPr dirty="0" spc="-45"/>
              <a:t>2</a:t>
            </a:r>
            <a:r>
              <a:rPr dirty="0" spc="-10"/>
              <a:t>3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85"/>
              <a:t>pigmentations</a:t>
            </a:r>
            <a:r>
              <a:rPr dirty="0" spc="-165"/>
              <a:t> </a:t>
            </a:r>
            <a:r>
              <a:rPr dirty="0" spc="-75"/>
              <a:t>of</a:t>
            </a:r>
            <a:r>
              <a:rPr dirty="0" spc="-165"/>
              <a:t> </a:t>
            </a:r>
            <a:r>
              <a:rPr dirty="0" spc="-60"/>
              <a:t>oral</a:t>
            </a:r>
            <a:r>
              <a:rPr dirty="0" spc="-155"/>
              <a:t> </a:t>
            </a:r>
            <a:r>
              <a:rPr dirty="0" spc="-45"/>
              <a:t>cavity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699245" y="6550839"/>
            <a:ext cx="287655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4610">
              <a:lnSpc>
                <a:spcPts val="1430"/>
              </a:lnSpc>
            </a:pPr>
            <a:fld id="{81D60167-4931-47E6-BA6A-407CBD079E47}" type="slidenum">
              <a:rPr dirty="0" sz="1200" spc="-210">
                <a:solidFill>
                  <a:srgbClr val="92879F"/>
                </a:solidFill>
                <a:latin typeface="Arial"/>
                <a:cs typeface="Arial"/>
              </a:rPr>
              <a:t>119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17" y="0"/>
            <a:ext cx="9142730" cy="6858000"/>
            <a:chOff x="1717" y="0"/>
            <a:chExt cx="9142730" cy="6858000"/>
          </a:xfrm>
        </p:grpSpPr>
        <p:sp>
          <p:nvSpPr>
            <p:cNvPr id="3" name="object 3"/>
            <p:cNvSpPr/>
            <p:nvPr/>
          </p:nvSpPr>
          <p:spPr>
            <a:xfrm>
              <a:off x="1254251" y="496823"/>
              <a:ext cx="2260854" cy="90906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971799" y="496823"/>
              <a:ext cx="657605" cy="90906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086099" y="496823"/>
              <a:ext cx="3697986" cy="90906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14602" y="565531"/>
            <a:ext cx="500761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250" b="1" i="1">
                <a:solidFill>
                  <a:srgbClr val="542B6D"/>
                </a:solidFill>
                <a:latin typeface="Times New Roman"/>
                <a:cs typeface="Times New Roman"/>
              </a:rPr>
              <a:t>Hemoglobin-derived</a:t>
            </a:r>
            <a:r>
              <a:rPr dirty="0" sz="3200" spc="-165" b="1" i="1">
                <a:solidFill>
                  <a:srgbClr val="542B6D"/>
                </a:solidFill>
                <a:latin typeface="Times New Roman"/>
                <a:cs typeface="Times New Roman"/>
              </a:rPr>
              <a:t> </a:t>
            </a:r>
            <a:r>
              <a:rPr dirty="0" sz="3200" spc="-210" b="1" i="1">
                <a:solidFill>
                  <a:srgbClr val="542B6D"/>
                </a:solidFill>
                <a:latin typeface="Times New Roman"/>
                <a:cs typeface="Times New Roman"/>
              </a:rPr>
              <a:t>pigmentations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374392" y="1383791"/>
            <a:ext cx="4761230" cy="5316220"/>
            <a:chOff x="2374392" y="1383791"/>
            <a:chExt cx="4761230" cy="5316220"/>
          </a:xfrm>
        </p:grpSpPr>
        <p:sp>
          <p:nvSpPr>
            <p:cNvPr id="8" name="object 8"/>
            <p:cNvSpPr/>
            <p:nvPr/>
          </p:nvSpPr>
          <p:spPr>
            <a:xfrm>
              <a:off x="2374392" y="1383791"/>
              <a:ext cx="4760976" cy="53157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438400" y="1447799"/>
              <a:ext cx="4582667" cy="513740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419350" y="1428749"/>
              <a:ext cx="4620895" cy="5175885"/>
            </a:xfrm>
            <a:custGeom>
              <a:avLst/>
              <a:gdLst/>
              <a:ahLst/>
              <a:cxnLst/>
              <a:rect l="l" t="t" r="r" b="b"/>
              <a:pathLst>
                <a:path w="4620895" h="5175884">
                  <a:moveTo>
                    <a:pt x="0" y="5175504"/>
                  </a:moveTo>
                  <a:lnTo>
                    <a:pt x="4620767" y="5175504"/>
                  </a:lnTo>
                  <a:lnTo>
                    <a:pt x="4620767" y="0"/>
                  </a:lnTo>
                  <a:lnTo>
                    <a:pt x="0" y="0"/>
                  </a:lnTo>
                  <a:lnTo>
                    <a:pt x="0" y="5175504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60"/>
              <a:t>5</a:t>
            </a:r>
            <a:r>
              <a:rPr dirty="0" spc="25"/>
              <a:t>/1</a:t>
            </a:r>
            <a:r>
              <a:rPr dirty="0" spc="-25"/>
              <a:t>9</a:t>
            </a:r>
            <a:r>
              <a:rPr dirty="0" spc="105"/>
              <a:t>/</a:t>
            </a:r>
            <a:r>
              <a:rPr dirty="0" spc="210"/>
              <a:t>2</a:t>
            </a:r>
            <a:r>
              <a:rPr dirty="0" spc="-35"/>
              <a:t>0</a:t>
            </a:r>
            <a:r>
              <a:rPr dirty="0" spc="-45"/>
              <a:t>2</a:t>
            </a:r>
            <a:r>
              <a:rPr dirty="0" spc="-10"/>
              <a:t>3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85"/>
              <a:t>pigmentations</a:t>
            </a:r>
            <a:r>
              <a:rPr dirty="0" spc="-165"/>
              <a:t> </a:t>
            </a:r>
            <a:r>
              <a:rPr dirty="0" spc="-75"/>
              <a:t>of</a:t>
            </a:r>
            <a:r>
              <a:rPr dirty="0" spc="-165"/>
              <a:t> </a:t>
            </a:r>
            <a:r>
              <a:rPr dirty="0" spc="-60"/>
              <a:t>oral</a:t>
            </a:r>
            <a:r>
              <a:rPr dirty="0" spc="-155"/>
              <a:t> </a:t>
            </a:r>
            <a:r>
              <a:rPr dirty="0" spc="-45"/>
              <a:t>cavity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 spc="-20"/>
              <a:t>23</a:t>
            </a:fld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8140" y="311870"/>
            <a:ext cx="7472680" cy="41148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500" spc="-200" i="1">
                <a:latin typeface="Arial"/>
                <a:cs typeface="Arial"/>
              </a:rPr>
              <a:t>Arteriovenous</a:t>
            </a:r>
            <a:r>
              <a:rPr dirty="0" sz="2500" spc="-345" i="1">
                <a:latin typeface="Arial"/>
                <a:cs typeface="Arial"/>
              </a:rPr>
              <a:t> </a:t>
            </a:r>
            <a:r>
              <a:rPr dirty="0" sz="2500" spc="-215" i="1">
                <a:latin typeface="Arial"/>
                <a:cs typeface="Arial"/>
              </a:rPr>
              <a:t>malformations</a:t>
            </a:r>
            <a:r>
              <a:rPr dirty="0" sz="2500" spc="-370" i="1">
                <a:latin typeface="Arial"/>
                <a:cs typeface="Arial"/>
              </a:rPr>
              <a:t> </a:t>
            </a:r>
            <a:r>
              <a:rPr dirty="0" spc="-190"/>
              <a:t>are</a:t>
            </a:r>
            <a:r>
              <a:rPr dirty="0" spc="-285"/>
              <a:t> </a:t>
            </a:r>
            <a:r>
              <a:rPr dirty="0" spc="-135"/>
              <a:t>the</a:t>
            </a:r>
            <a:r>
              <a:rPr dirty="0" spc="-280"/>
              <a:t> </a:t>
            </a:r>
            <a:r>
              <a:rPr dirty="0" spc="-170"/>
              <a:t>least</a:t>
            </a:r>
            <a:r>
              <a:rPr dirty="0" spc="-285"/>
              <a:t> common</a:t>
            </a:r>
            <a:r>
              <a:rPr dirty="0" spc="-280"/>
              <a:t> </a:t>
            </a:r>
            <a:r>
              <a:rPr dirty="0" spc="-150"/>
              <a:t>of</a:t>
            </a:r>
            <a:r>
              <a:rPr dirty="0" spc="-280"/>
              <a:t> </a:t>
            </a:r>
            <a:r>
              <a:rPr dirty="0" spc="-135"/>
              <a:t>the</a:t>
            </a:r>
            <a:r>
              <a:rPr dirty="0" spc="-285"/>
              <a:t> </a:t>
            </a:r>
            <a:r>
              <a:rPr dirty="0" spc="-175"/>
              <a:t>vascular</a:t>
            </a:r>
            <a:endParaRPr sz="25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28140" y="618490"/>
            <a:ext cx="7145655" cy="2891155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295910">
              <a:lnSpc>
                <a:spcPct val="100000"/>
              </a:lnSpc>
              <a:spcBef>
                <a:spcPts val="700"/>
              </a:spcBef>
            </a:pPr>
            <a:r>
              <a:rPr dirty="0" sz="2400" spc="-185">
                <a:latin typeface="Arial"/>
                <a:cs typeface="Arial"/>
              </a:rPr>
              <a:t>malformations.</a:t>
            </a:r>
            <a:endParaRPr sz="2400">
              <a:latin typeface="Arial"/>
              <a:cs typeface="Arial"/>
            </a:endParaRPr>
          </a:p>
          <a:p>
            <a:pPr marL="295910" marR="334645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280">
                <a:latin typeface="Arial"/>
                <a:cs typeface="Arial"/>
              </a:rPr>
              <a:t>The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mid-face,</a:t>
            </a:r>
            <a:r>
              <a:rPr dirty="0" sz="2400" spc="-260">
                <a:latin typeface="Arial"/>
                <a:cs typeface="Arial"/>
              </a:rPr>
              <a:t> </a:t>
            </a:r>
            <a:r>
              <a:rPr dirty="0" sz="2400" spc="-70">
                <a:latin typeface="Arial"/>
                <a:cs typeface="Arial"/>
              </a:rPr>
              <a:t>particularly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135">
                <a:latin typeface="Arial"/>
                <a:cs typeface="Arial"/>
              </a:rPr>
              <a:t>the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200">
                <a:latin typeface="Arial"/>
                <a:cs typeface="Arial"/>
              </a:rPr>
              <a:t>cheek</a:t>
            </a:r>
            <a:r>
              <a:rPr dirty="0" sz="2400" spc="-260">
                <a:latin typeface="Arial"/>
                <a:cs typeface="Arial"/>
              </a:rPr>
              <a:t> </a:t>
            </a:r>
            <a:r>
              <a:rPr dirty="0" sz="2400" spc="-195">
                <a:latin typeface="Arial"/>
                <a:cs typeface="Arial"/>
              </a:rPr>
              <a:t>and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229">
                <a:latin typeface="Arial"/>
                <a:cs typeface="Arial"/>
              </a:rPr>
              <a:t>ear,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90">
                <a:latin typeface="Arial"/>
                <a:cs typeface="Arial"/>
              </a:rPr>
              <a:t>are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35">
                <a:latin typeface="Arial"/>
                <a:cs typeface="Arial"/>
              </a:rPr>
              <a:t>the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265">
                <a:latin typeface="Arial"/>
                <a:cs typeface="Arial"/>
              </a:rPr>
              <a:t>most  </a:t>
            </a:r>
            <a:r>
              <a:rPr dirty="0" sz="2400" spc="-285">
                <a:latin typeface="Arial"/>
                <a:cs typeface="Arial"/>
              </a:rPr>
              <a:t>common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245">
                <a:latin typeface="Arial"/>
                <a:cs typeface="Arial"/>
              </a:rPr>
              <a:t>sites.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220">
                <a:latin typeface="Arial"/>
                <a:cs typeface="Arial"/>
              </a:rPr>
              <a:t>They</a:t>
            </a:r>
            <a:r>
              <a:rPr dirty="0" sz="2400" spc="-270">
                <a:latin typeface="Arial"/>
                <a:cs typeface="Arial"/>
              </a:rPr>
              <a:t> </a:t>
            </a:r>
            <a:r>
              <a:rPr dirty="0" sz="2400" spc="-190">
                <a:latin typeface="Arial"/>
                <a:cs typeface="Arial"/>
              </a:rPr>
              <a:t>are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14">
                <a:latin typeface="Arial"/>
                <a:cs typeface="Arial"/>
              </a:rPr>
              <a:t>firmer</a:t>
            </a:r>
            <a:r>
              <a:rPr dirty="0" sz="2400" spc="-270">
                <a:latin typeface="Arial"/>
                <a:cs typeface="Arial"/>
              </a:rPr>
              <a:t> </a:t>
            </a:r>
            <a:r>
              <a:rPr dirty="0" sz="2400" spc="-140">
                <a:latin typeface="Arial"/>
                <a:cs typeface="Arial"/>
              </a:rPr>
              <a:t>than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265">
                <a:latin typeface="Arial"/>
                <a:cs typeface="Arial"/>
              </a:rPr>
              <a:t>venous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175">
                <a:latin typeface="Arial"/>
                <a:cs typeface="Arial"/>
              </a:rPr>
              <a:t>malformations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-195">
                <a:latin typeface="Arial"/>
                <a:cs typeface="Arial"/>
              </a:rPr>
              <a:t>and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215">
                <a:latin typeface="Arial"/>
                <a:cs typeface="Arial"/>
              </a:rPr>
              <a:t>do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55">
                <a:latin typeface="Arial"/>
                <a:cs typeface="Arial"/>
              </a:rPr>
              <a:t>not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-160">
                <a:latin typeface="Arial"/>
                <a:cs typeface="Arial"/>
              </a:rPr>
              <a:t>empty</a:t>
            </a:r>
            <a:endParaRPr sz="2400">
              <a:latin typeface="Arial"/>
              <a:cs typeface="Arial"/>
            </a:endParaRPr>
          </a:p>
          <a:p>
            <a:pPr marL="295910">
              <a:lnSpc>
                <a:spcPct val="100000"/>
              </a:lnSpc>
            </a:pPr>
            <a:r>
              <a:rPr dirty="0" sz="2400" spc="-80">
                <a:latin typeface="Arial"/>
                <a:cs typeface="Arial"/>
              </a:rPr>
              <a:t>readily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215">
                <a:latin typeface="Arial"/>
                <a:cs typeface="Arial"/>
              </a:rPr>
              <a:t>when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10">
                <a:latin typeface="Arial"/>
                <a:cs typeface="Arial"/>
              </a:rPr>
              <a:t>they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190">
                <a:latin typeface="Arial"/>
                <a:cs typeface="Arial"/>
              </a:rPr>
              <a:t>are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280">
                <a:latin typeface="Arial"/>
                <a:cs typeface="Arial"/>
              </a:rPr>
              <a:t>compressed.</a:t>
            </a:r>
            <a:endParaRPr sz="2400">
              <a:latin typeface="Arial"/>
              <a:cs typeface="Arial"/>
            </a:endParaRPr>
          </a:p>
          <a:p>
            <a:pPr marL="295910" marR="98425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280">
                <a:latin typeface="Arial"/>
                <a:cs typeface="Arial"/>
              </a:rPr>
              <a:t>The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220">
                <a:latin typeface="Arial"/>
                <a:cs typeface="Arial"/>
              </a:rPr>
              <a:t>lesions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90">
                <a:latin typeface="Arial"/>
                <a:cs typeface="Arial"/>
              </a:rPr>
              <a:t>are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often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245">
                <a:latin typeface="Arial"/>
                <a:cs typeface="Arial"/>
              </a:rPr>
              <a:t>deep,</a:t>
            </a:r>
            <a:r>
              <a:rPr dirty="0" sz="2400" spc="-270">
                <a:latin typeface="Arial"/>
                <a:cs typeface="Arial"/>
              </a:rPr>
              <a:t> </a:t>
            </a:r>
            <a:r>
              <a:rPr dirty="0" sz="2400" spc="-95">
                <a:latin typeface="Arial"/>
                <a:cs typeface="Arial"/>
              </a:rPr>
              <a:t>but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235">
                <a:latin typeface="Arial"/>
                <a:cs typeface="Arial"/>
              </a:rPr>
              <a:t>those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229">
                <a:latin typeface="Arial"/>
                <a:cs typeface="Arial"/>
              </a:rPr>
              <a:t>close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20">
                <a:latin typeface="Arial"/>
                <a:cs typeface="Arial"/>
              </a:rPr>
              <a:t>to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35">
                <a:latin typeface="Arial"/>
                <a:cs typeface="Arial"/>
              </a:rPr>
              <a:t>the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210">
                <a:latin typeface="Arial"/>
                <a:cs typeface="Arial"/>
              </a:rPr>
              <a:t>surface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210">
                <a:latin typeface="Arial"/>
                <a:cs typeface="Arial"/>
              </a:rPr>
              <a:t>may  </a:t>
            </a:r>
            <a:r>
              <a:rPr dirty="0" sz="2400" spc="-190">
                <a:latin typeface="Arial"/>
                <a:cs typeface="Arial"/>
              </a:rPr>
              <a:t>produce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-235">
                <a:latin typeface="Arial"/>
                <a:cs typeface="Arial"/>
              </a:rPr>
              <a:t>a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30">
                <a:latin typeface="Arial"/>
                <a:cs typeface="Arial"/>
              </a:rPr>
              <a:t>palpable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25">
                <a:latin typeface="Arial"/>
                <a:cs typeface="Arial"/>
              </a:rPr>
              <a:t>thrill</a:t>
            </a:r>
            <a:r>
              <a:rPr dirty="0" sz="2400" spc="-270">
                <a:latin typeface="Arial"/>
                <a:cs typeface="Arial"/>
              </a:rPr>
              <a:t> </a:t>
            </a:r>
            <a:r>
              <a:rPr dirty="0" sz="2400" spc="-165">
                <a:latin typeface="Arial"/>
                <a:cs typeface="Arial"/>
              </a:rPr>
              <a:t>or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170">
                <a:latin typeface="Arial"/>
                <a:cs typeface="Arial"/>
              </a:rPr>
              <a:t>pulsation.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193791" y="3822191"/>
            <a:ext cx="3683635" cy="2680970"/>
            <a:chOff x="5193791" y="3822191"/>
            <a:chExt cx="3683635" cy="2680970"/>
          </a:xfrm>
        </p:grpSpPr>
        <p:sp>
          <p:nvSpPr>
            <p:cNvPr id="5" name="object 5"/>
            <p:cNvSpPr/>
            <p:nvPr/>
          </p:nvSpPr>
          <p:spPr>
            <a:xfrm>
              <a:off x="5193791" y="3822191"/>
              <a:ext cx="3683508" cy="268071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257799" y="3886199"/>
              <a:ext cx="3505200" cy="25024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238749" y="3867149"/>
              <a:ext cx="3543300" cy="2540635"/>
            </a:xfrm>
            <a:custGeom>
              <a:avLst/>
              <a:gdLst/>
              <a:ahLst/>
              <a:cxnLst/>
              <a:rect l="l" t="t" r="r" b="b"/>
              <a:pathLst>
                <a:path w="3543300" h="2540635">
                  <a:moveTo>
                    <a:pt x="0" y="2540508"/>
                  </a:moveTo>
                  <a:lnTo>
                    <a:pt x="3543300" y="2540508"/>
                  </a:lnTo>
                  <a:lnTo>
                    <a:pt x="3543300" y="0"/>
                  </a:lnTo>
                  <a:lnTo>
                    <a:pt x="0" y="0"/>
                  </a:lnTo>
                  <a:lnTo>
                    <a:pt x="0" y="2540508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60"/>
              <a:t>5</a:t>
            </a:r>
            <a:r>
              <a:rPr dirty="0" spc="25"/>
              <a:t>/1</a:t>
            </a:r>
            <a:r>
              <a:rPr dirty="0" spc="-25"/>
              <a:t>9</a:t>
            </a:r>
            <a:r>
              <a:rPr dirty="0" spc="105"/>
              <a:t>/</a:t>
            </a:r>
            <a:r>
              <a:rPr dirty="0" spc="210"/>
              <a:t>2</a:t>
            </a:r>
            <a:r>
              <a:rPr dirty="0" spc="-35"/>
              <a:t>0</a:t>
            </a:r>
            <a:r>
              <a:rPr dirty="0" spc="-45"/>
              <a:t>2</a:t>
            </a:r>
            <a:r>
              <a:rPr dirty="0" spc="-10"/>
              <a:t>3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85"/>
              <a:t>pigmentations</a:t>
            </a:r>
            <a:r>
              <a:rPr dirty="0" spc="-165"/>
              <a:t> </a:t>
            </a:r>
            <a:r>
              <a:rPr dirty="0" spc="-75"/>
              <a:t>of</a:t>
            </a:r>
            <a:r>
              <a:rPr dirty="0" spc="-165"/>
              <a:t> </a:t>
            </a:r>
            <a:r>
              <a:rPr dirty="0" spc="-60"/>
              <a:t>oral</a:t>
            </a:r>
            <a:r>
              <a:rPr dirty="0" spc="-155"/>
              <a:t> </a:t>
            </a:r>
            <a:r>
              <a:rPr dirty="0" spc="-45"/>
              <a:t>cavity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699245" y="6550839"/>
            <a:ext cx="287655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4610">
              <a:lnSpc>
                <a:spcPts val="1430"/>
              </a:lnSpc>
            </a:pPr>
            <a:fld id="{81D60167-4931-47E6-BA6A-407CBD079E47}" type="slidenum">
              <a:rPr dirty="0" sz="1200" spc="-210">
                <a:solidFill>
                  <a:srgbClr val="92879F"/>
                </a:solidFill>
                <a:latin typeface="Arial"/>
                <a:cs typeface="Arial"/>
              </a:rPr>
              <a:t>119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0489" y="580669"/>
            <a:ext cx="1838960" cy="41148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500" spc="-240" i="1">
                <a:latin typeface="Arial"/>
                <a:cs typeface="Arial"/>
              </a:rPr>
              <a:t>Lymphangioma</a:t>
            </a:r>
            <a:endParaRPr sz="25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60"/>
              <a:t>5</a:t>
            </a:r>
            <a:r>
              <a:rPr dirty="0" spc="25"/>
              <a:t>/1</a:t>
            </a:r>
            <a:r>
              <a:rPr dirty="0" spc="-25"/>
              <a:t>9</a:t>
            </a:r>
            <a:r>
              <a:rPr dirty="0" spc="105"/>
              <a:t>/</a:t>
            </a:r>
            <a:r>
              <a:rPr dirty="0" spc="210"/>
              <a:t>2</a:t>
            </a:r>
            <a:r>
              <a:rPr dirty="0" spc="-35"/>
              <a:t>0</a:t>
            </a:r>
            <a:r>
              <a:rPr dirty="0" spc="-45"/>
              <a:t>2</a:t>
            </a:r>
            <a:r>
              <a:rPr dirty="0" spc="-10"/>
              <a:t>3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85"/>
              <a:t>pigmentations</a:t>
            </a:r>
            <a:r>
              <a:rPr dirty="0" spc="-165"/>
              <a:t> </a:t>
            </a:r>
            <a:r>
              <a:rPr dirty="0" spc="-75"/>
              <a:t>of</a:t>
            </a:r>
            <a:r>
              <a:rPr dirty="0" spc="-165"/>
              <a:t> </a:t>
            </a:r>
            <a:r>
              <a:rPr dirty="0" spc="-60"/>
              <a:t>oral</a:t>
            </a:r>
            <a:r>
              <a:rPr dirty="0" spc="-155"/>
              <a:t> </a:t>
            </a:r>
            <a:r>
              <a:rPr dirty="0" spc="-45"/>
              <a:t>cavity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699245" y="6550839"/>
            <a:ext cx="287655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4610">
              <a:lnSpc>
                <a:spcPts val="1430"/>
              </a:lnSpc>
            </a:pPr>
            <a:fld id="{81D60167-4931-47E6-BA6A-407CBD079E47}" type="slidenum">
              <a:rPr dirty="0" sz="1200" spc="-210">
                <a:solidFill>
                  <a:srgbClr val="92879F"/>
                </a:solidFill>
                <a:latin typeface="Arial"/>
                <a:cs typeface="Arial"/>
              </a:rPr>
              <a:t>119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80489" y="1407921"/>
            <a:ext cx="7397750" cy="4647565"/>
          </a:xfrm>
          <a:prstGeom prst="rect">
            <a:avLst/>
          </a:prstGeom>
        </p:spPr>
        <p:txBody>
          <a:bodyPr wrap="square" lIns="0" tIns="48895" rIns="0" bIns="0" rtlCol="0" vert="horz">
            <a:spAutoFit/>
          </a:bodyPr>
          <a:lstStyle/>
          <a:p>
            <a:pPr marL="295910" marR="31750" indent="-283845">
              <a:lnSpc>
                <a:spcPct val="90100"/>
              </a:lnSpc>
              <a:spcBef>
                <a:spcPts val="385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30">
                <a:latin typeface="Arial"/>
                <a:cs typeface="Arial"/>
              </a:rPr>
              <a:t>In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235">
                <a:latin typeface="Arial"/>
                <a:cs typeface="Arial"/>
              </a:rPr>
              <a:t>1843,</a:t>
            </a:r>
            <a:r>
              <a:rPr dirty="0" sz="2400" spc="-270">
                <a:latin typeface="Arial"/>
                <a:cs typeface="Arial"/>
              </a:rPr>
              <a:t> </a:t>
            </a:r>
            <a:r>
              <a:rPr dirty="0" sz="2400" spc="-145">
                <a:latin typeface="Arial"/>
                <a:cs typeface="Arial"/>
              </a:rPr>
              <a:t>Wernher</a:t>
            </a:r>
            <a:r>
              <a:rPr dirty="0" sz="2400" spc="-270">
                <a:latin typeface="Arial"/>
                <a:cs typeface="Arial"/>
              </a:rPr>
              <a:t> </a:t>
            </a:r>
            <a:r>
              <a:rPr dirty="0" sz="2400" spc="-210">
                <a:latin typeface="Arial"/>
                <a:cs typeface="Arial"/>
              </a:rPr>
              <a:t>gave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35">
                <a:latin typeface="Arial"/>
                <a:cs typeface="Arial"/>
              </a:rPr>
              <a:t>the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85">
                <a:latin typeface="Arial"/>
                <a:cs typeface="Arial"/>
              </a:rPr>
              <a:t>first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305">
                <a:latin typeface="Arial"/>
                <a:cs typeface="Arial"/>
              </a:rPr>
              <a:t>case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30">
                <a:latin typeface="Arial"/>
                <a:cs typeface="Arial"/>
              </a:rPr>
              <a:t>report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of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235">
                <a:latin typeface="Arial"/>
                <a:cs typeface="Arial"/>
              </a:rPr>
              <a:t>a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40">
                <a:latin typeface="Arial"/>
                <a:cs typeface="Arial"/>
              </a:rPr>
              <a:t>cystic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204">
                <a:latin typeface="Arial"/>
                <a:cs typeface="Arial"/>
              </a:rPr>
              <a:t>hygroma,  </a:t>
            </a:r>
            <a:r>
              <a:rPr dirty="0" sz="2400" spc="-170">
                <a:latin typeface="Arial"/>
                <a:cs typeface="Arial"/>
              </a:rPr>
              <a:t>from </a:t>
            </a:r>
            <a:r>
              <a:rPr dirty="0" sz="2400" spc="-135">
                <a:latin typeface="Arial"/>
                <a:cs typeface="Arial"/>
              </a:rPr>
              <a:t>the </a:t>
            </a:r>
            <a:r>
              <a:rPr dirty="0" sz="2400" spc="-180">
                <a:latin typeface="Arial"/>
                <a:cs typeface="Arial"/>
              </a:rPr>
              <a:t>Greek </a:t>
            </a:r>
            <a:r>
              <a:rPr dirty="0" sz="2400" spc="-160">
                <a:latin typeface="Arial"/>
                <a:cs typeface="Arial"/>
              </a:rPr>
              <a:t>"hygroth" </a:t>
            </a:r>
            <a:r>
              <a:rPr dirty="0" sz="2400" spc="-200">
                <a:latin typeface="Arial"/>
                <a:cs typeface="Arial"/>
              </a:rPr>
              <a:t>meaning </a:t>
            </a:r>
            <a:r>
              <a:rPr dirty="0" sz="2400" spc="-30">
                <a:latin typeface="Arial"/>
                <a:cs typeface="Arial"/>
              </a:rPr>
              <a:t>fluid </a:t>
            </a:r>
            <a:r>
              <a:rPr dirty="0" sz="2400" spc="-195">
                <a:latin typeface="Arial"/>
                <a:cs typeface="Arial"/>
              </a:rPr>
              <a:t>and </a:t>
            </a:r>
            <a:r>
              <a:rPr dirty="0" sz="2400" spc="-295">
                <a:latin typeface="Arial"/>
                <a:cs typeface="Arial"/>
              </a:rPr>
              <a:t>"oma" </a:t>
            </a:r>
            <a:r>
              <a:rPr dirty="0" sz="2400" spc="-200">
                <a:latin typeface="Arial"/>
                <a:cs typeface="Arial"/>
              </a:rPr>
              <a:t>meaning  </a:t>
            </a:r>
            <a:r>
              <a:rPr dirty="0" sz="2400" spc="-190">
                <a:latin typeface="Arial"/>
                <a:cs typeface="Arial"/>
              </a:rPr>
              <a:t>tumor.</a:t>
            </a:r>
            <a:endParaRPr sz="2400">
              <a:latin typeface="Arial"/>
              <a:cs typeface="Arial"/>
            </a:endParaRPr>
          </a:p>
          <a:p>
            <a:pPr algn="just" marL="295910" marR="5080" indent="-283845">
              <a:lnSpc>
                <a:spcPts val="2590"/>
              </a:lnSpc>
              <a:spcBef>
                <a:spcPts val="640"/>
              </a:spcBef>
              <a:buClr>
                <a:srgbClr val="CEB866"/>
              </a:buClr>
              <a:buSzPct val="79166"/>
              <a:buChar char=""/>
              <a:tabLst>
                <a:tab pos="296545" algn="l"/>
              </a:tabLst>
            </a:pPr>
            <a:r>
              <a:rPr dirty="0" sz="2400" spc="-320">
                <a:latin typeface="Arial"/>
                <a:cs typeface="Arial"/>
              </a:rPr>
              <a:t>These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70">
                <a:latin typeface="Arial"/>
                <a:cs typeface="Arial"/>
              </a:rPr>
              <a:t>malformations</a:t>
            </a:r>
            <a:r>
              <a:rPr dirty="0" sz="2400" spc="-305">
                <a:latin typeface="Arial"/>
                <a:cs typeface="Arial"/>
              </a:rPr>
              <a:t> </a:t>
            </a:r>
            <a:r>
              <a:rPr dirty="0" sz="2400" spc="-225">
                <a:latin typeface="Arial"/>
                <a:cs typeface="Arial"/>
              </a:rPr>
              <a:t>can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95">
                <a:latin typeface="Arial"/>
                <a:cs typeface="Arial"/>
              </a:rPr>
              <a:t>occur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95">
                <a:latin typeface="Arial"/>
                <a:cs typeface="Arial"/>
              </a:rPr>
              <a:t>at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-165">
                <a:latin typeface="Arial"/>
                <a:cs typeface="Arial"/>
              </a:rPr>
              <a:t>any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235">
                <a:latin typeface="Arial"/>
                <a:cs typeface="Arial"/>
              </a:rPr>
              <a:t>age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95">
                <a:latin typeface="Arial"/>
                <a:cs typeface="Arial"/>
              </a:rPr>
              <a:t>and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204">
                <a:latin typeface="Arial"/>
                <a:cs typeface="Arial"/>
              </a:rPr>
              <a:t>may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20">
                <a:latin typeface="Arial"/>
                <a:cs typeface="Arial"/>
              </a:rPr>
              <a:t>involve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275">
                <a:latin typeface="Arial"/>
                <a:cs typeface="Arial"/>
              </a:rPr>
              <a:t>any  </a:t>
            </a:r>
            <a:r>
              <a:rPr dirty="0" sz="2400" spc="-100">
                <a:latin typeface="Arial"/>
                <a:cs typeface="Arial"/>
              </a:rPr>
              <a:t>part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of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35">
                <a:latin typeface="Arial"/>
                <a:cs typeface="Arial"/>
              </a:rPr>
              <a:t>the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195">
                <a:latin typeface="Arial"/>
                <a:cs typeface="Arial"/>
              </a:rPr>
              <a:t>body,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95">
                <a:latin typeface="Arial"/>
                <a:cs typeface="Arial"/>
              </a:rPr>
              <a:t>but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35">
                <a:latin typeface="Arial"/>
                <a:cs typeface="Arial"/>
              </a:rPr>
              <a:t>90%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195">
                <a:latin typeface="Arial"/>
                <a:cs typeface="Arial"/>
              </a:rPr>
              <a:t>occur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-65">
                <a:latin typeface="Arial"/>
                <a:cs typeface="Arial"/>
              </a:rPr>
              <a:t>in</a:t>
            </a:r>
            <a:r>
              <a:rPr dirty="0" sz="2400" spc="-270">
                <a:latin typeface="Arial"/>
                <a:cs typeface="Arial"/>
              </a:rPr>
              <a:t> </a:t>
            </a:r>
            <a:r>
              <a:rPr dirty="0" sz="2400" spc="-110">
                <a:latin typeface="Arial"/>
                <a:cs typeface="Arial"/>
              </a:rPr>
              <a:t>children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285">
                <a:latin typeface="Arial"/>
                <a:cs typeface="Arial"/>
              </a:rPr>
              <a:t>less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140">
                <a:latin typeface="Arial"/>
                <a:cs typeface="Arial"/>
              </a:rPr>
              <a:t>than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55">
                <a:latin typeface="Arial"/>
                <a:cs typeface="Arial"/>
              </a:rPr>
              <a:t>2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220">
                <a:latin typeface="Arial"/>
                <a:cs typeface="Arial"/>
              </a:rPr>
              <a:t>years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of  </a:t>
            </a:r>
            <a:r>
              <a:rPr dirty="0" sz="2400" spc="-235">
                <a:latin typeface="Arial"/>
                <a:cs typeface="Arial"/>
              </a:rPr>
              <a:t>age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195">
                <a:latin typeface="Arial"/>
                <a:cs typeface="Arial"/>
              </a:rPr>
              <a:t>and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20">
                <a:latin typeface="Arial"/>
                <a:cs typeface="Arial"/>
              </a:rPr>
              <a:t>involve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-135">
                <a:latin typeface="Arial"/>
                <a:cs typeface="Arial"/>
              </a:rPr>
              <a:t>the</a:t>
            </a:r>
            <a:r>
              <a:rPr dirty="0" sz="2400" spc="-270">
                <a:latin typeface="Arial"/>
                <a:cs typeface="Arial"/>
              </a:rPr>
              <a:t> </a:t>
            </a:r>
            <a:r>
              <a:rPr dirty="0" sz="2400" spc="-210">
                <a:latin typeface="Arial"/>
                <a:cs typeface="Arial"/>
              </a:rPr>
              <a:t>head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195">
                <a:latin typeface="Arial"/>
                <a:cs typeface="Arial"/>
              </a:rPr>
              <a:t>and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220">
                <a:latin typeface="Arial"/>
                <a:cs typeface="Arial"/>
              </a:rPr>
              <a:t>neck.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CEB866"/>
              </a:buClr>
              <a:buFont typeface="Arial"/>
              <a:buChar char=""/>
            </a:pPr>
            <a:endParaRPr sz="3300">
              <a:latin typeface="Arial"/>
              <a:cs typeface="Arial"/>
            </a:endParaRPr>
          </a:p>
          <a:p>
            <a:pPr marL="295910" marR="36830" indent="-283845">
              <a:lnSpc>
                <a:spcPts val="2590"/>
              </a:lnSpc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320">
                <a:latin typeface="Arial"/>
                <a:cs typeface="Arial"/>
              </a:rPr>
              <a:t>These </a:t>
            </a:r>
            <a:r>
              <a:rPr dirty="0" sz="2400" spc="-170">
                <a:latin typeface="Arial"/>
                <a:cs typeface="Arial"/>
              </a:rPr>
              <a:t>malformations </a:t>
            </a:r>
            <a:r>
              <a:rPr dirty="0" sz="2400" spc="-190">
                <a:latin typeface="Arial"/>
                <a:cs typeface="Arial"/>
              </a:rPr>
              <a:t>are </a:t>
            </a:r>
            <a:r>
              <a:rPr dirty="0" sz="2400" spc="-110">
                <a:latin typeface="Arial"/>
                <a:cs typeface="Arial"/>
              </a:rPr>
              <a:t>either </a:t>
            </a:r>
            <a:r>
              <a:rPr dirty="0" sz="2400" spc="-140">
                <a:latin typeface="Arial"/>
                <a:cs typeface="Arial"/>
              </a:rPr>
              <a:t>congenital </a:t>
            </a:r>
            <a:r>
              <a:rPr dirty="0" sz="2400" spc="-165">
                <a:latin typeface="Arial"/>
                <a:cs typeface="Arial"/>
              </a:rPr>
              <a:t>or </a:t>
            </a:r>
            <a:r>
              <a:rPr dirty="0" sz="2400" spc="-170">
                <a:latin typeface="Arial"/>
                <a:cs typeface="Arial"/>
              </a:rPr>
              <a:t>acquired.  </a:t>
            </a:r>
            <a:r>
              <a:rPr dirty="0" sz="2400" spc="-130">
                <a:latin typeface="Arial"/>
                <a:cs typeface="Arial"/>
              </a:rPr>
              <a:t>Congenital </a:t>
            </a:r>
            <a:r>
              <a:rPr dirty="0" sz="2400" spc="-190">
                <a:latin typeface="Arial"/>
                <a:cs typeface="Arial"/>
              </a:rPr>
              <a:t>lymphangiomas are </a:t>
            </a:r>
            <a:r>
              <a:rPr dirty="0" sz="2400" spc="-150">
                <a:latin typeface="Arial"/>
                <a:cs typeface="Arial"/>
              </a:rPr>
              <a:t>often </a:t>
            </a:r>
            <a:r>
              <a:rPr dirty="0" sz="2400" spc="-225">
                <a:latin typeface="Arial"/>
                <a:cs typeface="Arial"/>
              </a:rPr>
              <a:t>associated </a:t>
            </a:r>
            <a:r>
              <a:rPr dirty="0" sz="2400" spc="-60">
                <a:latin typeface="Arial"/>
                <a:cs typeface="Arial"/>
              </a:rPr>
              <a:t>with  </a:t>
            </a:r>
            <a:r>
              <a:rPr dirty="0" sz="2400" spc="-235">
                <a:latin typeface="Arial"/>
                <a:cs typeface="Arial"/>
              </a:rPr>
              <a:t>chromosomal </a:t>
            </a:r>
            <a:r>
              <a:rPr dirty="0" sz="2400" spc="-150">
                <a:latin typeface="Arial"/>
                <a:cs typeface="Arial"/>
              </a:rPr>
              <a:t>abnormalities </a:t>
            </a:r>
            <a:r>
              <a:rPr dirty="0" sz="2400" spc="-260">
                <a:latin typeface="Arial"/>
                <a:cs typeface="Arial"/>
              </a:rPr>
              <a:t>such </a:t>
            </a:r>
            <a:r>
              <a:rPr dirty="0" sz="2400" spc="-355">
                <a:latin typeface="Arial"/>
                <a:cs typeface="Arial"/>
              </a:rPr>
              <a:t>as </a:t>
            </a:r>
            <a:r>
              <a:rPr dirty="0" sz="2400" spc="-195">
                <a:latin typeface="Arial"/>
                <a:cs typeface="Arial"/>
              </a:rPr>
              <a:t>Turner </a:t>
            </a:r>
            <a:r>
              <a:rPr dirty="0" sz="2400" spc="-240">
                <a:latin typeface="Arial"/>
                <a:cs typeface="Arial"/>
              </a:rPr>
              <a:t>syndrome,</a:t>
            </a:r>
            <a:r>
              <a:rPr dirty="0" sz="2400" spc="-540">
                <a:latin typeface="Arial"/>
                <a:cs typeface="Arial"/>
              </a:rPr>
              <a:t> </a:t>
            </a:r>
            <a:r>
              <a:rPr dirty="0" sz="2400" spc="-130">
                <a:latin typeface="Arial"/>
                <a:cs typeface="Arial"/>
              </a:rPr>
              <a:t>although  </a:t>
            </a:r>
            <a:r>
              <a:rPr dirty="0" sz="2400" spc="-110">
                <a:latin typeface="Arial"/>
                <a:cs typeface="Arial"/>
              </a:rPr>
              <a:t>they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225">
                <a:latin typeface="Arial"/>
                <a:cs typeface="Arial"/>
              </a:rPr>
              <a:t>can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220">
                <a:latin typeface="Arial"/>
                <a:cs typeface="Arial"/>
              </a:rPr>
              <a:t>also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165">
                <a:latin typeface="Arial"/>
                <a:cs typeface="Arial"/>
              </a:rPr>
              <a:t>exist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65">
                <a:latin typeface="Arial"/>
                <a:cs typeface="Arial"/>
              </a:rPr>
              <a:t>in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isolation.</a:t>
            </a:r>
            <a:endParaRPr sz="2400">
              <a:latin typeface="Arial"/>
              <a:cs typeface="Arial"/>
            </a:endParaRPr>
          </a:p>
          <a:p>
            <a:pPr marL="295910" marR="1374140" indent="12065">
              <a:lnSpc>
                <a:spcPts val="2590"/>
              </a:lnSpc>
              <a:spcBef>
                <a:spcPts val="610"/>
              </a:spcBef>
            </a:pPr>
            <a:r>
              <a:rPr dirty="0" sz="2400" spc="-100">
                <a:latin typeface="Arial"/>
                <a:cs typeface="Arial"/>
              </a:rPr>
              <a:t>Acquired</a:t>
            </a:r>
            <a:r>
              <a:rPr dirty="0" sz="2400" spc="-305">
                <a:latin typeface="Arial"/>
                <a:cs typeface="Arial"/>
              </a:rPr>
              <a:t> </a:t>
            </a:r>
            <a:r>
              <a:rPr dirty="0" sz="2400" spc="-190">
                <a:latin typeface="Arial"/>
                <a:cs typeface="Arial"/>
              </a:rPr>
              <a:t>lymphangiomas</a:t>
            </a:r>
            <a:r>
              <a:rPr dirty="0" sz="2400" spc="-320">
                <a:latin typeface="Arial"/>
                <a:cs typeface="Arial"/>
              </a:rPr>
              <a:t> </a:t>
            </a:r>
            <a:r>
              <a:rPr dirty="0" sz="2400" spc="-204">
                <a:latin typeface="Arial"/>
                <a:cs typeface="Arial"/>
              </a:rPr>
              <a:t>may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35">
                <a:latin typeface="Arial"/>
                <a:cs typeface="Arial"/>
              </a:rPr>
              <a:t>result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-175">
                <a:latin typeface="Arial"/>
                <a:cs typeface="Arial"/>
              </a:rPr>
              <a:t>from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85">
                <a:latin typeface="Arial"/>
                <a:cs typeface="Arial"/>
              </a:rPr>
              <a:t>trauma,  </a:t>
            </a:r>
            <a:r>
              <a:rPr dirty="0" sz="2400" spc="-145">
                <a:latin typeface="Arial"/>
                <a:cs typeface="Arial"/>
              </a:rPr>
              <a:t>inflammation, </a:t>
            </a:r>
            <a:r>
              <a:rPr dirty="0" sz="2400" spc="-165">
                <a:latin typeface="Arial"/>
                <a:cs typeface="Arial"/>
              </a:rPr>
              <a:t>or </a:t>
            </a:r>
            <a:r>
              <a:rPr dirty="0" sz="2400" spc="-105">
                <a:latin typeface="Arial"/>
                <a:cs typeface="Arial"/>
              </a:rPr>
              <a:t>lymphatic</a:t>
            </a:r>
            <a:r>
              <a:rPr dirty="0" sz="2400" spc="-550">
                <a:latin typeface="Arial"/>
                <a:cs typeface="Arial"/>
              </a:rPr>
              <a:t> </a:t>
            </a:r>
            <a:r>
              <a:rPr dirty="0" sz="2400" spc="-155">
                <a:latin typeface="Arial"/>
                <a:cs typeface="Arial"/>
              </a:rPr>
              <a:t>obstruction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9199" y="445008"/>
            <a:ext cx="2807970" cy="10248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4602" y="522859"/>
            <a:ext cx="221932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200" i="1">
                <a:solidFill>
                  <a:srgbClr val="542B6D"/>
                </a:solidFill>
                <a:latin typeface="Times New Roman"/>
                <a:cs typeface="Times New Roman"/>
              </a:rPr>
              <a:t>Classification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96897" y="1396073"/>
            <a:ext cx="7227570" cy="4512945"/>
          </a:xfrm>
          <a:prstGeom prst="rect">
            <a:avLst/>
          </a:prstGeom>
        </p:spPr>
        <p:txBody>
          <a:bodyPr wrap="square" lIns="0" tIns="52069" rIns="0" bIns="0" rtlCol="0" vert="horz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409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60">
                <a:latin typeface="Arial"/>
                <a:cs typeface="Arial"/>
              </a:rPr>
              <a:t>Capillary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-195">
                <a:latin typeface="Arial"/>
                <a:cs typeface="Arial"/>
              </a:rPr>
              <a:t>lymphangiomas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31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215">
                <a:latin typeface="Arial"/>
                <a:cs typeface="Arial"/>
              </a:rPr>
              <a:t>Cavernous</a:t>
            </a:r>
            <a:r>
              <a:rPr dirty="0" sz="2400" spc="-325">
                <a:latin typeface="Arial"/>
                <a:cs typeface="Arial"/>
              </a:rPr>
              <a:t> </a:t>
            </a:r>
            <a:r>
              <a:rPr dirty="0" sz="2400" spc="-190">
                <a:latin typeface="Arial"/>
                <a:cs typeface="Arial"/>
              </a:rPr>
              <a:t>lymphangiomas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315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80">
                <a:latin typeface="Arial"/>
                <a:cs typeface="Arial"/>
              </a:rPr>
              <a:t>Hemangiolymphangioma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250">
              <a:latin typeface="Arial"/>
              <a:cs typeface="Arial"/>
            </a:endParaRPr>
          </a:p>
          <a:p>
            <a:pPr marL="295910" marR="5080" indent="-283845">
              <a:lnSpc>
                <a:spcPct val="87900"/>
              </a:lnSpc>
            </a:pPr>
            <a:r>
              <a:rPr dirty="0" sz="2400" spc="-204">
                <a:latin typeface="Arial"/>
                <a:cs typeface="Arial"/>
              </a:rPr>
              <a:t>Lymphangiomas may </a:t>
            </a:r>
            <a:r>
              <a:rPr dirty="0" sz="2400" spc="-220">
                <a:latin typeface="Arial"/>
                <a:cs typeface="Arial"/>
              </a:rPr>
              <a:t>also </a:t>
            </a:r>
            <a:r>
              <a:rPr dirty="0" sz="2400" spc="-225">
                <a:latin typeface="Arial"/>
                <a:cs typeface="Arial"/>
              </a:rPr>
              <a:t>be </a:t>
            </a:r>
            <a:r>
              <a:rPr dirty="0" sz="2400" spc="-160">
                <a:latin typeface="Arial"/>
                <a:cs typeface="Arial"/>
              </a:rPr>
              <a:t>classified </a:t>
            </a:r>
            <a:r>
              <a:rPr dirty="0" sz="2400" spc="-95">
                <a:latin typeface="Arial"/>
                <a:cs typeface="Arial"/>
              </a:rPr>
              <a:t>into </a:t>
            </a:r>
            <a:r>
              <a:rPr dirty="0" sz="2500" spc="-210" i="1">
                <a:latin typeface="Arial"/>
                <a:cs typeface="Arial"/>
              </a:rPr>
              <a:t>microcystic</a:t>
            </a:r>
            <a:r>
              <a:rPr dirty="0" sz="2400" spc="-210">
                <a:latin typeface="Arial"/>
                <a:cs typeface="Arial"/>
              </a:rPr>
              <a:t>,  </a:t>
            </a:r>
            <a:r>
              <a:rPr dirty="0" sz="2500" spc="-235" i="1">
                <a:latin typeface="Arial"/>
                <a:cs typeface="Arial"/>
              </a:rPr>
              <a:t>macrocystic</a:t>
            </a:r>
            <a:r>
              <a:rPr dirty="0" sz="2400" spc="-235">
                <a:latin typeface="Arial"/>
                <a:cs typeface="Arial"/>
              </a:rPr>
              <a:t>,</a:t>
            </a:r>
            <a:r>
              <a:rPr dirty="0" sz="2400" spc="-300">
                <a:latin typeface="Arial"/>
                <a:cs typeface="Arial"/>
              </a:rPr>
              <a:t> </a:t>
            </a:r>
            <a:r>
              <a:rPr dirty="0" sz="2400" spc="-195">
                <a:latin typeface="Arial"/>
                <a:cs typeface="Arial"/>
              </a:rPr>
              <a:t>and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500" spc="-229" i="1">
                <a:latin typeface="Arial"/>
                <a:cs typeface="Arial"/>
              </a:rPr>
              <a:t>mixed</a:t>
            </a:r>
            <a:r>
              <a:rPr dirty="0" sz="2500" spc="-295" i="1">
                <a:latin typeface="Arial"/>
                <a:cs typeface="Arial"/>
              </a:rPr>
              <a:t> </a:t>
            </a:r>
            <a:r>
              <a:rPr dirty="0" sz="2400" spc="-229">
                <a:latin typeface="Arial"/>
                <a:cs typeface="Arial"/>
              </a:rPr>
              <a:t>subtypes,</a:t>
            </a:r>
            <a:r>
              <a:rPr dirty="0" sz="2400" spc="-310">
                <a:latin typeface="Arial"/>
                <a:cs typeface="Arial"/>
              </a:rPr>
              <a:t> </a:t>
            </a:r>
            <a:r>
              <a:rPr dirty="0" sz="2400" spc="-165">
                <a:latin typeface="Arial"/>
                <a:cs typeface="Arial"/>
              </a:rPr>
              <a:t>according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-120">
                <a:latin typeface="Arial"/>
                <a:cs typeface="Arial"/>
              </a:rPr>
              <a:t>to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30">
                <a:latin typeface="Arial"/>
                <a:cs typeface="Arial"/>
              </a:rPr>
              <a:t>the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300">
                <a:latin typeface="Arial"/>
                <a:cs typeface="Arial"/>
              </a:rPr>
              <a:t>size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of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80">
                <a:latin typeface="Arial"/>
                <a:cs typeface="Arial"/>
              </a:rPr>
              <a:t>their  </a:t>
            </a:r>
            <a:r>
              <a:rPr dirty="0" sz="2400" spc="-254">
                <a:latin typeface="Arial"/>
                <a:cs typeface="Arial"/>
              </a:rPr>
              <a:t>cysts.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250">
              <a:latin typeface="Arial"/>
              <a:cs typeface="Arial"/>
            </a:endParaRPr>
          </a:p>
          <a:p>
            <a:pPr marL="295910" marR="273050" indent="-283845">
              <a:lnSpc>
                <a:spcPct val="87600"/>
              </a:lnSpc>
              <a:spcBef>
                <a:spcPts val="5"/>
              </a:spcBef>
            </a:pPr>
            <a:r>
              <a:rPr dirty="0" sz="2400" spc="-110">
                <a:latin typeface="Arial"/>
                <a:cs typeface="Arial"/>
              </a:rPr>
              <a:t>Cervical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225">
                <a:latin typeface="Arial"/>
                <a:cs typeface="Arial"/>
              </a:rPr>
              <a:t>lesions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90">
                <a:latin typeface="Arial"/>
                <a:cs typeface="Arial"/>
              </a:rPr>
              <a:t>are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125">
                <a:latin typeface="Arial"/>
                <a:cs typeface="Arial"/>
              </a:rPr>
              <a:t>usually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of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35">
                <a:latin typeface="Arial"/>
                <a:cs typeface="Arial"/>
              </a:rPr>
              <a:t>the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80">
                <a:latin typeface="Arial"/>
                <a:cs typeface="Arial"/>
              </a:rPr>
              <a:t>macrocystic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90">
                <a:latin typeface="Arial"/>
                <a:cs typeface="Arial"/>
              </a:rPr>
              <a:t>variety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190">
                <a:latin typeface="Arial"/>
                <a:cs typeface="Arial"/>
              </a:rPr>
              <a:t>(</a:t>
            </a:r>
            <a:r>
              <a:rPr dirty="0" sz="2500" spc="-190" i="1">
                <a:latin typeface="Arial"/>
                <a:cs typeface="Arial"/>
              </a:rPr>
              <a:t>cystic  </a:t>
            </a:r>
            <a:r>
              <a:rPr dirty="0" sz="2500" spc="-245" i="1">
                <a:latin typeface="Arial"/>
                <a:cs typeface="Arial"/>
              </a:rPr>
              <a:t>hygroma)</a:t>
            </a:r>
            <a:r>
              <a:rPr dirty="0" sz="2500" spc="-310" i="1">
                <a:latin typeface="Arial"/>
                <a:cs typeface="Arial"/>
              </a:rPr>
              <a:t> </a:t>
            </a:r>
            <a:r>
              <a:rPr dirty="0" sz="2500" spc="-250" i="1">
                <a:latin typeface="Arial"/>
                <a:cs typeface="Arial"/>
              </a:rPr>
              <a:t>and</a:t>
            </a:r>
            <a:r>
              <a:rPr dirty="0" sz="2500" spc="-305" i="1">
                <a:latin typeface="Arial"/>
                <a:cs typeface="Arial"/>
              </a:rPr>
              <a:t> </a:t>
            </a:r>
            <a:r>
              <a:rPr dirty="0" sz="2500" spc="-280" i="1">
                <a:latin typeface="Arial"/>
                <a:cs typeface="Arial"/>
              </a:rPr>
              <a:t>those</a:t>
            </a:r>
            <a:r>
              <a:rPr dirty="0" sz="2500" spc="-330" i="1">
                <a:latin typeface="Arial"/>
                <a:cs typeface="Arial"/>
              </a:rPr>
              <a:t> </a:t>
            </a:r>
            <a:r>
              <a:rPr dirty="0" sz="2400" spc="-100">
                <a:latin typeface="Arial"/>
                <a:cs typeface="Arial"/>
              </a:rPr>
              <a:t>involving</a:t>
            </a:r>
            <a:r>
              <a:rPr dirty="0" sz="2400" spc="-305">
                <a:latin typeface="Arial"/>
                <a:cs typeface="Arial"/>
              </a:rPr>
              <a:t> </a:t>
            </a:r>
            <a:r>
              <a:rPr dirty="0" sz="2400" spc="-130">
                <a:latin typeface="Arial"/>
                <a:cs typeface="Arial"/>
              </a:rPr>
              <a:t>the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05">
                <a:latin typeface="Arial"/>
                <a:cs typeface="Arial"/>
              </a:rPr>
              <a:t>floor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of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35">
                <a:latin typeface="Arial"/>
                <a:cs typeface="Arial"/>
              </a:rPr>
              <a:t>the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204">
                <a:latin typeface="Arial"/>
                <a:cs typeface="Arial"/>
              </a:rPr>
              <a:t>mouth,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225">
                <a:latin typeface="Arial"/>
                <a:cs typeface="Arial"/>
              </a:rPr>
              <a:t>cheek,  </a:t>
            </a:r>
            <a:r>
              <a:rPr dirty="0" sz="2400" spc="-195">
                <a:latin typeface="Arial"/>
                <a:cs typeface="Arial"/>
              </a:rPr>
              <a:t>and </a:t>
            </a:r>
            <a:r>
              <a:rPr dirty="0" sz="2400" spc="-180">
                <a:latin typeface="Arial"/>
                <a:cs typeface="Arial"/>
              </a:rPr>
              <a:t>tongue </a:t>
            </a:r>
            <a:r>
              <a:rPr dirty="0" sz="2400" spc="-190">
                <a:latin typeface="Arial"/>
                <a:cs typeface="Arial"/>
              </a:rPr>
              <a:t>are </a:t>
            </a:r>
            <a:r>
              <a:rPr dirty="0" sz="2400" spc="-245">
                <a:latin typeface="Arial"/>
                <a:cs typeface="Arial"/>
              </a:rPr>
              <a:t>more </a:t>
            </a:r>
            <a:r>
              <a:rPr dirty="0" sz="2400" spc="-15">
                <a:latin typeface="Arial"/>
                <a:cs typeface="Arial"/>
              </a:rPr>
              <a:t>likely </a:t>
            </a:r>
            <a:r>
              <a:rPr dirty="0" sz="2400" spc="-120">
                <a:latin typeface="Arial"/>
                <a:cs typeface="Arial"/>
              </a:rPr>
              <a:t>to </a:t>
            </a:r>
            <a:r>
              <a:rPr dirty="0" sz="2400" spc="-225">
                <a:latin typeface="Arial"/>
                <a:cs typeface="Arial"/>
              </a:rPr>
              <a:t>be </a:t>
            </a:r>
            <a:r>
              <a:rPr dirty="0" sz="2400" spc="-150">
                <a:latin typeface="Arial"/>
                <a:cs typeface="Arial"/>
              </a:rPr>
              <a:t>of </a:t>
            </a:r>
            <a:r>
              <a:rPr dirty="0" sz="2400" spc="-135">
                <a:latin typeface="Arial"/>
                <a:cs typeface="Arial"/>
              </a:rPr>
              <a:t>the </a:t>
            </a:r>
            <a:r>
              <a:rPr dirty="0" sz="2400" spc="-150">
                <a:latin typeface="Arial"/>
                <a:cs typeface="Arial"/>
              </a:rPr>
              <a:t>diffuse microcystic  </a:t>
            </a:r>
            <a:r>
              <a:rPr dirty="0" sz="2400" spc="-90">
                <a:latin typeface="Arial"/>
                <a:cs typeface="Arial"/>
              </a:rPr>
              <a:t>variety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-235">
                <a:latin typeface="Arial"/>
                <a:cs typeface="Arial"/>
              </a:rPr>
              <a:t>(</a:t>
            </a:r>
            <a:r>
              <a:rPr dirty="0" sz="2500" spc="-235" i="1">
                <a:latin typeface="Arial"/>
                <a:cs typeface="Arial"/>
              </a:rPr>
              <a:t>lymphangioma).</a:t>
            </a:r>
            <a:endParaRPr sz="25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193791" y="469391"/>
            <a:ext cx="3493135" cy="2421890"/>
            <a:chOff x="5193791" y="469391"/>
            <a:chExt cx="3493135" cy="2421890"/>
          </a:xfrm>
        </p:grpSpPr>
        <p:sp>
          <p:nvSpPr>
            <p:cNvPr id="6" name="object 6"/>
            <p:cNvSpPr/>
            <p:nvPr/>
          </p:nvSpPr>
          <p:spPr>
            <a:xfrm>
              <a:off x="5193791" y="469391"/>
              <a:ext cx="3493008" cy="24216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257799" y="533399"/>
              <a:ext cx="3314700" cy="22433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238749" y="514349"/>
              <a:ext cx="3352800" cy="2281555"/>
            </a:xfrm>
            <a:custGeom>
              <a:avLst/>
              <a:gdLst/>
              <a:ahLst/>
              <a:cxnLst/>
              <a:rect l="l" t="t" r="r" b="b"/>
              <a:pathLst>
                <a:path w="3352800" h="2281555">
                  <a:moveTo>
                    <a:pt x="0" y="2281428"/>
                  </a:moveTo>
                  <a:lnTo>
                    <a:pt x="3352800" y="2281428"/>
                  </a:lnTo>
                  <a:lnTo>
                    <a:pt x="3352800" y="0"/>
                  </a:lnTo>
                  <a:lnTo>
                    <a:pt x="0" y="0"/>
                  </a:lnTo>
                  <a:lnTo>
                    <a:pt x="0" y="2281428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60"/>
              <a:t>5</a:t>
            </a:r>
            <a:r>
              <a:rPr dirty="0" spc="25"/>
              <a:t>/1</a:t>
            </a:r>
            <a:r>
              <a:rPr dirty="0" spc="-25"/>
              <a:t>9</a:t>
            </a:r>
            <a:r>
              <a:rPr dirty="0" spc="105"/>
              <a:t>/</a:t>
            </a:r>
            <a:r>
              <a:rPr dirty="0" spc="210"/>
              <a:t>2</a:t>
            </a:r>
            <a:r>
              <a:rPr dirty="0" spc="-35"/>
              <a:t>0</a:t>
            </a:r>
            <a:r>
              <a:rPr dirty="0" spc="-45"/>
              <a:t>2</a:t>
            </a:r>
            <a:r>
              <a:rPr dirty="0" spc="-10"/>
              <a:t>3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85"/>
              <a:t>pigmentations</a:t>
            </a:r>
            <a:r>
              <a:rPr dirty="0" spc="-165"/>
              <a:t> </a:t>
            </a:r>
            <a:r>
              <a:rPr dirty="0" spc="-75"/>
              <a:t>of</a:t>
            </a:r>
            <a:r>
              <a:rPr dirty="0" spc="-165"/>
              <a:t> </a:t>
            </a:r>
            <a:r>
              <a:rPr dirty="0" spc="-60"/>
              <a:t>oral</a:t>
            </a:r>
            <a:r>
              <a:rPr dirty="0" spc="-155"/>
              <a:t> </a:t>
            </a:r>
            <a:r>
              <a:rPr dirty="0" spc="-45"/>
              <a:t>cavity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699245" y="6550839"/>
            <a:ext cx="287655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4610">
              <a:lnSpc>
                <a:spcPts val="1430"/>
              </a:lnSpc>
            </a:pPr>
            <a:fld id="{81D60167-4931-47E6-BA6A-407CBD079E47}" type="slidenum">
              <a:rPr dirty="0" sz="1200" spc="-210">
                <a:solidFill>
                  <a:srgbClr val="92879F"/>
                </a:solidFill>
                <a:latin typeface="Arial"/>
                <a:cs typeface="Arial"/>
              </a:rPr>
              <a:t>119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8236" y="862329"/>
            <a:ext cx="251587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00"/>
              <a:t>CYSTIC</a:t>
            </a:r>
            <a:r>
              <a:rPr dirty="0" spc="-355"/>
              <a:t> </a:t>
            </a:r>
            <a:r>
              <a:rPr dirty="0" spc="-120"/>
              <a:t>HYGROMA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8236" y="4398645"/>
            <a:ext cx="23749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80">
                <a:latin typeface="Arial"/>
                <a:cs typeface="Arial"/>
              </a:rPr>
              <a:t>L</a:t>
            </a:r>
            <a:r>
              <a:rPr dirty="0" sz="2400" spc="-40">
                <a:latin typeface="Arial"/>
                <a:cs typeface="Arial"/>
              </a:rPr>
              <a:t>Y</a:t>
            </a:r>
            <a:r>
              <a:rPr dirty="0" sz="2400" spc="-160">
                <a:latin typeface="Arial"/>
                <a:cs typeface="Arial"/>
              </a:rPr>
              <a:t>M</a:t>
            </a:r>
            <a:r>
              <a:rPr dirty="0" sz="2400" spc="-254">
                <a:latin typeface="Arial"/>
                <a:cs typeface="Arial"/>
              </a:rPr>
              <a:t>P</a:t>
            </a:r>
            <a:r>
              <a:rPr dirty="0" sz="2400" spc="-265">
                <a:latin typeface="Arial"/>
                <a:cs typeface="Arial"/>
              </a:rPr>
              <a:t>H</a:t>
            </a:r>
            <a:r>
              <a:rPr dirty="0" sz="2400" spc="-80">
                <a:latin typeface="Arial"/>
                <a:cs typeface="Arial"/>
              </a:rPr>
              <a:t>AN</a:t>
            </a:r>
            <a:r>
              <a:rPr dirty="0" sz="2400" spc="-75">
                <a:latin typeface="Arial"/>
                <a:cs typeface="Arial"/>
              </a:rPr>
              <a:t>G</a:t>
            </a:r>
            <a:r>
              <a:rPr dirty="0" sz="2400" spc="-30">
                <a:latin typeface="Arial"/>
                <a:cs typeface="Arial"/>
              </a:rPr>
              <a:t>IOMA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745991" y="164592"/>
            <a:ext cx="5398135" cy="6329680"/>
            <a:chOff x="3745991" y="164592"/>
            <a:chExt cx="5398135" cy="6329680"/>
          </a:xfrm>
        </p:grpSpPr>
        <p:sp>
          <p:nvSpPr>
            <p:cNvPr id="5" name="object 5"/>
            <p:cNvSpPr/>
            <p:nvPr/>
          </p:nvSpPr>
          <p:spPr>
            <a:xfrm>
              <a:off x="3745991" y="164592"/>
              <a:ext cx="2311908" cy="3512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809999" y="228600"/>
              <a:ext cx="2133600" cy="33345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790949" y="209550"/>
              <a:ext cx="2171700" cy="3373120"/>
            </a:xfrm>
            <a:custGeom>
              <a:avLst/>
              <a:gdLst/>
              <a:ahLst/>
              <a:cxnLst/>
              <a:rect l="l" t="t" r="r" b="b"/>
              <a:pathLst>
                <a:path w="2171700" h="3373120">
                  <a:moveTo>
                    <a:pt x="0" y="3372612"/>
                  </a:moveTo>
                  <a:lnTo>
                    <a:pt x="2171700" y="3372612"/>
                  </a:lnTo>
                  <a:lnTo>
                    <a:pt x="2171700" y="0"/>
                  </a:lnTo>
                  <a:lnTo>
                    <a:pt x="0" y="0"/>
                  </a:lnTo>
                  <a:lnTo>
                    <a:pt x="0" y="3372612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565391" y="164592"/>
              <a:ext cx="2578607" cy="357530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629399" y="228600"/>
              <a:ext cx="2400300" cy="339699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610349" y="209550"/>
              <a:ext cx="2438400" cy="3435350"/>
            </a:xfrm>
            <a:custGeom>
              <a:avLst/>
              <a:gdLst/>
              <a:ahLst/>
              <a:cxnLst/>
              <a:rect l="l" t="t" r="r" b="b"/>
              <a:pathLst>
                <a:path w="2438400" h="3435350">
                  <a:moveTo>
                    <a:pt x="0" y="3435096"/>
                  </a:moveTo>
                  <a:lnTo>
                    <a:pt x="2438400" y="3435096"/>
                  </a:lnTo>
                  <a:lnTo>
                    <a:pt x="2438400" y="0"/>
                  </a:lnTo>
                  <a:lnTo>
                    <a:pt x="0" y="0"/>
                  </a:lnTo>
                  <a:lnTo>
                    <a:pt x="0" y="343509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4431791" y="3822192"/>
              <a:ext cx="4008119" cy="267157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4495799" y="3886200"/>
              <a:ext cx="3829811" cy="249326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476749" y="3867150"/>
              <a:ext cx="3868420" cy="2531745"/>
            </a:xfrm>
            <a:custGeom>
              <a:avLst/>
              <a:gdLst/>
              <a:ahLst/>
              <a:cxnLst/>
              <a:rect l="l" t="t" r="r" b="b"/>
              <a:pathLst>
                <a:path w="3868420" h="2531745">
                  <a:moveTo>
                    <a:pt x="0" y="2531364"/>
                  </a:moveTo>
                  <a:lnTo>
                    <a:pt x="3867911" y="2531364"/>
                  </a:lnTo>
                  <a:lnTo>
                    <a:pt x="3867911" y="0"/>
                  </a:lnTo>
                  <a:lnTo>
                    <a:pt x="0" y="0"/>
                  </a:lnTo>
                  <a:lnTo>
                    <a:pt x="0" y="2531364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60"/>
              <a:t>5</a:t>
            </a:r>
            <a:r>
              <a:rPr dirty="0" spc="25"/>
              <a:t>/1</a:t>
            </a:r>
            <a:r>
              <a:rPr dirty="0" spc="-25"/>
              <a:t>9</a:t>
            </a:r>
            <a:r>
              <a:rPr dirty="0" spc="105"/>
              <a:t>/</a:t>
            </a:r>
            <a:r>
              <a:rPr dirty="0" spc="210"/>
              <a:t>2</a:t>
            </a:r>
            <a:r>
              <a:rPr dirty="0" spc="-35"/>
              <a:t>0</a:t>
            </a:r>
            <a:r>
              <a:rPr dirty="0" spc="-45"/>
              <a:t>2</a:t>
            </a:r>
            <a:r>
              <a:rPr dirty="0" spc="-10"/>
              <a:t>3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85"/>
              <a:t>pigmentations</a:t>
            </a:r>
            <a:r>
              <a:rPr dirty="0" spc="-165"/>
              <a:t> </a:t>
            </a:r>
            <a:r>
              <a:rPr dirty="0" spc="-75"/>
              <a:t>of</a:t>
            </a:r>
            <a:r>
              <a:rPr dirty="0" spc="-165"/>
              <a:t> </a:t>
            </a:r>
            <a:r>
              <a:rPr dirty="0" spc="-60"/>
              <a:t>oral</a:t>
            </a:r>
            <a:r>
              <a:rPr dirty="0" spc="-155"/>
              <a:t> </a:t>
            </a:r>
            <a:r>
              <a:rPr dirty="0" spc="-45"/>
              <a:t>cavity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8699245" y="6550839"/>
            <a:ext cx="287655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4610">
              <a:lnSpc>
                <a:spcPts val="1430"/>
              </a:lnSpc>
            </a:pPr>
            <a:fld id="{81D60167-4931-47E6-BA6A-407CBD079E47}" type="slidenum">
              <a:rPr dirty="0" sz="1200" spc="-210">
                <a:solidFill>
                  <a:srgbClr val="92879F"/>
                </a:solidFill>
                <a:latin typeface="Arial"/>
                <a:cs typeface="Arial"/>
              </a:rPr>
              <a:t>119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96897" y="1471929"/>
            <a:ext cx="7068820" cy="11233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95910" marR="5080" indent="-283845">
              <a:lnSpc>
                <a:spcPct val="100000"/>
              </a:lnSpc>
              <a:spcBef>
                <a:spcPts val="100"/>
              </a:spcBef>
              <a:tabLst>
                <a:tab pos="295910" algn="l"/>
              </a:tabLst>
            </a:pPr>
            <a:r>
              <a:rPr dirty="0" sz="1900" spc="-484">
                <a:solidFill>
                  <a:srgbClr val="CEB866"/>
                </a:solidFill>
              </a:rPr>
              <a:t>	</a:t>
            </a:r>
            <a:r>
              <a:rPr dirty="0" spc="-280"/>
              <a:t>The </a:t>
            </a:r>
            <a:r>
              <a:rPr dirty="0" spc="-165"/>
              <a:t>complications</a:t>
            </a:r>
            <a:r>
              <a:rPr dirty="0" spc="-280"/>
              <a:t> </a:t>
            </a:r>
            <a:r>
              <a:rPr dirty="0" spc="-125"/>
              <a:t>include</a:t>
            </a:r>
            <a:r>
              <a:rPr dirty="0" spc="-270"/>
              <a:t> </a:t>
            </a:r>
            <a:r>
              <a:rPr dirty="0" spc="-140"/>
              <a:t>infection,</a:t>
            </a:r>
            <a:r>
              <a:rPr dirty="0" spc="-280"/>
              <a:t> </a:t>
            </a:r>
            <a:r>
              <a:rPr dirty="0" spc="-160"/>
              <a:t>bleeding,</a:t>
            </a:r>
            <a:r>
              <a:rPr dirty="0" spc="-260"/>
              <a:t> </a:t>
            </a:r>
            <a:r>
              <a:rPr dirty="0" spc="-155"/>
              <a:t>obstruction</a:t>
            </a:r>
            <a:r>
              <a:rPr dirty="0" spc="-280"/>
              <a:t> </a:t>
            </a:r>
            <a:r>
              <a:rPr dirty="0" spc="-150"/>
              <a:t>of  </a:t>
            </a:r>
            <a:r>
              <a:rPr dirty="0" spc="-130"/>
              <a:t>the </a:t>
            </a:r>
            <a:r>
              <a:rPr dirty="0" spc="-145"/>
              <a:t>airway, </a:t>
            </a:r>
            <a:r>
              <a:rPr dirty="0" spc="-195"/>
              <a:t>disturbances </a:t>
            </a:r>
            <a:r>
              <a:rPr dirty="0" spc="-150"/>
              <a:t>of </a:t>
            </a:r>
            <a:r>
              <a:rPr dirty="0" spc="-280"/>
              <a:t>speech, </a:t>
            </a:r>
            <a:r>
              <a:rPr dirty="0" spc="-195"/>
              <a:t>and </a:t>
            </a:r>
            <a:r>
              <a:rPr dirty="0" spc="-175"/>
              <a:t>abnormal </a:t>
            </a:r>
            <a:r>
              <a:rPr dirty="0" spc="-90"/>
              <a:t>facial  </a:t>
            </a:r>
            <a:r>
              <a:rPr dirty="0" spc="-165"/>
              <a:t>growth.</a:t>
            </a:r>
            <a:endParaRPr sz="1900"/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60"/>
              <a:t>5</a:t>
            </a:r>
            <a:r>
              <a:rPr dirty="0" spc="25"/>
              <a:t>/1</a:t>
            </a:r>
            <a:r>
              <a:rPr dirty="0" spc="-25"/>
              <a:t>9</a:t>
            </a:r>
            <a:r>
              <a:rPr dirty="0" spc="105"/>
              <a:t>/</a:t>
            </a:r>
            <a:r>
              <a:rPr dirty="0" spc="210"/>
              <a:t>2</a:t>
            </a:r>
            <a:r>
              <a:rPr dirty="0" spc="-35"/>
              <a:t>0</a:t>
            </a:r>
            <a:r>
              <a:rPr dirty="0" spc="-45"/>
              <a:t>2</a:t>
            </a:r>
            <a:r>
              <a:rPr dirty="0" spc="-10"/>
              <a:t>3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85"/>
              <a:t>pigmentations</a:t>
            </a:r>
            <a:r>
              <a:rPr dirty="0" spc="-165"/>
              <a:t> </a:t>
            </a:r>
            <a:r>
              <a:rPr dirty="0" spc="-75"/>
              <a:t>of</a:t>
            </a:r>
            <a:r>
              <a:rPr dirty="0" spc="-165"/>
              <a:t> </a:t>
            </a:r>
            <a:r>
              <a:rPr dirty="0" spc="-60"/>
              <a:t>oral</a:t>
            </a:r>
            <a:r>
              <a:rPr dirty="0" spc="-155"/>
              <a:t> </a:t>
            </a:r>
            <a:r>
              <a:rPr dirty="0" spc="-45"/>
              <a:t>cavity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699245" y="6550839"/>
            <a:ext cx="287655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4610">
              <a:lnSpc>
                <a:spcPts val="1430"/>
              </a:lnSpc>
            </a:pPr>
            <a:fld id="{81D60167-4931-47E6-BA6A-407CBD079E47}" type="slidenum">
              <a:rPr dirty="0" sz="1200" spc="-210">
                <a:solidFill>
                  <a:srgbClr val="92879F"/>
                </a:solidFill>
                <a:latin typeface="Arial"/>
                <a:cs typeface="Arial"/>
              </a:rPr>
              <a:t>119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96897" y="3087751"/>
            <a:ext cx="7178040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5910" marR="5080" indent="-283845">
              <a:lnSpc>
                <a:spcPct val="100000"/>
              </a:lnSpc>
              <a:spcBef>
                <a:spcPts val="100"/>
              </a:spcBef>
              <a:tabLst>
                <a:tab pos="295910" algn="l"/>
              </a:tabLst>
            </a:pPr>
            <a:r>
              <a:rPr dirty="0" sz="1900" spc="-484">
                <a:solidFill>
                  <a:srgbClr val="CEB866"/>
                </a:solidFill>
                <a:latin typeface="Arial"/>
                <a:cs typeface="Arial"/>
              </a:rPr>
              <a:t>	</a:t>
            </a:r>
            <a:r>
              <a:rPr dirty="0" sz="2400" spc="-120">
                <a:latin typeface="Arial"/>
                <a:cs typeface="Arial"/>
              </a:rPr>
              <a:t>Hypertrophy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of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140">
                <a:latin typeface="Arial"/>
                <a:cs typeface="Arial"/>
              </a:rPr>
              <a:t>both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85">
                <a:latin typeface="Arial"/>
                <a:cs typeface="Arial"/>
              </a:rPr>
              <a:t>soft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215">
                <a:latin typeface="Arial"/>
                <a:cs typeface="Arial"/>
              </a:rPr>
              <a:t>tissue</a:t>
            </a:r>
            <a:r>
              <a:rPr dirty="0" sz="2400" spc="-310">
                <a:latin typeface="Arial"/>
                <a:cs typeface="Arial"/>
              </a:rPr>
              <a:t> </a:t>
            </a:r>
            <a:r>
              <a:rPr dirty="0" sz="2400" spc="-195">
                <a:latin typeface="Arial"/>
                <a:cs typeface="Arial"/>
              </a:rPr>
              <a:t>and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180">
                <a:latin typeface="Arial"/>
                <a:cs typeface="Arial"/>
              </a:rPr>
              <a:t>skeleton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190">
                <a:latin typeface="Arial"/>
                <a:cs typeface="Arial"/>
              </a:rPr>
              <a:t>are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285">
                <a:latin typeface="Arial"/>
                <a:cs typeface="Arial"/>
              </a:rPr>
              <a:t>common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195">
                <a:latin typeface="Arial"/>
                <a:cs typeface="Arial"/>
              </a:rPr>
              <a:t>and  </a:t>
            </a:r>
            <a:r>
              <a:rPr dirty="0" sz="2400" spc="-190">
                <a:latin typeface="Arial"/>
                <a:cs typeface="Arial"/>
              </a:rPr>
              <a:t>occur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65">
                <a:latin typeface="Arial"/>
                <a:cs typeface="Arial"/>
              </a:rPr>
              <a:t>in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60">
                <a:latin typeface="Arial"/>
                <a:cs typeface="Arial"/>
              </a:rPr>
              <a:t>up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20">
                <a:latin typeface="Arial"/>
                <a:cs typeface="Arial"/>
              </a:rPr>
              <a:t>to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35">
                <a:latin typeface="Arial"/>
                <a:cs typeface="Arial"/>
              </a:rPr>
              <a:t>83%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of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345">
                <a:latin typeface="Arial"/>
                <a:cs typeface="Arial"/>
              </a:rPr>
              <a:t>cases.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2228" y="1905000"/>
            <a:ext cx="8081772" cy="266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60"/>
              <a:t>5</a:t>
            </a:r>
            <a:r>
              <a:rPr dirty="0" spc="25"/>
              <a:t>/1</a:t>
            </a:r>
            <a:r>
              <a:rPr dirty="0" spc="-25"/>
              <a:t>9</a:t>
            </a:r>
            <a:r>
              <a:rPr dirty="0" spc="105"/>
              <a:t>/</a:t>
            </a:r>
            <a:r>
              <a:rPr dirty="0" spc="210"/>
              <a:t>2</a:t>
            </a:r>
            <a:r>
              <a:rPr dirty="0" spc="-35"/>
              <a:t>0</a:t>
            </a:r>
            <a:r>
              <a:rPr dirty="0" spc="-45"/>
              <a:t>2</a:t>
            </a:r>
            <a:r>
              <a:rPr dirty="0" spc="-10"/>
              <a:t>3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85"/>
              <a:t>pigmentations</a:t>
            </a:r>
            <a:r>
              <a:rPr dirty="0" spc="-165"/>
              <a:t> </a:t>
            </a:r>
            <a:r>
              <a:rPr dirty="0" spc="-75"/>
              <a:t>of</a:t>
            </a:r>
            <a:r>
              <a:rPr dirty="0" spc="-165"/>
              <a:t> </a:t>
            </a:r>
            <a:r>
              <a:rPr dirty="0" spc="-60"/>
              <a:t>oral</a:t>
            </a:r>
            <a:r>
              <a:rPr dirty="0" spc="-155"/>
              <a:t> </a:t>
            </a:r>
            <a:r>
              <a:rPr dirty="0" spc="-45"/>
              <a:t>cavity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699245" y="6550839"/>
            <a:ext cx="287655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4610">
              <a:lnSpc>
                <a:spcPts val="1430"/>
              </a:lnSpc>
            </a:pPr>
            <a:fld id="{81D60167-4931-47E6-BA6A-407CBD079E47}" type="slidenum">
              <a:rPr dirty="0" sz="1200" spc="-210">
                <a:solidFill>
                  <a:srgbClr val="92879F"/>
                </a:solidFill>
                <a:latin typeface="Arial"/>
                <a:cs typeface="Arial"/>
              </a:rPr>
              <a:t>119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0243" y="374904"/>
            <a:ext cx="3755898" cy="11285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4602" y="461898"/>
            <a:ext cx="311023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265" i="1">
                <a:solidFill>
                  <a:srgbClr val="542B6D"/>
                </a:solidFill>
                <a:latin typeface="Times New Roman"/>
                <a:cs typeface="Times New Roman"/>
              </a:rPr>
              <a:t>Kaposi’s</a:t>
            </a:r>
            <a:r>
              <a:rPr dirty="0" sz="4000" spc="-200" i="1">
                <a:solidFill>
                  <a:srgbClr val="542B6D"/>
                </a:solidFill>
                <a:latin typeface="Times New Roman"/>
                <a:cs typeface="Times New Roman"/>
              </a:rPr>
              <a:t> </a:t>
            </a:r>
            <a:r>
              <a:rPr dirty="0" sz="4000" spc="-360" i="1">
                <a:solidFill>
                  <a:srgbClr val="542B6D"/>
                </a:solidFill>
                <a:latin typeface="Times New Roman"/>
                <a:cs typeface="Times New Roman"/>
              </a:rPr>
              <a:t>sarcoma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60"/>
              <a:t>5</a:t>
            </a:r>
            <a:r>
              <a:rPr dirty="0" spc="25"/>
              <a:t>/1</a:t>
            </a:r>
            <a:r>
              <a:rPr dirty="0" spc="-25"/>
              <a:t>9</a:t>
            </a:r>
            <a:r>
              <a:rPr dirty="0" spc="105"/>
              <a:t>/</a:t>
            </a:r>
            <a:r>
              <a:rPr dirty="0" spc="210"/>
              <a:t>2</a:t>
            </a:r>
            <a:r>
              <a:rPr dirty="0" spc="-35"/>
              <a:t>0</a:t>
            </a:r>
            <a:r>
              <a:rPr dirty="0" spc="-45"/>
              <a:t>2</a:t>
            </a:r>
            <a:r>
              <a:rPr dirty="0" spc="-10"/>
              <a:t>3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85"/>
              <a:t>pigmentations</a:t>
            </a:r>
            <a:r>
              <a:rPr dirty="0" spc="-165"/>
              <a:t> </a:t>
            </a:r>
            <a:r>
              <a:rPr dirty="0" spc="-75"/>
              <a:t>of</a:t>
            </a:r>
            <a:r>
              <a:rPr dirty="0" spc="-165"/>
              <a:t> </a:t>
            </a:r>
            <a:r>
              <a:rPr dirty="0" spc="-60"/>
              <a:t>oral</a:t>
            </a:r>
            <a:r>
              <a:rPr dirty="0" spc="-155"/>
              <a:t> </a:t>
            </a:r>
            <a:r>
              <a:rPr dirty="0" spc="-45"/>
              <a:t>cavity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699245" y="6550839"/>
            <a:ext cx="287655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4610">
              <a:lnSpc>
                <a:spcPts val="1430"/>
              </a:lnSpc>
            </a:pPr>
            <a:fld id="{81D60167-4931-47E6-BA6A-407CBD079E47}" type="slidenum">
              <a:rPr dirty="0" sz="1200" spc="-210">
                <a:solidFill>
                  <a:srgbClr val="92879F"/>
                </a:solidFill>
                <a:latin typeface="Arial"/>
                <a:cs typeface="Arial"/>
              </a:rPr>
              <a:t>119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80489" y="1319529"/>
            <a:ext cx="7466330" cy="5314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5910" marR="207645" indent="-283845">
              <a:lnSpc>
                <a:spcPct val="100000"/>
              </a:lnSpc>
              <a:spcBef>
                <a:spcPts val="100"/>
              </a:spcBef>
            </a:pPr>
            <a:r>
              <a:rPr dirty="0" sz="2400" spc="-225">
                <a:latin typeface="Arial"/>
                <a:cs typeface="Arial"/>
              </a:rPr>
              <a:t>Kaposi's</a:t>
            </a:r>
            <a:r>
              <a:rPr dirty="0" sz="2400" spc="-305">
                <a:latin typeface="Arial"/>
                <a:cs typeface="Arial"/>
              </a:rPr>
              <a:t> </a:t>
            </a:r>
            <a:r>
              <a:rPr dirty="0" sz="2400" spc="-265">
                <a:latin typeface="Arial"/>
                <a:cs typeface="Arial"/>
              </a:rPr>
              <a:t>sarcoma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200">
                <a:latin typeface="Arial"/>
                <a:cs typeface="Arial"/>
              </a:rPr>
              <a:t>is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235">
                <a:latin typeface="Arial"/>
                <a:cs typeface="Arial"/>
              </a:rPr>
              <a:t>a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95">
                <a:latin typeface="Arial"/>
                <a:cs typeface="Arial"/>
              </a:rPr>
              <a:t>multifocal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240">
                <a:latin typeface="Arial"/>
                <a:cs typeface="Arial"/>
              </a:rPr>
              <a:t>neop1astic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210">
                <a:latin typeface="Arial"/>
                <a:cs typeface="Arial"/>
              </a:rPr>
              <a:t>angiomatous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180">
                <a:latin typeface="Arial"/>
                <a:cs typeface="Arial"/>
              </a:rPr>
              <a:t>lesion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of  </a:t>
            </a:r>
            <a:r>
              <a:rPr dirty="0" sz="2400" spc="-100">
                <a:latin typeface="Arial"/>
                <a:cs typeface="Arial"/>
              </a:rPr>
              <a:t>multicentric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30">
                <a:latin typeface="Arial"/>
                <a:cs typeface="Arial"/>
              </a:rPr>
              <a:t>origin.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550">
              <a:latin typeface="Arial"/>
              <a:cs typeface="Arial"/>
            </a:endParaRPr>
          </a:p>
          <a:p>
            <a:pPr marL="295910" marR="840740" indent="-283845">
              <a:lnSpc>
                <a:spcPct val="100000"/>
              </a:lnSpc>
            </a:pPr>
            <a:r>
              <a:rPr dirty="0" sz="2400" spc="-280">
                <a:latin typeface="Arial"/>
                <a:cs typeface="Arial"/>
              </a:rPr>
              <a:t>The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204">
                <a:latin typeface="Arial"/>
                <a:cs typeface="Arial"/>
              </a:rPr>
              <a:t>classic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75">
                <a:latin typeface="Arial"/>
                <a:cs typeface="Arial"/>
              </a:rPr>
              <a:t>form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25">
                <a:latin typeface="Arial"/>
                <a:cs typeface="Arial"/>
              </a:rPr>
              <a:t>generally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90">
                <a:latin typeface="Arial"/>
                <a:cs typeface="Arial"/>
              </a:rPr>
              <a:t>appeared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65">
                <a:latin typeface="Arial"/>
                <a:cs typeface="Arial"/>
              </a:rPr>
              <a:t>in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40">
                <a:latin typeface="Arial"/>
                <a:cs typeface="Arial"/>
              </a:rPr>
              <a:t>two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105">
                <a:latin typeface="Arial"/>
                <a:cs typeface="Arial"/>
              </a:rPr>
              <a:t>distinct</a:t>
            </a:r>
            <a:r>
              <a:rPr dirty="0" sz="2400" spc="-305">
                <a:latin typeface="Arial"/>
                <a:cs typeface="Arial"/>
              </a:rPr>
              <a:t> </a:t>
            </a:r>
            <a:r>
              <a:rPr dirty="0" sz="2400" spc="-65">
                <a:latin typeface="Arial"/>
                <a:cs typeface="Arial"/>
              </a:rPr>
              <a:t>clinical  </a:t>
            </a:r>
            <a:r>
              <a:rPr dirty="0" sz="2400" spc="-200">
                <a:latin typeface="Arial"/>
                <a:cs typeface="Arial"/>
              </a:rPr>
              <a:t>settings:</a:t>
            </a:r>
            <a:endParaRPr sz="2400">
              <a:latin typeface="Arial"/>
              <a:cs typeface="Arial"/>
            </a:endParaRPr>
          </a:p>
          <a:p>
            <a:pPr marL="346710" indent="-334645">
              <a:lnSpc>
                <a:spcPct val="100000"/>
              </a:lnSpc>
              <a:spcBef>
                <a:spcPts val="600"/>
              </a:spcBef>
              <a:buAutoNum type="arabicParenBoth"/>
              <a:tabLst>
                <a:tab pos="347345" algn="l"/>
              </a:tabLst>
            </a:pPr>
            <a:r>
              <a:rPr dirty="0" sz="2400" spc="-85">
                <a:latin typeface="Arial"/>
                <a:cs typeface="Arial"/>
              </a:rPr>
              <a:t>elderly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285">
                <a:latin typeface="Arial"/>
                <a:cs typeface="Arial"/>
              </a:rPr>
              <a:t>men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120">
                <a:latin typeface="Arial"/>
                <a:cs typeface="Arial"/>
              </a:rPr>
              <a:t>(in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30">
                <a:latin typeface="Arial"/>
                <a:cs typeface="Arial"/>
              </a:rPr>
              <a:t>the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14">
                <a:latin typeface="Arial"/>
                <a:cs typeface="Arial"/>
              </a:rPr>
              <a:t>oral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290">
                <a:latin typeface="Arial"/>
                <a:cs typeface="Arial"/>
              </a:rPr>
              <a:t>mucosa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95">
                <a:latin typeface="Arial"/>
                <a:cs typeface="Arial"/>
              </a:rPr>
              <a:t>and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-245">
                <a:latin typeface="Arial"/>
                <a:cs typeface="Arial"/>
              </a:rPr>
              <a:t>on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30">
                <a:latin typeface="Arial"/>
                <a:cs typeface="Arial"/>
              </a:rPr>
              <a:t>the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160">
                <a:latin typeface="Arial"/>
                <a:cs typeface="Arial"/>
              </a:rPr>
              <a:t>skin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of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30">
                <a:latin typeface="Arial"/>
                <a:cs typeface="Arial"/>
              </a:rPr>
              <a:t>the</a:t>
            </a:r>
            <a:r>
              <a:rPr dirty="0" sz="2400" spc="-270">
                <a:latin typeface="Arial"/>
                <a:cs typeface="Arial"/>
              </a:rPr>
              <a:t> </a:t>
            </a:r>
            <a:r>
              <a:rPr dirty="0" sz="2400" spc="-145">
                <a:latin typeface="Arial"/>
                <a:cs typeface="Arial"/>
              </a:rPr>
              <a:t>lower</a:t>
            </a:r>
            <a:endParaRPr sz="2400">
              <a:latin typeface="Arial"/>
              <a:cs typeface="Arial"/>
            </a:endParaRPr>
          </a:p>
          <a:p>
            <a:pPr marL="295910">
              <a:lnSpc>
                <a:spcPct val="100000"/>
              </a:lnSpc>
            </a:pPr>
            <a:r>
              <a:rPr dirty="0" sz="2400" spc="-160">
                <a:latin typeface="Arial"/>
                <a:cs typeface="Arial"/>
              </a:rPr>
              <a:t>extremities)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195">
                <a:latin typeface="Arial"/>
                <a:cs typeface="Arial"/>
              </a:rPr>
              <a:t>and</a:t>
            </a:r>
            <a:endParaRPr sz="2400">
              <a:latin typeface="Arial"/>
              <a:cs typeface="Arial"/>
            </a:endParaRPr>
          </a:p>
          <a:p>
            <a:pPr marL="367665" indent="-355600">
              <a:lnSpc>
                <a:spcPct val="100000"/>
              </a:lnSpc>
              <a:spcBef>
                <a:spcPts val="600"/>
              </a:spcBef>
              <a:buAutoNum type="arabicParenBoth" startAt="2"/>
              <a:tabLst>
                <a:tab pos="368300" algn="l"/>
              </a:tabLst>
            </a:pPr>
            <a:r>
              <a:rPr dirty="0" sz="2400" spc="-110">
                <a:latin typeface="Arial"/>
                <a:cs typeface="Arial"/>
              </a:rPr>
              <a:t>children</a:t>
            </a:r>
            <a:r>
              <a:rPr dirty="0" sz="2400" spc="-270">
                <a:latin typeface="Arial"/>
                <a:cs typeface="Arial"/>
              </a:rPr>
              <a:t> </a:t>
            </a:r>
            <a:r>
              <a:rPr dirty="0" sz="2400" spc="-65">
                <a:latin typeface="Arial"/>
                <a:cs typeface="Arial"/>
              </a:rPr>
              <a:t>in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14">
                <a:latin typeface="Arial"/>
                <a:cs typeface="Arial"/>
              </a:rPr>
              <a:t>equatorial</a:t>
            </a:r>
            <a:r>
              <a:rPr dirty="0" sz="2400" spc="-305">
                <a:latin typeface="Arial"/>
                <a:cs typeface="Arial"/>
              </a:rPr>
              <a:t> </a:t>
            </a:r>
            <a:r>
              <a:rPr dirty="0" sz="2400" spc="-55">
                <a:latin typeface="Arial"/>
                <a:cs typeface="Arial"/>
              </a:rPr>
              <a:t>Africa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25">
                <a:latin typeface="Arial"/>
                <a:cs typeface="Arial"/>
              </a:rPr>
              <a:t>(in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20">
                <a:latin typeface="Arial"/>
                <a:cs typeface="Arial"/>
              </a:rPr>
              <a:t>lymph</a:t>
            </a:r>
            <a:r>
              <a:rPr dirty="0" sz="2400" spc="-270">
                <a:latin typeface="Arial"/>
                <a:cs typeface="Arial"/>
              </a:rPr>
              <a:t> </a:t>
            </a:r>
            <a:r>
              <a:rPr dirty="0" sz="2400" spc="-285">
                <a:latin typeface="Arial"/>
                <a:cs typeface="Arial"/>
              </a:rPr>
              <a:t>nodes).</a:t>
            </a:r>
            <a:endParaRPr sz="2400">
              <a:latin typeface="Arial"/>
              <a:cs typeface="Arial"/>
            </a:endParaRPr>
          </a:p>
          <a:p>
            <a:pPr marL="295910" marR="21590" indent="-283845">
              <a:lnSpc>
                <a:spcPct val="100000"/>
              </a:lnSpc>
              <a:spcBef>
                <a:spcPts val="600"/>
              </a:spcBef>
            </a:pPr>
            <a:r>
              <a:rPr dirty="0" sz="2400" spc="-280">
                <a:latin typeface="Arial"/>
                <a:cs typeface="Arial"/>
              </a:rPr>
              <a:t>The </a:t>
            </a:r>
            <a:r>
              <a:rPr dirty="0" sz="2400" spc="-170">
                <a:latin typeface="Arial"/>
                <a:cs typeface="Arial"/>
              </a:rPr>
              <a:t>former </a:t>
            </a:r>
            <a:r>
              <a:rPr dirty="0" sz="2400" spc="-200">
                <a:latin typeface="Arial"/>
                <a:cs typeface="Arial"/>
              </a:rPr>
              <a:t>is </a:t>
            </a:r>
            <a:r>
              <a:rPr dirty="0" sz="2400" spc="-135">
                <a:latin typeface="Arial"/>
                <a:cs typeface="Arial"/>
              </a:rPr>
              <a:t>the </a:t>
            </a:r>
            <a:r>
              <a:rPr dirty="0" sz="2400" spc="-204">
                <a:latin typeface="Arial"/>
                <a:cs typeface="Arial"/>
              </a:rPr>
              <a:t>classic </a:t>
            </a:r>
            <a:r>
              <a:rPr dirty="0" sz="2400" spc="-175">
                <a:latin typeface="Arial"/>
                <a:cs typeface="Arial"/>
              </a:rPr>
              <a:t>form </a:t>
            </a:r>
            <a:r>
              <a:rPr dirty="0" sz="2400" spc="-355">
                <a:latin typeface="Arial"/>
                <a:cs typeface="Arial"/>
              </a:rPr>
              <a:t>as </a:t>
            </a:r>
            <a:r>
              <a:rPr dirty="0" sz="2400" spc="-65">
                <a:latin typeface="Arial"/>
                <a:cs typeface="Arial"/>
              </a:rPr>
              <a:t>originally </a:t>
            </a:r>
            <a:r>
              <a:rPr dirty="0" sz="2400" spc="-190">
                <a:latin typeface="Arial"/>
                <a:cs typeface="Arial"/>
              </a:rPr>
              <a:t>described </a:t>
            </a:r>
            <a:r>
              <a:rPr dirty="0" sz="2400" spc="-105">
                <a:latin typeface="Arial"/>
                <a:cs typeface="Arial"/>
              </a:rPr>
              <a:t>by </a:t>
            </a:r>
            <a:r>
              <a:rPr dirty="0" sz="2400" spc="-150">
                <a:latin typeface="Arial"/>
                <a:cs typeface="Arial"/>
              </a:rPr>
              <a:t>Moritz  </a:t>
            </a:r>
            <a:r>
              <a:rPr dirty="0" sz="2400" spc="-190">
                <a:latin typeface="Arial"/>
                <a:cs typeface="Arial"/>
              </a:rPr>
              <a:t>Kaposi</a:t>
            </a:r>
            <a:r>
              <a:rPr dirty="0" sz="2400" spc="-300">
                <a:latin typeface="Arial"/>
                <a:cs typeface="Arial"/>
              </a:rPr>
              <a:t> </a:t>
            </a:r>
            <a:r>
              <a:rPr dirty="0" sz="2400" spc="-195">
                <a:latin typeface="Arial"/>
                <a:cs typeface="Arial"/>
              </a:rPr>
              <a:t>and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200">
                <a:latin typeface="Arial"/>
                <a:cs typeface="Arial"/>
              </a:rPr>
              <a:t>is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220">
                <a:latin typeface="Arial"/>
                <a:cs typeface="Arial"/>
              </a:rPr>
              <a:t>an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110">
                <a:latin typeface="Arial"/>
                <a:cs typeface="Arial"/>
              </a:rPr>
              <a:t>indolent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60">
                <a:latin typeface="Arial"/>
                <a:cs typeface="Arial"/>
              </a:rPr>
              <a:t>tumor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60">
                <a:latin typeface="Arial"/>
                <a:cs typeface="Arial"/>
              </a:rPr>
              <a:t>with</a:t>
            </a:r>
            <a:r>
              <a:rPr dirty="0" sz="2400" spc="-310">
                <a:latin typeface="Arial"/>
                <a:cs typeface="Arial"/>
              </a:rPr>
              <a:t> </a:t>
            </a:r>
            <a:r>
              <a:rPr dirty="0" sz="2400" spc="-130">
                <a:latin typeface="Arial"/>
                <a:cs typeface="Arial"/>
              </a:rPr>
              <a:t>slowly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210">
                <a:latin typeface="Arial"/>
                <a:cs typeface="Arial"/>
              </a:rPr>
              <a:t>progressive</a:t>
            </a:r>
            <a:r>
              <a:rPr dirty="0" sz="2400" spc="-315">
                <a:latin typeface="Arial"/>
                <a:cs typeface="Arial"/>
              </a:rPr>
              <a:t> </a:t>
            </a:r>
            <a:r>
              <a:rPr dirty="0" sz="2400" spc="-165">
                <a:latin typeface="Arial"/>
                <a:cs typeface="Arial"/>
              </a:rPr>
              <a:t>growth.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400" spc="-85">
                <a:latin typeface="Arial"/>
                <a:cs typeface="Arial"/>
              </a:rPr>
              <a:t>Although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60">
                <a:latin typeface="Arial"/>
                <a:cs typeface="Arial"/>
              </a:rPr>
              <a:t>classified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355">
                <a:latin typeface="Arial"/>
                <a:cs typeface="Arial"/>
              </a:rPr>
              <a:t>as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-235">
                <a:latin typeface="Arial"/>
                <a:cs typeface="Arial"/>
              </a:rPr>
              <a:t>a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65">
                <a:latin typeface="Arial"/>
                <a:cs typeface="Arial"/>
              </a:rPr>
              <a:t>malignancy,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210">
                <a:latin typeface="Arial"/>
                <a:cs typeface="Arial"/>
              </a:rPr>
              <a:t>classic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225">
                <a:latin typeface="Arial"/>
                <a:cs typeface="Arial"/>
              </a:rPr>
              <a:t>Kaposi’s</a:t>
            </a:r>
            <a:r>
              <a:rPr dirty="0" sz="2400" spc="-300">
                <a:latin typeface="Arial"/>
                <a:cs typeface="Arial"/>
              </a:rPr>
              <a:t> </a:t>
            </a:r>
            <a:r>
              <a:rPr dirty="0" sz="2400" spc="-265">
                <a:latin typeface="Arial"/>
                <a:cs typeface="Arial"/>
              </a:rPr>
              <a:t>sarcoma</a:t>
            </a:r>
            <a:r>
              <a:rPr dirty="0" sz="2400" spc="-300">
                <a:latin typeface="Arial"/>
                <a:cs typeface="Arial"/>
              </a:rPr>
              <a:t> does</a:t>
            </a:r>
            <a:endParaRPr sz="2400">
              <a:latin typeface="Arial"/>
              <a:cs typeface="Arial"/>
            </a:endParaRPr>
          </a:p>
          <a:p>
            <a:pPr marL="295910">
              <a:lnSpc>
                <a:spcPct val="100000"/>
              </a:lnSpc>
            </a:pPr>
            <a:r>
              <a:rPr dirty="0" sz="2400" spc="-155">
                <a:latin typeface="Arial"/>
                <a:cs typeface="Arial"/>
              </a:rPr>
              <a:t>not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-280">
                <a:latin typeface="Arial"/>
                <a:cs typeface="Arial"/>
              </a:rPr>
              <a:t>show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235">
                <a:latin typeface="Arial"/>
                <a:cs typeface="Arial"/>
              </a:rPr>
              <a:t>a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40">
                <a:latin typeface="Arial"/>
                <a:cs typeface="Arial"/>
              </a:rPr>
              <a:t>great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-170">
                <a:latin typeface="Arial"/>
                <a:cs typeface="Arial"/>
              </a:rPr>
              <a:t>tendency</a:t>
            </a:r>
            <a:r>
              <a:rPr dirty="0" sz="2400" spc="-270">
                <a:latin typeface="Arial"/>
                <a:cs typeface="Arial"/>
              </a:rPr>
              <a:t> </a:t>
            </a:r>
            <a:r>
              <a:rPr dirty="0" sz="2400" spc="-114">
                <a:latin typeface="Arial"/>
                <a:cs typeface="Arial"/>
              </a:rPr>
              <a:t>for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-245">
                <a:latin typeface="Arial"/>
                <a:cs typeface="Arial"/>
              </a:rPr>
              <a:t>metastasis.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80489" y="405129"/>
            <a:ext cx="7346315" cy="2449195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7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280">
                <a:latin typeface="Arial"/>
                <a:cs typeface="Arial"/>
              </a:rPr>
              <a:t>The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14">
                <a:latin typeface="Arial"/>
                <a:cs typeface="Arial"/>
              </a:rPr>
              <a:t>oral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210">
                <a:latin typeface="Arial"/>
                <a:cs typeface="Arial"/>
              </a:rPr>
              <a:t>tumors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90">
                <a:latin typeface="Arial"/>
                <a:cs typeface="Arial"/>
              </a:rPr>
              <a:t>are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200">
                <a:latin typeface="Arial"/>
                <a:cs typeface="Arial"/>
              </a:rPr>
              <a:t>red,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70">
                <a:latin typeface="Arial"/>
                <a:cs typeface="Arial"/>
              </a:rPr>
              <a:t>blue,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195">
                <a:latin typeface="Arial"/>
                <a:cs typeface="Arial"/>
              </a:rPr>
              <a:t>and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20">
                <a:latin typeface="Arial"/>
                <a:cs typeface="Arial"/>
              </a:rPr>
              <a:t>purple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65">
                <a:latin typeface="Arial"/>
                <a:cs typeface="Arial"/>
              </a:rPr>
              <a:t>in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80">
                <a:latin typeface="Arial"/>
                <a:cs typeface="Arial"/>
              </a:rPr>
              <a:t>colour.</a:t>
            </a:r>
            <a:endParaRPr sz="2400">
              <a:latin typeface="Arial"/>
              <a:cs typeface="Arial"/>
            </a:endParaRPr>
          </a:p>
          <a:p>
            <a:pPr marL="295910" marR="5080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35">
                <a:latin typeface="Arial"/>
                <a:cs typeface="Arial"/>
              </a:rPr>
              <a:t>Hard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30">
                <a:latin typeface="Arial"/>
                <a:cs typeface="Arial"/>
              </a:rPr>
              <a:t>palate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200">
                <a:latin typeface="Arial"/>
                <a:cs typeface="Arial"/>
              </a:rPr>
              <a:t>is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35">
                <a:latin typeface="Arial"/>
                <a:cs typeface="Arial"/>
              </a:rPr>
              <a:t>the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60">
                <a:latin typeface="Arial"/>
                <a:cs typeface="Arial"/>
              </a:rPr>
              <a:t>favored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95">
                <a:latin typeface="Arial"/>
                <a:cs typeface="Arial"/>
              </a:rPr>
              <a:t>site,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90">
                <a:latin typeface="Arial"/>
                <a:cs typeface="Arial"/>
              </a:rPr>
              <a:t>facial</a:t>
            </a:r>
            <a:r>
              <a:rPr dirty="0" sz="2400" spc="-260">
                <a:latin typeface="Arial"/>
                <a:cs typeface="Arial"/>
              </a:rPr>
              <a:t> </a:t>
            </a:r>
            <a:r>
              <a:rPr dirty="0" sz="2400" spc="-110">
                <a:latin typeface="Arial"/>
                <a:cs typeface="Arial"/>
              </a:rPr>
              <a:t>gingiva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155">
                <a:latin typeface="Arial"/>
                <a:cs typeface="Arial"/>
              </a:rPr>
              <a:t>being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35">
                <a:latin typeface="Arial"/>
                <a:cs typeface="Arial"/>
              </a:rPr>
              <a:t>the</a:t>
            </a:r>
            <a:r>
              <a:rPr dirty="0" sz="2400" spc="-270">
                <a:latin typeface="Arial"/>
                <a:cs typeface="Arial"/>
              </a:rPr>
              <a:t> </a:t>
            </a:r>
            <a:r>
              <a:rPr dirty="0" sz="2400" spc="-285">
                <a:latin typeface="Arial"/>
                <a:cs typeface="Arial"/>
              </a:rPr>
              <a:t>second;  </a:t>
            </a:r>
            <a:r>
              <a:rPr dirty="0" sz="2400" spc="-135">
                <a:latin typeface="Arial"/>
                <a:cs typeface="Arial"/>
              </a:rPr>
              <a:t>the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55">
                <a:latin typeface="Arial"/>
                <a:cs typeface="Arial"/>
              </a:rPr>
              <a:t>skin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215">
                <a:latin typeface="Arial"/>
                <a:cs typeface="Arial"/>
              </a:rPr>
              <a:t>tumors</a:t>
            </a:r>
            <a:r>
              <a:rPr dirty="0" sz="2400" spc="-300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tend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20">
                <a:latin typeface="Arial"/>
                <a:cs typeface="Arial"/>
              </a:rPr>
              <a:t>to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55">
                <a:latin typeface="Arial"/>
                <a:cs typeface="Arial"/>
              </a:rPr>
              <a:t>localize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65">
                <a:latin typeface="Arial"/>
                <a:cs typeface="Arial"/>
              </a:rPr>
              <a:t>in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35">
                <a:latin typeface="Arial"/>
                <a:cs typeface="Arial"/>
              </a:rPr>
              <a:t>the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80">
                <a:latin typeface="Arial"/>
                <a:cs typeface="Arial"/>
              </a:rPr>
              <a:t>dorsal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225">
                <a:latin typeface="Arial"/>
                <a:cs typeface="Arial"/>
              </a:rPr>
              <a:t>aspect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of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35">
                <a:latin typeface="Arial"/>
                <a:cs typeface="Arial"/>
              </a:rPr>
              <a:t>the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40">
                <a:latin typeface="Arial"/>
                <a:cs typeface="Arial"/>
              </a:rPr>
              <a:t>feet  </a:t>
            </a:r>
            <a:r>
              <a:rPr dirty="0" sz="2400" spc="-195">
                <a:latin typeface="Arial"/>
                <a:cs typeface="Arial"/>
              </a:rPr>
              <a:t>and </a:t>
            </a:r>
            <a:r>
              <a:rPr dirty="0" sz="2400" spc="-145">
                <a:latin typeface="Arial"/>
                <a:cs typeface="Arial"/>
              </a:rPr>
              <a:t>great</a:t>
            </a:r>
            <a:r>
              <a:rPr dirty="0" sz="2400" spc="-390">
                <a:latin typeface="Arial"/>
                <a:cs typeface="Arial"/>
              </a:rPr>
              <a:t> </a:t>
            </a:r>
            <a:r>
              <a:rPr dirty="0" sz="2400" spc="-220">
                <a:latin typeface="Arial"/>
                <a:cs typeface="Arial"/>
              </a:rPr>
              <a:t>toe.</a:t>
            </a:r>
            <a:endParaRPr sz="2400">
              <a:latin typeface="Arial"/>
              <a:cs typeface="Arial"/>
            </a:endParaRPr>
          </a:p>
          <a:p>
            <a:pPr marL="295910" marR="155575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40">
                <a:latin typeface="Arial"/>
                <a:cs typeface="Arial"/>
              </a:rPr>
              <a:t>After </a:t>
            </a:r>
            <a:r>
              <a:rPr dirty="0" sz="2400" spc="-229">
                <a:latin typeface="Arial"/>
                <a:cs typeface="Arial"/>
              </a:rPr>
              <a:t>1983, </a:t>
            </a:r>
            <a:r>
              <a:rPr dirty="0" sz="2400" spc="-114">
                <a:latin typeface="Arial"/>
                <a:cs typeface="Arial"/>
              </a:rPr>
              <a:t>oral </a:t>
            </a:r>
            <a:r>
              <a:rPr dirty="0" sz="2400" spc="-290">
                <a:latin typeface="Arial"/>
                <a:cs typeface="Arial"/>
              </a:rPr>
              <a:t>KS </a:t>
            </a:r>
            <a:r>
              <a:rPr dirty="0" sz="2400" spc="-260">
                <a:latin typeface="Arial"/>
                <a:cs typeface="Arial"/>
              </a:rPr>
              <a:t>became </a:t>
            </a:r>
            <a:r>
              <a:rPr dirty="0" sz="2400" spc="-225">
                <a:latin typeface="Arial"/>
                <a:cs typeface="Arial"/>
              </a:rPr>
              <a:t>much </a:t>
            </a:r>
            <a:r>
              <a:rPr dirty="0" sz="2400" spc="-240">
                <a:latin typeface="Arial"/>
                <a:cs typeface="Arial"/>
              </a:rPr>
              <a:t>more </a:t>
            </a:r>
            <a:r>
              <a:rPr dirty="0" sz="2400" spc="-155">
                <a:latin typeface="Arial"/>
                <a:cs typeface="Arial"/>
              </a:rPr>
              <a:t>prevalent, being </a:t>
            </a:r>
            <a:r>
              <a:rPr dirty="0" sz="2400" spc="-135">
                <a:latin typeface="Arial"/>
                <a:cs typeface="Arial"/>
              </a:rPr>
              <a:t>the  </a:t>
            </a:r>
            <a:r>
              <a:rPr dirty="0" sz="2400" spc="-265">
                <a:latin typeface="Arial"/>
                <a:cs typeface="Arial"/>
              </a:rPr>
              <a:t>most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285">
                <a:latin typeface="Arial"/>
                <a:cs typeface="Arial"/>
              </a:rPr>
              <a:t>common</a:t>
            </a:r>
            <a:r>
              <a:rPr dirty="0" sz="2400" spc="-270">
                <a:latin typeface="Arial"/>
                <a:cs typeface="Arial"/>
              </a:rPr>
              <a:t> </a:t>
            </a:r>
            <a:r>
              <a:rPr dirty="0" sz="2400" spc="-165">
                <a:latin typeface="Arial"/>
                <a:cs typeface="Arial"/>
              </a:rPr>
              <a:t>neoplastic</a:t>
            </a:r>
            <a:r>
              <a:rPr dirty="0" sz="2400" spc="-305">
                <a:latin typeface="Arial"/>
                <a:cs typeface="Arial"/>
              </a:rPr>
              <a:t> </a:t>
            </a:r>
            <a:r>
              <a:rPr dirty="0" sz="2400" spc="-285">
                <a:latin typeface="Arial"/>
                <a:cs typeface="Arial"/>
              </a:rPr>
              <a:t>process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120">
                <a:latin typeface="Arial"/>
                <a:cs typeface="Arial"/>
              </a:rPr>
              <a:t>to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215">
                <a:latin typeface="Arial"/>
                <a:cs typeface="Arial"/>
              </a:rPr>
              <a:t>accompany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50">
                <a:latin typeface="Arial"/>
                <a:cs typeface="Arial"/>
              </a:rPr>
              <a:t>HIV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40">
                <a:latin typeface="Arial"/>
                <a:cs typeface="Arial"/>
              </a:rPr>
              <a:t>infection.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497323" y="3441191"/>
            <a:ext cx="4389120" cy="2923540"/>
            <a:chOff x="4497323" y="3441191"/>
            <a:chExt cx="4389120" cy="2923540"/>
          </a:xfrm>
        </p:grpSpPr>
        <p:sp>
          <p:nvSpPr>
            <p:cNvPr id="4" name="object 4"/>
            <p:cNvSpPr/>
            <p:nvPr/>
          </p:nvSpPr>
          <p:spPr>
            <a:xfrm>
              <a:off x="4497323" y="3441191"/>
              <a:ext cx="4389120" cy="292303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561331" y="3505199"/>
              <a:ext cx="4210812" cy="27447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542281" y="3486149"/>
              <a:ext cx="4249420" cy="2783205"/>
            </a:xfrm>
            <a:custGeom>
              <a:avLst/>
              <a:gdLst/>
              <a:ahLst/>
              <a:cxnLst/>
              <a:rect l="l" t="t" r="r" b="b"/>
              <a:pathLst>
                <a:path w="4249420" h="2783204">
                  <a:moveTo>
                    <a:pt x="0" y="2782824"/>
                  </a:moveTo>
                  <a:lnTo>
                    <a:pt x="4248912" y="2782824"/>
                  </a:lnTo>
                  <a:lnTo>
                    <a:pt x="4248912" y="0"/>
                  </a:lnTo>
                  <a:lnTo>
                    <a:pt x="0" y="0"/>
                  </a:lnTo>
                  <a:lnTo>
                    <a:pt x="0" y="2782824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60"/>
              <a:t>5</a:t>
            </a:r>
            <a:r>
              <a:rPr dirty="0" spc="25"/>
              <a:t>/1</a:t>
            </a:r>
            <a:r>
              <a:rPr dirty="0" spc="-25"/>
              <a:t>9</a:t>
            </a:r>
            <a:r>
              <a:rPr dirty="0" spc="105"/>
              <a:t>/</a:t>
            </a:r>
            <a:r>
              <a:rPr dirty="0" spc="210"/>
              <a:t>2</a:t>
            </a:r>
            <a:r>
              <a:rPr dirty="0" spc="-35"/>
              <a:t>0</a:t>
            </a:r>
            <a:r>
              <a:rPr dirty="0" spc="-45"/>
              <a:t>2</a:t>
            </a:r>
            <a:r>
              <a:rPr dirty="0" spc="-10"/>
              <a:t>3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85"/>
              <a:t>pigmentations</a:t>
            </a:r>
            <a:r>
              <a:rPr dirty="0" spc="-165"/>
              <a:t> </a:t>
            </a:r>
            <a:r>
              <a:rPr dirty="0" spc="-75"/>
              <a:t>of</a:t>
            </a:r>
            <a:r>
              <a:rPr dirty="0" spc="-165"/>
              <a:t> </a:t>
            </a:r>
            <a:r>
              <a:rPr dirty="0" spc="-60"/>
              <a:t>oral</a:t>
            </a:r>
            <a:r>
              <a:rPr dirty="0" spc="-155"/>
              <a:t> </a:t>
            </a:r>
            <a:r>
              <a:rPr dirty="0" spc="-45"/>
              <a:t>cavity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699245" y="6550839"/>
            <a:ext cx="287655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4610">
              <a:lnSpc>
                <a:spcPts val="1430"/>
              </a:lnSpc>
            </a:pPr>
            <a:fld id="{81D60167-4931-47E6-BA6A-407CBD079E47}" type="slidenum">
              <a:rPr dirty="0" sz="1200" spc="-210">
                <a:solidFill>
                  <a:srgbClr val="92879F"/>
                </a:solidFill>
                <a:latin typeface="Arial"/>
                <a:cs typeface="Arial"/>
              </a:rPr>
              <a:t>119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54251" y="466344"/>
            <a:ext cx="2105406" cy="909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4602" y="535051"/>
            <a:ext cx="149923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215" i="1">
                <a:solidFill>
                  <a:srgbClr val="542B6D"/>
                </a:solidFill>
                <a:latin typeface="Times New Roman"/>
                <a:cs typeface="Times New Roman"/>
              </a:rPr>
              <a:t>Treatme</a:t>
            </a:r>
            <a:r>
              <a:rPr dirty="0" sz="3200" spc="-220" i="1">
                <a:solidFill>
                  <a:srgbClr val="542B6D"/>
                </a:solidFill>
                <a:latin typeface="Times New Roman"/>
                <a:cs typeface="Times New Roman"/>
              </a:rPr>
              <a:t>n</a:t>
            </a:r>
            <a:r>
              <a:rPr dirty="0" sz="3200" spc="135" i="1">
                <a:solidFill>
                  <a:srgbClr val="542B6D"/>
                </a:solidFill>
                <a:latin typeface="Times New Roman"/>
                <a:cs typeface="Times New Roman"/>
              </a:rPr>
              <a:t>t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60"/>
              <a:t>5</a:t>
            </a:r>
            <a:r>
              <a:rPr dirty="0" spc="25"/>
              <a:t>/1</a:t>
            </a:r>
            <a:r>
              <a:rPr dirty="0" spc="-25"/>
              <a:t>9</a:t>
            </a:r>
            <a:r>
              <a:rPr dirty="0" spc="105"/>
              <a:t>/</a:t>
            </a:r>
            <a:r>
              <a:rPr dirty="0" spc="210"/>
              <a:t>2</a:t>
            </a:r>
            <a:r>
              <a:rPr dirty="0" spc="-35"/>
              <a:t>0</a:t>
            </a:r>
            <a:r>
              <a:rPr dirty="0" spc="-45"/>
              <a:t>2</a:t>
            </a:r>
            <a:r>
              <a:rPr dirty="0" spc="-10"/>
              <a:t>3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85"/>
              <a:t>pigmentations</a:t>
            </a:r>
            <a:r>
              <a:rPr dirty="0" spc="-165"/>
              <a:t> </a:t>
            </a:r>
            <a:r>
              <a:rPr dirty="0" spc="-75"/>
              <a:t>of</a:t>
            </a:r>
            <a:r>
              <a:rPr dirty="0" spc="-165"/>
              <a:t> </a:t>
            </a:r>
            <a:r>
              <a:rPr dirty="0" spc="-60"/>
              <a:t>oral</a:t>
            </a:r>
            <a:r>
              <a:rPr dirty="0" spc="-155"/>
              <a:t> </a:t>
            </a:r>
            <a:r>
              <a:rPr dirty="0" spc="-45"/>
              <a:t>cavity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699245" y="6550839"/>
            <a:ext cx="287655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4610">
              <a:lnSpc>
                <a:spcPts val="1430"/>
              </a:lnSpc>
            </a:pPr>
            <a:fld id="{81D60167-4931-47E6-BA6A-407CBD079E47}" type="slidenum">
              <a:rPr dirty="0" sz="1200" spc="-210">
                <a:solidFill>
                  <a:srgbClr val="92879F"/>
                </a:solidFill>
                <a:latin typeface="Arial"/>
                <a:cs typeface="Arial"/>
              </a:rPr>
              <a:t>119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96897" y="1471929"/>
            <a:ext cx="7149465" cy="3912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5910" marR="5080" indent="-283845">
              <a:lnSpc>
                <a:spcPct val="100000"/>
              </a:lnSpc>
              <a:spcBef>
                <a:spcPts val="1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280">
                <a:latin typeface="Arial"/>
                <a:cs typeface="Arial"/>
              </a:rPr>
              <a:t>The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00">
                <a:latin typeface="Arial"/>
                <a:cs typeface="Arial"/>
              </a:rPr>
              <a:t>early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plaque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65">
                <a:latin typeface="Arial"/>
                <a:cs typeface="Arial"/>
              </a:rPr>
              <a:t>or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165">
                <a:latin typeface="Arial"/>
                <a:cs typeface="Arial"/>
              </a:rPr>
              <a:t>macular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225">
                <a:latin typeface="Arial"/>
                <a:cs typeface="Arial"/>
              </a:rPr>
              <a:t>stage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-225">
                <a:latin typeface="Arial"/>
                <a:cs typeface="Arial"/>
              </a:rPr>
              <a:t>lesions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90">
                <a:latin typeface="Arial"/>
                <a:cs typeface="Arial"/>
              </a:rPr>
              <a:t>are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210">
                <a:latin typeface="Arial"/>
                <a:cs typeface="Arial"/>
              </a:rPr>
              <a:t>painless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-195">
                <a:latin typeface="Arial"/>
                <a:cs typeface="Arial"/>
              </a:rPr>
              <a:t>and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215">
                <a:latin typeface="Arial"/>
                <a:cs typeface="Arial"/>
              </a:rPr>
              <a:t>do  </a:t>
            </a:r>
            <a:r>
              <a:rPr dirty="0" sz="2400" spc="-155">
                <a:latin typeface="Arial"/>
                <a:cs typeface="Arial"/>
              </a:rPr>
              <a:t>not </a:t>
            </a:r>
            <a:r>
              <a:rPr dirty="0" sz="2400" spc="-130">
                <a:latin typeface="Arial"/>
                <a:cs typeface="Arial"/>
              </a:rPr>
              <a:t>require</a:t>
            </a:r>
            <a:r>
              <a:rPr dirty="0" sz="2400" spc="-434">
                <a:latin typeface="Arial"/>
                <a:cs typeface="Arial"/>
              </a:rPr>
              <a:t> </a:t>
            </a:r>
            <a:r>
              <a:rPr dirty="0" sz="2400" spc="-165">
                <a:latin typeface="Arial"/>
                <a:cs typeface="Arial"/>
              </a:rPr>
              <a:t>treatment.</a:t>
            </a:r>
            <a:endParaRPr sz="2400">
              <a:latin typeface="Arial"/>
              <a:cs typeface="Arial"/>
            </a:endParaRPr>
          </a:p>
          <a:p>
            <a:pPr marL="295910" marR="396875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30">
                <a:latin typeface="Arial"/>
                <a:cs typeface="Arial"/>
              </a:rPr>
              <a:t>Nodular</a:t>
            </a:r>
            <a:r>
              <a:rPr dirty="0" sz="2400" spc="-305">
                <a:latin typeface="Arial"/>
                <a:cs typeface="Arial"/>
              </a:rPr>
              <a:t> </a:t>
            </a:r>
            <a:r>
              <a:rPr dirty="0" sz="2400" spc="-225">
                <a:latin typeface="Arial"/>
                <a:cs typeface="Arial"/>
              </a:rPr>
              <a:t>lesions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210">
                <a:latin typeface="Arial"/>
                <a:cs typeface="Arial"/>
              </a:rPr>
              <a:t>may</a:t>
            </a:r>
            <a:r>
              <a:rPr dirty="0" sz="2400" spc="-270">
                <a:latin typeface="Arial"/>
                <a:cs typeface="Arial"/>
              </a:rPr>
              <a:t> </a:t>
            </a:r>
            <a:r>
              <a:rPr dirty="0" sz="2400" spc="-265">
                <a:latin typeface="Arial"/>
                <a:cs typeface="Arial"/>
              </a:rPr>
              <a:t>become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10">
                <a:latin typeface="Arial"/>
                <a:cs typeface="Arial"/>
              </a:rPr>
              <a:t>unsightly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95">
                <a:latin typeface="Arial"/>
                <a:cs typeface="Arial"/>
              </a:rPr>
              <a:t>and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20">
                <a:latin typeface="Arial"/>
                <a:cs typeface="Arial"/>
              </a:rPr>
              <a:t>interfere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60">
                <a:latin typeface="Arial"/>
                <a:cs typeface="Arial"/>
              </a:rPr>
              <a:t>with  </a:t>
            </a:r>
            <a:r>
              <a:rPr dirty="0" sz="2400" spc="-175">
                <a:latin typeface="Arial"/>
                <a:cs typeface="Arial"/>
              </a:rPr>
              <a:t>mastication.</a:t>
            </a:r>
            <a:endParaRPr sz="2400">
              <a:latin typeface="Arial"/>
              <a:cs typeface="Arial"/>
            </a:endParaRPr>
          </a:p>
          <a:p>
            <a:pPr marL="295910" marR="122555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50">
                <a:latin typeface="Arial"/>
                <a:cs typeface="Arial"/>
              </a:rPr>
              <a:t>Surgical </a:t>
            </a:r>
            <a:r>
              <a:rPr dirty="0" sz="2400" spc="-190">
                <a:latin typeface="Arial"/>
                <a:cs typeface="Arial"/>
              </a:rPr>
              <a:t>excision </a:t>
            </a:r>
            <a:r>
              <a:rPr dirty="0" sz="2400" spc="-200">
                <a:latin typeface="Arial"/>
                <a:cs typeface="Arial"/>
              </a:rPr>
              <a:t>is </a:t>
            </a:r>
            <a:r>
              <a:rPr dirty="0" sz="2400" spc="-155">
                <a:latin typeface="Arial"/>
                <a:cs typeface="Arial"/>
              </a:rPr>
              <a:t>not </a:t>
            </a:r>
            <a:r>
              <a:rPr dirty="0" sz="2400" spc="-125">
                <a:latin typeface="Arial"/>
                <a:cs typeface="Arial"/>
              </a:rPr>
              <a:t>usually </a:t>
            </a:r>
            <a:r>
              <a:rPr dirty="0" sz="2400" spc="-150">
                <a:latin typeface="Arial"/>
                <a:cs typeface="Arial"/>
              </a:rPr>
              <a:t>attended </a:t>
            </a:r>
            <a:r>
              <a:rPr dirty="0" sz="2400" spc="-105">
                <a:latin typeface="Arial"/>
                <a:cs typeface="Arial"/>
              </a:rPr>
              <a:t>by </a:t>
            </a:r>
            <a:r>
              <a:rPr dirty="0" sz="2400" spc="-254">
                <a:latin typeface="Arial"/>
                <a:cs typeface="Arial"/>
              </a:rPr>
              <a:t>severe  </a:t>
            </a:r>
            <a:r>
              <a:rPr dirty="0" sz="2400" spc="-215">
                <a:latin typeface="Arial"/>
                <a:cs typeface="Arial"/>
              </a:rPr>
              <a:t>hemorrhage,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95">
                <a:latin typeface="Arial"/>
                <a:cs typeface="Arial"/>
              </a:rPr>
              <a:t>but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140">
                <a:latin typeface="Arial"/>
                <a:cs typeface="Arial"/>
              </a:rPr>
              <a:t>electrocautery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-200">
                <a:latin typeface="Arial"/>
                <a:cs typeface="Arial"/>
              </a:rPr>
              <a:t>is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245">
                <a:latin typeface="Arial"/>
                <a:cs typeface="Arial"/>
              </a:rPr>
              <a:t>recommended,</a:t>
            </a:r>
            <a:r>
              <a:rPr dirty="0" sz="2400" spc="-265">
                <a:latin typeface="Arial"/>
                <a:cs typeface="Arial"/>
              </a:rPr>
              <a:t> </a:t>
            </a:r>
            <a:r>
              <a:rPr dirty="0" sz="2400" spc="-110">
                <a:latin typeface="Arial"/>
                <a:cs typeface="Arial"/>
              </a:rPr>
              <a:t>either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355">
                <a:latin typeface="Arial"/>
                <a:cs typeface="Arial"/>
              </a:rPr>
              <a:t>as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229">
                <a:latin typeface="Arial"/>
                <a:cs typeface="Arial"/>
              </a:rPr>
              <a:t>a  </a:t>
            </a:r>
            <a:r>
              <a:rPr dirty="0" sz="2400" spc="-114">
                <a:latin typeface="Arial"/>
                <a:cs typeface="Arial"/>
              </a:rPr>
              <a:t>primary </a:t>
            </a:r>
            <a:r>
              <a:rPr dirty="0" sz="2400" spc="-175">
                <a:latin typeface="Arial"/>
                <a:cs typeface="Arial"/>
              </a:rPr>
              <a:t>form </a:t>
            </a:r>
            <a:r>
              <a:rPr dirty="0" sz="2400" spc="-150">
                <a:latin typeface="Arial"/>
                <a:cs typeface="Arial"/>
              </a:rPr>
              <a:t>of </a:t>
            </a:r>
            <a:r>
              <a:rPr dirty="0" sz="2400" spc="-185">
                <a:latin typeface="Arial"/>
                <a:cs typeface="Arial"/>
              </a:rPr>
              <a:t>surgery </a:t>
            </a:r>
            <a:r>
              <a:rPr dirty="0" sz="2400" spc="-165">
                <a:latin typeface="Arial"/>
                <a:cs typeface="Arial"/>
              </a:rPr>
              <a:t>or </a:t>
            </a:r>
            <a:r>
              <a:rPr dirty="0" sz="2400" spc="-355">
                <a:latin typeface="Arial"/>
                <a:cs typeface="Arial"/>
              </a:rPr>
              <a:t>as </a:t>
            </a:r>
            <a:r>
              <a:rPr dirty="0" sz="2400" spc="-235">
                <a:latin typeface="Arial"/>
                <a:cs typeface="Arial"/>
              </a:rPr>
              <a:t>a </a:t>
            </a:r>
            <a:r>
              <a:rPr dirty="0" sz="2400" spc="-140">
                <a:latin typeface="Arial"/>
                <a:cs typeface="Arial"/>
              </a:rPr>
              <a:t>coagulative </a:t>
            </a:r>
            <a:r>
              <a:rPr dirty="0" sz="2400" spc="-185">
                <a:latin typeface="Arial"/>
                <a:cs typeface="Arial"/>
              </a:rPr>
              <a:t>hemostatic  </a:t>
            </a:r>
            <a:r>
              <a:rPr dirty="0" sz="2400" spc="-130">
                <a:latin typeface="Arial"/>
                <a:cs typeface="Arial"/>
              </a:rPr>
              <a:t>adjunct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120">
                <a:latin typeface="Arial"/>
                <a:cs typeface="Arial"/>
              </a:rPr>
              <a:t>to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155">
                <a:latin typeface="Arial"/>
                <a:cs typeface="Arial"/>
              </a:rPr>
              <a:t>conventional</a:t>
            </a:r>
            <a:r>
              <a:rPr dirty="0" sz="2400" spc="-305">
                <a:latin typeface="Arial"/>
                <a:cs typeface="Arial"/>
              </a:rPr>
              <a:t> </a:t>
            </a:r>
            <a:r>
              <a:rPr dirty="0" sz="2400" spc="-210">
                <a:latin typeface="Arial"/>
                <a:cs typeface="Arial"/>
              </a:rPr>
              <a:t>excision.</a:t>
            </a:r>
            <a:endParaRPr sz="2400">
              <a:latin typeface="Arial"/>
              <a:cs typeface="Arial"/>
            </a:endParaRPr>
          </a:p>
          <a:p>
            <a:pPr marL="295910" marR="253365" indent="-283845">
              <a:lnSpc>
                <a:spcPct val="100000"/>
              </a:lnSpc>
              <a:spcBef>
                <a:spcPts val="605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30">
                <a:latin typeface="Arial"/>
                <a:cs typeface="Arial"/>
              </a:rPr>
              <a:t>Intralesional</a:t>
            </a:r>
            <a:r>
              <a:rPr dirty="0" sz="2400" spc="-305">
                <a:latin typeface="Arial"/>
                <a:cs typeface="Arial"/>
              </a:rPr>
              <a:t> </a:t>
            </a:r>
            <a:r>
              <a:rPr dirty="0" sz="2400" spc="-110">
                <a:latin typeface="Arial"/>
                <a:cs typeface="Arial"/>
              </a:rPr>
              <a:t>injection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of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80">
                <a:latin typeface="Arial"/>
                <a:cs typeface="Arial"/>
              </a:rPr>
              <a:t>1%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225">
                <a:latin typeface="Arial"/>
                <a:cs typeface="Arial"/>
              </a:rPr>
              <a:t>sodium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05">
                <a:latin typeface="Arial"/>
                <a:cs typeface="Arial"/>
              </a:rPr>
              <a:t>tetradecyl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sulfate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95">
                <a:latin typeface="Arial"/>
                <a:cs typeface="Arial"/>
              </a:rPr>
              <a:t>and  </a:t>
            </a:r>
            <a:r>
              <a:rPr dirty="0" sz="2400" spc="-120">
                <a:latin typeface="Arial"/>
                <a:cs typeface="Arial"/>
              </a:rPr>
              <a:t>intralesional</a:t>
            </a:r>
            <a:r>
              <a:rPr dirty="0" sz="2400" spc="-305">
                <a:latin typeface="Arial"/>
                <a:cs typeface="Arial"/>
              </a:rPr>
              <a:t> </a:t>
            </a:r>
            <a:r>
              <a:rPr dirty="0" sz="2400" spc="-180">
                <a:latin typeface="Arial"/>
                <a:cs typeface="Arial"/>
              </a:rPr>
              <a:t>1%</a:t>
            </a:r>
            <a:r>
              <a:rPr dirty="0" sz="2400" spc="-270">
                <a:latin typeface="Arial"/>
                <a:cs typeface="Arial"/>
              </a:rPr>
              <a:t> </a:t>
            </a:r>
            <a:r>
              <a:rPr dirty="0" sz="2400" spc="-130">
                <a:latin typeface="Arial"/>
                <a:cs typeface="Arial"/>
              </a:rPr>
              <a:t>vinblastine</a:t>
            </a:r>
            <a:r>
              <a:rPr dirty="0" sz="2400" spc="-305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sulfate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200">
                <a:latin typeface="Arial"/>
                <a:cs typeface="Arial"/>
              </a:rPr>
              <a:t>is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-220">
                <a:latin typeface="Arial"/>
                <a:cs typeface="Arial"/>
              </a:rPr>
              <a:t>also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40">
                <a:latin typeface="Arial"/>
                <a:cs typeface="Arial"/>
              </a:rPr>
              <a:t>beneficial.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89636" y="5495011"/>
            <a:ext cx="8326120" cy="1143000"/>
          </a:xfrm>
          <a:prstGeom prst="rect">
            <a:avLst/>
          </a:prstGeom>
        </p:spPr>
        <p:txBody>
          <a:bodyPr wrap="square" lIns="0" tIns="41275" rIns="0" bIns="0" rtlCol="0" vert="horz">
            <a:spAutoFit/>
          </a:bodyPr>
          <a:lstStyle/>
          <a:p>
            <a:pPr marL="295910" marR="5080" indent="-283845">
              <a:lnSpc>
                <a:spcPts val="2880"/>
              </a:lnSpc>
              <a:spcBef>
                <a:spcPts val="325"/>
              </a:spcBef>
            </a:pPr>
            <a:r>
              <a:rPr dirty="0" sz="2500" spc="-90" i="1">
                <a:solidFill>
                  <a:srgbClr val="533466"/>
                </a:solidFill>
                <a:latin typeface="Arial"/>
                <a:cs typeface="Arial"/>
              </a:rPr>
              <a:t>Adel </a:t>
            </a:r>
            <a:r>
              <a:rPr dirty="0" sz="2500" spc="-315" i="1">
                <a:solidFill>
                  <a:srgbClr val="533466"/>
                </a:solidFill>
                <a:latin typeface="Arial"/>
                <a:cs typeface="Arial"/>
              </a:rPr>
              <a:t>Kauzman; </a:t>
            </a:r>
            <a:r>
              <a:rPr dirty="0" sz="2500" spc="-250" i="1">
                <a:solidFill>
                  <a:srgbClr val="533466"/>
                </a:solidFill>
                <a:latin typeface="Arial"/>
                <a:cs typeface="Arial"/>
              </a:rPr>
              <a:t>Pigmented </a:t>
            </a:r>
            <a:r>
              <a:rPr dirty="0" sz="2500" spc="-295" i="1">
                <a:solidFill>
                  <a:srgbClr val="533466"/>
                </a:solidFill>
                <a:latin typeface="Arial"/>
                <a:cs typeface="Arial"/>
              </a:rPr>
              <a:t>Lesions </a:t>
            </a:r>
            <a:r>
              <a:rPr dirty="0" sz="2500" spc="-190" i="1">
                <a:solidFill>
                  <a:srgbClr val="533466"/>
                </a:solidFill>
                <a:latin typeface="Arial"/>
                <a:cs typeface="Arial"/>
              </a:rPr>
              <a:t>of </a:t>
            </a:r>
            <a:r>
              <a:rPr dirty="0" sz="2500" spc="-180" i="1">
                <a:solidFill>
                  <a:srgbClr val="533466"/>
                </a:solidFill>
                <a:latin typeface="Arial"/>
                <a:cs typeface="Arial"/>
              </a:rPr>
              <a:t>the </a:t>
            </a:r>
            <a:r>
              <a:rPr dirty="0" sz="2500" spc="-95" i="1">
                <a:solidFill>
                  <a:srgbClr val="533466"/>
                </a:solidFill>
                <a:latin typeface="Arial"/>
                <a:cs typeface="Arial"/>
              </a:rPr>
              <a:t>Oral </a:t>
            </a:r>
            <a:r>
              <a:rPr dirty="0" sz="2500" spc="-150" i="1">
                <a:solidFill>
                  <a:srgbClr val="533466"/>
                </a:solidFill>
                <a:latin typeface="Arial"/>
                <a:cs typeface="Arial"/>
              </a:rPr>
              <a:t>Cavity: </a:t>
            </a:r>
            <a:r>
              <a:rPr dirty="0" sz="2500" spc="-260" i="1">
                <a:solidFill>
                  <a:srgbClr val="533466"/>
                </a:solidFill>
                <a:latin typeface="Arial"/>
                <a:cs typeface="Arial"/>
              </a:rPr>
              <a:t>Review,  </a:t>
            </a:r>
            <a:r>
              <a:rPr dirty="0" sz="2500" spc="-120" i="1">
                <a:solidFill>
                  <a:srgbClr val="533466"/>
                </a:solidFill>
                <a:latin typeface="Arial"/>
                <a:cs typeface="Arial"/>
              </a:rPr>
              <a:t>Differential</a:t>
            </a:r>
            <a:r>
              <a:rPr dirty="0" sz="2500" spc="-350" i="1">
                <a:solidFill>
                  <a:srgbClr val="533466"/>
                </a:solidFill>
                <a:latin typeface="Arial"/>
                <a:cs typeface="Arial"/>
              </a:rPr>
              <a:t> </a:t>
            </a:r>
            <a:r>
              <a:rPr dirty="0" sz="2500" spc="-265" i="1">
                <a:solidFill>
                  <a:srgbClr val="533466"/>
                </a:solidFill>
                <a:latin typeface="Arial"/>
                <a:cs typeface="Arial"/>
              </a:rPr>
              <a:t>Diagnosis,</a:t>
            </a:r>
            <a:r>
              <a:rPr dirty="0" sz="2500" spc="-335" i="1">
                <a:solidFill>
                  <a:srgbClr val="533466"/>
                </a:solidFill>
                <a:latin typeface="Arial"/>
                <a:cs typeface="Arial"/>
              </a:rPr>
              <a:t> </a:t>
            </a:r>
            <a:r>
              <a:rPr dirty="0" sz="2500" spc="-245" i="1">
                <a:solidFill>
                  <a:srgbClr val="533466"/>
                </a:solidFill>
                <a:latin typeface="Arial"/>
                <a:cs typeface="Arial"/>
              </a:rPr>
              <a:t>and</a:t>
            </a:r>
            <a:r>
              <a:rPr dirty="0" sz="2500" spc="-325" i="1">
                <a:solidFill>
                  <a:srgbClr val="533466"/>
                </a:solidFill>
                <a:latin typeface="Arial"/>
                <a:cs typeface="Arial"/>
              </a:rPr>
              <a:t> </a:t>
            </a:r>
            <a:r>
              <a:rPr dirty="0" sz="2500" spc="-340" i="1">
                <a:solidFill>
                  <a:srgbClr val="533466"/>
                </a:solidFill>
                <a:latin typeface="Arial"/>
                <a:cs typeface="Arial"/>
              </a:rPr>
              <a:t>Case</a:t>
            </a:r>
            <a:r>
              <a:rPr dirty="0" sz="2500" spc="-330" i="1">
                <a:solidFill>
                  <a:srgbClr val="533466"/>
                </a:solidFill>
                <a:latin typeface="Arial"/>
                <a:cs typeface="Arial"/>
              </a:rPr>
              <a:t> </a:t>
            </a:r>
            <a:r>
              <a:rPr dirty="0" sz="2500" spc="-270" i="1">
                <a:solidFill>
                  <a:srgbClr val="533466"/>
                </a:solidFill>
                <a:latin typeface="Arial"/>
                <a:cs typeface="Arial"/>
              </a:rPr>
              <a:t>Presentations;</a:t>
            </a:r>
            <a:r>
              <a:rPr dirty="0" sz="2500" spc="-335" i="1">
                <a:solidFill>
                  <a:srgbClr val="533466"/>
                </a:solidFill>
                <a:latin typeface="Arial"/>
                <a:cs typeface="Arial"/>
              </a:rPr>
              <a:t> </a:t>
            </a:r>
            <a:r>
              <a:rPr dirty="0" sz="2500" spc="-290" i="1">
                <a:solidFill>
                  <a:srgbClr val="533466"/>
                </a:solidFill>
                <a:latin typeface="Arial"/>
                <a:cs typeface="Arial"/>
              </a:rPr>
              <a:t>J</a:t>
            </a:r>
            <a:r>
              <a:rPr dirty="0" sz="2500" spc="-295" i="1">
                <a:solidFill>
                  <a:srgbClr val="533466"/>
                </a:solidFill>
                <a:latin typeface="Arial"/>
                <a:cs typeface="Arial"/>
              </a:rPr>
              <a:t> </a:t>
            </a:r>
            <a:r>
              <a:rPr dirty="0" sz="2500" spc="-250" i="1">
                <a:solidFill>
                  <a:srgbClr val="533466"/>
                </a:solidFill>
                <a:latin typeface="Arial"/>
                <a:cs typeface="Arial"/>
              </a:rPr>
              <a:t>Can</a:t>
            </a:r>
            <a:r>
              <a:rPr dirty="0" sz="2500" spc="-325" i="1">
                <a:solidFill>
                  <a:srgbClr val="533466"/>
                </a:solidFill>
                <a:latin typeface="Arial"/>
                <a:cs typeface="Arial"/>
              </a:rPr>
              <a:t> </a:t>
            </a:r>
            <a:r>
              <a:rPr dirty="0" sz="2500" spc="-195" i="1">
                <a:solidFill>
                  <a:srgbClr val="533466"/>
                </a:solidFill>
                <a:latin typeface="Arial"/>
                <a:cs typeface="Arial"/>
              </a:rPr>
              <a:t>Dent</a:t>
            </a:r>
            <a:r>
              <a:rPr dirty="0" sz="2500" spc="-335" i="1">
                <a:solidFill>
                  <a:srgbClr val="533466"/>
                </a:solidFill>
                <a:latin typeface="Arial"/>
                <a:cs typeface="Arial"/>
              </a:rPr>
              <a:t> </a:t>
            </a:r>
            <a:r>
              <a:rPr dirty="0" sz="2500" spc="-320" i="1">
                <a:solidFill>
                  <a:srgbClr val="533466"/>
                </a:solidFill>
                <a:latin typeface="Arial"/>
                <a:cs typeface="Arial"/>
              </a:rPr>
              <a:t>Assoc </a:t>
            </a:r>
            <a:r>
              <a:rPr dirty="0" sz="2500" spc="-170" i="1">
                <a:solidFill>
                  <a:srgbClr val="533466"/>
                </a:solidFill>
                <a:latin typeface="Arial"/>
                <a:cs typeface="Arial"/>
              </a:rPr>
              <a:t>2004;  </a:t>
            </a:r>
            <a:r>
              <a:rPr dirty="0" sz="2500" spc="-225" i="1">
                <a:solidFill>
                  <a:srgbClr val="533466"/>
                </a:solidFill>
                <a:latin typeface="Arial"/>
                <a:cs typeface="Arial"/>
              </a:rPr>
              <a:t>70(10):682–3</a:t>
            </a:r>
            <a:endParaRPr sz="25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393191"/>
            <a:ext cx="9144000" cy="4988560"/>
            <a:chOff x="0" y="393191"/>
            <a:chExt cx="9144000" cy="4988560"/>
          </a:xfrm>
        </p:grpSpPr>
        <p:sp>
          <p:nvSpPr>
            <p:cNvPr id="5" name="object 5"/>
            <p:cNvSpPr/>
            <p:nvPr/>
          </p:nvSpPr>
          <p:spPr>
            <a:xfrm>
              <a:off x="0" y="393191"/>
              <a:ext cx="9143999" cy="498805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457199"/>
              <a:ext cx="9143999" cy="48097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61" y="438149"/>
              <a:ext cx="9143365" cy="4848225"/>
            </a:xfrm>
            <a:custGeom>
              <a:avLst/>
              <a:gdLst/>
              <a:ahLst/>
              <a:cxnLst/>
              <a:rect l="l" t="t" r="r" b="b"/>
              <a:pathLst>
                <a:path w="9143365" h="4848225">
                  <a:moveTo>
                    <a:pt x="0" y="4847844"/>
                  </a:moveTo>
                  <a:lnTo>
                    <a:pt x="9143238" y="4847844"/>
                  </a:lnTo>
                </a:path>
                <a:path w="9143365" h="4848225">
                  <a:moveTo>
                    <a:pt x="9143238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60"/>
              <a:t>5</a:t>
            </a:r>
            <a:r>
              <a:rPr dirty="0" spc="25"/>
              <a:t>/1</a:t>
            </a:r>
            <a:r>
              <a:rPr dirty="0" spc="-25"/>
              <a:t>9</a:t>
            </a:r>
            <a:r>
              <a:rPr dirty="0" spc="105"/>
              <a:t>/</a:t>
            </a:r>
            <a:r>
              <a:rPr dirty="0" spc="210"/>
              <a:t>2</a:t>
            </a:r>
            <a:r>
              <a:rPr dirty="0" spc="-35"/>
              <a:t>0</a:t>
            </a:r>
            <a:r>
              <a:rPr dirty="0" spc="-45"/>
              <a:t>2</a:t>
            </a:r>
            <a:r>
              <a:rPr dirty="0" spc="-10"/>
              <a:t>3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85"/>
              <a:t>pigmentations</a:t>
            </a:r>
            <a:r>
              <a:rPr dirty="0" spc="-165"/>
              <a:t> </a:t>
            </a:r>
            <a:r>
              <a:rPr dirty="0" spc="-75"/>
              <a:t>of</a:t>
            </a:r>
            <a:r>
              <a:rPr dirty="0" spc="-165"/>
              <a:t> </a:t>
            </a:r>
            <a:r>
              <a:rPr dirty="0" spc="-60"/>
              <a:t>oral</a:t>
            </a:r>
            <a:r>
              <a:rPr dirty="0" spc="-155"/>
              <a:t> </a:t>
            </a:r>
            <a:r>
              <a:rPr dirty="0" spc="-45"/>
              <a:t>cavity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699245" y="6550839"/>
            <a:ext cx="287655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4610">
              <a:lnSpc>
                <a:spcPts val="1430"/>
              </a:lnSpc>
            </a:pPr>
            <a:fld id="{81D60167-4931-47E6-BA6A-407CBD079E47}" type="slidenum">
              <a:rPr dirty="0" sz="1200" spc="-210">
                <a:solidFill>
                  <a:srgbClr val="92879F"/>
                </a:solidFill>
                <a:latin typeface="Arial"/>
                <a:cs typeface="Arial"/>
              </a:rPr>
              <a:t>119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04289" y="699261"/>
            <a:ext cx="7534275" cy="415162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45">
                <a:latin typeface="Arial"/>
                <a:cs typeface="Arial"/>
              </a:rPr>
              <a:t>Iron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-210">
                <a:latin typeface="Arial"/>
                <a:cs typeface="Arial"/>
              </a:rPr>
              <a:t>molecules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of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70">
                <a:latin typeface="Arial"/>
                <a:cs typeface="Arial"/>
              </a:rPr>
              <a:t>catabolized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75">
                <a:latin typeface="Arial"/>
                <a:cs typeface="Arial"/>
              </a:rPr>
              <a:t>hemoglobin</a:t>
            </a:r>
            <a:r>
              <a:rPr dirty="0" sz="2400" spc="-2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→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240">
                <a:latin typeface="Arial"/>
                <a:cs typeface="Arial"/>
              </a:rPr>
              <a:t>reused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150">
              <a:latin typeface="Arial"/>
              <a:cs typeface="Arial"/>
            </a:endParaRPr>
          </a:p>
          <a:p>
            <a:pPr marL="1094740" marR="1717039" indent="-1082040">
              <a:lnSpc>
                <a:spcPct val="118000"/>
              </a:lnSpc>
            </a:pPr>
            <a:r>
              <a:rPr dirty="0" sz="2400" spc="-130">
                <a:latin typeface="Arial"/>
                <a:cs typeface="Arial"/>
              </a:rPr>
              <a:t>In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265">
                <a:latin typeface="Arial"/>
                <a:cs typeface="Arial"/>
              </a:rPr>
              <a:t>disease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229">
                <a:latin typeface="Arial"/>
                <a:cs typeface="Arial"/>
              </a:rPr>
              <a:t>states</a:t>
            </a:r>
            <a:r>
              <a:rPr dirty="0" sz="2400" spc="-310">
                <a:latin typeface="Arial"/>
                <a:cs typeface="Arial"/>
              </a:rPr>
              <a:t> </a:t>
            </a:r>
            <a:r>
              <a:rPr dirty="0" sz="2400" spc="-200">
                <a:latin typeface="Arial"/>
                <a:cs typeface="Arial"/>
              </a:rPr>
              <a:t>where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114">
                <a:latin typeface="Arial"/>
                <a:cs typeface="Arial"/>
              </a:rPr>
              <a:t>iron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-254">
                <a:latin typeface="Arial"/>
                <a:cs typeface="Arial"/>
              </a:rPr>
              <a:t>stores</a:t>
            </a:r>
            <a:r>
              <a:rPr dirty="0" sz="2400" spc="-310">
                <a:latin typeface="Arial"/>
                <a:cs typeface="Arial"/>
              </a:rPr>
              <a:t> </a:t>
            </a:r>
            <a:r>
              <a:rPr dirty="0" sz="2400" spc="-265">
                <a:latin typeface="Arial"/>
                <a:cs typeface="Arial"/>
              </a:rPr>
              <a:t>become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260">
                <a:latin typeface="Arial"/>
                <a:cs typeface="Arial"/>
              </a:rPr>
              <a:t>excessive,  </a:t>
            </a:r>
            <a:r>
              <a:rPr dirty="0" sz="2400" spc="-114">
                <a:latin typeface="Arial"/>
                <a:cs typeface="Arial"/>
              </a:rPr>
              <a:t>iron </a:t>
            </a:r>
            <a:r>
              <a:rPr dirty="0" sz="2400" spc="-204">
                <a:latin typeface="Arial"/>
                <a:cs typeface="Arial"/>
              </a:rPr>
              <a:t>molecules </a:t>
            </a:r>
            <a:r>
              <a:rPr dirty="0" sz="2400" spc="-10">
                <a:latin typeface="Arial"/>
                <a:cs typeface="Arial"/>
              </a:rPr>
              <a:t>+ </a:t>
            </a:r>
            <a:r>
              <a:rPr dirty="0" sz="2400" spc="-125">
                <a:latin typeface="Arial"/>
                <a:cs typeface="Arial"/>
              </a:rPr>
              <a:t>protein </a:t>
            </a:r>
            <a:r>
              <a:rPr dirty="0" sz="2400">
                <a:latin typeface="Arial"/>
                <a:cs typeface="Arial"/>
              </a:rPr>
              <a:t>→</a:t>
            </a:r>
            <a:r>
              <a:rPr dirty="0" sz="2400" spc="-390">
                <a:latin typeface="Arial"/>
                <a:cs typeface="Arial"/>
              </a:rPr>
              <a:t> </a:t>
            </a:r>
            <a:r>
              <a:rPr dirty="0" sz="2400" spc="-190">
                <a:latin typeface="Arial"/>
                <a:cs typeface="Arial"/>
              </a:rPr>
              <a:t>hemosiderin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600">
              <a:latin typeface="Arial"/>
              <a:cs typeface="Arial"/>
            </a:endParaRPr>
          </a:p>
          <a:p>
            <a:pPr marL="295910" marR="5080" indent="-283845">
              <a:lnSpc>
                <a:spcPct val="100000"/>
              </a:lnSpc>
            </a:pPr>
            <a:r>
              <a:rPr dirty="0" sz="2400" spc="-215">
                <a:latin typeface="Arial"/>
                <a:cs typeface="Arial"/>
              </a:rPr>
              <a:t>Petechiae, </a:t>
            </a:r>
            <a:r>
              <a:rPr dirty="0" sz="2400" spc="-280">
                <a:latin typeface="Arial"/>
                <a:cs typeface="Arial"/>
              </a:rPr>
              <a:t>ecchymoses </a:t>
            </a:r>
            <a:r>
              <a:rPr dirty="0" sz="2400" spc="-195">
                <a:latin typeface="Arial"/>
                <a:cs typeface="Arial"/>
              </a:rPr>
              <a:t>and </a:t>
            </a:r>
            <a:r>
              <a:rPr dirty="0" sz="2400" spc="-265">
                <a:latin typeface="Arial"/>
                <a:cs typeface="Arial"/>
              </a:rPr>
              <a:t>hematomas, </a:t>
            </a:r>
            <a:r>
              <a:rPr dirty="0" sz="2400" spc="-90">
                <a:latin typeface="Arial"/>
                <a:cs typeface="Arial"/>
              </a:rPr>
              <a:t>collectively </a:t>
            </a:r>
            <a:r>
              <a:rPr dirty="0" sz="2400" spc="-150">
                <a:latin typeface="Arial"/>
                <a:cs typeface="Arial"/>
              </a:rPr>
              <a:t>referred </a:t>
            </a:r>
            <a:r>
              <a:rPr dirty="0" sz="2400" spc="-120">
                <a:latin typeface="Arial"/>
                <a:cs typeface="Arial"/>
              </a:rPr>
              <a:t>to </a:t>
            </a:r>
            <a:r>
              <a:rPr dirty="0" sz="2400" spc="-355">
                <a:latin typeface="Arial"/>
                <a:cs typeface="Arial"/>
              </a:rPr>
              <a:t>as  </a:t>
            </a:r>
            <a:r>
              <a:rPr dirty="0" sz="2400" spc="-165">
                <a:latin typeface="Arial"/>
                <a:cs typeface="Arial"/>
              </a:rPr>
              <a:t>purpura,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-190">
                <a:latin typeface="Arial"/>
                <a:cs typeface="Arial"/>
              </a:rPr>
              <a:t>are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285">
                <a:latin typeface="Arial"/>
                <a:cs typeface="Arial"/>
              </a:rPr>
              <a:t>common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235">
                <a:latin typeface="Arial"/>
                <a:cs typeface="Arial"/>
              </a:rPr>
              <a:t>examples</a:t>
            </a:r>
            <a:r>
              <a:rPr dirty="0" sz="2400" spc="-250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of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160">
                <a:latin typeface="Arial"/>
                <a:cs typeface="Arial"/>
              </a:rPr>
              <a:t>localized</a:t>
            </a:r>
            <a:r>
              <a:rPr dirty="0" sz="2400" spc="-270">
                <a:latin typeface="Arial"/>
                <a:cs typeface="Arial"/>
              </a:rPr>
              <a:t> </a:t>
            </a:r>
            <a:r>
              <a:rPr dirty="0" sz="2400" spc="-240">
                <a:latin typeface="Arial"/>
                <a:cs typeface="Arial"/>
              </a:rPr>
              <a:t>hemosiderosis</a:t>
            </a:r>
            <a:r>
              <a:rPr dirty="0" sz="2400" spc="-265">
                <a:latin typeface="Arial"/>
                <a:cs typeface="Arial"/>
              </a:rPr>
              <a:t> </a:t>
            </a:r>
            <a:r>
              <a:rPr dirty="0" sz="2400" spc="-200">
                <a:latin typeface="Arial"/>
                <a:cs typeface="Arial"/>
              </a:rPr>
              <a:t>due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120">
                <a:latin typeface="Arial"/>
                <a:cs typeface="Arial"/>
              </a:rPr>
              <a:t>to  </a:t>
            </a:r>
            <a:r>
              <a:rPr dirty="0" sz="2400" spc="-140">
                <a:latin typeface="Arial"/>
                <a:cs typeface="Arial"/>
              </a:rPr>
              <a:t>bleeding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95">
                <a:latin typeface="Arial"/>
                <a:cs typeface="Arial"/>
              </a:rPr>
              <a:t>into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65">
                <a:latin typeface="Arial"/>
                <a:cs typeface="Arial"/>
              </a:rPr>
              <a:t>interstitial</a:t>
            </a:r>
            <a:r>
              <a:rPr dirty="0" sz="2400" spc="-305">
                <a:latin typeface="Arial"/>
                <a:cs typeface="Arial"/>
              </a:rPr>
              <a:t> </a:t>
            </a:r>
            <a:r>
              <a:rPr dirty="0" sz="2400" spc="-265">
                <a:latin typeface="Arial"/>
                <a:cs typeface="Arial"/>
              </a:rPr>
              <a:t>tissues.</a:t>
            </a:r>
            <a:endParaRPr sz="2400">
              <a:latin typeface="Arial"/>
              <a:cs typeface="Arial"/>
            </a:endParaRPr>
          </a:p>
          <a:p>
            <a:pPr marL="295910" marR="488315" indent="-283845">
              <a:lnSpc>
                <a:spcPct val="100000"/>
              </a:lnSpc>
              <a:spcBef>
                <a:spcPts val="605"/>
              </a:spcBef>
            </a:pPr>
            <a:r>
              <a:rPr dirty="0" sz="2400" spc="-260">
                <a:latin typeface="Arial"/>
                <a:cs typeface="Arial"/>
              </a:rPr>
              <a:t>Severe</a:t>
            </a:r>
            <a:r>
              <a:rPr dirty="0" sz="2400" spc="-265">
                <a:latin typeface="Arial"/>
                <a:cs typeface="Arial"/>
              </a:rPr>
              <a:t> </a:t>
            </a:r>
            <a:r>
              <a:rPr dirty="0" sz="2400" spc="-185">
                <a:latin typeface="Arial"/>
                <a:cs typeface="Arial"/>
              </a:rPr>
              <a:t>generalized</a:t>
            </a:r>
            <a:r>
              <a:rPr dirty="0" sz="2400" spc="-270">
                <a:latin typeface="Arial"/>
                <a:cs typeface="Arial"/>
              </a:rPr>
              <a:t> </a:t>
            </a:r>
            <a:r>
              <a:rPr dirty="0" sz="2400" spc="-114">
                <a:latin typeface="Arial"/>
                <a:cs typeface="Arial"/>
              </a:rPr>
              <a:t>iron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180">
                <a:latin typeface="Arial"/>
                <a:cs typeface="Arial"/>
              </a:rPr>
              <a:t>overload,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-110">
                <a:latin typeface="Arial"/>
                <a:cs typeface="Arial"/>
              </a:rPr>
              <a:t>called</a:t>
            </a:r>
            <a:r>
              <a:rPr dirty="0" sz="2400" spc="-250">
                <a:latin typeface="Arial"/>
                <a:cs typeface="Arial"/>
              </a:rPr>
              <a:t> </a:t>
            </a:r>
            <a:r>
              <a:rPr dirty="0" sz="2400" spc="-240">
                <a:latin typeface="Arial"/>
                <a:cs typeface="Arial"/>
              </a:rPr>
              <a:t>hemochromatosis,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225">
                <a:latin typeface="Arial"/>
                <a:cs typeface="Arial"/>
              </a:rPr>
              <a:t>can  </a:t>
            </a:r>
            <a:r>
              <a:rPr dirty="0" sz="2400" spc="-120">
                <a:latin typeface="Arial"/>
                <a:cs typeface="Arial"/>
              </a:rPr>
              <a:t>contribute</a:t>
            </a:r>
            <a:r>
              <a:rPr dirty="0" sz="2400" spc="-320">
                <a:latin typeface="Arial"/>
                <a:cs typeface="Arial"/>
              </a:rPr>
              <a:t> </a:t>
            </a:r>
            <a:r>
              <a:rPr dirty="0" sz="2400" spc="-120">
                <a:latin typeface="Arial"/>
                <a:cs typeface="Arial"/>
              </a:rPr>
              <a:t>to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235">
                <a:latin typeface="Arial"/>
                <a:cs typeface="Arial"/>
              </a:rPr>
              <a:t>a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diffuse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95">
                <a:latin typeface="Arial"/>
                <a:cs typeface="Arial"/>
              </a:rPr>
              <a:t>bronzing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of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35">
                <a:latin typeface="Arial"/>
                <a:cs typeface="Arial"/>
              </a:rPr>
              <a:t>the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95">
                <a:latin typeface="Arial"/>
                <a:cs typeface="Arial"/>
              </a:rPr>
              <a:t>skin.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60"/>
              <a:t>5</a:t>
            </a:r>
            <a:r>
              <a:rPr dirty="0" spc="25"/>
              <a:t>/1</a:t>
            </a:r>
            <a:r>
              <a:rPr dirty="0" spc="-25"/>
              <a:t>9</a:t>
            </a:r>
            <a:r>
              <a:rPr dirty="0" spc="105"/>
              <a:t>/</a:t>
            </a:r>
            <a:r>
              <a:rPr dirty="0" spc="210"/>
              <a:t>2</a:t>
            </a:r>
            <a:r>
              <a:rPr dirty="0" spc="-35"/>
              <a:t>0</a:t>
            </a:r>
            <a:r>
              <a:rPr dirty="0" spc="-45"/>
              <a:t>2</a:t>
            </a:r>
            <a:r>
              <a:rPr dirty="0" spc="-10"/>
              <a:t>3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85"/>
              <a:t>pigmentations</a:t>
            </a:r>
            <a:r>
              <a:rPr dirty="0" spc="-165"/>
              <a:t> </a:t>
            </a:r>
            <a:r>
              <a:rPr dirty="0" spc="-75"/>
              <a:t>of</a:t>
            </a:r>
            <a:r>
              <a:rPr dirty="0" spc="-165"/>
              <a:t> </a:t>
            </a:r>
            <a:r>
              <a:rPr dirty="0" spc="-60"/>
              <a:t>oral</a:t>
            </a:r>
            <a:r>
              <a:rPr dirty="0" spc="-155"/>
              <a:t> </a:t>
            </a:r>
            <a:r>
              <a:rPr dirty="0" spc="-45"/>
              <a:t>cavity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 spc="-20"/>
              <a:t>23</a:t>
            </a:fld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5859" y="339852"/>
            <a:ext cx="3708654" cy="12123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4602" y="434467"/>
            <a:ext cx="3014345" cy="6807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300" spc="-245" i="1">
                <a:solidFill>
                  <a:srgbClr val="542B6D"/>
                </a:solidFill>
                <a:latin typeface="Times New Roman"/>
                <a:cs typeface="Times New Roman"/>
              </a:rPr>
              <a:t>Diagnostic</a:t>
            </a:r>
            <a:r>
              <a:rPr dirty="0" sz="4300" spc="-180" i="1">
                <a:solidFill>
                  <a:srgbClr val="542B6D"/>
                </a:solidFill>
                <a:latin typeface="Times New Roman"/>
                <a:cs typeface="Times New Roman"/>
              </a:rPr>
              <a:t> </a:t>
            </a:r>
            <a:r>
              <a:rPr dirty="0" sz="4300" spc="-270" i="1">
                <a:solidFill>
                  <a:srgbClr val="542B6D"/>
                </a:solidFill>
                <a:latin typeface="Times New Roman"/>
                <a:cs typeface="Times New Roman"/>
              </a:rPr>
              <a:t>aids</a:t>
            </a:r>
            <a:endParaRPr sz="43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60"/>
              <a:t>5</a:t>
            </a:r>
            <a:r>
              <a:rPr dirty="0" spc="25"/>
              <a:t>/1</a:t>
            </a:r>
            <a:r>
              <a:rPr dirty="0" spc="-25"/>
              <a:t>9</a:t>
            </a:r>
            <a:r>
              <a:rPr dirty="0" spc="105"/>
              <a:t>/</a:t>
            </a:r>
            <a:r>
              <a:rPr dirty="0" spc="210"/>
              <a:t>2</a:t>
            </a:r>
            <a:r>
              <a:rPr dirty="0" spc="-35"/>
              <a:t>0</a:t>
            </a:r>
            <a:r>
              <a:rPr dirty="0" spc="-45"/>
              <a:t>2</a:t>
            </a:r>
            <a:r>
              <a:rPr dirty="0" spc="-10"/>
              <a:t>3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85"/>
              <a:t>pigmentations</a:t>
            </a:r>
            <a:r>
              <a:rPr dirty="0" spc="-165"/>
              <a:t> </a:t>
            </a:r>
            <a:r>
              <a:rPr dirty="0" spc="-75"/>
              <a:t>of</a:t>
            </a:r>
            <a:r>
              <a:rPr dirty="0" spc="-165"/>
              <a:t> </a:t>
            </a:r>
            <a:r>
              <a:rPr dirty="0" spc="-60"/>
              <a:t>oral</a:t>
            </a:r>
            <a:r>
              <a:rPr dirty="0" spc="-155"/>
              <a:t> </a:t>
            </a:r>
            <a:r>
              <a:rPr dirty="0" spc="-45"/>
              <a:t>cavity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699245" y="6550839"/>
            <a:ext cx="287655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4610">
              <a:lnSpc>
                <a:spcPts val="1430"/>
              </a:lnSpc>
            </a:pPr>
            <a:fld id="{81D60167-4931-47E6-BA6A-407CBD079E47}" type="slidenum">
              <a:rPr dirty="0" sz="1200" spc="-210">
                <a:solidFill>
                  <a:srgbClr val="92879F"/>
                </a:solidFill>
                <a:latin typeface="Arial"/>
                <a:cs typeface="Arial"/>
              </a:rPr>
              <a:t>119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96897" y="1396110"/>
            <a:ext cx="4212590" cy="2235835"/>
          </a:xfrm>
          <a:prstGeom prst="rect">
            <a:avLst/>
          </a:prstGeom>
        </p:spPr>
        <p:txBody>
          <a:bodyPr wrap="square" lIns="0" tIns="88265" rIns="0" bIns="0" rtlCol="0" vert="horz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695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90">
                <a:latin typeface="Arial"/>
                <a:cs typeface="Arial"/>
              </a:rPr>
              <a:t>Diascopy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65">
                <a:latin typeface="Arial"/>
                <a:cs typeface="Arial"/>
              </a:rPr>
              <a:t>Radiography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5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225">
                <a:latin typeface="Arial"/>
                <a:cs typeface="Arial"/>
              </a:rPr>
              <a:t>Dermascopy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20">
                <a:latin typeface="Arial"/>
                <a:cs typeface="Arial"/>
              </a:rPr>
              <a:t>Binocular </a:t>
            </a:r>
            <a:r>
              <a:rPr dirty="0" sz="2400" spc="-225">
                <a:latin typeface="Arial"/>
                <a:cs typeface="Arial"/>
              </a:rPr>
              <a:t>stereo</a:t>
            </a:r>
            <a:r>
              <a:rPr dirty="0" sz="2400" spc="-470">
                <a:latin typeface="Arial"/>
                <a:cs typeface="Arial"/>
              </a:rPr>
              <a:t> </a:t>
            </a:r>
            <a:r>
              <a:rPr dirty="0" sz="2400" spc="-250">
                <a:latin typeface="Arial"/>
                <a:cs typeface="Arial"/>
              </a:rPr>
              <a:t>microscopes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60">
                <a:latin typeface="Arial"/>
                <a:cs typeface="Arial"/>
              </a:rPr>
              <a:t>Biopsy </a:t>
            </a:r>
            <a:r>
              <a:rPr dirty="0" sz="2400" spc="-200">
                <a:latin typeface="Arial"/>
                <a:cs typeface="Arial"/>
              </a:rPr>
              <a:t>and </a:t>
            </a:r>
            <a:r>
              <a:rPr dirty="0" sz="2400" spc="-135">
                <a:latin typeface="Arial"/>
                <a:cs typeface="Arial"/>
              </a:rPr>
              <a:t>histologic</a:t>
            </a:r>
            <a:r>
              <a:rPr dirty="0" sz="2400" spc="-490">
                <a:latin typeface="Arial"/>
                <a:cs typeface="Arial"/>
              </a:rPr>
              <a:t> </a:t>
            </a:r>
            <a:r>
              <a:rPr dirty="0" sz="2400" spc="-165">
                <a:latin typeface="Arial"/>
                <a:cs typeface="Arial"/>
              </a:rPr>
              <a:t>examination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17" y="0"/>
            <a:ext cx="9142730" cy="6858000"/>
            <a:chOff x="1717" y="0"/>
            <a:chExt cx="9142730" cy="6858000"/>
          </a:xfrm>
        </p:grpSpPr>
        <p:sp>
          <p:nvSpPr>
            <p:cNvPr id="3" name="object 3"/>
            <p:cNvSpPr/>
            <p:nvPr/>
          </p:nvSpPr>
          <p:spPr>
            <a:xfrm>
              <a:off x="1222248" y="420623"/>
              <a:ext cx="2789681" cy="101879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404616" y="420623"/>
              <a:ext cx="3048762" cy="101879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943599" y="420623"/>
              <a:ext cx="2143505" cy="101879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14602" y="498475"/>
            <a:ext cx="628269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200" i="1">
                <a:solidFill>
                  <a:srgbClr val="542B6D"/>
                </a:solidFill>
                <a:latin typeface="Times New Roman"/>
                <a:cs typeface="Times New Roman"/>
              </a:rPr>
              <a:t>Treatment </a:t>
            </a:r>
            <a:r>
              <a:rPr dirty="0" sz="3600" spc="-105" i="1">
                <a:solidFill>
                  <a:srgbClr val="542B6D"/>
                </a:solidFill>
                <a:latin typeface="Times New Roman"/>
                <a:cs typeface="Times New Roman"/>
              </a:rPr>
              <a:t>of </a:t>
            </a:r>
            <a:r>
              <a:rPr dirty="0" sz="3600" spc="-250" i="1">
                <a:solidFill>
                  <a:srgbClr val="542B6D"/>
                </a:solidFill>
                <a:latin typeface="Times New Roman"/>
                <a:cs typeface="Times New Roman"/>
              </a:rPr>
              <a:t>mucocutaneous</a:t>
            </a:r>
            <a:r>
              <a:rPr dirty="0" sz="3600" spc="-80" i="1">
                <a:solidFill>
                  <a:srgbClr val="542B6D"/>
                </a:solidFill>
                <a:latin typeface="Times New Roman"/>
                <a:cs typeface="Times New Roman"/>
              </a:rPr>
              <a:t> </a:t>
            </a:r>
            <a:r>
              <a:rPr dirty="0" sz="3600" spc="-265" i="1">
                <a:solidFill>
                  <a:srgbClr val="542B6D"/>
                </a:solidFill>
                <a:latin typeface="Times New Roman"/>
                <a:cs typeface="Times New Roman"/>
              </a:rPr>
              <a:t>melanosis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60"/>
              <a:t>5</a:t>
            </a:r>
            <a:r>
              <a:rPr dirty="0" spc="25"/>
              <a:t>/1</a:t>
            </a:r>
            <a:r>
              <a:rPr dirty="0" spc="-25"/>
              <a:t>9</a:t>
            </a:r>
            <a:r>
              <a:rPr dirty="0" spc="105"/>
              <a:t>/</a:t>
            </a:r>
            <a:r>
              <a:rPr dirty="0" spc="210"/>
              <a:t>2</a:t>
            </a:r>
            <a:r>
              <a:rPr dirty="0" spc="-35"/>
              <a:t>0</a:t>
            </a:r>
            <a:r>
              <a:rPr dirty="0" spc="-45"/>
              <a:t>2</a:t>
            </a:r>
            <a:r>
              <a:rPr dirty="0" spc="-10"/>
              <a:t>3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85"/>
              <a:t>pigmentations</a:t>
            </a:r>
            <a:r>
              <a:rPr dirty="0" spc="-165"/>
              <a:t> </a:t>
            </a:r>
            <a:r>
              <a:rPr dirty="0" spc="-75"/>
              <a:t>of</a:t>
            </a:r>
            <a:r>
              <a:rPr dirty="0" spc="-165"/>
              <a:t> </a:t>
            </a:r>
            <a:r>
              <a:rPr dirty="0" spc="-60"/>
              <a:t>oral</a:t>
            </a:r>
            <a:r>
              <a:rPr dirty="0" spc="-155"/>
              <a:t> </a:t>
            </a:r>
            <a:r>
              <a:rPr dirty="0" spc="-45"/>
              <a:t>cavity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699245" y="6550839"/>
            <a:ext cx="287655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4610">
              <a:lnSpc>
                <a:spcPts val="1430"/>
              </a:lnSpc>
            </a:pPr>
            <a:fld id="{81D60167-4931-47E6-BA6A-407CBD079E47}" type="slidenum">
              <a:rPr dirty="0" sz="1200" spc="-210">
                <a:solidFill>
                  <a:srgbClr val="92879F"/>
                </a:solidFill>
                <a:latin typeface="Arial"/>
                <a:cs typeface="Arial"/>
              </a:rPr>
              <a:t>119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96897" y="1396110"/>
            <a:ext cx="6964045" cy="2159000"/>
          </a:xfrm>
          <a:prstGeom prst="rect">
            <a:avLst/>
          </a:prstGeom>
        </p:spPr>
        <p:txBody>
          <a:bodyPr wrap="square" lIns="0" tIns="88265" rIns="0" bIns="0" rtlCol="0" vert="horz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695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225">
                <a:latin typeface="Arial"/>
                <a:cs typeface="Arial"/>
              </a:rPr>
              <a:t>Laser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125">
                <a:latin typeface="Arial"/>
                <a:cs typeface="Arial"/>
              </a:rPr>
              <a:t>therapy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60">
                <a:latin typeface="Arial"/>
                <a:cs typeface="Arial"/>
              </a:rPr>
              <a:t>Cryosurgery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5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65">
                <a:latin typeface="Arial"/>
                <a:cs typeface="Arial"/>
              </a:rPr>
              <a:t>Phototherapy</a:t>
            </a:r>
            <a:endParaRPr sz="2400">
              <a:latin typeface="Arial"/>
              <a:cs typeface="Arial"/>
            </a:endParaRPr>
          </a:p>
          <a:p>
            <a:pPr marL="295910" marR="5080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35">
                <a:latin typeface="Arial"/>
                <a:cs typeface="Arial"/>
              </a:rPr>
              <a:t>Bleaching</a:t>
            </a:r>
            <a:r>
              <a:rPr dirty="0" sz="2400" spc="-270">
                <a:latin typeface="Arial"/>
                <a:cs typeface="Arial"/>
              </a:rPr>
              <a:t> creams</a:t>
            </a:r>
            <a:r>
              <a:rPr dirty="0" sz="2400" spc="-265">
                <a:latin typeface="Arial"/>
                <a:cs typeface="Arial"/>
              </a:rPr>
              <a:t> </a:t>
            </a:r>
            <a:r>
              <a:rPr dirty="0" sz="2400" spc="-15">
                <a:latin typeface="Arial"/>
                <a:cs typeface="Arial"/>
              </a:rPr>
              <a:t>(4%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75">
                <a:latin typeface="Arial"/>
                <a:cs typeface="Arial"/>
              </a:rPr>
              <a:t>hydroquinone,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80">
                <a:latin typeface="Arial"/>
                <a:cs typeface="Arial"/>
              </a:rPr>
              <a:t>0.05%</a:t>
            </a:r>
            <a:r>
              <a:rPr dirty="0" sz="2400" spc="-265">
                <a:latin typeface="Arial"/>
                <a:cs typeface="Arial"/>
              </a:rPr>
              <a:t> </a:t>
            </a:r>
            <a:r>
              <a:rPr dirty="0" sz="2400" spc="-110">
                <a:latin typeface="Arial"/>
                <a:cs typeface="Arial"/>
              </a:rPr>
              <a:t>retinoic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30">
                <a:latin typeface="Arial"/>
                <a:cs typeface="Arial"/>
              </a:rPr>
              <a:t>acid  </a:t>
            </a:r>
            <a:r>
              <a:rPr dirty="0" sz="2400" spc="-195">
                <a:latin typeface="Arial"/>
                <a:cs typeface="Arial"/>
              </a:rPr>
              <a:t>and </a:t>
            </a:r>
            <a:r>
              <a:rPr dirty="0" sz="2400" spc="-180">
                <a:latin typeface="Arial"/>
                <a:cs typeface="Arial"/>
              </a:rPr>
              <a:t>0.01% </a:t>
            </a:r>
            <a:r>
              <a:rPr dirty="0" sz="2400" spc="-130">
                <a:latin typeface="Arial"/>
                <a:cs typeface="Arial"/>
              </a:rPr>
              <a:t>flucinolone</a:t>
            </a:r>
            <a:r>
              <a:rPr dirty="0" sz="2400" spc="-450">
                <a:latin typeface="Arial"/>
                <a:cs typeface="Arial"/>
              </a:rPr>
              <a:t> </a:t>
            </a:r>
            <a:r>
              <a:rPr dirty="0" sz="2400" spc="-180">
                <a:latin typeface="Arial"/>
                <a:cs typeface="Arial"/>
              </a:rPr>
              <a:t>acetonide)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7863" y="88392"/>
            <a:ext cx="2483358" cy="11026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4602" y="173863"/>
            <a:ext cx="1853564" cy="6197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900" spc="-180" i="1">
                <a:solidFill>
                  <a:srgbClr val="542B6D"/>
                </a:solidFill>
                <a:latin typeface="Times New Roman"/>
                <a:cs typeface="Times New Roman"/>
              </a:rPr>
              <a:t>Ref</a:t>
            </a:r>
            <a:r>
              <a:rPr dirty="0" sz="3900" spc="-190" i="1">
                <a:solidFill>
                  <a:srgbClr val="542B6D"/>
                </a:solidFill>
                <a:latin typeface="Times New Roman"/>
                <a:cs typeface="Times New Roman"/>
              </a:rPr>
              <a:t>e</a:t>
            </a:r>
            <a:r>
              <a:rPr dirty="0" sz="3900" spc="-355" i="1">
                <a:solidFill>
                  <a:srgbClr val="542B6D"/>
                </a:solidFill>
                <a:latin typeface="Times New Roman"/>
                <a:cs typeface="Times New Roman"/>
              </a:rPr>
              <a:t>r</a:t>
            </a:r>
            <a:r>
              <a:rPr dirty="0" sz="3900" spc="-420" i="1">
                <a:solidFill>
                  <a:srgbClr val="542B6D"/>
                </a:solidFill>
                <a:latin typeface="Times New Roman"/>
                <a:cs typeface="Times New Roman"/>
              </a:rPr>
              <a:t>e</a:t>
            </a:r>
            <a:r>
              <a:rPr dirty="0" sz="3900" spc="-300" i="1">
                <a:solidFill>
                  <a:srgbClr val="542B6D"/>
                </a:solidFill>
                <a:latin typeface="Times New Roman"/>
                <a:cs typeface="Times New Roman"/>
              </a:rPr>
              <a:t>n</a:t>
            </a:r>
            <a:r>
              <a:rPr dirty="0" sz="3900" spc="-280" i="1">
                <a:solidFill>
                  <a:srgbClr val="542B6D"/>
                </a:solidFill>
                <a:latin typeface="Times New Roman"/>
                <a:cs typeface="Times New Roman"/>
              </a:rPr>
              <a:t>c</a:t>
            </a:r>
            <a:r>
              <a:rPr dirty="0" sz="3900" spc="-340" i="1">
                <a:solidFill>
                  <a:srgbClr val="542B6D"/>
                </a:solidFill>
                <a:latin typeface="Times New Roman"/>
                <a:cs typeface="Times New Roman"/>
              </a:rPr>
              <a:t>es</a:t>
            </a:r>
            <a:endParaRPr sz="39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60"/>
              <a:t>5</a:t>
            </a:r>
            <a:r>
              <a:rPr dirty="0" spc="25"/>
              <a:t>/1</a:t>
            </a:r>
            <a:r>
              <a:rPr dirty="0" spc="-25"/>
              <a:t>9</a:t>
            </a:r>
            <a:r>
              <a:rPr dirty="0" spc="105"/>
              <a:t>/</a:t>
            </a:r>
            <a:r>
              <a:rPr dirty="0" spc="210"/>
              <a:t>2</a:t>
            </a:r>
            <a:r>
              <a:rPr dirty="0" spc="-35"/>
              <a:t>0</a:t>
            </a:r>
            <a:r>
              <a:rPr dirty="0" spc="-45"/>
              <a:t>2</a:t>
            </a:r>
            <a:r>
              <a:rPr dirty="0" spc="-10"/>
              <a:t>3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85"/>
              <a:t>pigmentations</a:t>
            </a:r>
            <a:r>
              <a:rPr dirty="0" spc="-165"/>
              <a:t> </a:t>
            </a:r>
            <a:r>
              <a:rPr dirty="0" spc="-75"/>
              <a:t>of</a:t>
            </a:r>
            <a:r>
              <a:rPr dirty="0" spc="-165"/>
              <a:t> </a:t>
            </a:r>
            <a:r>
              <a:rPr dirty="0" spc="-60"/>
              <a:t>oral</a:t>
            </a:r>
            <a:r>
              <a:rPr dirty="0" spc="-155"/>
              <a:t> </a:t>
            </a:r>
            <a:r>
              <a:rPr dirty="0" spc="-45"/>
              <a:t>cavity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699245" y="6550839"/>
            <a:ext cx="287655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4610">
              <a:lnSpc>
                <a:spcPts val="1430"/>
              </a:lnSpc>
            </a:pPr>
            <a:fld id="{81D60167-4931-47E6-BA6A-407CBD079E47}" type="slidenum">
              <a:rPr dirty="0" sz="1200" spc="-210">
                <a:solidFill>
                  <a:srgbClr val="92879F"/>
                </a:solidFill>
                <a:latin typeface="Arial"/>
                <a:cs typeface="Arial"/>
              </a:rPr>
              <a:t>119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15440" y="938529"/>
            <a:ext cx="7614284" cy="487299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308610" indent="-283845">
              <a:lnSpc>
                <a:spcPct val="100000"/>
              </a:lnSpc>
              <a:spcBef>
                <a:spcPts val="700"/>
              </a:spcBef>
              <a:buClr>
                <a:srgbClr val="CEB866"/>
              </a:buClr>
              <a:buSzPct val="79166"/>
              <a:buChar char=""/>
              <a:tabLst>
                <a:tab pos="308610" algn="l"/>
                <a:tab pos="309245" algn="l"/>
              </a:tabLst>
            </a:pPr>
            <a:r>
              <a:rPr dirty="0" sz="2400" spc="-155">
                <a:latin typeface="Arial"/>
                <a:cs typeface="Arial"/>
              </a:rPr>
              <a:t>Burket’s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140">
                <a:latin typeface="Arial"/>
                <a:cs typeface="Arial"/>
              </a:rPr>
              <a:t>textbook</a:t>
            </a:r>
            <a:r>
              <a:rPr dirty="0" sz="2400" spc="-300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of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55">
                <a:latin typeface="Arial"/>
                <a:cs typeface="Arial"/>
              </a:rPr>
              <a:t>Oral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14">
                <a:latin typeface="Arial"/>
                <a:cs typeface="Arial"/>
              </a:rPr>
              <a:t>Medicine-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195">
                <a:latin typeface="Arial"/>
                <a:cs typeface="Arial"/>
              </a:rPr>
              <a:t>10</a:t>
            </a:r>
            <a:r>
              <a:rPr dirty="0" baseline="24305" sz="2400" spc="-292">
                <a:latin typeface="Arial"/>
                <a:cs typeface="Arial"/>
              </a:rPr>
              <a:t>th</a:t>
            </a:r>
            <a:r>
              <a:rPr dirty="0" baseline="24305" sz="2400" spc="-82">
                <a:latin typeface="Arial"/>
                <a:cs typeface="Arial"/>
              </a:rPr>
              <a:t> </a:t>
            </a:r>
            <a:r>
              <a:rPr dirty="0" sz="2400" spc="-195">
                <a:latin typeface="Arial"/>
                <a:cs typeface="Arial"/>
              </a:rPr>
              <a:t>and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325">
                <a:latin typeface="Arial"/>
                <a:cs typeface="Arial"/>
              </a:rPr>
              <a:t>11</a:t>
            </a:r>
            <a:r>
              <a:rPr dirty="0" baseline="24305" sz="2400" spc="-487">
                <a:latin typeface="Arial"/>
                <a:cs typeface="Arial"/>
              </a:rPr>
              <a:t>th</a:t>
            </a:r>
            <a:r>
              <a:rPr dirty="0" baseline="24305" sz="2400" spc="-427">
                <a:latin typeface="Arial"/>
                <a:cs typeface="Arial"/>
              </a:rPr>
              <a:t> </a:t>
            </a:r>
            <a:r>
              <a:rPr dirty="0" sz="2400" spc="-100">
                <a:latin typeface="Arial"/>
                <a:cs typeface="Arial"/>
              </a:rPr>
              <a:t>edition</a:t>
            </a:r>
            <a:endParaRPr sz="2400">
              <a:latin typeface="Arial"/>
              <a:cs typeface="Arial"/>
            </a:endParaRPr>
          </a:p>
          <a:p>
            <a:pPr marL="308610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308610" algn="l"/>
                <a:tab pos="309245" algn="l"/>
              </a:tabLst>
            </a:pPr>
            <a:r>
              <a:rPr dirty="0" sz="2400" spc="-229">
                <a:latin typeface="Arial"/>
                <a:cs typeface="Arial"/>
              </a:rPr>
              <a:t>Essentials</a:t>
            </a:r>
            <a:r>
              <a:rPr dirty="0" sz="2400" spc="-305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of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55">
                <a:latin typeface="Arial"/>
                <a:cs typeface="Arial"/>
              </a:rPr>
              <a:t>Oral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70">
                <a:latin typeface="Arial"/>
                <a:cs typeface="Arial"/>
              </a:rPr>
              <a:t>Medicine,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80">
                <a:latin typeface="Arial"/>
                <a:cs typeface="Arial"/>
              </a:rPr>
              <a:t>Silverman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195">
                <a:latin typeface="Arial"/>
                <a:cs typeface="Arial"/>
              </a:rPr>
              <a:t>and</a:t>
            </a:r>
            <a:r>
              <a:rPr dirty="0" sz="2400" spc="-260">
                <a:latin typeface="Arial"/>
                <a:cs typeface="Arial"/>
              </a:rPr>
              <a:t> </a:t>
            </a:r>
            <a:r>
              <a:rPr dirty="0" sz="2400" spc="-225">
                <a:latin typeface="Arial"/>
                <a:cs typeface="Arial"/>
              </a:rPr>
              <a:t>Eversole</a:t>
            </a:r>
            <a:endParaRPr sz="2400">
              <a:latin typeface="Arial"/>
              <a:cs typeface="Arial"/>
            </a:endParaRPr>
          </a:p>
          <a:p>
            <a:pPr marL="308610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308610" algn="l"/>
                <a:tab pos="309245" algn="l"/>
              </a:tabLst>
            </a:pPr>
            <a:r>
              <a:rPr dirty="0" sz="2400" spc="-55">
                <a:latin typeface="Arial"/>
                <a:cs typeface="Arial"/>
              </a:rPr>
              <a:t>Oral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95">
                <a:latin typeface="Arial"/>
                <a:cs typeface="Arial"/>
              </a:rPr>
              <a:t>Pathology-Clinical</a:t>
            </a:r>
            <a:r>
              <a:rPr dirty="0" sz="2400" spc="-300">
                <a:latin typeface="Arial"/>
                <a:cs typeface="Arial"/>
              </a:rPr>
              <a:t> </a:t>
            </a:r>
            <a:r>
              <a:rPr dirty="0" sz="2400" spc="-160">
                <a:latin typeface="Arial"/>
                <a:cs typeface="Arial"/>
              </a:rPr>
              <a:t>Pathologic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70">
                <a:latin typeface="Arial"/>
                <a:cs typeface="Arial"/>
              </a:rPr>
              <a:t>correlations;</a:t>
            </a:r>
            <a:r>
              <a:rPr dirty="0" sz="2400" spc="-320">
                <a:latin typeface="Arial"/>
                <a:cs typeface="Arial"/>
              </a:rPr>
              <a:t> </a:t>
            </a:r>
            <a:r>
              <a:rPr dirty="0" sz="2400" spc="-275">
                <a:latin typeface="Arial"/>
                <a:cs typeface="Arial"/>
              </a:rPr>
              <a:t>Regezi,</a:t>
            </a:r>
            <a:endParaRPr sz="2400">
              <a:latin typeface="Arial"/>
              <a:cs typeface="Arial"/>
            </a:endParaRPr>
          </a:p>
          <a:p>
            <a:pPr marL="308610">
              <a:lnSpc>
                <a:spcPct val="100000"/>
              </a:lnSpc>
            </a:pPr>
            <a:r>
              <a:rPr dirty="0" sz="2400" spc="-220">
                <a:latin typeface="Arial"/>
                <a:cs typeface="Arial"/>
              </a:rPr>
              <a:t>Sciubba, </a:t>
            </a:r>
            <a:r>
              <a:rPr dirty="0" sz="2400" spc="-210">
                <a:latin typeface="Arial"/>
                <a:cs typeface="Arial"/>
              </a:rPr>
              <a:t>Jordan; </a:t>
            </a:r>
            <a:r>
              <a:rPr dirty="0" sz="2400" spc="-45">
                <a:latin typeface="Arial"/>
                <a:cs typeface="Arial"/>
              </a:rPr>
              <a:t>4</a:t>
            </a:r>
            <a:r>
              <a:rPr dirty="0" baseline="24305" sz="2400" spc="-67">
                <a:latin typeface="Arial"/>
                <a:cs typeface="Arial"/>
              </a:rPr>
              <a:t>th</a:t>
            </a:r>
            <a:r>
              <a:rPr dirty="0" baseline="24305" sz="2400" spc="-300">
                <a:latin typeface="Arial"/>
                <a:cs typeface="Arial"/>
              </a:rPr>
              <a:t> </a:t>
            </a:r>
            <a:r>
              <a:rPr dirty="0" sz="2400" spc="-105">
                <a:latin typeface="Arial"/>
                <a:cs typeface="Arial"/>
              </a:rPr>
              <a:t>edition</a:t>
            </a:r>
            <a:endParaRPr sz="2400">
              <a:latin typeface="Arial"/>
              <a:cs typeface="Arial"/>
            </a:endParaRPr>
          </a:p>
          <a:p>
            <a:pPr marL="308610" marR="17780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308610" algn="l"/>
                <a:tab pos="309245" algn="l"/>
              </a:tabLst>
            </a:pPr>
            <a:r>
              <a:rPr dirty="0" sz="2400" spc="-50">
                <a:latin typeface="Arial"/>
                <a:cs typeface="Arial"/>
              </a:rPr>
              <a:t>Adel </a:t>
            </a:r>
            <a:r>
              <a:rPr dirty="0" sz="2400" spc="-265">
                <a:latin typeface="Arial"/>
                <a:cs typeface="Arial"/>
              </a:rPr>
              <a:t>Kauzman; </a:t>
            </a:r>
            <a:r>
              <a:rPr dirty="0" sz="2400" spc="-200">
                <a:latin typeface="Arial"/>
                <a:cs typeface="Arial"/>
              </a:rPr>
              <a:t>Pigmented </a:t>
            </a:r>
            <a:r>
              <a:rPr dirty="0" sz="2400" spc="-250">
                <a:latin typeface="Arial"/>
                <a:cs typeface="Arial"/>
              </a:rPr>
              <a:t>Lesions </a:t>
            </a:r>
            <a:r>
              <a:rPr dirty="0" sz="2400" spc="-150">
                <a:latin typeface="Arial"/>
                <a:cs typeface="Arial"/>
              </a:rPr>
              <a:t>of </a:t>
            </a:r>
            <a:r>
              <a:rPr dirty="0" sz="2400" spc="-135">
                <a:latin typeface="Arial"/>
                <a:cs typeface="Arial"/>
              </a:rPr>
              <a:t>the </a:t>
            </a:r>
            <a:r>
              <a:rPr dirty="0" sz="2400" spc="-55">
                <a:latin typeface="Arial"/>
                <a:cs typeface="Arial"/>
              </a:rPr>
              <a:t>Oral </a:t>
            </a:r>
            <a:r>
              <a:rPr dirty="0" sz="2400" spc="-105">
                <a:latin typeface="Arial"/>
                <a:cs typeface="Arial"/>
              </a:rPr>
              <a:t>Cavity: </a:t>
            </a:r>
            <a:r>
              <a:rPr dirty="0" sz="2400" spc="-220">
                <a:latin typeface="Arial"/>
                <a:cs typeface="Arial"/>
              </a:rPr>
              <a:t>Review,  </a:t>
            </a:r>
            <a:r>
              <a:rPr dirty="0" sz="2400" spc="-80">
                <a:latin typeface="Arial"/>
                <a:cs typeface="Arial"/>
              </a:rPr>
              <a:t>Differential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220">
                <a:latin typeface="Arial"/>
                <a:cs typeface="Arial"/>
              </a:rPr>
              <a:t>Diagnosis,</a:t>
            </a:r>
            <a:r>
              <a:rPr dirty="0" sz="2400" spc="-305">
                <a:latin typeface="Arial"/>
                <a:cs typeface="Arial"/>
              </a:rPr>
              <a:t> </a:t>
            </a:r>
            <a:r>
              <a:rPr dirty="0" sz="2400" spc="-195">
                <a:latin typeface="Arial"/>
                <a:cs typeface="Arial"/>
              </a:rPr>
              <a:t>and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280">
                <a:latin typeface="Arial"/>
                <a:cs typeface="Arial"/>
              </a:rPr>
              <a:t>Case</a:t>
            </a:r>
            <a:r>
              <a:rPr dirty="0" sz="2400" spc="-300">
                <a:latin typeface="Arial"/>
                <a:cs typeface="Arial"/>
              </a:rPr>
              <a:t> </a:t>
            </a:r>
            <a:r>
              <a:rPr dirty="0" sz="2400" spc="-225">
                <a:latin typeface="Arial"/>
                <a:cs typeface="Arial"/>
              </a:rPr>
              <a:t>Presentations;</a:t>
            </a:r>
            <a:r>
              <a:rPr dirty="0" sz="2400" spc="-315">
                <a:latin typeface="Arial"/>
                <a:cs typeface="Arial"/>
              </a:rPr>
              <a:t> </a:t>
            </a:r>
            <a:r>
              <a:rPr dirty="0" sz="2400" spc="-240">
                <a:latin typeface="Arial"/>
                <a:cs typeface="Arial"/>
              </a:rPr>
              <a:t>J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190">
                <a:latin typeface="Arial"/>
                <a:cs typeface="Arial"/>
              </a:rPr>
              <a:t>Can</a:t>
            </a:r>
            <a:r>
              <a:rPr dirty="0" sz="2400" spc="-300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Dent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265">
                <a:latin typeface="Arial"/>
                <a:cs typeface="Arial"/>
              </a:rPr>
              <a:t>Assoc  </a:t>
            </a:r>
            <a:r>
              <a:rPr dirty="0" sz="2400" spc="-125">
                <a:latin typeface="Arial"/>
                <a:cs typeface="Arial"/>
              </a:rPr>
              <a:t>2004;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80">
                <a:latin typeface="Arial"/>
                <a:cs typeface="Arial"/>
              </a:rPr>
              <a:t>70(10):682–3</a:t>
            </a:r>
            <a:endParaRPr sz="2400">
              <a:latin typeface="Arial"/>
              <a:cs typeface="Arial"/>
            </a:endParaRPr>
          </a:p>
          <a:p>
            <a:pPr marL="308610" marR="67945" indent="-283845">
              <a:lnSpc>
                <a:spcPct val="100000"/>
              </a:lnSpc>
              <a:spcBef>
                <a:spcPts val="605"/>
              </a:spcBef>
              <a:buClr>
                <a:srgbClr val="CEB866"/>
              </a:buClr>
              <a:buSzPct val="79166"/>
              <a:buChar char=""/>
              <a:tabLst>
                <a:tab pos="308610" algn="l"/>
                <a:tab pos="309245" algn="l"/>
              </a:tabLst>
            </a:pPr>
            <a:r>
              <a:rPr dirty="0" sz="2400" spc="-105">
                <a:latin typeface="Arial"/>
                <a:cs typeface="Arial"/>
              </a:rPr>
              <a:t>Craig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215">
                <a:latin typeface="Arial"/>
                <a:cs typeface="Arial"/>
              </a:rPr>
              <a:t>L.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70">
                <a:latin typeface="Arial"/>
                <a:cs typeface="Arial"/>
              </a:rPr>
              <a:t>Hatch;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200">
                <a:latin typeface="Arial"/>
                <a:cs typeface="Arial"/>
              </a:rPr>
              <a:t>Pigmented</a:t>
            </a:r>
            <a:r>
              <a:rPr dirty="0" sz="2400" spc="-270">
                <a:latin typeface="Arial"/>
                <a:cs typeface="Arial"/>
              </a:rPr>
              <a:t> </a:t>
            </a:r>
            <a:r>
              <a:rPr dirty="0" sz="2400" spc="-225">
                <a:latin typeface="Arial"/>
                <a:cs typeface="Arial"/>
              </a:rPr>
              <a:t>lesions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of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35">
                <a:latin typeface="Arial"/>
                <a:cs typeface="Arial"/>
              </a:rPr>
              <a:t>the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14">
                <a:latin typeface="Arial"/>
                <a:cs typeface="Arial"/>
              </a:rPr>
              <a:t>oral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120">
                <a:latin typeface="Arial"/>
                <a:cs typeface="Arial"/>
              </a:rPr>
              <a:t>cavity;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Dent</a:t>
            </a:r>
            <a:r>
              <a:rPr dirty="0" sz="2400" spc="-250">
                <a:latin typeface="Arial"/>
                <a:cs typeface="Arial"/>
              </a:rPr>
              <a:t> </a:t>
            </a:r>
            <a:r>
              <a:rPr dirty="0" sz="2400" spc="-40">
                <a:latin typeface="Arial"/>
                <a:cs typeface="Arial"/>
              </a:rPr>
              <a:t>Clin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130">
                <a:latin typeface="Arial"/>
                <a:cs typeface="Arial"/>
              </a:rPr>
              <a:t>N  </a:t>
            </a:r>
            <a:r>
              <a:rPr dirty="0" sz="2400" spc="-105">
                <a:latin typeface="Arial"/>
                <a:cs typeface="Arial"/>
              </a:rPr>
              <a:t>Am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55">
                <a:latin typeface="Arial"/>
                <a:cs typeface="Arial"/>
              </a:rPr>
              <a:t>49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35">
                <a:latin typeface="Arial"/>
                <a:cs typeface="Arial"/>
              </a:rPr>
              <a:t>(2005)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250">
                <a:latin typeface="Arial"/>
                <a:cs typeface="Arial"/>
              </a:rPr>
              <a:t>185–201</a:t>
            </a:r>
            <a:endParaRPr sz="2400">
              <a:latin typeface="Arial"/>
              <a:cs typeface="Arial"/>
            </a:endParaRPr>
          </a:p>
          <a:p>
            <a:pPr marL="308610" marR="116839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308610" algn="l"/>
                <a:tab pos="309245" algn="l"/>
              </a:tabLst>
            </a:pPr>
            <a:r>
              <a:rPr dirty="0" sz="2400" spc="-260">
                <a:latin typeface="Arial"/>
                <a:cs typeface="Arial"/>
              </a:rPr>
              <a:t>M. </a:t>
            </a:r>
            <a:r>
              <a:rPr dirty="0" sz="2400" spc="-195">
                <a:latin typeface="Arial"/>
                <a:cs typeface="Arial"/>
              </a:rPr>
              <a:t>Ethunandan </a:t>
            </a:r>
            <a:r>
              <a:rPr dirty="0" sz="2400" spc="-245">
                <a:latin typeface="Arial"/>
                <a:cs typeface="Arial"/>
              </a:rPr>
              <a:t>;Haemangiomas </a:t>
            </a:r>
            <a:r>
              <a:rPr dirty="0" sz="2400" spc="-195">
                <a:latin typeface="Arial"/>
                <a:cs typeface="Arial"/>
              </a:rPr>
              <a:t>and </a:t>
            </a:r>
            <a:r>
              <a:rPr dirty="0" sz="2400" spc="-180">
                <a:latin typeface="Arial"/>
                <a:cs typeface="Arial"/>
              </a:rPr>
              <a:t>vascular </a:t>
            </a:r>
            <a:r>
              <a:rPr dirty="0" sz="2400" spc="-175">
                <a:latin typeface="Arial"/>
                <a:cs typeface="Arial"/>
              </a:rPr>
              <a:t>malformations </a:t>
            </a:r>
            <a:r>
              <a:rPr dirty="0" sz="2400" spc="-150">
                <a:latin typeface="Arial"/>
                <a:cs typeface="Arial"/>
              </a:rPr>
              <a:t>of  </a:t>
            </a:r>
            <a:r>
              <a:rPr dirty="0" sz="2400" spc="-130">
                <a:latin typeface="Arial"/>
                <a:cs typeface="Arial"/>
              </a:rPr>
              <a:t>the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00">
                <a:latin typeface="Arial"/>
                <a:cs typeface="Arial"/>
              </a:rPr>
              <a:t>maxillofacial</a:t>
            </a:r>
            <a:r>
              <a:rPr dirty="0" sz="2400" spc="-270">
                <a:latin typeface="Arial"/>
                <a:cs typeface="Arial"/>
              </a:rPr>
              <a:t> </a:t>
            </a:r>
            <a:r>
              <a:rPr dirty="0" sz="2400" spc="-100">
                <a:latin typeface="Arial"/>
                <a:cs typeface="Arial"/>
              </a:rPr>
              <a:t>region—A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170">
                <a:latin typeface="Arial"/>
                <a:cs typeface="Arial"/>
              </a:rPr>
              <a:t>review;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80">
                <a:latin typeface="Arial"/>
                <a:cs typeface="Arial"/>
              </a:rPr>
              <a:t>British</a:t>
            </a:r>
            <a:r>
              <a:rPr dirty="0" sz="2400" spc="-300">
                <a:latin typeface="Arial"/>
                <a:cs typeface="Arial"/>
              </a:rPr>
              <a:t> </a:t>
            </a:r>
            <a:r>
              <a:rPr dirty="0" sz="2400" spc="-155">
                <a:latin typeface="Arial"/>
                <a:cs typeface="Arial"/>
              </a:rPr>
              <a:t>Journal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of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55">
                <a:latin typeface="Arial"/>
                <a:cs typeface="Arial"/>
              </a:rPr>
              <a:t>Oral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95">
                <a:latin typeface="Arial"/>
                <a:cs typeface="Arial"/>
              </a:rPr>
              <a:t>and  </a:t>
            </a:r>
            <a:r>
              <a:rPr dirty="0" sz="2400" spc="-85">
                <a:latin typeface="Arial"/>
                <a:cs typeface="Arial"/>
              </a:rPr>
              <a:t>Maxillofacial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185">
                <a:latin typeface="Arial"/>
                <a:cs typeface="Arial"/>
              </a:rPr>
              <a:t>Surgery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60">
                <a:latin typeface="Arial"/>
                <a:cs typeface="Arial"/>
              </a:rPr>
              <a:t>44</a:t>
            </a:r>
            <a:r>
              <a:rPr dirty="0" sz="2400" spc="-270">
                <a:latin typeface="Arial"/>
                <a:cs typeface="Arial"/>
              </a:rPr>
              <a:t> </a:t>
            </a:r>
            <a:r>
              <a:rPr dirty="0" sz="2400" spc="-125">
                <a:latin typeface="Arial"/>
                <a:cs typeface="Arial"/>
              </a:rPr>
              <a:t>(2006)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75">
                <a:latin typeface="Arial"/>
                <a:cs typeface="Arial"/>
              </a:rPr>
              <a:t>263–272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17" y="0"/>
            <a:ext cx="9142730" cy="6858000"/>
            <a:chOff x="1717" y="0"/>
            <a:chExt cx="9142730" cy="6858000"/>
          </a:xfrm>
        </p:grpSpPr>
        <p:sp>
          <p:nvSpPr>
            <p:cNvPr id="3" name="object 3"/>
            <p:cNvSpPr/>
            <p:nvPr/>
          </p:nvSpPr>
          <p:spPr>
            <a:xfrm>
              <a:off x="922782" y="1415033"/>
              <a:ext cx="210312" cy="2103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921781" y="1339341"/>
              <a:ext cx="305291" cy="2870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4917059" y="6563539"/>
            <a:ext cx="4032885" cy="1720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330"/>
              </a:lnSpc>
              <a:tabLst>
                <a:tab pos="889635" algn="l"/>
                <a:tab pos="3820160" algn="l"/>
              </a:tabLst>
            </a:pPr>
            <a:r>
              <a:rPr dirty="0" sz="1200" spc="-60">
                <a:solidFill>
                  <a:srgbClr val="92879F"/>
                </a:solidFill>
                <a:latin typeface="Arial"/>
                <a:cs typeface="Arial"/>
              </a:rPr>
              <a:t>5</a:t>
            </a:r>
            <a:r>
              <a:rPr dirty="0" sz="1200" spc="25">
                <a:solidFill>
                  <a:srgbClr val="92879F"/>
                </a:solidFill>
                <a:latin typeface="Arial"/>
                <a:cs typeface="Arial"/>
              </a:rPr>
              <a:t>/1</a:t>
            </a:r>
            <a:r>
              <a:rPr dirty="0" sz="1200" spc="-25">
                <a:solidFill>
                  <a:srgbClr val="92879F"/>
                </a:solidFill>
                <a:latin typeface="Arial"/>
                <a:cs typeface="Arial"/>
              </a:rPr>
              <a:t>9</a:t>
            </a:r>
            <a:r>
              <a:rPr dirty="0" sz="1200" spc="105">
                <a:solidFill>
                  <a:srgbClr val="92879F"/>
                </a:solidFill>
                <a:latin typeface="Arial"/>
                <a:cs typeface="Arial"/>
              </a:rPr>
              <a:t>/</a:t>
            </a:r>
            <a:r>
              <a:rPr dirty="0" sz="1200" spc="210">
                <a:solidFill>
                  <a:srgbClr val="92879F"/>
                </a:solidFill>
                <a:latin typeface="Arial"/>
                <a:cs typeface="Arial"/>
              </a:rPr>
              <a:t>2</a:t>
            </a:r>
            <a:r>
              <a:rPr dirty="0" sz="1200" spc="-35">
                <a:solidFill>
                  <a:srgbClr val="92879F"/>
                </a:solidFill>
                <a:latin typeface="Arial"/>
                <a:cs typeface="Arial"/>
              </a:rPr>
              <a:t>0</a:t>
            </a:r>
            <a:r>
              <a:rPr dirty="0" sz="1200" spc="-45">
                <a:solidFill>
                  <a:srgbClr val="92879F"/>
                </a:solidFill>
                <a:latin typeface="Arial"/>
                <a:cs typeface="Arial"/>
              </a:rPr>
              <a:t>2</a:t>
            </a:r>
            <a:r>
              <a:rPr dirty="0" sz="1200" spc="-10">
                <a:solidFill>
                  <a:srgbClr val="92879F"/>
                </a:solidFill>
                <a:latin typeface="Arial"/>
                <a:cs typeface="Arial"/>
              </a:rPr>
              <a:t>3</a:t>
            </a:r>
            <a:r>
              <a:rPr dirty="0" sz="1200">
                <a:solidFill>
                  <a:srgbClr val="92879F"/>
                </a:solidFill>
                <a:latin typeface="Arial"/>
                <a:cs typeface="Arial"/>
              </a:rPr>
              <a:t>	</a:t>
            </a:r>
            <a:r>
              <a:rPr dirty="0" sz="1200" spc="-75">
                <a:solidFill>
                  <a:srgbClr val="92879F"/>
                </a:solidFill>
                <a:latin typeface="Arial"/>
                <a:cs typeface="Arial"/>
              </a:rPr>
              <a:t>p</a:t>
            </a:r>
            <a:r>
              <a:rPr dirty="0" sz="1200" spc="25">
                <a:solidFill>
                  <a:srgbClr val="92879F"/>
                </a:solidFill>
                <a:latin typeface="Arial"/>
                <a:cs typeface="Arial"/>
              </a:rPr>
              <a:t>i</a:t>
            </a:r>
            <a:r>
              <a:rPr dirty="0" sz="1200" spc="-100">
                <a:solidFill>
                  <a:srgbClr val="92879F"/>
                </a:solidFill>
                <a:latin typeface="Arial"/>
                <a:cs typeface="Arial"/>
              </a:rPr>
              <a:t>gment</a:t>
            </a:r>
            <a:r>
              <a:rPr dirty="0" sz="1200" spc="-25">
                <a:solidFill>
                  <a:srgbClr val="92879F"/>
                </a:solidFill>
                <a:latin typeface="Arial"/>
                <a:cs typeface="Arial"/>
              </a:rPr>
              <a:t>at</a:t>
            </a:r>
            <a:r>
              <a:rPr dirty="0" sz="1200" spc="-20">
                <a:solidFill>
                  <a:srgbClr val="92879F"/>
                </a:solidFill>
                <a:latin typeface="Arial"/>
                <a:cs typeface="Arial"/>
              </a:rPr>
              <a:t>i</a:t>
            </a:r>
            <a:r>
              <a:rPr dirty="0" sz="1200" spc="-165">
                <a:solidFill>
                  <a:srgbClr val="92879F"/>
                </a:solidFill>
                <a:latin typeface="Arial"/>
                <a:cs typeface="Arial"/>
              </a:rPr>
              <a:t>ons</a:t>
            </a:r>
            <a:r>
              <a:rPr dirty="0" sz="1200" spc="-155">
                <a:solidFill>
                  <a:srgbClr val="92879F"/>
                </a:solidFill>
                <a:latin typeface="Arial"/>
                <a:cs typeface="Arial"/>
              </a:rPr>
              <a:t> </a:t>
            </a:r>
            <a:r>
              <a:rPr dirty="0" sz="1200" spc="-75">
                <a:solidFill>
                  <a:srgbClr val="92879F"/>
                </a:solidFill>
                <a:latin typeface="Arial"/>
                <a:cs typeface="Arial"/>
              </a:rPr>
              <a:t>of</a:t>
            </a:r>
            <a:r>
              <a:rPr dirty="0" sz="1200" spc="-155">
                <a:solidFill>
                  <a:srgbClr val="92879F"/>
                </a:solidFill>
                <a:latin typeface="Arial"/>
                <a:cs typeface="Arial"/>
              </a:rPr>
              <a:t> </a:t>
            </a:r>
            <a:r>
              <a:rPr dirty="0" sz="1200" spc="-60">
                <a:solidFill>
                  <a:srgbClr val="92879F"/>
                </a:solidFill>
                <a:latin typeface="Arial"/>
                <a:cs typeface="Arial"/>
              </a:rPr>
              <a:t>oral</a:t>
            </a:r>
            <a:r>
              <a:rPr dirty="0" sz="1200" spc="-145">
                <a:solidFill>
                  <a:srgbClr val="92879F"/>
                </a:solidFill>
                <a:latin typeface="Arial"/>
                <a:cs typeface="Arial"/>
              </a:rPr>
              <a:t> </a:t>
            </a:r>
            <a:r>
              <a:rPr dirty="0" sz="1200" spc="-125">
                <a:solidFill>
                  <a:srgbClr val="92879F"/>
                </a:solidFill>
                <a:latin typeface="Arial"/>
                <a:cs typeface="Arial"/>
              </a:rPr>
              <a:t>c</a:t>
            </a:r>
            <a:r>
              <a:rPr dirty="0" sz="1200" spc="-60">
                <a:solidFill>
                  <a:srgbClr val="92879F"/>
                </a:solidFill>
                <a:latin typeface="Arial"/>
                <a:cs typeface="Arial"/>
              </a:rPr>
              <a:t>av</a:t>
            </a:r>
            <a:r>
              <a:rPr dirty="0" sz="1200" spc="-30">
                <a:solidFill>
                  <a:srgbClr val="92879F"/>
                </a:solidFill>
                <a:latin typeface="Arial"/>
                <a:cs typeface="Arial"/>
              </a:rPr>
              <a:t>i</a:t>
            </a:r>
            <a:r>
              <a:rPr dirty="0" sz="1200">
                <a:solidFill>
                  <a:srgbClr val="92879F"/>
                </a:solidFill>
                <a:latin typeface="Arial"/>
                <a:cs typeface="Arial"/>
              </a:rPr>
              <a:t>ty</a:t>
            </a:r>
            <a:r>
              <a:rPr dirty="0" sz="1200">
                <a:solidFill>
                  <a:srgbClr val="92879F"/>
                </a:solidFill>
                <a:latin typeface="Arial"/>
                <a:cs typeface="Arial"/>
              </a:rPr>
              <a:t>	</a:t>
            </a:r>
            <a:r>
              <a:rPr dirty="0" sz="1200" spc="-300">
                <a:solidFill>
                  <a:srgbClr val="92879F"/>
                </a:solidFill>
                <a:latin typeface="Arial"/>
                <a:cs typeface="Arial"/>
              </a:rPr>
              <a:t>1</a:t>
            </a:r>
            <a:r>
              <a:rPr dirty="0" sz="1200" spc="-25">
                <a:solidFill>
                  <a:srgbClr val="92879F"/>
                </a:solidFill>
                <a:latin typeface="Arial"/>
                <a:cs typeface="Arial"/>
              </a:rPr>
              <a:t>23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9143999" cy="68579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983994" y="5163413"/>
            <a:ext cx="3699510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300" b="1" i="1">
                <a:solidFill>
                  <a:srgbClr val="533466"/>
                </a:solidFill>
                <a:latin typeface="Georgia"/>
                <a:cs typeface="Georgia"/>
              </a:rPr>
              <a:t>Thank</a:t>
            </a:r>
            <a:r>
              <a:rPr dirty="0" sz="4800" spc="280" b="1" i="1">
                <a:solidFill>
                  <a:srgbClr val="533466"/>
                </a:solidFill>
                <a:latin typeface="Georgia"/>
                <a:cs typeface="Georgia"/>
              </a:rPr>
              <a:t> </a:t>
            </a:r>
            <a:r>
              <a:rPr dirty="0" sz="4800" spc="60" b="1" i="1">
                <a:solidFill>
                  <a:srgbClr val="533466"/>
                </a:solidFill>
                <a:latin typeface="Georgia"/>
                <a:cs typeface="Georgia"/>
              </a:rPr>
              <a:t>you</a:t>
            </a:r>
            <a:endParaRPr sz="4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7156" y="405384"/>
            <a:ext cx="3379470" cy="11285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91564" y="491998"/>
            <a:ext cx="262445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225" i="1">
                <a:solidFill>
                  <a:srgbClr val="542B6D"/>
                </a:solidFill>
                <a:latin typeface="Times New Roman"/>
                <a:cs typeface="Times New Roman"/>
              </a:rPr>
              <a:t>Classifications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60"/>
              <a:t>5</a:t>
            </a:r>
            <a:r>
              <a:rPr dirty="0" spc="25"/>
              <a:t>/1</a:t>
            </a:r>
            <a:r>
              <a:rPr dirty="0" spc="-25"/>
              <a:t>9</a:t>
            </a:r>
            <a:r>
              <a:rPr dirty="0" spc="105"/>
              <a:t>/</a:t>
            </a:r>
            <a:r>
              <a:rPr dirty="0" spc="210"/>
              <a:t>2</a:t>
            </a:r>
            <a:r>
              <a:rPr dirty="0" spc="-35"/>
              <a:t>0</a:t>
            </a:r>
            <a:r>
              <a:rPr dirty="0" spc="-45"/>
              <a:t>2</a:t>
            </a:r>
            <a:r>
              <a:rPr dirty="0" spc="-10"/>
              <a:t>3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85"/>
              <a:t>pigmentations</a:t>
            </a:r>
            <a:r>
              <a:rPr dirty="0" spc="-165"/>
              <a:t> </a:t>
            </a:r>
            <a:r>
              <a:rPr dirty="0" spc="-75"/>
              <a:t>of</a:t>
            </a:r>
            <a:r>
              <a:rPr dirty="0" spc="-165"/>
              <a:t> </a:t>
            </a:r>
            <a:r>
              <a:rPr dirty="0" spc="-60"/>
              <a:t>oral</a:t>
            </a:r>
            <a:r>
              <a:rPr dirty="0" spc="-155"/>
              <a:t> </a:t>
            </a:r>
            <a:r>
              <a:rPr dirty="0" spc="-45"/>
              <a:t>cavity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 spc="-20"/>
              <a:t>23</a:t>
            </a:fld>
          </a:p>
        </p:txBody>
      </p:sp>
      <p:sp>
        <p:nvSpPr>
          <p:cNvPr id="4" name="object 4"/>
          <p:cNvSpPr txBox="1"/>
          <p:nvPr/>
        </p:nvSpPr>
        <p:spPr>
          <a:xfrm>
            <a:off x="1355089" y="1441450"/>
            <a:ext cx="4006850" cy="39433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2400" spc="-195" b="1" i="1">
                <a:solidFill>
                  <a:srgbClr val="533466"/>
                </a:solidFill>
                <a:latin typeface="Times New Roman"/>
                <a:cs typeface="Times New Roman"/>
              </a:rPr>
              <a:t>According </a:t>
            </a:r>
            <a:r>
              <a:rPr dirty="0" sz="2400" spc="-65" b="1" i="1">
                <a:solidFill>
                  <a:srgbClr val="533466"/>
                </a:solidFill>
                <a:latin typeface="Times New Roman"/>
                <a:cs typeface="Times New Roman"/>
              </a:rPr>
              <a:t>to </a:t>
            </a:r>
            <a:r>
              <a:rPr dirty="0" sz="2400" spc="-160" b="1" i="1">
                <a:solidFill>
                  <a:srgbClr val="533466"/>
                </a:solidFill>
                <a:latin typeface="Times New Roman"/>
                <a:cs typeface="Times New Roman"/>
              </a:rPr>
              <a:t>Burket’s </a:t>
            </a:r>
            <a:r>
              <a:rPr dirty="0" sz="2400" spc="-95" b="1" i="1">
                <a:solidFill>
                  <a:srgbClr val="533466"/>
                </a:solidFill>
                <a:latin typeface="Times New Roman"/>
                <a:cs typeface="Times New Roman"/>
              </a:rPr>
              <a:t>11</a:t>
            </a:r>
            <a:r>
              <a:rPr dirty="0" baseline="24305" sz="2400" spc="-142" b="1" i="1">
                <a:solidFill>
                  <a:srgbClr val="533466"/>
                </a:solidFill>
                <a:latin typeface="Times New Roman"/>
                <a:cs typeface="Times New Roman"/>
              </a:rPr>
              <a:t>th</a:t>
            </a:r>
            <a:r>
              <a:rPr dirty="0" baseline="24305" sz="2400" spc="-127" b="1" i="1">
                <a:solidFill>
                  <a:srgbClr val="533466"/>
                </a:solidFill>
                <a:latin typeface="Times New Roman"/>
                <a:cs typeface="Times New Roman"/>
              </a:rPr>
              <a:t> </a:t>
            </a:r>
            <a:r>
              <a:rPr dirty="0" sz="2400" spc="-135" b="1" i="1">
                <a:solidFill>
                  <a:srgbClr val="533466"/>
                </a:solidFill>
                <a:latin typeface="Times New Roman"/>
                <a:cs typeface="Times New Roman"/>
              </a:rPr>
              <a:t>edition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75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</a:pPr>
            <a:r>
              <a:rPr dirty="0" sz="2400" spc="-290">
                <a:latin typeface="Arial"/>
                <a:cs typeface="Arial"/>
              </a:rPr>
              <a:t>a. </a:t>
            </a:r>
            <a:r>
              <a:rPr dirty="0" sz="2400" spc="-265">
                <a:latin typeface="Arial"/>
                <a:cs typeface="Arial"/>
              </a:rPr>
              <a:t>Endogenous</a:t>
            </a:r>
            <a:r>
              <a:rPr dirty="0" sz="2400" spc="-300">
                <a:latin typeface="Arial"/>
                <a:cs typeface="Arial"/>
              </a:rPr>
              <a:t> </a:t>
            </a:r>
            <a:r>
              <a:rPr dirty="0" sz="2400" spc="-180">
                <a:latin typeface="Arial"/>
                <a:cs typeface="Arial"/>
              </a:rPr>
              <a:t>pigmentations:</a:t>
            </a:r>
            <a:endParaRPr sz="2400">
              <a:latin typeface="Arial"/>
              <a:cs typeface="Arial"/>
            </a:endParaRPr>
          </a:p>
          <a:p>
            <a:pPr marL="321310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321310" algn="l"/>
                <a:tab pos="321945" algn="l"/>
              </a:tabLst>
            </a:pPr>
            <a:r>
              <a:rPr dirty="0" sz="2400" spc="-204">
                <a:latin typeface="Arial"/>
                <a:cs typeface="Arial"/>
              </a:rPr>
              <a:t>Focal </a:t>
            </a:r>
            <a:r>
              <a:rPr dirty="0" sz="2400" spc="-150">
                <a:latin typeface="Arial"/>
                <a:cs typeface="Arial"/>
              </a:rPr>
              <a:t>melanocytic</a:t>
            </a:r>
            <a:r>
              <a:rPr dirty="0" sz="2400" spc="-400">
                <a:latin typeface="Arial"/>
                <a:cs typeface="Arial"/>
              </a:rPr>
              <a:t> </a:t>
            </a:r>
            <a:r>
              <a:rPr dirty="0" sz="2400" spc="-140">
                <a:latin typeface="Arial"/>
                <a:cs typeface="Arial"/>
              </a:rPr>
              <a:t>pigmentation</a:t>
            </a:r>
            <a:endParaRPr sz="2400">
              <a:latin typeface="Arial"/>
              <a:cs typeface="Arial"/>
            </a:endParaRPr>
          </a:p>
          <a:p>
            <a:pPr lvl="1" marL="842644" indent="-229235">
              <a:lnSpc>
                <a:spcPct val="100000"/>
              </a:lnSpc>
              <a:spcBef>
                <a:spcPts val="575"/>
              </a:spcBef>
              <a:buClr>
                <a:srgbClr val="9CAF84"/>
              </a:buClr>
              <a:buChar char=""/>
              <a:tabLst>
                <a:tab pos="843280" algn="l"/>
              </a:tabLst>
            </a:pPr>
            <a:r>
              <a:rPr dirty="0" sz="2400" spc="-60">
                <a:latin typeface="Arial"/>
                <a:cs typeface="Arial"/>
              </a:rPr>
              <a:t>Freckle/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85">
                <a:latin typeface="Arial"/>
                <a:cs typeface="Arial"/>
              </a:rPr>
              <a:t>Ephelis</a:t>
            </a:r>
            <a:endParaRPr sz="2400">
              <a:latin typeface="Arial"/>
              <a:cs typeface="Arial"/>
            </a:endParaRPr>
          </a:p>
          <a:p>
            <a:pPr lvl="1" marL="842644" indent="-229235">
              <a:lnSpc>
                <a:spcPct val="100000"/>
              </a:lnSpc>
              <a:spcBef>
                <a:spcPts val="580"/>
              </a:spcBef>
              <a:buClr>
                <a:srgbClr val="9CAF84"/>
              </a:buClr>
              <a:buChar char=""/>
              <a:tabLst>
                <a:tab pos="843280" algn="l"/>
              </a:tabLst>
            </a:pPr>
            <a:r>
              <a:rPr dirty="0" sz="2400" spc="-135">
                <a:latin typeface="Arial"/>
                <a:cs typeface="Arial"/>
              </a:rPr>
              <a:t>Melanotic</a:t>
            </a:r>
            <a:r>
              <a:rPr dirty="0" sz="2400" spc="100">
                <a:latin typeface="Arial"/>
                <a:cs typeface="Arial"/>
              </a:rPr>
              <a:t> </a:t>
            </a:r>
            <a:r>
              <a:rPr dirty="0" sz="2400" spc="-195">
                <a:latin typeface="Arial"/>
                <a:cs typeface="Arial"/>
              </a:rPr>
              <a:t>macule</a:t>
            </a:r>
            <a:endParaRPr sz="2400">
              <a:latin typeface="Arial"/>
              <a:cs typeface="Arial"/>
            </a:endParaRPr>
          </a:p>
          <a:p>
            <a:pPr lvl="1" marL="842644" indent="-229235">
              <a:lnSpc>
                <a:spcPct val="100000"/>
              </a:lnSpc>
              <a:spcBef>
                <a:spcPts val="575"/>
              </a:spcBef>
              <a:buClr>
                <a:srgbClr val="9CAF84"/>
              </a:buClr>
              <a:buChar char=""/>
              <a:tabLst>
                <a:tab pos="843280" algn="l"/>
              </a:tabLst>
            </a:pPr>
            <a:r>
              <a:rPr dirty="0" sz="2400" spc="-55">
                <a:latin typeface="Arial"/>
                <a:cs typeface="Arial"/>
              </a:rPr>
              <a:t>Oral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210">
                <a:latin typeface="Arial"/>
                <a:cs typeface="Arial"/>
              </a:rPr>
              <a:t>melanoacanthoma</a:t>
            </a:r>
            <a:endParaRPr sz="2400">
              <a:latin typeface="Arial"/>
              <a:cs typeface="Arial"/>
            </a:endParaRPr>
          </a:p>
          <a:p>
            <a:pPr lvl="1" marL="842644" indent="-229235">
              <a:lnSpc>
                <a:spcPct val="100000"/>
              </a:lnSpc>
              <a:spcBef>
                <a:spcPts val="575"/>
              </a:spcBef>
              <a:buClr>
                <a:srgbClr val="9CAF84"/>
              </a:buClr>
              <a:buChar char=""/>
              <a:tabLst>
                <a:tab pos="843280" algn="l"/>
              </a:tabLst>
            </a:pPr>
            <a:r>
              <a:rPr dirty="0" sz="2400" spc="-135">
                <a:latin typeface="Arial"/>
                <a:cs typeface="Arial"/>
              </a:rPr>
              <a:t>Melanocytic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260">
                <a:latin typeface="Arial"/>
                <a:cs typeface="Arial"/>
              </a:rPr>
              <a:t>nevus</a:t>
            </a:r>
            <a:endParaRPr sz="2400">
              <a:latin typeface="Arial"/>
              <a:cs typeface="Arial"/>
            </a:endParaRPr>
          </a:p>
          <a:p>
            <a:pPr lvl="1" marL="842644" indent="-229235">
              <a:lnSpc>
                <a:spcPct val="100000"/>
              </a:lnSpc>
              <a:spcBef>
                <a:spcPts val="575"/>
              </a:spcBef>
              <a:buClr>
                <a:srgbClr val="9CAF84"/>
              </a:buClr>
              <a:buChar char=""/>
              <a:tabLst>
                <a:tab pos="843280" algn="l"/>
              </a:tabLst>
            </a:pPr>
            <a:r>
              <a:rPr dirty="0" sz="2400" spc="-114">
                <a:latin typeface="Arial"/>
                <a:cs typeface="Arial"/>
              </a:rPr>
              <a:t>Malignant</a:t>
            </a:r>
            <a:r>
              <a:rPr dirty="0" sz="2400" spc="-305">
                <a:latin typeface="Arial"/>
                <a:cs typeface="Arial"/>
              </a:rPr>
              <a:t> </a:t>
            </a:r>
            <a:r>
              <a:rPr dirty="0" sz="2400" spc="-229">
                <a:latin typeface="Arial"/>
                <a:cs typeface="Arial"/>
              </a:rPr>
              <a:t>melanoma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28140" y="0"/>
            <a:ext cx="6229985" cy="6586855"/>
          </a:xfrm>
          <a:prstGeom prst="rect">
            <a:avLst/>
          </a:prstGeom>
        </p:spPr>
        <p:txBody>
          <a:bodyPr wrap="square" lIns="0" tIns="159385" rIns="0" bIns="0" rtlCol="0" vert="horz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1255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0">
                <a:latin typeface="Arial"/>
                <a:cs typeface="Arial"/>
              </a:rPr>
              <a:t>Multifocal/</a:t>
            </a:r>
            <a:r>
              <a:rPr dirty="0" sz="2400" spc="-434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diffuse </a:t>
            </a:r>
            <a:r>
              <a:rPr dirty="0" sz="2400" spc="-140">
                <a:latin typeface="Arial"/>
                <a:cs typeface="Arial"/>
              </a:rPr>
              <a:t>pigmentation</a:t>
            </a:r>
            <a:endParaRPr sz="2400">
              <a:latin typeface="Arial"/>
              <a:cs typeface="Arial"/>
            </a:endParaRPr>
          </a:p>
          <a:p>
            <a:pPr lvl="1" marL="817244" indent="-229235">
              <a:lnSpc>
                <a:spcPct val="100000"/>
              </a:lnSpc>
              <a:spcBef>
                <a:spcPts val="1155"/>
              </a:spcBef>
              <a:buClr>
                <a:srgbClr val="9CAF84"/>
              </a:buClr>
              <a:buChar char=""/>
              <a:tabLst>
                <a:tab pos="817880" algn="l"/>
              </a:tabLst>
            </a:pPr>
            <a:r>
              <a:rPr dirty="0" sz="2400" spc="-165">
                <a:latin typeface="Arial"/>
                <a:cs typeface="Arial"/>
              </a:rPr>
              <a:t>Physiologic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140">
                <a:latin typeface="Arial"/>
                <a:cs typeface="Arial"/>
              </a:rPr>
              <a:t>pigmentation</a:t>
            </a:r>
            <a:endParaRPr sz="2400">
              <a:latin typeface="Arial"/>
              <a:cs typeface="Arial"/>
            </a:endParaRPr>
          </a:p>
          <a:p>
            <a:pPr lvl="1" marL="817244" indent="-229235">
              <a:lnSpc>
                <a:spcPct val="100000"/>
              </a:lnSpc>
              <a:spcBef>
                <a:spcPts val="1150"/>
              </a:spcBef>
              <a:buClr>
                <a:srgbClr val="9CAF84"/>
              </a:buClr>
              <a:buChar char=""/>
              <a:tabLst>
                <a:tab pos="817880" algn="l"/>
              </a:tabLst>
            </a:pPr>
            <a:r>
              <a:rPr dirty="0" sz="2400" spc="-140">
                <a:latin typeface="Arial"/>
                <a:cs typeface="Arial"/>
              </a:rPr>
              <a:t>Drug </a:t>
            </a:r>
            <a:r>
              <a:rPr dirty="0" sz="2400" spc="-155">
                <a:latin typeface="Arial"/>
                <a:cs typeface="Arial"/>
              </a:rPr>
              <a:t>induced</a:t>
            </a:r>
            <a:r>
              <a:rPr dirty="0" sz="2400" spc="-425">
                <a:latin typeface="Arial"/>
                <a:cs typeface="Arial"/>
              </a:rPr>
              <a:t> </a:t>
            </a:r>
            <a:r>
              <a:rPr dirty="0" sz="2400" spc="-220">
                <a:latin typeface="Arial"/>
                <a:cs typeface="Arial"/>
              </a:rPr>
              <a:t>Melanosis</a:t>
            </a:r>
            <a:endParaRPr sz="2400">
              <a:latin typeface="Arial"/>
              <a:cs typeface="Arial"/>
            </a:endParaRPr>
          </a:p>
          <a:p>
            <a:pPr lvl="1" marL="817244" indent="-229235">
              <a:lnSpc>
                <a:spcPct val="100000"/>
              </a:lnSpc>
              <a:spcBef>
                <a:spcPts val="1155"/>
              </a:spcBef>
              <a:buClr>
                <a:srgbClr val="9CAF84"/>
              </a:buClr>
              <a:buChar char=""/>
              <a:tabLst>
                <a:tab pos="817880" algn="l"/>
              </a:tabLst>
            </a:pPr>
            <a:r>
              <a:rPr dirty="0" sz="2400" spc="-270">
                <a:latin typeface="Arial"/>
                <a:cs typeface="Arial"/>
              </a:rPr>
              <a:t>Smoker’s </a:t>
            </a:r>
            <a:r>
              <a:rPr dirty="0" sz="2400" spc="-240">
                <a:latin typeface="Arial"/>
                <a:cs typeface="Arial"/>
              </a:rPr>
              <a:t>melanosis</a:t>
            </a:r>
            <a:endParaRPr sz="2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lr>
                <a:srgbClr val="9CAF84"/>
              </a:buClr>
              <a:buFont typeface="Arial"/>
              <a:buChar char=""/>
            </a:pPr>
            <a:endParaRPr sz="27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1839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220">
                <a:latin typeface="Arial"/>
                <a:cs typeface="Arial"/>
              </a:rPr>
              <a:t>Melanosis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225">
                <a:latin typeface="Arial"/>
                <a:cs typeface="Arial"/>
              </a:rPr>
              <a:t>associated</a:t>
            </a:r>
            <a:r>
              <a:rPr dirty="0" sz="2400" spc="-310">
                <a:latin typeface="Arial"/>
                <a:cs typeface="Arial"/>
              </a:rPr>
              <a:t> </a:t>
            </a:r>
            <a:r>
              <a:rPr dirty="0" sz="2400" spc="-60">
                <a:latin typeface="Arial"/>
                <a:cs typeface="Arial"/>
              </a:rPr>
              <a:t>with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215">
                <a:latin typeface="Arial"/>
                <a:cs typeface="Arial"/>
              </a:rPr>
              <a:t>systemic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700">
                <a:latin typeface="Arial"/>
                <a:cs typeface="Arial"/>
              </a:rPr>
              <a:t>/</a:t>
            </a:r>
            <a:r>
              <a:rPr dirty="0" sz="2400" spc="-300">
                <a:latin typeface="Arial"/>
                <a:cs typeface="Arial"/>
              </a:rPr>
              <a:t> </a:t>
            </a:r>
            <a:r>
              <a:rPr dirty="0" sz="2400" spc="-155">
                <a:latin typeface="Arial"/>
                <a:cs typeface="Arial"/>
              </a:rPr>
              <a:t>genetic</a:t>
            </a:r>
            <a:r>
              <a:rPr dirty="0" sz="2400" spc="-270">
                <a:latin typeface="Arial"/>
                <a:cs typeface="Arial"/>
              </a:rPr>
              <a:t> </a:t>
            </a:r>
            <a:r>
              <a:rPr dirty="0" sz="2400" spc="-265">
                <a:latin typeface="Arial"/>
                <a:cs typeface="Arial"/>
              </a:rPr>
              <a:t>disease</a:t>
            </a:r>
            <a:endParaRPr sz="2400">
              <a:latin typeface="Arial"/>
              <a:cs typeface="Arial"/>
            </a:endParaRPr>
          </a:p>
          <a:p>
            <a:pPr lvl="1" marL="817244" indent="-229235">
              <a:lnSpc>
                <a:spcPct val="100000"/>
              </a:lnSpc>
              <a:spcBef>
                <a:spcPts val="575"/>
              </a:spcBef>
              <a:buClr>
                <a:srgbClr val="9CAF84"/>
              </a:buClr>
              <a:buChar char=""/>
              <a:tabLst>
                <a:tab pos="817880" algn="l"/>
              </a:tabLst>
            </a:pPr>
            <a:r>
              <a:rPr dirty="0" sz="2400" spc="-190">
                <a:latin typeface="Arial"/>
                <a:cs typeface="Arial"/>
              </a:rPr>
              <a:t>Addison’s</a:t>
            </a:r>
            <a:r>
              <a:rPr dirty="0" sz="2400" spc="-305">
                <a:latin typeface="Arial"/>
                <a:cs typeface="Arial"/>
              </a:rPr>
              <a:t> </a:t>
            </a:r>
            <a:r>
              <a:rPr dirty="0" sz="2400" spc="-265">
                <a:latin typeface="Arial"/>
                <a:cs typeface="Arial"/>
              </a:rPr>
              <a:t>disease</a:t>
            </a:r>
            <a:endParaRPr sz="2400">
              <a:latin typeface="Arial"/>
              <a:cs typeface="Arial"/>
            </a:endParaRPr>
          </a:p>
          <a:p>
            <a:pPr lvl="1" marL="817244" indent="-229235">
              <a:lnSpc>
                <a:spcPct val="100000"/>
              </a:lnSpc>
              <a:spcBef>
                <a:spcPts val="580"/>
              </a:spcBef>
              <a:buClr>
                <a:srgbClr val="9CAF84"/>
              </a:buClr>
              <a:buChar char=""/>
              <a:tabLst>
                <a:tab pos="817880" algn="l"/>
              </a:tabLst>
            </a:pPr>
            <a:r>
              <a:rPr dirty="0" sz="2400" spc="-210">
                <a:latin typeface="Arial"/>
                <a:cs typeface="Arial"/>
              </a:rPr>
              <a:t>Cushing’s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-229">
                <a:latin typeface="Arial"/>
                <a:cs typeface="Arial"/>
              </a:rPr>
              <a:t>syndrome</a:t>
            </a:r>
            <a:endParaRPr sz="2400">
              <a:latin typeface="Arial"/>
              <a:cs typeface="Arial"/>
            </a:endParaRPr>
          </a:p>
          <a:p>
            <a:pPr lvl="1" marL="817244" indent="-229235">
              <a:lnSpc>
                <a:spcPct val="100000"/>
              </a:lnSpc>
              <a:spcBef>
                <a:spcPts val="575"/>
              </a:spcBef>
              <a:buClr>
                <a:srgbClr val="9CAF84"/>
              </a:buClr>
              <a:buChar char=""/>
              <a:tabLst>
                <a:tab pos="817880" algn="l"/>
              </a:tabLst>
            </a:pPr>
            <a:r>
              <a:rPr dirty="0" sz="2400" spc="-130">
                <a:latin typeface="Arial"/>
                <a:cs typeface="Arial"/>
              </a:rPr>
              <a:t>Hyperthyroidism </a:t>
            </a:r>
            <a:r>
              <a:rPr dirty="0" sz="2400" spc="700">
                <a:latin typeface="Arial"/>
                <a:cs typeface="Arial"/>
              </a:rPr>
              <a:t>/</a:t>
            </a:r>
            <a:r>
              <a:rPr dirty="0" sz="2400" spc="-500">
                <a:latin typeface="Arial"/>
                <a:cs typeface="Arial"/>
              </a:rPr>
              <a:t> </a:t>
            </a:r>
            <a:r>
              <a:rPr dirty="0" sz="2400" spc="-229">
                <a:latin typeface="Arial"/>
                <a:cs typeface="Arial"/>
              </a:rPr>
              <a:t>Grave’s </a:t>
            </a:r>
            <a:r>
              <a:rPr dirty="0" sz="2400" spc="-265">
                <a:latin typeface="Arial"/>
                <a:cs typeface="Arial"/>
              </a:rPr>
              <a:t>disease</a:t>
            </a:r>
            <a:endParaRPr sz="2400">
              <a:latin typeface="Arial"/>
              <a:cs typeface="Arial"/>
            </a:endParaRPr>
          </a:p>
          <a:p>
            <a:pPr lvl="1" marL="817244" indent="-229235">
              <a:lnSpc>
                <a:spcPct val="100000"/>
              </a:lnSpc>
              <a:spcBef>
                <a:spcPts val="575"/>
              </a:spcBef>
              <a:buClr>
                <a:srgbClr val="9CAF84"/>
              </a:buClr>
              <a:buChar char=""/>
              <a:tabLst>
                <a:tab pos="817880" algn="l"/>
              </a:tabLst>
            </a:pPr>
            <a:r>
              <a:rPr dirty="0" sz="2400" spc="-275">
                <a:latin typeface="Arial"/>
                <a:cs typeface="Arial"/>
              </a:rPr>
              <a:t>Peutz </a:t>
            </a:r>
            <a:r>
              <a:rPr dirty="0" sz="2400" spc="-135">
                <a:latin typeface="Arial"/>
                <a:cs typeface="Arial"/>
              </a:rPr>
              <a:t>– </a:t>
            </a:r>
            <a:r>
              <a:rPr dirty="0" sz="2400" spc="-240">
                <a:latin typeface="Arial"/>
                <a:cs typeface="Arial"/>
              </a:rPr>
              <a:t>Jeghers</a:t>
            </a:r>
            <a:r>
              <a:rPr dirty="0" sz="2400" spc="-434">
                <a:latin typeface="Arial"/>
                <a:cs typeface="Arial"/>
              </a:rPr>
              <a:t> </a:t>
            </a:r>
            <a:r>
              <a:rPr dirty="0" sz="2400" spc="-229">
                <a:latin typeface="Arial"/>
                <a:cs typeface="Arial"/>
              </a:rPr>
              <a:t>syndrome</a:t>
            </a:r>
            <a:endParaRPr sz="2400">
              <a:latin typeface="Arial"/>
              <a:cs typeface="Arial"/>
            </a:endParaRPr>
          </a:p>
          <a:p>
            <a:pPr lvl="1" marL="817244" indent="-229235">
              <a:lnSpc>
                <a:spcPct val="100000"/>
              </a:lnSpc>
              <a:spcBef>
                <a:spcPts val="580"/>
              </a:spcBef>
              <a:buClr>
                <a:srgbClr val="9CAF84"/>
              </a:buClr>
              <a:buChar char=""/>
              <a:tabLst>
                <a:tab pos="817880" algn="l"/>
              </a:tabLst>
            </a:pPr>
            <a:r>
              <a:rPr dirty="0" sz="2400" spc="-5">
                <a:latin typeface="Arial"/>
                <a:cs typeface="Arial"/>
              </a:rPr>
              <a:t>HIV/AIDS</a:t>
            </a:r>
            <a:r>
              <a:rPr dirty="0" sz="2400" spc="-540">
                <a:latin typeface="Arial"/>
                <a:cs typeface="Arial"/>
              </a:rPr>
              <a:t> </a:t>
            </a:r>
            <a:r>
              <a:rPr dirty="0" sz="2400" spc="-135">
                <a:latin typeface="Arial"/>
                <a:cs typeface="Arial"/>
              </a:rPr>
              <a:t>– </a:t>
            </a:r>
            <a:r>
              <a:rPr dirty="0" sz="2400" spc="-185">
                <a:latin typeface="Arial"/>
                <a:cs typeface="Arial"/>
              </a:rPr>
              <a:t>Associated </a:t>
            </a:r>
            <a:r>
              <a:rPr dirty="0" sz="2400" spc="-240">
                <a:latin typeface="Arial"/>
                <a:cs typeface="Arial"/>
              </a:rPr>
              <a:t>melanosis</a:t>
            </a:r>
            <a:endParaRPr sz="2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Clr>
                <a:srgbClr val="9CAF84"/>
              </a:buClr>
              <a:buFont typeface="Arial"/>
              <a:buChar char=""/>
            </a:pPr>
            <a:endParaRPr sz="35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05">
                <a:latin typeface="Arial"/>
                <a:cs typeface="Arial"/>
              </a:rPr>
              <a:t>Idiopathic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140">
                <a:latin typeface="Arial"/>
                <a:cs typeface="Arial"/>
              </a:rPr>
              <a:t>pigmentation</a:t>
            </a:r>
            <a:endParaRPr sz="2400">
              <a:latin typeface="Arial"/>
              <a:cs typeface="Arial"/>
            </a:endParaRPr>
          </a:p>
          <a:p>
            <a:pPr lvl="1" marL="817244" indent="-229235">
              <a:lnSpc>
                <a:spcPct val="100000"/>
              </a:lnSpc>
              <a:spcBef>
                <a:spcPts val="575"/>
              </a:spcBef>
              <a:buClr>
                <a:srgbClr val="9CAF84"/>
              </a:buClr>
              <a:buChar char=""/>
              <a:tabLst>
                <a:tab pos="817880" algn="l"/>
              </a:tabLst>
            </a:pPr>
            <a:r>
              <a:rPr dirty="0" sz="2400" spc="-130">
                <a:latin typeface="Arial"/>
                <a:cs typeface="Arial"/>
              </a:rPr>
              <a:t>Laugier-Hunziker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140">
                <a:latin typeface="Arial"/>
                <a:cs typeface="Arial"/>
              </a:rPr>
              <a:t>pigmentation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60"/>
              <a:t>5</a:t>
            </a:r>
            <a:r>
              <a:rPr dirty="0" spc="25"/>
              <a:t>/1</a:t>
            </a:r>
            <a:r>
              <a:rPr dirty="0" spc="-25"/>
              <a:t>9</a:t>
            </a:r>
            <a:r>
              <a:rPr dirty="0" spc="105"/>
              <a:t>/</a:t>
            </a:r>
            <a:r>
              <a:rPr dirty="0" spc="210"/>
              <a:t>2</a:t>
            </a:r>
            <a:r>
              <a:rPr dirty="0" spc="-35"/>
              <a:t>0</a:t>
            </a:r>
            <a:r>
              <a:rPr dirty="0" spc="-45"/>
              <a:t>2</a:t>
            </a:r>
            <a:r>
              <a:rPr dirty="0" spc="-10"/>
              <a:t>3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85"/>
              <a:t>pigmentations</a:t>
            </a:r>
            <a:r>
              <a:rPr dirty="0" spc="-165"/>
              <a:t> </a:t>
            </a:r>
            <a:r>
              <a:rPr dirty="0" spc="-75"/>
              <a:t>of</a:t>
            </a:r>
            <a:r>
              <a:rPr dirty="0" spc="-165"/>
              <a:t> </a:t>
            </a:r>
            <a:r>
              <a:rPr dirty="0" spc="-60"/>
              <a:t>oral</a:t>
            </a:r>
            <a:r>
              <a:rPr dirty="0" spc="-155"/>
              <a:t> </a:t>
            </a:r>
            <a:r>
              <a:rPr dirty="0" spc="-45"/>
              <a:t>cavity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 spc="-20"/>
              <a:t>23</a:t>
            </a:fld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32889" y="865377"/>
            <a:ext cx="5692775" cy="4857750"/>
          </a:xfrm>
          <a:prstGeom prst="rect">
            <a:avLst/>
          </a:prstGeom>
        </p:spPr>
        <p:txBody>
          <a:bodyPr wrap="square" lIns="0" tIns="85725" rIns="0" bIns="0" rtlCol="0" vert="horz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675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70">
                <a:latin typeface="Arial"/>
                <a:cs typeface="Arial"/>
              </a:rPr>
              <a:t>Hemoglobin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95">
                <a:latin typeface="Arial"/>
                <a:cs typeface="Arial"/>
              </a:rPr>
              <a:t>and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45">
                <a:latin typeface="Arial"/>
                <a:cs typeface="Arial"/>
              </a:rPr>
              <a:t>Iron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190">
                <a:latin typeface="Arial"/>
                <a:cs typeface="Arial"/>
              </a:rPr>
              <a:t>Associated</a:t>
            </a:r>
            <a:r>
              <a:rPr dirty="0" sz="2400" spc="-300">
                <a:latin typeface="Arial"/>
                <a:cs typeface="Arial"/>
              </a:rPr>
              <a:t> </a:t>
            </a:r>
            <a:r>
              <a:rPr dirty="0" sz="2400" spc="-185">
                <a:latin typeface="Arial"/>
                <a:cs typeface="Arial"/>
              </a:rPr>
              <a:t>Pigmentations</a:t>
            </a:r>
            <a:endParaRPr sz="2400">
              <a:latin typeface="Arial"/>
              <a:cs typeface="Arial"/>
            </a:endParaRPr>
          </a:p>
          <a:p>
            <a:pPr lvl="1" marL="817244" indent="-229235">
              <a:lnSpc>
                <a:spcPct val="100000"/>
              </a:lnSpc>
              <a:spcBef>
                <a:spcPts val="575"/>
              </a:spcBef>
              <a:buClr>
                <a:srgbClr val="9CAF84"/>
              </a:buClr>
              <a:buChar char=""/>
              <a:tabLst>
                <a:tab pos="817880" algn="l"/>
              </a:tabLst>
            </a:pPr>
            <a:r>
              <a:rPr dirty="0" sz="2400" spc="-250">
                <a:latin typeface="Arial"/>
                <a:cs typeface="Arial"/>
              </a:rPr>
              <a:t>Echhymosis</a:t>
            </a:r>
            <a:endParaRPr sz="2400">
              <a:latin typeface="Arial"/>
              <a:cs typeface="Arial"/>
            </a:endParaRPr>
          </a:p>
          <a:p>
            <a:pPr lvl="1" marL="817244" indent="-229235">
              <a:lnSpc>
                <a:spcPct val="100000"/>
              </a:lnSpc>
              <a:spcBef>
                <a:spcPts val="575"/>
              </a:spcBef>
              <a:buClr>
                <a:srgbClr val="9CAF84"/>
              </a:buClr>
              <a:buChar char=""/>
              <a:tabLst>
                <a:tab pos="817880" algn="l"/>
              </a:tabLst>
            </a:pPr>
            <a:r>
              <a:rPr dirty="0" sz="2400" spc="-70">
                <a:latin typeface="Arial"/>
                <a:cs typeface="Arial"/>
              </a:rPr>
              <a:t>Purpura/</a:t>
            </a:r>
            <a:r>
              <a:rPr dirty="0" sz="2400" spc="-315">
                <a:latin typeface="Arial"/>
                <a:cs typeface="Arial"/>
              </a:rPr>
              <a:t> </a:t>
            </a:r>
            <a:r>
              <a:rPr dirty="0" sz="2400" spc="-200">
                <a:latin typeface="Arial"/>
                <a:cs typeface="Arial"/>
              </a:rPr>
              <a:t>Petechiae</a:t>
            </a:r>
            <a:endParaRPr sz="2400">
              <a:latin typeface="Arial"/>
              <a:cs typeface="Arial"/>
            </a:endParaRPr>
          </a:p>
          <a:p>
            <a:pPr lvl="1" marL="817244" indent="-229235">
              <a:lnSpc>
                <a:spcPct val="100000"/>
              </a:lnSpc>
              <a:spcBef>
                <a:spcPts val="580"/>
              </a:spcBef>
              <a:buClr>
                <a:srgbClr val="9CAF84"/>
              </a:buClr>
              <a:buChar char=""/>
              <a:tabLst>
                <a:tab pos="817880" algn="l"/>
              </a:tabLst>
            </a:pPr>
            <a:r>
              <a:rPr dirty="0" sz="2400" spc="-229">
                <a:latin typeface="Arial"/>
                <a:cs typeface="Arial"/>
              </a:rPr>
              <a:t>Hemochromatosis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400" spc="-254">
                <a:latin typeface="Arial"/>
                <a:cs typeface="Arial"/>
              </a:rPr>
              <a:t>b. </a:t>
            </a:r>
            <a:r>
              <a:rPr dirty="0" sz="2400" spc="-280">
                <a:latin typeface="Arial"/>
                <a:cs typeface="Arial"/>
              </a:rPr>
              <a:t>Exogenous</a:t>
            </a:r>
            <a:r>
              <a:rPr dirty="0" sz="2400" spc="-315">
                <a:latin typeface="Arial"/>
                <a:cs typeface="Arial"/>
              </a:rPr>
              <a:t> </a:t>
            </a:r>
            <a:r>
              <a:rPr dirty="0" sz="2400" spc="-140">
                <a:latin typeface="Arial"/>
                <a:cs typeface="Arial"/>
              </a:rPr>
              <a:t>pigmentation</a:t>
            </a:r>
            <a:endParaRPr sz="2400">
              <a:latin typeface="Arial"/>
              <a:cs typeface="Arial"/>
            </a:endParaRPr>
          </a:p>
          <a:p>
            <a:pPr marL="817244" indent="-229235">
              <a:lnSpc>
                <a:spcPct val="100000"/>
              </a:lnSpc>
              <a:spcBef>
                <a:spcPts val="580"/>
              </a:spcBef>
              <a:buClr>
                <a:srgbClr val="9CAF84"/>
              </a:buClr>
              <a:buChar char=""/>
              <a:tabLst>
                <a:tab pos="817880" algn="l"/>
              </a:tabLst>
            </a:pPr>
            <a:r>
              <a:rPr dirty="0" sz="2400" spc="-160">
                <a:latin typeface="Arial"/>
                <a:cs typeface="Arial"/>
              </a:rPr>
              <a:t>Amalgam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110">
                <a:latin typeface="Arial"/>
                <a:cs typeface="Arial"/>
              </a:rPr>
              <a:t>tattoo</a:t>
            </a:r>
            <a:endParaRPr sz="2400">
              <a:latin typeface="Arial"/>
              <a:cs typeface="Arial"/>
            </a:endParaRPr>
          </a:p>
          <a:p>
            <a:pPr marL="817244" indent="-229235">
              <a:lnSpc>
                <a:spcPct val="100000"/>
              </a:lnSpc>
              <a:spcBef>
                <a:spcPts val="575"/>
              </a:spcBef>
              <a:buClr>
                <a:srgbClr val="9CAF84"/>
              </a:buClr>
              <a:buChar char=""/>
              <a:tabLst>
                <a:tab pos="817880" algn="l"/>
              </a:tabLst>
            </a:pPr>
            <a:r>
              <a:rPr dirty="0" sz="2400" spc="-130">
                <a:latin typeface="Arial"/>
                <a:cs typeface="Arial"/>
              </a:rPr>
              <a:t>Graphite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110">
                <a:latin typeface="Arial"/>
                <a:cs typeface="Arial"/>
              </a:rPr>
              <a:t>tattoo</a:t>
            </a:r>
            <a:endParaRPr sz="2400">
              <a:latin typeface="Arial"/>
              <a:cs typeface="Arial"/>
            </a:endParaRPr>
          </a:p>
          <a:p>
            <a:pPr marL="817244" indent="-229235">
              <a:lnSpc>
                <a:spcPct val="100000"/>
              </a:lnSpc>
              <a:spcBef>
                <a:spcPts val="575"/>
              </a:spcBef>
              <a:buClr>
                <a:srgbClr val="9CAF84"/>
              </a:buClr>
              <a:buChar char=""/>
              <a:tabLst>
                <a:tab pos="817880" algn="l"/>
              </a:tabLst>
            </a:pPr>
            <a:r>
              <a:rPr dirty="0" sz="2400" spc="-114">
                <a:latin typeface="Arial"/>
                <a:cs typeface="Arial"/>
              </a:rPr>
              <a:t>Medicinal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10">
                <a:latin typeface="Arial"/>
                <a:cs typeface="Arial"/>
              </a:rPr>
              <a:t>Metal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135">
                <a:latin typeface="Arial"/>
                <a:cs typeface="Arial"/>
              </a:rPr>
              <a:t>–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-155">
                <a:latin typeface="Arial"/>
                <a:cs typeface="Arial"/>
              </a:rPr>
              <a:t>induced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40">
                <a:latin typeface="Arial"/>
                <a:cs typeface="Arial"/>
              </a:rPr>
              <a:t>pigmentation</a:t>
            </a:r>
            <a:endParaRPr sz="2400">
              <a:latin typeface="Arial"/>
              <a:cs typeface="Arial"/>
            </a:endParaRPr>
          </a:p>
          <a:p>
            <a:pPr marL="817244" indent="-229235">
              <a:lnSpc>
                <a:spcPct val="100000"/>
              </a:lnSpc>
              <a:spcBef>
                <a:spcPts val="580"/>
              </a:spcBef>
              <a:buClr>
                <a:srgbClr val="9CAF84"/>
              </a:buClr>
              <a:buChar char=""/>
              <a:tabLst>
                <a:tab pos="817880" algn="l"/>
              </a:tabLst>
            </a:pPr>
            <a:r>
              <a:rPr dirty="0" sz="2400" spc="-160">
                <a:latin typeface="Arial"/>
                <a:cs typeface="Arial"/>
              </a:rPr>
              <a:t>Heavy </a:t>
            </a:r>
            <a:r>
              <a:rPr dirty="0" sz="2400" spc="-140">
                <a:latin typeface="Arial"/>
                <a:cs typeface="Arial"/>
              </a:rPr>
              <a:t>metal</a:t>
            </a:r>
            <a:r>
              <a:rPr dirty="0" sz="2400" spc="-400">
                <a:latin typeface="Arial"/>
                <a:cs typeface="Arial"/>
              </a:rPr>
              <a:t> </a:t>
            </a:r>
            <a:r>
              <a:rPr dirty="0" sz="2400" spc="-140">
                <a:latin typeface="Arial"/>
                <a:cs typeface="Arial"/>
              </a:rPr>
              <a:t>pigmentation</a:t>
            </a:r>
            <a:endParaRPr sz="2400">
              <a:latin typeface="Arial"/>
              <a:cs typeface="Arial"/>
            </a:endParaRPr>
          </a:p>
          <a:p>
            <a:pPr marL="817244" indent="-229235">
              <a:lnSpc>
                <a:spcPct val="100000"/>
              </a:lnSpc>
              <a:spcBef>
                <a:spcPts val="575"/>
              </a:spcBef>
              <a:buClr>
                <a:srgbClr val="9CAF84"/>
              </a:buClr>
              <a:buChar char=""/>
              <a:tabLst>
                <a:tab pos="817880" algn="l"/>
              </a:tabLst>
            </a:pPr>
            <a:r>
              <a:rPr dirty="0" sz="2400" spc="-75">
                <a:latin typeface="Arial"/>
                <a:cs typeface="Arial"/>
              </a:rPr>
              <a:t>Hairy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185">
                <a:latin typeface="Arial"/>
                <a:cs typeface="Arial"/>
              </a:rPr>
              <a:t>tongue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60"/>
              <a:t>5</a:t>
            </a:r>
            <a:r>
              <a:rPr dirty="0" spc="25"/>
              <a:t>/1</a:t>
            </a:r>
            <a:r>
              <a:rPr dirty="0" spc="-25"/>
              <a:t>9</a:t>
            </a:r>
            <a:r>
              <a:rPr dirty="0" spc="105"/>
              <a:t>/</a:t>
            </a:r>
            <a:r>
              <a:rPr dirty="0" spc="210"/>
              <a:t>2</a:t>
            </a:r>
            <a:r>
              <a:rPr dirty="0" spc="-35"/>
              <a:t>0</a:t>
            </a:r>
            <a:r>
              <a:rPr dirty="0" spc="-45"/>
              <a:t>2</a:t>
            </a:r>
            <a:r>
              <a:rPr dirty="0" spc="-10"/>
              <a:t>3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85"/>
              <a:t>pigmentations</a:t>
            </a:r>
            <a:r>
              <a:rPr dirty="0" spc="-165"/>
              <a:t> </a:t>
            </a:r>
            <a:r>
              <a:rPr dirty="0" spc="-75"/>
              <a:t>of</a:t>
            </a:r>
            <a:r>
              <a:rPr dirty="0" spc="-165"/>
              <a:t> </a:t>
            </a:r>
            <a:r>
              <a:rPr dirty="0" spc="-60"/>
              <a:t>oral</a:t>
            </a:r>
            <a:r>
              <a:rPr dirty="0" spc="-155"/>
              <a:t> </a:t>
            </a:r>
            <a:r>
              <a:rPr dirty="0" spc="-45"/>
              <a:t>cavity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 spc="-20"/>
              <a:t>23</a:t>
            </a:fld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4069" rIns="0" bIns="0" rtlCol="0" vert="horz">
            <a:spAutoFit/>
          </a:bodyPr>
          <a:lstStyle/>
          <a:p>
            <a:pPr marL="1227455" marR="5080" indent="-283845">
              <a:lnSpc>
                <a:spcPts val="2590"/>
              </a:lnSpc>
              <a:spcBef>
                <a:spcPts val="555"/>
              </a:spcBef>
            </a:pPr>
            <a:r>
              <a:rPr dirty="0" sz="2500" spc="-145" i="1">
                <a:solidFill>
                  <a:srgbClr val="533466"/>
                </a:solidFill>
                <a:latin typeface="Arial"/>
                <a:cs typeface="Arial"/>
              </a:rPr>
              <a:t>Craig</a:t>
            </a:r>
            <a:r>
              <a:rPr dirty="0" sz="2500" spc="-355" i="1">
                <a:solidFill>
                  <a:srgbClr val="533466"/>
                </a:solidFill>
                <a:latin typeface="Arial"/>
                <a:cs typeface="Arial"/>
              </a:rPr>
              <a:t> </a:t>
            </a:r>
            <a:r>
              <a:rPr dirty="0" sz="2500" spc="-254" i="1">
                <a:solidFill>
                  <a:srgbClr val="533466"/>
                </a:solidFill>
                <a:latin typeface="Arial"/>
                <a:cs typeface="Arial"/>
              </a:rPr>
              <a:t>L.</a:t>
            </a:r>
            <a:r>
              <a:rPr dirty="0" sz="2500" spc="-320" i="1">
                <a:solidFill>
                  <a:srgbClr val="533466"/>
                </a:solidFill>
                <a:latin typeface="Arial"/>
                <a:cs typeface="Arial"/>
              </a:rPr>
              <a:t> </a:t>
            </a:r>
            <a:r>
              <a:rPr dirty="0" sz="2500" spc="-215" i="1">
                <a:solidFill>
                  <a:srgbClr val="533466"/>
                </a:solidFill>
                <a:latin typeface="Arial"/>
                <a:cs typeface="Arial"/>
              </a:rPr>
              <a:t>Hatch;</a:t>
            </a:r>
            <a:r>
              <a:rPr dirty="0" sz="2500" spc="-340" i="1">
                <a:solidFill>
                  <a:srgbClr val="533466"/>
                </a:solidFill>
                <a:latin typeface="Arial"/>
                <a:cs typeface="Arial"/>
              </a:rPr>
              <a:t> </a:t>
            </a:r>
            <a:r>
              <a:rPr dirty="0" sz="2500" spc="-245" i="1">
                <a:solidFill>
                  <a:srgbClr val="533466"/>
                </a:solidFill>
                <a:latin typeface="Arial"/>
                <a:cs typeface="Arial"/>
              </a:rPr>
              <a:t>Pigmented</a:t>
            </a:r>
            <a:r>
              <a:rPr dirty="0" sz="2500" spc="-345" i="1">
                <a:solidFill>
                  <a:srgbClr val="533466"/>
                </a:solidFill>
                <a:latin typeface="Arial"/>
                <a:cs typeface="Arial"/>
              </a:rPr>
              <a:t> </a:t>
            </a:r>
            <a:r>
              <a:rPr dirty="0" sz="2500" spc="-260" i="1">
                <a:solidFill>
                  <a:srgbClr val="533466"/>
                </a:solidFill>
                <a:latin typeface="Arial"/>
                <a:cs typeface="Arial"/>
              </a:rPr>
              <a:t>lesions</a:t>
            </a:r>
            <a:r>
              <a:rPr dirty="0" sz="2500" spc="-355" i="1">
                <a:solidFill>
                  <a:srgbClr val="533466"/>
                </a:solidFill>
                <a:latin typeface="Arial"/>
                <a:cs typeface="Arial"/>
              </a:rPr>
              <a:t> </a:t>
            </a:r>
            <a:r>
              <a:rPr dirty="0" sz="2500" spc="-190" i="1">
                <a:solidFill>
                  <a:srgbClr val="533466"/>
                </a:solidFill>
                <a:latin typeface="Arial"/>
                <a:cs typeface="Arial"/>
              </a:rPr>
              <a:t>of</a:t>
            </a:r>
            <a:r>
              <a:rPr dirty="0" sz="2500" spc="-330" i="1">
                <a:solidFill>
                  <a:srgbClr val="533466"/>
                </a:solidFill>
                <a:latin typeface="Arial"/>
                <a:cs typeface="Arial"/>
              </a:rPr>
              <a:t> </a:t>
            </a:r>
            <a:r>
              <a:rPr dirty="0" sz="2500" spc="-180" i="1">
                <a:solidFill>
                  <a:srgbClr val="533466"/>
                </a:solidFill>
                <a:latin typeface="Arial"/>
                <a:cs typeface="Arial"/>
              </a:rPr>
              <a:t>the</a:t>
            </a:r>
            <a:r>
              <a:rPr dirty="0" sz="2500" spc="-325" i="1">
                <a:solidFill>
                  <a:srgbClr val="533466"/>
                </a:solidFill>
                <a:latin typeface="Arial"/>
                <a:cs typeface="Arial"/>
              </a:rPr>
              <a:t> </a:t>
            </a:r>
            <a:r>
              <a:rPr dirty="0" sz="2500" spc="-150" i="1">
                <a:solidFill>
                  <a:srgbClr val="533466"/>
                </a:solidFill>
                <a:latin typeface="Arial"/>
                <a:cs typeface="Arial"/>
              </a:rPr>
              <a:t>oral</a:t>
            </a:r>
            <a:r>
              <a:rPr dirty="0" sz="2500" spc="-345" i="1">
                <a:solidFill>
                  <a:srgbClr val="533466"/>
                </a:solidFill>
                <a:latin typeface="Arial"/>
                <a:cs typeface="Arial"/>
              </a:rPr>
              <a:t> </a:t>
            </a:r>
            <a:r>
              <a:rPr dirty="0" sz="2500" spc="-155" i="1">
                <a:solidFill>
                  <a:srgbClr val="533466"/>
                </a:solidFill>
                <a:latin typeface="Arial"/>
                <a:cs typeface="Arial"/>
              </a:rPr>
              <a:t>cavity;</a:t>
            </a:r>
            <a:r>
              <a:rPr dirty="0" sz="2500" spc="-340" i="1">
                <a:solidFill>
                  <a:srgbClr val="533466"/>
                </a:solidFill>
                <a:latin typeface="Arial"/>
                <a:cs typeface="Arial"/>
              </a:rPr>
              <a:t> </a:t>
            </a:r>
            <a:r>
              <a:rPr dirty="0" sz="2500" spc="-195" i="1">
                <a:solidFill>
                  <a:srgbClr val="533466"/>
                </a:solidFill>
                <a:latin typeface="Arial"/>
                <a:cs typeface="Arial"/>
              </a:rPr>
              <a:t>Dent</a:t>
            </a:r>
            <a:r>
              <a:rPr dirty="0" sz="2500" spc="-290" i="1">
                <a:solidFill>
                  <a:srgbClr val="533466"/>
                </a:solidFill>
                <a:latin typeface="Arial"/>
                <a:cs typeface="Arial"/>
              </a:rPr>
              <a:t> </a:t>
            </a:r>
            <a:r>
              <a:rPr dirty="0" sz="2500" spc="-75" i="1">
                <a:solidFill>
                  <a:srgbClr val="533466"/>
                </a:solidFill>
                <a:latin typeface="Arial"/>
                <a:cs typeface="Arial"/>
              </a:rPr>
              <a:t>Clin</a:t>
            </a:r>
            <a:r>
              <a:rPr dirty="0" sz="2500" spc="-335" i="1">
                <a:solidFill>
                  <a:srgbClr val="533466"/>
                </a:solidFill>
                <a:latin typeface="Arial"/>
                <a:cs typeface="Arial"/>
              </a:rPr>
              <a:t> </a:t>
            </a:r>
            <a:r>
              <a:rPr dirty="0" sz="2500" spc="-200" i="1">
                <a:solidFill>
                  <a:srgbClr val="533466"/>
                </a:solidFill>
                <a:latin typeface="Arial"/>
                <a:cs typeface="Arial"/>
              </a:rPr>
              <a:t>N  </a:t>
            </a:r>
            <a:r>
              <a:rPr dirty="0" sz="2500" spc="-175" i="1">
                <a:solidFill>
                  <a:srgbClr val="533466"/>
                </a:solidFill>
                <a:latin typeface="Arial"/>
                <a:cs typeface="Arial"/>
              </a:rPr>
              <a:t>Am</a:t>
            </a:r>
            <a:r>
              <a:rPr dirty="0" sz="2500" spc="-325" i="1">
                <a:solidFill>
                  <a:srgbClr val="533466"/>
                </a:solidFill>
                <a:latin typeface="Arial"/>
                <a:cs typeface="Arial"/>
              </a:rPr>
              <a:t> </a:t>
            </a:r>
            <a:r>
              <a:rPr dirty="0" sz="2500" spc="-105" i="1">
                <a:solidFill>
                  <a:srgbClr val="533466"/>
                </a:solidFill>
                <a:latin typeface="Arial"/>
                <a:cs typeface="Arial"/>
              </a:rPr>
              <a:t>49</a:t>
            </a:r>
            <a:r>
              <a:rPr dirty="0" sz="2500" spc="-330" i="1">
                <a:solidFill>
                  <a:srgbClr val="533466"/>
                </a:solidFill>
                <a:latin typeface="Arial"/>
                <a:cs typeface="Arial"/>
              </a:rPr>
              <a:t> </a:t>
            </a:r>
            <a:r>
              <a:rPr dirty="0" sz="2500" spc="-175" i="1">
                <a:solidFill>
                  <a:srgbClr val="533466"/>
                </a:solidFill>
                <a:latin typeface="Arial"/>
                <a:cs typeface="Arial"/>
              </a:rPr>
              <a:t>(2005)</a:t>
            </a:r>
            <a:r>
              <a:rPr dirty="0" sz="2500" spc="-340" i="1">
                <a:solidFill>
                  <a:srgbClr val="533466"/>
                </a:solidFill>
                <a:latin typeface="Arial"/>
                <a:cs typeface="Arial"/>
              </a:rPr>
              <a:t> </a:t>
            </a:r>
            <a:r>
              <a:rPr dirty="0" sz="2500" spc="-295" i="1">
                <a:solidFill>
                  <a:srgbClr val="533466"/>
                </a:solidFill>
                <a:latin typeface="Arial"/>
                <a:cs typeface="Arial"/>
              </a:rPr>
              <a:t>185–201</a:t>
            </a:r>
            <a:endParaRPr sz="25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60"/>
              <a:t>5</a:t>
            </a:r>
            <a:r>
              <a:rPr dirty="0" spc="25"/>
              <a:t>/1</a:t>
            </a:r>
            <a:r>
              <a:rPr dirty="0" spc="-25"/>
              <a:t>9</a:t>
            </a:r>
            <a:r>
              <a:rPr dirty="0" spc="105"/>
              <a:t>/</a:t>
            </a:r>
            <a:r>
              <a:rPr dirty="0" spc="210"/>
              <a:t>2</a:t>
            </a:r>
            <a:r>
              <a:rPr dirty="0" spc="-35"/>
              <a:t>0</a:t>
            </a:r>
            <a:r>
              <a:rPr dirty="0" spc="-45"/>
              <a:t>2</a:t>
            </a:r>
            <a:r>
              <a:rPr dirty="0" spc="-10"/>
              <a:t>3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85"/>
              <a:t>pigmentations</a:t>
            </a:r>
            <a:r>
              <a:rPr dirty="0" spc="-165"/>
              <a:t> </a:t>
            </a:r>
            <a:r>
              <a:rPr dirty="0" spc="-75"/>
              <a:t>of</a:t>
            </a:r>
            <a:r>
              <a:rPr dirty="0" spc="-165"/>
              <a:t> </a:t>
            </a:r>
            <a:r>
              <a:rPr dirty="0" spc="-60"/>
              <a:t>oral</a:t>
            </a:r>
            <a:r>
              <a:rPr dirty="0" spc="-155"/>
              <a:t> </a:t>
            </a:r>
            <a:r>
              <a:rPr dirty="0" spc="-45"/>
              <a:t>cavity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 spc="-20"/>
              <a:t>23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380489" y="1620900"/>
            <a:ext cx="6398260" cy="4410075"/>
          </a:xfrm>
          <a:prstGeom prst="rect">
            <a:avLst/>
          </a:prstGeom>
        </p:spPr>
        <p:txBody>
          <a:bodyPr wrap="square" lIns="0" tIns="527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15"/>
              </a:spcBef>
            </a:pPr>
            <a:r>
              <a:rPr dirty="0" sz="2400" spc="-480">
                <a:latin typeface="Arial"/>
                <a:cs typeface="Arial"/>
              </a:rPr>
              <a:t>1.</a:t>
            </a:r>
            <a:r>
              <a:rPr dirty="0" sz="2400" spc="-450">
                <a:latin typeface="Arial"/>
                <a:cs typeface="Arial"/>
              </a:rPr>
              <a:t> </a:t>
            </a:r>
            <a:r>
              <a:rPr dirty="0" sz="2400" spc="-200">
                <a:latin typeface="Arial"/>
                <a:cs typeface="Arial"/>
              </a:rPr>
              <a:t>Pigmented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114">
                <a:latin typeface="Arial"/>
                <a:cs typeface="Arial"/>
              </a:rPr>
              <a:t>oral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225">
                <a:latin typeface="Arial"/>
                <a:cs typeface="Arial"/>
              </a:rPr>
              <a:t>lesions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of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65">
                <a:latin typeface="Arial"/>
                <a:cs typeface="Arial"/>
              </a:rPr>
              <a:t>benign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melanocytic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95">
                <a:latin typeface="Arial"/>
                <a:cs typeface="Arial"/>
              </a:rPr>
              <a:t>origin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315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65">
                <a:latin typeface="Arial"/>
                <a:cs typeface="Arial"/>
              </a:rPr>
              <a:t>Physiologic </a:t>
            </a:r>
            <a:r>
              <a:rPr dirty="0" sz="2400" spc="-155">
                <a:latin typeface="Arial"/>
                <a:cs typeface="Arial"/>
              </a:rPr>
              <a:t>pigmentation, </a:t>
            </a:r>
            <a:r>
              <a:rPr dirty="0" sz="2400" spc="-160">
                <a:latin typeface="Arial"/>
                <a:cs typeface="Arial"/>
              </a:rPr>
              <a:t>melanoplakia,</a:t>
            </a:r>
            <a:r>
              <a:rPr dirty="0" sz="2400" spc="-535">
                <a:latin typeface="Arial"/>
                <a:cs typeface="Arial"/>
              </a:rPr>
              <a:t> </a:t>
            </a:r>
            <a:r>
              <a:rPr dirty="0" sz="2400" spc="-240">
                <a:latin typeface="Arial"/>
                <a:cs typeface="Arial"/>
              </a:rPr>
              <a:t>melanosis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31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85">
                <a:latin typeface="Arial"/>
                <a:cs typeface="Arial"/>
              </a:rPr>
              <a:t>Ephelis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315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40">
                <a:latin typeface="Arial"/>
                <a:cs typeface="Arial"/>
              </a:rPr>
              <a:t>Lentigo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31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35">
                <a:latin typeface="Arial"/>
                <a:cs typeface="Arial"/>
              </a:rPr>
              <a:t>Melanotic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95">
                <a:latin typeface="Arial"/>
                <a:cs typeface="Arial"/>
              </a:rPr>
              <a:t>macule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300">
              <a:latin typeface="Arial"/>
              <a:cs typeface="Arial"/>
            </a:endParaRPr>
          </a:p>
          <a:p>
            <a:pPr marL="295910" marR="5080" indent="-283845">
              <a:lnSpc>
                <a:spcPts val="2590"/>
              </a:lnSpc>
            </a:pPr>
            <a:r>
              <a:rPr dirty="0" sz="2400" spc="-204">
                <a:latin typeface="Arial"/>
                <a:cs typeface="Arial"/>
              </a:rPr>
              <a:t>2. </a:t>
            </a:r>
            <a:r>
              <a:rPr dirty="0" sz="2400" spc="-200">
                <a:latin typeface="Arial"/>
                <a:cs typeface="Arial"/>
              </a:rPr>
              <a:t>Pigmented </a:t>
            </a:r>
            <a:r>
              <a:rPr dirty="0" sz="2400" spc="-225">
                <a:latin typeface="Arial"/>
                <a:cs typeface="Arial"/>
              </a:rPr>
              <a:t>lesions </a:t>
            </a:r>
            <a:r>
              <a:rPr dirty="0" sz="2400" spc="-150">
                <a:latin typeface="Arial"/>
                <a:cs typeface="Arial"/>
              </a:rPr>
              <a:t>of </a:t>
            </a:r>
            <a:r>
              <a:rPr dirty="0" sz="2400" spc="-165">
                <a:latin typeface="Arial"/>
                <a:cs typeface="Arial"/>
              </a:rPr>
              <a:t>benign </a:t>
            </a:r>
            <a:r>
              <a:rPr dirty="0" sz="2400" spc="-195">
                <a:latin typeface="Arial"/>
                <a:cs typeface="Arial"/>
              </a:rPr>
              <a:t>and </a:t>
            </a:r>
            <a:r>
              <a:rPr dirty="0" sz="2400" spc="-130">
                <a:latin typeface="Arial"/>
                <a:cs typeface="Arial"/>
              </a:rPr>
              <a:t>malignant</a:t>
            </a:r>
            <a:r>
              <a:rPr dirty="0" sz="2400" spc="-434">
                <a:latin typeface="Arial"/>
                <a:cs typeface="Arial"/>
              </a:rPr>
              <a:t> </a:t>
            </a:r>
            <a:r>
              <a:rPr dirty="0" sz="2400" spc="-165">
                <a:latin typeface="Arial"/>
                <a:cs typeface="Arial"/>
              </a:rPr>
              <a:t>neoplastic  </a:t>
            </a:r>
            <a:r>
              <a:rPr dirty="0" sz="2400" spc="-150">
                <a:latin typeface="Arial"/>
                <a:cs typeface="Arial"/>
              </a:rPr>
              <a:t>melanocytic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95">
                <a:latin typeface="Arial"/>
                <a:cs typeface="Arial"/>
              </a:rPr>
              <a:t>origin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275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14">
                <a:latin typeface="Arial"/>
                <a:cs typeface="Arial"/>
              </a:rPr>
              <a:t>Nevi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315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210">
                <a:latin typeface="Arial"/>
                <a:cs typeface="Arial"/>
              </a:rPr>
              <a:t>Melanoma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31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200">
                <a:latin typeface="Arial"/>
                <a:cs typeface="Arial"/>
              </a:rPr>
              <a:t>Melanoacanthoma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32889" y="367995"/>
            <a:ext cx="7196455" cy="55105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735"/>
              </a:lnSpc>
              <a:spcBef>
                <a:spcPts val="100"/>
              </a:spcBef>
            </a:pPr>
            <a:r>
              <a:rPr dirty="0" sz="2400" spc="-185">
                <a:latin typeface="Arial"/>
                <a:cs typeface="Arial"/>
              </a:rPr>
              <a:t>3.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200">
                <a:latin typeface="Arial"/>
                <a:cs typeface="Arial"/>
              </a:rPr>
              <a:t>Pigmented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225">
                <a:latin typeface="Arial"/>
                <a:cs typeface="Arial"/>
              </a:rPr>
              <a:t>lesions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of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90">
                <a:latin typeface="Arial"/>
                <a:cs typeface="Arial"/>
              </a:rPr>
              <a:t>benign,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60">
                <a:latin typeface="Arial"/>
                <a:cs typeface="Arial"/>
              </a:rPr>
              <a:t>non-neoplastic</a:t>
            </a:r>
            <a:r>
              <a:rPr dirty="0" sz="2400" spc="-300">
                <a:latin typeface="Arial"/>
                <a:cs typeface="Arial"/>
              </a:rPr>
              <a:t> </a:t>
            </a:r>
            <a:r>
              <a:rPr dirty="0" sz="2400" spc="-165">
                <a:latin typeface="Arial"/>
                <a:cs typeface="Arial"/>
              </a:rPr>
              <a:t>hematologic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65">
                <a:latin typeface="Arial"/>
                <a:cs typeface="Arial"/>
              </a:rPr>
              <a:t>or</a:t>
            </a:r>
            <a:endParaRPr sz="2400">
              <a:latin typeface="Arial"/>
              <a:cs typeface="Arial"/>
            </a:endParaRPr>
          </a:p>
          <a:p>
            <a:pPr marL="295910">
              <a:lnSpc>
                <a:spcPts val="2735"/>
              </a:lnSpc>
            </a:pPr>
            <a:r>
              <a:rPr dirty="0" sz="2400" spc="-175">
                <a:latin typeface="Arial"/>
                <a:cs typeface="Arial"/>
              </a:rPr>
              <a:t>vascular</a:t>
            </a:r>
            <a:r>
              <a:rPr dirty="0" sz="2400" spc="-315">
                <a:latin typeface="Arial"/>
                <a:cs typeface="Arial"/>
              </a:rPr>
              <a:t> </a:t>
            </a:r>
            <a:r>
              <a:rPr dirty="0" sz="2400" spc="-95">
                <a:latin typeface="Arial"/>
                <a:cs typeface="Arial"/>
              </a:rPr>
              <a:t>origin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315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10">
                <a:latin typeface="Arial"/>
                <a:cs typeface="Arial"/>
              </a:rPr>
              <a:t>Varicosity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31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204">
                <a:latin typeface="Arial"/>
                <a:cs typeface="Arial"/>
              </a:rPr>
              <a:t>Petechia, </a:t>
            </a:r>
            <a:r>
              <a:rPr dirty="0" sz="2400" spc="-165">
                <a:latin typeface="Arial"/>
                <a:cs typeface="Arial"/>
              </a:rPr>
              <a:t>purpura, </a:t>
            </a:r>
            <a:r>
              <a:rPr dirty="0" sz="2400" spc="-254">
                <a:latin typeface="Arial"/>
                <a:cs typeface="Arial"/>
              </a:rPr>
              <a:t>ecchymosis, </a:t>
            </a:r>
            <a:r>
              <a:rPr dirty="0" sz="2400" spc="-245">
                <a:latin typeface="Arial"/>
                <a:cs typeface="Arial"/>
              </a:rPr>
              <a:t>hematoma, </a:t>
            </a:r>
            <a:r>
              <a:rPr dirty="0" sz="2400" spc="-195">
                <a:latin typeface="Arial"/>
                <a:cs typeface="Arial"/>
              </a:rPr>
              <a:t>and</a:t>
            </a:r>
            <a:r>
              <a:rPr dirty="0" sz="2400" spc="-470">
                <a:latin typeface="Arial"/>
                <a:cs typeface="Arial"/>
              </a:rPr>
              <a:t> </a:t>
            </a:r>
            <a:r>
              <a:rPr dirty="0" sz="2400" spc="-145">
                <a:latin typeface="Arial"/>
                <a:cs typeface="Arial"/>
              </a:rPr>
              <a:t>telangiectasia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300">
              <a:latin typeface="Arial"/>
              <a:cs typeface="Arial"/>
            </a:endParaRPr>
          </a:p>
          <a:p>
            <a:pPr marL="295910" marR="802640" indent="-283845">
              <a:lnSpc>
                <a:spcPts val="2590"/>
              </a:lnSpc>
            </a:pPr>
            <a:r>
              <a:rPr dirty="0" sz="2400" spc="-204">
                <a:latin typeface="Arial"/>
                <a:cs typeface="Arial"/>
              </a:rPr>
              <a:t>4. </a:t>
            </a:r>
            <a:r>
              <a:rPr dirty="0" sz="2400" spc="-200">
                <a:latin typeface="Arial"/>
                <a:cs typeface="Arial"/>
              </a:rPr>
              <a:t>Pigmented </a:t>
            </a:r>
            <a:r>
              <a:rPr dirty="0" sz="2400" spc="-225">
                <a:latin typeface="Arial"/>
                <a:cs typeface="Arial"/>
              </a:rPr>
              <a:t>lesions </a:t>
            </a:r>
            <a:r>
              <a:rPr dirty="0" sz="2400" spc="-150">
                <a:latin typeface="Arial"/>
                <a:cs typeface="Arial"/>
              </a:rPr>
              <a:t>of </a:t>
            </a:r>
            <a:r>
              <a:rPr dirty="0" sz="2400" spc="-165">
                <a:latin typeface="Arial"/>
                <a:cs typeface="Arial"/>
              </a:rPr>
              <a:t>benign </a:t>
            </a:r>
            <a:r>
              <a:rPr dirty="0" sz="2400" spc="-195">
                <a:latin typeface="Arial"/>
                <a:cs typeface="Arial"/>
              </a:rPr>
              <a:t>and </a:t>
            </a:r>
            <a:r>
              <a:rPr dirty="0" sz="2400" spc="-130">
                <a:latin typeface="Arial"/>
                <a:cs typeface="Arial"/>
              </a:rPr>
              <a:t>malignant</a:t>
            </a:r>
            <a:r>
              <a:rPr dirty="0" sz="2400" spc="-434">
                <a:latin typeface="Arial"/>
                <a:cs typeface="Arial"/>
              </a:rPr>
              <a:t> </a:t>
            </a:r>
            <a:r>
              <a:rPr dirty="0" sz="2400" spc="-165">
                <a:latin typeface="Arial"/>
                <a:cs typeface="Arial"/>
              </a:rPr>
              <a:t>neoplastic  </a:t>
            </a:r>
            <a:r>
              <a:rPr dirty="0" sz="2400" spc="-175">
                <a:latin typeface="Arial"/>
                <a:cs typeface="Arial"/>
              </a:rPr>
              <a:t>vascular</a:t>
            </a:r>
            <a:r>
              <a:rPr dirty="0" sz="2400" spc="-315">
                <a:latin typeface="Arial"/>
                <a:cs typeface="Arial"/>
              </a:rPr>
              <a:t> </a:t>
            </a:r>
            <a:r>
              <a:rPr dirty="0" sz="2400" spc="-95">
                <a:latin typeface="Arial"/>
                <a:cs typeface="Arial"/>
              </a:rPr>
              <a:t>origin</a:t>
            </a:r>
            <a:r>
              <a:rPr dirty="0" sz="2400" spc="-305">
                <a:latin typeface="Arial"/>
                <a:cs typeface="Arial"/>
              </a:rPr>
              <a:t> </a:t>
            </a:r>
            <a:r>
              <a:rPr dirty="0" sz="2400" spc="-165">
                <a:latin typeface="Arial"/>
                <a:cs typeface="Arial"/>
              </a:rPr>
              <a:t>or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75">
                <a:latin typeface="Arial"/>
                <a:cs typeface="Arial"/>
              </a:rPr>
              <a:t>abnormal</a:t>
            </a:r>
            <a:r>
              <a:rPr dirty="0" sz="2400" spc="-305">
                <a:latin typeface="Arial"/>
                <a:cs typeface="Arial"/>
              </a:rPr>
              <a:t> </a:t>
            </a:r>
            <a:r>
              <a:rPr dirty="0" sz="2400" spc="-175">
                <a:latin typeface="Arial"/>
                <a:cs typeface="Arial"/>
              </a:rPr>
              <a:t>vascular</a:t>
            </a:r>
            <a:r>
              <a:rPr dirty="0" sz="2400" spc="-315">
                <a:latin typeface="Arial"/>
                <a:cs typeface="Arial"/>
              </a:rPr>
              <a:t> </a:t>
            </a:r>
            <a:r>
              <a:rPr dirty="0" sz="2400" spc="-240">
                <a:latin typeface="Arial"/>
                <a:cs typeface="Arial"/>
              </a:rPr>
              <a:t>morphogenesis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275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85">
                <a:latin typeface="Arial"/>
                <a:cs typeface="Arial"/>
              </a:rPr>
              <a:t>Lymphangioma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315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50">
                <a:latin typeface="Arial"/>
                <a:cs typeface="Arial"/>
              </a:rPr>
              <a:t>Hemangioma/vascular</a:t>
            </a:r>
            <a:r>
              <a:rPr dirty="0" sz="2400" spc="-315">
                <a:latin typeface="Arial"/>
                <a:cs typeface="Arial"/>
              </a:rPr>
              <a:t> </a:t>
            </a:r>
            <a:r>
              <a:rPr dirty="0" sz="2400" spc="-175">
                <a:latin typeface="Arial"/>
                <a:cs typeface="Arial"/>
              </a:rPr>
              <a:t>malformations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31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90">
                <a:latin typeface="Arial"/>
                <a:cs typeface="Arial"/>
              </a:rPr>
              <a:t>Kaposi</a:t>
            </a:r>
            <a:r>
              <a:rPr dirty="0" sz="2400" spc="-300">
                <a:latin typeface="Arial"/>
                <a:cs typeface="Arial"/>
              </a:rPr>
              <a:t> </a:t>
            </a:r>
            <a:r>
              <a:rPr dirty="0" sz="2400" spc="-265">
                <a:latin typeface="Arial"/>
                <a:cs typeface="Arial"/>
              </a:rPr>
              <a:t>sarcoma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400" spc="-229">
                <a:latin typeface="Arial"/>
                <a:cs typeface="Arial"/>
              </a:rPr>
              <a:t>5. </a:t>
            </a:r>
            <a:r>
              <a:rPr dirty="0" sz="2400" spc="-200">
                <a:latin typeface="Arial"/>
                <a:cs typeface="Arial"/>
              </a:rPr>
              <a:t>Pigmented </a:t>
            </a:r>
            <a:r>
              <a:rPr dirty="0" sz="2400" spc="-225">
                <a:latin typeface="Arial"/>
                <a:cs typeface="Arial"/>
              </a:rPr>
              <a:t>lesions </a:t>
            </a:r>
            <a:r>
              <a:rPr dirty="0" sz="2400" spc="-150">
                <a:latin typeface="Arial"/>
                <a:cs typeface="Arial"/>
              </a:rPr>
              <a:t>of </a:t>
            </a:r>
            <a:r>
              <a:rPr dirty="0" sz="2400" spc="-125">
                <a:latin typeface="Arial"/>
                <a:cs typeface="Arial"/>
              </a:rPr>
              <a:t>salivary </a:t>
            </a:r>
            <a:r>
              <a:rPr dirty="0" sz="2400" spc="-130">
                <a:latin typeface="Arial"/>
                <a:cs typeface="Arial"/>
              </a:rPr>
              <a:t>gland</a:t>
            </a:r>
            <a:r>
              <a:rPr dirty="0" sz="2400" spc="-395">
                <a:latin typeface="Arial"/>
                <a:cs typeface="Arial"/>
              </a:rPr>
              <a:t> </a:t>
            </a:r>
            <a:r>
              <a:rPr dirty="0" sz="2400" spc="-95">
                <a:latin typeface="Arial"/>
                <a:cs typeface="Arial"/>
              </a:rPr>
              <a:t>origin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315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200">
                <a:latin typeface="Arial"/>
                <a:cs typeface="Arial"/>
              </a:rPr>
              <a:t>Mucocele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31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85">
                <a:latin typeface="Arial"/>
                <a:cs typeface="Arial"/>
              </a:rPr>
              <a:t>Ranula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60"/>
              <a:t>5</a:t>
            </a:r>
            <a:r>
              <a:rPr dirty="0" spc="25"/>
              <a:t>/1</a:t>
            </a:r>
            <a:r>
              <a:rPr dirty="0" spc="-25"/>
              <a:t>9</a:t>
            </a:r>
            <a:r>
              <a:rPr dirty="0" spc="105"/>
              <a:t>/</a:t>
            </a:r>
            <a:r>
              <a:rPr dirty="0" spc="210"/>
              <a:t>2</a:t>
            </a:r>
            <a:r>
              <a:rPr dirty="0" spc="-35"/>
              <a:t>0</a:t>
            </a:r>
            <a:r>
              <a:rPr dirty="0" spc="-45"/>
              <a:t>2</a:t>
            </a:r>
            <a:r>
              <a:rPr dirty="0" spc="-10"/>
              <a:t>3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85"/>
              <a:t>pigmentations</a:t>
            </a:r>
            <a:r>
              <a:rPr dirty="0" spc="-165"/>
              <a:t> </a:t>
            </a:r>
            <a:r>
              <a:rPr dirty="0" spc="-75"/>
              <a:t>of</a:t>
            </a:r>
            <a:r>
              <a:rPr dirty="0" spc="-165"/>
              <a:t> </a:t>
            </a:r>
            <a:r>
              <a:rPr dirty="0" spc="-60"/>
              <a:t>oral</a:t>
            </a:r>
            <a:r>
              <a:rPr dirty="0" spc="-155"/>
              <a:t> </a:t>
            </a:r>
            <a:r>
              <a:rPr dirty="0" spc="-45"/>
              <a:t>cavity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 spc="-20"/>
              <a:t>23</a:t>
            </a:fld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32889" y="481329"/>
            <a:ext cx="7033259" cy="569595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dirty="0" sz="2400" spc="-195">
                <a:latin typeface="Arial"/>
                <a:cs typeface="Arial"/>
              </a:rPr>
              <a:t>6.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200">
                <a:latin typeface="Arial"/>
                <a:cs typeface="Arial"/>
              </a:rPr>
              <a:t>Pigmented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225">
                <a:latin typeface="Arial"/>
                <a:cs typeface="Arial"/>
              </a:rPr>
              <a:t>lesions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25">
                <a:latin typeface="Arial"/>
                <a:cs typeface="Arial"/>
              </a:rPr>
              <a:t>related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20">
                <a:latin typeface="Arial"/>
                <a:cs typeface="Arial"/>
              </a:rPr>
              <a:t>to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270">
                <a:latin typeface="Arial"/>
                <a:cs typeface="Arial"/>
              </a:rPr>
              <a:t>exogenous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-215">
                <a:latin typeface="Arial"/>
                <a:cs typeface="Arial"/>
              </a:rPr>
              <a:t>deposits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60">
                <a:latin typeface="Arial"/>
                <a:cs typeface="Arial"/>
              </a:rPr>
              <a:t>Amalgam </a:t>
            </a:r>
            <a:r>
              <a:rPr dirty="0" sz="2400" spc="-110">
                <a:latin typeface="Arial"/>
                <a:cs typeface="Arial"/>
              </a:rPr>
              <a:t>tattoo</a:t>
            </a:r>
            <a:r>
              <a:rPr dirty="0" sz="2400" spc="-545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(focal </a:t>
            </a:r>
            <a:r>
              <a:rPr dirty="0" sz="2400" spc="-195">
                <a:latin typeface="Arial"/>
                <a:cs typeface="Arial"/>
              </a:rPr>
              <a:t>argyrosis)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60">
                <a:latin typeface="Arial"/>
                <a:cs typeface="Arial"/>
              </a:rPr>
              <a:t>Heavy </a:t>
            </a:r>
            <a:r>
              <a:rPr dirty="0" sz="2400" spc="-140">
                <a:latin typeface="Arial"/>
                <a:cs typeface="Arial"/>
              </a:rPr>
              <a:t>metal</a:t>
            </a:r>
            <a:r>
              <a:rPr dirty="0" sz="2400" spc="-400">
                <a:latin typeface="Arial"/>
                <a:cs typeface="Arial"/>
              </a:rPr>
              <a:t> </a:t>
            </a:r>
            <a:r>
              <a:rPr dirty="0" sz="2400" spc="-160">
                <a:latin typeface="Arial"/>
                <a:cs typeface="Arial"/>
              </a:rPr>
              <a:t>ingestion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550">
              <a:latin typeface="Arial"/>
              <a:cs typeface="Arial"/>
            </a:endParaRPr>
          </a:p>
          <a:p>
            <a:pPr marL="251460" indent="-239395">
              <a:lnSpc>
                <a:spcPct val="100000"/>
              </a:lnSpc>
              <a:buAutoNum type="arabicPeriod" startAt="7"/>
              <a:tabLst>
                <a:tab pos="252095" algn="l"/>
              </a:tabLst>
            </a:pPr>
            <a:r>
              <a:rPr dirty="0" sz="2400" spc="-125">
                <a:latin typeface="Arial"/>
                <a:cs typeface="Arial"/>
              </a:rPr>
              <a:t>Drug-induced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70">
                <a:latin typeface="Arial"/>
                <a:cs typeface="Arial"/>
              </a:rPr>
              <a:t>pigmentations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"/>
              <a:buAutoNum type="arabicPeriod" startAt="7"/>
            </a:pPr>
            <a:endParaRPr sz="3500">
              <a:latin typeface="Arial"/>
              <a:cs typeface="Arial"/>
            </a:endParaRPr>
          </a:p>
          <a:p>
            <a:pPr marL="254635" indent="-242570">
              <a:lnSpc>
                <a:spcPct val="100000"/>
              </a:lnSpc>
              <a:buAutoNum type="arabicPeriod" startAt="7"/>
              <a:tabLst>
                <a:tab pos="255270" algn="l"/>
              </a:tabLst>
            </a:pPr>
            <a:r>
              <a:rPr dirty="0" sz="2400" spc="-200">
                <a:latin typeface="Arial"/>
                <a:cs typeface="Arial"/>
              </a:rPr>
              <a:t>Pigmented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225">
                <a:latin typeface="Arial"/>
                <a:cs typeface="Arial"/>
              </a:rPr>
              <a:t>lesions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25">
                <a:latin typeface="Arial"/>
                <a:cs typeface="Arial"/>
              </a:rPr>
              <a:t>related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20">
                <a:latin typeface="Arial"/>
                <a:cs typeface="Arial"/>
              </a:rPr>
              <a:t>to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10">
                <a:latin typeface="Arial"/>
                <a:cs typeface="Arial"/>
              </a:rPr>
              <a:t>underlying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80">
                <a:latin typeface="Arial"/>
                <a:cs typeface="Arial"/>
              </a:rPr>
              <a:t>endocrine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204">
                <a:latin typeface="Arial"/>
                <a:cs typeface="Arial"/>
              </a:rPr>
              <a:t>disorders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295910" algn="l"/>
              </a:tabLst>
            </a:pPr>
            <a:r>
              <a:rPr dirty="0" sz="1900" spc="-484">
                <a:solidFill>
                  <a:srgbClr val="CEB866"/>
                </a:solidFill>
                <a:latin typeface="Arial"/>
                <a:cs typeface="Arial"/>
              </a:rPr>
              <a:t>	</a:t>
            </a:r>
            <a:r>
              <a:rPr dirty="0" sz="2400" spc="-85">
                <a:latin typeface="Arial"/>
                <a:cs typeface="Arial"/>
              </a:rPr>
              <a:t>Albright’s</a:t>
            </a:r>
            <a:r>
              <a:rPr dirty="0" sz="2400" spc="-495">
                <a:latin typeface="Arial"/>
                <a:cs typeface="Arial"/>
              </a:rPr>
              <a:t> </a:t>
            </a:r>
            <a:r>
              <a:rPr dirty="0" sz="2400" spc="-245">
                <a:latin typeface="Arial"/>
                <a:cs typeface="Arial"/>
              </a:rPr>
              <a:t>syndrome, </a:t>
            </a:r>
            <a:r>
              <a:rPr dirty="0" sz="2400" spc="-190">
                <a:latin typeface="Arial"/>
                <a:cs typeface="Arial"/>
              </a:rPr>
              <a:t>Addison’s </a:t>
            </a:r>
            <a:r>
              <a:rPr dirty="0" sz="2400" spc="-275">
                <a:latin typeface="Arial"/>
                <a:cs typeface="Arial"/>
              </a:rPr>
              <a:t>disease, </a:t>
            </a:r>
            <a:r>
              <a:rPr dirty="0" sz="2400" spc="-210">
                <a:latin typeface="Arial"/>
                <a:cs typeface="Arial"/>
              </a:rPr>
              <a:t>Cushing’s </a:t>
            </a:r>
            <a:r>
              <a:rPr dirty="0" sz="2400" spc="-270">
                <a:latin typeface="Arial"/>
                <a:cs typeface="Arial"/>
              </a:rPr>
              <a:t>disease,</a:t>
            </a:r>
            <a:endParaRPr sz="2400">
              <a:latin typeface="Arial"/>
              <a:cs typeface="Arial"/>
            </a:endParaRPr>
          </a:p>
          <a:p>
            <a:pPr marL="295910">
              <a:lnSpc>
                <a:spcPct val="100000"/>
              </a:lnSpc>
            </a:pPr>
            <a:r>
              <a:rPr dirty="0" sz="2400" spc="-190">
                <a:latin typeface="Arial"/>
                <a:cs typeface="Arial"/>
              </a:rPr>
              <a:t>acromegaly, </a:t>
            </a:r>
            <a:r>
              <a:rPr dirty="0" sz="2400" spc="-195">
                <a:latin typeface="Arial"/>
                <a:cs typeface="Arial"/>
              </a:rPr>
              <a:t>and</a:t>
            </a:r>
            <a:r>
              <a:rPr dirty="0" sz="2400" spc="-385">
                <a:latin typeface="Arial"/>
                <a:cs typeface="Arial"/>
              </a:rPr>
              <a:t> </a:t>
            </a:r>
            <a:r>
              <a:rPr dirty="0" sz="2400" spc="-145">
                <a:latin typeface="Arial"/>
                <a:cs typeface="Arial"/>
              </a:rPr>
              <a:t>hyperthyroidism.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400" spc="-200">
                <a:latin typeface="Arial"/>
                <a:cs typeface="Arial"/>
              </a:rPr>
              <a:t>9.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200">
                <a:latin typeface="Arial"/>
                <a:cs typeface="Arial"/>
              </a:rPr>
              <a:t>Pigmented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225">
                <a:latin typeface="Arial"/>
                <a:cs typeface="Arial"/>
              </a:rPr>
              <a:t>lesions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120">
                <a:latin typeface="Arial"/>
                <a:cs typeface="Arial"/>
              </a:rPr>
              <a:t>related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20">
                <a:latin typeface="Arial"/>
                <a:cs typeface="Arial"/>
              </a:rPr>
              <a:t>to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other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220">
                <a:latin typeface="Arial"/>
                <a:cs typeface="Arial"/>
              </a:rPr>
              <a:t>systemic</a:t>
            </a:r>
            <a:r>
              <a:rPr dirty="0" sz="2400" spc="-300">
                <a:latin typeface="Arial"/>
                <a:cs typeface="Arial"/>
              </a:rPr>
              <a:t> </a:t>
            </a:r>
            <a:r>
              <a:rPr dirty="0" sz="2400" spc="-290">
                <a:latin typeface="Arial"/>
                <a:cs typeface="Arial"/>
              </a:rPr>
              <a:t>diseases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229">
                <a:latin typeface="Arial"/>
                <a:cs typeface="Arial"/>
              </a:rPr>
              <a:t>Hemochromatosis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225">
                <a:latin typeface="Arial"/>
                <a:cs typeface="Arial"/>
              </a:rPr>
              <a:t>Peutz-Jeghers</a:t>
            </a:r>
            <a:r>
              <a:rPr dirty="0" sz="2400" spc="-270">
                <a:latin typeface="Arial"/>
                <a:cs typeface="Arial"/>
              </a:rPr>
              <a:t> </a:t>
            </a:r>
            <a:r>
              <a:rPr dirty="0" sz="2400" spc="-229">
                <a:latin typeface="Arial"/>
                <a:cs typeface="Arial"/>
              </a:rPr>
              <a:t>syndrome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60"/>
              <a:t>5</a:t>
            </a:r>
            <a:r>
              <a:rPr dirty="0" spc="25"/>
              <a:t>/1</a:t>
            </a:r>
            <a:r>
              <a:rPr dirty="0" spc="-25"/>
              <a:t>9</a:t>
            </a:r>
            <a:r>
              <a:rPr dirty="0" spc="105"/>
              <a:t>/</a:t>
            </a:r>
            <a:r>
              <a:rPr dirty="0" spc="210"/>
              <a:t>2</a:t>
            </a:r>
            <a:r>
              <a:rPr dirty="0" spc="-35"/>
              <a:t>0</a:t>
            </a:r>
            <a:r>
              <a:rPr dirty="0" spc="-45"/>
              <a:t>2</a:t>
            </a:r>
            <a:r>
              <a:rPr dirty="0" spc="-10"/>
              <a:t>3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85"/>
              <a:t>pigmentations</a:t>
            </a:r>
            <a:r>
              <a:rPr dirty="0" spc="-165"/>
              <a:t> </a:t>
            </a:r>
            <a:r>
              <a:rPr dirty="0" spc="-75"/>
              <a:t>of</a:t>
            </a:r>
            <a:r>
              <a:rPr dirty="0" spc="-165"/>
              <a:t> </a:t>
            </a:r>
            <a:r>
              <a:rPr dirty="0" spc="-60"/>
              <a:t>oral</a:t>
            </a:r>
            <a:r>
              <a:rPr dirty="0" spc="-155"/>
              <a:t> </a:t>
            </a:r>
            <a:r>
              <a:rPr dirty="0" spc="-45"/>
              <a:t>cavity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 spc="-20"/>
              <a:t>23</a:t>
            </a:fld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17" y="0"/>
            <a:ext cx="9142730" cy="6858000"/>
            <a:chOff x="1717" y="0"/>
            <a:chExt cx="9142730" cy="6858000"/>
          </a:xfrm>
        </p:grpSpPr>
        <p:sp>
          <p:nvSpPr>
            <p:cNvPr id="3" name="object 3"/>
            <p:cNvSpPr/>
            <p:nvPr/>
          </p:nvSpPr>
          <p:spPr>
            <a:xfrm>
              <a:off x="1071371" y="155447"/>
              <a:ext cx="2149602" cy="79628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744724" y="155447"/>
              <a:ext cx="1550670" cy="79628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896867" y="155447"/>
              <a:ext cx="790193" cy="79628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282440" y="187464"/>
              <a:ext cx="514350" cy="54786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469891" y="155447"/>
              <a:ext cx="1343406" cy="79628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272794" y="214071"/>
            <a:ext cx="434276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2800" spc="-200" i="1">
                <a:solidFill>
                  <a:srgbClr val="542B6D"/>
                </a:solidFill>
                <a:latin typeface="Times New Roman"/>
                <a:cs typeface="Times New Roman"/>
              </a:rPr>
              <a:t>According </a:t>
            </a:r>
            <a:r>
              <a:rPr dirty="0" sz="2800" spc="-85" i="1">
                <a:solidFill>
                  <a:srgbClr val="542B6D"/>
                </a:solidFill>
                <a:latin typeface="Times New Roman"/>
                <a:cs typeface="Times New Roman"/>
              </a:rPr>
              <a:t>to </a:t>
            </a:r>
            <a:r>
              <a:rPr dirty="0" sz="2800" spc="-135" i="1">
                <a:solidFill>
                  <a:srgbClr val="542B6D"/>
                </a:solidFill>
                <a:latin typeface="Times New Roman"/>
                <a:cs typeface="Times New Roman"/>
              </a:rPr>
              <a:t>Burket’s </a:t>
            </a:r>
            <a:r>
              <a:rPr dirty="0" sz="2800" spc="-90" i="1">
                <a:solidFill>
                  <a:srgbClr val="542B6D"/>
                </a:solidFill>
                <a:latin typeface="Times New Roman"/>
                <a:cs typeface="Times New Roman"/>
              </a:rPr>
              <a:t>10</a:t>
            </a:r>
            <a:r>
              <a:rPr dirty="0" baseline="25525" sz="2775" spc="-135" i="1">
                <a:solidFill>
                  <a:srgbClr val="542B6D"/>
                </a:solidFill>
                <a:latin typeface="Times New Roman"/>
                <a:cs typeface="Times New Roman"/>
              </a:rPr>
              <a:t>th</a:t>
            </a:r>
            <a:r>
              <a:rPr dirty="0" baseline="25525" sz="2775" spc="-60" i="1">
                <a:solidFill>
                  <a:srgbClr val="542B6D"/>
                </a:solidFill>
                <a:latin typeface="Times New Roman"/>
                <a:cs typeface="Times New Roman"/>
              </a:rPr>
              <a:t> </a:t>
            </a:r>
            <a:r>
              <a:rPr dirty="0" sz="2800" spc="-140" i="1">
                <a:solidFill>
                  <a:srgbClr val="542B6D"/>
                </a:solidFill>
                <a:latin typeface="Times New Roman"/>
                <a:cs typeface="Times New Roman"/>
              </a:rPr>
              <a:t>edition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071372" y="1008888"/>
            <a:ext cx="4475480" cy="3958590"/>
            <a:chOff x="1071372" y="1008888"/>
            <a:chExt cx="4475480" cy="3958590"/>
          </a:xfrm>
        </p:grpSpPr>
        <p:sp>
          <p:nvSpPr>
            <p:cNvPr id="10" name="object 10"/>
            <p:cNvSpPr/>
            <p:nvPr/>
          </p:nvSpPr>
          <p:spPr>
            <a:xfrm>
              <a:off x="1071372" y="1008888"/>
              <a:ext cx="3996690" cy="79628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248156" y="4183380"/>
              <a:ext cx="1408938" cy="78409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2193036" y="4183380"/>
              <a:ext cx="1081277" cy="78409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2810255" y="4183380"/>
              <a:ext cx="563118" cy="78409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2909316" y="4183380"/>
              <a:ext cx="2637282" cy="78409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1298194" y="916445"/>
            <a:ext cx="5013960" cy="5139055"/>
          </a:xfrm>
          <a:prstGeom prst="rect">
            <a:avLst/>
          </a:prstGeom>
        </p:spPr>
        <p:txBody>
          <a:bodyPr wrap="square" lIns="0" tIns="1638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90"/>
              </a:spcBef>
            </a:pPr>
            <a:r>
              <a:rPr dirty="0" sz="2800" spc="-140" i="1">
                <a:solidFill>
                  <a:srgbClr val="3D254D"/>
                </a:solidFill>
                <a:latin typeface="Times New Roman"/>
                <a:cs typeface="Times New Roman"/>
              </a:rPr>
              <a:t>Blue/purple </a:t>
            </a:r>
            <a:r>
              <a:rPr dirty="0" sz="2800" spc="-180" i="1">
                <a:solidFill>
                  <a:srgbClr val="3D254D"/>
                </a:solidFill>
                <a:latin typeface="Times New Roman"/>
                <a:cs typeface="Times New Roman"/>
              </a:rPr>
              <a:t>vascular</a:t>
            </a:r>
            <a:r>
              <a:rPr dirty="0" sz="2800" spc="-30" i="1">
                <a:solidFill>
                  <a:srgbClr val="3D254D"/>
                </a:solidFill>
                <a:latin typeface="Times New Roman"/>
                <a:cs typeface="Times New Roman"/>
              </a:rPr>
              <a:t> </a:t>
            </a:r>
            <a:r>
              <a:rPr dirty="0" sz="2800" spc="-185" i="1">
                <a:solidFill>
                  <a:srgbClr val="3D254D"/>
                </a:solidFill>
                <a:latin typeface="Times New Roman"/>
                <a:cs typeface="Times New Roman"/>
              </a:rPr>
              <a:t>lesions</a:t>
            </a:r>
            <a:endParaRPr sz="2800">
              <a:latin typeface="Times New Roman"/>
              <a:cs typeface="Times New Roman"/>
            </a:endParaRPr>
          </a:p>
          <a:p>
            <a:pPr marL="454659" indent="-283845">
              <a:lnSpc>
                <a:spcPct val="100000"/>
              </a:lnSpc>
              <a:spcBef>
                <a:spcPts val="1019"/>
              </a:spcBef>
              <a:buClr>
                <a:srgbClr val="CEB866"/>
              </a:buClr>
              <a:buSzPct val="79166"/>
              <a:buChar char=""/>
              <a:tabLst>
                <a:tab pos="454025" algn="l"/>
                <a:tab pos="454659" algn="l"/>
              </a:tabLst>
            </a:pPr>
            <a:r>
              <a:rPr dirty="0" sz="2400" spc="-215">
                <a:latin typeface="Arial"/>
                <a:cs typeface="Arial"/>
              </a:rPr>
              <a:t>Hemangioma</a:t>
            </a:r>
            <a:endParaRPr sz="2400">
              <a:latin typeface="Arial"/>
              <a:cs typeface="Arial"/>
            </a:endParaRPr>
          </a:p>
          <a:p>
            <a:pPr marL="454659" indent="-283845">
              <a:lnSpc>
                <a:spcPct val="100000"/>
              </a:lnSpc>
              <a:spcBef>
                <a:spcPts val="605"/>
              </a:spcBef>
              <a:buClr>
                <a:srgbClr val="CEB866"/>
              </a:buClr>
              <a:buSzPct val="79166"/>
              <a:buChar char=""/>
              <a:tabLst>
                <a:tab pos="454025" algn="l"/>
                <a:tab pos="454659" algn="l"/>
              </a:tabLst>
            </a:pPr>
            <a:r>
              <a:rPr dirty="0" sz="2400" spc="-80">
                <a:latin typeface="Arial"/>
                <a:cs typeface="Arial"/>
              </a:rPr>
              <a:t>Varix</a:t>
            </a:r>
            <a:endParaRPr sz="2400">
              <a:latin typeface="Arial"/>
              <a:cs typeface="Arial"/>
            </a:endParaRPr>
          </a:p>
          <a:p>
            <a:pPr marL="454659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454025" algn="l"/>
                <a:tab pos="454659" algn="l"/>
              </a:tabLst>
            </a:pPr>
            <a:r>
              <a:rPr dirty="0" sz="2400" spc="-195">
                <a:latin typeface="Arial"/>
                <a:cs typeface="Arial"/>
              </a:rPr>
              <a:t>Angiosarcoma</a:t>
            </a:r>
            <a:endParaRPr sz="2400">
              <a:latin typeface="Arial"/>
              <a:cs typeface="Arial"/>
            </a:endParaRPr>
          </a:p>
          <a:p>
            <a:pPr marL="454659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454025" algn="l"/>
                <a:tab pos="454659" algn="l"/>
              </a:tabLst>
            </a:pPr>
            <a:r>
              <a:rPr dirty="0" sz="2400" spc="-225">
                <a:latin typeface="Arial"/>
                <a:cs typeface="Arial"/>
              </a:rPr>
              <a:t>Kaposi's</a:t>
            </a:r>
            <a:r>
              <a:rPr dirty="0" sz="2400" spc="-315">
                <a:latin typeface="Arial"/>
                <a:cs typeface="Arial"/>
              </a:rPr>
              <a:t> </a:t>
            </a:r>
            <a:r>
              <a:rPr dirty="0" sz="2400" spc="-275">
                <a:latin typeface="Arial"/>
                <a:cs typeface="Arial"/>
              </a:rPr>
              <a:t>Sarcoma</a:t>
            </a:r>
            <a:endParaRPr sz="2400">
              <a:latin typeface="Arial"/>
              <a:cs typeface="Arial"/>
            </a:endParaRPr>
          </a:p>
          <a:p>
            <a:pPr marL="454659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454025" algn="l"/>
                <a:tab pos="454659" algn="l"/>
              </a:tabLst>
            </a:pPr>
            <a:r>
              <a:rPr dirty="0" sz="2400" spc="-110">
                <a:latin typeface="Arial"/>
                <a:cs typeface="Arial"/>
              </a:rPr>
              <a:t>Hereditary </a:t>
            </a:r>
            <a:r>
              <a:rPr dirty="0" sz="2400" spc="-170">
                <a:latin typeface="Arial"/>
                <a:cs typeface="Arial"/>
              </a:rPr>
              <a:t>Hemorrhagic</a:t>
            </a:r>
            <a:r>
              <a:rPr dirty="0" sz="2400" spc="-459">
                <a:latin typeface="Arial"/>
                <a:cs typeface="Arial"/>
              </a:rPr>
              <a:t> </a:t>
            </a:r>
            <a:r>
              <a:rPr dirty="0" sz="2400" spc="-175">
                <a:latin typeface="Arial"/>
                <a:cs typeface="Arial"/>
              </a:rPr>
              <a:t>Telangiectasia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250">
              <a:latin typeface="Arial"/>
              <a:cs typeface="Arial"/>
            </a:endParaRPr>
          </a:p>
          <a:p>
            <a:pPr marL="170815">
              <a:lnSpc>
                <a:spcPct val="100000"/>
              </a:lnSpc>
            </a:pPr>
            <a:r>
              <a:rPr dirty="0" sz="2800" spc="-135" i="1">
                <a:solidFill>
                  <a:srgbClr val="3D254D"/>
                </a:solidFill>
                <a:latin typeface="Times New Roman"/>
                <a:cs typeface="Times New Roman"/>
              </a:rPr>
              <a:t>Brown </a:t>
            </a:r>
            <a:r>
              <a:rPr dirty="0" sz="2800" spc="-204" i="1">
                <a:solidFill>
                  <a:srgbClr val="3D254D"/>
                </a:solidFill>
                <a:latin typeface="Times New Roman"/>
                <a:cs typeface="Times New Roman"/>
              </a:rPr>
              <a:t>heme-associated</a:t>
            </a:r>
            <a:r>
              <a:rPr dirty="0" sz="2800" spc="-10" i="1">
                <a:solidFill>
                  <a:srgbClr val="3D254D"/>
                </a:solidFill>
                <a:latin typeface="Times New Roman"/>
                <a:cs typeface="Times New Roman"/>
              </a:rPr>
              <a:t> </a:t>
            </a:r>
            <a:r>
              <a:rPr dirty="0" sz="2800" spc="-185" i="1">
                <a:solidFill>
                  <a:srgbClr val="3D254D"/>
                </a:solidFill>
                <a:latin typeface="Times New Roman"/>
                <a:cs typeface="Times New Roman"/>
              </a:rPr>
              <a:t>lesions</a:t>
            </a:r>
            <a:endParaRPr sz="2800">
              <a:latin typeface="Times New Roman"/>
              <a:cs typeface="Times New Roman"/>
            </a:endParaRPr>
          </a:p>
          <a:p>
            <a:pPr marL="454659" indent="-283845">
              <a:lnSpc>
                <a:spcPct val="100000"/>
              </a:lnSpc>
              <a:spcBef>
                <a:spcPts val="905"/>
              </a:spcBef>
              <a:buClr>
                <a:srgbClr val="CEB866"/>
              </a:buClr>
              <a:buSzPct val="79166"/>
              <a:buChar char="•"/>
              <a:tabLst>
                <a:tab pos="454025" algn="l"/>
                <a:tab pos="454659" algn="l"/>
              </a:tabLst>
            </a:pPr>
            <a:r>
              <a:rPr dirty="0" sz="2400" spc="-229">
                <a:latin typeface="Arial"/>
                <a:cs typeface="Arial"/>
              </a:rPr>
              <a:t>Hemochromatosis</a:t>
            </a:r>
            <a:endParaRPr sz="2400">
              <a:latin typeface="Arial"/>
              <a:cs typeface="Arial"/>
            </a:endParaRPr>
          </a:p>
          <a:p>
            <a:pPr marL="454659" indent="-283845">
              <a:lnSpc>
                <a:spcPct val="100000"/>
              </a:lnSpc>
              <a:spcBef>
                <a:spcPts val="605"/>
              </a:spcBef>
              <a:buClr>
                <a:srgbClr val="CEB866"/>
              </a:buClr>
              <a:buSzPct val="79166"/>
              <a:buChar char="•"/>
              <a:tabLst>
                <a:tab pos="454025" algn="l"/>
                <a:tab pos="454659" algn="l"/>
              </a:tabLst>
            </a:pPr>
            <a:r>
              <a:rPr dirty="0" sz="2400" spc="-254">
                <a:latin typeface="Arial"/>
                <a:cs typeface="Arial"/>
              </a:rPr>
              <a:t>Ecchymosis</a:t>
            </a:r>
            <a:endParaRPr sz="2400">
              <a:latin typeface="Arial"/>
              <a:cs typeface="Arial"/>
            </a:endParaRPr>
          </a:p>
          <a:p>
            <a:pPr marL="454659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•"/>
              <a:tabLst>
                <a:tab pos="454025" algn="l"/>
                <a:tab pos="454659" algn="l"/>
              </a:tabLst>
            </a:pPr>
            <a:r>
              <a:rPr dirty="0" sz="2400" spc="-200">
                <a:latin typeface="Arial"/>
                <a:cs typeface="Arial"/>
              </a:rPr>
              <a:t>Petechiae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60"/>
              <a:t>5</a:t>
            </a:r>
            <a:r>
              <a:rPr dirty="0" spc="25"/>
              <a:t>/1</a:t>
            </a:r>
            <a:r>
              <a:rPr dirty="0" spc="-25"/>
              <a:t>9</a:t>
            </a:r>
            <a:r>
              <a:rPr dirty="0" spc="105"/>
              <a:t>/</a:t>
            </a:r>
            <a:r>
              <a:rPr dirty="0" spc="210"/>
              <a:t>2</a:t>
            </a:r>
            <a:r>
              <a:rPr dirty="0" spc="-35"/>
              <a:t>0</a:t>
            </a:r>
            <a:r>
              <a:rPr dirty="0" spc="-45"/>
              <a:t>2</a:t>
            </a:r>
            <a:r>
              <a:rPr dirty="0" spc="-10"/>
              <a:t>3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85"/>
              <a:t>pigmentations</a:t>
            </a:r>
            <a:r>
              <a:rPr dirty="0" spc="-165"/>
              <a:t> </a:t>
            </a:r>
            <a:r>
              <a:rPr dirty="0" spc="-75"/>
              <a:t>of</a:t>
            </a:r>
            <a:r>
              <a:rPr dirty="0" spc="-165"/>
              <a:t> </a:t>
            </a:r>
            <a:r>
              <a:rPr dirty="0" spc="-60"/>
              <a:t>oral</a:t>
            </a:r>
            <a:r>
              <a:rPr dirty="0" spc="-155"/>
              <a:t> </a:t>
            </a:r>
            <a:r>
              <a:rPr dirty="0" spc="-45"/>
              <a:t>cavity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 spc="-20"/>
              <a:t>23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17" y="0"/>
            <a:ext cx="9142730" cy="6858000"/>
            <a:chOff x="1717" y="0"/>
            <a:chExt cx="9142730" cy="6858000"/>
          </a:xfrm>
        </p:grpSpPr>
        <p:sp>
          <p:nvSpPr>
            <p:cNvPr id="3" name="object 3"/>
            <p:cNvSpPr/>
            <p:nvPr/>
          </p:nvSpPr>
          <p:spPr>
            <a:xfrm>
              <a:off x="922782" y="1415033"/>
              <a:ext cx="210312" cy="2103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921781" y="1339341"/>
              <a:ext cx="305291" cy="2870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58240" y="2008632"/>
              <a:ext cx="6814566" cy="121234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58240" y="2663951"/>
              <a:ext cx="3908298" cy="121234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07616" y="2103881"/>
            <a:ext cx="5998210" cy="13360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4300" spc="-80" i="1">
                <a:solidFill>
                  <a:srgbClr val="542B6D"/>
                </a:solidFill>
                <a:latin typeface="Times New Roman"/>
                <a:cs typeface="Times New Roman"/>
              </a:rPr>
              <a:t>PIGMENTED </a:t>
            </a:r>
            <a:r>
              <a:rPr dirty="0" sz="4300" spc="-60" i="1">
                <a:solidFill>
                  <a:srgbClr val="542B6D"/>
                </a:solidFill>
                <a:latin typeface="Times New Roman"/>
                <a:cs typeface="Times New Roman"/>
              </a:rPr>
              <a:t>LESIONS</a:t>
            </a:r>
            <a:r>
              <a:rPr dirty="0" sz="4300" spc="-215" i="1">
                <a:solidFill>
                  <a:srgbClr val="542B6D"/>
                </a:solidFill>
                <a:latin typeface="Times New Roman"/>
                <a:cs typeface="Times New Roman"/>
              </a:rPr>
              <a:t> </a:t>
            </a:r>
            <a:r>
              <a:rPr dirty="0" sz="4300" spc="-340" i="1">
                <a:solidFill>
                  <a:srgbClr val="542B6D"/>
                </a:solidFill>
                <a:latin typeface="Times New Roman"/>
                <a:cs typeface="Times New Roman"/>
              </a:rPr>
              <a:t>OF  </a:t>
            </a:r>
            <a:r>
              <a:rPr dirty="0" sz="4300" spc="-114" i="1">
                <a:solidFill>
                  <a:srgbClr val="542B6D"/>
                </a:solidFill>
                <a:latin typeface="Times New Roman"/>
                <a:cs typeface="Times New Roman"/>
              </a:rPr>
              <a:t>ORAL</a:t>
            </a:r>
            <a:r>
              <a:rPr dirty="0" sz="4300" spc="-140" i="1">
                <a:solidFill>
                  <a:srgbClr val="542B6D"/>
                </a:solidFill>
                <a:latin typeface="Times New Roman"/>
                <a:cs typeface="Times New Roman"/>
              </a:rPr>
              <a:t> </a:t>
            </a:r>
            <a:r>
              <a:rPr dirty="0" sz="4300" spc="-45" i="1">
                <a:solidFill>
                  <a:srgbClr val="542B6D"/>
                </a:solidFill>
                <a:latin typeface="Times New Roman"/>
                <a:cs typeface="Times New Roman"/>
              </a:rPr>
              <a:t>CAtfITY</a:t>
            </a:r>
            <a:endParaRPr sz="43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60"/>
              <a:t>5</a:t>
            </a:r>
            <a:r>
              <a:rPr dirty="0" spc="25"/>
              <a:t>/1</a:t>
            </a:r>
            <a:r>
              <a:rPr dirty="0" spc="-25"/>
              <a:t>9</a:t>
            </a:r>
            <a:r>
              <a:rPr dirty="0" spc="105"/>
              <a:t>/</a:t>
            </a:r>
            <a:r>
              <a:rPr dirty="0" spc="210"/>
              <a:t>2</a:t>
            </a:r>
            <a:r>
              <a:rPr dirty="0" spc="-35"/>
              <a:t>0</a:t>
            </a:r>
            <a:r>
              <a:rPr dirty="0" spc="-45"/>
              <a:t>2</a:t>
            </a:r>
            <a:r>
              <a:rPr dirty="0" spc="-10"/>
              <a:t>3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85"/>
              <a:t>pigmentations</a:t>
            </a:r>
            <a:r>
              <a:rPr dirty="0" spc="-165"/>
              <a:t> </a:t>
            </a:r>
            <a:r>
              <a:rPr dirty="0" spc="-75"/>
              <a:t>of</a:t>
            </a:r>
            <a:r>
              <a:rPr dirty="0" spc="-165"/>
              <a:t> </a:t>
            </a:r>
            <a:r>
              <a:rPr dirty="0" spc="-60"/>
              <a:t>oral</a:t>
            </a:r>
            <a:r>
              <a:rPr dirty="0" spc="-155"/>
              <a:t> </a:t>
            </a:r>
            <a:r>
              <a:rPr dirty="0" spc="-45"/>
              <a:t>cavity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 spc="-20"/>
              <a:t>23</a:t>
            </a:fld>
          </a:p>
        </p:txBody>
      </p:sp>
      <p:sp>
        <p:nvSpPr>
          <p:cNvPr id="8" name="object 8"/>
          <p:cNvSpPr txBox="1"/>
          <p:nvPr/>
        </p:nvSpPr>
        <p:spPr>
          <a:xfrm>
            <a:off x="2150745" y="3629659"/>
            <a:ext cx="4130040" cy="976630"/>
          </a:xfrm>
          <a:prstGeom prst="rect">
            <a:avLst/>
          </a:prstGeom>
        </p:spPr>
        <p:txBody>
          <a:bodyPr wrap="square" lIns="0" tIns="1225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dirty="0" sz="2400" spc="-120" i="1">
                <a:latin typeface="Times New Roman"/>
                <a:cs typeface="Times New Roman"/>
              </a:rPr>
              <a:t>Dr. </a:t>
            </a:r>
            <a:r>
              <a:rPr dirty="0" sz="2400" spc="-85" i="1">
                <a:latin typeface="Times New Roman"/>
                <a:cs typeface="Times New Roman"/>
              </a:rPr>
              <a:t>S.</a:t>
            </a:r>
            <a:r>
              <a:rPr dirty="0" sz="2400" spc="-45" i="1">
                <a:latin typeface="Times New Roman"/>
                <a:cs typeface="Times New Roman"/>
              </a:rPr>
              <a:t> </a:t>
            </a:r>
            <a:r>
              <a:rPr dirty="0" sz="2400" spc="-130" i="1">
                <a:latin typeface="Times New Roman"/>
                <a:cs typeface="Times New Roman"/>
              </a:rPr>
              <a:t>Manjusha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dirty="0" sz="2400" spc="-90" i="1">
                <a:latin typeface="Times New Roman"/>
                <a:cs typeface="Times New Roman"/>
              </a:rPr>
              <a:t>Dept. </a:t>
            </a:r>
            <a:r>
              <a:rPr dirty="0" sz="2400" spc="-70" i="1">
                <a:latin typeface="Times New Roman"/>
                <a:cs typeface="Times New Roman"/>
              </a:rPr>
              <a:t>of </a:t>
            </a:r>
            <a:r>
              <a:rPr dirty="0" sz="2400" spc="-204" i="1">
                <a:latin typeface="Times New Roman"/>
                <a:cs typeface="Times New Roman"/>
              </a:rPr>
              <a:t>Oral </a:t>
            </a:r>
            <a:r>
              <a:rPr dirty="0" sz="2400" spc="-145" i="1">
                <a:latin typeface="Times New Roman"/>
                <a:cs typeface="Times New Roman"/>
              </a:rPr>
              <a:t>Medicine and</a:t>
            </a:r>
            <a:r>
              <a:rPr dirty="0" sz="2400" spc="25" i="1">
                <a:latin typeface="Times New Roman"/>
                <a:cs typeface="Times New Roman"/>
              </a:rPr>
              <a:t> </a:t>
            </a:r>
            <a:r>
              <a:rPr dirty="0" sz="2400" spc="-160" i="1">
                <a:latin typeface="Times New Roman"/>
                <a:cs typeface="Times New Roman"/>
              </a:rPr>
              <a:t>Radiology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17" y="0"/>
            <a:ext cx="9142730" cy="6858000"/>
            <a:chOff x="1717" y="0"/>
            <a:chExt cx="9142730" cy="6858000"/>
          </a:xfrm>
        </p:grpSpPr>
        <p:sp>
          <p:nvSpPr>
            <p:cNvPr id="3" name="object 3"/>
            <p:cNvSpPr/>
            <p:nvPr/>
          </p:nvSpPr>
          <p:spPr>
            <a:xfrm>
              <a:off x="1287779" y="515112"/>
              <a:ext cx="1421130" cy="79628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232659" y="515112"/>
              <a:ext cx="1675638" cy="79628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512820" y="515112"/>
              <a:ext cx="1300734" cy="79628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14602" y="573150"/>
            <a:ext cx="307530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35" i="1">
                <a:solidFill>
                  <a:srgbClr val="542B6D"/>
                </a:solidFill>
                <a:latin typeface="Times New Roman"/>
                <a:cs typeface="Times New Roman"/>
              </a:rPr>
              <a:t>Brown </a:t>
            </a:r>
            <a:r>
              <a:rPr dirty="0" sz="2800" spc="-185" i="1">
                <a:solidFill>
                  <a:srgbClr val="542B6D"/>
                </a:solidFill>
                <a:latin typeface="Times New Roman"/>
                <a:cs typeface="Times New Roman"/>
              </a:rPr>
              <a:t>melanotic</a:t>
            </a:r>
            <a:r>
              <a:rPr dirty="0" sz="2800" spc="-55" i="1">
                <a:solidFill>
                  <a:srgbClr val="542B6D"/>
                </a:solidFill>
                <a:latin typeface="Times New Roman"/>
                <a:cs typeface="Times New Roman"/>
              </a:rPr>
              <a:t> </a:t>
            </a:r>
            <a:r>
              <a:rPr dirty="0" sz="2800" spc="-185" i="1">
                <a:solidFill>
                  <a:srgbClr val="542B6D"/>
                </a:solidFill>
                <a:latin typeface="Times New Roman"/>
                <a:cs typeface="Times New Roman"/>
              </a:rPr>
              <a:t>lesions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60"/>
              <a:t>5</a:t>
            </a:r>
            <a:r>
              <a:rPr dirty="0" spc="25"/>
              <a:t>/1</a:t>
            </a:r>
            <a:r>
              <a:rPr dirty="0" spc="-25"/>
              <a:t>9</a:t>
            </a:r>
            <a:r>
              <a:rPr dirty="0" spc="105"/>
              <a:t>/</a:t>
            </a:r>
            <a:r>
              <a:rPr dirty="0" spc="210"/>
              <a:t>2</a:t>
            </a:r>
            <a:r>
              <a:rPr dirty="0" spc="-35"/>
              <a:t>0</a:t>
            </a:r>
            <a:r>
              <a:rPr dirty="0" spc="-45"/>
              <a:t>2</a:t>
            </a:r>
            <a:r>
              <a:rPr dirty="0" spc="-10"/>
              <a:t>3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85"/>
              <a:t>pigmentations</a:t>
            </a:r>
            <a:r>
              <a:rPr dirty="0" spc="-165"/>
              <a:t> </a:t>
            </a:r>
            <a:r>
              <a:rPr dirty="0" spc="-75"/>
              <a:t>of</a:t>
            </a:r>
            <a:r>
              <a:rPr dirty="0" spc="-165"/>
              <a:t> </a:t>
            </a:r>
            <a:r>
              <a:rPr dirty="0" spc="-60"/>
              <a:t>oral</a:t>
            </a:r>
            <a:r>
              <a:rPr dirty="0" spc="-155"/>
              <a:t> </a:t>
            </a:r>
            <a:r>
              <a:rPr dirty="0" spc="-45"/>
              <a:t>cavity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 spc="-20"/>
              <a:t>23</a:t>
            </a:fld>
          </a:p>
        </p:txBody>
      </p:sp>
      <p:sp>
        <p:nvSpPr>
          <p:cNvPr id="7" name="object 7"/>
          <p:cNvSpPr txBox="1"/>
          <p:nvPr/>
        </p:nvSpPr>
        <p:spPr>
          <a:xfrm>
            <a:off x="1456689" y="1396110"/>
            <a:ext cx="4416425" cy="4887595"/>
          </a:xfrm>
          <a:prstGeom prst="rect">
            <a:avLst/>
          </a:prstGeom>
        </p:spPr>
        <p:txBody>
          <a:bodyPr wrap="square" lIns="0" tIns="88265" rIns="0" bIns="0" rtlCol="0" vert="horz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695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85">
                <a:latin typeface="Arial"/>
                <a:cs typeface="Arial"/>
              </a:rPr>
              <a:t>Ephelis</a:t>
            </a:r>
            <a:r>
              <a:rPr dirty="0" sz="2400" spc="-270">
                <a:latin typeface="Arial"/>
                <a:cs typeface="Arial"/>
              </a:rPr>
              <a:t> </a:t>
            </a:r>
            <a:r>
              <a:rPr dirty="0" sz="2400" spc="-195">
                <a:latin typeface="Arial"/>
                <a:cs typeface="Arial"/>
              </a:rPr>
              <a:t>and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55">
                <a:latin typeface="Arial"/>
                <a:cs typeface="Arial"/>
              </a:rPr>
              <a:t>Oral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135">
                <a:latin typeface="Arial"/>
                <a:cs typeface="Arial"/>
              </a:rPr>
              <a:t>Melanotic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170">
                <a:latin typeface="Arial"/>
                <a:cs typeface="Arial"/>
              </a:rPr>
              <a:t>Macule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25">
                <a:latin typeface="Arial"/>
                <a:cs typeface="Arial"/>
              </a:rPr>
              <a:t>Nevocellular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240">
                <a:latin typeface="Arial"/>
                <a:cs typeface="Arial"/>
              </a:rPr>
              <a:t>Nevus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95">
                <a:latin typeface="Arial"/>
                <a:cs typeface="Arial"/>
              </a:rPr>
              <a:t>and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110">
                <a:latin typeface="Arial"/>
                <a:cs typeface="Arial"/>
              </a:rPr>
              <a:t>Blue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240">
                <a:latin typeface="Arial"/>
                <a:cs typeface="Arial"/>
              </a:rPr>
              <a:t>Nevus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5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14">
                <a:latin typeface="Arial"/>
                <a:cs typeface="Arial"/>
              </a:rPr>
              <a:t>Malignant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-210">
                <a:latin typeface="Arial"/>
                <a:cs typeface="Arial"/>
              </a:rPr>
              <a:t>Melanoma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35">
                <a:latin typeface="Arial"/>
                <a:cs typeface="Arial"/>
              </a:rPr>
              <a:t>Drug-Induced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220">
                <a:latin typeface="Arial"/>
                <a:cs typeface="Arial"/>
              </a:rPr>
              <a:t>Melanosis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65">
                <a:latin typeface="Arial"/>
                <a:cs typeface="Arial"/>
              </a:rPr>
              <a:t>Physiologic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165">
                <a:latin typeface="Arial"/>
                <a:cs typeface="Arial"/>
              </a:rPr>
              <a:t>Pigmentation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65">
                <a:latin typeface="Arial"/>
                <a:cs typeface="Arial"/>
              </a:rPr>
              <a:t>Cafe </a:t>
            </a:r>
            <a:r>
              <a:rPr dirty="0" sz="2400" spc="-200">
                <a:latin typeface="Arial"/>
                <a:cs typeface="Arial"/>
              </a:rPr>
              <a:t>au </a:t>
            </a:r>
            <a:r>
              <a:rPr dirty="0" sz="2400" spc="-50">
                <a:latin typeface="Arial"/>
                <a:cs typeface="Arial"/>
              </a:rPr>
              <a:t>Lait</a:t>
            </a:r>
            <a:r>
              <a:rPr dirty="0" sz="2400" spc="-509">
                <a:latin typeface="Arial"/>
                <a:cs typeface="Arial"/>
              </a:rPr>
              <a:t> </a:t>
            </a:r>
            <a:r>
              <a:rPr dirty="0" sz="2400" spc="-165">
                <a:latin typeface="Arial"/>
                <a:cs typeface="Arial"/>
              </a:rPr>
              <a:t>Pigmentation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270">
                <a:latin typeface="Arial"/>
                <a:cs typeface="Arial"/>
              </a:rPr>
              <a:t>Smoker's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220">
                <a:latin typeface="Arial"/>
                <a:cs typeface="Arial"/>
              </a:rPr>
              <a:t>Melanosis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200">
                <a:latin typeface="Arial"/>
                <a:cs typeface="Arial"/>
              </a:rPr>
              <a:t>Pigmented </a:t>
            </a:r>
            <a:r>
              <a:rPr dirty="0" sz="2400" spc="-150">
                <a:latin typeface="Arial"/>
                <a:cs typeface="Arial"/>
              </a:rPr>
              <a:t>Lichen</a:t>
            </a:r>
            <a:r>
              <a:rPr dirty="0" sz="2400" spc="-340">
                <a:latin typeface="Arial"/>
                <a:cs typeface="Arial"/>
              </a:rPr>
              <a:t> </a:t>
            </a:r>
            <a:r>
              <a:rPr dirty="0" sz="2400" spc="-235">
                <a:latin typeface="Arial"/>
                <a:cs typeface="Arial"/>
              </a:rPr>
              <a:t>Planus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60">
                <a:latin typeface="Arial"/>
                <a:cs typeface="Arial"/>
              </a:rPr>
              <a:t>Endocrinopathic</a:t>
            </a:r>
            <a:r>
              <a:rPr dirty="0" sz="2400" spc="-300">
                <a:latin typeface="Arial"/>
                <a:cs typeface="Arial"/>
              </a:rPr>
              <a:t> </a:t>
            </a:r>
            <a:r>
              <a:rPr dirty="0" sz="2400" spc="-165">
                <a:latin typeface="Arial"/>
                <a:cs typeface="Arial"/>
              </a:rPr>
              <a:t>Pigmentation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5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50">
                <a:latin typeface="Arial"/>
                <a:cs typeface="Arial"/>
              </a:rPr>
              <a:t>HIV </a:t>
            </a:r>
            <a:r>
              <a:rPr dirty="0" sz="2400" spc="-55">
                <a:latin typeface="Arial"/>
                <a:cs typeface="Arial"/>
              </a:rPr>
              <a:t>Oral</a:t>
            </a:r>
            <a:r>
              <a:rPr dirty="0" sz="2400" spc="-515">
                <a:latin typeface="Arial"/>
                <a:cs typeface="Arial"/>
              </a:rPr>
              <a:t> </a:t>
            </a:r>
            <a:r>
              <a:rPr dirty="0" sz="2400" spc="-220">
                <a:latin typeface="Arial"/>
                <a:cs typeface="Arial"/>
              </a:rPr>
              <a:t>Melanosis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220">
                <a:latin typeface="Arial"/>
                <a:cs typeface="Arial"/>
              </a:rPr>
              <a:t>Peutz-Jegher’s</a:t>
            </a:r>
            <a:r>
              <a:rPr dirty="0" sz="2400" spc="-254">
                <a:latin typeface="Arial"/>
                <a:cs typeface="Arial"/>
              </a:rPr>
              <a:t> </a:t>
            </a:r>
            <a:r>
              <a:rPr dirty="0" sz="2400" spc="-235">
                <a:latin typeface="Arial"/>
                <a:cs typeface="Arial"/>
              </a:rPr>
              <a:t>Syndrome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87779" y="515112"/>
            <a:ext cx="3725418" cy="7962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4602" y="573150"/>
            <a:ext cx="3272154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65" i="1">
                <a:solidFill>
                  <a:srgbClr val="542B6D"/>
                </a:solidFill>
                <a:latin typeface="Times New Roman"/>
                <a:cs typeface="Times New Roman"/>
              </a:rPr>
              <a:t>Gray/black</a:t>
            </a:r>
            <a:r>
              <a:rPr dirty="0" sz="2800" spc="-130" i="1">
                <a:solidFill>
                  <a:srgbClr val="542B6D"/>
                </a:solidFill>
                <a:latin typeface="Times New Roman"/>
                <a:cs typeface="Times New Roman"/>
              </a:rPr>
              <a:t> </a:t>
            </a:r>
            <a:r>
              <a:rPr dirty="0" sz="2800" spc="-150" i="1">
                <a:solidFill>
                  <a:srgbClr val="542B6D"/>
                </a:solidFill>
                <a:latin typeface="Times New Roman"/>
                <a:cs typeface="Times New Roman"/>
              </a:rPr>
              <a:t>pigmentations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60"/>
              <a:t>5</a:t>
            </a:r>
            <a:r>
              <a:rPr dirty="0" spc="25"/>
              <a:t>/1</a:t>
            </a:r>
            <a:r>
              <a:rPr dirty="0" spc="-25"/>
              <a:t>9</a:t>
            </a:r>
            <a:r>
              <a:rPr dirty="0" spc="105"/>
              <a:t>/</a:t>
            </a:r>
            <a:r>
              <a:rPr dirty="0" spc="210"/>
              <a:t>2</a:t>
            </a:r>
            <a:r>
              <a:rPr dirty="0" spc="-35"/>
              <a:t>0</a:t>
            </a:r>
            <a:r>
              <a:rPr dirty="0" spc="-45"/>
              <a:t>2</a:t>
            </a:r>
            <a:r>
              <a:rPr dirty="0" spc="-10"/>
              <a:t>3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85"/>
              <a:t>pigmentations</a:t>
            </a:r>
            <a:r>
              <a:rPr dirty="0" spc="-165"/>
              <a:t> </a:t>
            </a:r>
            <a:r>
              <a:rPr dirty="0" spc="-75"/>
              <a:t>of</a:t>
            </a:r>
            <a:r>
              <a:rPr dirty="0" spc="-165"/>
              <a:t> </a:t>
            </a:r>
            <a:r>
              <a:rPr dirty="0" spc="-60"/>
              <a:t>oral</a:t>
            </a:r>
            <a:r>
              <a:rPr dirty="0" spc="-155"/>
              <a:t> </a:t>
            </a:r>
            <a:r>
              <a:rPr dirty="0" spc="-45"/>
              <a:t>cavity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 spc="-20"/>
              <a:t>23</a:t>
            </a:fld>
          </a:p>
        </p:txBody>
      </p:sp>
      <p:sp>
        <p:nvSpPr>
          <p:cNvPr id="4" name="object 4"/>
          <p:cNvSpPr txBox="1"/>
          <p:nvPr/>
        </p:nvSpPr>
        <p:spPr>
          <a:xfrm>
            <a:off x="1596897" y="1167510"/>
            <a:ext cx="5776595" cy="1793239"/>
          </a:xfrm>
          <a:prstGeom prst="rect">
            <a:avLst/>
          </a:prstGeom>
        </p:spPr>
        <p:txBody>
          <a:bodyPr wrap="square" lIns="0" tIns="88265" rIns="0" bIns="0" rtlCol="0" vert="horz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695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60">
                <a:latin typeface="Arial"/>
                <a:cs typeface="Arial"/>
              </a:rPr>
              <a:t>Amalgam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185">
                <a:latin typeface="Arial"/>
                <a:cs typeface="Arial"/>
              </a:rPr>
              <a:t>Tattoo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25">
                <a:latin typeface="Arial"/>
                <a:cs typeface="Arial"/>
              </a:rPr>
              <a:t>Graphite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85">
                <a:latin typeface="Arial"/>
                <a:cs typeface="Arial"/>
              </a:rPr>
              <a:t>Tattoo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5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75">
                <a:latin typeface="Arial"/>
                <a:cs typeface="Arial"/>
              </a:rPr>
              <a:t>Hairy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254">
                <a:latin typeface="Arial"/>
                <a:cs typeface="Arial"/>
              </a:rPr>
              <a:t>Tongue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65">
                <a:latin typeface="Arial"/>
                <a:cs typeface="Arial"/>
              </a:rPr>
              <a:t>Pigmentation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-170">
                <a:latin typeface="Arial"/>
                <a:cs typeface="Arial"/>
              </a:rPr>
              <a:t>Related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20">
                <a:latin typeface="Arial"/>
                <a:cs typeface="Arial"/>
              </a:rPr>
              <a:t>to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05">
                <a:latin typeface="Arial"/>
                <a:cs typeface="Arial"/>
              </a:rPr>
              <a:t>Heavy-Metal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75">
                <a:latin typeface="Arial"/>
                <a:cs typeface="Arial"/>
              </a:rPr>
              <a:t>Ingestion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17" y="0"/>
            <a:ext cx="9142730" cy="6858000"/>
            <a:chOff x="1717" y="0"/>
            <a:chExt cx="9142730" cy="6858000"/>
          </a:xfrm>
        </p:grpSpPr>
        <p:sp>
          <p:nvSpPr>
            <p:cNvPr id="3" name="object 3"/>
            <p:cNvSpPr/>
            <p:nvPr/>
          </p:nvSpPr>
          <p:spPr>
            <a:xfrm>
              <a:off x="922782" y="1415033"/>
              <a:ext cx="210312" cy="2103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921781" y="1339341"/>
              <a:ext cx="305291" cy="2870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11553" y="1467053"/>
            <a:ext cx="571119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285" i="1">
                <a:solidFill>
                  <a:srgbClr val="533466"/>
                </a:solidFill>
                <a:latin typeface="Times New Roman"/>
                <a:cs typeface="Times New Roman"/>
              </a:rPr>
              <a:t>Focal </a:t>
            </a:r>
            <a:r>
              <a:rPr dirty="0" sz="4000" spc="-265" i="1">
                <a:solidFill>
                  <a:srgbClr val="533466"/>
                </a:solidFill>
                <a:latin typeface="Times New Roman"/>
                <a:cs typeface="Times New Roman"/>
              </a:rPr>
              <a:t>melanocytic</a:t>
            </a:r>
            <a:r>
              <a:rPr dirty="0" sz="4000" spc="5" i="1">
                <a:solidFill>
                  <a:srgbClr val="533466"/>
                </a:solidFill>
                <a:latin typeface="Times New Roman"/>
                <a:cs typeface="Times New Roman"/>
              </a:rPr>
              <a:t> </a:t>
            </a:r>
            <a:r>
              <a:rPr dirty="0" sz="4000" spc="-210" i="1">
                <a:solidFill>
                  <a:srgbClr val="533466"/>
                </a:solidFill>
                <a:latin typeface="Times New Roman"/>
                <a:cs typeface="Times New Roman"/>
              </a:rPr>
              <a:t>pigmentation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60"/>
              <a:t>5</a:t>
            </a:r>
            <a:r>
              <a:rPr dirty="0" spc="25"/>
              <a:t>/1</a:t>
            </a:r>
            <a:r>
              <a:rPr dirty="0" spc="-25"/>
              <a:t>9</a:t>
            </a:r>
            <a:r>
              <a:rPr dirty="0" spc="105"/>
              <a:t>/</a:t>
            </a:r>
            <a:r>
              <a:rPr dirty="0" spc="210"/>
              <a:t>2</a:t>
            </a:r>
            <a:r>
              <a:rPr dirty="0" spc="-35"/>
              <a:t>0</a:t>
            </a:r>
            <a:r>
              <a:rPr dirty="0" spc="-45"/>
              <a:t>2</a:t>
            </a:r>
            <a:r>
              <a:rPr dirty="0" spc="-10"/>
              <a:t>3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85"/>
              <a:t>pigmentations</a:t>
            </a:r>
            <a:r>
              <a:rPr dirty="0" spc="-165"/>
              <a:t> </a:t>
            </a:r>
            <a:r>
              <a:rPr dirty="0" spc="-75"/>
              <a:t>of</a:t>
            </a:r>
            <a:r>
              <a:rPr dirty="0" spc="-165"/>
              <a:t> </a:t>
            </a:r>
            <a:r>
              <a:rPr dirty="0" spc="-60"/>
              <a:t>oral</a:t>
            </a:r>
            <a:r>
              <a:rPr dirty="0" spc="-155"/>
              <a:t> </a:t>
            </a:r>
            <a:r>
              <a:rPr dirty="0" spc="-45"/>
              <a:t>cavity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 spc="-20"/>
              <a:t>23</a:t>
            </a:fld>
          </a:p>
        </p:txBody>
      </p:sp>
      <p:sp>
        <p:nvSpPr>
          <p:cNvPr id="6" name="object 6"/>
          <p:cNvSpPr txBox="1"/>
          <p:nvPr/>
        </p:nvSpPr>
        <p:spPr>
          <a:xfrm>
            <a:off x="1511553" y="2487295"/>
            <a:ext cx="2740025" cy="1854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626110">
              <a:lnSpc>
                <a:spcPct val="100000"/>
              </a:lnSpc>
              <a:spcBef>
                <a:spcPts val="100"/>
              </a:spcBef>
            </a:pPr>
            <a:r>
              <a:rPr dirty="0" sz="2400" spc="-60">
                <a:latin typeface="Arial"/>
                <a:cs typeface="Arial"/>
              </a:rPr>
              <a:t>Freckle/ </a:t>
            </a:r>
            <a:r>
              <a:rPr dirty="0" sz="2400" spc="-185">
                <a:latin typeface="Arial"/>
                <a:cs typeface="Arial"/>
              </a:rPr>
              <a:t>Ephelis  </a:t>
            </a:r>
            <a:r>
              <a:rPr dirty="0" sz="2400" spc="-135">
                <a:latin typeface="Arial"/>
                <a:cs typeface="Arial"/>
              </a:rPr>
              <a:t>Melanotic</a:t>
            </a:r>
            <a:r>
              <a:rPr dirty="0" sz="2400" spc="50">
                <a:latin typeface="Arial"/>
                <a:cs typeface="Arial"/>
              </a:rPr>
              <a:t> </a:t>
            </a:r>
            <a:r>
              <a:rPr dirty="0" sz="2400" spc="-195">
                <a:latin typeface="Arial"/>
                <a:cs typeface="Arial"/>
              </a:rPr>
              <a:t>macule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2400" spc="-55">
                <a:latin typeface="Arial"/>
                <a:cs typeface="Arial"/>
              </a:rPr>
              <a:t>Oral</a:t>
            </a:r>
            <a:r>
              <a:rPr dirty="0" sz="2400" spc="-345">
                <a:latin typeface="Arial"/>
                <a:cs typeface="Arial"/>
              </a:rPr>
              <a:t> </a:t>
            </a:r>
            <a:r>
              <a:rPr dirty="0" sz="2400" spc="-210">
                <a:latin typeface="Arial"/>
                <a:cs typeface="Arial"/>
              </a:rPr>
              <a:t>melanoacanthoma  </a:t>
            </a:r>
            <a:r>
              <a:rPr dirty="0" sz="2400" spc="-135">
                <a:latin typeface="Arial"/>
                <a:cs typeface="Arial"/>
              </a:rPr>
              <a:t>Melanocytic </a:t>
            </a:r>
            <a:r>
              <a:rPr dirty="0" sz="2400" spc="-254">
                <a:latin typeface="Arial"/>
                <a:cs typeface="Arial"/>
              </a:rPr>
              <a:t>nevus  </a:t>
            </a:r>
            <a:r>
              <a:rPr dirty="0" sz="2400" spc="-114">
                <a:latin typeface="Arial"/>
                <a:cs typeface="Arial"/>
              </a:rPr>
              <a:t>Malignant</a:t>
            </a:r>
            <a:r>
              <a:rPr dirty="0" sz="2400" spc="-300">
                <a:latin typeface="Arial"/>
                <a:cs typeface="Arial"/>
              </a:rPr>
              <a:t> </a:t>
            </a:r>
            <a:r>
              <a:rPr dirty="0" sz="2400" spc="-229">
                <a:latin typeface="Arial"/>
                <a:cs typeface="Arial"/>
              </a:rPr>
              <a:t>melanoma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0243" y="374904"/>
            <a:ext cx="2012442" cy="11285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4602" y="461898"/>
            <a:ext cx="136461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215" i="1">
                <a:solidFill>
                  <a:srgbClr val="542B6D"/>
                </a:solidFill>
                <a:latin typeface="Times New Roman"/>
                <a:cs typeface="Times New Roman"/>
              </a:rPr>
              <a:t>Ephelis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04289" y="1226597"/>
            <a:ext cx="6882130" cy="2984500"/>
          </a:xfrm>
          <a:prstGeom prst="rect">
            <a:avLst/>
          </a:prstGeom>
        </p:spPr>
        <p:txBody>
          <a:bodyPr wrap="square" lIns="0" tIns="92710" rIns="0" bIns="0" rtlCol="0" vert="horz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730"/>
              </a:spcBef>
              <a:buClr>
                <a:srgbClr val="CEB866"/>
              </a:buClr>
              <a:buSzPct val="76000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dirty="0" sz="2500" spc="-345" i="1">
                <a:latin typeface="Arial"/>
                <a:cs typeface="Arial"/>
              </a:rPr>
              <a:t>EPI </a:t>
            </a:r>
            <a:r>
              <a:rPr dirty="0" sz="2500" spc="-195" i="1">
                <a:latin typeface="Arial"/>
                <a:cs typeface="Arial"/>
              </a:rPr>
              <a:t>– </a:t>
            </a:r>
            <a:r>
              <a:rPr dirty="0" sz="2500" spc="-260" i="1">
                <a:latin typeface="Arial"/>
                <a:cs typeface="Arial"/>
              </a:rPr>
              <a:t>upon </a:t>
            </a:r>
            <a:r>
              <a:rPr dirty="0" sz="2500" spc="-295" i="1">
                <a:latin typeface="Arial"/>
                <a:cs typeface="Arial"/>
              </a:rPr>
              <a:t>HELOS </a:t>
            </a:r>
            <a:r>
              <a:rPr dirty="0" sz="2500" spc="-195" i="1">
                <a:latin typeface="Arial"/>
                <a:cs typeface="Arial"/>
              </a:rPr>
              <a:t>–</a:t>
            </a:r>
            <a:r>
              <a:rPr dirty="0" sz="2500" spc="-465" i="1">
                <a:latin typeface="Arial"/>
                <a:cs typeface="Arial"/>
              </a:rPr>
              <a:t> </a:t>
            </a:r>
            <a:r>
              <a:rPr dirty="0" sz="2500" spc="-345" i="1">
                <a:latin typeface="Arial"/>
                <a:cs typeface="Arial"/>
              </a:rPr>
              <a:t>sun</a:t>
            </a:r>
            <a:endParaRPr sz="2500">
              <a:latin typeface="Arial"/>
              <a:cs typeface="Arial"/>
            </a:endParaRPr>
          </a:p>
          <a:p>
            <a:pPr marL="295910" marR="5080" indent="-283845">
              <a:lnSpc>
                <a:spcPct val="100000"/>
              </a:lnSpc>
              <a:spcBef>
                <a:spcPts val="58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70">
                <a:latin typeface="Arial"/>
                <a:cs typeface="Arial"/>
              </a:rPr>
              <a:t>By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10">
                <a:latin typeface="Arial"/>
                <a:cs typeface="Arial"/>
              </a:rPr>
              <a:t>definition,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229">
                <a:latin typeface="Arial"/>
                <a:cs typeface="Arial"/>
              </a:rPr>
              <a:t>a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10">
                <a:latin typeface="Arial"/>
                <a:cs typeface="Arial"/>
              </a:rPr>
              <a:t>freckle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85">
                <a:latin typeface="Arial"/>
                <a:cs typeface="Arial"/>
              </a:rPr>
              <a:t>(ephelis)</a:t>
            </a:r>
            <a:r>
              <a:rPr dirty="0" sz="2400" spc="-265">
                <a:latin typeface="Arial"/>
                <a:cs typeface="Arial"/>
              </a:rPr>
              <a:t> </a:t>
            </a:r>
            <a:r>
              <a:rPr dirty="0" sz="2400" spc="-200">
                <a:latin typeface="Arial"/>
                <a:cs typeface="Arial"/>
              </a:rPr>
              <a:t>is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229">
                <a:latin typeface="Arial"/>
                <a:cs typeface="Arial"/>
              </a:rPr>
              <a:t>a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70">
                <a:latin typeface="Arial"/>
                <a:cs typeface="Arial"/>
              </a:rPr>
              <a:t>small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flat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130">
                <a:latin typeface="Arial"/>
                <a:cs typeface="Arial"/>
              </a:rPr>
              <a:t>tan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165">
                <a:latin typeface="Arial"/>
                <a:cs typeface="Arial"/>
              </a:rPr>
              <a:t>or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80">
                <a:latin typeface="Arial"/>
                <a:cs typeface="Arial"/>
              </a:rPr>
              <a:t>brown  lesion </a:t>
            </a:r>
            <a:r>
              <a:rPr dirty="0" sz="2400" spc="-75">
                <a:latin typeface="Arial"/>
                <a:cs typeface="Arial"/>
              </a:rPr>
              <a:t>that </a:t>
            </a:r>
            <a:r>
              <a:rPr dirty="0" sz="2400" spc="-100">
                <a:latin typeface="Arial"/>
                <a:cs typeface="Arial"/>
              </a:rPr>
              <a:t>histologically </a:t>
            </a:r>
            <a:r>
              <a:rPr dirty="0" sz="2400" spc="-320">
                <a:latin typeface="Arial"/>
                <a:cs typeface="Arial"/>
              </a:rPr>
              <a:t>shows </a:t>
            </a:r>
            <a:r>
              <a:rPr dirty="0" sz="2400" spc="-204">
                <a:latin typeface="Arial"/>
                <a:cs typeface="Arial"/>
              </a:rPr>
              <a:t>increased </a:t>
            </a:r>
            <a:r>
              <a:rPr dirty="0" sz="2400" spc="-155">
                <a:latin typeface="Arial"/>
                <a:cs typeface="Arial"/>
              </a:rPr>
              <a:t>pigment </a:t>
            </a:r>
            <a:r>
              <a:rPr dirty="0" sz="2400" spc="-65">
                <a:latin typeface="Arial"/>
                <a:cs typeface="Arial"/>
              </a:rPr>
              <a:t>in  </a:t>
            </a:r>
            <a:r>
              <a:rPr dirty="0" sz="2400" spc="-150">
                <a:latin typeface="Arial"/>
                <a:cs typeface="Arial"/>
              </a:rPr>
              <a:t>keratinocytes </a:t>
            </a:r>
            <a:r>
              <a:rPr dirty="0" sz="2400" spc="-229">
                <a:latin typeface="Arial"/>
                <a:cs typeface="Arial"/>
              </a:rPr>
              <a:t>(Lever’s;</a:t>
            </a:r>
            <a:r>
              <a:rPr dirty="0" sz="2400" spc="-440">
                <a:latin typeface="Arial"/>
                <a:cs typeface="Arial"/>
              </a:rPr>
              <a:t> </a:t>
            </a:r>
            <a:r>
              <a:rPr dirty="0" sz="2400" spc="-114">
                <a:latin typeface="Arial"/>
                <a:cs typeface="Arial"/>
              </a:rPr>
              <a:t>2005)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5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65">
                <a:latin typeface="Arial"/>
                <a:cs typeface="Arial"/>
              </a:rPr>
              <a:t>Light </a:t>
            </a:r>
            <a:r>
              <a:rPr dirty="0" sz="2400" spc="-185">
                <a:latin typeface="Arial"/>
                <a:cs typeface="Arial"/>
              </a:rPr>
              <a:t>skinned</a:t>
            </a:r>
            <a:r>
              <a:rPr dirty="0" sz="2400" spc="-509">
                <a:latin typeface="Arial"/>
                <a:cs typeface="Arial"/>
              </a:rPr>
              <a:t> </a:t>
            </a:r>
            <a:r>
              <a:rPr dirty="0" sz="2400" spc="-175">
                <a:latin typeface="Arial"/>
                <a:cs typeface="Arial"/>
              </a:rPr>
              <a:t>people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220">
                <a:latin typeface="Arial"/>
                <a:cs typeface="Arial"/>
              </a:rPr>
              <a:t>Polymorphisms </a:t>
            </a:r>
            <a:r>
              <a:rPr dirty="0" sz="2400" spc="-65">
                <a:latin typeface="Arial"/>
                <a:cs typeface="Arial"/>
              </a:rPr>
              <a:t>in</a:t>
            </a:r>
            <a:r>
              <a:rPr dirty="0" sz="2400" spc="-355">
                <a:latin typeface="Arial"/>
                <a:cs typeface="Arial"/>
              </a:rPr>
              <a:t> </a:t>
            </a:r>
            <a:r>
              <a:rPr dirty="0" sz="2400" spc="-320">
                <a:latin typeface="Arial"/>
                <a:cs typeface="Arial"/>
              </a:rPr>
              <a:t>MC1R</a:t>
            </a:r>
            <a:endParaRPr sz="2400">
              <a:latin typeface="Arial"/>
              <a:cs typeface="Arial"/>
            </a:endParaRPr>
          </a:p>
          <a:p>
            <a:pPr marL="2030730">
              <a:lnSpc>
                <a:spcPct val="100000"/>
              </a:lnSpc>
              <a:spcBef>
                <a:spcPts val="600"/>
              </a:spcBef>
            </a:pPr>
            <a:r>
              <a:rPr dirty="0" sz="2400" spc="-155">
                <a:latin typeface="Arial"/>
                <a:cs typeface="Arial"/>
              </a:rPr>
              <a:t>(Melanocortin-1-receptor)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429755" y="2602992"/>
            <a:ext cx="2676525" cy="3836035"/>
            <a:chOff x="6429755" y="2602992"/>
            <a:chExt cx="2676525" cy="3836035"/>
          </a:xfrm>
        </p:grpSpPr>
        <p:sp>
          <p:nvSpPr>
            <p:cNvPr id="6" name="object 6"/>
            <p:cNvSpPr/>
            <p:nvPr/>
          </p:nvSpPr>
          <p:spPr>
            <a:xfrm>
              <a:off x="6429755" y="2602992"/>
              <a:ext cx="2676144" cy="38359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493763" y="2667000"/>
              <a:ext cx="2497835" cy="36576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474713" y="2647950"/>
              <a:ext cx="2536190" cy="3695700"/>
            </a:xfrm>
            <a:custGeom>
              <a:avLst/>
              <a:gdLst/>
              <a:ahLst/>
              <a:cxnLst/>
              <a:rect l="l" t="t" r="r" b="b"/>
              <a:pathLst>
                <a:path w="2536190" h="3695700">
                  <a:moveTo>
                    <a:pt x="0" y="3695700"/>
                  </a:moveTo>
                  <a:lnTo>
                    <a:pt x="2535936" y="3695700"/>
                  </a:lnTo>
                  <a:lnTo>
                    <a:pt x="2535936" y="0"/>
                  </a:lnTo>
                  <a:lnTo>
                    <a:pt x="0" y="0"/>
                  </a:lnTo>
                  <a:lnTo>
                    <a:pt x="0" y="369570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60"/>
              <a:t>5</a:t>
            </a:r>
            <a:r>
              <a:rPr dirty="0" spc="25"/>
              <a:t>/1</a:t>
            </a:r>
            <a:r>
              <a:rPr dirty="0" spc="-25"/>
              <a:t>9</a:t>
            </a:r>
            <a:r>
              <a:rPr dirty="0" spc="105"/>
              <a:t>/</a:t>
            </a:r>
            <a:r>
              <a:rPr dirty="0" spc="210"/>
              <a:t>2</a:t>
            </a:r>
            <a:r>
              <a:rPr dirty="0" spc="-35"/>
              <a:t>0</a:t>
            </a:r>
            <a:r>
              <a:rPr dirty="0" spc="-45"/>
              <a:t>2</a:t>
            </a:r>
            <a:r>
              <a:rPr dirty="0" spc="-10"/>
              <a:t>3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85"/>
              <a:t>pigmentations</a:t>
            </a:r>
            <a:r>
              <a:rPr dirty="0" spc="-165"/>
              <a:t> </a:t>
            </a:r>
            <a:r>
              <a:rPr dirty="0" spc="-75"/>
              <a:t>of</a:t>
            </a:r>
            <a:r>
              <a:rPr dirty="0" spc="-165"/>
              <a:t> </a:t>
            </a:r>
            <a:r>
              <a:rPr dirty="0" spc="-60"/>
              <a:t>oral</a:t>
            </a:r>
            <a:r>
              <a:rPr dirty="0" spc="-155"/>
              <a:t> </a:t>
            </a:r>
            <a:r>
              <a:rPr dirty="0" spc="-45"/>
              <a:t>cavity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 spc="-20"/>
              <a:t>23</a:t>
            </a:fld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9556" y="336804"/>
            <a:ext cx="2061210" cy="11285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43913" y="423417"/>
            <a:ext cx="141541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90" i="1">
                <a:solidFill>
                  <a:srgbClr val="542B6D"/>
                </a:solidFill>
                <a:latin typeface="Times New Roman"/>
                <a:cs typeface="Times New Roman"/>
              </a:rPr>
              <a:t>Lentigo</a:t>
            </a:r>
            <a:endParaRPr sz="40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888991" y="3974591"/>
            <a:ext cx="3825240" cy="2464435"/>
            <a:chOff x="4888991" y="3974591"/>
            <a:chExt cx="3825240" cy="2464435"/>
          </a:xfrm>
        </p:grpSpPr>
        <p:sp>
          <p:nvSpPr>
            <p:cNvPr id="5" name="object 5"/>
            <p:cNvSpPr/>
            <p:nvPr/>
          </p:nvSpPr>
          <p:spPr>
            <a:xfrm>
              <a:off x="4888991" y="3974591"/>
              <a:ext cx="3825240" cy="24643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952999" y="4038599"/>
              <a:ext cx="3646932" cy="22860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933949" y="4019549"/>
              <a:ext cx="3685540" cy="2324100"/>
            </a:xfrm>
            <a:custGeom>
              <a:avLst/>
              <a:gdLst/>
              <a:ahLst/>
              <a:cxnLst/>
              <a:rect l="l" t="t" r="r" b="b"/>
              <a:pathLst>
                <a:path w="3685540" h="2324100">
                  <a:moveTo>
                    <a:pt x="0" y="2324100"/>
                  </a:moveTo>
                  <a:lnTo>
                    <a:pt x="3685032" y="2324100"/>
                  </a:lnTo>
                  <a:lnTo>
                    <a:pt x="3685032" y="0"/>
                  </a:lnTo>
                  <a:lnTo>
                    <a:pt x="0" y="0"/>
                  </a:lnTo>
                  <a:lnTo>
                    <a:pt x="0" y="232410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1222044" y="1471929"/>
            <a:ext cx="5821045" cy="2235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644650">
              <a:lnSpc>
                <a:spcPct val="100000"/>
              </a:lnSpc>
              <a:spcBef>
                <a:spcPts val="100"/>
              </a:spcBef>
            </a:pPr>
            <a:r>
              <a:rPr dirty="0" sz="2400" spc="-140">
                <a:latin typeface="Arial"/>
                <a:cs typeface="Arial"/>
              </a:rPr>
              <a:t>Lentigo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35">
                <a:latin typeface="Arial"/>
                <a:cs typeface="Arial"/>
              </a:rPr>
              <a:t>–</a:t>
            </a:r>
            <a:r>
              <a:rPr dirty="0" sz="2400" spc="-270">
                <a:latin typeface="Arial"/>
                <a:cs typeface="Arial"/>
              </a:rPr>
              <a:t> </a:t>
            </a:r>
            <a:r>
              <a:rPr dirty="0" sz="2400" spc="-229">
                <a:latin typeface="Arial"/>
                <a:cs typeface="Arial"/>
              </a:rPr>
              <a:t>Increase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65">
                <a:latin typeface="Arial"/>
                <a:cs typeface="Arial"/>
              </a:rPr>
              <a:t>in</a:t>
            </a:r>
            <a:r>
              <a:rPr dirty="0" sz="2400" spc="-280">
                <a:latin typeface="Arial"/>
                <a:cs typeface="Arial"/>
              </a:rPr>
              <a:t> no.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of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40">
                <a:latin typeface="Arial"/>
                <a:cs typeface="Arial"/>
              </a:rPr>
              <a:t>clear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155">
                <a:latin typeface="Arial"/>
                <a:cs typeface="Arial"/>
              </a:rPr>
              <a:t>cells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600">
              <a:latin typeface="Arial"/>
              <a:cs typeface="Arial"/>
            </a:endParaRPr>
          </a:p>
          <a:p>
            <a:pPr marL="12700" marR="2151380">
              <a:lnSpc>
                <a:spcPct val="100000"/>
              </a:lnSpc>
            </a:pPr>
            <a:r>
              <a:rPr dirty="0" sz="2400" spc="-20">
                <a:latin typeface="Arial"/>
                <a:cs typeface="Arial"/>
              </a:rPr>
              <a:t>3</a:t>
            </a:r>
            <a:r>
              <a:rPr dirty="0" sz="2400" spc="-300">
                <a:latin typeface="Arial"/>
                <a:cs typeface="Arial"/>
              </a:rPr>
              <a:t> </a:t>
            </a:r>
            <a:r>
              <a:rPr dirty="0" sz="2400" spc="-180">
                <a:latin typeface="Arial"/>
                <a:cs typeface="Arial"/>
              </a:rPr>
              <a:t>types</a:t>
            </a:r>
            <a:r>
              <a:rPr dirty="0" sz="2400" spc="-305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of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-110">
                <a:latin typeface="Arial"/>
                <a:cs typeface="Arial"/>
              </a:rPr>
              <a:t>lentigo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90">
                <a:latin typeface="Arial"/>
                <a:cs typeface="Arial"/>
              </a:rPr>
              <a:t>are</a:t>
            </a:r>
            <a:r>
              <a:rPr dirty="0" sz="2400" spc="-315">
                <a:latin typeface="Arial"/>
                <a:cs typeface="Arial"/>
              </a:rPr>
              <a:t> </a:t>
            </a:r>
            <a:r>
              <a:rPr dirty="0" sz="2400" spc="-204">
                <a:latin typeface="Arial"/>
                <a:cs typeface="Arial"/>
              </a:rPr>
              <a:t>recognised  </a:t>
            </a:r>
            <a:r>
              <a:rPr dirty="0" sz="2400" spc="-140">
                <a:latin typeface="Arial"/>
                <a:cs typeface="Arial"/>
              </a:rPr>
              <a:t>Lentigo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185">
                <a:latin typeface="Arial"/>
                <a:cs typeface="Arial"/>
              </a:rPr>
              <a:t>simplex</a:t>
            </a:r>
            <a:endParaRPr sz="2400">
              <a:latin typeface="Arial"/>
              <a:cs typeface="Arial"/>
            </a:endParaRPr>
          </a:p>
          <a:p>
            <a:pPr marL="12700" marR="3928745">
              <a:lnSpc>
                <a:spcPct val="100000"/>
              </a:lnSpc>
            </a:pPr>
            <a:r>
              <a:rPr dirty="0" sz="2400" spc="-140">
                <a:latin typeface="Arial"/>
                <a:cs typeface="Arial"/>
              </a:rPr>
              <a:t>Lentigo </a:t>
            </a:r>
            <a:r>
              <a:rPr dirty="0" sz="2400" spc="-175">
                <a:latin typeface="Arial"/>
                <a:cs typeface="Arial"/>
              </a:rPr>
              <a:t>senilis  </a:t>
            </a:r>
            <a:r>
              <a:rPr dirty="0" sz="2400" spc="-135">
                <a:latin typeface="Arial"/>
                <a:cs typeface="Arial"/>
              </a:rPr>
              <a:t>Lentigo</a:t>
            </a:r>
            <a:r>
              <a:rPr dirty="0" sz="2400" spc="-355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maligna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60"/>
              <a:t>5</a:t>
            </a:r>
            <a:r>
              <a:rPr dirty="0" spc="25"/>
              <a:t>/1</a:t>
            </a:r>
            <a:r>
              <a:rPr dirty="0" spc="-25"/>
              <a:t>9</a:t>
            </a:r>
            <a:r>
              <a:rPr dirty="0" spc="105"/>
              <a:t>/</a:t>
            </a:r>
            <a:r>
              <a:rPr dirty="0" spc="210"/>
              <a:t>2</a:t>
            </a:r>
            <a:r>
              <a:rPr dirty="0" spc="-35"/>
              <a:t>0</a:t>
            </a:r>
            <a:r>
              <a:rPr dirty="0" spc="-45"/>
              <a:t>2</a:t>
            </a:r>
            <a:r>
              <a:rPr dirty="0" spc="-10"/>
              <a:t>3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85"/>
              <a:t>pigmentations</a:t>
            </a:r>
            <a:r>
              <a:rPr dirty="0" spc="-165"/>
              <a:t> </a:t>
            </a:r>
            <a:r>
              <a:rPr dirty="0" spc="-75"/>
              <a:t>of</a:t>
            </a:r>
            <a:r>
              <a:rPr dirty="0" spc="-165"/>
              <a:t> </a:t>
            </a:r>
            <a:r>
              <a:rPr dirty="0" spc="-60"/>
              <a:t>oral</a:t>
            </a:r>
            <a:r>
              <a:rPr dirty="0" spc="-155"/>
              <a:t> </a:t>
            </a:r>
            <a:r>
              <a:rPr dirty="0" spc="-45"/>
              <a:t>cavity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 spc="-20"/>
              <a:t>23</a:t>
            </a:fld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17" y="0"/>
            <a:ext cx="9142730" cy="6858000"/>
            <a:chOff x="1717" y="0"/>
            <a:chExt cx="9142730" cy="6858000"/>
          </a:xfrm>
        </p:grpSpPr>
        <p:sp>
          <p:nvSpPr>
            <p:cNvPr id="3" name="object 3"/>
            <p:cNvSpPr/>
            <p:nvPr/>
          </p:nvSpPr>
          <p:spPr>
            <a:xfrm>
              <a:off x="897635" y="481583"/>
              <a:ext cx="1575053" cy="112852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801367" y="481583"/>
              <a:ext cx="2385822" cy="112852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628643" y="481583"/>
              <a:ext cx="1898142" cy="112852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22044" y="568198"/>
            <a:ext cx="398462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335" i="1">
                <a:solidFill>
                  <a:srgbClr val="542B6D"/>
                </a:solidFill>
                <a:latin typeface="Times New Roman"/>
                <a:cs typeface="Times New Roman"/>
              </a:rPr>
              <a:t>Oral </a:t>
            </a:r>
            <a:r>
              <a:rPr dirty="0" sz="4000" spc="-260" i="1">
                <a:solidFill>
                  <a:srgbClr val="542B6D"/>
                </a:solidFill>
                <a:latin typeface="Times New Roman"/>
                <a:cs typeface="Times New Roman"/>
              </a:rPr>
              <a:t>melanotic</a:t>
            </a:r>
            <a:r>
              <a:rPr dirty="0" sz="4000" spc="50" i="1">
                <a:solidFill>
                  <a:srgbClr val="542B6D"/>
                </a:solidFill>
                <a:latin typeface="Times New Roman"/>
                <a:cs typeface="Times New Roman"/>
              </a:rPr>
              <a:t> </a:t>
            </a:r>
            <a:r>
              <a:rPr dirty="0" sz="4000" spc="-320" i="1">
                <a:solidFill>
                  <a:srgbClr val="542B6D"/>
                </a:solidFill>
                <a:latin typeface="Times New Roman"/>
                <a:cs typeface="Times New Roman"/>
              </a:rPr>
              <a:t>macule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60"/>
              <a:t>5</a:t>
            </a:r>
            <a:r>
              <a:rPr dirty="0" spc="25"/>
              <a:t>/1</a:t>
            </a:r>
            <a:r>
              <a:rPr dirty="0" spc="-25"/>
              <a:t>9</a:t>
            </a:r>
            <a:r>
              <a:rPr dirty="0" spc="105"/>
              <a:t>/</a:t>
            </a:r>
            <a:r>
              <a:rPr dirty="0" spc="210"/>
              <a:t>2</a:t>
            </a:r>
            <a:r>
              <a:rPr dirty="0" spc="-35"/>
              <a:t>0</a:t>
            </a:r>
            <a:r>
              <a:rPr dirty="0" spc="-45"/>
              <a:t>2</a:t>
            </a:r>
            <a:r>
              <a:rPr dirty="0" spc="-10"/>
              <a:t>3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85"/>
              <a:t>pigmentations</a:t>
            </a:r>
            <a:r>
              <a:rPr dirty="0" spc="-165"/>
              <a:t> </a:t>
            </a:r>
            <a:r>
              <a:rPr dirty="0" spc="-75"/>
              <a:t>of</a:t>
            </a:r>
            <a:r>
              <a:rPr dirty="0" spc="-165"/>
              <a:t> </a:t>
            </a:r>
            <a:r>
              <a:rPr dirty="0" spc="-60"/>
              <a:t>oral</a:t>
            </a:r>
            <a:r>
              <a:rPr dirty="0" spc="-155"/>
              <a:t> </a:t>
            </a:r>
            <a:r>
              <a:rPr dirty="0" spc="-45"/>
              <a:t>cavity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 spc="-20"/>
              <a:t>23</a:t>
            </a:fld>
          </a:p>
        </p:txBody>
      </p:sp>
      <p:sp>
        <p:nvSpPr>
          <p:cNvPr id="7" name="object 7"/>
          <p:cNvSpPr txBox="1"/>
          <p:nvPr/>
        </p:nvSpPr>
        <p:spPr>
          <a:xfrm>
            <a:off x="1228140" y="1548129"/>
            <a:ext cx="7209155" cy="42176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5910" marR="5080" indent="-283845">
              <a:lnSpc>
                <a:spcPct val="100000"/>
              </a:lnSpc>
              <a:spcBef>
                <a:spcPts val="1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204">
                <a:latin typeface="Arial"/>
                <a:cs typeface="Arial"/>
              </a:rPr>
              <a:t>Focal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-165">
                <a:latin typeface="Arial"/>
                <a:cs typeface="Arial"/>
              </a:rPr>
              <a:t>macular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70">
                <a:latin typeface="Arial"/>
                <a:cs typeface="Arial"/>
              </a:rPr>
              <a:t>pigmentations</a:t>
            </a:r>
            <a:r>
              <a:rPr dirty="0" sz="2400" spc="-305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of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35">
                <a:latin typeface="Arial"/>
                <a:cs typeface="Arial"/>
              </a:rPr>
              <a:t>the</a:t>
            </a:r>
            <a:r>
              <a:rPr dirty="0" sz="2400" spc="-270">
                <a:latin typeface="Arial"/>
                <a:cs typeface="Arial"/>
              </a:rPr>
              <a:t> </a:t>
            </a:r>
            <a:r>
              <a:rPr dirty="0" sz="2400" spc="-114">
                <a:latin typeface="Arial"/>
                <a:cs typeface="Arial"/>
              </a:rPr>
              <a:t>oral</a:t>
            </a:r>
            <a:r>
              <a:rPr dirty="0" sz="2400" spc="-290">
                <a:latin typeface="Arial"/>
                <a:cs typeface="Arial"/>
              </a:rPr>
              <a:t> mucosa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-195">
                <a:latin typeface="Arial"/>
                <a:cs typeface="Arial"/>
              </a:rPr>
              <a:t>and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40">
                <a:latin typeface="Arial"/>
                <a:cs typeface="Arial"/>
              </a:rPr>
              <a:t>lower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10">
                <a:latin typeface="Arial"/>
                <a:cs typeface="Arial"/>
              </a:rPr>
              <a:t>lip  </a:t>
            </a:r>
            <a:r>
              <a:rPr dirty="0" sz="2400" spc="-190">
                <a:latin typeface="Arial"/>
                <a:cs typeface="Arial"/>
              </a:rPr>
              <a:t>are </a:t>
            </a:r>
            <a:r>
              <a:rPr dirty="0" sz="2400" spc="-235">
                <a:latin typeface="Arial"/>
                <a:cs typeface="Arial"/>
              </a:rPr>
              <a:t>mucosal </a:t>
            </a:r>
            <a:r>
              <a:rPr dirty="0" sz="2400" spc="-160">
                <a:latin typeface="Arial"/>
                <a:cs typeface="Arial"/>
              </a:rPr>
              <a:t>equivalents </a:t>
            </a:r>
            <a:r>
              <a:rPr dirty="0" sz="2400" spc="-120">
                <a:latin typeface="Arial"/>
                <a:cs typeface="Arial"/>
              </a:rPr>
              <a:t>to </a:t>
            </a:r>
            <a:r>
              <a:rPr dirty="0" sz="2400" spc="-130">
                <a:latin typeface="Arial"/>
                <a:cs typeface="Arial"/>
              </a:rPr>
              <a:t>the </a:t>
            </a:r>
            <a:r>
              <a:rPr dirty="0" sz="2400" spc="-165">
                <a:latin typeface="Arial"/>
                <a:cs typeface="Arial"/>
              </a:rPr>
              <a:t>ephelis </a:t>
            </a:r>
            <a:r>
              <a:rPr dirty="0" sz="2400" spc="-195">
                <a:latin typeface="Arial"/>
                <a:cs typeface="Arial"/>
              </a:rPr>
              <a:t>and </a:t>
            </a:r>
            <a:r>
              <a:rPr dirty="0" sz="2400" spc="-190">
                <a:latin typeface="Arial"/>
                <a:cs typeface="Arial"/>
              </a:rPr>
              <a:t>are </a:t>
            </a:r>
            <a:r>
              <a:rPr dirty="0" sz="2400" spc="-180">
                <a:latin typeface="Arial"/>
                <a:cs typeface="Arial"/>
              </a:rPr>
              <a:t>termed </a:t>
            </a:r>
            <a:r>
              <a:rPr dirty="0" sz="2400" spc="-114">
                <a:latin typeface="Arial"/>
                <a:cs typeface="Arial"/>
              </a:rPr>
              <a:t>oral  </a:t>
            </a:r>
            <a:r>
              <a:rPr dirty="0" sz="2400" spc="-155">
                <a:latin typeface="Arial"/>
                <a:cs typeface="Arial"/>
              </a:rPr>
              <a:t>melanotic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250">
                <a:latin typeface="Arial"/>
                <a:cs typeface="Arial"/>
              </a:rPr>
              <a:t>macules.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CEB866"/>
              </a:buClr>
              <a:buFont typeface="Arial"/>
              <a:buChar char=""/>
            </a:pPr>
            <a:endParaRPr sz="355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225">
                <a:latin typeface="Arial"/>
                <a:cs typeface="Arial"/>
              </a:rPr>
              <a:t>Most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285">
                <a:latin typeface="Arial"/>
                <a:cs typeface="Arial"/>
              </a:rPr>
              <a:t>common </a:t>
            </a:r>
            <a:r>
              <a:rPr dirty="0" sz="2400" spc="-114">
                <a:latin typeface="Arial"/>
                <a:cs typeface="Arial"/>
              </a:rPr>
              <a:t>oral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225">
                <a:latin typeface="Arial"/>
                <a:cs typeface="Arial"/>
              </a:rPr>
              <a:t>lesions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of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melanocytic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95">
                <a:latin typeface="Arial"/>
                <a:cs typeface="Arial"/>
              </a:rPr>
              <a:t>origin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20">
                <a:latin typeface="Arial"/>
                <a:cs typeface="Arial"/>
              </a:rPr>
              <a:t>Etiology </a:t>
            </a:r>
            <a:r>
              <a:rPr dirty="0" sz="2400" spc="-220">
                <a:latin typeface="Arial"/>
                <a:cs typeface="Arial"/>
              </a:rPr>
              <a:t>remains </a:t>
            </a:r>
            <a:r>
              <a:rPr dirty="0" sz="2400" spc="-190">
                <a:latin typeface="Arial"/>
                <a:cs typeface="Arial"/>
              </a:rPr>
              <a:t>elusive;</a:t>
            </a:r>
            <a:r>
              <a:rPr dirty="0" sz="2400" spc="-525">
                <a:latin typeface="Arial"/>
                <a:cs typeface="Arial"/>
              </a:rPr>
              <a:t> </a:t>
            </a:r>
            <a:r>
              <a:rPr dirty="0" sz="2400" spc="-240">
                <a:latin typeface="Arial"/>
                <a:cs typeface="Arial"/>
              </a:rPr>
              <a:t>Trauma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240">
                <a:latin typeface="Arial"/>
                <a:cs typeface="Arial"/>
              </a:rPr>
              <a:t>Female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80">
                <a:latin typeface="Arial"/>
                <a:cs typeface="Arial"/>
              </a:rPr>
              <a:t>Lower</a:t>
            </a:r>
            <a:r>
              <a:rPr dirty="0" sz="2400" spc="-305">
                <a:latin typeface="Arial"/>
                <a:cs typeface="Arial"/>
              </a:rPr>
              <a:t> </a:t>
            </a:r>
            <a:r>
              <a:rPr dirty="0" sz="2400" spc="10">
                <a:latin typeface="Arial"/>
                <a:cs typeface="Arial"/>
              </a:rPr>
              <a:t>lip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00">
                <a:latin typeface="Arial"/>
                <a:cs typeface="Arial"/>
              </a:rPr>
              <a:t>Adulthood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5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300">
                <a:latin typeface="Arial"/>
                <a:cs typeface="Arial"/>
              </a:rPr>
              <a:t>Does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not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265">
                <a:latin typeface="Arial"/>
                <a:cs typeface="Arial"/>
              </a:rPr>
              <a:t>become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30">
                <a:latin typeface="Arial"/>
                <a:cs typeface="Arial"/>
              </a:rPr>
              <a:t>darker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60">
                <a:latin typeface="Arial"/>
                <a:cs typeface="Arial"/>
              </a:rPr>
              <a:t>with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290">
                <a:latin typeface="Arial"/>
                <a:cs typeface="Arial"/>
              </a:rPr>
              <a:t>sun</a:t>
            </a:r>
            <a:r>
              <a:rPr dirty="0" sz="2400" spc="-300">
                <a:latin typeface="Arial"/>
                <a:cs typeface="Arial"/>
              </a:rPr>
              <a:t> </a:t>
            </a:r>
            <a:r>
              <a:rPr dirty="0" sz="2400" spc="-235">
                <a:latin typeface="Arial"/>
                <a:cs typeface="Arial"/>
              </a:rPr>
              <a:t>exposure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6836" y="2552826"/>
            <a:ext cx="3148330" cy="141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155">
                <a:latin typeface="Arial"/>
                <a:cs typeface="Arial"/>
              </a:rPr>
              <a:t>M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00">
              <a:latin typeface="Arial"/>
              <a:cs typeface="Arial"/>
            </a:endParaRPr>
          </a:p>
          <a:p>
            <a:pPr marL="280670">
              <a:lnSpc>
                <a:spcPct val="100000"/>
              </a:lnSpc>
            </a:pPr>
            <a:r>
              <a:rPr dirty="0" sz="2400" spc="-135">
                <a:latin typeface="Arial"/>
                <a:cs typeface="Arial"/>
              </a:rPr>
              <a:t>MELANOTIC</a:t>
            </a:r>
            <a:r>
              <a:rPr dirty="0" sz="2400" spc="-365">
                <a:latin typeface="Arial"/>
                <a:cs typeface="Arial"/>
              </a:rPr>
              <a:t> </a:t>
            </a:r>
            <a:r>
              <a:rPr dirty="0" sz="2400" spc="-120">
                <a:latin typeface="Arial"/>
                <a:cs typeface="Arial"/>
              </a:rPr>
              <a:t>MACULE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402835" y="3136392"/>
            <a:ext cx="4418330" cy="3080385"/>
            <a:chOff x="4402835" y="3136392"/>
            <a:chExt cx="4418330" cy="3080385"/>
          </a:xfrm>
        </p:grpSpPr>
        <p:sp>
          <p:nvSpPr>
            <p:cNvPr id="4" name="object 4"/>
            <p:cNvSpPr/>
            <p:nvPr/>
          </p:nvSpPr>
          <p:spPr>
            <a:xfrm>
              <a:off x="4402835" y="3136392"/>
              <a:ext cx="4418075" cy="30800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466843" y="3200400"/>
              <a:ext cx="4239767" cy="29016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447793" y="3181350"/>
              <a:ext cx="4277995" cy="2940050"/>
            </a:xfrm>
            <a:custGeom>
              <a:avLst/>
              <a:gdLst/>
              <a:ahLst/>
              <a:cxnLst/>
              <a:rect l="l" t="t" r="r" b="b"/>
              <a:pathLst>
                <a:path w="4277995" h="2940050">
                  <a:moveTo>
                    <a:pt x="0" y="2939796"/>
                  </a:moveTo>
                  <a:lnTo>
                    <a:pt x="4277867" y="2939796"/>
                  </a:lnTo>
                  <a:lnTo>
                    <a:pt x="4277867" y="0"/>
                  </a:lnTo>
                  <a:lnTo>
                    <a:pt x="0" y="0"/>
                  </a:lnTo>
                  <a:lnTo>
                    <a:pt x="0" y="293979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240791" y="164592"/>
            <a:ext cx="4060190" cy="3098800"/>
            <a:chOff x="240791" y="164592"/>
            <a:chExt cx="4060190" cy="3098800"/>
          </a:xfrm>
        </p:grpSpPr>
        <p:sp>
          <p:nvSpPr>
            <p:cNvPr id="8" name="object 8"/>
            <p:cNvSpPr/>
            <p:nvPr/>
          </p:nvSpPr>
          <p:spPr>
            <a:xfrm>
              <a:off x="240791" y="164592"/>
              <a:ext cx="4059936" cy="309829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04799" y="228600"/>
              <a:ext cx="3881628" cy="291998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85749" y="209550"/>
              <a:ext cx="3919854" cy="2958465"/>
            </a:xfrm>
            <a:custGeom>
              <a:avLst/>
              <a:gdLst/>
              <a:ahLst/>
              <a:cxnLst/>
              <a:rect l="l" t="t" r="r" b="b"/>
              <a:pathLst>
                <a:path w="3919854" h="2958465">
                  <a:moveTo>
                    <a:pt x="0" y="2958084"/>
                  </a:moveTo>
                  <a:lnTo>
                    <a:pt x="3919728" y="2958084"/>
                  </a:lnTo>
                  <a:lnTo>
                    <a:pt x="3919728" y="0"/>
                  </a:lnTo>
                  <a:lnTo>
                    <a:pt x="0" y="0"/>
                  </a:lnTo>
                  <a:lnTo>
                    <a:pt x="0" y="2958084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60"/>
              <a:t>5</a:t>
            </a:r>
            <a:r>
              <a:rPr dirty="0" spc="25"/>
              <a:t>/1</a:t>
            </a:r>
            <a:r>
              <a:rPr dirty="0" spc="-25"/>
              <a:t>9</a:t>
            </a:r>
            <a:r>
              <a:rPr dirty="0" spc="105"/>
              <a:t>/</a:t>
            </a:r>
            <a:r>
              <a:rPr dirty="0" spc="210"/>
              <a:t>2</a:t>
            </a:r>
            <a:r>
              <a:rPr dirty="0" spc="-35"/>
              <a:t>0</a:t>
            </a:r>
            <a:r>
              <a:rPr dirty="0" spc="-45"/>
              <a:t>2</a:t>
            </a:r>
            <a:r>
              <a:rPr dirty="0" spc="-10"/>
              <a:t>3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85"/>
              <a:t>pigmentations</a:t>
            </a:r>
            <a:r>
              <a:rPr dirty="0" spc="-165"/>
              <a:t> </a:t>
            </a:r>
            <a:r>
              <a:rPr dirty="0" spc="-75"/>
              <a:t>of</a:t>
            </a:r>
            <a:r>
              <a:rPr dirty="0" spc="-165"/>
              <a:t> </a:t>
            </a:r>
            <a:r>
              <a:rPr dirty="0" spc="-60"/>
              <a:t>oral</a:t>
            </a:r>
            <a:r>
              <a:rPr dirty="0" spc="-155"/>
              <a:t> </a:t>
            </a:r>
            <a:r>
              <a:rPr dirty="0" spc="-45"/>
              <a:t>cavity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 spc="-20"/>
              <a:t>23</a:t>
            </a:fld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56689" y="557529"/>
            <a:ext cx="7376795" cy="5391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50">
                <a:latin typeface="Arial"/>
                <a:cs typeface="Arial"/>
              </a:rPr>
              <a:t>Microscopically: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5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55">
                <a:latin typeface="Arial"/>
                <a:cs typeface="Arial"/>
              </a:rPr>
              <a:t>Normal </a:t>
            </a:r>
            <a:r>
              <a:rPr dirty="0" sz="2400" spc="-70">
                <a:latin typeface="Arial"/>
                <a:cs typeface="Arial"/>
              </a:rPr>
              <a:t>epithelial</a:t>
            </a:r>
            <a:r>
              <a:rPr dirty="0" sz="2400" spc="-409">
                <a:latin typeface="Arial"/>
                <a:cs typeface="Arial"/>
              </a:rPr>
              <a:t> </a:t>
            </a:r>
            <a:r>
              <a:rPr dirty="0" sz="2400" spc="-105">
                <a:latin typeface="Arial"/>
                <a:cs typeface="Arial"/>
              </a:rPr>
              <a:t>layer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85">
                <a:latin typeface="Arial"/>
                <a:cs typeface="Arial"/>
              </a:rPr>
              <a:t>Basal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-155">
                <a:latin typeface="Arial"/>
                <a:cs typeface="Arial"/>
              </a:rPr>
              <a:t>cells</a:t>
            </a:r>
            <a:r>
              <a:rPr dirty="0" sz="2400" spc="-270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contain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220">
                <a:latin typeface="Arial"/>
                <a:cs typeface="Arial"/>
              </a:rPr>
              <a:t>an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210">
                <a:latin typeface="Arial"/>
                <a:cs typeface="Arial"/>
              </a:rPr>
              <a:t>abundance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of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60">
                <a:latin typeface="Arial"/>
                <a:cs typeface="Arial"/>
              </a:rPr>
              <a:t>melanin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55">
                <a:latin typeface="Arial"/>
                <a:cs typeface="Arial"/>
              </a:rPr>
              <a:t>pigment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60">
                <a:latin typeface="Arial"/>
                <a:cs typeface="Arial"/>
              </a:rPr>
              <a:t>with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35">
                <a:latin typeface="Arial"/>
                <a:cs typeface="Arial"/>
              </a:rPr>
              <a:t>out</a:t>
            </a:r>
            <a:endParaRPr sz="2400">
              <a:latin typeface="Arial"/>
              <a:cs typeface="Arial"/>
            </a:endParaRPr>
          </a:p>
          <a:p>
            <a:pPr algn="r" marR="3190875">
              <a:lnSpc>
                <a:spcPct val="100000"/>
              </a:lnSpc>
            </a:pPr>
            <a:r>
              <a:rPr dirty="0" sz="2400" spc="-210">
                <a:latin typeface="Arial"/>
                <a:cs typeface="Arial"/>
              </a:rPr>
              <a:t>increase</a:t>
            </a:r>
            <a:r>
              <a:rPr dirty="0" sz="2400" spc="-300">
                <a:latin typeface="Arial"/>
                <a:cs typeface="Arial"/>
              </a:rPr>
              <a:t> </a:t>
            </a:r>
            <a:r>
              <a:rPr dirty="0" sz="2400" spc="-65">
                <a:latin typeface="Arial"/>
                <a:cs typeface="Arial"/>
              </a:rPr>
              <a:t>in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-210">
                <a:latin typeface="Arial"/>
                <a:cs typeface="Arial"/>
              </a:rPr>
              <a:t>number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of</a:t>
            </a:r>
            <a:r>
              <a:rPr dirty="0" sz="2400" spc="-300">
                <a:latin typeface="Arial"/>
                <a:cs typeface="Arial"/>
              </a:rPr>
              <a:t> </a:t>
            </a:r>
            <a:r>
              <a:rPr dirty="0" sz="2400" spc="-204">
                <a:latin typeface="Arial"/>
                <a:cs typeface="Arial"/>
              </a:rPr>
              <a:t>melanocytes</a:t>
            </a:r>
            <a:endParaRPr sz="2400">
              <a:latin typeface="Arial"/>
              <a:cs typeface="Arial"/>
            </a:endParaRPr>
          </a:p>
          <a:p>
            <a:pPr algn="r" marL="283210" marR="3116580" indent="-283210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83210" algn="l"/>
                <a:tab pos="296545" algn="l"/>
              </a:tabLst>
            </a:pPr>
            <a:r>
              <a:rPr dirty="0" sz="2400" spc="-135">
                <a:latin typeface="Arial"/>
                <a:cs typeface="Arial"/>
              </a:rPr>
              <a:t>Melanin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-165">
                <a:latin typeface="Arial"/>
                <a:cs typeface="Arial"/>
              </a:rPr>
              <a:t>incontinence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35">
                <a:latin typeface="Arial"/>
                <a:cs typeface="Arial"/>
              </a:rPr>
              <a:t>–</a:t>
            </a:r>
            <a:r>
              <a:rPr dirty="0" sz="2400" spc="-290">
                <a:latin typeface="Arial"/>
                <a:cs typeface="Arial"/>
              </a:rPr>
              <a:t> submucosa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CEB866"/>
              </a:buClr>
              <a:buFont typeface="Arial"/>
              <a:buChar char=""/>
            </a:pPr>
            <a:endParaRPr sz="3550">
              <a:latin typeface="Arial"/>
              <a:cs typeface="Arial"/>
            </a:endParaRPr>
          </a:p>
          <a:p>
            <a:pPr marL="295910" marR="681990" indent="-283845">
              <a:lnSpc>
                <a:spcPct val="100000"/>
              </a:lnSpc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135">
                <a:latin typeface="Arial"/>
                <a:cs typeface="Arial"/>
              </a:rPr>
              <a:t>A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65">
                <a:latin typeface="Arial"/>
                <a:cs typeface="Arial"/>
              </a:rPr>
              <a:t>macular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80">
                <a:latin typeface="Arial"/>
                <a:cs typeface="Arial"/>
              </a:rPr>
              <a:t>lesion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60">
                <a:latin typeface="Arial"/>
                <a:cs typeface="Arial"/>
              </a:rPr>
              <a:t>with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204">
                <a:latin typeface="Arial"/>
                <a:cs typeface="Arial"/>
              </a:rPr>
              <a:t>increased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-245">
                <a:latin typeface="Arial"/>
                <a:cs typeface="Arial"/>
              </a:rPr>
              <a:t>numbers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of</a:t>
            </a:r>
            <a:r>
              <a:rPr dirty="0" sz="2400" spc="-270">
                <a:latin typeface="Arial"/>
                <a:cs typeface="Arial"/>
              </a:rPr>
              <a:t> </a:t>
            </a:r>
            <a:r>
              <a:rPr dirty="0" sz="2400" spc="-204">
                <a:latin typeface="Arial"/>
                <a:cs typeface="Arial"/>
              </a:rPr>
              <a:t>melanocytes  </a:t>
            </a:r>
            <a:r>
              <a:rPr dirty="0" sz="2400" spc="-190">
                <a:latin typeface="Arial"/>
                <a:cs typeface="Arial"/>
              </a:rPr>
              <a:t>should </a:t>
            </a:r>
            <a:r>
              <a:rPr dirty="0" sz="2400" spc="-150">
                <a:latin typeface="Arial"/>
                <a:cs typeface="Arial"/>
              </a:rPr>
              <a:t>not </a:t>
            </a:r>
            <a:r>
              <a:rPr dirty="0" sz="2400" spc="-225">
                <a:latin typeface="Arial"/>
                <a:cs typeface="Arial"/>
              </a:rPr>
              <a:t>be </a:t>
            </a:r>
            <a:r>
              <a:rPr dirty="0" sz="2400" spc="-210">
                <a:latin typeface="Arial"/>
                <a:cs typeface="Arial"/>
              </a:rPr>
              <a:t>diagnosed </a:t>
            </a:r>
            <a:r>
              <a:rPr dirty="0" sz="2400" spc="-355">
                <a:latin typeface="Arial"/>
                <a:cs typeface="Arial"/>
              </a:rPr>
              <a:t>as </a:t>
            </a:r>
            <a:r>
              <a:rPr dirty="0" sz="2400" spc="-235">
                <a:latin typeface="Arial"/>
                <a:cs typeface="Arial"/>
              </a:rPr>
              <a:t>a </a:t>
            </a:r>
            <a:r>
              <a:rPr dirty="0" sz="2400" spc="-155">
                <a:latin typeface="Arial"/>
                <a:cs typeface="Arial"/>
              </a:rPr>
              <a:t>melonotic </a:t>
            </a:r>
            <a:r>
              <a:rPr dirty="0" sz="2400" spc="-195">
                <a:latin typeface="Arial"/>
                <a:cs typeface="Arial"/>
              </a:rPr>
              <a:t>macule </a:t>
            </a:r>
            <a:r>
              <a:rPr dirty="0" sz="2400" spc="-95">
                <a:latin typeface="Arial"/>
                <a:cs typeface="Arial"/>
              </a:rPr>
              <a:t>but </a:t>
            </a:r>
            <a:r>
              <a:rPr dirty="0" sz="2400" spc="160">
                <a:latin typeface="Arial"/>
                <a:cs typeface="Arial"/>
              </a:rPr>
              <a:t>-  </a:t>
            </a:r>
            <a:r>
              <a:rPr dirty="0" sz="2400" spc="-150">
                <a:latin typeface="Arial"/>
                <a:cs typeface="Arial"/>
              </a:rPr>
              <a:t>melanocytic</a:t>
            </a:r>
            <a:r>
              <a:rPr dirty="0" sz="2400" spc="-305">
                <a:latin typeface="Arial"/>
                <a:cs typeface="Arial"/>
              </a:rPr>
              <a:t> </a:t>
            </a:r>
            <a:r>
              <a:rPr dirty="0" sz="2400" spc="-145">
                <a:latin typeface="Arial"/>
                <a:cs typeface="Arial"/>
              </a:rPr>
              <a:t>hyperplasia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CEB866"/>
              </a:buClr>
              <a:buFont typeface="Arial"/>
              <a:buChar char=""/>
            </a:pPr>
            <a:endParaRPr sz="3550">
              <a:latin typeface="Arial"/>
              <a:cs typeface="Arial"/>
            </a:endParaRPr>
          </a:p>
          <a:p>
            <a:pPr marL="295910" marR="5080" indent="-283845">
              <a:lnSpc>
                <a:spcPct val="100000"/>
              </a:lnSpc>
              <a:spcBef>
                <a:spcPts val="5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65">
                <a:latin typeface="Arial"/>
                <a:cs typeface="Arial"/>
              </a:rPr>
              <a:t>Simulate </a:t>
            </a:r>
            <a:r>
              <a:rPr dirty="0" sz="2400" spc="-229">
                <a:latin typeface="Arial"/>
                <a:cs typeface="Arial"/>
              </a:rPr>
              <a:t>melanoma </a:t>
            </a:r>
            <a:r>
              <a:rPr dirty="0" sz="2400" spc="-70">
                <a:latin typeface="Arial"/>
                <a:cs typeface="Arial"/>
              </a:rPr>
              <a:t>clinically, </a:t>
            </a:r>
            <a:r>
              <a:rPr dirty="0" sz="2400" spc="-95">
                <a:latin typeface="Arial"/>
                <a:cs typeface="Arial"/>
              </a:rPr>
              <a:t>but </a:t>
            </a:r>
            <a:r>
              <a:rPr dirty="0" sz="2400" spc="-100">
                <a:latin typeface="Arial"/>
                <a:cs typeface="Arial"/>
              </a:rPr>
              <a:t>histologically </a:t>
            </a:r>
            <a:r>
              <a:rPr dirty="0" sz="2400" spc="-145">
                <a:latin typeface="Arial"/>
                <a:cs typeface="Arial"/>
              </a:rPr>
              <a:t>there </a:t>
            </a:r>
            <a:r>
              <a:rPr dirty="0" sz="2400" spc="-200">
                <a:latin typeface="Arial"/>
                <a:cs typeface="Arial"/>
              </a:rPr>
              <a:t>is </a:t>
            </a:r>
            <a:r>
              <a:rPr dirty="0" sz="2400" spc="-250">
                <a:latin typeface="Arial"/>
                <a:cs typeface="Arial"/>
              </a:rPr>
              <a:t>no  </a:t>
            </a:r>
            <a:r>
              <a:rPr dirty="0" sz="2400" spc="-190">
                <a:latin typeface="Arial"/>
                <a:cs typeface="Arial"/>
              </a:rPr>
              <a:t>contiguous</a:t>
            </a:r>
            <a:r>
              <a:rPr dirty="0" sz="2400" spc="-300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melanocytic</a:t>
            </a:r>
            <a:r>
              <a:rPr dirty="0" sz="2400" spc="-265">
                <a:latin typeface="Arial"/>
                <a:cs typeface="Arial"/>
              </a:rPr>
              <a:t> </a:t>
            </a:r>
            <a:r>
              <a:rPr dirty="0" sz="2400" spc="-100">
                <a:latin typeface="Arial"/>
                <a:cs typeface="Arial"/>
              </a:rPr>
              <a:t>proliferation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195">
                <a:latin typeface="Arial"/>
                <a:cs typeface="Arial"/>
              </a:rPr>
              <a:t>and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250">
                <a:latin typeface="Arial"/>
                <a:cs typeface="Arial"/>
              </a:rPr>
              <a:t>no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120">
                <a:latin typeface="Arial"/>
                <a:cs typeface="Arial"/>
              </a:rPr>
              <a:t>significant</a:t>
            </a:r>
            <a:r>
              <a:rPr dirty="0" sz="2400" spc="-265">
                <a:latin typeface="Arial"/>
                <a:cs typeface="Arial"/>
              </a:rPr>
              <a:t> </a:t>
            </a:r>
            <a:r>
              <a:rPr dirty="0" sz="2400" spc="-125">
                <a:latin typeface="Arial"/>
                <a:cs typeface="Arial"/>
              </a:rPr>
              <a:t>atypia.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60"/>
              <a:t>5</a:t>
            </a:r>
            <a:r>
              <a:rPr dirty="0" spc="25"/>
              <a:t>/1</a:t>
            </a:r>
            <a:r>
              <a:rPr dirty="0" spc="-25"/>
              <a:t>9</a:t>
            </a:r>
            <a:r>
              <a:rPr dirty="0" spc="105"/>
              <a:t>/</a:t>
            </a:r>
            <a:r>
              <a:rPr dirty="0" spc="210"/>
              <a:t>2</a:t>
            </a:r>
            <a:r>
              <a:rPr dirty="0" spc="-35"/>
              <a:t>0</a:t>
            </a:r>
            <a:r>
              <a:rPr dirty="0" spc="-45"/>
              <a:t>2</a:t>
            </a:r>
            <a:r>
              <a:rPr dirty="0" spc="-10"/>
              <a:t>3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85"/>
              <a:t>pigmentations</a:t>
            </a:r>
            <a:r>
              <a:rPr dirty="0" spc="-165"/>
              <a:t> </a:t>
            </a:r>
            <a:r>
              <a:rPr dirty="0" spc="-75"/>
              <a:t>of</a:t>
            </a:r>
            <a:r>
              <a:rPr dirty="0" spc="-165"/>
              <a:t> </a:t>
            </a:r>
            <a:r>
              <a:rPr dirty="0" spc="-60"/>
              <a:t>oral</a:t>
            </a:r>
            <a:r>
              <a:rPr dirty="0" spc="-155"/>
              <a:t> </a:t>
            </a:r>
            <a:r>
              <a:rPr dirty="0" spc="-45"/>
              <a:t>cavity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 spc="-20"/>
              <a:t>23</a:t>
            </a:fld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17" y="0"/>
            <a:ext cx="9142730" cy="6858000"/>
            <a:chOff x="1717" y="0"/>
            <a:chExt cx="9142730" cy="6858000"/>
          </a:xfrm>
        </p:grpSpPr>
        <p:sp>
          <p:nvSpPr>
            <p:cNvPr id="3" name="object 3"/>
            <p:cNvSpPr/>
            <p:nvPr/>
          </p:nvSpPr>
          <p:spPr>
            <a:xfrm>
              <a:off x="1190243" y="329184"/>
              <a:ext cx="1575054" cy="112852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093976" y="329184"/>
              <a:ext cx="3877817" cy="112852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14602" y="415798"/>
            <a:ext cx="413512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335" i="1">
                <a:solidFill>
                  <a:srgbClr val="533466"/>
                </a:solidFill>
                <a:latin typeface="Times New Roman"/>
                <a:cs typeface="Times New Roman"/>
              </a:rPr>
              <a:t>Oral</a:t>
            </a:r>
            <a:r>
              <a:rPr dirty="0" sz="4000" spc="-160" i="1">
                <a:solidFill>
                  <a:srgbClr val="533466"/>
                </a:solidFill>
                <a:latin typeface="Times New Roman"/>
                <a:cs typeface="Times New Roman"/>
              </a:rPr>
              <a:t> </a:t>
            </a:r>
            <a:r>
              <a:rPr dirty="0" sz="4000" spc="-295" i="1">
                <a:solidFill>
                  <a:srgbClr val="533466"/>
                </a:solidFill>
                <a:latin typeface="Times New Roman"/>
                <a:cs typeface="Times New Roman"/>
              </a:rPr>
              <a:t>melanoacanthoma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60"/>
              <a:t>5</a:t>
            </a:r>
            <a:r>
              <a:rPr dirty="0" spc="25"/>
              <a:t>/1</a:t>
            </a:r>
            <a:r>
              <a:rPr dirty="0" spc="-25"/>
              <a:t>9</a:t>
            </a:r>
            <a:r>
              <a:rPr dirty="0" spc="105"/>
              <a:t>/</a:t>
            </a:r>
            <a:r>
              <a:rPr dirty="0" spc="210"/>
              <a:t>2</a:t>
            </a:r>
            <a:r>
              <a:rPr dirty="0" spc="-35"/>
              <a:t>0</a:t>
            </a:r>
            <a:r>
              <a:rPr dirty="0" spc="-45"/>
              <a:t>2</a:t>
            </a:r>
            <a:r>
              <a:rPr dirty="0" spc="-10"/>
              <a:t>3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85"/>
              <a:t>pigmentations</a:t>
            </a:r>
            <a:r>
              <a:rPr dirty="0" spc="-165"/>
              <a:t> </a:t>
            </a:r>
            <a:r>
              <a:rPr dirty="0" spc="-75"/>
              <a:t>of</a:t>
            </a:r>
            <a:r>
              <a:rPr dirty="0" spc="-165"/>
              <a:t> </a:t>
            </a:r>
            <a:r>
              <a:rPr dirty="0" spc="-60"/>
              <a:t>oral</a:t>
            </a:r>
            <a:r>
              <a:rPr dirty="0" spc="-155"/>
              <a:t> </a:t>
            </a:r>
            <a:r>
              <a:rPr dirty="0" spc="-45"/>
              <a:t>cavity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 spc="-20"/>
              <a:t>23</a:t>
            </a:fld>
          </a:p>
        </p:txBody>
      </p:sp>
      <p:sp>
        <p:nvSpPr>
          <p:cNvPr id="6" name="object 6"/>
          <p:cNvSpPr txBox="1"/>
          <p:nvPr/>
        </p:nvSpPr>
        <p:spPr>
          <a:xfrm>
            <a:off x="1532889" y="1471929"/>
            <a:ext cx="7139305" cy="3546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5910" marR="5080" indent="-283845">
              <a:lnSpc>
                <a:spcPct val="100000"/>
              </a:lnSpc>
              <a:spcBef>
                <a:spcPts val="1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135">
                <a:latin typeface="Arial"/>
                <a:cs typeface="Arial"/>
              </a:rPr>
              <a:t>A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unique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75">
                <a:latin typeface="Arial"/>
                <a:cs typeface="Arial"/>
              </a:rPr>
              <a:t>form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of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55">
                <a:latin typeface="Arial"/>
                <a:cs typeface="Arial"/>
              </a:rPr>
              <a:t>melanotic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190">
                <a:latin typeface="Arial"/>
                <a:cs typeface="Arial"/>
              </a:rPr>
              <a:t>macule</a:t>
            </a:r>
            <a:r>
              <a:rPr dirty="0" sz="2400" spc="-270">
                <a:latin typeface="Arial"/>
                <a:cs typeface="Arial"/>
              </a:rPr>
              <a:t> </a:t>
            </a:r>
            <a:r>
              <a:rPr dirty="0" sz="2400" spc="-200">
                <a:latin typeface="Arial"/>
                <a:cs typeface="Arial"/>
              </a:rPr>
              <a:t>is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35">
                <a:latin typeface="Arial"/>
                <a:cs typeface="Arial"/>
              </a:rPr>
              <a:t>the</a:t>
            </a:r>
            <a:r>
              <a:rPr dirty="0" sz="2400" spc="-270">
                <a:latin typeface="Arial"/>
                <a:cs typeface="Arial"/>
              </a:rPr>
              <a:t> </a:t>
            </a:r>
            <a:r>
              <a:rPr dirty="0" sz="2400" spc="-220">
                <a:latin typeface="Arial"/>
                <a:cs typeface="Arial"/>
              </a:rPr>
              <a:t>melanoacanthoma,  </a:t>
            </a:r>
            <a:r>
              <a:rPr dirty="0" sz="2400" spc="-229">
                <a:latin typeface="Arial"/>
                <a:cs typeface="Arial"/>
              </a:rPr>
              <a:t>a </a:t>
            </a:r>
            <a:r>
              <a:rPr dirty="0" sz="2400" spc="-180">
                <a:latin typeface="Arial"/>
                <a:cs typeface="Arial"/>
              </a:rPr>
              <a:t>lesion </a:t>
            </a:r>
            <a:r>
              <a:rPr dirty="0" sz="2400" spc="-125">
                <a:latin typeface="Arial"/>
                <a:cs typeface="Arial"/>
              </a:rPr>
              <a:t>usually </a:t>
            </a:r>
            <a:r>
              <a:rPr dirty="0" sz="2400" spc="-195">
                <a:latin typeface="Arial"/>
                <a:cs typeface="Arial"/>
              </a:rPr>
              <a:t>encountered </a:t>
            </a:r>
            <a:r>
              <a:rPr dirty="0" sz="2400" spc="-65">
                <a:latin typeface="Arial"/>
                <a:cs typeface="Arial"/>
              </a:rPr>
              <a:t>in </a:t>
            </a:r>
            <a:r>
              <a:rPr dirty="0" sz="2400" spc="-280">
                <a:latin typeface="Arial"/>
                <a:cs typeface="Arial"/>
              </a:rPr>
              <a:t>persons </a:t>
            </a:r>
            <a:r>
              <a:rPr dirty="0" sz="2400" spc="-150">
                <a:latin typeface="Arial"/>
                <a:cs typeface="Arial"/>
              </a:rPr>
              <a:t>of </a:t>
            </a:r>
            <a:r>
              <a:rPr dirty="0" sz="2400" spc="-125">
                <a:latin typeface="Arial"/>
                <a:cs typeface="Arial"/>
              </a:rPr>
              <a:t>native </a:t>
            </a:r>
            <a:r>
              <a:rPr dirty="0" sz="2400" spc="-80">
                <a:latin typeface="Arial"/>
                <a:cs typeface="Arial"/>
              </a:rPr>
              <a:t>African  </a:t>
            </a:r>
            <a:r>
              <a:rPr dirty="0" sz="2400" spc="-245">
                <a:latin typeface="Arial"/>
                <a:cs typeface="Arial"/>
              </a:rPr>
              <a:t>descent.</a:t>
            </a:r>
            <a:endParaRPr sz="2400">
              <a:latin typeface="Arial"/>
              <a:cs typeface="Arial"/>
            </a:endParaRPr>
          </a:p>
          <a:p>
            <a:pPr marL="295910" marR="339090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05">
                <a:latin typeface="Arial"/>
                <a:cs typeface="Arial"/>
              </a:rPr>
              <a:t>Acute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65">
                <a:latin typeface="Arial"/>
                <a:cs typeface="Arial"/>
              </a:rPr>
              <a:t>trauma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165">
                <a:latin typeface="Arial"/>
                <a:cs typeface="Arial"/>
              </a:rPr>
              <a:t>or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235">
                <a:latin typeface="Arial"/>
                <a:cs typeface="Arial"/>
              </a:rPr>
              <a:t>a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130">
                <a:latin typeface="Arial"/>
                <a:cs typeface="Arial"/>
              </a:rPr>
              <a:t>history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of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160">
                <a:latin typeface="Arial"/>
                <a:cs typeface="Arial"/>
              </a:rPr>
              <a:t>chronic</a:t>
            </a:r>
            <a:r>
              <a:rPr dirty="0" sz="2400" spc="-265">
                <a:latin typeface="Arial"/>
                <a:cs typeface="Arial"/>
              </a:rPr>
              <a:t> </a:t>
            </a:r>
            <a:r>
              <a:rPr dirty="0" sz="2400" spc="-50">
                <a:latin typeface="Arial"/>
                <a:cs typeface="Arial"/>
              </a:rPr>
              <a:t>irritation</a:t>
            </a:r>
            <a:r>
              <a:rPr dirty="0" sz="2400" spc="-315">
                <a:latin typeface="Arial"/>
                <a:cs typeface="Arial"/>
              </a:rPr>
              <a:t> </a:t>
            </a:r>
            <a:r>
              <a:rPr dirty="0" sz="2400" spc="-245">
                <a:latin typeface="Arial"/>
                <a:cs typeface="Arial"/>
              </a:rPr>
              <a:t>precedes</a:t>
            </a:r>
            <a:r>
              <a:rPr dirty="0" sz="2400" spc="-265">
                <a:latin typeface="Arial"/>
                <a:cs typeface="Arial"/>
              </a:rPr>
              <a:t> </a:t>
            </a:r>
            <a:r>
              <a:rPr dirty="0" sz="2400" spc="-120">
                <a:latin typeface="Arial"/>
                <a:cs typeface="Arial"/>
              </a:rPr>
              <a:t>its  </a:t>
            </a:r>
            <a:r>
              <a:rPr dirty="0" sz="2400" spc="-200">
                <a:latin typeface="Arial"/>
                <a:cs typeface="Arial"/>
              </a:rPr>
              <a:t>development.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210">
                <a:latin typeface="Arial"/>
                <a:cs typeface="Arial"/>
              </a:rPr>
              <a:t>Spontaneously</a:t>
            </a:r>
            <a:r>
              <a:rPr dirty="0" sz="2400" spc="-305">
                <a:latin typeface="Arial"/>
                <a:cs typeface="Arial"/>
              </a:rPr>
              <a:t> </a:t>
            </a:r>
            <a:r>
              <a:rPr dirty="0" sz="2400" spc="-200">
                <a:latin typeface="Arial"/>
                <a:cs typeface="Arial"/>
              </a:rPr>
              <a:t>resolve</a:t>
            </a:r>
            <a:endParaRPr sz="2400">
              <a:latin typeface="Arial"/>
              <a:cs typeface="Arial"/>
            </a:endParaRPr>
          </a:p>
          <a:p>
            <a:pPr marL="295910" marR="13335" indent="-283845">
              <a:lnSpc>
                <a:spcPct val="100000"/>
              </a:lnSpc>
              <a:spcBef>
                <a:spcPts val="605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10">
                <a:latin typeface="Arial"/>
                <a:cs typeface="Arial"/>
              </a:rPr>
              <a:t>Histologically, </a:t>
            </a:r>
            <a:r>
              <a:rPr dirty="0" sz="2400" spc="-100">
                <a:latin typeface="Arial"/>
                <a:cs typeface="Arial"/>
              </a:rPr>
              <a:t>proliferation </a:t>
            </a:r>
            <a:r>
              <a:rPr dirty="0" sz="2400" spc="-150">
                <a:latin typeface="Arial"/>
                <a:cs typeface="Arial"/>
              </a:rPr>
              <a:t>of </a:t>
            </a:r>
            <a:r>
              <a:rPr dirty="0" sz="2400" spc="-165">
                <a:latin typeface="Arial"/>
                <a:cs typeface="Arial"/>
              </a:rPr>
              <a:t>benign </a:t>
            </a:r>
            <a:r>
              <a:rPr dirty="0" sz="2400" spc="-204">
                <a:latin typeface="Arial"/>
                <a:cs typeface="Arial"/>
              </a:rPr>
              <a:t>melanocytes  </a:t>
            </a:r>
            <a:r>
              <a:rPr dirty="0" sz="2400" spc="-135">
                <a:latin typeface="Arial"/>
                <a:cs typeface="Arial"/>
              </a:rPr>
              <a:t>throughout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-135">
                <a:latin typeface="Arial"/>
                <a:cs typeface="Arial"/>
              </a:rPr>
              <a:t>the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10">
                <a:latin typeface="Arial"/>
                <a:cs typeface="Arial"/>
              </a:rPr>
              <a:t>full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190">
                <a:latin typeface="Arial"/>
                <a:cs typeface="Arial"/>
              </a:rPr>
              <a:t>thickness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of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220">
                <a:latin typeface="Arial"/>
                <a:cs typeface="Arial"/>
              </a:rPr>
              <a:t>an</a:t>
            </a:r>
            <a:r>
              <a:rPr dirty="0" sz="2400" spc="-300">
                <a:latin typeface="Arial"/>
                <a:cs typeface="Arial"/>
              </a:rPr>
              <a:t> </a:t>
            </a:r>
            <a:r>
              <a:rPr dirty="0" sz="2400" spc="-145">
                <a:latin typeface="Arial"/>
                <a:cs typeface="Arial"/>
              </a:rPr>
              <a:t>acanthotic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195">
                <a:latin typeface="Arial"/>
                <a:cs typeface="Arial"/>
              </a:rPr>
              <a:t>and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65">
                <a:latin typeface="Arial"/>
                <a:cs typeface="Arial"/>
              </a:rPr>
              <a:t>spongiotic  </a:t>
            </a:r>
            <a:r>
              <a:rPr dirty="0" sz="2400" spc="-110">
                <a:latin typeface="Arial"/>
                <a:cs typeface="Arial"/>
              </a:rPr>
              <a:t>epithelium </a:t>
            </a:r>
            <a:r>
              <a:rPr dirty="0" sz="2400" spc="-195">
                <a:latin typeface="Arial"/>
                <a:cs typeface="Arial"/>
              </a:rPr>
              <a:t>takes</a:t>
            </a:r>
            <a:r>
              <a:rPr dirty="0" sz="2400" spc="-455">
                <a:latin typeface="Arial"/>
                <a:cs typeface="Arial"/>
              </a:rPr>
              <a:t> </a:t>
            </a:r>
            <a:r>
              <a:rPr dirty="0" sz="2400" spc="-195">
                <a:latin typeface="Arial"/>
                <a:cs typeface="Arial"/>
              </a:rPr>
              <a:t>place.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55089" y="404571"/>
            <a:ext cx="7114540" cy="2952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21310" indent="-283845">
              <a:lnSpc>
                <a:spcPct val="100000"/>
              </a:lnSpc>
              <a:spcBef>
                <a:spcPts val="100"/>
              </a:spcBef>
              <a:buClr>
                <a:srgbClr val="CEB866"/>
              </a:buClr>
              <a:buSzPct val="79166"/>
              <a:buChar char=""/>
              <a:tabLst>
                <a:tab pos="321310" algn="l"/>
                <a:tab pos="321945" algn="l"/>
              </a:tabLst>
            </a:pPr>
            <a:r>
              <a:rPr dirty="0" sz="2400" spc="-110">
                <a:latin typeface="Arial"/>
                <a:cs typeface="Arial"/>
              </a:rPr>
              <a:t>Rapidly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55">
                <a:latin typeface="Arial"/>
                <a:cs typeface="Arial"/>
              </a:rPr>
              <a:t>enlarging,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100">
                <a:latin typeface="Arial"/>
                <a:cs typeface="Arial"/>
              </a:rPr>
              <a:t>ill</a:t>
            </a:r>
            <a:r>
              <a:rPr dirty="0" sz="2400" spc="-265">
                <a:latin typeface="Arial"/>
                <a:cs typeface="Arial"/>
              </a:rPr>
              <a:t> </a:t>
            </a:r>
            <a:r>
              <a:rPr dirty="0" sz="2400" spc="-170">
                <a:latin typeface="Arial"/>
                <a:cs typeface="Arial"/>
              </a:rPr>
              <a:t>defined,</a:t>
            </a:r>
            <a:r>
              <a:rPr dirty="0" sz="2400" spc="-270">
                <a:latin typeface="Arial"/>
                <a:cs typeface="Arial"/>
              </a:rPr>
              <a:t> </a:t>
            </a:r>
            <a:r>
              <a:rPr dirty="0" sz="2400" spc="-65">
                <a:latin typeface="Arial"/>
                <a:cs typeface="Arial"/>
              </a:rPr>
              <a:t>darkly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170">
                <a:latin typeface="Arial"/>
                <a:cs typeface="Arial"/>
              </a:rPr>
              <a:t>pigmented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65">
                <a:latin typeface="Arial"/>
                <a:cs typeface="Arial"/>
              </a:rPr>
              <a:t>macular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165">
                <a:latin typeface="Arial"/>
                <a:cs typeface="Arial"/>
              </a:rPr>
              <a:t>or</a:t>
            </a:r>
            <a:endParaRPr sz="2400">
              <a:latin typeface="Arial"/>
              <a:cs typeface="Arial"/>
            </a:endParaRPr>
          </a:p>
          <a:p>
            <a:pPr marL="321310">
              <a:lnSpc>
                <a:spcPct val="100000"/>
              </a:lnSpc>
              <a:spcBef>
                <a:spcPts val="5"/>
              </a:spcBef>
            </a:pPr>
            <a:r>
              <a:rPr dirty="0" sz="2400" spc="-150">
                <a:latin typeface="Arial"/>
                <a:cs typeface="Arial"/>
              </a:rPr>
              <a:t>plaque </a:t>
            </a:r>
            <a:r>
              <a:rPr dirty="0" sz="2400" spc="-35">
                <a:latin typeface="Arial"/>
                <a:cs typeface="Arial"/>
              </a:rPr>
              <a:t>like</a:t>
            </a:r>
            <a:r>
              <a:rPr dirty="0" sz="2400" spc="-425">
                <a:latin typeface="Arial"/>
                <a:cs typeface="Arial"/>
              </a:rPr>
              <a:t> </a:t>
            </a:r>
            <a:r>
              <a:rPr dirty="0" sz="2400" spc="-180">
                <a:latin typeface="Arial"/>
                <a:cs typeface="Arial"/>
              </a:rPr>
              <a:t>lesion</a:t>
            </a:r>
            <a:endParaRPr sz="2400">
              <a:latin typeface="Arial"/>
              <a:cs typeface="Arial"/>
            </a:endParaRPr>
          </a:p>
          <a:p>
            <a:pPr marL="321310" indent="-283845">
              <a:lnSpc>
                <a:spcPct val="100000"/>
              </a:lnSpc>
              <a:spcBef>
                <a:spcPts val="1440"/>
              </a:spcBef>
              <a:buClr>
                <a:srgbClr val="CEB866"/>
              </a:buClr>
              <a:buSzPct val="79166"/>
              <a:buChar char=""/>
              <a:tabLst>
                <a:tab pos="321310" algn="l"/>
                <a:tab pos="321945" algn="l"/>
              </a:tabLst>
            </a:pPr>
            <a:r>
              <a:rPr dirty="0" sz="2400">
                <a:latin typeface="Arial"/>
                <a:cs typeface="Arial"/>
              </a:rPr>
              <a:t>3-4</a:t>
            </a:r>
            <a:r>
              <a:rPr dirty="0" baseline="24305" sz="2400">
                <a:latin typeface="Arial"/>
                <a:cs typeface="Arial"/>
              </a:rPr>
              <a:t>th</a:t>
            </a:r>
            <a:r>
              <a:rPr dirty="0" baseline="24305" sz="2400" spc="-112">
                <a:latin typeface="Arial"/>
                <a:cs typeface="Arial"/>
              </a:rPr>
              <a:t> </a:t>
            </a:r>
            <a:r>
              <a:rPr dirty="0" sz="2400" spc="-260">
                <a:latin typeface="Arial"/>
                <a:cs typeface="Arial"/>
              </a:rPr>
              <a:t>decades</a:t>
            </a:r>
            <a:endParaRPr sz="2400">
              <a:latin typeface="Arial"/>
              <a:cs typeface="Arial"/>
            </a:endParaRPr>
          </a:p>
          <a:p>
            <a:pPr marL="321310" indent="-283845">
              <a:lnSpc>
                <a:spcPct val="100000"/>
              </a:lnSpc>
              <a:spcBef>
                <a:spcPts val="1440"/>
              </a:spcBef>
              <a:buClr>
                <a:srgbClr val="CEB866"/>
              </a:buClr>
              <a:buSzPct val="79166"/>
              <a:buChar char=""/>
              <a:tabLst>
                <a:tab pos="321310" algn="l"/>
                <a:tab pos="321945" algn="l"/>
              </a:tabLst>
            </a:pPr>
            <a:r>
              <a:rPr dirty="0" sz="2400" spc="-150">
                <a:latin typeface="Arial"/>
                <a:cs typeface="Arial"/>
              </a:rPr>
              <a:t>Asymptomatic</a:t>
            </a:r>
            <a:endParaRPr sz="2400">
              <a:latin typeface="Arial"/>
              <a:cs typeface="Arial"/>
            </a:endParaRPr>
          </a:p>
          <a:p>
            <a:pPr marL="321310" indent="-283845">
              <a:lnSpc>
                <a:spcPct val="100000"/>
              </a:lnSpc>
              <a:spcBef>
                <a:spcPts val="1440"/>
              </a:spcBef>
              <a:buClr>
                <a:srgbClr val="CEB866"/>
              </a:buClr>
              <a:buSzPct val="79166"/>
              <a:buChar char=""/>
              <a:tabLst>
                <a:tab pos="321310" algn="l"/>
                <a:tab pos="321945" algn="l"/>
              </a:tabLst>
            </a:pPr>
            <a:r>
              <a:rPr dirty="0" sz="2400" spc="-145">
                <a:latin typeface="Arial"/>
                <a:cs typeface="Arial"/>
              </a:rPr>
              <a:t>Buccal</a:t>
            </a:r>
            <a:r>
              <a:rPr dirty="0" sz="2400" spc="-345">
                <a:latin typeface="Arial"/>
                <a:cs typeface="Arial"/>
              </a:rPr>
              <a:t> </a:t>
            </a:r>
            <a:r>
              <a:rPr dirty="0" sz="2400" spc="-290">
                <a:latin typeface="Arial"/>
                <a:cs typeface="Arial"/>
              </a:rPr>
              <a:t>mucosa</a:t>
            </a:r>
            <a:endParaRPr sz="2400">
              <a:latin typeface="Arial"/>
              <a:cs typeface="Arial"/>
            </a:endParaRPr>
          </a:p>
          <a:p>
            <a:pPr marL="321310" indent="-283845">
              <a:lnSpc>
                <a:spcPct val="100000"/>
              </a:lnSpc>
              <a:spcBef>
                <a:spcPts val="1440"/>
              </a:spcBef>
              <a:buClr>
                <a:srgbClr val="CEB866"/>
              </a:buClr>
              <a:buSzPct val="79166"/>
              <a:buChar char=""/>
              <a:tabLst>
                <a:tab pos="321310" algn="l"/>
                <a:tab pos="321945" algn="l"/>
              </a:tabLst>
            </a:pPr>
            <a:r>
              <a:rPr dirty="0" sz="2400" spc="-200">
                <a:latin typeface="Arial"/>
                <a:cs typeface="Arial"/>
              </a:rPr>
              <a:t>Borders</a:t>
            </a:r>
            <a:r>
              <a:rPr dirty="0" sz="2400" spc="-300">
                <a:latin typeface="Arial"/>
                <a:cs typeface="Arial"/>
              </a:rPr>
              <a:t> </a:t>
            </a:r>
            <a:r>
              <a:rPr dirty="0" sz="2400" spc="-135">
                <a:latin typeface="Arial"/>
                <a:cs typeface="Arial"/>
              </a:rPr>
              <a:t>–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95">
                <a:latin typeface="Arial"/>
                <a:cs typeface="Arial"/>
              </a:rPr>
              <a:t>irregular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-65">
                <a:latin typeface="Arial"/>
                <a:cs typeface="Arial"/>
              </a:rPr>
              <a:t>in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204">
                <a:latin typeface="Arial"/>
                <a:cs typeface="Arial"/>
              </a:rPr>
              <a:t>appearance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279391" y="3441191"/>
            <a:ext cx="4445635" cy="3061970"/>
            <a:chOff x="4279391" y="3441191"/>
            <a:chExt cx="4445635" cy="3061970"/>
          </a:xfrm>
        </p:grpSpPr>
        <p:sp>
          <p:nvSpPr>
            <p:cNvPr id="4" name="object 4"/>
            <p:cNvSpPr/>
            <p:nvPr/>
          </p:nvSpPr>
          <p:spPr>
            <a:xfrm>
              <a:off x="4279391" y="3441191"/>
              <a:ext cx="4445508" cy="306171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343399" y="3505199"/>
              <a:ext cx="4267200" cy="28834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324349" y="3486149"/>
              <a:ext cx="4305300" cy="2921635"/>
            </a:xfrm>
            <a:custGeom>
              <a:avLst/>
              <a:gdLst/>
              <a:ahLst/>
              <a:cxnLst/>
              <a:rect l="l" t="t" r="r" b="b"/>
              <a:pathLst>
                <a:path w="4305300" h="2921635">
                  <a:moveTo>
                    <a:pt x="0" y="2921508"/>
                  </a:moveTo>
                  <a:lnTo>
                    <a:pt x="4305300" y="2921508"/>
                  </a:lnTo>
                  <a:lnTo>
                    <a:pt x="4305300" y="0"/>
                  </a:lnTo>
                  <a:lnTo>
                    <a:pt x="0" y="0"/>
                  </a:lnTo>
                  <a:lnTo>
                    <a:pt x="0" y="2921508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60"/>
              <a:t>5</a:t>
            </a:r>
            <a:r>
              <a:rPr dirty="0" spc="25"/>
              <a:t>/1</a:t>
            </a:r>
            <a:r>
              <a:rPr dirty="0" spc="-25"/>
              <a:t>9</a:t>
            </a:r>
            <a:r>
              <a:rPr dirty="0" spc="105"/>
              <a:t>/</a:t>
            </a:r>
            <a:r>
              <a:rPr dirty="0" spc="210"/>
              <a:t>2</a:t>
            </a:r>
            <a:r>
              <a:rPr dirty="0" spc="-35"/>
              <a:t>0</a:t>
            </a:r>
            <a:r>
              <a:rPr dirty="0" spc="-45"/>
              <a:t>2</a:t>
            </a:r>
            <a:r>
              <a:rPr dirty="0" spc="-10"/>
              <a:t>3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85"/>
              <a:t>pigmentations</a:t>
            </a:r>
            <a:r>
              <a:rPr dirty="0" spc="-165"/>
              <a:t> </a:t>
            </a:r>
            <a:r>
              <a:rPr dirty="0" spc="-75"/>
              <a:t>of</a:t>
            </a:r>
            <a:r>
              <a:rPr dirty="0" spc="-165"/>
              <a:t> </a:t>
            </a:r>
            <a:r>
              <a:rPr dirty="0" spc="-60"/>
              <a:t>oral</a:t>
            </a:r>
            <a:r>
              <a:rPr dirty="0" spc="-155"/>
              <a:t> </a:t>
            </a:r>
            <a:r>
              <a:rPr dirty="0" spc="-45"/>
              <a:t>cavity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 spc="-20"/>
              <a:t>23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5859" y="339852"/>
            <a:ext cx="2554986" cy="12123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4602" y="434467"/>
            <a:ext cx="1738630" cy="6807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300" spc="-235" i="1">
                <a:solidFill>
                  <a:srgbClr val="542B6D"/>
                </a:solidFill>
                <a:latin typeface="Times New Roman"/>
                <a:cs typeface="Times New Roman"/>
              </a:rPr>
              <a:t>Contents</a:t>
            </a:r>
            <a:endParaRPr sz="43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60"/>
              <a:t>5</a:t>
            </a:r>
            <a:r>
              <a:rPr dirty="0" spc="25"/>
              <a:t>/1</a:t>
            </a:r>
            <a:r>
              <a:rPr dirty="0" spc="-25"/>
              <a:t>9</a:t>
            </a:r>
            <a:r>
              <a:rPr dirty="0" spc="105"/>
              <a:t>/</a:t>
            </a:r>
            <a:r>
              <a:rPr dirty="0" spc="210"/>
              <a:t>2</a:t>
            </a:r>
            <a:r>
              <a:rPr dirty="0" spc="-35"/>
              <a:t>0</a:t>
            </a:r>
            <a:r>
              <a:rPr dirty="0" spc="-45"/>
              <a:t>2</a:t>
            </a:r>
            <a:r>
              <a:rPr dirty="0" spc="-10"/>
              <a:t>3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85"/>
              <a:t>pigmentations</a:t>
            </a:r>
            <a:r>
              <a:rPr dirty="0" spc="-165"/>
              <a:t> </a:t>
            </a:r>
            <a:r>
              <a:rPr dirty="0" spc="-75"/>
              <a:t>of</a:t>
            </a:r>
            <a:r>
              <a:rPr dirty="0" spc="-165"/>
              <a:t> </a:t>
            </a:r>
            <a:r>
              <a:rPr dirty="0" spc="-60"/>
              <a:t>oral</a:t>
            </a:r>
            <a:r>
              <a:rPr dirty="0" spc="-155"/>
              <a:t> </a:t>
            </a:r>
            <a:r>
              <a:rPr dirty="0" spc="-45"/>
              <a:t>cavity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 spc="-20"/>
              <a:t>23</a:t>
            </a:fld>
          </a:p>
        </p:txBody>
      </p:sp>
      <p:sp>
        <p:nvSpPr>
          <p:cNvPr id="4" name="object 4"/>
          <p:cNvSpPr txBox="1"/>
          <p:nvPr/>
        </p:nvSpPr>
        <p:spPr>
          <a:xfrm>
            <a:off x="1596897" y="1396110"/>
            <a:ext cx="3274695" cy="3119755"/>
          </a:xfrm>
          <a:prstGeom prst="rect">
            <a:avLst/>
          </a:prstGeom>
        </p:spPr>
        <p:txBody>
          <a:bodyPr wrap="square" lIns="0" tIns="88265" rIns="0" bIns="0" rtlCol="0" vert="horz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695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25">
                <a:latin typeface="Arial"/>
                <a:cs typeface="Arial"/>
              </a:rPr>
              <a:t>Introduction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229">
                <a:latin typeface="Arial"/>
                <a:cs typeface="Arial"/>
              </a:rPr>
              <a:t>Pigments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5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60">
                <a:latin typeface="Arial"/>
                <a:cs typeface="Arial"/>
              </a:rPr>
              <a:t>Classifications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265">
                <a:latin typeface="Arial"/>
                <a:cs typeface="Arial"/>
              </a:rPr>
              <a:t>Endogenous</a:t>
            </a:r>
            <a:r>
              <a:rPr dirty="0" sz="2400" spc="-385">
                <a:latin typeface="Arial"/>
                <a:cs typeface="Arial"/>
              </a:rPr>
              <a:t> </a:t>
            </a:r>
            <a:r>
              <a:rPr dirty="0" sz="2400" spc="-140">
                <a:latin typeface="Arial"/>
                <a:cs typeface="Arial"/>
              </a:rPr>
              <a:t>pigmentation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275">
                <a:latin typeface="Arial"/>
                <a:cs typeface="Arial"/>
              </a:rPr>
              <a:t>Exogenous</a:t>
            </a:r>
            <a:r>
              <a:rPr dirty="0" sz="2400" spc="-365">
                <a:latin typeface="Arial"/>
                <a:cs typeface="Arial"/>
              </a:rPr>
              <a:t> </a:t>
            </a:r>
            <a:r>
              <a:rPr dirty="0" sz="2400" spc="-140">
                <a:latin typeface="Arial"/>
                <a:cs typeface="Arial"/>
              </a:rPr>
              <a:t>pigmentation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245">
                <a:latin typeface="Arial"/>
                <a:cs typeface="Arial"/>
              </a:rPr>
              <a:t>Summary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250">
                <a:latin typeface="Arial"/>
                <a:cs typeface="Arial"/>
              </a:rPr>
              <a:t>References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17" y="0"/>
            <a:ext cx="9142730" cy="6858000"/>
            <a:chOff x="1717" y="0"/>
            <a:chExt cx="9142730" cy="6858000"/>
          </a:xfrm>
        </p:grpSpPr>
        <p:sp>
          <p:nvSpPr>
            <p:cNvPr id="3" name="object 3"/>
            <p:cNvSpPr/>
            <p:nvPr/>
          </p:nvSpPr>
          <p:spPr>
            <a:xfrm>
              <a:off x="1222248" y="420623"/>
              <a:ext cx="2591562" cy="101879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305555" y="420623"/>
              <a:ext cx="1530858" cy="101879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14602" y="498475"/>
            <a:ext cx="303276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200" i="1">
                <a:solidFill>
                  <a:srgbClr val="542B6D"/>
                </a:solidFill>
                <a:latin typeface="Times New Roman"/>
                <a:cs typeface="Times New Roman"/>
              </a:rPr>
              <a:t>Melanocytic</a:t>
            </a:r>
            <a:r>
              <a:rPr dirty="0" sz="3600" spc="-165" i="1">
                <a:solidFill>
                  <a:srgbClr val="542B6D"/>
                </a:solidFill>
                <a:latin typeface="Times New Roman"/>
                <a:cs typeface="Times New Roman"/>
              </a:rPr>
              <a:t> </a:t>
            </a:r>
            <a:r>
              <a:rPr dirty="0" sz="3600" spc="-190" i="1">
                <a:solidFill>
                  <a:srgbClr val="542B6D"/>
                </a:solidFill>
                <a:latin typeface="Times New Roman"/>
                <a:cs typeface="Times New Roman"/>
              </a:rPr>
              <a:t>nevus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23630" y="6550839"/>
            <a:ext cx="240665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 sz="1200" spc="-25">
                <a:solidFill>
                  <a:srgbClr val="92879F"/>
                </a:solidFill>
                <a:latin typeface="Arial"/>
                <a:cs typeface="Arial"/>
              </a:rPr>
              <a:t>30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300480" marR="5080" indent="-234950">
              <a:lnSpc>
                <a:spcPct val="100000"/>
              </a:lnSpc>
              <a:spcBef>
                <a:spcPts val="100"/>
              </a:spcBef>
            </a:pPr>
            <a:r>
              <a:rPr dirty="0" spc="-145"/>
              <a:t>Defined </a:t>
            </a:r>
            <a:r>
              <a:rPr dirty="0" spc="-355"/>
              <a:t>as </a:t>
            </a:r>
            <a:r>
              <a:rPr dirty="0" spc="-160"/>
              <a:t>congenital, </a:t>
            </a:r>
            <a:r>
              <a:rPr dirty="0" spc="-165"/>
              <a:t>developmental </a:t>
            </a:r>
            <a:r>
              <a:rPr dirty="0" spc="-160"/>
              <a:t>tumour </a:t>
            </a:r>
            <a:r>
              <a:rPr dirty="0" spc="-35"/>
              <a:t>like </a:t>
            </a:r>
            <a:r>
              <a:rPr dirty="0" spc="-150"/>
              <a:t>malformation  of</a:t>
            </a:r>
            <a:r>
              <a:rPr dirty="0" spc="-285"/>
              <a:t> </a:t>
            </a:r>
            <a:r>
              <a:rPr dirty="0" spc="-130"/>
              <a:t>the</a:t>
            </a:r>
            <a:r>
              <a:rPr dirty="0" spc="-285"/>
              <a:t> </a:t>
            </a:r>
            <a:r>
              <a:rPr dirty="0" spc="-160"/>
              <a:t>skin</a:t>
            </a:r>
            <a:r>
              <a:rPr dirty="0" spc="-280"/>
              <a:t> </a:t>
            </a:r>
            <a:r>
              <a:rPr dirty="0" spc="-165"/>
              <a:t>or</a:t>
            </a:r>
            <a:r>
              <a:rPr dirty="0" spc="-290"/>
              <a:t> </a:t>
            </a:r>
            <a:r>
              <a:rPr dirty="0" spc="-280"/>
              <a:t>mucous </a:t>
            </a:r>
            <a:r>
              <a:rPr dirty="0" spc="-240"/>
              <a:t>membrane</a:t>
            </a:r>
            <a:r>
              <a:rPr dirty="0" spc="-285"/>
              <a:t> </a:t>
            </a:r>
            <a:r>
              <a:rPr dirty="0" spc="700"/>
              <a:t>/</a:t>
            </a:r>
            <a:r>
              <a:rPr dirty="0" spc="-280"/>
              <a:t> </a:t>
            </a:r>
            <a:r>
              <a:rPr dirty="0" spc="-125"/>
              <a:t>superficial</a:t>
            </a:r>
            <a:r>
              <a:rPr dirty="0" spc="-285"/>
              <a:t> </a:t>
            </a:r>
            <a:r>
              <a:rPr dirty="0" spc="-180"/>
              <a:t>lesion</a:t>
            </a:r>
            <a:r>
              <a:rPr dirty="0" spc="-295"/>
              <a:t> </a:t>
            </a:r>
            <a:r>
              <a:rPr dirty="0" spc="-275"/>
              <a:t>composed</a:t>
            </a:r>
            <a:r>
              <a:rPr dirty="0" spc="-285"/>
              <a:t> </a:t>
            </a:r>
            <a:r>
              <a:rPr dirty="0" spc="-150"/>
              <a:t>of  </a:t>
            </a:r>
            <a:r>
              <a:rPr dirty="0" spc="-254"/>
              <a:t>nevus</a:t>
            </a:r>
            <a:r>
              <a:rPr dirty="0" spc="-305"/>
              <a:t> </a:t>
            </a:r>
            <a:r>
              <a:rPr dirty="0" spc="-185"/>
              <a:t>cells.</a:t>
            </a:r>
          </a:p>
          <a:p>
            <a:pPr marL="1017269">
              <a:lnSpc>
                <a:spcPct val="100000"/>
              </a:lnSpc>
              <a:spcBef>
                <a:spcPts val="600"/>
              </a:spcBef>
            </a:pPr>
            <a:r>
              <a:rPr dirty="0" spc="-120"/>
              <a:t>Arise</a:t>
            </a:r>
            <a:r>
              <a:rPr dirty="0" spc="-555"/>
              <a:t> </a:t>
            </a:r>
            <a:r>
              <a:rPr dirty="0" spc="-355"/>
              <a:t>as </a:t>
            </a:r>
            <a:r>
              <a:rPr dirty="0" spc="-235"/>
              <a:t>a </a:t>
            </a:r>
            <a:r>
              <a:rPr dirty="0" spc="-260"/>
              <a:t>consequence </a:t>
            </a:r>
            <a:r>
              <a:rPr dirty="0" spc="-150"/>
              <a:t>of melanocytic </a:t>
            </a:r>
            <a:r>
              <a:rPr dirty="0" spc="-114"/>
              <a:t>proliferation.</a:t>
            </a:r>
          </a:p>
          <a:p>
            <a:pPr marL="1004569">
              <a:lnSpc>
                <a:spcPct val="100000"/>
              </a:lnSpc>
              <a:spcBef>
                <a:spcPts val="45"/>
              </a:spcBef>
            </a:pPr>
            <a:endParaRPr sz="3300"/>
          </a:p>
          <a:p>
            <a:pPr marL="1017269">
              <a:lnSpc>
                <a:spcPct val="100000"/>
              </a:lnSpc>
            </a:pPr>
            <a:r>
              <a:rPr dirty="0" spc="-130" b="1" i="1">
                <a:solidFill>
                  <a:srgbClr val="533466"/>
                </a:solidFill>
                <a:latin typeface="Times New Roman"/>
                <a:cs typeface="Times New Roman"/>
              </a:rPr>
              <a:t>Etiology:</a:t>
            </a:r>
          </a:p>
          <a:p>
            <a:pPr marL="1300480" marR="849630" indent="-283845">
              <a:lnSpc>
                <a:spcPct val="100000"/>
              </a:lnSpc>
              <a:spcBef>
                <a:spcPts val="844"/>
              </a:spcBef>
            </a:pPr>
            <a:r>
              <a:rPr dirty="0" spc="-160"/>
              <a:t>Dermal</a:t>
            </a:r>
            <a:r>
              <a:rPr dirty="0" spc="-270"/>
              <a:t> </a:t>
            </a:r>
            <a:r>
              <a:rPr dirty="0" spc="-140"/>
              <a:t>nevi</a:t>
            </a:r>
            <a:r>
              <a:rPr dirty="0" spc="-275"/>
              <a:t> </a:t>
            </a:r>
            <a:r>
              <a:rPr dirty="0" spc="-225"/>
              <a:t>associated</a:t>
            </a:r>
            <a:r>
              <a:rPr dirty="0" spc="-305"/>
              <a:t> </a:t>
            </a:r>
            <a:r>
              <a:rPr dirty="0" spc="-60"/>
              <a:t>with</a:t>
            </a:r>
            <a:r>
              <a:rPr dirty="0" spc="-275"/>
              <a:t> </a:t>
            </a:r>
            <a:r>
              <a:rPr dirty="0" spc="-175"/>
              <a:t>mutations</a:t>
            </a:r>
            <a:r>
              <a:rPr dirty="0" spc="-295"/>
              <a:t> </a:t>
            </a:r>
            <a:r>
              <a:rPr dirty="0" spc="-65"/>
              <a:t>in</a:t>
            </a:r>
            <a:r>
              <a:rPr dirty="0" spc="-280"/>
              <a:t> </a:t>
            </a:r>
            <a:r>
              <a:rPr dirty="0" spc="-180"/>
              <a:t>BRAF</a:t>
            </a:r>
            <a:r>
              <a:rPr dirty="0" spc="-260"/>
              <a:t> </a:t>
            </a:r>
            <a:r>
              <a:rPr dirty="0" spc="-204"/>
              <a:t>oncogene-  </a:t>
            </a:r>
            <a:r>
              <a:rPr dirty="0" spc="-195"/>
              <a:t>neoplastic??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96897" y="1471929"/>
            <a:ext cx="6875145" cy="2967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04">
                <a:latin typeface="Arial"/>
                <a:cs typeface="Arial"/>
              </a:rPr>
              <a:t>Role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of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200">
                <a:latin typeface="Arial"/>
                <a:cs typeface="Arial"/>
              </a:rPr>
              <a:t>genetics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95">
                <a:latin typeface="Arial"/>
                <a:cs typeface="Arial"/>
              </a:rPr>
              <a:t>and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55">
                <a:latin typeface="Arial"/>
                <a:cs typeface="Arial"/>
              </a:rPr>
              <a:t>environmental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-215">
                <a:latin typeface="Arial"/>
                <a:cs typeface="Arial"/>
              </a:rPr>
              <a:t>factors??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550">
              <a:latin typeface="Arial"/>
              <a:cs typeface="Arial"/>
            </a:endParaRPr>
          </a:p>
          <a:p>
            <a:pPr marL="295910" marR="759460" indent="-283845">
              <a:lnSpc>
                <a:spcPct val="100000"/>
              </a:lnSpc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35">
                <a:latin typeface="Arial"/>
                <a:cs typeface="Arial"/>
              </a:rPr>
              <a:t>Atypical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80">
                <a:latin typeface="Arial"/>
                <a:cs typeface="Arial"/>
              </a:rPr>
              <a:t>nevi-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110">
                <a:latin typeface="Arial"/>
                <a:cs typeface="Arial"/>
              </a:rPr>
              <a:t>Familial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85">
                <a:latin typeface="Arial"/>
                <a:cs typeface="Arial"/>
              </a:rPr>
              <a:t>atypical</a:t>
            </a:r>
            <a:r>
              <a:rPr dirty="0" sz="2400" spc="-300">
                <a:latin typeface="Arial"/>
                <a:cs typeface="Arial"/>
              </a:rPr>
              <a:t> </a:t>
            </a:r>
            <a:r>
              <a:rPr dirty="0" sz="2400" spc="-75">
                <a:latin typeface="Arial"/>
                <a:cs typeface="Arial"/>
              </a:rPr>
              <a:t>multiple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200">
                <a:latin typeface="Arial"/>
                <a:cs typeface="Arial"/>
              </a:rPr>
              <a:t>mole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95">
                <a:latin typeface="Arial"/>
                <a:cs typeface="Arial"/>
              </a:rPr>
              <a:t>and  </a:t>
            </a:r>
            <a:r>
              <a:rPr dirty="0" sz="2400" spc="-229">
                <a:latin typeface="Arial"/>
                <a:cs typeface="Arial"/>
              </a:rPr>
              <a:t>melanoma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229">
                <a:latin typeface="Arial"/>
                <a:cs typeface="Arial"/>
              </a:rPr>
              <a:t>syndrome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14">
                <a:latin typeface="Arial"/>
                <a:cs typeface="Arial"/>
              </a:rPr>
              <a:t>Blue</a:t>
            </a:r>
            <a:r>
              <a:rPr dirty="0" sz="2400" spc="-530">
                <a:latin typeface="Arial"/>
                <a:cs typeface="Arial"/>
              </a:rPr>
              <a:t> </a:t>
            </a:r>
            <a:r>
              <a:rPr dirty="0" sz="2400" spc="-185">
                <a:latin typeface="Arial"/>
                <a:cs typeface="Arial"/>
              </a:rPr>
              <a:t>nevus- </a:t>
            </a:r>
            <a:r>
              <a:rPr dirty="0" sz="2400" spc="-160">
                <a:latin typeface="Arial"/>
                <a:cs typeface="Arial"/>
              </a:rPr>
              <a:t>Carney </a:t>
            </a:r>
            <a:r>
              <a:rPr dirty="0" sz="2400" spc="-200">
                <a:latin typeface="Arial"/>
                <a:cs typeface="Arial"/>
              </a:rPr>
              <a:t>complex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270">
                <a:latin typeface="Arial"/>
                <a:cs typeface="Arial"/>
              </a:rPr>
              <a:t>Common </a:t>
            </a:r>
            <a:r>
              <a:rPr dirty="0" sz="2400" spc="-80">
                <a:latin typeface="Arial"/>
                <a:cs typeface="Arial"/>
              </a:rPr>
              <a:t>nevi- </a:t>
            </a:r>
            <a:r>
              <a:rPr dirty="0" sz="2400" spc="-229">
                <a:latin typeface="Arial"/>
                <a:cs typeface="Arial"/>
              </a:rPr>
              <a:t>Turner’s syndrome </a:t>
            </a:r>
            <a:r>
              <a:rPr dirty="0" sz="2400" spc="-195">
                <a:latin typeface="Arial"/>
                <a:cs typeface="Arial"/>
              </a:rPr>
              <a:t>and </a:t>
            </a:r>
            <a:r>
              <a:rPr dirty="0" sz="2400" spc="-254">
                <a:latin typeface="Arial"/>
                <a:cs typeface="Arial"/>
              </a:rPr>
              <a:t>Noonan’s</a:t>
            </a:r>
            <a:r>
              <a:rPr dirty="0" sz="2400" spc="-325">
                <a:latin typeface="Arial"/>
                <a:cs typeface="Arial"/>
              </a:rPr>
              <a:t> </a:t>
            </a:r>
            <a:r>
              <a:rPr dirty="0" sz="2400" spc="-229">
                <a:latin typeface="Arial"/>
                <a:cs typeface="Arial"/>
              </a:rPr>
              <a:t>syndrome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35">
                <a:latin typeface="Arial"/>
                <a:cs typeface="Arial"/>
              </a:rPr>
              <a:t>Congenital</a:t>
            </a:r>
            <a:r>
              <a:rPr dirty="0" sz="2400" spc="-310">
                <a:latin typeface="Arial"/>
                <a:cs typeface="Arial"/>
              </a:rPr>
              <a:t> </a:t>
            </a:r>
            <a:r>
              <a:rPr dirty="0" sz="2400" spc="-80">
                <a:latin typeface="Arial"/>
                <a:cs typeface="Arial"/>
              </a:rPr>
              <a:t>nevi-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210">
                <a:latin typeface="Arial"/>
                <a:cs typeface="Arial"/>
              </a:rPr>
              <a:t>Neurocutaneous</a:t>
            </a:r>
            <a:r>
              <a:rPr dirty="0" sz="2400" spc="-320">
                <a:latin typeface="Arial"/>
                <a:cs typeface="Arial"/>
              </a:rPr>
              <a:t> </a:t>
            </a:r>
            <a:r>
              <a:rPr dirty="0" sz="2400" spc="-240">
                <a:latin typeface="Arial"/>
                <a:cs typeface="Arial"/>
              </a:rPr>
              <a:t>melanosis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60"/>
              <a:t>5</a:t>
            </a:r>
            <a:r>
              <a:rPr dirty="0" spc="25"/>
              <a:t>/1</a:t>
            </a:r>
            <a:r>
              <a:rPr dirty="0" spc="-25"/>
              <a:t>9</a:t>
            </a:r>
            <a:r>
              <a:rPr dirty="0" spc="105"/>
              <a:t>/</a:t>
            </a:r>
            <a:r>
              <a:rPr dirty="0" spc="210"/>
              <a:t>2</a:t>
            </a:r>
            <a:r>
              <a:rPr dirty="0" spc="-35"/>
              <a:t>0</a:t>
            </a:r>
            <a:r>
              <a:rPr dirty="0" spc="-45"/>
              <a:t>2</a:t>
            </a:r>
            <a:r>
              <a:rPr dirty="0" spc="-10"/>
              <a:t>3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85"/>
              <a:t>pigmentations</a:t>
            </a:r>
            <a:r>
              <a:rPr dirty="0" spc="-165"/>
              <a:t> </a:t>
            </a:r>
            <a:r>
              <a:rPr dirty="0" spc="-75"/>
              <a:t>of</a:t>
            </a:r>
            <a:r>
              <a:rPr dirty="0" spc="-165"/>
              <a:t> </a:t>
            </a:r>
            <a:r>
              <a:rPr dirty="0" spc="-60"/>
              <a:t>oral</a:t>
            </a:r>
            <a:r>
              <a:rPr dirty="0" spc="-155"/>
              <a:t> </a:t>
            </a:r>
            <a:r>
              <a:rPr dirty="0" spc="-45"/>
              <a:t>cavity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38869" y="6550839"/>
            <a:ext cx="207010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 sz="1200" spc="-155">
                <a:solidFill>
                  <a:srgbClr val="92879F"/>
                </a:solidFill>
                <a:latin typeface="Arial"/>
                <a:cs typeface="Arial"/>
              </a:rPr>
              <a:t>31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17" y="0"/>
            <a:ext cx="9142730" cy="6858000"/>
            <a:chOff x="1717" y="0"/>
            <a:chExt cx="9142730" cy="6858000"/>
          </a:xfrm>
        </p:grpSpPr>
        <p:sp>
          <p:nvSpPr>
            <p:cNvPr id="3" name="object 3"/>
            <p:cNvSpPr/>
            <p:nvPr/>
          </p:nvSpPr>
          <p:spPr>
            <a:xfrm>
              <a:off x="4918710" y="1818894"/>
              <a:ext cx="998219" cy="346710"/>
            </a:xfrm>
            <a:custGeom>
              <a:avLst/>
              <a:gdLst/>
              <a:ahLst/>
              <a:cxnLst/>
              <a:rect l="l" t="t" r="r" b="b"/>
              <a:pathLst>
                <a:path w="998220" h="346710">
                  <a:moveTo>
                    <a:pt x="0" y="0"/>
                  </a:moveTo>
                  <a:lnTo>
                    <a:pt x="0" y="173227"/>
                  </a:lnTo>
                  <a:lnTo>
                    <a:pt x="997838" y="173227"/>
                  </a:lnTo>
                  <a:lnTo>
                    <a:pt x="997838" y="346328"/>
                  </a:lnTo>
                </a:path>
              </a:pathLst>
            </a:custGeom>
            <a:ln w="25400">
              <a:solidFill>
                <a:srgbClr val="A392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263902" y="2989326"/>
              <a:ext cx="2656205" cy="1931035"/>
            </a:xfrm>
            <a:custGeom>
              <a:avLst/>
              <a:gdLst/>
              <a:ahLst/>
              <a:cxnLst/>
              <a:rect l="l" t="t" r="r" b="b"/>
              <a:pathLst>
                <a:path w="2656204" h="1931035">
                  <a:moveTo>
                    <a:pt x="1994915" y="1171956"/>
                  </a:moveTo>
                  <a:lnTo>
                    <a:pt x="1994915" y="1930654"/>
                  </a:lnTo>
                  <a:lnTo>
                    <a:pt x="2242312" y="1930654"/>
                  </a:lnTo>
                </a:path>
                <a:path w="2656204" h="1931035">
                  <a:moveTo>
                    <a:pt x="1658112" y="0"/>
                  </a:moveTo>
                  <a:lnTo>
                    <a:pt x="1658112" y="173227"/>
                  </a:lnTo>
                  <a:lnTo>
                    <a:pt x="2655951" y="173227"/>
                  </a:lnTo>
                  <a:lnTo>
                    <a:pt x="2655951" y="346328"/>
                  </a:lnTo>
                </a:path>
                <a:path w="2656204" h="1931035">
                  <a:moveTo>
                    <a:pt x="0" y="1171956"/>
                  </a:moveTo>
                  <a:lnTo>
                    <a:pt x="0" y="1930654"/>
                  </a:lnTo>
                  <a:lnTo>
                    <a:pt x="247396" y="1930654"/>
                  </a:lnTo>
                </a:path>
                <a:path w="2656204" h="1931035">
                  <a:moveTo>
                    <a:pt x="1657731" y="0"/>
                  </a:moveTo>
                  <a:lnTo>
                    <a:pt x="1657731" y="173227"/>
                  </a:lnTo>
                  <a:lnTo>
                    <a:pt x="659892" y="173227"/>
                  </a:lnTo>
                  <a:lnTo>
                    <a:pt x="659892" y="346328"/>
                  </a:lnTo>
                </a:path>
              </a:pathLst>
            </a:custGeom>
            <a:ln w="25400">
              <a:solidFill>
                <a:srgbClr val="B9A75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922014" y="1818894"/>
              <a:ext cx="998219" cy="346710"/>
            </a:xfrm>
            <a:custGeom>
              <a:avLst/>
              <a:gdLst/>
              <a:ahLst/>
              <a:cxnLst/>
              <a:rect l="l" t="t" r="r" b="b"/>
              <a:pathLst>
                <a:path w="998220" h="346710">
                  <a:moveTo>
                    <a:pt x="997838" y="0"/>
                  </a:moveTo>
                  <a:lnTo>
                    <a:pt x="997838" y="173227"/>
                  </a:lnTo>
                  <a:lnTo>
                    <a:pt x="0" y="173227"/>
                  </a:lnTo>
                  <a:lnTo>
                    <a:pt x="0" y="346328"/>
                  </a:lnTo>
                </a:path>
              </a:pathLst>
            </a:custGeom>
            <a:ln w="25400">
              <a:solidFill>
                <a:srgbClr val="A392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094226" y="994410"/>
              <a:ext cx="1651000" cy="824865"/>
            </a:xfrm>
            <a:custGeom>
              <a:avLst/>
              <a:gdLst/>
              <a:ahLst/>
              <a:cxnLst/>
              <a:rect l="l" t="t" r="r" b="b"/>
              <a:pathLst>
                <a:path w="1651000" h="824864">
                  <a:moveTo>
                    <a:pt x="1650492" y="0"/>
                  </a:moveTo>
                  <a:lnTo>
                    <a:pt x="0" y="0"/>
                  </a:lnTo>
                  <a:lnTo>
                    <a:pt x="0" y="824484"/>
                  </a:lnTo>
                  <a:lnTo>
                    <a:pt x="1650492" y="824484"/>
                  </a:lnTo>
                  <a:lnTo>
                    <a:pt x="1650492" y="0"/>
                  </a:lnTo>
                  <a:close/>
                </a:path>
              </a:pathLst>
            </a:custGeom>
            <a:solidFill>
              <a:srgbClr val="CEB8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094226" y="994410"/>
              <a:ext cx="1651000" cy="824865"/>
            </a:xfrm>
            <a:custGeom>
              <a:avLst/>
              <a:gdLst/>
              <a:ahLst/>
              <a:cxnLst/>
              <a:rect l="l" t="t" r="r" b="b"/>
              <a:pathLst>
                <a:path w="1651000" h="824864">
                  <a:moveTo>
                    <a:pt x="0" y="824484"/>
                  </a:moveTo>
                  <a:lnTo>
                    <a:pt x="1650492" y="824484"/>
                  </a:lnTo>
                  <a:lnTo>
                    <a:pt x="1650492" y="0"/>
                  </a:lnTo>
                  <a:lnTo>
                    <a:pt x="0" y="0"/>
                  </a:lnTo>
                  <a:lnTo>
                    <a:pt x="0" y="824484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53079" rIns="0" bIns="0" rtlCol="0" vert="horz">
            <a:spAutoFit/>
          </a:bodyPr>
          <a:lstStyle/>
          <a:p>
            <a:pPr algn="ctr" marL="695325">
              <a:lnSpc>
                <a:spcPct val="100000"/>
              </a:lnSpc>
              <a:spcBef>
                <a:spcPts val="1965"/>
              </a:spcBef>
            </a:pPr>
            <a:r>
              <a:rPr dirty="0" sz="2000"/>
              <a:t>nevi</a:t>
            </a:r>
            <a:endParaRPr sz="2000"/>
          </a:p>
        </p:txBody>
      </p:sp>
      <p:grpSp>
        <p:nvGrpSpPr>
          <p:cNvPr id="9" name="object 9"/>
          <p:cNvGrpSpPr/>
          <p:nvPr/>
        </p:nvGrpSpPr>
        <p:grpSpPr>
          <a:xfrm>
            <a:off x="3083305" y="2152142"/>
            <a:ext cx="1676400" cy="850265"/>
            <a:chOff x="3083305" y="2152142"/>
            <a:chExt cx="1676400" cy="850265"/>
          </a:xfrm>
        </p:grpSpPr>
        <p:sp>
          <p:nvSpPr>
            <p:cNvPr id="10" name="object 10"/>
            <p:cNvSpPr/>
            <p:nvPr/>
          </p:nvSpPr>
          <p:spPr>
            <a:xfrm>
              <a:off x="3096005" y="2164842"/>
              <a:ext cx="1651000" cy="824865"/>
            </a:xfrm>
            <a:custGeom>
              <a:avLst/>
              <a:gdLst/>
              <a:ahLst/>
              <a:cxnLst/>
              <a:rect l="l" t="t" r="r" b="b"/>
              <a:pathLst>
                <a:path w="1651000" h="824864">
                  <a:moveTo>
                    <a:pt x="1650492" y="0"/>
                  </a:moveTo>
                  <a:lnTo>
                    <a:pt x="0" y="0"/>
                  </a:lnTo>
                  <a:lnTo>
                    <a:pt x="0" y="824484"/>
                  </a:lnTo>
                  <a:lnTo>
                    <a:pt x="1650492" y="824484"/>
                  </a:lnTo>
                  <a:lnTo>
                    <a:pt x="1650492" y="0"/>
                  </a:lnTo>
                  <a:close/>
                </a:path>
              </a:pathLst>
            </a:custGeom>
            <a:solidFill>
              <a:srgbClr val="CEB8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096005" y="2164842"/>
              <a:ext cx="1651000" cy="824865"/>
            </a:xfrm>
            <a:custGeom>
              <a:avLst/>
              <a:gdLst/>
              <a:ahLst/>
              <a:cxnLst/>
              <a:rect l="l" t="t" r="r" b="b"/>
              <a:pathLst>
                <a:path w="1651000" h="824864">
                  <a:moveTo>
                    <a:pt x="0" y="824484"/>
                  </a:moveTo>
                  <a:lnTo>
                    <a:pt x="1650492" y="824484"/>
                  </a:lnTo>
                  <a:lnTo>
                    <a:pt x="1650492" y="0"/>
                  </a:lnTo>
                  <a:lnTo>
                    <a:pt x="0" y="0"/>
                  </a:lnTo>
                  <a:lnTo>
                    <a:pt x="0" y="824484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3096005" y="2164842"/>
            <a:ext cx="1651000" cy="824865"/>
          </a:xfrm>
          <a:prstGeom prst="rect">
            <a:avLst/>
          </a:prstGeom>
        </p:spPr>
        <p:txBody>
          <a:bodyPr wrap="square" lIns="0" tIns="250190" rIns="0" bIns="0" rtlCol="0" vert="horz">
            <a:spAutoFit/>
          </a:bodyPr>
          <a:lstStyle/>
          <a:p>
            <a:pPr marL="215265">
              <a:lnSpc>
                <a:spcPct val="100000"/>
              </a:lnSpc>
              <a:spcBef>
                <a:spcPts val="1970"/>
              </a:spcBef>
            </a:pPr>
            <a:r>
              <a:rPr dirty="0" sz="2000">
                <a:latin typeface="Arial"/>
                <a:cs typeface="Arial"/>
              </a:rPr>
              <a:t>Congenital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086610" y="3324097"/>
            <a:ext cx="1674495" cy="850265"/>
            <a:chOff x="2086610" y="3324097"/>
            <a:chExt cx="1674495" cy="850265"/>
          </a:xfrm>
        </p:grpSpPr>
        <p:sp>
          <p:nvSpPr>
            <p:cNvPr id="14" name="object 14"/>
            <p:cNvSpPr/>
            <p:nvPr/>
          </p:nvSpPr>
          <p:spPr>
            <a:xfrm>
              <a:off x="2099310" y="3336797"/>
              <a:ext cx="1649095" cy="824865"/>
            </a:xfrm>
            <a:custGeom>
              <a:avLst/>
              <a:gdLst/>
              <a:ahLst/>
              <a:cxnLst/>
              <a:rect l="l" t="t" r="r" b="b"/>
              <a:pathLst>
                <a:path w="1649095" h="824864">
                  <a:moveTo>
                    <a:pt x="1648967" y="0"/>
                  </a:moveTo>
                  <a:lnTo>
                    <a:pt x="0" y="0"/>
                  </a:lnTo>
                  <a:lnTo>
                    <a:pt x="0" y="824483"/>
                  </a:lnTo>
                  <a:lnTo>
                    <a:pt x="1648967" y="824483"/>
                  </a:lnTo>
                  <a:lnTo>
                    <a:pt x="1648967" y="0"/>
                  </a:lnTo>
                  <a:close/>
                </a:path>
              </a:pathLst>
            </a:custGeom>
            <a:solidFill>
              <a:srgbClr val="CEB8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2099310" y="3336797"/>
              <a:ext cx="1649095" cy="824865"/>
            </a:xfrm>
            <a:custGeom>
              <a:avLst/>
              <a:gdLst/>
              <a:ahLst/>
              <a:cxnLst/>
              <a:rect l="l" t="t" r="r" b="b"/>
              <a:pathLst>
                <a:path w="1649095" h="824864">
                  <a:moveTo>
                    <a:pt x="0" y="824483"/>
                  </a:moveTo>
                  <a:lnTo>
                    <a:pt x="1648967" y="824483"/>
                  </a:lnTo>
                  <a:lnTo>
                    <a:pt x="1648967" y="0"/>
                  </a:lnTo>
                  <a:lnTo>
                    <a:pt x="0" y="0"/>
                  </a:lnTo>
                  <a:lnTo>
                    <a:pt x="0" y="824483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2099310" y="3336797"/>
            <a:ext cx="1649095" cy="824865"/>
          </a:xfrm>
          <a:prstGeom prst="rect">
            <a:avLst/>
          </a:prstGeom>
        </p:spPr>
        <p:txBody>
          <a:bodyPr wrap="square" lIns="0" tIns="249555" rIns="0" bIns="0" rtlCol="0" vert="horz">
            <a:spAutoFit/>
          </a:bodyPr>
          <a:lstStyle/>
          <a:p>
            <a:pPr marL="526415">
              <a:lnSpc>
                <a:spcPct val="100000"/>
              </a:lnSpc>
              <a:spcBef>
                <a:spcPts val="1965"/>
              </a:spcBef>
            </a:pPr>
            <a:r>
              <a:rPr dirty="0" sz="2000">
                <a:latin typeface="Arial"/>
                <a:cs typeface="Arial"/>
              </a:rPr>
              <a:t>small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498089" y="4494529"/>
            <a:ext cx="1676400" cy="850265"/>
            <a:chOff x="2498089" y="4494529"/>
            <a:chExt cx="1676400" cy="850265"/>
          </a:xfrm>
        </p:grpSpPr>
        <p:sp>
          <p:nvSpPr>
            <p:cNvPr id="18" name="object 18"/>
            <p:cNvSpPr/>
            <p:nvPr/>
          </p:nvSpPr>
          <p:spPr>
            <a:xfrm>
              <a:off x="2510789" y="4507229"/>
              <a:ext cx="1651000" cy="824865"/>
            </a:xfrm>
            <a:custGeom>
              <a:avLst/>
              <a:gdLst/>
              <a:ahLst/>
              <a:cxnLst/>
              <a:rect l="l" t="t" r="r" b="b"/>
              <a:pathLst>
                <a:path w="1651000" h="824864">
                  <a:moveTo>
                    <a:pt x="1650491" y="0"/>
                  </a:moveTo>
                  <a:lnTo>
                    <a:pt x="0" y="0"/>
                  </a:lnTo>
                  <a:lnTo>
                    <a:pt x="0" y="824484"/>
                  </a:lnTo>
                  <a:lnTo>
                    <a:pt x="1650491" y="824484"/>
                  </a:lnTo>
                  <a:lnTo>
                    <a:pt x="1650491" y="0"/>
                  </a:lnTo>
                  <a:close/>
                </a:path>
              </a:pathLst>
            </a:custGeom>
            <a:solidFill>
              <a:srgbClr val="CEB8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2510789" y="4507229"/>
              <a:ext cx="1651000" cy="824865"/>
            </a:xfrm>
            <a:custGeom>
              <a:avLst/>
              <a:gdLst/>
              <a:ahLst/>
              <a:cxnLst/>
              <a:rect l="l" t="t" r="r" b="b"/>
              <a:pathLst>
                <a:path w="1651000" h="824864">
                  <a:moveTo>
                    <a:pt x="0" y="824484"/>
                  </a:moveTo>
                  <a:lnTo>
                    <a:pt x="1650491" y="824484"/>
                  </a:lnTo>
                  <a:lnTo>
                    <a:pt x="1650491" y="0"/>
                  </a:lnTo>
                  <a:lnTo>
                    <a:pt x="0" y="0"/>
                  </a:lnTo>
                  <a:lnTo>
                    <a:pt x="0" y="824484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2510789" y="4507229"/>
            <a:ext cx="1651000" cy="824865"/>
          </a:xfrm>
          <a:prstGeom prst="rect">
            <a:avLst/>
          </a:prstGeom>
        </p:spPr>
        <p:txBody>
          <a:bodyPr wrap="square" lIns="0" tIns="124460" rIns="0" bIns="0" rtlCol="0" vert="horz">
            <a:spAutoFit/>
          </a:bodyPr>
          <a:lstStyle/>
          <a:p>
            <a:pPr marL="265430" marR="27305" indent="-233679">
              <a:lnSpc>
                <a:spcPts val="2300"/>
              </a:lnSpc>
              <a:spcBef>
                <a:spcPts val="980"/>
              </a:spcBef>
            </a:pPr>
            <a:r>
              <a:rPr dirty="0" sz="2000">
                <a:latin typeface="Arial"/>
                <a:cs typeface="Arial"/>
              </a:rPr>
              <a:t>Small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,greater  than 1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 spc="5">
                <a:latin typeface="Arial"/>
                <a:cs typeface="Arial"/>
              </a:rPr>
              <a:t>cm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081526" y="3324097"/>
            <a:ext cx="1676400" cy="850265"/>
            <a:chOff x="4081526" y="3324097"/>
            <a:chExt cx="1676400" cy="850265"/>
          </a:xfrm>
        </p:grpSpPr>
        <p:sp>
          <p:nvSpPr>
            <p:cNvPr id="22" name="object 22"/>
            <p:cNvSpPr/>
            <p:nvPr/>
          </p:nvSpPr>
          <p:spPr>
            <a:xfrm>
              <a:off x="4094226" y="3336797"/>
              <a:ext cx="1651000" cy="824865"/>
            </a:xfrm>
            <a:custGeom>
              <a:avLst/>
              <a:gdLst/>
              <a:ahLst/>
              <a:cxnLst/>
              <a:rect l="l" t="t" r="r" b="b"/>
              <a:pathLst>
                <a:path w="1651000" h="824864">
                  <a:moveTo>
                    <a:pt x="1650492" y="0"/>
                  </a:moveTo>
                  <a:lnTo>
                    <a:pt x="0" y="0"/>
                  </a:lnTo>
                  <a:lnTo>
                    <a:pt x="0" y="824483"/>
                  </a:lnTo>
                  <a:lnTo>
                    <a:pt x="1650492" y="824483"/>
                  </a:lnTo>
                  <a:lnTo>
                    <a:pt x="1650492" y="0"/>
                  </a:lnTo>
                  <a:close/>
                </a:path>
              </a:pathLst>
            </a:custGeom>
            <a:solidFill>
              <a:srgbClr val="CEB8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4094226" y="3336797"/>
              <a:ext cx="1651000" cy="824865"/>
            </a:xfrm>
            <a:custGeom>
              <a:avLst/>
              <a:gdLst/>
              <a:ahLst/>
              <a:cxnLst/>
              <a:rect l="l" t="t" r="r" b="b"/>
              <a:pathLst>
                <a:path w="1651000" h="824864">
                  <a:moveTo>
                    <a:pt x="0" y="824483"/>
                  </a:moveTo>
                  <a:lnTo>
                    <a:pt x="1650492" y="824483"/>
                  </a:lnTo>
                  <a:lnTo>
                    <a:pt x="1650492" y="0"/>
                  </a:lnTo>
                  <a:lnTo>
                    <a:pt x="0" y="0"/>
                  </a:lnTo>
                  <a:lnTo>
                    <a:pt x="0" y="824483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 txBox="1"/>
          <p:nvPr/>
        </p:nvSpPr>
        <p:spPr>
          <a:xfrm>
            <a:off x="4094226" y="3336797"/>
            <a:ext cx="1651000" cy="824865"/>
          </a:xfrm>
          <a:prstGeom prst="rect">
            <a:avLst/>
          </a:prstGeom>
        </p:spPr>
        <p:txBody>
          <a:bodyPr wrap="square" lIns="0" tIns="249555" rIns="0" bIns="0" rtlCol="0" vert="horz">
            <a:spAutoFit/>
          </a:bodyPr>
          <a:lstStyle/>
          <a:p>
            <a:pPr marL="356870">
              <a:lnSpc>
                <a:spcPct val="100000"/>
              </a:lnSpc>
              <a:spcBef>
                <a:spcPts val="1965"/>
              </a:spcBef>
            </a:pPr>
            <a:r>
              <a:rPr dirty="0" sz="2000">
                <a:latin typeface="Arial"/>
                <a:cs typeface="Arial"/>
              </a:rPr>
              <a:t>garment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494529" y="4494529"/>
            <a:ext cx="1674495" cy="850265"/>
            <a:chOff x="4494529" y="4494529"/>
            <a:chExt cx="1674495" cy="850265"/>
          </a:xfrm>
        </p:grpSpPr>
        <p:sp>
          <p:nvSpPr>
            <p:cNvPr id="26" name="object 26"/>
            <p:cNvSpPr/>
            <p:nvPr/>
          </p:nvSpPr>
          <p:spPr>
            <a:xfrm>
              <a:off x="4507229" y="4507229"/>
              <a:ext cx="1649095" cy="824865"/>
            </a:xfrm>
            <a:custGeom>
              <a:avLst/>
              <a:gdLst/>
              <a:ahLst/>
              <a:cxnLst/>
              <a:rect l="l" t="t" r="r" b="b"/>
              <a:pathLst>
                <a:path w="1649095" h="824864">
                  <a:moveTo>
                    <a:pt x="1648968" y="0"/>
                  </a:moveTo>
                  <a:lnTo>
                    <a:pt x="0" y="0"/>
                  </a:lnTo>
                  <a:lnTo>
                    <a:pt x="0" y="824484"/>
                  </a:lnTo>
                  <a:lnTo>
                    <a:pt x="1648968" y="824484"/>
                  </a:lnTo>
                  <a:lnTo>
                    <a:pt x="1648968" y="0"/>
                  </a:lnTo>
                  <a:close/>
                </a:path>
              </a:pathLst>
            </a:custGeom>
            <a:solidFill>
              <a:srgbClr val="CEB8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4507229" y="4507229"/>
              <a:ext cx="1649095" cy="824865"/>
            </a:xfrm>
            <a:custGeom>
              <a:avLst/>
              <a:gdLst/>
              <a:ahLst/>
              <a:cxnLst/>
              <a:rect l="l" t="t" r="r" b="b"/>
              <a:pathLst>
                <a:path w="1649095" h="824864">
                  <a:moveTo>
                    <a:pt x="0" y="824484"/>
                  </a:moveTo>
                  <a:lnTo>
                    <a:pt x="1648968" y="824484"/>
                  </a:lnTo>
                  <a:lnTo>
                    <a:pt x="1648968" y="0"/>
                  </a:lnTo>
                  <a:lnTo>
                    <a:pt x="0" y="0"/>
                  </a:lnTo>
                  <a:lnTo>
                    <a:pt x="0" y="824484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/>
          <p:cNvSpPr txBox="1"/>
          <p:nvPr/>
        </p:nvSpPr>
        <p:spPr>
          <a:xfrm>
            <a:off x="4507229" y="4507229"/>
            <a:ext cx="1649095" cy="824865"/>
          </a:xfrm>
          <a:prstGeom prst="rect">
            <a:avLst/>
          </a:prstGeom>
        </p:spPr>
        <p:txBody>
          <a:bodyPr wrap="square" lIns="0" tIns="124460" rIns="0" bIns="0" rtlCol="0" vert="horz">
            <a:spAutoFit/>
          </a:bodyPr>
          <a:lstStyle/>
          <a:p>
            <a:pPr marL="476884" marR="103505" indent="-365760">
              <a:lnSpc>
                <a:spcPts val="2300"/>
              </a:lnSpc>
              <a:spcBef>
                <a:spcPts val="980"/>
              </a:spcBef>
            </a:pPr>
            <a:r>
              <a:rPr dirty="0" sz="2000">
                <a:latin typeface="Arial"/>
                <a:cs typeface="Arial"/>
              </a:rPr>
              <a:t>Greater</a:t>
            </a:r>
            <a:r>
              <a:rPr dirty="0" sz="2000" spc="-10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than  10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cm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5079746" y="2152142"/>
            <a:ext cx="1674495" cy="850265"/>
            <a:chOff x="5079746" y="2152142"/>
            <a:chExt cx="1674495" cy="850265"/>
          </a:xfrm>
        </p:grpSpPr>
        <p:sp>
          <p:nvSpPr>
            <p:cNvPr id="30" name="object 30"/>
            <p:cNvSpPr/>
            <p:nvPr/>
          </p:nvSpPr>
          <p:spPr>
            <a:xfrm>
              <a:off x="5092446" y="2164842"/>
              <a:ext cx="1649095" cy="824865"/>
            </a:xfrm>
            <a:custGeom>
              <a:avLst/>
              <a:gdLst/>
              <a:ahLst/>
              <a:cxnLst/>
              <a:rect l="l" t="t" r="r" b="b"/>
              <a:pathLst>
                <a:path w="1649095" h="824864">
                  <a:moveTo>
                    <a:pt x="1648968" y="0"/>
                  </a:moveTo>
                  <a:lnTo>
                    <a:pt x="0" y="0"/>
                  </a:lnTo>
                  <a:lnTo>
                    <a:pt x="0" y="824484"/>
                  </a:lnTo>
                  <a:lnTo>
                    <a:pt x="1648968" y="824484"/>
                  </a:lnTo>
                  <a:lnTo>
                    <a:pt x="1648968" y="0"/>
                  </a:lnTo>
                  <a:close/>
                </a:path>
              </a:pathLst>
            </a:custGeom>
            <a:solidFill>
              <a:srgbClr val="CEB8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5092446" y="2164842"/>
              <a:ext cx="1649095" cy="824865"/>
            </a:xfrm>
            <a:custGeom>
              <a:avLst/>
              <a:gdLst/>
              <a:ahLst/>
              <a:cxnLst/>
              <a:rect l="l" t="t" r="r" b="b"/>
              <a:pathLst>
                <a:path w="1649095" h="824864">
                  <a:moveTo>
                    <a:pt x="0" y="824484"/>
                  </a:moveTo>
                  <a:lnTo>
                    <a:pt x="1648968" y="824484"/>
                  </a:lnTo>
                  <a:lnTo>
                    <a:pt x="1648968" y="0"/>
                  </a:lnTo>
                  <a:lnTo>
                    <a:pt x="0" y="0"/>
                  </a:lnTo>
                  <a:lnTo>
                    <a:pt x="0" y="824484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/>
          <p:cNvSpPr txBox="1"/>
          <p:nvPr/>
        </p:nvSpPr>
        <p:spPr>
          <a:xfrm>
            <a:off x="5092446" y="2164842"/>
            <a:ext cx="1649095" cy="824865"/>
          </a:xfrm>
          <a:prstGeom prst="rect">
            <a:avLst/>
          </a:prstGeom>
        </p:spPr>
        <p:txBody>
          <a:bodyPr wrap="square" lIns="0" tIns="250190" rIns="0" bIns="0" rtlCol="0" vert="horz">
            <a:spAutoFit/>
          </a:bodyPr>
          <a:lstStyle/>
          <a:p>
            <a:pPr marL="335915">
              <a:lnSpc>
                <a:spcPct val="100000"/>
              </a:lnSpc>
              <a:spcBef>
                <a:spcPts val="1970"/>
              </a:spcBef>
            </a:pPr>
            <a:r>
              <a:rPr dirty="0" sz="2000">
                <a:latin typeface="Arial"/>
                <a:cs typeface="Arial"/>
              </a:rPr>
              <a:t>acquired</a:t>
            </a:r>
            <a:endParaRPr sz="2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650733" y="6622467"/>
            <a:ext cx="243840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 sz="1200" spc="-10">
                <a:solidFill>
                  <a:srgbClr val="92879F"/>
                </a:solidFill>
                <a:latin typeface="Arial"/>
                <a:cs typeface="Arial"/>
              </a:rPr>
              <a:t>33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824" y="152400"/>
            <a:ext cx="8951976" cy="3133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69644" y="3616858"/>
            <a:ext cx="7780020" cy="296862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ts val="2990"/>
              </a:lnSpc>
              <a:spcBef>
                <a:spcPts val="130"/>
              </a:spcBef>
            </a:pPr>
            <a:r>
              <a:rPr dirty="0" sz="2500" spc="-70" i="1">
                <a:latin typeface="Arial"/>
                <a:cs typeface="Arial"/>
              </a:rPr>
              <a:t>Allen</a:t>
            </a:r>
            <a:r>
              <a:rPr dirty="0" sz="2500" spc="-530" i="1">
                <a:latin typeface="Arial"/>
                <a:cs typeface="Arial"/>
              </a:rPr>
              <a:t> </a:t>
            </a:r>
            <a:r>
              <a:rPr dirty="0" sz="2500" spc="-245" i="1">
                <a:latin typeface="Arial"/>
                <a:cs typeface="Arial"/>
              </a:rPr>
              <a:t>and </a:t>
            </a:r>
            <a:r>
              <a:rPr dirty="0" sz="2500" spc="-250" i="1">
                <a:latin typeface="Arial"/>
                <a:cs typeface="Arial"/>
              </a:rPr>
              <a:t>Spitz </a:t>
            </a:r>
            <a:r>
              <a:rPr dirty="0" sz="2500" spc="-185" i="1">
                <a:latin typeface="Arial"/>
                <a:cs typeface="Arial"/>
              </a:rPr>
              <a:t>classification</a:t>
            </a:r>
            <a:endParaRPr sz="2500">
              <a:latin typeface="Arial"/>
              <a:cs typeface="Arial"/>
            </a:endParaRPr>
          </a:p>
          <a:p>
            <a:pPr marL="181610" indent="-169545">
              <a:lnSpc>
                <a:spcPts val="2870"/>
              </a:lnSpc>
              <a:buAutoNum type="romanUcPeriod"/>
              <a:tabLst>
                <a:tab pos="182245" algn="l"/>
              </a:tabLst>
            </a:pPr>
            <a:r>
              <a:rPr dirty="0" sz="2400" spc="-85">
                <a:latin typeface="Arial"/>
                <a:cs typeface="Arial"/>
              </a:rPr>
              <a:t>Ordinary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70">
                <a:latin typeface="Arial"/>
                <a:cs typeface="Arial"/>
              </a:rPr>
              <a:t>pigmented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140">
                <a:latin typeface="Arial"/>
                <a:cs typeface="Arial"/>
              </a:rPr>
              <a:t>nevi</a:t>
            </a:r>
            <a:r>
              <a:rPr dirty="0" sz="2400" spc="-270">
                <a:latin typeface="Arial"/>
                <a:cs typeface="Arial"/>
              </a:rPr>
              <a:t> </a:t>
            </a:r>
            <a:r>
              <a:rPr dirty="0" sz="2400" spc="-110">
                <a:latin typeface="Arial"/>
                <a:cs typeface="Arial"/>
              </a:rPr>
              <a:t>(proliferation</a:t>
            </a:r>
            <a:r>
              <a:rPr dirty="0" sz="2400" spc="-300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of</a:t>
            </a:r>
            <a:r>
              <a:rPr dirty="0" sz="2400" spc="-270">
                <a:latin typeface="Arial"/>
                <a:cs typeface="Arial"/>
              </a:rPr>
              <a:t> </a:t>
            </a:r>
            <a:r>
              <a:rPr dirty="0" sz="2400" spc="-200">
                <a:latin typeface="Arial"/>
                <a:cs typeface="Arial"/>
              </a:rPr>
              <a:t>basal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05">
                <a:latin typeface="Arial"/>
                <a:cs typeface="Arial"/>
              </a:rPr>
              <a:t>layer</a:t>
            </a:r>
            <a:r>
              <a:rPr dirty="0" sz="2400" spc="-254">
                <a:latin typeface="Arial"/>
                <a:cs typeface="Arial"/>
              </a:rPr>
              <a:t> </a:t>
            </a:r>
            <a:r>
              <a:rPr dirty="0" sz="2400" spc="-210">
                <a:latin typeface="Arial"/>
                <a:cs typeface="Arial"/>
              </a:rPr>
              <a:t>melanocytes)</a:t>
            </a:r>
            <a:endParaRPr sz="2400">
              <a:latin typeface="Arial"/>
              <a:cs typeface="Arial"/>
            </a:endParaRPr>
          </a:p>
          <a:p>
            <a:pPr lvl="1" marL="882650" indent="-231140">
              <a:lnSpc>
                <a:spcPct val="100000"/>
              </a:lnSpc>
              <a:buAutoNum type="alphaLcPeriod"/>
              <a:tabLst>
                <a:tab pos="883285" algn="l"/>
              </a:tabLst>
            </a:pPr>
            <a:r>
              <a:rPr dirty="0" sz="2400" spc="-60">
                <a:latin typeface="Arial"/>
                <a:cs typeface="Arial"/>
              </a:rPr>
              <a:t>Intradermal/ </a:t>
            </a:r>
            <a:r>
              <a:rPr dirty="0" sz="2400" spc="-165">
                <a:latin typeface="Arial"/>
                <a:cs typeface="Arial"/>
              </a:rPr>
              <a:t>intramucosal</a:t>
            </a:r>
            <a:r>
              <a:rPr dirty="0" sz="2400" spc="-560">
                <a:latin typeface="Arial"/>
                <a:cs typeface="Arial"/>
              </a:rPr>
              <a:t> </a:t>
            </a:r>
            <a:r>
              <a:rPr dirty="0" sz="2400" spc="-140">
                <a:latin typeface="Arial"/>
                <a:cs typeface="Arial"/>
              </a:rPr>
              <a:t>nevi</a:t>
            </a:r>
            <a:endParaRPr sz="2400">
              <a:latin typeface="Arial"/>
              <a:cs typeface="Arial"/>
            </a:endParaRPr>
          </a:p>
          <a:p>
            <a:pPr lvl="1" marL="891540" indent="-240029">
              <a:lnSpc>
                <a:spcPct val="100000"/>
              </a:lnSpc>
              <a:buAutoNum type="alphaLcPeriod"/>
              <a:tabLst>
                <a:tab pos="892175" algn="l"/>
              </a:tabLst>
            </a:pPr>
            <a:r>
              <a:rPr dirty="0" sz="2400" spc="-140">
                <a:latin typeface="Arial"/>
                <a:cs typeface="Arial"/>
              </a:rPr>
              <a:t>Junctional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140">
                <a:latin typeface="Arial"/>
                <a:cs typeface="Arial"/>
              </a:rPr>
              <a:t>nevi</a:t>
            </a:r>
            <a:endParaRPr sz="2400">
              <a:latin typeface="Arial"/>
              <a:cs typeface="Arial"/>
            </a:endParaRPr>
          </a:p>
          <a:p>
            <a:pPr lvl="1" marL="865505" indent="-213995">
              <a:lnSpc>
                <a:spcPct val="100000"/>
              </a:lnSpc>
              <a:buAutoNum type="alphaLcPeriod"/>
              <a:tabLst>
                <a:tab pos="866140" algn="l"/>
              </a:tabLst>
            </a:pPr>
            <a:r>
              <a:rPr dirty="0" sz="2400" spc="-215">
                <a:latin typeface="Arial"/>
                <a:cs typeface="Arial"/>
              </a:rPr>
              <a:t>Compound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-260">
                <a:latin typeface="Arial"/>
                <a:cs typeface="Arial"/>
              </a:rPr>
              <a:t>nevus</a:t>
            </a:r>
            <a:endParaRPr sz="2400">
              <a:latin typeface="Arial"/>
              <a:cs typeface="Arial"/>
            </a:endParaRPr>
          </a:p>
          <a:p>
            <a:pPr marL="359410" indent="-248285">
              <a:lnSpc>
                <a:spcPct val="100000"/>
              </a:lnSpc>
              <a:buAutoNum type="romanUcPeriod"/>
              <a:tabLst>
                <a:tab pos="360045" algn="l"/>
              </a:tabLst>
            </a:pPr>
            <a:r>
              <a:rPr dirty="0" sz="2400" spc="-265">
                <a:latin typeface="Arial"/>
                <a:cs typeface="Arial"/>
              </a:rPr>
              <a:t>Common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30">
                <a:latin typeface="Arial"/>
                <a:cs typeface="Arial"/>
              </a:rPr>
              <a:t>blue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-260">
                <a:latin typeface="Arial"/>
                <a:cs typeface="Arial"/>
              </a:rPr>
              <a:t>nevus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270">
                <a:latin typeface="Arial"/>
                <a:cs typeface="Arial"/>
              </a:rPr>
              <a:t>(Jodassohn</a:t>
            </a:r>
            <a:r>
              <a:rPr dirty="0" sz="2400" spc="-310">
                <a:latin typeface="Arial"/>
                <a:cs typeface="Arial"/>
              </a:rPr>
              <a:t> </a:t>
            </a:r>
            <a:r>
              <a:rPr dirty="0" sz="2400" spc="-140">
                <a:latin typeface="Arial"/>
                <a:cs typeface="Arial"/>
              </a:rPr>
              <a:t>teiche</a:t>
            </a:r>
            <a:r>
              <a:rPr dirty="0" sz="2400" spc="-270">
                <a:latin typeface="Arial"/>
                <a:cs typeface="Arial"/>
              </a:rPr>
              <a:t> </a:t>
            </a:r>
            <a:r>
              <a:rPr dirty="0" sz="2400" spc="-135">
                <a:latin typeface="Arial"/>
                <a:cs typeface="Arial"/>
              </a:rPr>
              <a:t>type)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210">
                <a:latin typeface="Arial"/>
                <a:cs typeface="Arial"/>
              </a:rPr>
              <a:t>(melanocytes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65">
                <a:latin typeface="Arial"/>
                <a:cs typeface="Arial"/>
              </a:rPr>
              <a:t>in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400" spc="-175">
                <a:latin typeface="Arial"/>
                <a:cs typeface="Arial"/>
              </a:rPr>
              <a:t>connective </a:t>
            </a:r>
            <a:r>
              <a:rPr dirty="0" sz="2400" spc="-215">
                <a:latin typeface="Arial"/>
                <a:cs typeface="Arial"/>
              </a:rPr>
              <a:t>tissue</a:t>
            </a:r>
            <a:r>
              <a:rPr dirty="0" sz="2400" spc="-420">
                <a:latin typeface="Arial"/>
                <a:cs typeface="Arial"/>
              </a:rPr>
              <a:t> </a:t>
            </a:r>
            <a:r>
              <a:rPr dirty="0" sz="2400" spc="-125">
                <a:latin typeface="Arial"/>
                <a:cs typeface="Arial"/>
              </a:rPr>
              <a:t>layer)</a:t>
            </a:r>
            <a:endParaRPr sz="2400">
              <a:latin typeface="Arial"/>
              <a:cs typeface="Arial"/>
            </a:endParaRPr>
          </a:p>
          <a:p>
            <a:pPr marL="438784" indent="-327660">
              <a:lnSpc>
                <a:spcPct val="100000"/>
              </a:lnSpc>
              <a:buAutoNum type="romanUcPeriod" startAt="3"/>
              <a:tabLst>
                <a:tab pos="439420" algn="l"/>
              </a:tabLst>
            </a:pPr>
            <a:r>
              <a:rPr dirty="0" sz="2400" spc="-155">
                <a:latin typeface="Arial"/>
                <a:cs typeface="Arial"/>
              </a:rPr>
              <a:t>Benign </a:t>
            </a:r>
            <a:r>
              <a:rPr dirty="0" sz="2400" spc="-110">
                <a:latin typeface="Arial"/>
                <a:cs typeface="Arial"/>
              </a:rPr>
              <a:t>juvenile </a:t>
            </a:r>
            <a:r>
              <a:rPr dirty="0" sz="2400" spc="-229">
                <a:latin typeface="Arial"/>
                <a:cs typeface="Arial"/>
              </a:rPr>
              <a:t>melanoma </a:t>
            </a:r>
            <a:r>
              <a:rPr dirty="0" sz="2400" spc="-165">
                <a:latin typeface="Arial"/>
                <a:cs typeface="Arial"/>
              </a:rPr>
              <a:t>(spindle </a:t>
            </a:r>
            <a:r>
              <a:rPr dirty="0" sz="2400" spc="-195">
                <a:latin typeface="Arial"/>
                <a:cs typeface="Arial"/>
              </a:rPr>
              <a:t>and </a:t>
            </a:r>
            <a:r>
              <a:rPr dirty="0" sz="2400" spc="-100">
                <a:latin typeface="Arial"/>
                <a:cs typeface="Arial"/>
              </a:rPr>
              <a:t>epitheloid</a:t>
            </a:r>
            <a:r>
              <a:rPr dirty="0" sz="2400" spc="-430">
                <a:latin typeface="Arial"/>
                <a:cs typeface="Arial"/>
              </a:rPr>
              <a:t> </a:t>
            </a:r>
            <a:r>
              <a:rPr dirty="0" sz="2400" spc="-254">
                <a:latin typeface="Arial"/>
                <a:cs typeface="Arial"/>
              </a:rPr>
              <a:t>nevus)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50733" y="6622467"/>
            <a:ext cx="243840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 sz="1200" spc="-10">
                <a:solidFill>
                  <a:srgbClr val="92879F"/>
                </a:solidFill>
                <a:latin typeface="Arial"/>
                <a:cs typeface="Arial"/>
              </a:rPr>
              <a:t>33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96897" y="1396110"/>
            <a:ext cx="3115310" cy="2235835"/>
          </a:xfrm>
          <a:prstGeom prst="rect">
            <a:avLst/>
          </a:prstGeom>
        </p:spPr>
        <p:txBody>
          <a:bodyPr wrap="square" lIns="0" tIns="882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dirty="0" sz="2400" spc="-114">
                <a:latin typeface="Arial"/>
                <a:cs typeface="Arial"/>
              </a:rPr>
              <a:t>Nevi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190">
                <a:latin typeface="Arial"/>
                <a:cs typeface="Arial"/>
              </a:rPr>
              <a:t>are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-65">
                <a:latin typeface="Arial"/>
                <a:cs typeface="Arial"/>
              </a:rPr>
              <a:t>in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114">
                <a:latin typeface="Arial"/>
                <a:cs typeface="Arial"/>
              </a:rPr>
              <a:t>oral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85">
                <a:latin typeface="Arial"/>
                <a:cs typeface="Arial"/>
              </a:rPr>
              <a:t>cavity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75">
                <a:latin typeface="Arial"/>
                <a:cs typeface="Arial"/>
              </a:rPr>
              <a:t>Intramucosal </a:t>
            </a:r>
            <a:r>
              <a:rPr dirty="0" sz="2400" spc="-80">
                <a:latin typeface="Arial"/>
                <a:cs typeface="Arial"/>
              </a:rPr>
              <a:t>nevi-</a:t>
            </a:r>
            <a:r>
              <a:rPr dirty="0" sz="2400" spc="-484">
                <a:latin typeface="Arial"/>
                <a:cs typeface="Arial"/>
              </a:rPr>
              <a:t> </a:t>
            </a:r>
            <a:r>
              <a:rPr dirty="0" sz="2400" spc="15">
                <a:latin typeface="Arial"/>
                <a:cs typeface="Arial"/>
              </a:rPr>
              <a:t>55%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5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14">
                <a:latin typeface="Arial"/>
                <a:cs typeface="Arial"/>
              </a:rPr>
              <a:t>Blue </a:t>
            </a:r>
            <a:r>
              <a:rPr dirty="0" sz="2400" spc="-185">
                <a:latin typeface="Arial"/>
                <a:cs typeface="Arial"/>
              </a:rPr>
              <a:t>nevus-</a:t>
            </a:r>
            <a:r>
              <a:rPr dirty="0" sz="2400" spc="-480">
                <a:latin typeface="Arial"/>
                <a:cs typeface="Arial"/>
              </a:rPr>
              <a:t> </a:t>
            </a:r>
            <a:r>
              <a:rPr dirty="0" sz="2400" spc="60">
                <a:latin typeface="Arial"/>
                <a:cs typeface="Arial"/>
              </a:rPr>
              <a:t>36%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215">
                <a:latin typeface="Arial"/>
                <a:cs typeface="Arial"/>
              </a:rPr>
              <a:t>Compound </a:t>
            </a:r>
            <a:r>
              <a:rPr dirty="0" sz="2400" spc="-185">
                <a:latin typeface="Arial"/>
                <a:cs typeface="Arial"/>
              </a:rPr>
              <a:t>nevus-</a:t>
            </a:r>
            <a:r>
              <a:rPr dirty="0" sz="2400" spc="-400">
                <a:latin typeface="Arial"/>
                <a:cs typeface="Arial"/>
              </a:rPr>
              <a:t> </a:t>
            </a:r>
            <a:r>
              <a:rPr dirty="0" sz="2400" spc="100">
                <a:latin typeface="Arial"/>
                <a:cs typeface="Arial"/>
              </a:rPr>
              <a:t>6%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40">
                <a:latin typeface="Arial"/>
                <a:cs typeface="Arial"/>
              </a:rPr>
              <a:t>Junctional </a:t>
            </a:r>
            <a:r>
              <a:rPr dirty="0" sz="2400" spc="-190">
                <a:latin typeface="Arial"/>
                <a:cs typeface="Arial"/>
              </a:rPr>
              <a:t>nevus-</a:t>
            </a:r>
            <a:r>
              <a:rPr dirty="0" sz="2400" spc="-450">
                <a:latin typeface="Arial"/>
                <a:cs typeface="Arial"/>
              </a:rPr>
              <a:t> </a:t>
            </a:r>
            <a:r>
              <a:rPr dirty="0" sz="2400" spc="70">
                <a:latin typeface="Arial"/>
                <a:cs typeface="Arial"/>
              </a:rPr>
              <a:t>&lt;3%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22106" y="6550839"/>
            <a:ext cx="241935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 sz="1200" spc="-20">
                <a:solidFill>
                  <a:srgbClr val="92879F"/>
                </a:solidFill>
                <a:latin typeface="Arial"/>
                <a:cs typeface="Arial"/>
              </a:rPr>
              <a:t>34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22248" y="420623"/>
            <a:ext cx="2379726" cy="10187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4602" y="498475"/>
            <a:ext cx="179768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80" i="1">
                <a:solidFill>
                  <a:srgbClr val="542B6D"/>
                </a:solidFill>
                <a:latin typeface="Times New Roman"/>
                <a:cs typeface="Times New Roman"/>
              </a:rPr>
              <a:t>Blue </a:t>
            </a:r>
            <a:r>
              <a:rPr dirty="0" sz="3600" spc="-190" i="1">
                <a:solidFill>
                  <a:srgbClr val="542B6D"/>
                </a:solidFill>
                <a:latin typeface="Times New Roman"/>
                <a:cs typeface="Times New Roman"/>
              </a:rPr>
              <a:t>nevus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22106" y="6550839"/>
            <a:ext cx="241935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 sz="1200" spc="-20">
                <a:solidFill>
                  <a:srgbClr val="92879F"/>
                </a:solidFill>
                <a:latin typeface="Arial"/>
                <a:cs typeface="Arial"/>
              </a:rPr>
              <a:t>34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96897" y="1471929"/>
            <a:ext cx="7020559" cy="3180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5910" marR="187325" indent="-283845">
              <a:lnSpc>
                <a:spcPct val="100000"/>
              </a:lnSpc>
              <a:spcBef>
                <a:spcPts val="1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40">
                <a:latin typeface="Arial"/>
                <a:cs typeface="Arial"/>
              </a:rPr>
              <a:t>Derived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75">
                <a:latin typeface="Arial"/>
                <a:cs typeface="Arial"/>
              </a:rPr>
              <a:t>from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65">
                <a:latin typeface="Arial"/>
                <a:cs typeface="Arial"/>
              </a:rPr>
              <a:t>intramucosal</a:t>
            </a:r>
            <a:r>
              <a:rPr dirty="0" sz="2400" spc="-305">
                <a:latin typeface="Arial"/>
                <a:cs typeface="Arial"/>
              </a:rPr>
              <a:t> </a:t>
            </a:r>
            <a:r>
              <a:rPr dirty="0" sz="2400" spc="-95">
                <a:latin typeface="Arial"/>
                <a:cs typeface="Arial"/>
              </a:rPr>
              <a:t>proliferation</a:t>
            </a:r>
            <a:r>
              <a:rPr dirty="0" sz="2400" spc="-310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of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pigment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85">
                <a:latin typeface="Arial"/>
                <a:cs typeface="Arial"/>
              </a:rPr>
              <a:t>laden,  </a:t>
            </a:r>
            <a:r>
              <a:rPr dirty="0" sz="2400" spc="-155">
                <a:latin typeface="Arial"/>
                <a:cs typeface="Arial"/>
              </a:rPr>
              <a:t>spindle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245">
                <a:latin typeface="Arial"/>
                <a:cs typeface="Arial"/>
              </a:rPr>
              <a:t>shaped</a:t>
            </a:r>
            <a:r>
              <a:rPr dirty="0" sz="2400" spc="-265">
                <a:latin typeface="Arial"/>
                <a:cs typeface="Arial"/>
              </a:rPr>
              <a:t> </a:t>
            </a:r>
            <a:r>
              <a:rPr dirty="0" sz="2400" spc="-204">
                <a:latin typeface="Arial"/>
                <a:cs typeface="Arial"/>
              </a:rPr>
              <a:t>melanocytes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65">
                <a:latin typeface="Arial"/>
                <a:cs typeface="Arial"/>
              </a:rPr>
              <a:t>in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75">
                <a:latin typeface="Arial"/>
                <a:cs typeface="Arial"/>
              </a:rPr>
              <a:t>connective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235">
                <a:latin typeface="Arial"/>
                <a:cs typeface="Arial"/>
              </a:rPr>
              <a:t>tissue.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50">
                <a:latin typeface="Arial"/>
                <a:cs typeface="Arial"/>
              </a:rPr>
              <a:t>Rarely </a:t>
            </a:r>
            <a:r>
              <a:rPr dirty="0" sz="2400" spc="-229">
                <a:latin typeface="Arial"/>
                <a:cs typeface="Arial"/>
              </a:rPr>
              <a:t>undergoes </a:t>
            </a:r>
            <a:r>
              <a:rPr dirty="0" sz="2400" spc="-130">
                <a:latin typeface="Arial"/>
                <a:cs typeface="Arial"/>
              </a:rPr>
              <a:t>malignant</a:t>
            </a:r>
            <a:r>
              <a:rPr dirty="0" sz="2400" spc="-484">
                <a:latin typeface="Arial"/>
                <a:cs typeface="Arial"/>
              </a:rPr>
              <a:t> </a:t>
            </a:r>
            <a:r>
              <a:rPr dirty="0" sz="2400" spc="-240">
                <a:latin typeface="Arial"/>
                <a:cs typeface="Arial"/>
              </a:rPr>
              <a:t>change.</a:t>
            </a:r>
            <a:endParaRPr sz="2400">
              <a:latin typeface="Arial"/>
              <a:cs typeface="Arial"/>
            </a:endParaRPr>
          </a:p>
          <a:p>
            <a:pPr marL="295910" marR="19685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270">
                <a:latin typeface="Arial"/>
                <a:cs typeface="Arial"/>
              </a:rPr>
              <a:t>Common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250">
                <a:latin typeface="Arial"/>
                <a:cs typeface="Arial"/>
              </a:rPr>
              <a:t>on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75">
                <a:latin typeface="Arial"/>
                <a:cs typeface="Arial"/>
              </a:rPr>
              <a:t>buttocks,</a:t>
            </a:r>
            <a:r>
              <a:rPr dirty="0" sz="2400" spc="-300">
                <a:latin typeface="Arial"/>
                <a:cs typeface="Arial"/>
              </a:rPr>
              <a:t> </a:t>
            </a:r>
            <a:r>
              <a:rPr dirty="0" sz="2400" spc="-245">
                <a:latin typeface="Arial"/>
                <a:cs typeface="Arial"/>
              </a:rPr>
              <a:t>dorsum</a:t>
            </a:r>
            <a:r>
              <a:rPr dirty="0" sz="2400" spc="-305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of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80">
                <a:latin typeface="Arial"/>
                <a:cs typeface="Arial"/>
              </a:rPr>
              <a:t>feet,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190">
                <a:latin typeface="Arial"/>
                <a:cs typeface="Arial"/>
              </a:rPr>
              <a:t>hand</a:t>
            </a:r>
            <a:r>
              <a:rPr dirty="0" sz="2400" spc="-270">
                <a:latin typeface="Arial"/>
                <a:cs typeface="Arial"/>
              </a:rPr>
              <a:t> </a:t>
            </a:r>
            <a:r>
              <a:rPr dirty="0" sz="2400" spc="-195">
                <a:latin typeface="Arial"/>
                <a:cs typeface="Arial"/>
              </a:rPr>
              <a:t>and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60">
                <a:latin typeface="Arial"/>
                <a:cs typeface="Arial"/>
              </a:rPr>
              <a:t>occasionally  </a:t>
            </a:r>
            <a:r>
              <a:rPr dirty="0" sz="2400" spc="-250">
                <a:latin typeface="Arial"/>
                <a:cs typeface="Arial"/>
              </a:rPr>
              <a:t>on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225">
                <a:latin typeface="Arial"/>
                <a:cs typeface="Arial"/>
              </a:rPr>
              <a:t>face.</a:t>
            </a:r>
            <a:endParaRPr sz="2400">
              <a:latin typeface="Arial"/>
              <a:cs typeface="Arial"/>
            </a:endParaRPr>
          </a:p>
          <a:p>
            <a:pPr marL="295910" marR="5080" indent="-283845">
              <a:lnSpc>
                <a:spcPct val="100000"/>
              </a:lnSpc>
              <a:spcBef>
                <a:spcPts val="605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14">
                <a:latin typeface="Arial"/>
                <a:cs typeface="Arial"/>
              </a:rPr>
              <a:t>Tyndall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35">
                <a:latin typeface="Arial"/>
                <a:cs typeface="Arial"/>
              </a:rPr>
              <a:t>effect</a:t>
            </a:r>
            <a:r>
              <a:rPr dirty="0" sz="2400" spc="-260">
                <a:latin typeface="Arial"/>
                <a:cs typeface="Arial"/>
              </a:rPr>
              <a:t> </a:t>
            </a:r>
            <a:r>
              <a:rPr dirty="0" sz="2400" spc="-135">
                <a:latin typeface="Arial"/>
                <a:cs typeface="Arial"/>
              </a:rPr>
              <a:t>–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60">
                <a:latin typeface="Arial"/>
                <a:cs typeface="Arial"/>
              </a:rPr>
              <a:t>melanin</a:t>
            </a:r>
            <a:r>
              <a:rPr dirty="0" sz="2400" spc="-270">
                <a:latin typeface="Arial"/>
                <a:cs typeface="Arial"/>
              </a:rPr>
              <a:t> </a:t>
            </a:r>
            <a:r>
              <a:rPr dirty="0" sz="2400" spc="-135">
                <a:latin typeface="Arial"/>
                <a:cs typeface="Arial"/>
              </a:rPr>
              <a:t>particles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-190">
                <a:latin typeface="Arial"/>
                <a:cs typeface="Arial"/>
              </a:rPr>
              <a:t>are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220">
                <a:latin typeface="Arial"/>
                <a:cs typeface="Arial"/>
              </a:rPr>
              <a:t>deep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20">
                <a:latin typeface="Arial"/>
                <a:cs typeface="Arial"/>
              </a:rPr>
              <a:t>to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135">
                <a:latin typeface="Arial"/>
                <a:cs typeface="Arial"/>
              </a:rPr>
              <a:t>the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225">
                <a:latin typeface="Arial"/>
                <a:cs typeface="Arial"/>
              </a:rPr>
              <a:t>surface,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385">
                <a:latin typeface="Arial"/>
                <a:cs typeface="Arial"/>
              </a:rPr>
              <a:t>so  </a:t>
            </a:r>
            <a:r>
              <a:rPr dirty="0" sz="2400" spc="-75">
                <a:latin typeface="Arial"/>
                <a:cs typeface="Arial"/>
              </a:rPr>
              <a:t>that </a:t>
            </a:r>
            <a:r>
              <a:rPr dirty="0" sz="2400" spc="-135">
                <a:latin typeface="Arial"/>
                <a:cs typeface="Arial"/>
              </a:rPr>
              <a:t>the </a:t>
            </a:r>
            <a:r>
              <a:rPr dirty="0" sz="2400" spc="-25">
                <a:latin typeface="Arial"/>
                <a:cs typeface="Arial"/>
              </a:rPr>
              <a:t>light </a:t>
            </a:r>
            <a:r>
              <a:rPr dirty="0" sz="2400" spc="-130">
                <a:latin typeface="Arial"/>
                <a:cs typeface="Arial"/>
              </a:rPr>
              <a:t>reflected </a:t>
            </a:r>
            <a:r>
              <a:rPr dirty="0" sz="2400" spc="-160">
                <a:latin typeface="Arial"/>
                <a:cs typeface="Arial"/>
              </a:rPr>
              <a:t>back </a:t>
            </a:r>
            <a:r>
              <a:rPr dirty="0" sz="2400" spc="-350">
                <a:latin typeface="Arial"/>
                <a:cs typeface="Arial"/>
              </a:rPr>
              <a:t>passes </a:t>
            </a:r>
            <a:r>
              <a:rPr dirty="0" sz="2400" spc="-135">
                <a:latin typeface="Arial"/>
                <a:cs typeface="Arial"/>
              </a:rPr>
              <a:t>through the </a:t>
            </a:r>
            <a:r>
              <a:rPr dirty="0" sz="2400" spc="-114">
                <a:latin typeface="Arial"/>
                <a:cs typeface="Arial"/>
              </a:rPr>
              <a:t>overlying  </a:t>
            </a:r>
            <a:r>
              <a:rPr dirty="0" sz="2400" spc="-235">
                <a:latin typeface="Arial"/>
                <a:cs typeface="Arial"/>
              </a:rPr>
              <a:t>tissue.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98194" y="5049773"/>
            <a:ext cx="27603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10">
                <a:latin typeface="Arial"/>
                <a:cs typeface="Arial"/>
              </a:rPr>
              <a:t>Blue</a:t>
            </a:r>
            <a:r>
              <a:rPr dirty="0" sz="2400" spc="-305">
                <a:latin typeface="Arial"/>
                <a:cs typeface="Arial"/>
              </a:rPr>
              <a:t> </a:t>
            </a:r>
            <a:r>
              <a:rPr dirty="0" sz="2400" spc="-250">
                <a:latin typeface="Arial"/>
                <a:cs typeface="Arial"/>
              </a:rPr>
              <a:t>nevus</a:t>
            </a:r>
            <a:r>
              <a:rPr dirty="0" sz="2400" spc="-325">
                <a:latin typeface="Arial"/>
                <a:cs typeface="Arial"/>
              </a:rPr>
              <a:t> </a:t>
            </a:r>
            <a:r>
              <a:rPr dirty="0" sz="2400" spc="-145">
                <a:latin typeface="Arial"/>
                <a:cs typeface="Arial"/>
              </a:rPr>
              <a:t>of</a:t>
            </a:r>
            <a:r>
              <a:rPr dirty="0" sz="2400" spc="-310">
                <a:latin typeface="Arial"/>
                <a:cs typeface="Arial"/>
              </a:rPr>
              <a:t> </a:t>
            </a:r>
            <a:r>
              <a:rPr dirty="0" sz="2400" spc="-130">
                <a:latin typeface="Arial"/>
                <a:cs typeface="Arial"/>
              </a:rPr>
              <a:t>the</a:t>
            </a:r>
            <a:r>
              <a:rPr dirty="0" sz="2400" spc="-305">
                <a:latin typeface="Arial"/>
                <a:cs typeface="Arial"/>
              </a:rPr>
              <a:t> </a:t>
            </a:r>
            <a:r>
              <a:rPr dirty="0" sz="2400" spc="-125">
                <a:latin typeface="Arial"/>
                <a:cs typeface="Arial"/>
              </a:rPr>
              <a:t>palate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04359" y="6537147"/>
            <a:ext cx="7308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60">
                <a:solidFill>
                  <a:srgbClr val="92879F"/>
                </a:solidFill>
                <a:latin typeface="Arial"/>
                <a:cs typeface="Arial"/>
              </a:rPr>
              <a:t>5</a:t>
            </a:r>
            <a:r>
              <a:rPr dirty="0" sz="1200" spc="25">
                <a:solidFill>
                  <a:srgbClr val="92879F"/>
                </a:solidFill>
                <a:latin typeface="Arial"/>
                <a:cs typeface="Arial"/>
              </a:rPr>
              <a:t>/1</a:t>
            </a:r>
            <a:r>
              <a:rPr dirty="0" sz="1200" spc="-25">
                <a:solidFill>
                  <a:srgbClr val="92879F"/>
                </a:solidFill>
                <a:latin typeface="Arial"/>
                <a:cs typeface="Arial"/>
              </a:rPr>
              <a:t>9</a:t>
            </a:r>
            <a:r>
              <a:rPr dirty="0" sz="1200" spc="105">
                <a:solidFill>
                  <a:srgbClr val="92879F"/>
                </a:solidFill>
                <a:latin typeface="Arial"/>
                <a:cs typeface="Arial"/>
              </a:rPr>
              <a:t>/</a:t>
            </a:r>
            <a:r>
              <a:rPr dirty="0" sz="1200" spc="210">
                <a:solidFill>
                  <a:srgbClr val="92879F"/>
                </a:solidFill>
                <a:latin typeface="Arial"/>
                <a:cs typeface="Arial"/>
              </a:rPr>
              <a:t>2</a:t>
            </a:r>
            <a:r>
              <a:rPr dirty="0" sz="1200" spc="-35">
                <a:solidFill>
                  <a:srgbClr val="92879F"/>
                </a:solidFill>
                <a:latin typeface="Arial"/>
                <a:cs typeface="Arial"/>
              </a:rPr>
              <a:t>0</a:t>
            </a:r>
            <a:r>
              <a:rPr dirty="0" sz="1200" spc="-45">
                <a:solidFill>
                  <a:srgbClr val="92879F"/>
                </a:solidFill>
                <a:latin typeface="Arial"/>
                <a:cs typeface="Arial"/>
              </a:rPr>
              <a:t>2</a:t>
            </a:r>
            <a:r>
              <a:rPr dirty="0" sz="1200" spc="-10">
                <a:solidFill>
                  <a:srgbClr val="92879F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47506" y="6537147"/>
            <a:ext cx="1924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5">
                <a:solidFill>
                  <a:srgbClr val="92879F"/>
                </a:solidFill>
                <a:latin typeface="Arial"/>
                <a:cs typeface="Arial"/>
              </a:rPr>
              <a:t>36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94628" y="6537147"/>
            <a:ext cx="16014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85">
                <a:solidFill>
                  <a:srgbClr val="92879F"/>
                </a:solidFill>
                <a:latin typeface="Arial"/>
                <a:cs typeface="Arial"/>
              </a:rPr>
              <a:t>pigmentations</a:t>
            </a:r>
            <a:r>
              <a:rPr dirty="0" sz="1200" spc="-165">
                <a:solidFill>
                  <a:srgbClr val="92879F"/>
                </a:solidFill>
                <a:latin typeface="Arial"/>
                <a:cs typeface="Arial"/>
              </a:rPr>
              <a:t> </a:t>
            </a:r>
            <a:r>
              <a:rPr dirty="0" sz="1200" spc="-75">
                <a:solidFill>
                  <a:srgbClr val="92879F"/>
                </a:solidFill>
                <a:latin typeface="Arial"/>
                <a:cs typeface="Arial"/>
              </a:rPr>
              <a:t>of</a:t>
            </a:r>
            <a:r>
              <a:rPr dirty="0" sz="1200" spc="-165">
                <a:solidFill>
                  <a:srgbClr val="92879F"/>
                </a:solidFill>
                <a:latin typeface="Arial"/>
                <a:cs typeface="Arial"/>
              </a:rPr>
              <a:t> </a:t>
            </a:r>
            <a:r>
              <a:rPr dirty="0" sz="1200" spc="-60">
                <a:solidFill>
                  <a:srgbClr val="92879F"/>
                </a:solidFill>
                <a:latin typeface="Arial"/>
                <a:cs typeface="Arial"/>
              </a:rPr>
              <a:t>oral</a:t>
            </a:r>
            <a:r>
              <a:rPr dirty="0" sz="1200" spc="-155">
                <a:solidFill>
                  <a:srgbClr val="92879F"/>
                </a:solidFill>
                <a:latin typeface="Arial"/>
                <a:cs typeface="Arial"/>
              </a:rPr>
              <a:t> </a:t>
            </a:r>
            <a:r>
              <a:rPr dirty="0" sz="1200" spc="-45">
                <a:solidFill>
                  <a:srgbClr val="92879F"/>
                </a:solidFill>
                <a:latin typeface="Arial"/>
                <a:cs typeface="Arial"/>
              </a:rPr>
              <a:t>cavity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078991" y="164591"/>
            <a:ext cx="7975600" cy="4310380"/>
            <a:chOff x="1078991" y="164591"/>
            <a:chExt cx="7975600" cy="4310380"/>
          </a:xfrm>
        </p:grpSpPr>
        <p:sp>
          <p:nvSpPr>
            <p:cNvPr id="7" name="object 7"/>
            <p:cNvSpPr/>
            <p:nvPr/>
          </p:nvSpPr>
          <p:spPr>
            <a:xfrm>
              <a:off x="4660391" y="164591"/>
              <a:ext cx="4393691" cy="302209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724400" y="228600"/>
              <a:ext cx="4215384" cy="284378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705350" y="209550"/>
              <a:ext cx="4253865" cy="2882265"/>
            </a:xfrm>
            <a:custGeom>
              <a:avLst/>
              <a:gdLst/>
              <a:ahLst/>
              <a:cxnLst/>
              <a:rect l="l" t="t" r="r" b="b"/>
              <a:pathLst>
                <a:path w="4253865" h="2882265">
                  <a:moveTo>
                    <a:pt x="0" y="2881884"/>
                  </a:moveTo>
                  <a:lnTo>
                    <a:pt x="4253484" y="2881884"/>
                  </a:lnTo>
                  <a:lnTo>
                    <a:pt x="4253484" y="0"/>
                  </a:lnTo>
                  <a:lnTo>
                    <a:pt x="0" y="0"/>
                  </a:lnTo>
                  <a:lnTo>
                    <a:pt x="0" y="2881884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078991" y="469392"/>
              <a:ext cx="3378708" cy="40050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142999" y="533400"/>
              <a:ext cx="3200400" cy="382676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123949" y="514350"/>
              <a:ext cx="3238500" cy="3865245"/>
            </a:xfrm>
            <a:custGeom>
              <a:avLst/>
              <a:gdLst/>
              <a:ahLst/>
              <a:cxnLst/>
              <a:rect l="l" t="t" r="r" b="b"/>
              <a:pathLst>
                <a:path w="3238500" h="3865245">
                  <a:moveTo>
                    <a:pt x="0" y="3864864"/>
                  </a:moveTo>
                  <a:lnTo>
                    <a:pt x="3238500" y="3864864"/>
                  </a:lnTo>
                  <a:lnTo>
                    <a:pt x="3238500" y="0"/>
                  </a:lnTo>
                  <a:lnTo>
                    <a:pt x="0" y="0"/>
                  </a:lnTo>
                  <a:lnTo>
                    <a:pt x="0" y="3864864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4727575" y="3377006"/>
            <a:ext cx="4248150" cy="25869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spc="135">
                <a:latin typeface="Arial"/>
                <a:cs typeface="Arial"/>
              </a:rPr>
              <a:t>A </a:t>
            </a:r>
            <a:r>
              <a:rPr dirty="0" sz="2400" spc="-145">
                <a:latin typeface="Arial"/>
                <a:cs typeface="Arial"/>
              </a:rPr>
              <a:t>well-demarcated, </a:t>
            </a:r>
            <a:r>
              <a:rPr dirty="0" sz="2400" spc="-260">
                <a:latin typeface="Arial"/>
                <a:cs typeface="Arial"/>
              </a:rPr>
              <a:t>smooth, </a:t>
            </a:r>
            <a:r>
              <a:rPr dirty="0" sz="2400" spc="-170">
                <a:latin typeface="Arial"/>
                <a:cs typeface="Arial"/>
              </a:rPr>
              <a:t>dome-  </a:t>
            </a:r>
            <a:r>
              <a:rPr dirty="0" sz="2400" spc="-254">
                <a:latin typeface="Arial"/>
                <a:cs typeface="Arial"/>
              </a:rPr>
              <a:t>shaped, </a:t>
            </a:r>
            <a:r>
              <a:rPr dirty="0" sz="2400" spc="-105">
                <a:latin typeface="Arial"/>
                <a:cs typeface="Arial"/>
              </a:rPr>
              <a:t>dark </a:t>
            </a:r>
            <a:r>
              <a:rPr dirty="0" sz="2400" spc="-175">
                <a:latin typeface="Arial"/>
                <a:cs typeface="Arial"/>
              </a:rPr>
              <a:t>brown lesion </a:t>
            </a:r>
            <a:r>
              <a:rPr dirty="0" sz="2400" spc="-245">
                <a:latin typeface="Arial"/>
                <a:cs typeface="Arial"/>
              </a:rPr>
              <a:t>on </a:t>
            </a:r>
            <a:r>
              <a:rPr dirty="0" sz="2400" spc="-135">
                <a:latin typeface="Arial"/>
                <a:cs typeface="Arial"/>
              </a:rPr>
              <a:t>the  </a:t>
            </a:r>
            <a:r>
              <a:rPr dirty="0" sz="2400" spc="-150">
                <a:latin typeface="Arial"/>
                <a:cs typeface="Arial"/>
              </a:rPr>
              <a:t>buccal </a:t>
            </a:r>
            <a:r>
              <a:rPr dirty="0" sz="2400" spc="-285">
                <a:latin typeface="Arial"/>
                <a:cs typeface="Arial"/>
              </a:rPr>
              <a:t>mucosa </a:t>
            </a:r>
            <a:r>
              <a:rPr dirty="0" sz="2400" spc="-50">
                <a:latin typeface="Arial"/>
                <a:cs typeface="Arial"/>
              </a:rPr>
              <a:t>with </a:t>
            </a:r>
            <a:r>
              <a:rPr dirty="0" sz="2400" spc="-220">
                <a:latin typeface="Arial"/>
                <a:cs typeface="Arial"/>
              </a:rPr>
              <a:t>an </a:t>
            </a:r>
            <a:r>
              <a:rPr dirty="0" sz="2400" spc="-170">
                <a:latin typeface="Arial"/>
                <a:cs typeface="Arial"/>
              </a:rPr>
              <a:t>unpigmented  </a:t>
            </a:r>
            <a:r>
              <a:rPr dirty="0" sz="2400" spc="-135">
                <a:latin typeface="Arial"/>
                <a:cs typeface="Arial"/>
              </a:rPr>
              <a:t>halo</a:t>
            </a:r>
            <a:r>
              <a:rPr dirty="0" sz="2400" spc="-310">
                <a:latin typeface="Arial"/>
                <a:cs typeface="Arial"/>
              </a:rPr>
              <a:t> </a:t>
            </a:r>
            <a:r>
              <a:rPr dirty="0" sz="2400" spc="-90">
                <a:latin typeface="Arial"/>
                <a:cs typeface="Arial"/>
              </a:rPr>
              <a:t>at</a:t>
            </a:r>
            <a:r>
              <a:rPr dirty="0" sz="2400" spc="-305">
                <a:latin typeface="Arial"/>
                <a:cs typeface="Arial"/>
              </a:rPr>
              <a:t> </a:t>
            </a:r>
            <a:r>
              <a:rPr dirty="0" sz="2400" spc="-130">
                <a:latin typeface="Arial"/>
                <a:cs typeface="Arial"/>
              </a:rPr>
              <a:t>the</a:t>
            </a:r>
            <a:r>
              <a:rPr dirty="0" sz="2400" spc="-300">
                <a:latin typeface="Arial"/>
                <a:cs typeface="Arial"/>
              </a:rPr>
              <a:t> base.</a:t>
            </a:r>
            <a:r>
              <a:rPr dirty="0" sz="2400" spc="-325">
                <a:latin typeface="Arial"/>
                <a:cs typeface="Arial"/>
              </a:rPr>
              <a:t> </a:t>
            </a:r>
            <a:r>
              <a:rPr dirty="0" sz="2400" spc="-204">
                <a:latin typeface="Arial"/>
                <a:cs typeface="Arial"/>
              </a:rPr>
              <a:t>No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-145">
                <a:latin typeface="Arial"/>
                <a:cs typeface="Arial"/>
              </a:rPr>
              <a:t>other</a:t>
            </a:r>
            <a:r>
              <a:rPr dirty="0" sz="2400" spc="-315">
                <a:latin typeface="Arial"/>
                <a:cs typeface="Arial"/>
              </a:rPr>
              <a:t> </a:t>
            </a:r>
            <a:r>
              <a:rPr dirty="0" sz="2400" spc="-165">
                <a:latin typeface="Arial"/>
                <a:cs typeface="Arial"/>
              </a:rPr>
              <a:t>pigmented  </a:t>
            </a:r>
            <a:r>
              <a:rPr dirty="0" sz="2400" spc="-220">
                <a:latin typeface="Arial"/>
                <a:cs typeface="Arial"/>
              </a:rPr>
              <a:t>lesions </a:t>
            </a:r>
            <a:r>
              <a:rPr dirty="0" sz="2400" spc="-195">
                <a:latin typeface="Arial"/>
                <a:cs typeface="Arial"/>
              </a:rPr>
              <a:t>were </a:t>
            </a:r>
            <a:r>
              <a:rPr dirty="0" sz="2400" spc="-225">
                <a:latin typeface="Arial"/>
                <a:cs typeface="Arial"/>
              </a:rPr>
              <a:t>observed </a:t>
            </a:r>
            <a:r>
              <a:rPr dirty="0" sz="2400" spc="-240">
                <a:latin typeface="Arial"/>
                <a:cs typeface="Arial"/>
              </a:rPr>
              <a:t>on </a:t>
            </a:r>
            <a:r>
              <a:rPr dirty="0" sz="2400" spc="-130">
                <a:latin typeface="Arial"/>
                <a:cs typeface="Arial"/>
              </a:rPr>
              <a:t>the </a:t>
            </a:r>
            <a:r>
              <a:rPr dirty="0" sz="2400" spc="-110">
                <a:latin typeface="Arial"/>
                <a:cs typeface="Arial"/>
              </a:rPr>
              <a:t>oral  </a:t>
            </a:r>
            <a:r>
              <a:rPr dirty="0" sz="2400" spc="-295">
                <a:latin typeface="Arial"/>
                <a:cs typeface="Arial"/>
              </a:rPr>
              <a:t>mucosa.</a:t>
            </a:r>
            <a:r>
              <a:rPr dirty="0" sz="2400" spc="-315">
                <a:latin typeface="Arial"/>
                <a:cs typeface="Arial"/>
              </a:rPr>
              <a:t> </a:t>
            </a:r>
            <a:r>
              <a:rPr dirty="0" sz="2400" spc="-160">
                <a:latin typeface="Arial"/>
                <a:cs typeface="Arial"/>
              </a:rPr>
              <a:t>Biopsy</a:t>
            </a:r>
            <a:r>
              <a:rPr dirty="0" sz="2400" spc="-325">
                <a:latin typeface="Arial"/>
                <a:cs typeface="Arial"/>
              </a:rPr>
              <a:t> </a:t>
            </a:r>
            <a:r>
              <a:rPr dirty="0" sz="2400" spc="-160">
                <a:latin typeface="Arial"/>
                <a:cs typeface="Arial"/>
              </a:rPr>
              <a:t>revealed</a:t>
            </a:r>
            <a:r>
              <a:rPr dirty="0" sz="2400" spc="-335">
                <a:latin typeface="Arial"/>
                <a:cs typeface="Arial"/>
              </a:rPr>
              <a:t> </a:t>
            </a:r>
            <a:r>
              <a:rPr dirty="0" sz="2400" spc="-235">
                <a:latin typeface="Arial"/>
                <a:cs typeface="Arial"/>
              </a:rPr>
              <a:t>a</a:t>
            </a:r>
            <a:r>
              <a:rPr dirty="0" sz="2400" spc="-300">
                <a:latin typeface="Arial"/>
                <a:cs typeface="Arial"/>
              </a:rPr>
              <a:t> </a:t>
            </a:r>
            <a:r>
              <a:rPr dirty="0" sz="2400" spc="-225">
                <a:latin typeface="Arial"/>
                <a:cs typeface="Arial"/>
              </a:rPr>
              <a:t>compound  </a:t>
            </a:r>
            <a:r>
              <a:rPr dirty="0" sz="2400" spc="-265">
                <a:latin typeface="Arial"/>
                <a:cs typeface="Arial"/>
              </a:rPr>
              <a:t>nevus.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50554" y="6537147"/>
            <a:ext cx="1841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45">
                <a:solidFill>
                  <a:srgbClr val="92879F"/>
                </a:solidFill>
                <a:latin typeface="Arial"/>
                <a:cs typeface="Arial"/>
              </a:rPr>
              <a:t>37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222247" y="420623"/>
            <a:ext cx="5551170" cy="1019175"/>
            <a:chOff x="1222247" y="420623"/>
            <a:chExt cx="5551170" cy="1019175"/>
          </a:xfrm>
        </p:grpSpPr>
        <p:sp>
          <p:nvSpPr>
            <p:cNvPr id="4" name="object 4"/>
            <p:cNvSpPr/>
            <p:nvPr/>
          </p:nvSpPr>
          <p:spPr>
            <a:xfrm>
              <a:off x="1222247" y="420623"/>
              <a:ext cx="2954274" cy="101879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569208" y="420623"/>
              <a:ext cx="2180082" cy="101879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242559" y="420623"/>
              <a:ext cx="1530858" cy="101879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14602" y="498475"/>
            <a:ext cx="497014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200" i="1">
                <a:solidFill>
                  <a:srgbClr val="542B6D"/>
                </a:solidFill>
                <a:latin typeface="Times New Roman"/>
                <a:cs typeface="Times New Roman"/>
              </a:rPr>
              <a:t>Spindle </a:t>
            </a:r>
            <a:r>
              <a:rPr dirty="0" sz="3600" spc="-260" i="1">
                <a:solidFill>
                  <a:srgbClr val="542B6D"/>
                </a:solidFill>
                <a:latin typeface="Times New Roman"/>
                <a:cs typeface="Times New Roman"/>
              </a:rPr>
              <a:t>cell </a:t>
            </a:r>
            <a:r>
              <a:rPr dirty="0" sz="3600" spc="-345" i="1">
                <a:solidFill>
                  <a:srgbClr val="542B6D"/>
                </a:solidFill>
                <a:latin typeface="Times New Roman"/>
                <a:cs typeface="Times New Roman"/>
              </a:rPr>
              <a:t>or </a:t>
            </a:r>
            <a:r>
              <a:rPr dirty="0" sz="3600" spc="-204" i="1">
                <a:solidFill>
                  <a:srgbClr val="542B6D"/>
                </a:solidFill>
                <a:latin typeface="Times New Roman"/>
                <a:cs typeface="Times New Roman"/>
              </a:rPr>
              <a:t>epitheloid</a:t>
            </a:r>
            <a:r>
              <a:rPr dirty="0" sz="3600" spc="-200" i="1">
                <a:solidFill>
                  <a:srgbClr val="542B6D"/>
                </a:solidFill>
                <a:latin typeface="Times New Roman"/>
                <a:cs typeface="Times New Roman"/>
              </a:rPr>
              <a:t> </a:t>
            </a:r>
            <a:r>
              <a:rPr dirty="0" sz="3600" spc="-190" i="1">
                <a:solidFill>
                  <a:srgbClr val="542B6D"/>
                </a:solidFill>
                <a:latin typeface="Times New Roman"/>
                <a:cs typeface="Times New Roman"/>
              </a:rPr>
              <a:t>nevus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96897" y="1471929"/>
            <a:ext cx="6894830" cy="2814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5910" marR="349250" indent="-283845">
              <a:lnSpc>
                <a:spcPct val="100000"/>
              </a:lnSpc>
              <a:spcBef>
                <a:spcPts val="1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75">
                <a:latin typeface="Arial"/>
                <a:cs typeface="Arial"/>
              </a:rPr>
              <a:t>Appears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-355">
                <a:latin typeface="Arial"/>
                <a:cs typeface="Arial"/>
              </a:rPr>
              <a:t>as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105">
                <a:latin typeface="Arial"/>
                <a:cs typeface="Arial"/>
              </a:rPr>
              <a:t>solitary</a:t>
            </a:r>
            <a:r>
              <a:rPr dirty="0" sz="2400" spc="-300">
                <a:latin typeface="Arial"/>
                <a:cs typeface="Arial"/>
              </a:rPr>
              <a:t> </a:t>
            </a:r>
            <a:r>
              <a:rPr dirty="0" sz="2400" spc="-265">
                <a:latin typeface="Arial"/>
                <a:cs typeface="Arial"/>
              </a:rPr>
              <a:t>dome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245">
                <a:latin typeface="Arial"/>
                <a:cs typeface="Arial"/>
              </a:rPr>
              <a:t>shaped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75">
                <a:latin typeface="Arial"/>
                <a:cs typeface="Arial"/>
              </a:rPr>
              <a:t>pink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20">
                <a:latin typeface="Arial"/>
                <a:cs typeface="Arial"/>
              </a:rPr>
              <a:t>to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65">
                <a:latin typeface="Arial"/>
                <a:cs typeface="Arial"/>
              </a:rPr>
              <a:t>reddish</a:t>
            </a:r>
            <a:r>
              <a:rPr dirty="0" sz="2400" spc="-270">
                <a:latin typeface="Arial"/>
                <a:cs typeface="Arial"/>
              </a:rPr>
              <a:t> </a:t>
            </a:r>
            <a:r>
              <a:rPr dirty="0" sz="2400" spc="-180">
                <a:latin typeface="Arial"/>
                <a:cs typeface="Arial"/>
              </a:rPr>
              <a:t>brown  </a:t>
            </a:r>
            <a:r>
              <a:rPr dirty="0" sz="2400" spc="-150">
                <a:latin typeface="Arial"/>
                <a:cs typeface="Arial"/>
              </a:rPr>
              <a:t>papule</a:t>
            </a:r>
            <a:r>
              <a:rPr dirty="0" sz="2400" spc="-300">
                <a:latin typeface="Arial"/>
                <a:cs typeface="Arial"/>
              </a:rPr>
              <a:t> </a:t>
            </a:r>
            <a:r>
              <a:rPr dirty="0" sz="2400" spc="-320">
                <a:latin typeface="Arial"/>
                <a:cs typeface="Arial"/>
              </a:rPr>
              <a:t>seen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95">
                <a:latin typeface="Arial"/>
                <a:cs typeface="Arial"/>
              </a:rPr>
              <a:t>at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-229">
                <a:latin typeface="Arial"/>
                <a:cs typeface="Arial"/>
              </a:rPr>
              <a:t>a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30">
                <a:latin typeface="Arial"/>
                <a:cs typeface="Arial"/>
              </a:rPr>
              <a:t>very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75">
                <a:latin typeface="Arial"/>
                <a:cs typeface="Arial"/>
              </a:rPr>
              <a:t>younger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265">
                <a:latin typeface="Arial"/>
                <a:cs typeface="Arial"/>
              </a:rPr>
              <a:t>age.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330">
                <a:latin typeface="Arial"/>
                <a:cs typeface="Arial"/>
              </a:rPr>
              <a:t>Seen</a:t>
            </a:r>
            <a:r>
              <a:rPr dirty="0" sz="2400" spc="-265">
                <a:latin typeface="Arial"/>
                <a:cs typeface="Arial"/>
              </a:rPr>
              <a:t> </a:t>
            </a:r>
            <a:r>
              <a:rPr dirty="0" sz="2400" spc="-65">
                <a:latin typeface="Arial"/>
                <a:cs typeface="Arial"/>
              </a:rPr>
              <a:t>in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35">
                <a:latin typeface="Arial"/>
                <a:cs typeface="Arial"/>
              </a:rPr>
              <a:t>the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60">
                <a:latin typeface="Arial"/>
                <a:cs typeface="Arial"/>
              </a:rPr>
              <a:t>skin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of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55">
                <a:latin typeface="Arial"/>
                <a:cs typeface="Arial"/>
              </a:rPr>
              <a:t>extremities</a:t>
            </a:r>
            <a:r>
              <a:rPr dirty="0" sz="2400" spc="-265">
                <a:latin typeface="Arial"/>
                <a:cs typeface="Arial"/>
              </a:rPr>
              <a:t> </a:t>
            </a:r>
            <a:r>
              <a:rPr dirty="0" sz="2400" spc="-195">
                <a:latin typeface="Arial"/>
                <a:cs typeface="Arial"/>
              </a:rPr>
              <a:t>and</a:t>
            </a:r>
            <a:r>
              <a:rPr dirty="0" sz="2400" spc="-270">
                <a:latin typeface="Arial"/>
                <a:cs typeface="Arial"/>
              </a:rPr>
              <a:t> </a:t>
            </a:r>
            <a:r>
              <a:rPr dirty="0" sz="2400" spc="-225">
                <a:latin typeface="Arial"/>
                <a:cs typeface="Arial"/>
              </a:rPr>
              <a:t>face.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35">
                <a:latin typeface="Arial"/>
                <a:cs typeface="Arial"/>
              </a:rPr>
              <a:t>Clinically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165">
                <a:latin typeface="Arial"/>
                <a:cs typeface="Arial"/>
              </a:rPr>
              <a:t>benign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95">
                <a:latin typeface="Arial"/>
                <a:cs typeface="Arial"/>
              </a:rPr>
              <a:t>and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00">
                <a:latin typeface="Arial"/>
                <a:cs typeface="Arial"/>
              </a:rPr>
              <a:t>histologically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155">
                <a:latin typeface="Arial"/>
                <a:cs typeface="Arial"/>
              </a:rPr>
              <a:t>malignant.</a:t>
            </a:r>
            <a:endParaRPr sz="2400">
              <a:latin typeface="Arial"/>
              <a:cs typeface="Arial"/>
            </a:endParaRPr>
          </a:p>
          <a:p>
            <a:pPr algn="just" marL="295910" marR="5080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6545" algn="l"/>
              </a:tabLst>
            </a:pPr>
            <a:r>
              <a:rPr dirty="0" sz="2400" spc="-195">
                <a:latin typeface="Arial"/>
                <a:cs typeface="Arial"/>
              </a:rPr>
              <a:t>Ackerman’s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55">
                <a:latin typeface="Arial"/>
                <a:cs typeface="Arial"/>
              </a:rPr>
              <a:t>term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135">
                <a:latin typeface="Arial"/>
                <a:cs typeface="Arial"/>
              </a:rPr>
              <a:t>–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254">
                <a:latin typeface="Arial"/>
                <a:cs typeface="Arial"/>
              </a:rPr>
              <a:t>nevus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of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35">
                <a:latin typeface="Arial"/>
                <a:cs typeface="Arial"/>
              </a:rPr>
              <a:t>large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55">
                <a:latin typeface="Arial"/>
                <a:cs typeface="Arial"/>
              </a:rPr>
              <a:t>spindle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225">
                <a:latin typeface="Arial"/>
                <a:cs typeface="Arial"/>
              </a:rPr>
              <a:t>&amp;/or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130">
                <a:latin typeface="Arial"/>
                <a:cs typeface="Arial"/>
              </a:rPr>
              <a:t>epitheloid  </a:t>
            </a:r>
            <a:r>
              <a:rPr dirty="0" sz="2400" spc="-155">
                <a:latin typeface="Arial"/>
                <a:cs typeface="Arial"/>
              </a:rPr>
              <a:t>cells </a:t>
            </a:r>
            <a:r>
              <a:rPr dirty="0" sz="2400" spc="-105">
                <a:latin typeface="Arial"/>
                <a:cs typeface="Arial"/>
              </a:rPr>
              <a:t>reflect </a:t>
            </a:r>
            <a:r>
              <a:rPr dirty="0" sz="2400" spc="-135">
                <a:latin typeface="Arial"/>
                <a:cs typeface="Arial"/>
              </a:rPr>
              <a:t>the </a:t>
            </a:r>
            <a:r>
              <a:rPr dirty="0" sz="2400" spc="-140">
                <a:latin typeface="Arial"/>
                <a:cs typeface="Arial"/>
              </a:rPr>
              <a:t>characteristic </a:t>
            </a:r>
            <a:r>
              <a:rPr dirty="0" sz="2400" spc="-114">
                <a:latin typeface="Arial"/>
                <a:cs typeface="Arial"/>
              </a:rPr>
              <a:t>cytologic </a:t>
            </a:r>
            <a:r>
              <a:rPr dirty="0" sz="2400" spc="-229">
                <a:latin typeface="Arial"/>
                <a:cs typeface="Arial"/>
              </a:rPr>
              <a:t>appearances </a:t>
            </a:r>
            <a:r>
              <a:rPr dirty="0" sz="2400" spc="-75">
                <a:latin typeface="Arial"/>
                <a:cs typeface="Arial"/>
              </a:rPr>
              <a:t>that  </a:t>
            </a:r>
            <a:r>
              <a:rPr dirty="0" sz="2400" spc="-140">
                <a:latin typeface="Arial"/>
                <a:cs typeface="Arial"/>
              </a:rPr>
              <a:t>provide</a:t>
            </a:r>
            <a:r>
              <a:rPr dirty="0" sz="2400" spc="-300">
                <a:latin typeface="Arial"/>
                <a:cs typeface="Arial"/>
              </a:rPr>
              <a:t> </a:t>
            </a:r>
            <a:r>
              <a:rPr dirty="0" sz="2400" spc="-135">
                <a:latin typeface="Arial"/>
                <a:cs typeface="Arial"/>
              </a:rPr>
              <a:t>the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95">
                <a:latin typeface="Arial"/>
                <a:cs typeface="Arial"/>
              </a:rPr>
              <a:t>essential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90">
                <a:latin typeface="Arial"/>
                <a:cs typeface="Arial"/>
              </a:rPr>
              <a:t>definition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114">
                <a:latin typeface="Arial"/>
                <a:cs typeface="Arial"/>
              </a:rPr>
              <a:t>for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35">
                <a:latin typeface="Arial"/>
                <a:cs typeface="Arial"/>
              </a:rPr>
              <a:t>the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204">
                <a:latin typeface="Arial"/>
                <a:cs typeface="Arial"/>
              </a:rPr>
              <a:t>lesion.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3251" y="316991"/>
            <a:ext cx="8270747" cy="12123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22044" y="410921"/>
            <a:ext cx="4087495" cy="6807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300" spc="-285" i="1">
                <a:solidFill>
                  <a:srgbClr val="542B6D"/>
                </a:solidFill>
                <a:latin typeface="Times New Roman"/>
                <a:cs typeface="Times New Roman"/>
              </a:rPr>
              <a:t>Cutaneous</a:t>
            </a:r>
            <a:r>
              <a:rPr dirty="0" sz="4300" spc="-170" i="1">
                <a:solidFill>
                  <a:srgbClr val="542B6D"/>
                </a:solidFill>
                <a:latin typeface="Times New Roman"/>
                <a:cs typeface="Times New Roman"/>
              </a:rPr>
              <a:t> </a:t>
            </a:r>
            <a:r>
              <a:rPr dirty="0" sz="4300" spc="-350" i="1">
                <a:solidFill>
                  <a:srgbClr val="542B6D"/>
                </a:solidFill>
                <a:latin typeface="Times New Roman"/>
                <a:cs typeface="Times New Roman"/>
              </a:rPr>
              <a:t>melanoma</a:t>
            </a:r>
            <a:endParaRPr sz="43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28140" y="1243329"/>
            <a:ext cx="7599680" cy="3775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5910" marR="5080" indent="-283845">
              <a:lnSpc>
                <a:spcPct val="100000"/>
              </a:lnSpc>
              <a:spcBef>
                <a:spcPts val="100"/>
              </a:spcBef>
            </a:pPr>
            <a:r>
              <a:rPr dirty="0" sz="2400" spc="-240">
                <a:latin typeface="Arial"/>
                <a:cs typeface="Arial"/>
              </a:rPr>
              <a:t>Melanomas </a:t>
            </a:r>
            <a:r>
              <a:rPr dirty="0" sz="2400" spc="-150">
                <a:latin typeface="Arial"/>
                <a:cs typeface="Arial"/>
              </a:rPr>
              <a:t>of </a:t>
            </a:r>
            <a:r>
              <a:rPr dirty="0" sz="2400" spc="-135">
                <a:latin typeface="Arial"/>
                <a:cs typeface="Arial"/>
              </a:rPr>
              <a:t>the </a:t>
            </a:r>
            <a:r>
              <a:rPr dirty="0" sz="2400" spc="-90">
                <a:latin typeface="Arial"/>
                <a:cs typeface="Arial"/>
              </a:rPr>
              <a:t>facial </a:t>
            </a:r>
            <a:r>
              <a:rPr dirty="0" sz="2400" spc="-155">
                <a:latin typeface="Arial"/>
                <a:cs typeface="Arial"/>
              </a:rPr>
              <a:t>skin </a:t>
            </a:r>
            <a:r>
              <a:rPr dirty="0" sz="2400" spc="-190">
                <a:latin typeface="Arial"/>
                <a:cs typeface="Arial"/>
              </a:rPr>
              <a:t>are </a:t>
            </a:r>
            <a:r>
              <a:rPr dirty="0" sz="2400" spc="-204">
                <a:latin typeface="Arial"/>
                <a:cs typeface="Arial"/>
              </a:rPr>
              <a:t>commonly </a:t>
            </a:r>
            <a:r>
              <a:rPr dirty="0" sz="2400" spc="-165">
                <a:latin typeface="Arial"/>
                <a:cs typeface="Arial"/>
              </a:rPr>
              <a:t>found </a:t>
            </a:r>
            <a:r>
              <a:rPr dirty="0" sz="2400" spc="-250">
                <a:latin typeface="Arial"/>
                <a:cs typeface="Arial"/>
              </a:rPr>
              <a:t>on </a:t>
            </a:r>
            <a:r>
              <a:rPr dirty="0" sz="2400" spc="-130">
                <a:latin typeface="Arial"/>
                <a:cs typeface="Arial"/>
              </a:rPr>
              <a:t>the </a:t>
            </a:r>
            <a:r>
              <a:rPr dirty="0" sz="2400" spc="-185">
                <a:latin typeface="Arial"/>
                <a:cs typeface="Arial"/>
              </a:rPr>
              <a:t>forehead  </a:t>
            </a:r>
            <a:r>
              <a:rPr dirty="0" sz="2400" spc="-195">
                <a:latin typeface="Arial"/>
                <a:cs typeface="Arial"/>
              </a:rPr>
              <a:t>and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malar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95">
                <a:latin typeface="Arial"/>
                <a:cs typeface="Arial"/>
              </a:rPr>
              <a:t>skin,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-254">
                <a:latin typeface="Arial"/>
                <a:cs typeface="Arial"/>
              </a:rPr>
              <a:t>areas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75">
                <a:latin typeface="Arial"/>
                <a:cs typeface="Arial"/>
              </a:rPr>
              <a:t>that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90">
                <a:latin typeface="Arial"/>
                <a:cs typeface="Arial"/>
              </a:rPr>
              <a:t>are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60">
                <a:latin typeface="Arial"/>
                <a:cs typeface="Arial"/>
              </a:rPr>
              <a:t>prominent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95">
                <a:latin typeface="Arial"/>
                <a:cs typeface="Arial"/>
              </a:rPr>
              <a:t>and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85">
                <a:latin typeface="Arial"/>
                <a:cs typeface="Arial"/>
              </a:rPr>
              <a:t>subject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120">
                <a:latin typeface="Arial"/>
                <a:cs typeface="Arial"/>
              </a:rPr>
              <a:t>to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00">
                <a:latin typeface="Arial"/>
                <a:cs typeface="Arial"/>
              </a:rPr>
              <a:t>direct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285">
                <a:latin typeface="Arial"/>
                <a:cs typeface="Arial"/>
              </a:rPr>
              <a:t>sun  </a:t>
            </a:r>
            <a:r>
              <a:rPr dirty="0" sz="2400" spc="-250">
                <a:latin typeface="Arial"/>
                <a:cs typeface="Arial"/>
              </a:rPr>
              <a:t>exposure.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400" spc="-195">
                <a:latin typeface="Arial"/>
                <a:cs typeface="Arial"/>
              </a:rPr>
              <a:t>Risk</a:t>
            </a:r>
            <a:r>
              <a:rPr dirty="0" sz="2400" spc="-370">
                <a:latin typeface="Arial"/>
                <a:cs typeface="Arial"/>
              </a:rPr>
              <a:t> </a:t>
            </a:r>
            <a:r>
              <a:rPr dirty="0" sz="2400" spc="-200">
                <a:latin typeface="Arial"/>
                <a:cs typeface="Arial"/>
              </a:rPr>
              <a:t>factors: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20">
                <a:latin typeface="Arial"/>
                <a:cs typeface="Arial"/>
              </a:rPr>
              <a:t>History</a:t>
            </a:r>
            <a:r>
              <a:rPr dirty="0" sz="2400" spc="-305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of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75">
                <a:latin typeface="Arial"/>
                <a:cs typeface="Arial"/>
              </a:rPr>
              <a:t>multiple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254">
                <a:latin typeface="Arial"/>
                <a:cs typeface="Arial"/>
              </a:rPr>
              <a:t>episodes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of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75">
                <a:latin typeface="Arial"/>
                <a:cs typeface="Arial"/>
              </a:rPr>
              <a:t>acute</a:t>
            </a:r>
            <a:r>
              <a:rPr dirty="0" sz="2400" spc="-285">
                <a:latin typeface="Arial"/>
                <a:cs typeface="Arial"/>
              </a:rPr>
              <a:t> sun</a:t>
            </a:r>
            <a:r>
              <a:rPr dirty="0" sz="2400" spc="-300">
                <a:latin typeface="Arial"/>
                <a:cs typeface="Arial"/>
              </a:rPr>
              <a:t> </a:t>
            </a:r>
            <a:r>
              <a:rPr dirty="0" sz="2400" spc="-265">
                <a:latin typeface="Arial"/>
                <a:cs typeface="Arial"/>
              </a:rPr>
              <a:t>exposures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240">
                <a:latin typeface="Arial"/>
                <a:cs typeface="Arial"/>
              </a:rPr>
              <a:t>Immunosuppression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285">
                <a:latin typeface="Arial"/>
                <a:cs typeface="Arial"/>
              </a:rPr>
              <a:t>Presence </a:t>
            </a:r>
            <a:r>
              <a:rPr dirty="0" sz="2400" spc="-150">
                <a:latin typeface="Arial"/>
                <a:cs typeface="Arial"/>
              </a:rPr>
              <a:t>of </a:t>
            </a:r>
            <a:r>
              <a:rPr dirty="0" sz="2400" spc="-75">
                <a:latin typeface="Arial"/>
                <a:cs typeface="Arial"/>
              </a:rPr>
              <a:t>multiple</a:t>
            </a:r>
            <a:r>
              <a:rPr dirty="0" sz="2400" spc="-490">
                <a:latin typeface="Arial"/>
                <a:cs typeface="Arial"/>
              </a:rPr>
              <a:t> </a:t>
            </a:r>
            <a:r>
              <a:rPr dirty="0" sz="2400" spc="-225">
                <a:latin typeface="Arial"/>
                <a:cs typeface="Arial"/>
              </a:rPr>
              <a:t>cutaneous </a:t>
            </a:r>
            <a:r>
              <a:rPr dirty="0" sz="2400" spc="-140">
                <a:latin typeface="Arial"/>
                <a:cs typeface="Arial"/>
              </a:rPr>
              <a:t>nevi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40">
                <a:latin typeface="Arial"/>
                <a:cs typeface="Arial"/>
              </a:rPr>
              <a:t>Family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130">
                <a:latin typeface="Arial"/>
                <a:cs typeface="Arial"/>
              </a:rPr>
              <a:t>history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of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229">
                <a:latin typeface="Arial"/>
                <a:cs typeface="Arial"/>
              </a:rPr>
              <a:t>melanoma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28140" y="5435294"/>
            <a:ext cx="4406900" cy="1310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407034">
              <a:lnSpc>
                <a:spcPct val="120800"/>
              </a:lnSpc>
              <a:spcBef>
                <a:spcPts val="100"/>
              </a:spcBef>
            </a:pPr>
            <a:r>
              <a:rPr dirty="0" sz="2400" spc="-155">
                <a:latin typeface="Arial"/>
                <a:cs typeface="Arial"/>
              </a:rPr>
              <a:t>Mutations</a:t>
            </a:r>
            <a:r>
              <a:rPr dirty="0" sz="2400" spc="-325">
                <a:latin typeface="Arial"/>
                <a:cs typeface="Arial"/>
              </a:rPr>
              <a:t> </a:t>
            </a:r>
            <a:r>
              <a:rPr dirty="0" sz="2400" spc="-65">
                <a:latin typeface="Arial"/>
                <a:cs typeface="Arial"/>
              </a:rPr>
              <a:t>in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160">
                <a:latin typeface="Arial"/>
                <a:cs typeface="Arial"/>
              </a:rPr>
              <a:t>tumor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260">
                <a:latin typeface="Arial"/>
                <a:cs typeface="Arial"/>
              </a:rPr>
              <a:t>suppressor</a:t>
            </a:r>
            <a:r>
              <a:rPr dirty="0" sz="2400" spc="-315">
                <a:latin typeface="Arial"/>
                <a:cs typeface="Arial"/>
              </a:rPr>
              <a:t> </a:t>
            </a:r>
            <a:r>
              <a:rPr dirty="0" sz="2400" spc="-245">
                <a:latin typeface="Arial"/>
                <a:cs typeface="Arial"/>
              </a:rPr>
              <a:t>gene  </a:t>
            </a:r>
            <a:r>
              <a:rPr dirty="0" sz="2400" spc="-50">
                <a:latin typeface="Arial"/>
                <a:cs typeface="Arial"/>
              </a:rPr>
              <a:t>CDKNA2/p16</a:t>
            </a:r>
            <a:r>
              <a:rPr dirty="0" sz="2400" spc="-540">
                <a:latin typeface="Arial"/>
                <a:cs typeface="Arial"/>
              </a:rPr>
              <a:t> </a:t>
            </a:r>
            <a:r>
              <a:rPr dirty="0" sz="2400" spc="-165">
                <a:latin typeface="Arial"/>
                <a:cs typeface="Arial"/>
              </a:rPr>
              <a:t>or </a:t>
            </a:r>
            <a:r>
              <a:rPr dirty="0" sz="2400" spc="-180">
                <a:latin typeface="Arial"/>
                <a:cs typeface="Arial"/>
              </a:rPr>
              <a:t>BRAF </a:t>
            </a:r>
            <a:r>
              <a:rPr dirty="0" sz="2400" spc="-245">
                <a:latin typeface="Arial"/>
                <a:cs typeface="Arial"/>
              </a:rPr>
              <a:t>gene</a:t>
            </a:r>
            <a:endParaRPr sz="24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1714"/>
              </a:spcBef>
            </a:pPr>
            <a:r>
              <a:rPr dirty="0" sz="1200" spc="-60">
                <a:solidFill>
                  <a:srgbClr val="92879F"/>
                </a:solidFill>
                <a:latin typeface="Arial"/>
                <a:cs typeface="Arial"/>
              </a:rPr>
              <a:t>5</a:t>
            </a:r>
            <a:r>
              <a:rPr dirty="0" sz="1200" spc="25">
                <a:solidFill>
                  <a:srgbClr val="92879F"/>
                </a:solidFill>
                <a:latin typeface="Arial"/>
                <a:cs typeface="Arial"/>
              </a:rPr>
              <a:t>/1</a:t>
            </a:r>
            <a:r>
              <a:rPr dirty="0" sz="1200" spc="-25">
                <a:solidFill>
                  <a:srgbClr val="92879F"/>
                </a:solidFill>
                <a:latin typeface="Arial"/>
                <a:cs typeface="Arial"/>
              </a:rPr>
              <a:t>9</a:t>
            </a:r>
            <a:r>
              <a:rPr dirty="0" sz="1200" spc="105">
                <a:solidFill>
                  <a:srgbClr val="92879F"/>
                </a:solidFill>
                <a:latin typeface="Arial"/>
                <a:cs typeface="Arial"/>
              </a:rPr>
              <a:t>/</a:t>
            </a:r>
            <a:r>
              <a:rPr dirty="0" sz="1200" spc="210">
                <a:solidFill>
                  <a:srgbClr val="92879F"/>
                </a:solidFill>
                <a:latin typeface="Arial"/>
                <a:cs typeface="Arial"/>
              </a:rPr>
              <a:t>2</a:t>
            </a:r>
            <a:r>
              <a:rPr dirty="0" sz="1200" spc="-35">
                <a:solidFill>
                  <a:srgbClr val="92879F"/>
                </a:solidFill>
                <a:latin typeface="Arial"/>
                <a:cs typeface="Arial"/>
              </a:rPr>
              <a:t>0</a:t>
            </a:r>
            <a:r>
              <a:rPr dirty="0" sz="1200" spc="-45">
                <a:solidFill>
                  <a:srgbClr val="92879F"/>
                </a:solidFill>
                <a:latin typeface="Arial"/>
                <a:cs typeface="Arial"/>
              </a:rPr>
              <a:t>2</a:t>
            </a:r>
            <a:r>
              <a:rPr dirty="0" sz="1200" spc="-10">
                <a:solidFill>
                  <a:srgbClr val="92879F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94628" y="6537147"/>
            <a:ext cx="16014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85">
                <a:solidFill>
                  <a:srgbClr val="92879F"/>
                </a:solidFill>
                <a:latin typeface="Arial"/>
                <a:cs typeface="Arial"/>
              </a:rPr>
              <a:t>pigmentations</a:t>
            </a:r>
            <a:r>
              <a:rPr dirty="0" sz="1200" spc="-165">
                <a:solidFill>
                  <a:srgbClr val="92879F"/>
                </a:solidFill>
                <a:latin typeface="Arial"/>
                <a:cs typeface="Arial"/>
              </a:rPr>
              <a:t> </a:t>
            </a:r>
            <a:r>
              <a:rPr dirty="0" sz="1200" spc="-75">
                <a:solidFill>
                  <a:srgbClr val="92879F"/>
                </a:solidFill>
                <a:latin typeface="Arial"/>
                <a:cs typeface="Arial"/>
              </a:rPr>
              <a:t>of</a:t>
            </a:r>
            <a:r>
              <a:rPr dirty="0" sz="1200" spc="-165">
                <a:solidFill>
                  <a:srgbClr val="92879F"/>
                </a:solidFill>
                <a:latin typeface="Arial"/>
                <a:cs typeface="Arial"/>
              </a:rPr>
              <a:t> </a:t>
            </a:r>
            <a:r>
              <a:rPr dirty="0" sz="1200" spc="-60">
                <a:solidFill>
                  <a:srgbClr val="92879F"/>
                </a:solidFill>
                <a:latin typeface="Arial"/>
                <a:cs typeface="Arial"/>
              </a:rPr>
              <a:t>oral</a:t>
            </a:r>
            <a:r>
              <a:rPr dirty="0" sz="1200" spc="-155">
                <a:solidFill>
                  <a:srgbClr val="92879F"/>
                </a:solidFill>
                <a:latin typeface="Arial"/>
                <a:cs typeface="Arial"/>
              </a:rPr>
              <a:t> </a:t>
            </a:r>
            <a:r>
              <a:rPr dirty="0" sz="1200" spc="-45">
                <a:solidFill>
                  <a:srgbClr val="92879F"/>
                </a:solidFill>
                <a:latin typeface="Arial"/>
                <a:cs typeface="Arial"/>
              </a:rPr>
              <a:t>cavity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50554" y="6537147"/>
            <a:ext cx="1866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40">
                <a:solidFill>
                  <a:srgbClr val="92879F"/>
                </a:solidFill>
                <a:latin typeface="Arial"/>
                <a:cs typeface="Arial"/>
              </a:rPr>
              <a:t>38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19800" y="4136135"/>
            <a:ext cx="3124200" cy="27218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04289" y="481329"/>
            <a:ext cx="5985510" cy="2677795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dirty="0" sz="2400" spc="-125">
                <a:latin typeface="Arial"/>
                <a:cs typeface="Arial"/>
              </a:rPr>
              <a:t>ABCDE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45">
                <a:latin typeface="Arial"/>
                <a:cs typeface="Arial"/>
              </a:rPr>
              <a:t>warning</a:t>
            </a:r>
            <a:r>
              <a:rPr dirty="0" sz="2400" spc="-305">
                <a:latin typeface="Arial"/>
                <a:cs typeface="Arial"/>
              </a:rPr>
              <a:t> </a:t>
            </a:r>
            <a:r>
              <a:rPr dirty="0" sz="2400" spc="-254">
                <a:latin typeface="Arial"/>
                <a:cs typeface="Arial"/>
              </a:rPr>
              <a:t>signs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210">
                <a:latin typeface="Arial"/>
                <a:cs typeface="Arial"/>
              </a:rPr>
              <a:t>suggestive</a:t>
            </a:r>
            <a:r>
              <a:rPr dirty="0" sz="2400" spc="-315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of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05">
                <a:latin typeface="Arial"/>
                <a:cs typeface="Arial"/>
              </a:rPr>
              <a:t>early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229">
                <a:latin typeface="Arial"/>
                <a:cs typeface="Arial"/>
              </a:rPr>
              <a:t>melanoma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55">
                <a:latin typeface="Arial"/>
                <a:cs typeface="Arial"/>
              </a:rPr>
              <a:t>Asymmetry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50">
                <a:latin typeface="Arial"/>
                <a:cs typeface="Arial"/>
              </a:rPr>
              <a:t>Border</a:t>
            </a:r>
            <a:r>
              <a:rPr dirty="0" sz="2400" spc="-305">
                <a:latin typeface="Arial"/>
                <a:cs typeface="Arial"/>
              </a:rPr>
              <a:t> </a:t>
            </a:r>
            <a:r>
              <a:rPr dirty="0" sz="2400" spc="-65">
                <a:latin typeface="Arial"/>
                <a:cs typeface="Arial"/>
              </a:rPr>
              <a:t>irregularity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35">
                <a:latin typeface="Arial"/>
                <a:cs typeface="Arial"/>
              </a:rPr>
              <a:t>Colour</a:t>
            </a:r>
            <a:r>
              <a:rPr dirty="0" sz="2400" spc="-320">
                <a:latin typeface="Arial"/>
                <a:cs typeface="Arial"/>
              </a:rPr>
              <a:t> </a:t>
            </a:r>
            <a:r>
              <a:rPr dirty="0" sz="2400" spc="-105">
                <a:latin typeface="Arial"/>
                <a:cs typeface="Arial"/>
              </a:rPr>
              <a:t>variation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55">
                <a:latin typeface="Arial"/>
                <a:cs typeface="Arial"/>
              </a:rPr>
              <a:t>Diameter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40">
                <a:latin typeface="Arial"/>
                <a:cs typeface="Arial"/>
              </a:rPr>
              <a:t>Evolving </a:t>
            </a:r>
            <a:r>
              <a:rPr dirty="0" sz="2400" spc="-165">
                <a:latin typeface="Arial"/>
                <a:cs typeface="Arial"/>
              </a:rPr>
              <a:t>or</a:t>
            </a:r>
            <a:r>
              <a:rPr dirty="0" sz="2400" spc="-530">
                <a:latin typeface="Arial"/>
                <a:cs typeface="Arial"/>
              </a:rPr>
              <a:t> </a:t>
            </a:r>
            <a:r>
              <a:rPr dirty="0" sz="2400" spc="-215">
                <a:latin typeface="Arial"/>
                <a:cs typeface="Arial"/>
              </a:rPr>
              <a:t>surface </a:t>
            </a:r>
            <a:r>
              <a:rPr dirty="0" sz="2400" spc="-135">
                <a:latin typeface="Arial"/>
                <a:cs typeface="Arial"/>
              </a:rPr>
              <a:t>elevation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526792" y="3364986"/>
            <a:ext cx="5055235" cy="3455035"/>
            <a:chOff x="2526792" y="3364986"/>
            <a:chExt cx="5055235" cy="3455035"/>
          </a:xfrm>
        </p:grpSpPr>
        <p:sp>
          <p:nvSpPr>
            <p:cNvPr id="4" name="object 4"/>
            <p:cNvSpPr/>
            <p:nvPr/>
          </p:nvSpPr>
          <p:spPr>
            <a:xfrm>
              <a:off x="2526792" y="3364986"/>
              <a:ext cx="5055108" cy="34549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590800" y="3428999"/>
              <a:ext cx="4876800" cy="32766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571750" y="3409949"/>
              <a:ext cx="4914900" cy="3314700"/>
            </a:xfrm>
            <a:custGeom>
              <a:avLst/>
              <a:gdLst/>
              <a:ahLst/>
              <a:cxnLst/>
              <a:rect l="l" t="t" r="r" b="b"/>
              <a:pathLst>
                <a:path w="4914900" h="3314700">
                  <a:moveTo>
                    <a:pt x="0" y="3314700"/>
                  </a:moveTo>
                  <a:lnTo>
                    <a:pt x="4914900" y="3314700"/>
                  </a:lnTo>
                  <a:lnTo>
                    <a:pt x="4914900" y="0"/>
                  </a:lnTo>
                  <a:lnTo>
                    <a:pt x="0" y="0"/>
                  </a:lnTo>
                  <a:lnTo>
                    <a:pt x="0" y="331470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0243" y="374904"/>
            <a:ext cx="3077718" cy="11285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4602" y="461898"/>
            <a:ext cx="232029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65" i="1">
                <a:solidFill>
                  <a:srgbClr val="542B6D"/>
                </a:solidFill>
                <a:latin typeface="Times New Roman"/>
                <a:cs typeface="Times New Roman"/>
              </a:rPr>
              <a:t>Introduction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60"/>
              <a:t>5</a:t>
            </a:r>
            <a:r>
              <a:rPr dirty="0" spc="25"/>
              <a:t>/1</a:t>
            </a:r>
            <a:r>
              <a:rPr dirty="0" spc="-25"/>
              <a:t>9</a:t>
            </a:r>
            <a:r>
              <a:rPr dirty="0" spc="105"/>
              <a:t>/</a:t>
            </a:r>
            <a:r>
              <a:rPr dirty="0" spc="210"/>
              <a:t>2</a:t>
            </a:r>
            <a:r>
              <a:rPr dirty="0" spc="-35"/>
              <a:t>0</a:t>
            </a:r>
            <a:r>
              <a:rPr dirty="0" spc="-45"/>
              <a:t>2</a:t>
            </a:r>
            <a:r>
              <a:rPr dirty="0" spc="-10"/>
              <a:t>3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85"/>
              <a:t>pigmentations</a:t>
            </a:r>
            <a:r>
              <a:rPr dirty="0" spc="-165"/>
              <a:t> </a:t>
            </a:r>
            <a:r>
              <a:rPr dirty="0" spc="-75"/>
              <a:t>of</a:t>
            </a:r>
            <a:r>
              <a:rPr dirty="0" spc="-165"/>
              <a:t> </a:t>
            </a:r>
            <a:r>
              <a:rPr dirty="0" spc="-60"/>
              <a:t>oral</a:t>
            </a:r>
            <a:r>
              <a:rPr dirty="0" spc="-155"/>
              <a:t> </a:t>
            </a:r>
            <a:r>
              <a:rPr dirty="0" spc="-45"/>
              <a:t>cavity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 spc="-20"/>
              <a:t>23</a:t>
            </a:fld>
          </a:p>
        </p:txBody>
      </p:sp>
      <p:sp>
        <p:nvSpPr>
          <p:cNvPr id="4" name="object 4"/>
          <p:cNvSpPr txBox="1"/>
          <p:nvPr/>
        </p:nvSpPr>
        <p:spPr>
          <a:xfrm>
            <a:off x="1596897" y="1471929"/>
            <a:ext cx="6898640" cy="37757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5910" marR="5080" indent="-283845">
              <a:lnSpc>
                <a:spcPct val="100000"/>
              </a:lnSpc>
              <a:spcBef>
                <a:spcPts val="1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60">
                <a:latin typeface="Arial"/>
                <a:cs typeface="Arial"/>
              </a:rPr>
              <a:t>Blue,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170">
                <a:latin typeface="Arial"/>
                <a:cs typeface="Arial"/>
              </a:rPr>
              <a:t>gray,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95">
                <a:latin typeface="Arial"/>
                <a:cs typeface="Arial"/>
              </a:rPr>
              <a:t>and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05">
                <a:latin typeface="Arial"/>
                <a:cs typeface="Arial"/>
              </a:rPr>
              <a:t>black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55">
                <a:latin typeface="Arial"/>
                <a:cs typeface="Arial"/>
              </a:rPr>
              <a:t>skin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95">
                <a:latin typeface="Arial"/>
                <a:cs typeface="Arial"/>
              </a:rPr>
              <a:t>and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235">
                <a:latin typeface="Arial"/>
                <a:cs typeface="Arial"/>
              </a:rPr>
              <a:t>mucosal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170">
                <a:latin typeface="Arial"/>
                <a:cs typeface="Arial"/>
              </a:rPr>
              <a:t>pigmented</a:t>
            </a:r>
            <a:r>
              <a:rPr dirty="0" sz="2400" spc="-270">
                <a:latin typeface="Arial"/>
                <a:cs typeface="Arial"/>
              </a:rPr>
              <a:t> </a:t>
            </a:r>
            <a:r>
              <a:rPr dirty="0" sz="2400" spc="-175">
                <a:latin typeface="Arial"/>
                <a:cs typeface="Arial"/>
              </a:rPr>
              <a:t>lesions-  </a:t>
            </a:r>
            <a:r>
              <a:rPr dirty="0" sz="2400" spc="-260">
                <a:latin typeface="Arial"/>
                <a:cs typeface="Arial"/>
              </a:rPr>
              <a:t>exogenous </a:t>
            </a:r>
            <a:r>
              <a:rPr dirty="0" sz="2400" spc="-160">
                <a:latin typeface="Arial"/>
                <a:cs typeface="Arial"/>
              </a:rPr>
              <a:t>tattoos or</a:t>
            </a:r>
            <a:r>
              <a:rPr dirty="0" sz="2400" spc="-515">
                <a:latin typeface="Arial"/>
                <a:cs typeface="Arial"/>
              </a:rPr>
              <a:t> </a:t>
            </a:r>
            <a:r>
              <a:rPr dirty="0" sz="2400" spc="-180">
                <a:latin typeface="Arial"/>
                <a:cs typeface="Arial"/>
              </a:rPr>
              <a:t>melanin.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CEB866"/>
              </a:buClr>
              <a:buFont typeface="Arial"/>
              <a:buChar char=""/>
            </a:pPr>
            <a:endParaRPr sz="3550">
              <a:latin typeface="Arial"/>
              <a:cs typeface="Arial"/>
            </a:endParaRPr>
          </a:p>
          <a:p>
            <a:pPr marL="344805" indent="-332740">
              <a:lnSpc>
                <a:spcPct val="100000"/>
              </a:lnSpc>
              <a:buClr>
                <a:srgbClr val="CEB866"/>
              </a:buClr>
              <a:buSzPct val="79166"/>
              <a:buChar char=""/>
              <a:tabLst>
                <a:tab pos="344805" algn="l"/>
                <a:tab pos="345440" algn="l"/>
              </a:tabLst>
            </a:pPr>
            <a:r>
              <a:rPr dirty="0" sz="2400" spc="-170">
                <a:latin typeface="Arial"/>
                <a:cs typeface="Arial"/>
              </a:rPr>
              <a:t>Brown</a:t>
            </a:r>
            <a:r>
              <a:rPr dirty="0" sz="2400" spc="-305">
                <a:latin typeface="Arial"/>
                <a:cs typeface="Arial"/>
              </a:rPr>
              <a:t> </a:t>
            </a:r>
            <a:r>
              <a:rPr dirty="0" sz="2400" spc="-145">
                <a:latin typeface="Arial"/>
                <a:cs typeface="Arial"/>
              </a:rPr>
              <a:t>pigmentations-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-155">
                <a:latin typeface="Arial"/>
                <a:cs typeface="Arial"/>
              </a:rPr>
              <a:t>melanin</a:t>
            </a:r>
            <a:r>
              <a:rPr dirty="0" sz="2400" spc="-310">
                <a:latin typeface="Arial"/>
                <a:cs typeface="Arial"/>
              </a:rPr>
              <a:t> </a:t>
            </a:r>
            <a:r>
              <a:rPr dirty="0" sz="2400" spc="-160">
                <a:latin typeface="Arial"/>
                <a:cs typeface="Arial"/>
              </a:rPr>
              <a:t>or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200">
                <a:latin typeface="Arial"/>
                <a:cs typeface="Arial"/>
              </a:rPr>
              <a:t>hemosiderin.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CEB866"/>
              </a:buClr>
              <a:buFont typeface="Arial"/>
              <a:buChar char=""/>
            </a:pPr>
            <a:endParaRPr sz="3550">
              <a:latin typeface="Arial"/>
              <a:cs typeface="Arial"/>
            </a:endParaRPr>
          </a:p>
          <a:p>
            <a:pPr marL="344805" indent="-332740">
              <a:lnSpc>
                <a:spcPct val="100000"/>
              </a:lnSpc>
              <a:buClr>
                <a:srgbClr val="CEB866"/>
              </a:buClr>
              <a:buSzPct val="79166"/>
              <a:buChar char=""/>
              <a:tabLst>
                <a:tab pos="344805" algn="l"/>
                <a:tab pos="345440" algn="l"/>
              </a:tabLst>
            </a:pPr>
            <a:r>
              <a:rPr dirty="0" sz="2400" spc="-100">
                <a:latin typeface="Arial"/>
                <a:cs typeface="Arial"/>
              </a:rPr>
              <a:t>Yellow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45">
                <a:latin typeface="Arial"/>
                <a:cs typeface="Arial"/>
              </a:rPr>
              <a:t>discolorations-</a:t>
            </a:r>
            <a:r>
              <a:rPr dirty="0" sz="2400" spc="-305">
                <a:latin typeface="Arial"/>
                <a:cs typeface="Arial"/>
              </a:rPr>
              <a:t> </a:t>
            </a:r>
            <a:r>
              <a:rPr dirty="0" sz="2400" spc="-45">
                <a:latin typeface="Arial"/>
                <a:cs typeface="Arial"/>
              </a:rPr>
              <a:t>bilirubin</a:t>
            </a:r>
            <a:r>
              <a:rPr dirty="0" sz="2400" spc="-310">
                <a:latin typeface="Arial"/>
                <a:cs typeface="Arial"/>
              </a:rPr>
              <a:t> </a:t>
            </a:r>
            <a:r>
              <a:rPr dirty="0" sz="2400" spc="-160">
                <a:latin typeface="Arial"/>
                <a:cs typeface="Arial"/>
              </a:rPr>
              <a:t>or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55" b="1">
                <a:latin typeface="Trebuchet MS"/>
                <a:cs typeface="Trebuchet MS"/>
              </a:rPr>
              <a:t>β</a:t>
            </a:r>
            <a:r>
              <a:rPr dirty="0" sz="2400" spc="-155">
                <a:latin typeface="Arial"/>
                <a:cs typeface="Arial"/>
              </a:rPr>
              <a:t>-carotene.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CEB866"/>
              </a:buClr>
              <a:buFont typeface="Arial"/>
              <a:buChar char=""/>
            </a:pPr>
            <a:endParaRPr sz="3500">
              <a:latin typeface="Arial"/>
              <a:cs typeface="Arial"/>
            </a:endParaRPr>
          </a:p>
          <a:p>
            <a:pPr marL="295910" marR="144780" indent="-283845">
              <a:lnSpc>
                <a:spcPct val="100000"/>
              </a:lnSpc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14">
                <a:latin typeface="Arial"/>
                <a:cs typeface="Arial"/>
              </a:rPr>
              <a:t>Blue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95">
                <a:latin typeface="Arial"/>
                <a:cs typeface="Arial"/>
              </a:rPr>
              <a:t>and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20">
                <a:latin typeface="Arial"/>
                <a:cs typeface="Arial"/>
              </a:rPr>
              <a:t>purple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45">
                <a:latin typeface="Arial"/>
                <a:cs typeface="Arial"/>
              </a:rPr>
              <a:t>discolorations-</a:t>
            </a:r>
            <a:r>
              <a:rPr dirty="0" sz="2400" spc="-325">
                <a:latin typeface="Arial"/>
                <a:cs typeface="Arial"/>
              </a:rPr>
              <a:t> </a:t>
            </a:r>
            <a:r>
              <a:rPr dirty="0" sz="2400" spc="-175">
                <a:latin typeface="Arial"/>
                <a:cs typeface="Arial"/>
              </a:rPr>
              <a:t>vascular</a:t>
            </a:r>
            <a:r>
              <a:rPr dirty="0" sz="2400" spc="-310">
                <a:latin typeface="Arial"/>
                <a:cs typeface="Arial"/>
              </a:rPr>
              <a:t> </a:t>
            </a:r>
            <a:r>
              <a:rPr dirty="0" sz="2400" spc="-175">
                <a:latin typeface="Arial"/>
                <a:cs typeface="Arial"/>
              </a:rPr>
              <a:t>lakes</a:t>
            </a:r>
            <a:r>
              <a:rPr dirty="0" sz="2400" spc="-300">
                <a:latin typeface="Arial"/>
                <a:cs typeface="Arial"/>
              </a:rPr>
              <a:t> </a:t>
            </a:r>
            <a:r>
              <a:rPr dirty="0" sz="2400" spc="-65">
                <a:latin typeface="Arial"/>
                <a:cs typeface="Arial"/>
              </a:rPr>
              <a:t>within</a:t>
            </a:r>
            <a:r>
              <a:rPr dirty="0" sz="2400" spc="-300">
                <a:latin typeface="Arial"/>
                <a:cs typeface="Arial"/>
              </a:rPr>
              <a:t> </a:t>
            </a:r>
            <a:r>
              <a:rPr dirty="0" sz="2400" spc="-135">
                <a:latin typeface="Arial"/>
                <a:cs typeface="Arial"/>
              </a:rPr>
              <a:t>the  </a:t>
            </a:r>
            <a:r>
              <a:rPr dirty="0" sz="2400" spc="-204">
                <a:latin typeface="Arial"/>
                <a:cs typeface="Arial"/>
              </a:rPr>
              <a:t>dermis </a:t>
            </a:r>
            <a:r>
              <a:rPr dirty="0" sz="2400" spc="-165">
                <a:latin typeface="Arial"/>
                <a:cs typeface="Arial"/>
              </a:rPr>
              <a:t>or </a:t>
            </a:r>
            <a:r>
              <a:rPr dirty="0" sz="2400" spc="-245">
                <a:latin typeface="Arial"/>
                <a:cs typeface="Arial"/>
              </a:rPr>
              <a:t>submucosal </a:t>
            </a:r>
            <a:r>
              <a:rPr dirty="0" sz="2400" spc="-175">
                <a:latin typeface="Arial"/>
                <a:cs typeface="Arial"/>
              </a:rPr>
              <a:t>connective</a:t>
            </a:r>
            <a:r>
              <a:rPr dirty="0" sz="2400" spc="-555">
                <a:latin typeface="Arial"/>
                <a:cs typeface="Arial"/>
              </a:rPr>
              <a:t> </a:t>
            </a:r>
            <a:r>
              <a:rPr dirty="0" sz="2400" spc="-265">
                <a:latin typeface="Arial"/>
                <a:cs typeface="Arial"/>
              </a:rPr>
              <a:t>tissues.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04289" y="709929"/>
            <a:ext cx="3608070" cy="2235835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dirty="0" sz="2400" spc="-55">
                <a:latin typeface="Arial"/>
                <a:cs typeface="Arial"/>
              </a:rPr>
              <a:t>4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210">
                <a:latin typeface="Arial"/>
                <a:cs typeface="Arial"/>
              </a:rPr>
              <a:t>types: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30">
                <a:latin typeface="Arial"/>
                <a:cs typeface="Arial"/>
              </a:rPr>
              <a:t>Superficial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90">
                <a:latin typeface="Arial"/>
                <a:cs typeface="Arial"/>
              </a:rPr>
              <a:t>spreading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40">
                <a:latin typeface="Arial"/>
                <a:cs typeface="Arial"/>
              </a:rPr>
              <a:t>Lentigo </a:t>
            </a:r>
            <a:r>
              <a:rPr dirty="0" sz="2400" spc="-145">
                <a:latin typeface="Arial"/>
                <a:cs typeface="Arial"/>
              </a:rPr>
              <a:t>maligna</a:t>
            </a:r>
            <a:r>
              <a:rPr dirty="0" sz="2400" spc="-470">
                <a:latin typeface="Arial"/>
                <a:cs typeface="Arial"/>
              </a:rPr>
              <a:t> </a:t>
            </a:r>
            <a:r>
              <a:rPr dirty="0" sz="2400" spc="-229">
                <a:latin typeface="Arial"/>
                <a:cs typeface="Arial"/>
              </a:rPr>
              <a:t>melanoma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60">
                <a:latin typeface="Arial"/>
                <a:cs typeface="Arial"/>
              </a:rPr>
              <a:t>Acral </a:t>
            </a:r>
            <a:r>
              <a:rPr dirty="0" sz="2400" spc="-125">
                <a:latin typeface="Arial"/>
                <a:cs typeface="Arial"/>
              </a:rPr>
              <a:t>lentiginious</a:t>
            </a:r>
            <a:r>
              <a:rPr dirty="0" sz="2400" spc="-535">
                <a:latin typeface="Arial"/>
                <a:cs typeface="Arial"/>
              </a:rPr>
              <a:t> </a:t>
            </a:r>
            <a:r>
              <a:rPr dirty="0" sz="2400" spc="-229">
                <a:latin typeface="Arial"/>
                <a:cs typeface="Arial"/>
              </a:rPr>
              <a:t>melanoma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30">
                <a:latin typeface="Arial"/>
                <a:cs typeface="Arial"/>
              </a:rPr>
              <a:t>Nodular</a:t>
            </a:r>
            <a:r>
              <a:rPr dirty="0" sz="2400" spc="75">
                <a:latin typeface="Arial"/>
                <a:cs typeface="Arial"/>
              </a:rPr>
              <a:t> </a:t>
            </a:r>
            <a:r>
              <a:rPr dirty="0" sz="2400" spc="-229">
                <a:latin typeface="Arial"/>
                <a:cs typeface="Arial"/>
              </a:rPr>
              <a:t>melanoma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841747" y="164592"/>
            <a:ext cx="4302760" cy="6269990"/>
            <a:chOff x="4841747" y="164592"/>
            <a:chExt cx="4302760" cy="6269990"/>
          </a:xfrm>
        </p:grpSpPr>
        <p:sp>
          <p:nvSpPr>
            <p:cNvPr id="4" name="object 4"/>
            <p:cNvSpPr/>
            <p:nvPr/>
          </p:nvSpPr>
          <p:spPr>
            <a:xfrm>
              <a:off x="4965191" y="164592"/>
              <a:ext cx="4178808" cy="305257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029199" y="228600"/>
              <a:ext cx="4020311" cy="28742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010149" y="209550"/>
              <a:ext cx="4058920" cy="2912745"/>
            </a:xfrm>
            <a:custGeom>
              <a:avLst/>
              <a:gdLst/>
              <a:ahLst/>
              <a:cxnLst/>
              <a:rect l="l" t="t" r="r" b="b"/>
              <a:pathLst>
                <a:path w="4058920" h="2912745">
                  <a:moveTo>
                    <a:pt x="0" y="2912364"/>
                  </a:moveTo>
                  <a:lnTo>
                    <a:pt x="4058411" y="2912364"/>
                  </a:lnTo>
                  <a:lnTo>
                    <a:pt x="4058411" y="0"/>
                  </a:lnTo>
                  <a:lnTo>
                    <a:pt x="0" y="0"/>
                  </a:lnTo>
                  <a:lnTo>
                    <a:pt x="0" y="2912364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841747" y="3334512"/>
              <a:ext cx="4302252" cy="30998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905755" y="3398519"/>
              <a:ext cx="4162044" cy="292150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886705" y="3379469"/>
              <a:ext cx="4200525" cy="2959735"/>
            </a:xfrm>
            <a:custGeom>
              <a:avLst/>
              <a:gdLst/>
              <a:ahLst/>
              <a:cxnLst/>
              <a:rect l="l" t="t" r="r" b="b"/>
              <a:pathLst>
                <a:path w="4200525" h="2959735">
                  <a:moveTo>
                    <a:pt x="0" y="2959607"/>
                  </a:moveTo>
                  <a:lnTo>
                    <a:pt x="4200144" y="2959607"/>
                  </a:lnTo>
                  <a:lnTo>
                    <a:pt x="4200144" y="0"/>
                  </a:lnTo>
                  <a:lnTo>
                    <a:pt x="0" y="0"/>
                  </a:lnTo>
                  <a:lnTo>
                    <a:pt x="0" y="2959607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60"/>
              <a:t>5</a:t>
            </a:r>
            <a:r>
              <a:rPr dirty="0" spc="25"/>
              <a:t>/1</a:t>
            </a:r>
            <a:r>
              <a:rPr dirty="0" spc="-25"/>
              <a:t>9</a:t>
            </a:r>
            <a:r>
              <a:rPr dirty="0" spc="105"/>
              <a:t>/</a:t>
            </a:r>
            <a:r>
              <a:rPr dirty="0" spc="210"/>
              <a:t>2</a:t>
            </a:r>
            <a:r>
              <a:rPr dirty="0" spc="-35"/>
              <a:t>0</a:t>
            </a:r>
            <a:r>
              <a:rPr dirty="0" spc="-45"/>
              <a:t>2</a:t>
            </a:r>
            <a:r>
              <a:rPr dirty="0" spc="-10"/>
              <a:t>3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85"/>
              <a:t>pigmentations</a:t>
            </a:r>
            <a:r>
              <a:rPr dirty="0" spc="-165"/>
              <a:t> </a:t>
            </a:r>
            <a:r>
              <a:rPr dirty="0" spc="-75"/>
              <a:t>of</a:t>
            </a:r>
            <a:r>
              <a:rPr dirty="0" spc="-165"/>
              <a:t> </a:t>
            </a:r>
            <a:r>
              <a:rPr dirty="0" spc="-60"/>
              <a:t>oral</a:t>
            </a:r>
            <a:r>
              <a:rPr dirty="0" spc="-155"/>
              <a:t> </a:t>
            </a:r>
            <a:r>
              <a:rPr dirty="0" spc="-45"/>
              <a:t>cavity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723630" y="6550839"/>
            <a:ext cx="238125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 sz="1200" spc="-30">
                <a:solidFill>
                  <a:srgbClr val="92879F"/>
                </a:solidFill>
                <a:latin typeface="Arial"/>
                <a:cs typeface="Arial"/>
              </a:rPr>
              <a:t>42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15212" y="609600"/>
            <a:ext cx="7600188" cy="556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60"/>
              <a:t>5</a:t>
            </a:r>
            <a:r>
              <a:rPr dirty="0" spc="25"/>
              <a:t>/1</a:t>
            </a:r>
            <a:r>
              <a:rPr dirty="0" spc="-25"/>
              <a:t>9</a:t>
            </a:r>
            <a:r>
              <a:rPr dirty="0" spc="105"/>
              <a:t>/</a:t>
            </a:r>
            <a:r>
              <a:rPr dirty="0" spc="210"/>
              <a:t>2</a:t>
            </a:r>
            <a:r>
              <a:rPr dirty="0" spc="-35"/>
              <a:t>0</a:t>
            </a:r>
            <a:r>
              <a:rPr dirty="0" spc="-45"/>
              <a:t>2</a:t>
            </a:r>
            <a:r>
              <a:rPr dirty="0" spc="-10"/>
              <a:t>3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85"/>
              <a:t>pigmentations</a:t>
            </a:r>
            <a:r>
              <a:rPr dirty="0" spc="-165"/>
              <a:t> </a:t>
            </a:r>
            <a:r>
              <a:rPr dirty="0" spc="-75"/>
              <a:t>of</a:t>
            </a:r>
            <a:r>
              <a:rPr dirty="0" spc="-165"/>
              <a:t> </a:t>
            </a:r>
            <a:r>
              <a:rPr dirty="0" spc="-60"/>
              <a:t>oral</a:t>
            </a:r>
            <a:r>
              <a:rPr dirty="0" spc="-155"/>
              <a:t> </a:t>
            </a:r>
            <a:r>
              <a:rPr dirty="0" spc="-45"/>
              <a:t>cavity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23630" y="6550839"/>
            <a:ext cx="238125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 sz="1200" spc="-30">
                <a:solidFill>
                  <a:srgbClr val="92879F"/>
                </a:solidFill>
                <a:latin typeface="Arial"/>
                <a:cs typeface="Arial"/>
              </a:rPr>
              <a:t>42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79896" y="1090929"/>
            <a:ext cx="1786889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2400" spc="-215">
                <a:solidFill>
                  <a:srgbClr val="533466"/>
                </a:solidFill>
                <a:latin typeface="Arial"/>
                <a:cs typeface="Arial"/>
              </a:rPr>
              <a:t>Breslow’s</a:t>
            </a:r>
            <a:r>
              <a:rPr dirty="0" sz="2400" spc="-375">
                <a:solidFill>
                  <a:srgbClr val="533466"/>
                </a:solidFill>
                <a:latin typeface="Arial"/>
                <a:cs typeface="Arial"/>
              </a:rPr>
              <a:t> </a:t>
            </a:r>
            <a:r>
              <a:rPr dirty="0" sz="2400" spc="-140">
                <a:solidFill>
                  <a:srgbClr val="533466"/>
                </a:solidFill>
                <a:latin typeface="Arial"/>
                <a:cs typeface="Arial"/>
              </a:rPr>
              <a:t>depth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38848" y="1639570"/>
            <a:ext cx="12255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2400" spc="160">
                <a:latin typeface="Arial"/>
                <a:cs typeface="Arial"/>
              </a:rPr>
              <a:t>-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28140" y="908049"/>
            <a:ext cx="3231515" cy="3317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748665" indent="1081405">
              <a:lnSpc>
                <a:spcPct val="150000"/>
              </a:lnSpc>
              <a:spcBef>
                <a:spcPts val="100"/>
              </a:spcBef>
            </a:pPr>
            <a:r>
              <a:rPr dirty="0" sz="2400" spc="-135">
                <a:solidFill>
                  <a:srgbClr val="533466"/>
                </a:solidFill>
                <a:latin typeface="Arial"/>
                <a:cs typeface="Arial"/>
              </a:rPr>
              <a:t>Clarks</a:t>
            </a:r>
            <a:r>
              <a:rPr dirty="0" sz="2400" spc="-350">
                <a:solidFill>
                  <a:srgbClr val="533466"/>
                </a:solidFill>
                <a:latin typeface="Arial"/>
                <a:cs typeface="Arial"/>
              </a:rPr>
              <a:t> </a:t>
            </a:r>
            <a:r>
              <a:rPr dirty="0" sz="2400" spc="-100">
                <a:solidFill>
                  <a:srgbClr val="533466"/>
                </a:solidFill>
                <a:latin typeface="Arial"/>
                <a:cs typeface="Arial"/>
              </a:rPr>
              <a:t>level  </a:t>
            </a:r>
            <a:r>
              <a:rPr dirty="0" sz="2400" spc="-85">
                <a:latin typeface="Arial"/>
                <a:cs typeface="Arial"/>
              </a:rPr>
              <a:t>L </a:t>
            </a:r>
            <a:r>
              <a:rPr dirty="0" sz="2400" spc="-45">
                <a:latin typeface="Arial"/>
                <a:cs typeface="Arial"/>
              </a:rPr>
              <a:t>I</a:t>
            </a:r>
            <a:r>
              <a:rPr dirty="0" sz="2400" spc="-430">
                <a:latin typeface="Arial"/>
                <a:cs typeface="Arial"/>
              </a:rPr>
              <a:t> </a:t>
            </a:r>
            <a:r>
              <a:rPr dirty="0" sz="2400" spc="-345">
                <a:latin typeface="Arial"/>
                <a:cs typeface="Arial"/>
              </a:rPr>
              <a:t>: </a:t>
            </a:r>
            <a:r>
              <a:rPr dirty="0" sz="2400" spc="-110">
                <a:latin typeface="Arial"/>
                <a:cs typeface="Arial"/>
              </a:rPr>
              <a:t>epithelium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50000"/>
              </a:lnSpc>
            </a:pPr>
            <a:r>
              <a:rPr dirty="0" sz="2400" spc="-85">
                <a:latin typeface="Arial"/>
                <a:cs typeface="Arial"/>
              </a:rPr>
              <a:t>L </a:t>
            </a:r>
            <a:r>
              <a:rPr dirty="0" sz="2400" spc="-145">
                <a:latin typeface="Arial"/>
                <a:cs typeface="Arial"/>
              </a:rPr>
              <a:t>II: </a:t>
            </a:r>
            <a:r>
              <a:rPr dirty="0" sz="2400" spc="-160">
                <a:latin typeface="Arial"/>
                <a:cs typeface="Arial"/>
              </a:rPr>
              <a:t>Penetrating </a:t>
            </a:r>
            <a:r>
              <a:rPr dirty="0" sz="2400" spc="-95">
                <a:latin typeface="Arial"/>
                <a:cs typeface="Arial"/>
              </a:rPr>
              <a:t>Papillary </a:t>
            </a:r>
            <a:r>
              <a:rPr dirty="0" sz="2400" spc="-140">
                <a:latin typeface="Arial"/>
                <a:cs typeface="Arial"/>
              </a:rPr>
              <a:t>d  </a:t>
            </a:r>
            <a:r>
              <a:rPr dirty="0" sz="2400" spc="-85">
                <a:latin typeface="Arial"/>
                <a:cs typeface="Arial"/>
              </a:rPr>
              <a:t>L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-120">
                <a:latin typeface="Arial"/>
                <a:cs typeface="Arial"/>
              </a:rPr>
              <a:t>III: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60">
                <a:latin typeface="Arial"/>
                <a:cs typeface="Arial"/>
              </a:rPr>
              <a:t>Filling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95">
                <a:latin typeface="Arial"/>
                <a:cs typeface="Arial"/>
              </a:rPr>
              <a:t>Papillary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-210">
                <a:latin typeface="Arial"/>
                <a:cs typeface="Arial"/>
              </a:rPr>
              <a:t>dermis  </a:t>
            </a:r>
            <a:r>
              <a:rPr dirty="0" sz="2400" spc="-85">
                <a:latin typeface="Arial"/>
                <a:cs typeface="Arial"/>
              </a:rPr>
              <a:t>L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135">
                <a:latin typeface="Arial"/>
                <a:cs typeface="Arial"/>
              </a:rPr>
              <a:t>IV: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25">
                <a:latin typeface="Arial"/>
                <a:cs typeface="Arial"/>
              </a:rPr>
              <a:t>Reticular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204">
                <a:latin typeface="Arial"/>
                <a:cs typeface="Arial"/>
              </a:rPr>
              <a:t>dermis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45"/>
              </a:spcBef>
            </a:pPr>
            <a:r>
              <a:rPr dirty="0" sz="2400" spc="-85">
                <a:latin typeface="Arial"/>
                <a:cs typeface="Arial"/>
              </a:rPr>
              <a:t>L </a:t>
            </a:r>
            <a:r>
              <a:rPr dirty="0" sz="2400" spc="-180">
                <a:latin typeface="Arial"/>
                <a:cs typeface="Arial"/>
              </a:rPr>
              <a:t>V:</a:t>
            </a:r>
            <a:r>
              <a:rPr dirty="0" sz="2400" spc="-550">
                <a:latin typeface="Arial"/>
                <a:cs typeface="Arial"/>
              </a:rPr>
              <a:t> </a:t>
            </a:r>
            <a:r>
              <a:rPr dirty="0" sz="2400" spc="-240">
                <a:latin typeface="Arial"/>
                <a:cs typeface="Arial"/>
              </a:rPr>
              <a:t>subcutaneous </a:t>
            </a:r>
            <a:r>
              <a:rPr dirty="0" sz="2400" spc="-70">
                <a:latin typeface="Arial"/>
                <a:cs typeface="Arial"/>
              </a:rPr>
              <a:t>fat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24837" y="2005710"/>
            <a:ext cx="1759585" cy="2220595"/>
          </a:xfrm>
          <a:prstGeom prst="rect">
            <a:avLst/>
          </a:prstGeom>
        </p:spPr>
        <p:txBody>
          <a:bodyPr wrap="square" lIns="0" tIns="1955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540"/>
              </a:spcBef>
            </a:pPr>
            <a:r>
              <a:rPr dirty="0" sz="2400" spc="-155">
                <a:latin typeface="Arial"/>
                <a:cs typeface="Arial"/>
              </a:rPr>
              <a:t>0.00 </a:t>
            </a:r>
            <a:r>
              <a:rPr dirty="0" sz="2400" spc="160">
                <a:latin typeface="Arial"/>
                <a:cs typeface="Arial"/>
              </a:rPr>
              <a:t>-</a:t>
            </a:r>
            <a:r>
              <a:rPr dirty="0" sz="2400" spc="-530">
                <a:latin typeface="Arial"/>
                <a:cs typeface="Arial"/>
              </a:rPr>
              <a:t> </a:t>
            </a:r>
            <a:r>
              <a:rPr dirty="0" sz="2400" spc="-165">
                <a:latin typeface="Arial"/>
                <a:cs typeface="Arial"/>
              </a:rPr>
              <a:t>0.76 </a:t>
            </a:r>
            <a:r>
              <a:rPr dirty="0" sz="2400" spc="-340">
                <a:latin typeface="Arial"/>
                <a:cs typeface="Arial"/>
              </a:rPr>
              <a:t>mm</a:t>
            </a:r>
            <a:endParaRPr sz="2400">
              <a:latin typeface="Arial"/>
              <a:cs typeface="Arial"/>
            </a:endParaRPr>
          </a:p>
          <a:p>
            <a:pPr marL="53975">
              <a:lnSpc>
                <a:spcPct val="100000"/>
              </a:lnSpc>
              <a:spcBef>
                <a:spcPts val="1440"/>
              </a:spcBef>
            </a:pPr>
            <a:r>
              <a:rPr dirty="0" sz="2400" spc="-165">
                <a:latin typeface="Arial"/>
                <a:cs typeface="Arial"/>
              </a:rPr>
              <a:t>0.76 </a:t>
            </a:r>
            <a:r>
              <a:rPr dirty="0" sz="2400" spc="-135">
                <a:latin typeface="Arial"/>
                <a:cs typeface="Arial"/>
              </a:rPr>
              <a:t>–</a:t>
            </a:r>
            <a:r>
              <a:rPr dirty="0" sz="2400" spc="-450">
                <a:latin typeface="Arial"/>
                <a:cs typeface="Arial"/>
              </a:rPr>
              <a:t> </a:t>
            </a:r>
            <a:r>
              <a:rPr dirty="0" sz="2400" spc="-270">
                <a:latin typeface="Arial"/>
                <a:cs typeface="Arial"/>
              </a:rPr>
              <a:t>1.49 </a:t>
            </a:r>
            <a:r>
              <a:rPr dirty="0" sz="2400" spc="-340">
                <a:latin typeface="Arial"/>
                <a:cs typeface="Arial"/>
              </a:rPr>
              <a:t>mm</a:t>
            </a:r>
            <a:endParaRPr sz="2400">
              <a:latin typeface="Arial"/>
              <a:cs typeface="Arial"/>
            </a:endParaRPr>
          </a:p>
          <a:p>
            <a:pPr marL="53975">
              <a:lnSpc>
                <a:spcPct val="100000"/>
              </a:lnSpc>
              <a:spcBef>
                <a:spcPts val="1440"/>
              </a:spcBef>
            </a:pPr>
            <a:r>
              <a:rPr dirty="0" sz="2400" spc="-290">
                <a:latin typeface="Arial"/>
                <a:cs typeface="Arial"/>
              </a:rPr>
              <a:t>1.50 </a:t>
            </a:r>
            <a:r>
              <a:rPr dirty="0" sz="2400" spc="-135">
                <a:latin typeface="Arial"/>
                <a:cs typeface="Arial"/>
              </a:rPr>
              <a:t>– </a:t>
            </a:r>
            <a:r>
              <a:rPr dirty="0" sz="2400" spc="-130">
                <a:latin typeface="Arial"/>
                <a:cs typeface="Arial"/>
              </a:rPr>
              <a:t>2.49</a:t>
            </a:r>
            <a:r>
              <a:rPr dirty="0" sz="2400" spc="-459">
                <a:latin typeface="Arial"/>
                <a:cs typeface="Arial"/>
              </a:rPr>
              <a:t> </a:t>
            </a:r>
            <a:r>
              <a:rPr dirty="0" sz="2400" spc="-340">
                <a:latin typeface="Arial"/>
                <a:cs typeface="Arial"/>
              </a:rPr>
              <a:t>mm</a:t>
            </a:r>
            <a:endParaRPr sz="2400">
              <a:latin typeface="Arial"/>
              <a:cs typeface="Arial"/>
            </a:endParaRPr>
          </a:p>
          <a:p>
            <a:pPr marL="102870">
              <a:lnSpc>
                <a:spcPct val="100000"/>
              </a:lnSpc>
              <a:spcBef>
                <a:spcPts val="1440"/>
              </a:spcBef>
            </a:pPr>
            <a:r>
              <a:rPr dirty="0" sz="2400" spc="-145">
                <a:latin typeface="Arial"/>
                <a:cs typeface="Arial"/>
              </a:rPr>
              <a:t>4.00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345">
                <a:latin typeface="Arial"/>
                <a:cs typeface="Arial"/>
              </a:rPr>
              <a:t>mm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66800" y="1524000"/>
            <a:ext cx="4267200" cy="4344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60"/>
              <a:t>5</a:t>
            </a:r>
            <a:r>
              <a:rPr dirty="0" spc="25"/>
              <a:t>/1</a:t>
            </a:r>
            <a:r>
              <a:rPr dirty="0" spc="-25"/>
              <a:t>9</a:t>
            </a:r>
            <a:r>
              <a:rPr dirty="0" spc="105"/>
              <a:t>/</a:t>
            </a:r>
            <a:r>
              <a:rPr dirty="0" spc="210"/>
              <a:t>2</a:t>
            </a:r>
            <a:r>
              <a:rPr dirty="0" spc="-35"/>
              <a:t>0</a:t>
            </a:r>
            <a:r>
              <a:rPr dirty="0" spc="-45"/>
              <a:t>2</a:t>
            </a:r>
            <a:r>
              <a:rPr dirty="0" spc="-10"/>
              <a:t>3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85"/>
              <a:t>pigmentations</a:t>
            </a:r>
            <a:r>
              <a:rPr dirty="0" spc="-165"/>
              <a:t> </a:t>
            </a:r>
            <a:r>
              <a:rPr dirty="0" spc="-75"/>
              <a:t>of</a:t>
            </a:r>
            <a:r>
              <a:rPr dirty="0" spc="-165"/>
              <a:t> </a:t>
            </a:r>
            <a:r>
              <a:rPr dirty="0" spc="-60"/>
              <a:t>oral</a:t>
            </a:r>
            <a:r>
              <a:rPr dirty="0" spc="-155"/>
              <a:t> </a:t>
            </a:r>
            <a:r>
              <a:rPr dirty="0" spc="-45"/>
              <a:t>cavity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723630" y="6550839"/>
            <a:ext cx="238125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 sz="1200" spc="-30">
                <a:solidFill>
                  <a:srgbClr val="92879F"/>
                </a:solidFill>
                <a:latin typeface="Arial"/>
                <a:cs typeface="Arial"/>
              </a:rPr>
              <a:t>42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5651" y="188976"/>
            <a:ext cx="5857494" cy="12123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74394" y="283210"/>
            <a:ext cx="5162550" cy="6807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300" spc="-30" i="1">
                <a:solidFill>
                  <a:srgbClr val="533466"/>
                </a:solidFill>
                <a:latin typeface="Times New Roman"/>
                <a:cs typeface="Times New Roman"/>
              </a:rPr>
              <a:t>TNM </a:t>
            </a:r>
            <a:r>
              <a:rPr dirty="0" sz="4300" spc="-225" i="1">
                <a:solidFill>
                  <a:srgbClr val="533466"/>
                </a:solidFill>
                <a:latin typeface="Times New Roman"/>
                <a:cs typeface="Times New Roman"/>
              </a:rPr>
              <a:t>classification</a:t>
            </a:r>
            <a:r>
              <a:rPr dirty="0" sz="4300" spc="-270" i="1">
                <a:solidFill>
                  <a:srgbClr val="533466"/>
                </a:solidFill>
                <a:latin typeface="Times New Roman"/>
                <a:cs typeface="Times New Roman"/>
              </a:rPr>
              <a:t> </a:t>
            </a:r>
            <a:r>
              <a:rPr dirty="0" sz="4300" spc="-254" i="1">
                <a:solidFill>
                  <a:srgbClr val="533466"/>
                </a:solidFill>
                <a:latin typeface="Times New Roman"/>
                <a:cs typeface="Times New Roman"/>
              </a:rPr>
              <a:t>system</a:t>
            </a:r>
            <a:endParaRPr sz="43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9748" y="1468882"/>
            <a:ext cx="2402205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200">
                <a:latin typeface="Arial"/>
                <a:cs typeface="Arial"/>
              </a:rPr>
              <a:t>T-classification:</a:t>
            </a:r>
            <a:endParaRPr sz="32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441450" y="2183764"/>
          <a:ext cx="7410450" cy="26993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0510"/>
                <a:gridCol w="4581524"/>
              </a:tblGrid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2400" spc="-14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T-classification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6830">
                    <a:solidFill>
                      <a:srgbClr val="A279BA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61099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2400" spc="-2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Tumour</a:t>
                      </a:r>
                      <a:r>
                        <a:rPr dirty="0" sz="2400" spc="-40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19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thickness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6830">
                    <a:solidFill>
                      <a:srgbClr val="A279BA"/>
                    </a:solidFill>
                  </a:tcPr>
                </a:tc>
              </a:tr>
              <a:tr h="613156">
                <a:tc>
                  <a:txBody>
                    <a:bodyPr/>
                    <a:lstStyle/>
                    <a:p>
                      <a:pPr marL="87630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dirty="0" sz="2000" spc="-409">
                          <a:latin typeface="Arial"/>
                          <a:cs typeface="Arial"/>
                        </a:rPr>
                        <a:t>T1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9369">
                    <a:lnL w="12700">
                      <a:solidFill>
                        <a:srgbClr val="A279BA"/>
                      </a:solidFill>
                      <a:prstDash val="solid"/>
                    </a:lnL>
                    <a:lnT w="12700">
                      <a:solidFill>
                        <a:srgbClr val="A279BA"/>
                      </a:solidFill>
                      <a:prstDash val="solid"/>
                    </a:lnT>
                    <a:lnB w="12700">
                      <a:solidFill>
                        <a:srgbClr val="A279BA"/>
                      </a:solidFill>
                      <a:prstDash val="solid"/>
                    </a:lnB>
                    <a:solidFill>
                      <a:srgbClr val="EFEBF3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6162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dirty="0" sz="2000" spc="60">
                          <a:latin typeface="Arial"/>
                          <a:cs typeface="Arial"/>
                        </a:rPr>
                        <a:t>≤</a:t>
                      </a:r>
                      <a:r>
                        <a:rPr dirty="0" sz="2000" spc="-2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285">
                          <a:latin typeface="Arial"/>
                          <a:cs typeface="Arial"/>
                        </a:rPr>
                        <a:t>1.0mm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9369">
                    <a:lnR w="12700">
                      <a:solidFill>
                        <a:srgbClr val="A279BA"/>
                      </a:solidFill>
                      <a:prstDash val="solid"/>
                    </a:lnR>
                    <a:lnT w="12700">
                      <a:solidFill>
                        <a:srgbClr val="A279BA"/>
                      </a:solidFill>
                      <a:prstDash val="solid"/>
                    </a:lnT>
                    <a:lnB w="12700">
                      <a:solidFill>
                        <a:srgbClr val="A279BA"/>
                      </a:solidFill>
                      <a:prstDash val="solid"/>
                    </a:lnB>
                    <a:solidFill>
                      <a:srgbClr val="EFEBF3"/>
                    </a:solidFill>
                  </a:tcPr>
                </a:tc>
              </a:tr>
              <a:tr h="613282">
                <a:tc>
                  <a:txBody>
                    <a:bodyPr/>
                    <a:lstStyle/>
                    <a:p>
                      <a:pPr marL="9175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2000" spc="-180">
                          <a:latin typeface="Arial"/>
                          <a:cs typeface="Arial"/>
                        </a:rPr>
                        <a:t>T2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A279BA"/>
                      </a:solidFill>
                      <a:prstDash val="solid"/>
                    </a:lnL>
                    <a:lnT w="12700">
                      <a:solidFill>
                        <a:srgbClr val="A279BA"/>
                      </a:solidFill>
                      <a:prstDash val="solid"/>
                    </a:lnT>
                    <a:lnB w="12700">
                      <a:solidFill>
                        <a:srgbClr val="A279B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668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2000" spc="-220">
                          <a:latin typeface="Arial"/>
                          <a:cs typeface="Arial"/>
                        </a:rPr>
                        <a:t>1.01-2.0mm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R w="12700">
                      <a:solidFill>
                        <a:srgbClr val="A279BA"/>
                      </a:solidFill>
                      <a:prstDash val="solid"/>
                    </a:lnR>
                    <a:lnT w="12700">
                      <a:solidFill>
                        <a:srgbClr val="A279BA"/>
                      </a:solidFill>
                      <a:prstDash val="solid"/>
                    </a:lnT>
                    <a:lnB w="12700">
                      <a:solidFill>
                        <a:srgbClr val="A279B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613156">
                <a:tc>
                  <a:txBody>
                    <a:bodyPr/>
                    <a:lstStyle/>
                    <a:p>
                      <a:pPr marL="91757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dirty="0" sz="2000" spc="-165">
                          <a:latin typeface="Arial"/>
                          <a:cs typeface="Arial"/>
                        </a:rPr>
                        <a:t>T3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9369">
                    <a:lnL w="12700">
                      <a:solidFill>
                        <a:srgbClr val="A279BA"/>
                      </a:solidFill>
                      <a:prstDash val="solid"/>
                    </a:lnL>
                    <a:lnT w="12700">
                      <a:solidFill>
                        <a:srgbClr val="A279BA"/>
                      </a:solidFill>
                      <a:prstDash val="solid"/>
                    </a:lnT>
                    <a:lnB w="12700">
                      <a:solidFill>
                        <a:srgbClr val="A279BA"/>
                      </a:solidFill>
                      <a:prstDash val="solid"/>
                    </a:lnB>
                    <a:solidFill>
                      <a:srgbClr val="EFEBF3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63068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dirty="0" sz="2000" spc="-5">
                          <a:latin typeface="Arial"/>
                          <a:cs typeface="Arial"/>
                        </a:rPr>
                        <a:t>2.0</a:t>
                      </a:r>
                      <a:r>
                        <a:rPr dirty="0" sz="2000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2000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2000" spc="-5">
                          <a:latin typeface="Arial"/>
                          <a:cs typeface="Arial"/>
                        </a:rPr>
                        <a:t>4.0</a:t>
                      </a:r>
                      <a:r>
                        <a:rPr dirty="0" sz="200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2000">
                          <a:latin typeface="Arial"/>
                          <a:cs typeface="Arial"/>
                        </a:rPr>
                        <a:t>m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9369">
                    <a:lnR w="12700">
                      <a:solidFill>
                        <a:srgbClr val="A279BA"/>
                      </a:solidFill>
                      <a:prstDash val="solid"/>
                    </a:lnR>
                    <a:lnT w="12700">
                      <a:solidFill>
                        <a:srgbClr val="A279BA"/>
                      </a:solidFill>
                      <a:prstDash val="solid"/>
                    </a:lnT>
                    <a:lnB w="12700">
                      <a:solidFill>
                        <a:srgbClr val="A279BA"/>
                      </a:solidFill>
                      <a:prstDash val="solid"/>
                    </a:lnB>
                    <a:solidFill>
                      <a:srgbClr val="EFEBF3"/>
                    </a:solidFill>
                  </a:tcPr>
                </a:tc>
              </a:tr>
              <a:tr h="396239">
                <a:tc>
                  <a:txBody>
                    <a:bodyPr/>
                    <a:lstStyle/>
                    <a:p>
                      <a:pPr marL="9175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2000" spc="-180">
                          <a:latin typeface="Arial"/>
                          <a:cs typeface="Arial"/>
                        </a:rPr>
                        <a:t>T4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A279BA"/>
                      </a:solidFill>
                      <a:prstDash val="solid"/>
                    </a:lnL>
                    <a:lnT w="12700">
                      <a:solidFill>
                        <a:srgbClr val="A279BA"/>
                      </a:solidFill>
                      <a:prstDash val="solid"/>
                    </a:lnT>
                    <a:lnB w="12700">
                      <a:solidFill>
                        <a:srgbClr val="A279B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8001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2000" spc="-165">
                          <a:latin typeface="Arial"/>
                          <a:cs typeface="Arial"/>
                        </a:rPr>
                        <a:t>&gt;4.0mm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R w="12700">
                      <a:solidFill>
                        <a:srgbClr val="A279BA"/>
                      </a:solidFill>
                      <a:prstDash val="solid"/>
                    </a:lnR>
                    <a:lnT w="12700">
                      <a:solidFill>
                        <a:srgbClr val="A279BA"/>
                      </a:solidFill>
                      <a:prstDash val="solid"/>
                    </a:lnT>
                    <a:lnB w="12700">
                      <a:solidFill>
                        <a:srgbClr val="A279B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9748" y="783082"/>
            <a:ext cx="254127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155"/>
              <a:t>N-Classification</a:t>
            </a:r>
            <a:endParaRPr sz="32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365250" y="1905000"/>
          <a:ext cx="7486650" cy="28663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63215"/>
                <a:gridCol w="4605020"/>
              </a:tblGrid>
              <a:tr h="8229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2400" spc="-1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N-classification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6830">
                    <a:solidFill>
                      <a:srgbClr val="A279BA"/>
                    </a:solidFill>
                  </a:tcPr>
                </a:tc>
                <a:tc>
                  <a:txBody>
                    <a:bodyPr/>
                    <a:lstStyle/>
                    <a:p>
                      <a:pPr marL="96266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2400" spc="-204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 </a:t>
                      </a:r>
                      <a:r>
                        <a:rPr dirty="0" sz="2400" spc="-14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2400" spc="-16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metastatic</a:t>
                      </a:r>
                      <a:r>
                        <a:rPr dirty="0" sz="2400" spc="-56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13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regional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962660">
                        <a:lnSpc>
                          <a:spcPct val="100000"/>
                        </a:lnSpc>
                      </a:pPr>
                      <a:r>
                        <a:rPr dirty="0" sz="2400" spc="-2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lymphnodes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6830">
                    <a:solidFill>
                      <a:srgbClr val="A279BA"/>
                    </a:solidFill>
                  </a:tcPr>
                </a:tc>
              </a:tr>
              <a:tr h="396239">
                <a:tc>
                  <a:txBody>
                    <a:bodyPr/>
                    <a:lstStyle/>
                    <a:p>
                      <a:pPr marL="87630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dirty="0" sz="2000" spc="-85">
                          <a:latin typeface="Arial"/>
                          <a:cs typeface="Arial"/>
                        </a:rPr>
                        <a:t>N0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9369">
                    <a:lnL w="12700">
                      <a:solidFill>
                        <a:srgbClr val="A279BA"/>
                      </a:solidFill>
                      <a:prstDash val="solid"/>
                    </a:lnL>
                    <a:lnT w="12700">
                      <a:solidFill>
                        <a:srgbClr val="A279BA"/>
                      </a:solidFill>
                      <a:prstDash val="solid"/>
                    </a:lnT>
                    <a:lnB w="12700">
                      <a:solidFill>
                        <a:srgbClr val="A279BA"/>
                      </a:solidFill>
                      <a:prstDash val="solid"/>
                    </a:lnB>
                    <a:solidFill>
                      <a:srgbClr val="EFEBF3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88582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dirty="0" sz="2000">
                          <a:latin typeface="Arial"/>
                          <a:cs typeface="Arial"/>
                        </a:rPr>
                        <a:t>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9369">
                    <a:lnR w="12700">
                      <a:solidFill>
                        <a:srgbClr val="A279BA"/>
                      </a:solidFill>
                      <a:prstDash val="solid"/>
                    </a:lnR>
                    <a:lnT w="12700">
                      <a:solidFill>
                        <a:srgbClr val="A279BA"/>
                      </a:solidFill>
                      <a:prstDash val="solid"/>
                    </a:lnT>
                    <a:lnB w="12700">
                      <a:solidFill>
                        <a:srgbClr val="A279BA"/>
                      </a:solidFill>
                      <a:prstDash val="solid"/>
                    </a:lnB>
                    <a:solidFill>
                      <a:srgbClr val="EFEBF3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87630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2000" spc="-305">
                          <a:latin typeface="Arial"/>
                          <a:cs typeface="Arial"/>
                        </a:rPr>
                        <a:t>N1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A279BA"/>
                      </a:solidFill>
                      <a:prstDash val="solid"/>
                    </a:lnL>
                    <a:lnT w="12700">
                      <a:solidFill>
                        <a:srgbClr val="A279BA"/>
                      </a:solidFill>
                      <a:prstDash val="solid"/>
                    </a:lnT>
                    <a:lnB w="12700">
                      <a:solidFill>
                        <a:srgbClr val="A279B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6762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2000" spc="-215">
                          <a:latin typeface="Arial"/>
                          <a:cs typeface="Arial"/>
                        </a:rPr>
                        <a:t>one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8735">
                    <a:lnR w="12700">
                      <a:solidFill>
                        <a:srgbClr val="A279BA"/>
                      </a:solidFill>
                      <a:prstDash val="solid"/>
                    </a:lnR>
                    <a:lnT w="12700">
                      <a:solidFill>
                        <a:srgbClr val="A279BA"/>
                      </a:solidFill>
                      <a:prstDash val="solid"/>
                    </a:lnT>
                    <a:lnB w="12700">
                      <a:solidFill>
                        <a:srgbClr val="A279B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741680">
                <a:tc>
                  <a:txBody>
                    <a:bodyPr/>
                    <a:lstStyle/>
                    <a:p>
                      <a:pPr marL="9175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2000" spc="-75">
                          <a:latin typeface="Arial"/>
                          <a:cs typeface="Arial"/>
                        </a:rPr>
                        <a:t>N2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A279BA"/>
                      </a:solidFill>
                      <a:prstDash val="solid"/>
                    </a:lnL>
                    <a:lnT w="12700">
                      <a:solidFill>
                        <a:srgbClr val="A279BA"/>
                      </a:solidFill>
                      <a:prstDash val="solid"/>
                    </a:lnT>
                    <a:lnB w="12700">
                      <a:solidFill>
                        <a:srgbClr val="A279BA"/>
                      </a:solidFill>
                      <a:prstDash val="solid"/>
                    </a:lnB>
                    <a:solidFill>
                      <a:srgbClr val="EFEBF3"/>
                    </a:solidFill>
                  </a:tcPr>
                </a:tc>
                <a:tc>
                  <a:txBody>
                    <a:bodyPr/>
                    <a:lstStyle/>
                    <a:p>
                      <a:pPr marL="962660" marR="11430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2000" spc="-240">
                          <a:latin typeface="Arial"/>
                          <a:cs typeface="Arial"/>
                        </a:rPr>
                        <a:t>Two </a:t>
                      </a:r>
                      <a:r>
                        <a:rPr dirty="0" sz="2000" spc="-100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2000" spc="-120">
                          <a:latin typeface="Arial"/>
                          <a:cs typeface="Arial"/>
                        </a:rPr>
                        <a:t>three </a:t>
                      </a:r>
                      <a:r>
                        <a:rPr dirty="0" sz="2000" spc="-75">
                          <a:latin typeface="Arial"/>
                          <a:cs typeface="Arial"/>
                        </a:rPr>
                        <a:t>intralymphatic</a:t>
                      </a:r>
                      <a:r>
                        <a:rPr dirty="0" sz="2000" spc="-2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110">
                          <a:latin typeface="Arial"/>
                          <a:cs typeface="Arial"/>
                        </a:rPr>
                        <a:t>regional  </a:t>
                      </a:r>
                      <a:r>
                        <a:rPr dirty="0" sz="2000" spc="-195">
                          <a:latin typeface="Arial"/>
                          <a:cs typeface="Arial"/>
                        </a:rPr>
                        <a:t>metastasis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R w="12700">
                      <a:solidFill>
                        <a:srgbClr val="A279BA"/>
                      </a:solidFill>
                      <a:prstDash val="solid"/>
                    </a:lnR>
                    <a:lnT w="12700">
                      <a:solidFill>
                        <a:srgbClr val="A279BA"/>
                      </a:solidFill>
                      <a:prstDash val="solid"/>
                    </a:lnT>
                    <a:lnB w="12700">
                      <a:solidFill>
                        <a:srgbClr val="A279BA"/>
                      </a:solidFill>
                      <a:prstDash val="solid"/>
                    </a:lnB>
                    <a:solidFill>
                      <a:srgbClr val="EFEBF3"/>
                    </a:solidFill>
                  </a:tcPr>
                </a:tc>
              </a:tr>
              <a:tr h="441959">
                <a:tc>
                  <a:txBody>
                    <a:bodyPr/>
                    <a:lstStyle/>
                    <a:p>
                      <a:pPr marL="91757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dirty="0" sz="2000" spc="-60">
                          <a:latin typeface="Arial"/>
                          <a:cs typeface="Arial"/>
                        </a:rPr>
                        <a:t>N3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9369">
                    <a:lnL w="12700">
                      <a:solidFill>
                        <a:srgbClr val="A279BA"/>
                      </a:solidFill>
                      <a:prstDash val="solid"/>
                    </a:lnL>
                    <a:lnT w="12700">
                      <a:solidFill>
                        <a:srgbClr val="A279BA"/>
                      </a:solidFill>
                      <a:prstDash val="solid"/>
                    </a:lnT>
                    <a:lnB w="12700">
                      <a:solidFill>
                        <a:srgbClr val="A279B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381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dirty="0" sz="2000" spc="-190">
                          <a:latin typeface="Arial"/>
                          <a:cs typeface="Arial"/>
                        </a:rPr>
                        <a:t>Four</a:t>
                      </a:r>
                      <a:r>
                        <a:rPr dirty="0" sz="2000" spc="-2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135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2000" spc="-2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200">
                          <a:latin typeface="Arial"/>
                          <a:cs typeface="Arial"/>
                        </a:rPr>
                        <a:t>more</a:t>
                      </a:r>
                      <a:r>
                        <a:rPr dirty="0" sz="2000" spc="-2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135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2000" spc="-2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125">
                          <a:latin typeface="Arial"/>
                          <a:cs typeface="Arial"/>
                        </a:rPr>
                        <a:t>matted</a:t>
                      </a:r>
                      <a:r>
                        <a:rPr dirty="0" sz="2000" spc="-235">
                          <a:latin typeface="Arial"/>
                          <a:cs typeface="Arial"/>
                        </a:rPr>
                        <a:t> nodes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9369">
                    <a:lnR w="12700">
                      <a:solidFill>
                        <a:srgbClr val="A279BA"/>
                      </a:solidFill>
                      <a:prstDash val="solid"/>
                    </a:lnR>
                    <a:lnT w="12700">
                      <a:solidFill>
                        <a:srgbClr val="A279BA"/>
                      </a:solidFill>
                      <a:prstDash val="solid"/>
                    </a:lnT>
                    <a:lnB w="12700">
                      <a:solidFill>
                        <a:srgbClr val="A279B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3756" y="783082"/>
            <a:ext cx="257937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160"/>
              <a:t>M-Classification</a:t>
            </a:r>
            <a:endParaRPr sz="32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212850" y="1828800"/>
          <a:ext cx="7715250" cy="28162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34335"/>
                <a:gridCol w="4762499"/>
              </a:tblGrid>
              <a:tr h="5334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2400" spc="-1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M-classification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6830">
                    <a:solidFill>
                      <a:srgbClr val="A279BA"/>
                    </a:solidFill>
                  </a:tcPr>
                </a:tc>
                <a:tc>
                  <a:txBody>
                    <a:bodyPr/>
                    <a:lstStyle/>
                    <a:p>
                      <a:pPr marL="10058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2400" spc="-16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Site</a:t>
                      </a:r>
                      <a:r>
                        <a:rPr dirty="0" sz="2400" spc="-3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14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2400" spc="-3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13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distant</a:t>
                      </a:r>
                      <a:r>
                        <a:rPr dirty="0" sz="2400" spc="-3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23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metastasis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6830">
                    <a:solidFill>
                      <a:srgbClr val="A279BA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95885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2000" spc="-105">
                          <a:latin typeface="Arial"/>
                          <a:cs typeface="Arial"/>
                        </a:rPr>
                        <a:t>M0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A279BA"/>
                      </a:solidFill>
                      <a:prstDash val="solid"/>
                    </a:lnL>
                    <a:lnT w="12700">
                      <a:solidFill>
                        <a:srgbClr val="A279BA"/>
                      </a:solidFill>
                      <a:prstDash val="solid"/>
                    </a:lnT>
                    <a:lnB w="12700">
                      <a:solidFill>
                        <a:srgbClr val="A279BA"/>
                      </a:solidFill>
                      <a:prstDash val="solid"/>
                    </a:lnB>
                    <a:solidFill>
                      <a:srgbClr val="EFEBF3"/>
                    </a:solidFill>
                  </a:tcPr>
                </a:tc>
                <a:tc>
                  <a:txBody>
                    <a:bodyPr/>
                    <a:lstStyle/>
                    <a:p>
                      <a:pPr marL="10058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2000" spc="-170">
                          <a:latin typeface="Arial"/>
                          <a:cs typeface="Arial"/>
                        </a:rPr>
                        <a:t>No </a:t>
                      </a:r>
                      <a:r>
                        <a:rPr dirty="0" sz="2000" spc="-105">
                          <a:latin typeface="Arial"/>
                          <a:cs typeface="Arial"/>
                        </a:rPr>
                        <a:t>distant</a:t>
                      </a:r>
                      <a:r>
                        <a:rPr dirty="0" sz="2000" spc="-30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195">
                          <a:latin typeface="Arial"/>
                          <a:cs typeface="Arial"/>
                        </a:rPr>
                        <a:t>metastasis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8735">
                    <a:lnR w="12700">
                      <a:solidFill>
                        <a:srgbClr val="A279BA"/>
                      </a:solidFill>
                      <a:prstDash val="solid"/>
                    </a:lnR>
                    <a:lnT w="12700">
                      <a:solidFill>
                        <a:srgbClr val="A279BA"/>
                      </a:solidFill>
                      <a:prstDash val="solid"/>
                    </a:lnT>
                    <a:lnB w="12700">
                      <a:solidFill>
                        <a:srgbClr val="A279BA"/>
                      </a:solidFill>
                      <a:prstDash val="solid"/>
                    </a:lnB>
                    <a:solidFill>
                      <a:srgbClr val="EFEBF3"/>
                    </a:solidFill>
                  </a:tcPr>
                </a:tc>
              </a:tr>
              <a:tr h="742314">
                <a:tc>
                  <a:txBody>
                    <a:bodyPr/>
                    <a:lstStyle/>
                    <a:p>
                      <a:pPr marL="95885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2000" spc="-280">
                          <a:latin typeface="Arial"/>
                          <a:cs typeface="Arial"/>
                        </a:rPr>
                        <a:t>M1a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A279BA"/>
                      </a:solidFill>
                      <a:prstDash val="solid"/>
                    </a:lnL>
                    <a:lnT w="12700">
                      <a:solidFill>
                        <a:srgbClr val="A279BA"/>
                      </a:solidFill>
                      <a:prstDash val="solid"/>
                    </a:lnT>
                    <a:lnB w="12700">
                      <a:solidFill>
                        <a:srgbClr val="A279B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05840" marR="407034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2000" spc="-105">
                          <a:latin typeface="Arial"/>
                          <a:cs typeface="Arial"/>
                        </a:rPr>
                        <a:t>Distant</a:t>
                      </a:r>
                      <a:r>
                        <a:rPr dirty="0" sz="2000" spc="-2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160">
                          <a:latin typeface="Arial"/>
                          <a:cs typeface="Arial"/>
                        </a:rPr>
                        <a:t>skin,</a:t>
                      </a:r>
                      <a:r>
                        <a:rPr dirty="0" sz="2000" spc="-254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220">
                          <a:latin typeface="Arial"/>
                          <a:cs typeface="Arial"/>
                        </a:rPr>
                        <a:t>sub</a:t>
                      </a:r>
                      <a:r>
                        <a:rPr dirty="0" sz="2000" spc="-254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185">
                          <a:latin typeface="Arial"/>
                          <a:cs typeface="Arial"/>
                        </a:rPr>
                        <a:t>cutaneous</a:t>
                      </a:r>
                      <a:r>
                        <a:rPr dirty="0" sz="2000" spc="-229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175">
                          <a:latin typeface="Arial"/>
                          <a:cs typeface="Arial"/>
                        </a:rPr>
                        <a:t>tissue</a:t>
                      </a:r>
                      <a:r>
                        <a:rPr dirty="0" sz="2000" spc="-2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140">
                          <a:latin typeface="Arial"/>
                          <a:cs typeface="Arial"/>
                        </a:rPr>
                        <a:t>or  </a:t>
                      </a:r>
                      <a:r>
                        <a:rPr dirty="0" sz="2000" spc="-130">
                          <a:latin typeface="Arial"/>
                          <a:cs typeface="Arial"/>
                        </a:rPr>
                        <a:t>nodal</a:t>
                      </a:r>
                      <a:r>
                        <a:rPr dirty="0" sz="2000" spc="-2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195">
                          <a:latin typeface="Arial"/>
                          <a:cs typeface="Arial"/>
                        </a:rPr>
                        <a:t>metastasis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8735">
                    <a:lnR w="12700">
                      <a:solidFill>
                        <a:srgbClr val="A279BA"/>
                      </a:solidFill>
                      <a:prstDash val="solid"/>
                    </a:lnR>
                    <a:lnT w="12700">
                      <a:solidFill>
                        <a:srgbClr val="A279BA"/>
                      </a:solidFill>
                      <a:prstDash val="solid"/>
                    </a:lnT>
                    <a:lnB w="12700">
                      <a:solidFill>
                        <a:srgbClr val="A279B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476885">
                <a:tc>
                  <a:txBody>
                    <a:bodyPr/>
                    <a:lstStyle/>
                    <a:p>
                      <a:pPr algn="ctr" marR="5295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2000" spc="-265">
                          <a:latin typeface="Arial"/>
                          <a:cs typeface="Arial"/>
                        </a:rPr>
                        <a:t>M1b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A279BA"/>
                      </a:solidFill>
                      <a:prstDash val="solid"/>
                    </a:lnL>
                    <a:lnT w="12700">
                      <a:solidFill>
                        <a:srgbClr val="A279BA"/>
                      </a:solidFill>
                      <a:prstDash val="solid"/>
                    </a:lnT>
                    <a:lnB w="12700">
                      <a:solidFill>
                        <a:srgbClr val="A279BA"/>
                      </a:solidFill>
                      <a:prstDash val="solid"/>
                    </a:lnB>
                    <a:solidFill>
                      <a:srgbClr val="EFEBF3"/>
                    </a:solidFill>
                  </a:tcPr>
                </a:tc>
                <a:tc>
                  <a:txBody>
                    <a:bodyPr/>
                    <a:lstStyle/>
                    <a:p>
                      <a:pPr marL="10058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2000" spc="-135">
                          <a:latin typeface="Arial"/>
                          <a:cs typeface="Arial"/>
                        </a:rPr>
                        <a:t>Lung</a:t>
                      </a:r>
                      <a:r>
                        <a:rPr dirty="0" sz="2000" spc="-2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195">
                          <a:latin typeface="Arial"/>
                          <a:cs typeface="Arial"/>
                        </a:rPr>
                        <a:t>metastasis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R w="12700">
                      <a:solidFill>
                        <a:srgbClr val="A279BA"/>
                      </a:solidFill>
                      <a:prstDash val="solid"/>
                    </a:lnR>
                    <a:lnT w="12700">
                      <a:solidFill>
                        <a:srgbClr val="A279BA"/>
                      </a:solidFill>
                      <a:prstDash val="solid"/>
                    </a:lnT>
                    <a:lnB w="12700">
                      <a:solidFill>
                        <a:srgbClr val="A279BA"/>
                      </a:solidFill>
                      <a:prstDash val="solid"/>
                    </a:lnB>
                    <a:solidFill>
                      <a:srgbClr val="EFEBF3"/>
                    </a:solidFill>
                  </a:tcPr>
                </a:tc>
              </a:tr>
              <a:tr h="523494">
                <a:tc>
                  <a:txBody>
                    <a:bodyPr/>
                    <a:lstStyle/>
                    <a:p>
                      <a:pPr algn="ctr" marR="55118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2000" spc="-280">
                          <a:latin typeface="Arial"/>
                          <a:cs typeface="Arial"/>
                        </a:rPr>
                        <a:t>M1c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A279BA"/>
                      </a:solidFill>
                      <a:prstDash val="solid"/>
                    </a:lnL>
                    <a:lnT w="12700">
                      <a:solidFill>
                        <a:srgbClr val="A279BA"/>
                      </a:solidFill>
                      <a:prstDash val="solid"/>
                    </a:lnT>
                    <a:lnB w="12700">
                      <a:solidFill>
                        <a:srgbClr val="A279B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058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2000" spc="95">
                          <a:latin typeface="Arial"/>
                          <a:cs typeface="Arial"/>
                        </a:rPr>
                        <a:t>All</a:t>
                      </a:r>
                      <a:r>
                        <a:rPr dirty="0" sz="2000" spc="-3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125">
                          <a:latin typeface="Arial"/>
                          <a:cs typeface="Arial"/>
                        </a:rPr>
                        <a:t>other </a:t>
                      </a:r>
                      <a:r>
                        <a:rPr dirty="0" sz="2000" spc="-195">
                          <a:latin typeface="Arial"/>
                          <a:cs typeface="Arial"/>
                        </a:rPr>
                        <a:t>metastasis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R w="12700">
                      <a:solidFill>
                        <a:srgbClr val="A279BA"/>
                      </a:solidFill>
                      <a:prstDash val="solid"/>
                    </a:lnR>
                    <a:lnT w="12700">
                      <a:solidFill>
                        <a:srgbClr val="A279BA"/>
                      </a:solidFill>
                      <a:prstDash val="solid"/>
                    </a:lnT>
                    <a:lnB w="12700">
                      <a:solidFill>
                        <a:srgbClr val="A279B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0372" y="339852"/>
            <a:ext cx="3783329" cy="12123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39164" y="434467"/>
            <a:ext cx="3088640" cy="6807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300" spc="-360" i="1">
                <a:solidFill>
                  <a:srgbClr val="542B6D"/>
                </a:solidFill>
                <a:latin typeface="Times New Roman"/>
                <a:cs typeface="Times New Roman"/>
              </a:rPr>
              <a:t>Oral</a:t>
            </a:r>
            <a:r>
              <a:rPr dirty="0" sz="4300" spc="-220" i="1">
                <a:solidFill>
                  <a:srgbClr val="542B6D"/>
                </a:solidFill>
                <a:latin typeface="Times New Roman"/>
                <a:cs typeface="Times New Roman"/>
              </a:rPr>
              <a:t> </a:t>
            </a:r>
            <a:r>
              <a:rPr dirty="0" sz="4300" spc="-350" i="1">
                <a:solidFill>
                  <a:srgbClr val="542B6D"/>
                </a:solidFill>
                <a:latin typeface="Times New Roman"/>
                <a:cs typeface="Times New Roman"/>
              </a:rPr>
              <a:t>melanomas</a:t>
            </a:r>
            <a:endParaRPr sz="43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28140" y="1243329"/>
            <a:ext cx="7617459" cy="2525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5910" marR="5080" indent="-283845">
              <a:lnSpc>
                <a:spcPct val="100000"/>
              </a:lnSpc>
              <a:spcBef>
                <a:spcPts val="1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55">
                <a:latin typeface="Arial"/>
                <a:cs typeface="Arial"/>
              </a:rPr>
              <a:t>Primary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235">
                <a:latin typeface="Arial"/>
                <a:cs typeface="Arial"/>
              </a:rPr>
              <a:t>mucosal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260">
                <a:latin typeface="Arial"/>
                <a:cs typeface="Arial"/>
              </a:rPr>
              <a:t>melanomas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215">
                <a:latin typeface="Arial"/>
                <a:cs typeface="Arial"/>
              </a:rPr>
              <a:t>comprise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285">
                <a:latin typeface="Arial"/>
                <a:cs typeface="Arial"/>
              </a:rPr>
              <a:t>less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40">
                <a:latin typeface="Arial"/>
                <a:cs typeface="Arial"/>
              </a:rPr>
              <a:t>than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235">
                <a:latin typeface="Arial"/>
                <a:cs typeface="Arial"/>
              </a:rPr>
              <a:t>1%;</a:t>
            </a:r>
            <a:r>
              <a:rPr dirty="0" sz="2400" spc="-270">
                <a:latin typeface="Arial"/>
                <a:cs typeface="Arial"/>
              </a:rPr>
              <a:t> </a:t>
            </a:r>
            <a:r>
              <a:rPr dirty="0" sz="2400" spc="-195">
                <a:latin typeface="Arial"/>
                <a:cs typeface="Arial"/>
              </a:rPr>
              <a:t>and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00">
                <a:latin typeface="Arial"/>
                <a:cs typeface="Arial"/>
              </a:rPr>
              <a:t>majority  </a:t>
            </a:r>
            <a:r>
              <a:rPr dirty="0" sz="2400" spc="-240">
                <a:latin typeface="Arial"/>
                <a:cs typeface="Arial"/>
              </a:rPr>
              <a:t>occurs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-65">
                <a:latin typeface="Arial"/>
                <a:cs typeface="Arial"/>
              </a:rPr>
              <a:t>in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210">
                <a:latin typeface="Arial"/>
                <a:cs typeface="Arial"/>
              </a:rPr>
              <a:t>head</a:t>
            </a:r>
            <a:r>
              <a:rPr dirty="0" sz="2400" spc="-260">
                <a:latin typeface="Arial"/>
                <a:cs typeface="Arial"/>
              </a:rPr>
              <a:t> </a:t>
            </a:r>
            <a:r>
              <a:rPr dirty="0" sz="2400" spc="-195">
                <a:latin typeface="Arial"/>
                <a:cs typeface="Arial"/>
              </a:rPr>
              <a:t>and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220">
                <a:latin typeface="Arial"/>
                <a:cs typeface="Arial"/>
              </a:rPr>
              <a:t>neck,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140">
                <a:latin typeface="Arial"/>
                <a:cs typeface="Arial"/>
              </a:rPr>
              <a:t>especially</a:t>
            </a:r>
            <a:r>
              <a:rPr dirty="0" sz="2400" spc="-270">
                <a:latin typeface="Arial"/>
                <a:cs typeface="Arial"/>
              </a:rPr>
              <a:t> </a:t>
            </a:r>
            <a:r>
              <a:rPr dirty="0" sz="2400" spc="-114">
                <a:latin typeface="Arial"/>
                <a:cs typeface="Arial"/>
              </a:rPr>
              <a:t>oral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-120">
                <a:latin typeface="Arial"/>
                <a:cs typeface="Arial"/>
              </a:rPr>
              <a:t>cavity.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95">
                <a:latin typeface="Arial"/>
                <a:cs typeface="Arial"/>
              </a:rPr>
              <a:t>Black </a:t>
            </a:r>
            <a:r>
              <a:rPr dirty="0" sz="2400" spc="-204">
                <a:latin typeface="Arial"/>
                <a:cs typeface="Arial"/>
              </a:rPr>
              <a:t>skinned,</a:t>
            </a:r>
            <a:r>
              <a:rPr dirty="0" sz="2400" spc="-480">
                <a:latin typeface="Arial"/>
                <a:cs typeface="Arial"/>
              </a:rPr>
              <a:t> </a:t>
            </a:r>
            <a:r>
              <a:rPr dirty="0" sz="2400" spc="-245">
                <a:latin typeface="Arial"/>
                <a:cs typeface="Arial"/>
              </a:rPr>
              <a:t>males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210">
                <a:latin typeface="Arial"/>
                <a:cs typeface="Arial"/>
              </a:rPr>
              <a:t>No </a:t>
            </a:r>
            <a:r>
              <a:rPr dirty="0" sz="2400" spc="-114">
                <a:latin typeface="Arial"/>
                <a:cs typeface="Arial"/>
              </a:rPr>
              <a:t>risk</a:t>
            </a:r>
            <a:r>
              <a:rPr dirty="0" sz="2400" spc="-385">
                <a:latin typeface="Arial"/>
                <a:cs typeface="Arial"/>
              </a:rPr>
              <a:t> </a:t>
            </a:r>
            <a:r>
              <a:rPr dirty="0" sz="2400" spc="-180">
                <a:latin typeface="Arial"/>
                <a:cs typeface="Arial"/>
              </a:rPr>
              <a:t>factors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70">
                <a:latin typeface="Arial"/>
                <a:cs typeface="Arial"/>
              </a:rPr>
              <a:t>Palate </a:t>
            </a:r>
            <a:r>
              <a:rPr dirty="0" sz="2400" spc="-195">
                <a:latin typeface="Arial"/>
                <a:cs typeface="Arial"/>
              </a:rPr>
              <a:t>and </a:t>
            </a:r>
            <a:r>
              <a:rPr dirty="0" sz="2400" spc="-85">
                <a:latin typeface="Arial"/>
                <a:cs typeface="Arial"/>
              </a:rPr>
              <a:t>maxillary</a:t>
            </a:r>
            <a:r>
              <a:rPr dirty="0" sz="2400" spc="-490">
                <a:latin typeface="Arial"/>
                <a:cs typeface="Arial"/>
              </a:rPr>
              <a:t> </a:t>
            </a:r>
            <a:r>
              <a:rPr dirty="0" sz="2400" spc="-110">
                <a:latin typeface="Arial"/>
                <a:cs typeface="Arial"/>
              </a:rPr>
              <a:t>gingiva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60">
                <a:latin typeface="Arial"/>
                <a:cs typeface="Arial"/>
              </a:rPr>
              <a:t>Additional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-260">
                <a:latin typeface="Arial"/>
                <a:cs typeface="Arial"/>
              </a:rPr>
              <a:t>symptoms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of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75">
                <a:latin typeface="Arial"/>
                <a:cs typeface="Arial"/>
              </a:rPr>
              <a:t>pain,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-145">
                <a:latin typeface="Arial"/>
                <a:cs typeface="Arial"/>
              </a:rPr>
              <a:t>ulceration,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-125">
                <a:latin typeface="Arial"/>
                <a:cs typeface="Arial"/>
              </a:rPr>
              <a:t>tooth</a:t>
            </a:r>
            <a:r>
              <a:rPr dirty="0" sz="2400" spc="-305">
                <a:latin typeface="Arial"/>
                <a:cs typeface="Arial"/>
              </a:rPr>
              <a:t> </a:t>
            </a:r>
            <a:r>
              <a:rPr dirty="0" sz="2400" spc="-95">
                <a:latin typeface="Arial"/>
                <a:cs typeface="Arial"/>
              </a:rPr>
              <a:t>mobility,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40">
                <a:latin typeface="Arial"/>
                <a:cs typeface="Arial"/>
              </a:rPr>
              <a:t>root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11553" y="3743325"/>
            <a:ext cx="291338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65">
                <a:latin typeface="Arial"/>
                <a:cs typeface="Arial"/>
              </a:rPr>
              <a:t>resorption</a:t>
            </a:r>
            <a:r>
              <a:rPr dirty="0" sz="2400" spc="-335">
                <a:latin typeface="Arial"/>
                <a:cs typeface="Arial"/>
              </a:rPr>
              <a:t> </a:t>
            </a:r>
            <a:r>
              <a:rPr dirty="0" sz="2400" spc="-160">
                <a:latin typeface="Arial"/>
                <a:cs typeface="Arial"/>
              </a:rPr>
              <a:t>etc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-190">
                <a:latin typeface="Arial"/>
                <a:cs typeface="Arial"/>
              </a:rPr>
              <a:t>are</a:t>
            </a:r>
            <a:r>
              <a:rPr dirty="0" sz="2400" spc="-300">
                <a:latin typeface="Arial"/>
                <a:cs typeface="Arial"/>
              </a:rPr>
              <a:t> </a:t>
            </a:r>
            <a:r>
              <a:rPr dirty="0" sz="2400" spc="-225">
                <a:latin typeface="Arial"/>
                <a:cs typeface="Arial"/>
              </a:rPr>
              <a:t>present.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29150" y="3943350"/>
            <a:ext cx="4305300" cy="2729865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287655">
              <a:lnSpc>
                <a:spcPts val="969"/>
              </a:lnSpc>
              <a:spcBef>
                <a:spcPts val="1090"/>
              </a:spcBef>
              <a:tabLst>
                <a:tab pos="1177925" algn="l"/>
                <a:tab pos="4131945" algn="l"/>
              </a:tabLst>
            </a:pPr>
            <a:r>
              <a:rPr dirty="0" sz="1200" spc="-60">
                <a:solidFill>
                  <a:srgbClr val="92879F"/>
                </a:solidFill>
                <a:latin typeface="Arial"/>
                <a:cs typeface="Arial"/>
              </a:rPr>
              <a:t>5</a:t>
            </a:r>
            <a:r>
              <a:rPr dirty="0" sz="1200" spc="25">
                <a:solidFill>
                  <a:srgbClr val="92879F"/>
                </a:solidFill>
                <a:latin typeface="Arial"/>
                <a:cs typeface="Arial"/>
              </a:rPr>
              <a:t>/1</a:t>
            </a:r>
            <a:r>
              <a:rPr dirty="0" sz="1200" spc="-25">
                <a:solidFill>
                  <a:srgbClr val="92879F"/>
                </a:solidFill>
                <a:latin typeface="Arial"/>
                <a:cs typeface="Arial"/>
              </a:rPr>
              <a:t>9</a:t>
            </a:r>
            <a:r>
              <a:rPr dirty="0" sz="1200" spc="105">
                <a:solidFill>
                  <a:srgbClr val="92879F"/>
                </a:solidFill>
                <a:latin typeface="Arial"/>
                <a:cs typeface="Arial"/>
              </a:rPr>
              <a:t>/</a:t>
            </a:r>
            <a:r>
              <a:rPr dirty="0" sz="1200" spc="210">
                <a:solidFill>
                  <a:srgbClr val="92879F"/>
                </a:solidFill>
                <a:latin typeface="Arial"/>
                <a:cs typeface="Arial"/>
              </a:rPr>
              <a:t>2</a:t>
            </a:r>
            <a:r>
              <a:rPr dirty="0" sz="1200" spc="-35">
                <a:solidFill>
                  <a:srgbClr val="92879F"/>
                </a:solidFill>
                <a:latin typeface="Arial"/>
                <a:cs typeface="Arial"/>
              </a:rPr>
              <a:t>0</a:t>
            </a:r>
            <a:r>
              <a:rPr dirty="0" sz="1200" spc="-45">
                <a:solidFill>
                  <a:srgbClr val="92879F"/>
                </a:solidFill>
                <a:latin typeface="Arial"/>
                <a:cs typeface="Arial"/>
              </a:rPr>
              <a:t>2</a:t>
            </a:r>
            <a:r>
              <a:rPr dirty="0" sz="1200" spc="-10">
                <a:solidFill>
                  <a:srgbClr val="92879F"/>
                </a:solidFill>
                <a:latin typeface="Arial"/>
                <a:cs typeface="Arial"/>
              </a:rPr>
              <a:t>3</a:t>
            </a:r>
            <a:r>
              <a:rPr dirty="0" sz="1200">
                <a:solidFill>
                  <a:srgbClr val="92879F"/>
                </a:solidFill>
                <a:latin typeface="Arial"/>
                <a:cs typeface="Arial"/>
              </a:rPr>
              <a:t>	</a:t>
            </a:r>
            <a:r>
              <a:rPr dirty="0" sz="1200" spc="-75">
                <a:solidFill>
                  <a:srgbClr val="92879F"/>
                </a:solidFill>
                <a:latin typeface="Arial"/>
                <a:cs typeface="Arial"/>
              </a:rPr>
              <a:t>p</a:t>
            </a:r>
            <a:r>
              <a:rPr dirty="0" sz="1200" spc="25">
                <a:solidFill>
                  <a:srgbClr val="92879F"/>
                </a:solidFill>
                <a:latin typeface="Arial"/>
                <a:cs typeface="Arial"/>
              </a:rPr>
              <a:t>i</a:t>
            </a:r>
            <a:r>
              <a:rPr dirty="0" sz="1200" spc="-100">
                <a:solidFill>
                  <a:srgbClr val="92879F"/>
                </a:solidFill>
                <a:latin typeface="Arial"/>
                <a:cs typeface="Arial"/>
              </a:rPr>
              <a:t>gment</a:t>
            </a:r>
            <a:r>
              <a:rPr dirty="0" sz="1200" spc="-25">
                <a:solidFill>
                  <a:srgbClr val="92879F"/>
                </a:solidFill>
                <a:latin typeface="Arial"/>
                <a:cs typeface="Arial"/>
              </a:rPr>
              <a:t>at</a:t>
            </a:r>
            <a:r>
              <a:rPr dirty="0" sz="1200" spc="-20">
                <a:solidFill>
                  <a:srgbClr val="92879F"/>
                </a:solidFill>
                <a:latin typeface="Arial"/>
                <a:cs typeface="Arial"/>
              </a:rPr>
              <a:t>i</a:t>
            </a:r>
            <a:r>
              <a:rPr dirty="0" sz="1200" spc="-165">
                <a:solidFill>
                  <a:srgbClr val="92879F"/>
                </a:solidFill>
                <a:latin typeface="Arial"/>
                <a:cs typeface="Arial"/>
              </a:rPr>
              <a:t>ons</a:t>
            </a:r>
            <a:r>
              <a:rPr dirty="0" sz="1200" spc="-155">
                <a:solidFill>
                  <a:srgbClr val="92879F"/>
                </a:solidFill>
                <a:latin typeface="Arial"/>
                <a:cs typeface="Arial"/>
              </a:rPr>
              <a:t> </a:t>
            </a:r>
            <a:r>
              <a:rPr dirty="0" sz="1200" spc="-75">
                <a:solidFill>
                  <a:srgbClr val="92879F"/>
                </a:solidFill>
                <a:latin typeface="Arial"/>
                <a:cs typeface="Arial"/>
              </a:rPr>
              <a:t>of</a:t>
            </a:r>
            <a:r>
              <a:rPr dirty="0" sz="1200" spc="-155">
                <a:solidFill>
                  <a:srgbClr val="92879F"/>
                </a:solidFill>
                <a:latin typeface="Arial"/>
                <a:cs typeface="Arial"/>
              </a:rPr>
              <a:t> </a:t>
            </a:r>
            <a:r>
              <a:rPr dirty="0" sz="1200" spc="-60">
                <a:solidFill>
                  <a:srgbClr val="92879F"/>
                </a:solidFill>
                <a:latin typeface="Arial"/>
                <a:cs typeface="Arial"/>
              </a:rPr>
              <a:t>oral</a:t>
            </a:r>
            <a:r>
              <a:rPr dirty="0" sz="1200" spc="-145">
                <a:solidFill>
                  <a:srgbClr val="92879F"/>
                </a:solidFill>
                <a:latin typeface="Arial"/>
                <a:cs typeface="Arial"/>
              </a:rPr>
              <a:t> </a:t>
            </a:r>
            <a:r>
              <a:rPr dirty="0" sz="1200" spc="-125">
                <a:solidFill>
                  <a:srgbClr val="92879F"/>
                </a:solidFill>
                <a:latin typeface="Arial"/>
                <a:cs typeface="Arial"/>
              </a:rPr>
              <a:t>c</a:t>
            </a:r>
            <a:r>
              <a:rPr dirty="0" sz="1200" spc="-60">
                <a:solidFill>
                  <a:srgbClr val="92879F"/>
                </a:solidFill>
                <a:latin typeface="Arial"/>
                <a:cs typeface="Arial"/>
              </a:rPr>
              <a:t>av</a:t>
            </a:r>
            <a:r>
              <a:rPr dirty="0" sz="1200" spc="-30">
                <a:solidFill>
                  <a:srgbClr val="92879F"/>
                </a:solidFill>
                <a:latin typeface="Arial"/>
                <a:cs typeface="Arial"/>
              </a:rPr>
              <a:t>i</a:t>
            </a:r>
            <a:r>
              <a:rPr dirty="0" sz="1200">
                <a:solidFill>
                  <a:srgbClr val="92879F"/>
                </a:solidFill>
                <a:latin typeface="Arial"/>
                <a:cs typeface="Arial"/>
              </a:rPr>
              <a:t>ty</a:t>
            </a:r>
            <a:r>
              <a:rPr dirty="0" sz="1200">
                <a:solidFill>
                  <a:srgbClr val="92879F"/>
                </a:solidFill>
                <a:latin typeface="Arial"/>
                <a:cs typeface="Arial"/>
              </a:rPr>
              <a:t>	</a:t>
            </a:r>
            <a:r>
              <a:rPr dirty="0" sz="1200" spc="-30">
                <a:solidFill>
                  <a:srgbClr val="92879F"/>
                </a:solidFill>
                <a:latin typeface="Arial"/>
                <a:cs typeface="Arial"/>
              </a:rPr>
              <a:t>46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584191" y="3898386"/>
            <a:ext cx="4445635" cy="2870200"/>
            <a:chOff x="4584191" y="3898386"/>
            <a:chExt cx="4445635" cy="2870200"/>
          </a:xfrm>
        </p:grpSpPr>
        <p:sp>
          <p:nvSpPr>
            <p:cNvPr id="8" name="object 8"/>
            <p:cNvSpPr/>
            <p:nvPr/>
          </p:nvSpPr>
          <p:spPr>
            <a:xfrm>
              <a:off x="4584191" y="3898386"/>
              <a:ext cx="4445508" cy="28696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648199" y="3962399"/>
              <a:ext cx="4267200" cy="26913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0636" y="847090"/>
            <a:ext cx="313626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5"/>
              <a:t>NODULAR</a:t>
            </a:r>
            <a:r>
              <a:rPr dirty="0" spc="-355"/>
              <a:t> </a:t>
            </a:r>
            <a:r>
              <a:rPr dirty="0" spc="-85"/>
              <a:t>MELANOMA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0636" y="1289050"/>
            <a:ext cx="220091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15">
                <a:latin typeface="Arial"/>
                <a:cs typeface="Arial"/>
              </a:rPr>
              <a:t>OF </a:t>
            </a:r>
            <a:r>
              <a:rPr dirty="0" sz="2400" spc="-280">
                <a:latin typeface="Arial"/>
                <a:cs typeface="Arial"/>
              </a:rPr>
              <a:t>THE</a:t>
            </a:r>
            <a:r>
              <a:rPr dirty="0" sz="2400" spc="-450">
                <a:latin typeface="Arial"/>
                <a:cs typeface="Arial"/>
              </a:rPr>
              <a:t> </a:t>
            </a:r>
            <a:r>
              <a:rPr dirty="0" sz="2400" spc="-75">
                <a:latin typeface="Arial"/>
                <a:cs typeface="Arial"/>
              </a:rPr>
              <a:t>GINGIVA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52078" y="6537147"/>
            <a:ext cx="1803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60">
                <a:solidFill>
                  <a:srgbClr val="92879F"/>
                </a:solidFill>
                <a:latin typeface="Arial"/>
                <a:cs typeface="Arial"/>
              </a:rPr>
              <a:t>47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93191" y="316991"/>
            <a:ext cx="8627745" cy="5741035"/>
            <a:chOff x="393191" y="316991"/>
            <a:chExt cx="8627745" cy="5741035"/>
          </a:xfrm>
        </p:grpSpPr>
        <p:sp>
          <p:nvSpPr>
            <p:cNvPr id="6" name="object 6"/>
            <p:cNvSpPr/>
            <p:nvPr/>
          </p:nvSpPr>
          <p:spPr>
            <a:xfrm>
              <a:off x="393191" y="3212591"/>
              <a:ext cx="4293108" cy="284530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57199" y="3276599"/>
              <a:ext cx="4114800" cy="2667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38149" y="3257549"/>
              <a:ext cx="4152900" cy="2705100"/>
            </a:xfrm>
            <a:custGeom>
              <a:avLst/>
              <a:gdLst/>
              <a:ahLst/>
              <a:cxnLst/>
              <a:rect l="l" t="t" r="r" b="b"/>
              <a:pathLst>
                <a:path w="4152900" h="2705100">
                  <a:moveTo>
                    <a:pt x="0" y="2705100"/>
                  </a:moveTo>
                  <a:lnTo>
                    <a:pt x="4152900" y="2705100"/>
                  </a:lnTo>
                  <a:lnTo>
                    <a:pt x="4152900" y="0"/>
                  </a:lnTo>
                  <a:lnTo>
                    <a:pt x="0" y="0"/>
                  </a:lnTo>
                  <a:lnTo>
                    <a:pt x="0" y="270510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736591" y="316991"/>
              <a:ext cx="4283964" cy="274929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800600" y="380999"/>
              <a:ext cx="4105655" cy="257098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4781550" y="361949"/>
              <a:ext cx="4144010" cy="2609215"/>
            </a:xfrm>
            <a:custGeom>
              <a:avLst/>
              <a:gdLst/>
              <a:ahLst/>
              <a:cxnLst/>
              <a:rect l="l" t="t" r="r" b="b"/>
              <a:pathLst>
                <a:path w="4144009" h="2609215">
                  <a:moveTo>
                    <a:pt x="0" y="2609088"/>
                  </a:moveTo>
                  <a:lnTo>
                    <a:pt x="4143755" y="2609088"/>
                  </a:lnTo>
                  <a:lnTo>
                    <a:pt x="4143755" y="0"/>
                  </a:lnTo>
                  <a:lnTo>
                    <a:pt x="0" y="0"/>
                  </a:lnTo>
                  <a:lnTo>
                    <a:pt x="0" y="2609088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4812284" y="4291965"/>
            <a:ext cx="399859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spc="-105">
                <a:latin typeface="Arial"/>
                <a:cs typeface="Arial"/>
              </a:rPr>
              <a:t>AMELANOTIC </a:t>
            </a:r>
            <a:r>
              <a:rPr dirty="0" sz="2400" spc="-90">
                <a:latin typeface="Arial"/>
                <a:cs typeface="Arial"/>
              </a:rPr>
              <a:t>MELANOMA</a:t>
            </a:r>
            <a:r>
              <a:rPr dirty="0" sz="2400" spc="-560">
                <a:latin typeface="Arial"/>
                <a:cs typeface="Arial"/>
              </a:rPr>
              <a:t> </a:t>
            </a:r>
            <a:r>
              <a:rPr dirty="0" sz="2400" spc="-215">
                <a:latin typeface="Arial"/>
                <a:cs typeface="Arial"/>
              </a:rPr>
              <a:t>OF  </a:t>
            </a:r>
            <a:r>
              <a:rPr dirty="0" sz="2400" spc="-110">
                <a:latin typeface="Arial"/>
                <a:cs typeface="Arial"/>
              </a:rPr>
              <a:t>HARD</a:t>
            </a:r>
            <a:r>
              <a:rPr dirty="0" sz="2400" spc="-325">
                <a:latin typeface="Arial"/>
                <a:cs typeface="Arial"/>
              </a:rPr>
              <a:t> </a:t>
            </a:r>
            <a:r>
              <a:rPr dirty="0" sz="2400" spc="-165">
                <a:latin typeface="Arial"/>
                <a:cs typeface="Arial"/>
              </a:rPr>
              <a:t>PALATE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95756" y="370331"/>
            <a:ext cx="2750058" cy="12123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44497" y="464566"/>
            <a:ext cx="1932939" cy="6807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300" spc="-275" i="1">
                <a:solidFill>
                  <a:srgbClr val="533466"/>
                </a:solidFill>
                <a:latin typeface="Times New Roman"/>
                <a:cs typeface="Times New Roman"/>
              </a:rPr>
              <a:t>Diagnosis</a:t>
            </a:r>
            <a:endParaRPr sz="43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98194" y="1548129"/>
            <a:ext cx="7216775" cy="2921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78460" marR="1121410" indent="-283845">
              <a:lnSpc>
                <a:spcPct val="100000"/>
              </a:lnSpc>
              <a:spcBef>
                <a:spcPts val="100"/>
              </a:spcBef>
            </a:pPr>
            <a:r>
              <a:rPr dirty="0" sz="2400" spc="-280">
                <a:latin typeface="Arial"/>
                <a:cs typeface="Arial"/>
              </a:rPr>
              <a:t>The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110">
                <a:latin typeface="Arial"/>
                <a:cs typeface="Arial"/>
              </a:rPr>
              <a:t>only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55">
                <a:latin typeface="Arial"/>
                <a:cs typeface="Arial"/>
              </a:rPr>
              <a:t>study</a:t>
            </a:r>
            <a:r>
              <a:rPr dirty="0" sz="2400" spc="-300">
                <a:latin typeface="Arial"/>
                <a:cs typeface="Arial"/>
              </a:rPr>
              <a:t> </a:t>
            </a:r>
            <a:r>
              <a:rPr dirty="0" sz="2400" spc="-125">
                <a:latin typeface="Arial"/>
                <a:cs typeface="Arial"/>
              </a:rPr>
              <a:t>effective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65">
                <a:latin typeface="Arial"/>
                <a:cs typeface="Arial"/>
              </a:rPr>
              <a:t>in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80">
                <a:latin typeface="Arial"/>
                <a:cs typeface="Arial"/>
              </a:rPr>
              <a:t>diagnosing</a:t>
            </a:r>
            <a:r>
              <a:rPr dirty="0" sz="2400" spc="-315">
                <a:latin typeface="Arial"/>
                <a:cs typeface="Arial"/>
              </a:rPr>
              <a:t> </a:t>
            </a:r>
            <a:r>
              <a:rPr dirty="0" sz="2400" spc="-114">
                <a:latin typeface="Arial"/>
                <a:cs typeface="Arial"/>
              </a:rPr>
              <a:t>oral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30">
                <a:latin typeface="Arial"/>
                <a:cs typeface="Arial"/>
              </a:rPr>
              <a:t>malignant  </a:t>
            </a:r>
            <a:r>
              <a:rPr dirty="0" sz="2400" spc="-229">
                <a:latin typeface="Arial"/>
                <a:cs typeface="Arial"/>
              </a:rPr>
              <a:t>melanoma </a:t>
            </a:r>
            <a:r>
              <a:rPr dirty="0" sz="2400" spc="-200">
                <a:latin typeface="Arial"/>
                <a:cs typeface="Arial"/>
              </a:rPr>
              <a:t>is </a:t>
            </a:r>
            <a:r>
              <a:rPr dirty="0" sz="2400" spc="-229">
                <a:latin typeface="Arial"/>
                <a:cs typeface="Arial"/>
              </a:rPr>
              <a:t>a </a:t>
            </a:r>
            <a:r>
              <a:rPr dirty="0" sz="2400" spc="-215">
                <a:latin typeface="Arial"/>
                <a:cs typeface="Arial"/>
              </a:rPr>
              <a:t>tissue</a:t>
            </a:r>
            <a:r>
              <a:rPr dirty="0" sz="2400" spc="-515">
                <a:latin typeface="Arial"/>
                <a:cs typeface="Arial"/>
              </a:rPr>
              <a:t> </a:t>
            </a:r>
            <a:r>
              <a:rPr dirty="0" sz="2400" spc="-195">
                <a:latin typeface="Arial"/>
                <a:cs typeface="Arial"/>
              </a:rPr>
              <a:t>biopsy.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400" spc="-160">
                <a:latin typeface="Arial"/>
                <a:cs typeface="Arial"/>
              </a:rPr>
              <a:t>Imaging</a:t>
            </a:r>
            <a:r>
              <a:rPr dirty="0" sz="2400" spc="-325">
                <a:latin typeface="Arial"/>
                <a:cs typeface="Arial"/>
              </a:rPr>
              <a:t> </a:t>
            </a:r>
            <a:r>
              <a:rPr dirty="0" sz="2400" spc="-204">
                <a:latin typeface="Arial"/>
                <a:cs typeface="Arial"/>
              </a:rPr>
              <a:t>Studies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255270" indent="-243204">
              <a:lnSpc>
                <a:spcPct val="100000"/>
              </a:lnSpc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dirty="0" sz="2400" spc="-170">
                <a:latin typeface="Arial"/>
                <a:cs typeface="Arial"/>
              </a:rPr>
              <a:t>Contrast-enhanced</a:t>
            </a:r>
            <a:r>
              <a:rPr dirty="0" sz="2400" spc="-305">
                <a:latin typeface="Arial"/>
                <a:cs typeface="Arial"/>
              </a:rPr>
              <a:t> </a:t>
            </a:r>
            <a:r>
              <a:rPr dirty="0" sz="2400" spc="-254">
                <a:latin typeface="Arial"/>
                <a:cs typeface="Arial"/>
              </a:rPr>
              <a:t>CT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dirty="0" sz="2400" spc="-210">
                <a:latin typeface="Arial"/>
                <a:cs typeface="Arial"/>
              </a:rPr>
              <a:t>Studies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260">
                <a:latin typeface="Arial"/>
                <a:cs typeface="Arial"/>
              </a:rPr>
              <a:t>such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355">
                <a:latin typeface="Arial"/>
                <a:cs typeface="Arial"/>
              </a:rPr>
              <a:t>as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240">
                <a:latin typeface="Arial"/>
                <a:cs typeface="Arial"/>
              </a:rPr>
              <a:t>bone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215">
                <a:latin typeface="Arial"/>
                <a:cs typeface="Arial"/>
              </a:rPr>
              <a:t>scanning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-60">
                <a:latin typeface="Arial"/>
                <a:cs typeface="Arial"/>
              </a:rPr>
              <a:t>with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235">
                <a:latin typeface="Arial"/>
                <a:cs typeface="Arial"/>
              </a:rPr>
              <a:t>a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gadolinium-based</a:t>
            </a:r>
            <a:r>
              <a:rPr dirty="0" sz="2400" spc="-300">
                <a:latin typeface="Arial"/>
                <a:cs typeface="Arial"/>
              </a:rPr>
              <a:t> </a:t>
            </a:r>
            <a:r>
              <a:rPr dirty="0" sz="2400" spc="-175">
                <a:latin typeface="Arial"/>
                <a:cs typeface="Arial"/>
              </a:rPr>
              <a:t>agent  </a:t>
            </a:r>
            <a:r>
              <a:rPr dirty="0" sz="2400" spc="-195">
                <a:latin typeface="Arial"/>
                <a:cs typeface="Arial"/>
              </a:rPr>
              <a:t>and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220">
                <a:latin typeface="Arial"/>
                <a:cs typeface="Arial"/>
              </a:rPr>
              <a:t>chest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30">
                <a:latin typeface="Arial"/>
                <a:cs typeface="Arial"/>
              </a:rPr>
              <a:t>radiography</a:t>
            </a:r>
            <a:r>
              <a:rPr dirty="0" sz="2400" spc="-300">
                <a:latin typeface="Arial"/>
                <a:cs typeface="Arial"/>
              </a:rPr>
              <a:t> </a:t>
            </a:r>
            <a:r>
              <a:rPr dirty="0" sz="2400" spc="-225">
                <a:latin typeface="Arial"/>
                <a:cs typeface="Arial"/>
              </a:rPr>
              <a:t>can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225">
                <a:latin typeface="Arial"/>
                <a:cs typeface="Arial"/>
              </a:rPr>
              <a:t>be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114">
                <a:latin typeface="Arial"/>
                <a:cs typeface="Arial"/>
              </a:rPr>
              <a:t>beneficial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65">
                <a:latin typeface="Arial"/>
                <a:cs typeface="Arial"/>
              </a:rPr>
              <a:t>in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305">
                <a:latin typeface="Arial"/>
                <a:cs typeface="Arial"/>
              </a:rPr>
              <a:t>assessing </a:t>
            </a:r>
            <a:r>
              <a:rPr dirty="0" sz="2400" spc="-245">
                <a:latin typeface="Arial"/>
                <a:cs typeface="Arial"/>
              </a:rPr>
              <a:t>metastasis.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28140" y="938529"/>
            <a:ext cx="7562850" cy="44310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5910" marR="222885" indent="-283845">
              <a:lnSpc>
                <a:spcPct val="100000"/>
              </a:lnSpc>
              <a:spcBef>
                <a:spcPts val="100"/>
              </a:spcBef>
            </a:pPr>
            <a:r>
              <a:rPr dirty="0" sz="2400" spc="-155">
                <a:latin typeface="Arial"/>
                <a:cs typeface="Arial"/>
              </a:rPr>
              <a:t>Magnetic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254">
                <a:latin typeface="Arial"/>
                <a:cs typeface="Arial"/>
              </a:rPr>
              <a:t>resonance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-145">
                <a:latin typeface="Arial"/>
                <a:cs typeface="Arial"/>
              </a:rPr>
              <a:t>imaging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210">
                <a:latin typeface="Arial"/>
                <a:cs typeface="Arial"/>
              </a:rPr>
              <a:t>(MRI)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200">
                <a:latin typeface="Arial"/>
                <a:cs typeface="Arial"/>
              </a:rPr>
              <a:t>is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270">
                <a:latin typeface="Arial"/>
                <a:cs typeface="Arial"/>
              </a:rPr>
              <a:t>used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20">
                <a:latin typeface="Arial"/>
                <a:cs typeface="Arial"/>
              </a:rPr>
              <a:t>to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220">
                <a:latin typeface="Arial"/>
                <a:cs typeface="Arial"/>
              </a:rPr>
              <a:t>diagnose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-229">
                <a:latin typeface="Arial"/>
                <a:cs typeface="Arial"/>
              </a:rPr>
              <a:t>melanoma  </a:t>
            </a:r>
            <a:r>
              <a:rPr dirty="0" sz="2400" spc="-65">
                <a:latin typeface="Arial"/>
                <a:cs typeface="Arial"/>
              </a:rPr>
              <a:t>in </a:t>
            </a:r>
            <a:r>
              <a:rPr dirty="0" sz="2400" spc="-185">
                <a:latin typeface="Arial"/>
                <a:cs typeface="Arial"/>
              </a:rPr>
              <a:t>soft</a:t>
            </a:r>
            <a:r>
              <a:rPr dirty="0" sz="2400" spc="-515">
                <a:latin typeface="Arial"/>
                <a:cs typeface="Arial"/>
              </a:rPr>
              <a:t> </a:t>
            </a:r>
            <a:r>
              <a:rPr dirty="0" sz="2400" spc="-235">
                <a:latin typeface="Arial"/>
                <a:cs typeface="Arial"/>
              </a:rPr>
              <a:t>tissue.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40">
                <a:latin typeface="Arial"/>
                <a:cs typeface="Arial"/>
              </a:rPr>
              <a:t>Atypical</a:t>
            </a:r>
            <a:r>
              <a:rPr dirty="0" sz="2400" spc="-300">
                <a:latin typeface="Arial"/>
                <a:cs typeface="Arial"/>
              </a:rPr>
              <a:t> </a:t>
            </a:r>
            <a:r>
              <a:rPr dirty="0" sz="2400" spc="-110">
                <a:latin typeface="Arial"/>
                <a:cs typeface="Arial"/>
              </a:rPr>
              <a:t>intensity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-200">
                <a:latin typeface="Arial"/>
                <a:cs typeface="Arial"/>
              </a:rPr>
              <a:t>is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40">
                <a:latin typeface="Arial"/>
                <a:cs typeface="Arial"/>
              </a:rPr>
              <a:t>correlated</a:t>
            </a:r>
            <a:r>
              <a:rPr dirty="0" sz="2400" spc="-300">
                <a:latin typeface="Arial"/>
                <a:cs typeface="Arial"/>
              </a:rPr>
              <a:t> </a:t>
            </a:r>
            <a:r>
              <a:rPr dirty="0" sz="2400" spc="-60">
                <a:latin typeface="Arial"/>
                <a:cs typeface="Arial"/>
              </a:rPr>
              <a:t>with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30">
                <a:latin typeface="Arial"/>
                <a:cs typeface="Arial"/>
              </a:rPr>
              <a:t>the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200">
                <a:latin typeface="Arial"/>
                <a:cs typeface="Arial"/>
              </a:rPr>
              <a:t>amount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of</a:t>
            </a:r>
            <a:endParaRPr sz="2400">
              <a:latin typeface="Arial"/>
              <a:cs typeface="Arial"/>
            </a:endParaRPr>
          </a:p>
          <a:p>
            <a:pPr marL="295910">
              <a:lnSpc>
                <a:spcPct val="100000"/>
              </a:lnSpc>
            </a:pPr>
            <a:r>
              <a:rPr dirty="0" sz="2400" spc="-130">
                <a:latin typeface="Arial"/>
                <a:cs typeface="Arial"/>
              </a:rPr>
              <a:t>intracytoplasmic</a:t>
            </a:r>
            <a:r>
              <a:rPr dirty="0" sz="2400" spc="-310">
                <a:latin typeface="Arial"/>
                <a:cs typeface="Arial"/>
              </a:rPr>
              <a:t> </a:t>
            </a:r>
            <a:r>
              <a:rPr dirty="0" sz="2400" spc="-185">
                <a:latin typeface="Arial"/>
                <a:cs typeface="Arial"/>
              </a:rPr>
              <a:t>melanin.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30">
                <a:latin typeface="Arial"/>
                <a:cs typeface="Arial"/>
              </a:rPr>
              <a:t>On</a:t>
            </a:r>
            <a:r>
              <a:rPr dirty="0" sz="2400" spc="-545">
                <a:latin typeface="Arial"/>
                <a:cs typeface="Arial"/>
              </a:rPr>
              <a:t> </a:t>
            </a:r>
            <a:r>
              <a:rPr dirty="0" sz="2400" spc="-180">
                <a:latin typeface="Arial"/>
                <a:cs typeface="Arial"/>
              </a:rPr>
              <a:t>T1-weighted </a:t>
            </a:r>
            <a:r>
              <a:rPr dirty="0" sz="2400" spc="-254">
                <a:latin typeface="Arial"/>
                <a:cs typeface="Arial"/>
              </a:rPr>
              <a:t>images, such </a:t>
            </a:r>
            <a:r>
              <a:rPr dirty="0" sz="2400" spc="-260">
                <a:latin typeface="Arial"/>
                <a:cs typeface="Arial"/>
              </a:rPr>
              <a:t>melanomas </a:t>
            </a:r>
            <a:r>
              <a:rPr dirty="0" sz="2400" spc="-190">
                <a:latin typeface="Arial"/>
                <a:cs typeface="Arial"/>
              </a:rPr>
              <a:t>are </a:t>
            </a:r>
            <a:r>
              <a:rPr dirty="0" sz="2400" spc="-185">
                <a:latin typeface="Arial"/>
                <a:cs typeface="Arial"/>
              </a:rPr>
              <a:t>hypointense</a:t>
            </a:r>
            <a:endParaRPr sz="2400">
              <a:latin typeface="Arial"/>
              <a:cs typeface="Arial"/>
            </a:endParaRPr>
          </a:p>
          <a:p>
            <a:pPr marL="295910" marR="96520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30">
                <a:latin typeface="Arial"/>
                <a:cs typeface="Arial"/>
              </a:rPr>
              <a:t>On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30">
                <a:latin typeface="Arial"/>
                <a:cs typeface="Arial"/>
              </a:rPr>
              <a:t>T2-weighted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254">
                <a:latin typeface="Arial"/>
                <a:cs typeface="Arial"/>
              </a:rPr>
              <a:t>images,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254">
                <a:latin typeface="Arial"/>
                <a:cs typeface="Arial"/>
              </a:rPr>
              <a:t>such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260">
                <a:latin typeface="Arial"/>
                <a:cs typeface="Arial"/>
              </a:rPr>
              <a:t>melanomas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90">
                <a:latin typeface="Arial"/>
                <a:cs typeface="Arial"/>
              </a:rPr>
              <a:t>are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170">
                <a:latin typeface="Arial"/>
                <a:cs typeface="Arial"/>
              </a:rPr>
              <a:t>hyperintense</a:t>
            </a:r>
            <a:r>
              <a:rPr dirty="0" sz="2400" spc="-270">
                <a:latin typeface="Arial"/>
                <a:cs typeface="Arial"/>
              </a:rPr>
              <a:t> </a:t>
            </a:r>
            <a:r>
              <a:rPr dirty="0" sz="2400" spc="-195">
                <a:latin typeface="Arial"/>
                <a:cs typeface="Arial"/>
              </a:rPr>
              <a:t>and  </a:t>
            </a:r>
            <a:r>
              <a:rPr dirty="0" sz="2400" spc="-280">
                <a:latin typeface="Arial"/>
                <a:cs typeface="Arial"/>
              </a:rPr>
              <a:t>show </a:t>
            </a:r>
            <a:r>
              <a:rPr dirty="0" sz="2400" spc="-204">
                <a:latin typeface="Arial"/>
                <a:cs typeface="Arial"/>
              </a:rPr>
              <a:t>increased </a:t>
            </a:r>
            <a:r>
              <a:rPr dirty="0" sz="2400" spc="-160">
                <a:latin typeface="Arial"/>
                <a:cs typeface="Arial"/>
              </a:rPr>
              <a:t>melanin</a:t>
            </a:r>
            <a:r>
              <a:rPr dirty="0" sz="2400" spc="-370">
                <a:latin typeface="Arial"/>
                <a:cs typeface="Arial"/>
              </a:rPr>
              <a:t> </a:t>
            </a:r>
            <a:r>
              <a:rPr dirty="0" sz="2400" spc="-165">
                <a:latin typeface="Arial"/>
                <a:cs typeface="Arial"/>
              </a:rPr>
              <a:t>production.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550">
              <a:latin typeface="Arial"/>
              <a:cs typeface="Arial"/>
            </a:endParaRPr>
          </a:p>
          <a:p>
            <a:pPr marL="295910" marR="5080" indent="-283845">
              <a:lnSpc>
                <a:spcPct val="100000"/>
              </a:lnSpc>
            </a:pPr>
            <a:r>
              <a:rPr dirty="0" sz="2400" spc="-160">
                <a:latin typeface="Arial"/>
                <a:cs typeface="Arial"/>
              </a:rPr>
              <a:t>Sentinel-node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70">
                <a:latin typeface="Arial"/>
                <a:cs typeface="Arial"/>
              </a:rPr>
              <a:t>biopsy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65">
                <a:latin typeface="Arial"/>
                <a:cs typeface="Arial"/>
              </a:rPr>
              <a:t>or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145">
                <a:latin typeface="Arial"/>
                <a:cs typeface="Arial"/>
              </a:rPr>
              <a:t>lymphoscintigraphy,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135">
                <a:latin typeface="Arial"/>
                <a:cs typeface="Arial"/>
              </a:rPr>
              <a:t>which</a:t>
            </a:r>
            <a:r>
              <a:rPr dirty="0" sz="2400" spc="-265">
                <a:latin typeface="Arial"/>
                <a:cs typeface="Arial"/>
              </a:rPr>
              <a:t> </a:t>
            </a:r>
            <a:r>
              <a:rPr dirty="0" sz="2400" spc="-200">
                <a:latin typeface="Arial"/>
                <a:cs typeface="Arial"/>
              </a:rPr>
              <a:t>is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20">
                <a:latin typeface="Arial"/>
                <a:cs typeface="Arial"/>
              </a:rPr>
              <a:t>beneficial</a:t>
            </a:r>
            <a:r>
              <a:rPr dirty="0" sz="2400" spc="-270">
                <a:latin typeface="Arial"/>
                <a:cs typeface="Arial"/>
              </a:rPr>
              <a:t> </a:t>
            </a:r>
            <a:r>
              <a:rPr dirty="0" sz="2400" spc="-65">
                <a:latin typeface="Arial"/>
                <a:cs typeface="Arial"/>
              </a:rPr>
              <a:t>in  </a:t>
            </a:r>
            <a:r>
              <a:rPr dirty="0" sz="2400" spc="-165">
                <a:latin typeface="Arial"/>
                <a:cs typeface="Arial"/>
              </a:rPr>
              <a:t>staging </a:t>
            </a:r>
            <a:r>
              <a:rPr dirty="0" sz="2400" spc="-150">
                <a:latin typeface="Arial"/>
                <a:cs typeface="Arial"/>
              </a:rPr>
              <a:t>of </a:t>
            </a:r>
            <a:r>
              <a:rPr dirty="0" sz="2400" spc="-225">
                <a:latin typeface="Arial"/>
                <a:cs typeface="Arial"/>
              </a:rPr>
              <a:t>cutaneous </a:t>
            </a:r>
            <a:r>
              <a:rPr dirty="0" sz="2400" spc="-240">
                <a:latin typeface="Arial"/>
                <a:cs typeface="Arial"/>
              </a:rPr>
              <a:t>melanoma, </a:t>
            </a:r>
            <a:r>
              <a:rPr dirty="0" sz="2400" spc="-295">
                <a:latin typeface="Arial"/>
                <a:cs typeface="Arial"/>
              </a:rPr>
              <a:t>has </a:t>
            </a:r>
            <a:r>
              <a:rPr dirty="0" sz="2400" spc="-285">
                <a:latin typeface="Arial"/>
                <a:cs typeface="Arial"/>
              </a:rPr>
              <a:t>less </a:t>
            </a:r>
            <a:r>
              <a:rPr dirty="0" sz="2400" spc="-145">
                <a:latin typeface="Arial"/>
                <a:cs typeface="Arial"/>
              </a:rPr>
              <a:t>value </a:t>
            </a:r>
            <a:r>
              <a:rPr dirty="0" sz="2400" spc="-65">
                <a:latin typeface="Arial"/>
                <a:cs typeface="Arial"/>
              </a:rPr>
              <a:t>in </a:t>
            </a:r>
            <a:r>
              <a:rPr dirty="0" sz="2400" spc="-170">
                <a:latin typeface="Arial"/>
                <a:cs typeface="Arial"/>
              </a:rPr>
              <a:t>staging </a:t>
            </a:r>
            <a:r>
              <a:rPr dirty="0" sz="2400" spc="-165">
                <a:latin typeface="Arial"/>
                <a:cs typeface="Arial"/>
              </a:rPr>
              <a:t>or  </a:t>
            </a:r>
            <a:r>
              <a:rPr dirty="0" sz="2400" spc="-100">
                <a:latin typeface="Arial"/>
                <a:cs typeface="Arial"/>
              </a:rPr>
              <a:t>treating </a:t>
            </a:r>
            <a:r>
              <a:rPr dirty="0" sz="2400" spc="-114">
                <a:latin typeface="Arial"/>
                <a:cs typeface="Arial"/>
              </a:rPr>
              <a:t>oral</a:t>
            </a:r>
            <a:r>
              <a:rPr dirty="0" sz="2400" spc="-495">
                <a:latin typeface="Arial"/>
                <a:cs typeface="Arial"/>
              </a:rPr>
              <a:t> </a:t>
            </a:r>
            <a:r>
              <a:rPr dirty="0" sz="2400" spc="-245">
                <a:latin typeface="Arial"/>
                <a:cs typeface="Arial"/>
              </a:rPr>
              <a:t>melanoma.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6028" y="205740"/>
            <a:ext cx="2536698" cy="12412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43913" y="301497"/>
            <a:ext cx="1704339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210" i="1">
                <a:solidFill>
                  <a:srgbClr val="542B6D"/>
                </a:solidFill>
                <a:latin typeface="Times New Roman"/>
                <a:cs typeface="Times New Roman"/>
              </a:rPr>
              <a:t>Melanin</a:t>
            </a:r>
            <a:endParaRPr sz="44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493774" y="1970785"/>
            <a:ext cx="7282815" cy="2933700"/>
            <a:chOff x="1493774" y="1970785"/>
            <a:chExt cx="7282815" cy="2933700"/>
          </a:xfrm>
        </p:grpSpPr>
        <p:sp>
          <p:nvSpPr>
            <p:cNvPr id="5" name="object 5"/>
            <p:cNvSpPr/>
            <p:nvPr/>
          </p:nvSpPr>
          <p:spPr>
            <a:xfrm>
              <a:off x="1506474" y="1983485"/>
              <a:ext cx="1085215" cy="1551940"/>
            </a:xfrm>
            <a:custGeom>
              <a:avLst/>
              <a:gdLst/>
              <a:ahLst/>
              <a:cxnLst/>
              <a:rect l="l" t="t" r="r" b="b"/>
              <a:pathLst>
                <a:path w="1085214" h="1551939">
                  <a:moveTo>
                    <a:pt x="1085088" y="0"/>
                  </a:moveTo>
                  <a:lnTo>
                    <a:pt x="542544" y="542543"/>
                  </a:lnTo>
                  <a:lnTo>
                    <a:pt x="0" y="0"/>
                  </a:lnTo>
                  <a:lnTo>
                    <a:pt x="0" y="1008888"/>
                  </a:lnTo>
                  <a:lnTo>
                    <a:pt x="542544" y="1551431"/>
                  </a:lnTo>
                  <a:lnTo>
                    <a:pt x="1085088" y="1008888"/>
                  </a:lnTo>
                  <a:lnTo>
                    <a:pt x="1085088" y="0"/>
                  </a:lnTo>
                  <a:close/>
                </a:path>
              </a:pathLst>
            </a:custGeom>
            <a:solidFill>
              <a:srgbClr val="7D6B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506474" y="1983485"/>
              <a:ext cx="1085215" cy="1551940"/>
            </a:xfrm>
            <a:custGeom>
              <a:avLst/>
              <a:gdLst/>
              <a:ahLst/>
              <a:cxnLst/>
              <a:rect l="l" t="t" r="r" b="b"/>
              <a:pathLst>
                <a:path w="1085214" h="1551939">
                  <a:moveTo>
                    <a:pt x="1085088" y="0"/>
                  </a:moveTo>
                  <a:lnTo>
                    <a:pt x="1085088" y="1008888"/>
                  </a:lnTo>
                  <a:lnTo>
                    <a:pt x="542544" y="1551431"/>
                  </a:lnTo>
                  <a:lnTo>
                    <a:pt x="0" y="1008888"/>
                  </a:lnTo>
                  <a:lnTo>
                    <a:pt x="0" y="0"/>
                  </a:lnTo>
                  <a:lnTo>
                    <a:pt x="542544" y="542543"/>
                  </a:lnTo>
                  <a:lnTo>
                    <a:pt x="1085088" y="0"/>
                  </a:lnTo>
                  <a:close/>
                </a:path>
              </a:pathLst>
            </a:custGeom>
            <a:ln w="25400">
              <a:solidFill>
                <a:srgbClr val="7D6BC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591562" y="1983485"/>
              <a:ext cx="6172200" cy="1009015"/>
            </a:xfrm>
            <a:custGeom>
              <a:avLst/>
              <a:gdLst/>
              <a:ahLst/>
              <a:cxnLst/>
              <a:rect l="l" t="t" r="r" b="b"/>
              <a:pathLst>
                <a:path w="6172200" h="1009014">
                  <a:moveTo>
                    <a:pt x="6004052" y="0"/>
                  </a:moveTo>
                  <a:lnTo>
                    <a:pt x="0" y="0"/>
                  </a:lnTo>
                  <a:lnTo>
                    <a:pt x="0" y="1008888"/>
                  </a:lnTo>
                  <a:lnTo>
                    <a:pt x="6004052" y="1008888"/>
                  </a:lnTo>
                  <a:lnTo>
                    <a:pt x="6048742" y="1002879"/>
                  </a:lnTo>
                  <a:lnTo>
                    <a:pt x="6088906" y="985924"/>
                  </a:lnTo>
                  <a:lnTo>
                    <a:pt x="6122939" y="959627"/>
                  </a:lnTo>
                  <a:lnTo>
                    <a:pt x="6149236" y="925594"/>
                  </a:lnTo>
                  <a:lnTo>
                    <a:pt x="6166191" y="885430"/>
                  </a:lnTo>
                  <a:lnTo>
                    <a:pt x="6172199" y="840739"/>
                  </a:lnTo>
                  <a:lnTo>
                    <a:pt x="6172199" y="168148"/>
                  </a:lnTo>
                  <a:lnTo>
                    <a:pt x="6166191" y="123457"/>
                  </a:lnTo>
                  <a:lnTo>
                    <a:pt x="6149236" y="83293"/>
                  </a:lnTo>
                  <a:lnTo>
                    <a:pt x="6122939" y="49260"/>
                  </a:lnTo>
                  <a:lnTo>
                    <a:pt x="6088906" y="22963"/>
                  </a:lnTo>
                  <a:lnTo>
                    <a:pt x="6048742" y="6008"/>
                  </a:lnTo>
                  <a:lnTo>
                    <a:pt x="600405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591562" y="1983485"/>
              <a:ext cx="6172200" cy="1009015"/>
            </a:xfrm>
            <a:custGeom>
              <a:avLst/>
              <a:gdLst/>
              <a:ahLst/>
              <a:cxnLst/>
              <a:rect l="l" t="t" r="r" b="b"/>
              <a:pathLst>
                <a:path w="6172200" h="1009014">
                  <a:moveTo>
                    <a:pt x="6172199" y="168148"/>
                  </a:moveTo>
                  <a:lnTo>
                    <a:pt x="6172199" y="840739"/>
                  </a:lnTo>
                  <a:lnTo>
                    <a:pt x="6166191" y="885430"/>
                  </a:lnTo>
                  <a:lnTo>
                    <a:pt x="6149236" y="925594"/>
                  </a:lnTo>
                  <a:lnTo>
                    <a:pt x="6122939" y="959627"/>
                  </a:lnTo>
                  <a:lnTo>
                    <a:pt x="6088906" y="985924"/>
                  </a:lnTo>
                  <a:lnTo>
                    <a:pt x="6048742" y="1002879"/>
                  </a:lnTo>
                  <a:lnTo>
                    <a:pt x="6004052" y="1008888"/>
                  </a:lnTo>
                  <a:lnTo>
                    <a:pt x="0" y="1008888"/>
                  </a:lnTo>
                  <a:lnTo>
                    <a:pt x="0" y="0"/>
                  </a:lnTo>
                  <a:lnTo>
                    <a:pt x="6004052" y="0"/>
                  </a:lnTo>
                  <a:lnTo>
                    <a:pt x="6048742" y="6008"/>
                  </a:lnTo>
                  <a:lnTo>
                    <a:pt x="6088906" y="22963"/>
                  </a:lnTo>
                  <a:lnTo>
                    <a:pt x="6122939" y="49260"/>
                  </a:lnTo>
                  <a:lnTo>
                    <a:pt x="6149236" y="83293"/>
                  </a:lnTo>
                  <a:lnTo>
                    <a:pt x="6166191" y="123457"/>
                  </a:lnTo>
                  <a:lnTo>
                    <a:pt x="6172199" y="168148"/>
                  </a:lnTo>
                  <a:close/>
                </a:path>
              </a:pathLst>
            </a:custGeom>
            <a:ln w="25400">
              <a:solidFill>
                <a:srgbClr val="7D6BC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506474" y="3339845"/>
              <a:ext cx="1085215" cy="1551940"/>
            </a:xfrm>
            <a:custGeom>
              <a:avLst/>
              <a:gdLst/>
              <a:ahLst/>
              <a:cxnLst/>
              <a:rect l="l" t="t" r="r" b="b"/>
              <a:pathLst>
                <a:path w="1085214" h="1551939">
                  <a:moveTo>
                    <a:pt x="1085088" y="0"/>
                  </a:moveTo>
                  <a:lnTo>
                    <a:pt x="542544" y="542543"/>
                  </a:lnTo>
                  <a:lnTo>
                    <a:pt x="0" y="0"/>
                  </a:lnTo>
                  <a:lnTo>
                    <a:pt x="0" y="1008887"/>
                  </a:lnTo>
                  <a:lnTo>
                    <a:pt x="542544" y="1551431"/>
                  </a:lnTo>
                  <a:lnTo>
                    <a:pt x="1085088" y="1008887"/>
                  </a:lnTo>
                  <a:lnTo>
                    <a:pt x="1085088" y="0"/>
                  </a:lnTo>
                  <a:close/>
                </a:path>
              </a:pathLst>
            </a:custGeom>
            <a:solidFill>
              <a:srgbClr val="9371C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506474" y="3339845"/>
              <a:ext cx="1085215" cy="1551940"/>
            </a:xfrm>
            <a:custGeom>
              <a:avLst/>
              <a:gdLst/>
              <a:ahLst/>
              <a:cxnLst/>
              <a:rect l="l" t="t" r="r" b="b"/>
              <a:pathLst>
                <a:path w="1085214" h="1551939">
                  <a:moveTo>
                    <a:pt x="1085088" y="0"/>
                  </a:moveTo>
                  <a:lnTo>
                    <a:pt x="1085088" y="1008887"/>
                  </a:lnTo>
                  <a:lnTo>
                    <a:pt x="542544" y="1551431"/>
                  </a:lnTo>
                  <a:lnTo>
                    <a:pt x="0" y="1008887"/>
                  </a:lnTo>
                  <a:lnTo>
                    <a:pt x="0" y="0"/>
                  </a:lnTo>
                  <a:lnTo>
                    <a:pt x="542544" y="542543"/>
                  </a:lnTo>
                  <a:lnTo>
                    <a:pt x="1085088" y="0"/>
                  </a:lnTo>
                  <a:close/>
                </a:path>
              </a:pathLst>
            </a:custGeom>
            <a:ln w="25400">
              <a:solidFill>
                <a:srgbClr val="9371C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576832" y="3793616"/>
            <a:ext cx="941069" cy="588645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12700" marR="5080" indent="123189">
              <a:lnSpc>
                <a:spcPts val="2030"/>
              </a:lnSpc>
              <a:spcBef>
                <a:spcPts val="480"/>
              </a:spcBef>
            </a:pPr>
            <a:r>
              <a:rPr dirty="0" sz="2000" spc="-105">
                <a:solidFill>
                  <a:srgbClr val="FFFFFF"/>
                </a:solidFill>
                <a:latin typeface="Arial"/>
                <a:cs typeface="Arial"/>
              </a:rPr>
              <a:t>Neural  </a:t>
            </a:r>
            <a:r>
              <a:rPr dirty="0" sz="2000" spc="-165">
                <a:solidFill>
                  <a:srgbClr val="FFFFFF"/>
                </a:solidFill>
                <a:latin typeface="Arial"/>
                <a:cs typeface="Arial"/>
              </a:rPr>
              <a:t>crest</a:t>
            </a:r>
            <a:r>
              <a:rPr dirty="0" sz="2000" spc="-3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30">
                <a:solidFill>
                  <a:srgbClr val="FFFFFF"/>
                </a:solidFill>
                <a:latin typeface="Arial"/>
                <a:cs typeface="Arial"/>
              </a:rPr>
              <a:t>cells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578861" y="3327146"/>
            <a:ext cx="6197600" cy="1034415"/>
            <a:chOff x="2578861" y="3327146"/>
            <a:chExt cx="6197600" cy="1034415"/>
          </a:xfrm>
        </p:grpSpPr>
        <p:sp>
          <p:nvSpPr>
            <p:cNvPr id="13" name="object 13"/>
            <p:cNvSpPr/>
            <p:nvPr/>
          </p:nvSpPr>
          <p:spPr>
            <a:xfrm>
              <a:off x="2591561" y="3339846"/>
              <a:ext cx="6172200" cy="1009015"/>
            </a:xfrm>
            <a:custGeom>
              <a:avLst/>
              <a:gdLst/>
              <a:ahLst/>
              <a:cxnLst/>
              <a:rect l="l" t="t" r="r" b="b"/>
              <a:pathLst>
                <a:path w="6172200" h="1009014">
                  <a:moveTo>
                    <a:pt x="6004052" y="0"/>
                  </a:moveTo>
                  <a:lnTo>
                    <a:pt x="0" y="0"/>
                  </a:lnTo>
                  <a:lnTo>
                    <a:pt x="0" y="1008887"/>
                  </a:lnTo>
                  <a:lnTo>
                    <a:pt x="6004052" y="1008887"/>
                  </a:lnTo>
                  <a:lnTo>
                    <a:pt x="6048742" y="1002879"/>
                  </a:lnTo>
                  <a:lnTo>
                    <a:pt x="6088906" y="985924"/>
                  </a:lnTo>
                  <a:lnTo>
                    <a:pt x="6122939" y="959627"/>
                  </a:lnTo>
                  <a:lnTo>
                    <a:pt x="6149236" y="925594"/>
                  </a:lnTo>
                  <a:lnTo>
                    <a:pt x="6166191" y="885430"/>
                  </a:lnTo>
                  <a:lnTo>
                    <a:pt x="6172199" y="840739"/>
                  </a:lnTo>
                  <a:lnTo>
                    <a:pt x="6172199" y="168148"/>
                  </a:lnTo>
                  <a:lnTo>
                    <a:pt x="6166191" y="123457"/>
                  </a:lnTo>
                  <a:lnTo>
                    <a:pt x="6149236" y="83293"/>
                  </a:lnTo>
                  <a:lnTo>
                    <a:pt x="6122939" y="49260"/>
                  </a:lnTo>
                  <a:lnTo>
                    <a:pt x="6088906" y="22963"/>
                  </a:lnTo>
                  <a:lnTo>
                    <a:pt x="6048742" y="6008"/>
                  </a:lnTo>
                  <a:lnTo>
                    <a:pt x="600405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2591561" y="3339846"/>
              <a:ext cx="6172200" cy="1009015"/>
            </a:xfrm>
            <a:custGeom>
              <a:avLst/>
              <a:gdLst/>
              <a:ahLst/>
              <a:cxnLst/>
              <a:rect l="l" t="t" r="r" b="b"/>
              <a:pathLst>
                <a:path w="6172200" h="1009014">
                  <a:moveTo>
                    <a:pt x="6172199" y="168148"/>
                  </a:moveTo>
                  <a:lnTo>
                    <a:pt x="6172199" y="840739"/>
                  </a:lnTo>
                  <a:lnTo>
                    <a:pt x="6166191" y="885430"/>
                  </a:lnTo>
                  <a:lnTo>
                    <a:pt x="6149236" y="925594"/>
                  </a:lnTo>
                  <a:lnTo>
                    <a:pt x="6122939" y="959627"/>
                  </a:lnTo>
                  <a:lnTo>
                    <a:pt x="6088906" y="985924"/>
                  </a:lnTo>
                  <a:lnTo>
                    <a:pt x="6048742" y="1002879"/>
                  </a:lnTo>
                  <a:lnTo>
                    <a:pt x="6004052" y="1008887"/>
                  </a:lnTo>
                  <a:lnTo>
                    <a:pt x="0" y="1008887"/>
                  </a:lnTo>
                  <a:lnTo>
                    <a:pt x="0" y="0"/>
                  </a:lnTo>
                  <a:lnTo>
                    <a:pt x="6004052" y="0"/>
                  </a:lnTo>
                  <a:lnTo>
                    <a:pt x="6048742" y="6008"/>
                  </a:lnTo>
                  <a:lnTo>
                    <a:pt x="6088906" y="22963"/>
                  </a:lnTo>
                  <a:lnTo>
                    <a:pt x="6122939" y="49260"/>
                  </a:lnTo>
                  <a:lnTo>
                    <a:pt x="6149236" y="83293"/>
                  </a:lnTo>
                  <a:lnTo>
                    <a:pt x="6166191" y="123457"/>
                  </a:lnTo>
                  <a:lnTo>
                    <a:pt x="6172199" y="168148"/>
                  </a:lnTo>
                  <a:close/>
                </a:path>
              </a:pathLst>
            </a:custGeom>
            <a:ln w="25400">
              <a:solidFill>
                <a:srgbClr val="9371C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2805810" y="3543680"/>
            <a:ext cx="3034030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Char char="•"/>
              <a:tabLst>
                <a:tab pos="299085" algn="l"/>
                <a:tab pos="299720" algn="l"/>
              </a:tabLst>
            </a:pPr>
            <a:r>
              <a:rPr dirty="0" sz="3200" spc="-254">
                <a:latin typeface="Arial"/>
                <a:cs typeface="Arial"/>
              </a:rPr>
              <a:t>MELANOCYTES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493774" y="4683505"/>
            <a:ext cx="1110615" cy="1577340"/>
            <a:chOff x="1493774" y="4683505"/>
            <a:chExt cx="1110615" cy="1577340"/>
          </a:xfrm>
        </p:grpSpPr>
        <p:sp>
          <p:nvSpPr>
            <p:cNvPr id="17" name="object 17"/>
            <p:cNvSpPr/>
            <p:nvPr/>
          </p:nvSpPr>
          <p:spPr>
            <a:xfrm>
              <a:off x="1506474" y="4696205"/>
              <a:ext cx="1085215" cy="1551940"/>
            </a:xfrm>
            <a:custGeom>
              <a:avLst/>
              <a:gdLst/>
              <a:ahLst/>
              <a:cxnLst/>
              <a:rect l="l" t="t" r="r" b="b"/>
              <a:pathLst>
                <a:path w="1085214" h="1551939">
                  <a:moveTo>
                    <a:pt x="1085088" y="0"/>
                  </a:moveTo>
                  <a:lnTo>
                    <a:pt x="542544" y="542544"/>
                  </a:lnTo>
                  <a:lnTo>
                    <a:pt x="0" y="0"/>
                  </a:lnTo>
                  <a:lnTo>
                    <a:pt x="0" y="1008888"/>
                  </a:lnTo>
                  <a:lnTo>
                    <a:pt x="542544" y="1551432"/>
                  </a:lnTo>
                  <a:lnTo>
                    <a:pt x="1085088" y="1008888"/>
                  </a:lnTo>
                  <a:lnTo>
                    <a:pt x="1085088" y="0"/>
                  </a:lnTo>
                  <a:close/>
                </a:path>
              </a:pathLst>
            </a:custGeom>
            <a:solidFill>
              <a:srgbClr val="A279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506474" y="4696205"/>
              <a:ext cx="1085215" cy="1551940"/>
            </a:xfrm>
            <a:custGeom>
              <a:avLst/>
              <a:gdLst/>
              <a:ahLst/>
              <a:cxnLst/>
              <a:rect l="l" t="t" r="r" b="b"/>
              <a:pathLst>
                <a:path w="1085214" h="1551939">
                  <a:moveTo>
                    <a:pt x="1085088" y="0"/>
                  </a:moveTo>
                  <a:lnTo>
                    <a:pt x="1085088" y="1008888"/>
                  </a:lnTo>
                  <a:lnTo>
                    <a:pt x="542544" y="1551432"/>
                  </a:lnTo>
                  <a:lnTo>
                    <a:pt x="0" y="1008888"/>
                  </a:lnTo>
                  <a:lnTo>
                    <a:pt x="0" y="0"/>
                  </a:lnTo>
                  <a:lnTo>
                    <a:pt x="542544" y="542544"/>
                  </a:lnTo>
                  <a:lnTo>
                    <a:pt x="1085088" y="0"/>
                  </a:lnTo>
                  <a:close/>
                </a:path>
              </a:pathLst>
            </a:custGeom>
            <a:ln w="25400">
              <a:solidFill>
                <a:srgbClr val="A279B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1569211" y="5149977"/>
            <a:ext cx="956944" cy="588645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228600" marR="5080" indent="-216535">
              <a:lnSpc>
                <a:spcPts val="2030"/>
              </a:lnSpc>
              <a:spcBef>
                <a:spcPts val="480"/>
              </a:spcBef>
            </a:pPr>
            <a:r>
              <a:rPr dirty="0" sz="2000" spc="-155">
                <a:solidFill>
                  <a:srgbClr val="FFFFFF"/>
                </a:solidFill>
                <a:latin typeface="Arial"/>
                <a:cs typeface="Arial"/>
              </a:rPr>
              <a:t>Basal</a:t>
            </a:r>
            <a:r>
              <a:rPr dirty="0" sz="2000" spc="-3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60">
                <a:solidFill>
                  <a:srgbClr val="FFFFFF"/>
                </a:solidFill>
                <a:latin typeface="Arial"/>
                <a:cs typeface="Arial"/>
              </a:rPr>
              <a:t>cell  </a:t>
            </a:r>
            <a:r>
              <a:rPr dirty="0" sz="2000" spc="-85">
                <a:solidFill>
                  <a:srgbClr val="FFFFFF"/>
                </a:solidFill>
                <a:latin typeface="Arial"/>
                <a:cs typeface="Arial"/>
              </a:rPr>
              <a:t>layer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578861" y="4683505"/>
            <a:ext cx="6197600" cy="1033144"/>
            <a:chOff x="2578861" y="4683505"/>
            <a:chExt cx="6197600" cy="1033144"/>
          </a:xfrm>
        </p:grpSpPr>
        <p:sp>
          <p:nvSpPr>
            <p:cNvPr id="21" name="object 21"/>
            <p:cNvSpPr/>
            <p:nvPr/>
          </p:nvSpPr>
          <p:spPr>
            <a:xfrm>
              <a:off x="2591561" y="4696205"/>
              <a:ext cx="6172200" cy="1007744"/>
            </a:xfrm>
            <a:custGeom>
              <a:avLst/>
              <a:gdLst/>
              <a:ahLst/>
              <a:cxnLst/>
              <a:rect l="l" t="t" r="r" b="b"/>
              <a:pathLst>
                <a:path w="6172200" h="1007745">
                  <a:moveTo>
                    <a:pt x="6004306" y="0"/>
                  </a:moveTo>
                  <a:lnTo>
                    <a:pt x="0" y="0"/>
                  </a:lnTo>
                  <a:lnTo>
                    <a:pt x="0" y="1007364"/>
                  </a:lnTo>
                  <a:lnTo>
                    <a:pt x="6004306" y="1007364"/>
                  </a:lnTo>
                  <a:lnTo>
                    <a:pt x="6048933" y="1001366"/>
                  </a:lnTo>
                  <a:lnTo>
                    <a:pt x="6089038" y="984440"/>
                  </a:lnTo>
                  <a:lnTo>
                    <a:pt x="6123019" y="958188"/>
                  </a:lnTo>
                  <a:lnTo>
                    <a:pt x="6149274" y="924208"/>
                  </a:lnTo>
                  <a:lnTo>
                    <a:pt x="6166201" y="884101"/>
                  </a:lnTo>
                  <a:lnTo>
                    <a:pt x="6172199" y="839470"/>
                  </a:lnTo>
                  <a:lnTo>
                    <a:pt x="6172199" y="167894"/>
                  </a:lnTo>
                  <a:lnTo>
                    <a:pt x="6166201" y="123266"/>
                  </a:lnTo>
                  <a:lnTo>
                    <a:pt x="6149274" y="83161"/>
                  </a:lnTo>
                  <a:lnTo>
                    <a:pt x="6123019" y="49180"/>
                  </a:lnTo>
                  <a:lnTo>
                    <a:pt x="6089038" y="22925"/>
                  </a:lnTo>
                  <a:lnTo>
                    <a:pt x="6048933" y="5998"/>
                  </a:lnTo>
                  <a:lnTo>
                    <a:pt x="6004306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2591561" y="4696205"/>
              <a:ext cx="6172200" cy="1007744"/>
            </a:xfrm>
            <a:custGeom>
              <a:avLst/>
              <a:gdLst/>
              <a:ahLst/>
              <a:cxnLst/>
              <a:rect l="l" t="t" r="r" b="b"/>
              <a:pathLst>
                <a:path w="6172200" h="1007745">
                  <a:moveTo>
                    <a:pt x="6172199" y="167894"/>
                  </a:moveTo>
                  <a:lnTo>
                    <a:pt x="6172199" y="839470"/>
                  </a:lnTo>
                  <a:lnTo>
                    <a:pt x="6166201" y="884101"/>
                  </a:lnTo>
                  <a:lnTo>
                    <a:pt x="6149274" y="924208"/>
                  </a:lnTo>
                  <a:lnTo>
                    <a:pt x="6123019" y="958188"/>
                  </a:lnTo>
                  <a:lnTo>
                    <a:pt x="6089038" y="984440"/>
                  </a:lnTo>
                  <a:lnTo>
                    <a:pt x="6048933" y="1001366"/>
                  </a:lnTo>
                  <a:lnTo>
                    <a:pt x="6004306" y="1007364"/>
                  </a:lnTo>
                  <a:lnTo>
                    <a:pt x="0" y="1007364"/>
                  </a:lnTo>
                  <a:lnTo>
                    <a:pt x="0" y="0"/>
                  </a:lnTo>
                  <a:lnTo>
                    <a:pt x="6004306" y="0"/>
                  </a:lnTo>
                  <a:lnTo>
                    <a:pt x="6048933" y="5998"/>
                  </a:lnTo>
                  <a:lnTo>
                    <a:pt x="6089038" y="22925"/>
                  </a:lnTo>
                  <a:lnTo>
                    <a:pt x="6123019" y="49180"/>
                  </a:lnTo>
                  <a:lnTo>
                    <a:pt x="6149274" y="83161"/>
                  </a:lnTo>
                  <a:lnTo>
                    <a:pt x="6166201" y="123266"/>
                  </a:lnTo>
                  <a:lnTo>
                    <a:pt x="6172199" y="167894"/>
                  </a:lnTo>
                  <a:close/>
                </a:path>
              </a:pathLst>
            </a:custGeom>
            <a:ln w="25400">
              <a:solidFill>
                <a:srgbClr val="A279B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/>
          <p:cNvSpPr txBox="1"/>
          <p:nvPr/>
        </p:nvSpPr>
        <p:spPr>
          <a:xfrm>
            <a:off x="2805810" y="4899786"/>
            <a:ext cx="3117850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dirty="0" sz="3200" spc="-275">
                <a:latin typeface="Arial"/>
                <a:cs typeface="Arial"/>
              </a:rPr>
              <a:t>MELANOSOMES</a:t>
            </a:r>
            <a:endParaRPr sz="3200">
              <a:latin typeface="Arial"/>
              <a:cs typeface="Arial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60"/>
              <a:t>5</a:t>
            </a:r>
            <a:r>
              <a:rPr dirty="0" spc="25"/>
              <a:t>/1</a:t>
            </a:r>
            <a:r>
              <a:rPr dirty="0" spc="-25"/>
              <a:t>9</a:t>
            </a:r>
            <a:r>
              <a:rPr dirty="0" spc="105"/>
              <a:t>/</a:t>
            </a:r>
            <a:r>
              <a:rPr dirty="0" spc="210"/>
              <a:t>2</a:t>
            </a:r>
            <a:r>
              <a:rPr dirty="0" spc="-35"/>
              <a:t>0</a:t>
            </a:r>
            <a:r>
              <a:rPr dirty="0" spc="-45"/>
              <a:t>2</a:t>
            </a:r>
            <a:r>
              <a:rPr dirty="0" spc="-10"/>
              <a:t>3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85"/>
              <a:t>pigmentations</a:t>
            </a:r>
            <a:r>
              <a:rPr dirty="0" spc="-165"/>
              <a:t> </a:t>
            </a:r>
            <a:r>
              <a:rPr dirty="0" spc="-75"/>
              <a:t>of</a:t>
            </a:r>
            <a:r>
              <a:rPr dirty="0" spc="-165"/>
              <a:t> </a:t>
            </a:r>
            <a:r>
              <a:rPr dirty="0" spc="-60"/>
              <a:t>oral</a:t>
            </a:r>
            <a:r>
              <a:rPr dirty="0" spc="-155"/>
              <a:t> </a:t>
            </a:r>
            <a:r>
              <a:rPr dirty="0" spc="-45"/>
              <a:t>cavity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 spc="-20"/>
              <a:t>23</a:t>
            </a:fld>
          </a:p>
        </p:txBody>
      </p:sp>
      <p:sp>
        <p:nvSpPr>
          <p:cNvPr id="24" name="object 24"/>
          <p:cNvSpPr txBox="1"/>
          <p:nvPr/>
        </p:nvSpPr>
        <p:spPr>
          <a:xfrm>
            <a:off x="1145844" y="1167129"/>
            <a:ext cx="6349365" cy="13658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85">
                <a:latin typeface="Arial"/>
                <a:cs typeface="Arial"/>
              </a:rPr>
              <a:t>Melanocytes </a:t>
            </a:r>
            <a:r>
              <a:rPr dirty="0" sz="2400" spc="-170">
                <a:latin typeface="Arial"/>
                <a:cs typeface="Arial"/>
              </a:rPr>
              <a:t>(melanin </a:t>
            </a:r>
            <a:r>
              <a:rPr dirty="0" sz="2400" spc="-155">
                <a:latin typeface="Arial"/>
                <a:cs typeface="Arial"/>
              </a:rPr>
              <a:t>producing </a:t>
            </a:r>
            <a:r>
              <a:rPr dirty="0" sz="2400" spc="-165">
                <a:latin typeface="Arial"/>
                <a:cs typeface="Arial"/>
              </a:rPr>
              <a:t>cells)– Becker </a:t>
            </a:r>
            <a:r>
              <a:rPr dirty="0" sz="2400" spc="-65">
                <a:latin typeface="Arial"/>
                <a:cs typeface="Arial"/>
              </a:rPr>
              <a:t>in</a:t>
            </a:r>
            <a:r>
              <a:rPr dirty="0" sz="2400" spc="-475">
                <a:latin typeface="Arial"/>
                <a:cs typeface="Arial"/>
              </a:rPr>
              <a:t> </a:t>
            </a:r>
            <a:r>
              <a:rPr dirty="0" sz="2400" spc="-220">
                <a:latin typeface="Arial"/>
                <a:cs typeface="Arial"/>
              </a:rPr>
              <a:t>1927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300">
              <a:latin typeface="Arial"/>
              <a:cs typeface="Arial"/>
            </a:endParaRPr>
          </a:p>
          <a:p>
            <a:pPr marL="2044064" indent="-287020">
              <a:lnSpc>
                <a:spcPct val="100000"/>
              </a:lnSpc>
              <a:buChar char="•"/>
              <a:tabLst>
                <a:tab pos="2044064" algn="l"/>
                <a:tab pos="2044700" algn="l"/>
              </a:tabLst>
            </a:pPr>
            <a:r>
              <a:rPr dirty="0" sz="3200" spc="-235">
                <a:latin typeface="Arial"/>
                <a:cs typeface="Arial"/>
              </a:rPr>
              <a:t>MELANOBLASTS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5068" y="150876"/>
            <a:ext cx="2814066" cy="12123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73810" y="245110"/>
            <a:ext cx="2000250" cy="6807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300" spc="-240" i="1">
                <a:solidFill>
                  <a:srgbClr val="533466"/>
                </a:solidFill>
                <a:latin typeface="Times New Roman"/>
                <a:cs typeface="Times New Roman"/>
              </a:rPr>
              <a:t>Treatment</a:t>
            </a:r>
            <a:endParaRPr sz="43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28140" y="1243710"/>
            <a:ext cx="7818755" cy="3775075"/>
          </a:xfrm>
          <a:prstGeom prst="rect">
            <a:avLst/>
          </a:prstGeom>
        </p:spPr>
        <p:txBody>
          <a:bodyPr wrap="square" lIns="0" tIns="882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dirty="0" sz="2400" spc="-120">
                <a:latin typeface="Arial"/>
                <a:cs typeface="Arial"/>
              </a:rPr>
              <a:t>Medical</a:t>
            </a:r>
            <a:r>
              <a:rPr dirty="0" sz="2400" spc="-325">
                <a:latin typeface="Arial"/>
                <a:cs typeface="Arial"/>
              </a:rPr>
              <a:t> </a:t>
            </a:r>
            <a:r>
              <a:rPr dirty="0" sz="2400" spc="-204">
                <a:latin typeface="Arial"/>
                <a:cs typeface="Arial"/>
              </a:rPr>
              <a:t>Care: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2400" spc="-140">
                <a:latin typeface="Arial"/>
                <a:cs typeface="Arial"/>
              </a:rPr>
              <a:t>Drug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25">
                <a:latin typeface="Arial"/>
                <a:cs typeface="Arial"/>
              </a:rPr>
              <a:t>therapy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335">
                <a:latin typeface="Arial"/>
                <a:cs typeface="Arial"/>
              </a:rPr>
              <a:t>,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130">
                <a:latin typeface="Arial"/>
                <a:cs typeface="Arial"/>
              </a:rPr>
              <a:t>therapeutic</a:t>
            </a:r>
            <a:r>
              <a:rPr dirty="0" sz="2400" spc="-270">
                <a:latin typeface="Arial"/>
                <a:cs typeface="Arial"/>
              </a:rPr>
              <a:t> </a:t>
            </a:r>
            <a:r>
              <a:rPr dirty="0" sz="2400" spc="-130">
                <a:latin typeface="Arial"/>
                <a:cs typeface="Arial"/>
              </a:rPr>
              <a:t>radiation,</a:t>
            </a:r>
            <a:r>
              <a:rPr dirty="0" sz="2400" spc="-300">
                <a:latin typeface="Arial"/>
                <a:cs typeface="Arial"/>
              </a:rPr>
              <a:t> </a:t>
            </a:r>
            <a:r>
              <a:rPr dirty="0" sz="2400" spc="-195">
                <a:latin typeface="Arial"/>
                <a:cs typeface="Arial"/>
              </a:rPr>
              <a:t>and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65">
                <a:latin typeface="Arial"/>
                <a:cs typeface="Arial"/>
              </a:rPr>
              <a:t>immunotherapy</a:t>
            </a:r>
            <a:r>
              <a:rPr dirty="0" sz="2400" spc="-260">
                <a:latin typeface="Arial"/>
                <a:cs typeface="Arial"/>
              </a:rPr>
              <a:t> </a:t>
            </a:r>
            <a:r>
              <a:rPr dirty="0" sz="2400" spc="-190">
                <a:latin typeface="Arial"/>
                <a:cs typeface="Arial"/>
              </a:rPr>
              <a:t>are</a:t>
            </a:r>
            <a:r>
              <a:rPr dirty="0" sz="2400" spc="-275">
                <a:latin typeface="Arial"/>
                <a:cs typeface="Arial"/>
              </a:rPr>
              <a:t> used </a:t>
            </a:r>
            <a:r>
              <a:rPr dirty="0" sz="2400" spc="-65">
                <a:latin typeface="Arial"/>
                <a:cs typeface="Arial"/>
              </a:rPr>
              <a:t>in</a:t>
            </a:r>
            <a:endParaRPr sz="2400">
              <a:latin typeface="Arial"/>
              <a:cs typeface="Arial"/>
            </a:endParaRPr>
          </a:p>
          <a:p>
            <a:pPr marL="295910">
              <a:lnSpc>
                <a:spcPct val="100000"/>
              </a:lnSpc>
              <a:spcBef>
                <a:spcPts val="5"/>
              </a:spcBef>
            </a:pPr>
            <a:r>
              <a:rPr dirty="0" sz="2400" spc="-135">
                <a:latin typeface="Arial"/>
                <a:cs typeface="Arial"/>
              </a:rPr>
              <a:t>the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140">
                <a:latin typeface="Arial"/>
                <a:cs typeface="Arial"/>
              </a:rPr>
              <a:t>treatment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of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225">
                <a:latin typeface="Arial"/>
                <a:cs typeface="Arial"/>
              </a:rPr>
              <a:t>cutaneous</a:t>
            </a:r>
            <a:r>
              <a:rPr dirty="0" sz="2400" spc="-310">
                <a:latin typeface="Arial"/>
                <a:cs typeface="Arial"/>
              </a:rPr>
              <a:t> </a:t>
            </a:r>
            <a:r>
              <a:rPr dirty="0" sz="2400" spc="-245">
                <a:latin typeface="Arial"/>
                <a:cs typeface="Arial"/>
              </a:rPr>
              <a:t>melanoma.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400" spc="-145">
                <a:latin typeface="Arial"/>
                <a:cs typeface="Arial"/>
              </a:rPr>
              <a:t>Surgical</a:t>
            </a:r>
            <a:r>
              <a:rPr dirty="0" sz="2400" spc="-325">
                <a:latin typeface="Arial"/>
                <a:cs typeface="Arial"/>
              </a:rPr>
              <a:t> </a:t>
            </a:r>
            <a:r>
              <a:rPr dirty="0" sz="2400" spc="-204">
                <a:latin typeface="Arial"/>
                <a:cs typeface="Arial"/>
              </a:rPr>
              <a:t>Care: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55">
                <a:latin typeface="Arial"/>
                <a:cs typeface="Arial"/>
              </a:rPr>
              <a:t>Ablative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-185">
                <a:latin typeface="Arial"/>
                <a:cs typeface="Arial"/>
              </a:rPr>
              <a:t>surgery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60">
                <a:latin typeface="Arial"/>
                <a:cs typeface="Arial"/>
              </a:rPr>
              <a:t>with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30">
                <a:latin typeface="Arial"/>
                <a:cs typeface="Arial"/>
              </a:rPr>
              <a:t>tumor-free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204">
                <a:latin typeface="Arial"/>
                <a:cs typeface="Arial"/>
              </a:rPr>
              <a:t>margins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220">
                <a:latin typeface="Arial"/>
                <a:cs typeface="Arial"/>
              </a:rPr>
              <a:t>remains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30">
                <a:latin typeface="Arial"/>
                <a:cs typeface="Arial"/>
              </a:rPr>
              <a:t>the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40">
                <a:latin typeface="Arial"/>
                <a:cs typeface="Arial"/>
              </a:rPr>
              <a:t>treatment</a:t>
            </a:r>
            <a:endParaRPr sz="2400">
              <a:latin typeface="Arial"/>
              <a:cs typeface="Arial"/>
            </a:endParaRPr>
          </a:p>
          <a:p>
            <a:pPr marL="295910">
              <a:lnSpc>
                <a:spcPct val="100000"/>
              </a:lnSpc>
            </a:pPr>
            <a:r>
              <a:rPr dirty="0" sz="2400" spc="-150">
                <a:latin typeface="Arial"/>
                <a:cs typeface="Arial"/>
              </a:rPr>
              <a:t>of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210">
                <a:latin typeface="Arial"/>
                <a:cs typeface="Arial"/>
              </a:rPr>
              <a:t>choice.</a:t>
            </a:r>
            <a:endParaRPr sz="2400">
              <a:latin typeface="Arial"/>
              <a:cs typeface="Arial"/>
            </a:endParaRPr>
          </a:p>
          <a:p>
            <a:pPr marL="295910" marR="497840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50">
                <a:latin typeface="Arial"/>
                <a:cs typeface="Arial"/>
              </a:rPr>
              <a:t>Radiotherapy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-200">
                <a:latin typeface="Arial"/>
                <a:cs typeface="Arial"/>
              </a:rPr>
              <a:t>is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235">
                <a:latin typeface="Arial"/>
                <a:cs typeface="Arial"/>
              </a:rPr>
              <a:t>a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25">
                <a:latin typeface="Arial"/>
                <a:cs typeface="Arial"/>
              </a:rPr>
              <a:t>valuable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-130">
                <a:latin typeface="Arial"/>
                <a:cs typeface="Arial"/>
              </a:rPr>
              <a:t>adjuvant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65">
                <a:latin typeface="Arial"/>
                <a:cs typeface="Arial"/>
              </a:rPr>
              <a:t>in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45">
                <a:latin typeface="Arial"/>
                <a:cs typeface="Arial"/>
              </a:rPr>
              <a:t>achieving</a:t>
            </a:r>
            <a:r>
              <a:rPr dirty="0" sz="2400" spc="-265">
                <a:latin typeface="Arial"/>
                <a:cs typeface="Arial"/>
              </a:rPr>
              <a:t> </a:t>
            </a:r>
            <a:r>
              <a:rPr dirty="0" sz="2400" spc="-155">
                <a:latin typeface="Arial"/>
                <a:cs typeface="Arial"/>
              </a:rPr>
              <a:t>relapse-free  </a:t>
            </a:r>
            <a:r>
              <a:rPr dirty="0" sz="2400" spc="-125">
                <a:latin typeface="Arial"/>
                <a:cs typeface="Arial"/>
              </a:rPr>
              <a:t>survival</a:t>
            </a:r>
            <a:r>
              <a:rPr dirty="0" sz="2400" spc="-310">
                <a:latin typeface="Arial"/>
                <a:cs typeface="Arial"/>
              </a:rPr>
              <a:t> </a:t>
            </a:r>
            <a:r>
              <a:rPr dirty="0" sz="2400" spc="-215">
                <a:latin typeface="Arial"/>
                <a:cs typeface="Arial"/>
              </a:rPr>
              <a:t>when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05">
                <a:latin typeface="Arial"/>
                <a:cs typeface="Arial"/>
              </a:rPr>
              <a:t>high-fractionated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335">
                <a:latin typeface="Arial"/>
                <a:cs typeface="Arial"/>
              </a:rPr>
              <a:t>doses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-190">
                <a:latin typeface="Arial"/>
                <a:cs typeface="Arial"/>
              </a:rPr>
              <a:t>are</a:t>
            </a:r>
            <a:r>
              <a:rPr dirty="0" sz="2400" spc="-290">
                <a:latin typeface="Arial"/>
                <a:cs typeface="Arial"/>
              </a:rPr>
              <a:t> used.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8971" y="347472"/>
            <a:ext cx="2329433" cy="11026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35760" y="432561"/>
            <a:ext cx="1699260" cy="6197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900" spc="-300" i="1">
                <a:solidFill>
                  <a:srgbClr val="533466"/>
                </a:solidFill>
                <a:latin typeface="Times New Roman"/>
                <a:cs typeface="Times New Roman"/>
              </a:rPr>
              <a:t>Prognosis</a:t>
            </a:r>
            <a:endParaRPr sz="39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80489" y="1624329"/>
            <a:ext cx="7341234" cy="23729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5910" marR="427990" indent="-283845">
              <a:lnSpc>
                <a:spcPct val="100000"/>
              </a:lnSpc>
              <a:spcBef>
                <a:spcPts val="1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280">
                <a:latin typeface="Arial"/>
                <a:cs typeface="Arial"/>
              </a:rPr>
              <a:t>The </a:t>
            </a:r>
            <a:r>
              <a:rPr dirty="0" sz="2400" spc="-229">
                <a:latin typeface="Arial"/>
                <a:cs typeface="Arial"/>
              </a:rPr>
              <a:t>prognosis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-114">
                <a:latin typeface="Arial"/>
                <a:cs typeface="Arial"/>
              </a:rPr>
              <a:t>for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55">
                <a:latin typeface="Arial"/>
                <a:cs typeface="Arial"/>
              </a:rPr>
              <a:t>patients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-60">
                <a:latin typeface="Arial"/>
                <a:cs typeface="Arial"/>
              </a:rPr>
              <a:t>with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114">
                <a:latin typeface="Arial"/>
                <a:cs typeface="Arial"/>
              </a:rPr>
              <a:t>oral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30">
                <a:latin typeface="Arial"/>
                <a:cs typeface="Arial"/>
              </a:rPr>
              <a:t>malignant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235">
                <a:latin typeface="Arial"/>
                <a:cs typeface="Arial"/>
              </a:rPr>
              <a:t>melanoma</a:t>
            </a:r>
            <a:r>
              <a:rPr dirty="0" sz="2400" spc="-270">
                <a:latin typeface="Arial"/>
                <a:cs typeface="Arial"/>
              </a:rPr>
              <a:t> </a:t>
            </a:r>
            <a:r>
              <a:rPr dirty="0" sz="2400" spc="-200">
                <a:latin typeface="Arial"/>
                <a:cs typeface="Arial"/>
              </a:rPr>
              <a:t>is  </a:t>
            </a:r>
            <a:r>
              <a:rPr dirty="0" sz="2400" spc="-220">
                <a:latin typeface="Arial"/>
                <a:cs typeface="Arial"/>
              </a:rPr>
              <a:t>poor,</a:t>
            </a:r>
            <a:r>
              <a:rPr dirty="0" sz="2400" spc="-305">
                <a:latin typeface="Arial"/>
                <a:cs typeface="Arial"/>
              </a:rPr>
              <a:t> </a:t>
            </a:r>
            <a:r>
              <a:rPr dirty="0" sz="2400" spc="-60">
                <a:latin typeface="Arial"/>
                <a:cs typeface="Arial"/>
              </a:rPr>
              <a:t>with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35">
                <a:latin typeface="Arial"/>
                <a:cs typeface="Arial"/>
              </a:rPr>
              <a:t>the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90">
                <a:latin typeface="Arial"/>
                <a:cs typeface="Arial"/>
              </a:rPr>
              <a:t>5-year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25">
                <a:latin typeface="Arial"/>
                <a:cs typeface="Arial"/>
              </a:rPr>
              <a:t>survival</a:t>
            </a:r>
            <a:r>
              <a:rPr dirty="0" sz="2400" spc="-305">
                <a:latin typeface="Arial"/>
                <a:cs typeface="Arial"/>
              </a:rPr>
              <a:t> </a:t>
            </a:r>
            <a:r>
              <a:rPr dirty="0" sz="2400" spc="-130">
                <a:latin typeface="Arial"/>
                <a:cs typeface="Arial"/>
              </a:rPr>
              <a:t>rate</a:t>
            </a:r>
            <a:r>
              <a:rPr dirty="0" sz="2400" spc="-300">
                <a:latin typeface="Arial"/>
                <a:cs typeface="Arial"/>
              </a:rPr>
              <a:t> </a:t>
            </a:r>
            <a:r>
              <a:rPr dirty="0" sz="2400" spc="-95">
                <a:latin typeface="Arial"/>
                <a:cs typeface="Arial"/>
              </a:rPr>
              <a:t>at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270">
                <a:latin typeface="Arial"/>
                <a:cs typeface="Arial"/>
              </a:rPr>
              <a:t>11-18%.</a:t>
            </a:r>
            <a:endParaRPr sz="2400">
              <a:latin typeface="Arial"/>
              <a:cs typeface="Arial"/>
            </a:endParaRPr>
          </a:p>
          <a:p>
            <a:pPr marL="295910" marR="1023619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20">
                <a:latin typeface="Arial"/>
                <a:cs typeface="Arial"/>
              </a:rPr>
              <a:t>Early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140">
                <a:latin typeface="Arial"/>
                <a:cs typeface="Arial"/>
              </a:rPr>
              <a:t>recognition</a:t>
            </a:r>
            <a:r>
              <a:rPr dirty="0" sz="2400" spc="-300">
                <a:latin typeface="Arial"/>
                <a:cs typeface="Arial"/>
              </a:rPr>
              <a:t> </a:t>
            </a:r>
            <a:r>
              <a:rPr dirty="0" sz="2400" spc="-195">
                <a:latin typeface="Arial"/>
                <a:cs typeface="Arial"/>
              </a:rPr>
              <a:t>and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145">
                <a:latin typeface="Arial"/>
                <a:cs typeface="Arial"/>
              </a:rPr>
              <a:t>treatment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95">
                <a:latin typeface="Arial"/>
                <a:cs typeface="Arial"/>
              </a:rPr>
              <a:t>greatly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204">
                <a:latin typeface="Arial"/>
                <a:cs typeface="Arial"/>
              </a:rPr>
              <a:t>improves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135">
                <a:latin typeface="Arial"/>
                <a:cs typeface="Arial"/>
              </a:rPr>
              <a:t>the  </a:t>
            </a:r>
            <a:r>
              <a:rPr dirty="0" sz="2400" spc="-240">
                <a:latin typeface="Arial"/>
                <a:cs typeface="Arial"/>
              </a:rPr>
              <a:t>prognosis.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40">
                <a:latin typeface="Arial"/>
                <a:cs typeface="Arial"/>
              </a:rPr>
              <a:t>After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45">
                <a:latin typeface="Arial"/>
                <a:cs typeface="Arial"/>
              </a:rPr>
              <a:t>surgical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135">
                <a:latin typeface="Arial"/>
                <a:cs typeface="Arial"/>
              </a:rPr>
              <a:t>ablation,</a:t>
            </a:r>
            <a:r>
              <a:rPr dirty="0" sz="2400" spc="-305">
                <a:latin typeface="Arial"/>
                <a:cs typeface="Arial"/>
              </a:rPr>
              <a:t> </a:t>
            </a:r>
            <a:r>
              <a:rPr dirty="0" sz="2400" spc="-185">
                <a:latin typeface="Arial"/>
                <a:cs typeface="Arial"/>
              </a:rPr>
              <a:t>recurrence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195">
                <a:latin typeface="Arial"/>
                <a:cs typeface="Arial"/>
              </a:rPr>
              <a:t>and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235">
                <a:latin typeface="Arial"/>
                <a:cs typeface="Arial"/>
              </a:rPr>
              <a:t>metastasis</a:t>
            </a:r>
            <a:r>
              <a:rPr dirty="0" sz="2400" spc="-300">
                <a:latin typeface="Arial"/>
                <a:cs typeface="Arial"/>
              </a:rPr>
              <a:t> </a:t>
            </a:r>
            <a:r>
              <a:rPr dirty="0" sz="2400" spc="-190">
                <a:latin typeface="Arial"/>
                <a:cs typeface="Arial"/>
              </a:rPr>
              <a:t>are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45">
                <a:latin typeface="Arial"/>
                <a:cs typeface="Arial"/>
              </a:rPr>
              <a:t>frequent</a:t>
            </a:r>
            <a:endParaRPr sz="2400">
              <a:latin typeface="Arial"/>
              <a:cs typeface="Arial"/>
            </a:endParaRPr>
          </a:p>
          <a:p>
            <a:pPr marL="295910">
              <a:lnSpc>
                <a:spcPct val="100000"/>
              </a:lnSpc>
              <a:spcBef>
                <a:spcPts val="5"/>
              </a:spcBef>
            </a:pPr>
            <a:r>
              <a:rPr dirty="0" sz="2400" spc="-240">
                <a:latin typeface="Arial"/>
                <a:cs typeface="Arial"/>
              </a:rPr>
              <a:t>events,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95">
                <a:latin typeface="Arial"/>
                <a:cs typeface="Arial"/>
              </a:rPr>
              <a:t>and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265">
                <a:latin typeface="Arial"/>
                <a:cs typeface="Arial"/>
              </a:rPr>
              <a:t>most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patients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20">
                <a:latin typeface="Arial"/>
                <a:cs typeface="Arial"/>
              </a:rPr>
              <a:t>die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of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35">
                <a:latin typeface="Arial"/>
                <a:cs typeface="Arial"/>
              </a:rPr>
              <a:t>the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265">
                <a:latin typeface="Arial"/>
                <a:cs typeface="Arial"/>
              </a:rPr>
              <a:t>disease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65">
                <a:latin typeface="Arial"/>
                <a:cs typeface="Arial"/>
              </a:rPr>
              <a:t>in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55">
                <a:latin typeface="Arial"/>
                <a:cs typeface="Arial"/>
              </a:rPr>
              <a:t>2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240">
                <a:latin typeface="Arial"/>
                <a:cs typeface="Arial"/>
              </a:rPr>
              <a:t>years.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17" y="0"/>
            <a:ext cx="9142730" cy="6858000"/>
            <a:chOff x="1717" y="0"/>
            <a:chExt cx="9142730" cy="6858000"/>
          </a:xfrm>
        </p:grpSpPr>
        <p:sp>
          <p:nvSpPr>
            <p:cNvPr id="3" name="object 3"/>
            <p:cNvSpPr/>
            <p:nvPr/>
          </p:nvSpPr>
          <p:spPr>
            <a:xfrm>
              <a:off x="922782" y="1415033"/>
              <a:ext cx="210312" cy="2103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921781" y="1339341"/>
              <a:ext cx="305291" cy="2870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62812" y="1863851"/>
              <a:ext cx="6980682" cy="121234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11553" y="1958467"/>
            <a:ext cx="6287135" cy="6807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300" spc="-130" i="1">
                <a:solidFill>
                  <a:srgbClr val="542B6D"/>
                </a:solidFill>
                <a:latin typeface="Times New Roman"/>
                <a:cs typeface="Times New Roman"/>
              </a:rPr>
              <a:t>Multifocal/diffuse</a:t>
            </a:r>
            <a:r>
              <a:rPr dirty="0" sz="4300" spc="-125" i="1">
                <a:solidFill>
                  <a:srgbClr val="542B6D"/>
                </a:solidFill>
                <a:latin typeface="Times New Roman"/>
                <a:cs typeface="Times New Roman"/>
              </a:rPr>
              <a:t> </a:t>
            </a:r>
            <a:r>
              <a:rPr dirty="0" sz="4300" spc="-225" i="1">
                <a:solidFill>
                  <a:srgbClr val="542B6D"/>
                </a:solidFill>
                <a:latin typeface="Times New Roman"/>
                <a:cs typeface="Times New Roman"/>
              </a:rPr>
              <a:t>pigmentation</a:t>
            </a:r>
            <a:endParaRPr sz="43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38986" y="2721076"/>
            <a:ext cx="4724400" cy="17570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1562100">
              <a:lnSpc>
                <a:spcPct val="109300"/>
              </a:lnSpc>
              <a:spcBef>
                <a:spcPts val="95"/>
              </a:spcBef>
            </a:pPr>
            <a:r>
              <a:rPr dirty="0" sz="2600" spc="-180">
                <a:solidFill>
                  <a:srgbClr val="2E1240"/>
                </a:solidFill>
                <a:latin typeface="Arial"/>
                <a:cs typeface="Arial"/>
              </a:rPr>
              <a:t>Physiologic</a:t>
            </a:r>
            <a:r>
              <a:rPr dirty="0" sz="2600" spc="-405">
                <a:solidFill>
                  <a:srgbClr val="2E1240"/>
                </a:solidFill>
                <a:latin typeface="Arial"/>
                <a:cs typeface="Arial"/>
              </a:rPr>
              <a:t> </a:t>
            </a:r>
            <a:r>
              <a:rPr dirty="0" sz="2600" spc="-150">
                <a:solidFill>
                  <a:srgbClr val="2E1240"/>
                </a:solidFill>
                <a:latin typeface="Arial"/>
                <a:cs typeface="Arial"/>
              </a:rPr>
              <a:t>pigmentation  Drug </a:t>
            </a:r>
            <a:r>
              <a:rPr dirty="0" sz="2600" spc="-170">
                <a:solidFill>
                  <a:srgbClr val="2E1240"/>
                </a:solidFill>
                <a:latin typeface="Arial"/>
                <a:cs typeface="Arial"/>
              </a:rPr>
              <a:t>induced </a:t>
            </a:r>
            <a:r>
              <a:rPr dirty="0" sz="2600" spc="-254">
                <a:solidFill>
                  <a:srgbClr val="2E1240"/>
                </a:solidFill>
                <a:latin typeface="Arial"/>
                <a:cs typeface="Arial"/>
              </a:rPr>
              <a:t>melanosis  </a:t>
            </a:r>
            <a:r>
              <a:rPr dirty="0" sz="2600" spc="-290">
                <a:solidFill>
                  <a:srgbClr val="2E1240"/>
                </a:solidFill>
                <a:latin typeface="Arial"/>
                <a:cs typeface="Arial"/>
              </a:rPr>
              <a:t>Smoker’s</a:t>
            </a:r>
            <a:r>
              <a:rPr dirty="0" sz="2600" spc="-325">
                <a:solidFill>
                  <a:srgbClr val="2E1240"/>
                </a:solidFill>
                <a:latin typeface="Arial"/>
                <a:cs typeface="Arial"/>
              </a:rPr>
              <a:t> </a:t>
            </a:r>
            <a:r>
              <a:rPr dirty="0" sz="2600" spc="-254">
                <a:solidFill>
                  <a:srgbClr val="2E1240"/>
                </a:solidFill>
                <a:latin typeface="Arial"/>
                <a:cs typeface="Arial"/>
              </a:rPr>
              <a:t>melanosis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dirty="0" sz="2600" spc="-310">
                <a:solidFill>
                  <a:srgbClr val="2E1240"/>
                </a:solidFill>
                <a:latin typeface="Arial"/>
                <a:cs typeface="Arial"/>
              </a:rPr>
              <a:t>Post </a:t>
            </a:r>
            <a:r>
              <a:rPr dirty="0" sz="2600" spc="-135">
                <a:solidFill>
                  <a:srgbClr val="2E1240"/>
                </a:solidFill>
                <a:latin typeface="Arial"/>
                <a:cs typeface="Arial"/>
              </a:rPr>
              <a:t>inflammatory</a:t>
            </a:r>
            <a:r>
              <a:rPr dirty="0" sz="2600" spc="-330">
                <a:solidFill>
                  <a:srgbClr val="2E1240"/>
                </a:solidFill>
                <a:latin typeface="Arial"/>
                <a:cs typeface="Arial"/>
              </a:rPr>
              <a:t> </a:t>
            </a:r>
            <a:r>
              <a:rPr dirty="0" sz="2600" spc="-150">
                <a:solidFill>
                  <a:srgbClr val="2E1240"/>
                </a:solidFill>
                <a:latin typeface="Arial"/>
                <a:cs typeface="Arial"/>
              </a:rPr>
              <a:t>hyperpigmentation</a:t>
            </a:r>
            <a:endParaRPr sz="2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04359" y="6537147"/>
            <a:ext cx="7308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60">
                <a:solidFill>
                  <a:srgbClr val="92879F"/>
                </a:solidFill>
                <a:latin typeface="Arial"/>
                <a:cs typeface="Arial"/>
              </a:rPr>
              <a:t>5</a:t>
            </a:r>
            <a:r>
              <a:rPr dirty="0" sz="1200" spc="25">
                <a:solidFill>
                  <a:srgbClr val="92879F"/>
                </a:solidFill>
                <a:latin typeface="Arial"/>
                <a:cs typeface="Arial"/>
              </a:rPr>
              <a:t>/1</a:t>
            </a:r>
            <a:r>
              <a:rPr dirty="0" sz="1200" spc="-25">
                <a:solidFill>
                  <a:srgbClr val="92879F"/>
                </a:solidFill>
                <a:latin typeface="Arial"/>
                <a:cs typeface="Arial"/>
              </a:rPr>
              <a:t>9</a:t>
            </a:r>
            <a:r>
              <a:rPr dirty="0" sz="1200" spc="105">
                <a:solidFill>
                  <a:srgbClr val="92879F"/>
                </a:solidFill>
                <a:latin typeface="Arial"/>
                <a:cs typeface="Arial"/>
              </a:rPr>
              <a:t>/</a:t>
            </a:r>
            <a:r>
              <a:rPr dirty="0" sz="1200" spc="210">
                <a:solidFill>
                  <a:srgbClr val="92879F"/>
                </a:solidFill>
                <a:latin typeface="Arial"/>
                <a:cs typeface="Arial"/>
              </a:rPr>
              <a:t>2</a:t>
            </a:r>
            <a:r>
              <a:rPr dirty="0" sz="1200" spc="-35">
                <a:solidFill>
                  <a:srgbClr val="92879F"/>
                </a:solidFill>
                <a:latin typeface="Arial"/>
                <a:cs typeface="Arial"/>
              </a:rPr>
              <a:t>0</a:t>
            </a:r>
            <a:r>
              <a:rPr dirty="0" sz="1200" spc="-45">
                <a:solidFill>
                  <a:srgbClr val="92879F"/>
                </a:solidFill>
                <a:latin typeface="Arial"/>
                <a:cs typeface="Arial"/>
              </a:rPr>
              <a:t>2</a:t>
            </a:r>
            <a:r>
              <a:rPr dirty="0" sz="1200" spc="-10">
                <a:solidFill>
                  <a:srgbClr val="92879F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94628" y="6537147"/>
            <a:ext cx="16014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85">
                <a:solidFill>
                  <a:srgbClr val="92879F"/>
                </a:solidFill>
                <a:latin typeface="Arial"/>
                <a:cs typeface="Arial"/>
              </a:rPr>
              <a:t>pigmentations</a:t>
            </a:r>
            <a:r>
              <a:rPr dirty="0" sz="1200" spc="-165">
                <a:solidFill>
                  <a:srgbClr val="92879F"/>
                </a:solidFill>
                <a:latin typeface="Arial"/>
                <a:cs typeface="Arial"/>
              </a:rPr>
              <a:t> </a:t>
            </a:r>
            <a:r>
              <a:rPr dirty="0" sz="1200" spc="-75">
                <a:solidFill>
                  <a:srgbClr val="92879F"/>
                </a:solidFill>
                <a:latin typeface="Arial"/>
                <a:cs typeface="Arial"/>
              </a:rPr>
              <a:t>of</a:t>
            </a:r>
            <a:r>
              <a:rPr dirty="0" sz="1200" spc="-165">
                <a:solidFill>
                  <a:srgbClr val="92879F"/>
                </a:solidFill>
                <a:latin typeface="Arial"/>
                <a:cs typeface="Arial"/>
              </a:rPr>
              <a:t> </a:t>
            </a:r>
            <a:r>
              <a:rPr dirty="0" sz="1200" spc="-60">
                <a:solidFill>
                  <a:srgbClr val="92879F"/>
                </a:solidFill>
                <a:latin typeface="Arial"/>
                <a:cs typeface="Arial"/>
              </a:rPr>
              <a:t>oral</a:t>
            </a:r>
            <a:r>
              <a:rPr dirty="0" sz="1200" spc="-155">
                <a:solidFill>
                  <a:srgbClr val="92879F"/>
                </a:solidFill>
                <a:latin typeface="Arial"/>
                <a:cs typeface="Arial"/>
              </a:rPr>
              <a:t> </a:t>
            </a:r>
            <a:r>
              <a:rPr dirty="0" sz="1200" spc="-45">
                <a:solidFill>
                  <a:srgbClr val="92879F"/>
                </a:solidFill>
                <a:latin typeface="Arial"/>
                <a:cs typeface="Arial"/>
              </a:rPr>
              <a:t>cavity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750554" y="6537147"/>
            <a:ext cx="1841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45">
                <a:solidFill>
                  <a:srgbClr val="92879F"/>
                </a:solidFill>
                <a:latin typeface="Arial"/>
                <a:cs typeface="Arial"/>
              </a:rPr>
              <a:t>52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17" y="0"/>
            <a:ext cx="9142730" cy="6858000"/>
            <a:chOff x="1717" y="0"/>
            <a:chExt cx="9142730" cy="6858000"/>
          </a:xfrm>
        </p:grpSpPr>
        <p:sp>
          <p:nvSpPr>
            <p:cNvPr id="3" name="object 3"/>
            <p:cNvSpPr/>
            <p:nvPr/>
          </p:nvSpPr>
          <p:spPr>
            <a:xfrm>
              <a:off x="4614672" y="3235451"/>
              <a:ext cx="4110228" cy="27462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4678679" y="3299459"/>
              <a:ext cx="3931920" cy="25679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659629" y="3280409"/>
              <a:ext cx="3970020" cy="2606040"/>
            </a:xfrm>
            <a:custGeom>
              <a:avLst/>
              <a:gdLst/>
              <a:ahLst/>
              <a:cxnLst/>
              <a:rect l="l" t="t" r="r" b="b"/>
              <a:pathLst>
                <a:path w="3970020" h="2606040">
                  <a:moveTo>
                    <a:pt x="0" y="2606040"/>
                  </a:moveTo>
                  <a:lnTo>
                    <a:pt x="3970020" y="2606040"/>
                  </a:lnTo>
                  <a:lnTo>
                    <a:pt x="3970020" y="0"/>
                  </a:lnTo>
                  <a:lnTo>
                    <a:pt x="0" y="0"/>
                  </a:lnTo>
                  <a:lnTo>
                    <a:pt x="0" y="260604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16991" y="316991"/>
              <a:ext cx="4346448" cy="292150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81000" y="381000"/>
              <a:ext cx="4168140" cy="27432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61950" y="361950"/>
              <a:ext cx="4206240" cy="2781300"/>
            </a:xfrm>
            <a:custGeom>
              <a:avLst/>
              <a:gdLst/>
              <a:ahLst/>
              <a:cxnLst/>
              <a:rect l="l" t="t" r="r" b="b"/>
              <a:pathLst>
                <a:path w="4206240" h="2781300">
                  <a:moveTo>
                    <a:pt x="0" y="2781300"/>
                  </a:moveTo>
                  <a:lnTo>
                    <a:pt x="4206240" y="2781300"/>
                  </a:lnTo>
                  <a:lnTo>
                    <a:pt x="4206240" y="0"/>
                  </a:lnTo>
                  <a:lnTo>
                    <a:pt x="0" y="0"/>
                  </a:lnTo>
                  <a:lnTo>
                    <a:pt x="0" y="2781300"/>
                  </a:lnTo>
                  <a:close/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764540" y="3296792"/>
            <a:ext cx="318008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5">
                <a:latin typeface="Arial"/>
                <a:cs typeface="Arial"/>
              </a:rPr>
              <a:t>RACIAL</a:t>
            </a:r>
            <a:r>
              <a:rPr dirty="0" sz="2400" spc="-360">
                <a:latin typeface="Arial"/>
                <a:cs typeface="Arial"/>
              </a:rPr>
              <a:t> </a:t>
            </a:r>
            <a:r>
              <a:rPr dirty="0" sz="2400" spc="-185">
                <a:latin typeface="Arial"/>
                <a:cs typeface="Arial"/>
              </a:rPr>
              <a:t>PIGMENTATION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36975" y="5968695"/>
            <a:ext cx="50425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55">
                <a:latin typeface="Arial"/>
                <a:cs typeface="Arial"/>
              </a:rPr>
              <a:t>PHYSIOLOGIC</a:t>
            </a:r>
            <a:r>
              <a:rPr dirty="0" sz="2400" spc="-315">
                <a:latin typeface="Arial"/>
                <a:cs typeface="Arial"/>
              </a:rPr>
              <a:t> </a:t>
            </a:r>
            <a:r>
              <a:rPr dirty="0" sz="2400" spc="-185">
                <a:latin typeface="Arial"/>
                <a:cs typeface="Arial"/>
              </a:rPr>
              <a:t>PIGMENTATION</a:t>
            </a:r>
            <a:r>
              <a:rPr dirty="0" sz="2400" spc="-320">
                <a:latin typeface="Arial"/>
                <a:cs typeface="Arial"/>
              </a:rPr>
              <a:t> </a:t>
            </a:r>
            <a:r>
              <a:rPr dirty="0" sz="2400" spc="-85">
                <a:latin typeface="Arial"/>
                <a:cs typeface="Arial"/>
              </a:rPr>
              <a:t>ON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280">
                <a:latin typeface="Arial"/>
                <a:cs typeface="Arial"/>
              </a:rPr>
              <a:t>THE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36975" y="6334455"/>
            <a:ext cx="449961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335">
                <a:latin typeface="Arial"/>
                <a:cs typeface="Arial"/>
              </a:rPr>
              <a:t>TIPS </a:t>
            </a:r>
            <a:r>
              <a:rPr dirty="0" sz="2400" spc="-215">
                <a:latin typeface="Arial"/>
                <a:cs typeface="Arial"/>
              </a:rPr>
              <a:t>OF </a:t>
            </a:r>
            <a:r>
              <a:rPr dirty="0" sz="2400" spc="-280">
                <a:latin typeface="Arial"/>
                <a:cs typeface="Arial"/>
              </a:rPr>
              <a:t>THE </a:t>
            </a:r>
            <a:r>
              <a:rPr dirty="0" sz="2400" spc="-210">
                <a:latin typeface="Arial"/>
                <a:cs typeface="Arial"/>
              </a:rPr>
              <a:t>FUNGIFORM</a:t>
            </a:r>
            <a:r>
              <a:rPr dirty="0" sz="2400" spc="-434">
                <a:latin typeface="Arial"/>
                <a:cs typeface="Arial"/>
              </a:rPr>
              <a:t> </a:t>
            </a:r>
            <a:r>
              <a:rPr dirty="0" sz="2400" spc="-145">
                <a:latin typeface="Arial"/>
                <a:cs typeface="Arial"/>
              </a:rPr>
              <a:t>PAPILLAE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749030" y="6537147"/>
            <a:ext cx="1866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40">
                <a:solidFill>
                  <a:srgbClr val="92879F"/>
                </a:solidFill>
                <a:latin typeface="Arial"/>
                <a:cs typeface="Arial"/>
              </a:rPr>
              <a:t>53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81550" y="3638550"/>
            <a:ext cx="4152900" cy="3009900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00">
              <a:latin typeface="Times New Roman"/>
              <a:cs typeface="Times New Roman"/>
            </a:endParaRPr>
          </a:p>
          <a:p>
            <a:pPr algn="r" marR="4445">
              <a:lnSpc>
                <a:spcPts val="775"/>
              </a:lnSpc>
            </a:pPr>
            <a:r>
              <a:rPr dirty="0" sz="1200" spc="-45">
                <a:solidFill>
                  <a:srgbClr val="92879F"/>
                </a:solidFill>
                <a:latin typeface="Arial"/>
                <a:cs typeface="Arial"/>
              </a:rPr>
              <a:t>54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051560" y="420623"/>
            <a:ext cx="3559810" cy="1019175"/>
            <a:chOff x="1051560" y="420623"/>
            <a:chExt cx="3559810" cy="1019175"/>
          </a:xfrm>
        </p:grpSpPr>
        <p:sp>
          <p:nvSpPr>
            <p:cNvPr id="4" name="object 4"/>
            <p:cNvSpPr/>
            <p:nvPr/>
          </p:nvSpPr>
          <p:spPr>
            <a:xfrm>
              <a:off x="1051560" y="420623"/>
              <a:ext cx="2023110" cy="101879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467356" y="420623"/>
              <a:ext cx="2143506" cy="101879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43913" y="498475"/>
            <a:ext cx="297688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265" i="1">
                <a:solidFill>
                  <a:srgbClr val="542B6D"/>
                </a:solidFill>
                <a:latin typeface="Times New Roman"/>
                <a:cs typeface="Times New Roman"/>
              </a:rPr>
              <a:t>Smokers</a:t>
            </a:r>
            <a:r>
              <a:rPr dirty="0" sz="3600" spc="-160" i="1">
                <a:solidFill>
                  <a:srgbClr val="542B6D"/>
                </a:solidFill>
                <a:latin typeface="Times New Roman"/>
                <a:cs typeface="Times New Roman"/>
              </a:rPr>
              <a:t> </a:t>
            </a:r>
            <a:r>
              <a:rPr dirty="0" sz="3600" spc="-265" i="1">
                <a:solidFill>
                  <a:srgbClr val="542B6D"/>
                </a:solidFill>
                <a:latin typeface="Times New Roman"/>
                <a:cs typeface="Times New Roman"/>
              </a:rPr>
              <a:t>melanosis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28140" y="1471929"/>
            <a:ext cx="6268720" cy="2083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5910" marR="5080" indent="-283845">
              <a:lnSpc>
                <a:spcPct val="100000"/>
              </a:lnSpc>
              <a:spcBef>
                <a:spcPts val="1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50">
                <a:latin typeface="Arial"/>
                <a:cs typeface="Arial"/>
              </a:rPr>
              <a:t>Diffuse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65">
                <a:latin typeface="Arial"/>
                <a:cs typeface="Arial"/>
              </a:rPr>
              <a:t>macular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240">
                <a:latin typeface="Arial"/>
                <a:cs typeface="Arial"/>
              </a:rPr>
              <a:t>melanosis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of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25">
                <a:latin typeface="Arial"/>
                <a:cs typeface="Arial"/>
              </a:rPr>
              <a:t>anterior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-140">
                <a:latin typeface="Arial"/>
                <a:cs typeface="Arial"/>
              </a:rPr>
              <a:t>gingiva,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-155">
                <a:latin typeface="Arial"/>
                <a:cs typeface="Arial"/>
              </a:rPr>
              <a:t>buccal  </a:t>
            </a:r>
            <a:r>
              <a:rPr dirty="0" sz="2400" spc="-295">
                <a:latin typeface="Arial"/>
                <a:cs typeface="Arial"/>
              </a:rPr>
              <a:t>mucosa,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204">
                <a:latin typeface="Arial"/>
                <a:cs typeface="Arial"/>
              </a:rPr>
              <a:t>tongue,</a:t>
            </a:r>
            <a:r>
              <a:rPr dirty="0" sz="2400" spc="-300">
                <a:latin typeface="Arial"/>
                <a:cs typeface="Arial"/>
              </a:rPr>
              <a:t> </a:t>
            </a:r>
            <a:r>
              <a:rPr dirty="0" sz="2400" spc="-105">
                <a:latin typeface="Arial"/>
                <a:cs typeface="Arial"/>
              </a:rPr>
              <a:t>floor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of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-180">
                <a:latin typeface="Arial"/>
                <a:cs typeface="Arial"/>
              </a:rPr>
              <a:t>mouth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195">
                <a:latin typeface="Arial"/>
                <a:cs typeface="Arial"/>
              </a:rPr>
              <a:t>and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-160">
                <a:latin typeface="Arial"/>
                <a:cs typeface="Arial"/>
              </a:rPr>
              <a:t>palate.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229">
                <a:latin typeface="Arial"/>
                <a:cs typeface="Arial"/>
              </a:rPr>
              <a:t>Melanogenesis </a:t>
            </a:r>
            <a:r>
              <a:rPr dirty="0" sz="2400" spc="-105">
                <a:latin typeface="Arial"/>
                <a:cs typeface="Arial"/>
              </a:rPr>
              <a:t>by </a:t>
            </a:r>
            <a:r>
              <a:rPr dirty="0" sz="2400" spc="-200">
                <a:latin typeface="Arial"/>
                <a:cs typeface="Arial"/>
              </a:rPr>
              <a:t>tobacco</a:t>
            </a:r>
            <a:r>
              <a:rPr dirty="0" sz="2400" spc="-505">
                <a:latin typeface="Arial"/>
                <a:cs typeface="Arial"/>
              </a:rPr>
              <a:t> </a:t>
            </a:r>
            <a:r>
              <a:rPr dirty="0" sz="2400" spc="-285">
                <a:latin typeface="Arial"/>
                <a:cs typeface="Arial"/>
              </a:rPr>
              <a:t>smoke </a:t>
            </a:r>
            <a:r>
              <a:rPr dirty="0" sz="2400" spc="-200">
                <a:latin typeface="Arial"/>
                <a:cs typeface="Arial"/>
              </a:rPr>
              <a:t>products.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30">
                <a:latin typeface="Arial"/>
                <a:cs typeface="Arial"/>
              </a:rPr>
              <a:t>Basilar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-240">
                <a:latin typeface="Arial"/>
                <a:cs typeface="Arial"/>
              </a:rPr>
              <a:t>melanosis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60">
                <a:latin typeface="Arial"/>
                <a:cs typeface="Arial"/>
              </a:rPr>
              <a:t>with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60">
                <a:latin typeface="Arial"/>
                <a:cs typeface="Arial"/>
              </a:rPr>
              <a:t>melanin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180">
                <a:latin typeface="Arial"/>
                <a:cs typeface="Arial"/>
              </a:rPr>
              <a:t>incontinence.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210">
                <a:latin typeface="Arial"/>
                <a:cs typeface="Arial"/>
              </a:rPr>
              <a:t>No </a:t>
            </a:r>
            <a:r>
              <a:rPr dirty="0" sz="2400" spc="-140">
                <a:latin typeface="Arial"/>
                <a:cs typeface="Arial"/>
              </a:rPr>
              <a:t>premalignant</a:t>
            </a:r>
            <a:r>
              <a:rPr dirty="0" sz="2400" spc="-370">
                <a:latin typeface="Arial"/>
                <a:cs typeface="Arial"/>
              </a:rPr>
              <a:t> </a:t>
            </a:r>
            <a:r>
              <a:rPr dirty="0" sz="2400" spc="-125">
                <a:latin typeface="Arial"/>
                <a:cs typeface="Arial"/>
              </a:rPr>
              <a:t>potential.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736591" y="3593590"/>
            <a:ext cx="4293235" cy="3150235"/>
            <a:chOff x="4736591" y="3593590"/>
            <a:chExt cx="4293235" cy="3150235"/>
          </a:xfrm>
        </p:grpSpPr>
        <p:sp>
          <p:nvSpPr>
            <p:cNvPr id="9" name="object 9"/>
            <p:cNvSpPr/>
            <p:nvPr/>
          </p:nvSpPr>
          <p:spPr>
            <a:xfrm>
              <a:off x="4736591" y="3593590"/>
              <a:ext cx="4293108" cy="315010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800599" y="3657600"/>
              <a:ext cx="4114800" cy="29718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17" y="0"/>
            <a:ext cx="9142730" cy="6858000"/>
            <a:chOff x="1717" y="0"/>
            <a:chExt cx="9142730" cy="6858000"/>
          </a:xfrm>
        </p:grpSpPr>
        <p:sp>
          <p:nvSpPr>
            <p:cNvPr id="3" name="object 3"/>
            <p:cNvSpPr/>
            <p:nvPr/>
          </p:nvSpPr>
          <p:spPr>
            <a:xfrm>
              <a:off x="822959" y="420623"/>
              <a:ext cx="3704082" cy="101879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919728" y="420623"/>
              <a:ext cx="3615689" cy="101879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15364" y="498475"/>
            <a:ext cx="613092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85" i="1">
                <a:solidFill>
                  <a:srgbClr val="542B6D"/>
                </a:solidFill>
                <a:latin typeface="Times New Roman"/>
                <a:cs typeface="Times New Roman"/>
              </a:rPr>
              <a:t>Post </a:t>
            </a:r>
            <a:r>
              <a:rPr dirty="0" sz="3600" spc="-190" i="1">
                <a:solidFill>
                  <a:srgbClr val="542B6D"/>
                </a:solidFill>
                <a:latin typeface="Times New Roman"/>
                <a:cs typeface="Times New Roman"/>
              </a:rPr>
              <a:t>inflammatory</a:t>
            </a:r>
            <a:r>
              <a:rPr dirty="0" sz="3600" spc="-90" i="1">
                <a:solidFill>
                  <a:srgbClr val="542B6D"/>
                </a:solidFill>
                <a:latin typeface="Times New Roman"/>
                <a:cs typeface="Times New Roman"/>
              </a:rPr>
              <a:t> </a:t>
            </a:r>
            <a:r>
              <a:rPr dirty="0" sz="3600" spc="-210" i="1">
                <a:solidFill>
                  <a:srgbClr val="542B6D"/>
                </a:solidFill>
                <a:latin typeface="Times New Roman"/>
                <a:cs typeface="Times New Roman"/>
              </a:rPr>
              <a:t>hyperpigmentation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526792" y="1536191"/>
            <a:ext cx="4409440" cy="4281170"/>
            <a:chOff x="2526792" y="1536191"/>
            <a:chExt cx="4409440" cy="4281170"/>
          </a:xfrm>
        </p:grpSpPr>
        <p:sp>
          <p:nvSpPr>
            <p:cNvPr id="7" name="object 7"/>
            <p:cNvSpPr/>
            <p:nvPr/>
          </p:nvSpPr>
          <p:spPr>
            <a:xfrm>
              <a:off x="2526792" y="1536191"/>
              <a:ext cx="4408932" cy="42809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590800" y="1600199"/>
              <a:ext cx="4230624" cy="410260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571750" y="1581149"/>
              <a:ext cx="4269105" cy="4140835"/>
            </a:xfrm>
            <a:custGeom>
              <a:avLst/>
              <a:gdLst/>
              <a:ahLst/>
              <a:cxnLst/>
              <a:rect l="l" t="t" r="r" b="b"/>
              <a:pathLst>
                <a:path w="4269105" h="4140835">
                  <a:moveTo>
                    <a:pt x="0" y="4140708"/>
                  </a:moveTo>
                  <a:lnTo>
                    <a:pt x="4268724" y="4140708"/>
                  </a:lnTo>
                  <a:lnTo>
                    <a:pt x="4268724" y="0"/>
                  </a:lnTo>
                  <a:lnTo>
                    <a:pt x="0" y="0"/>
                  </a:lnTo>
                  <a:lnTo>
                    <a:pt x="0" y="4140708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2593594" y="6044895"/>
            <a:ext cx="409511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40">
                <a:latin typeface="Arial"/>
                <a:cs typeface="Arial"/>
              </a:rPr>
              <a:t>LICHEN </a:t>
            </a:r>
            <a:r>
              <a:rPr dirty="0" sz="2400" spc="-190">
                <a:latin typeface="Arial"/>
                <a:cs typeface="Arial"/>
              </a:rPr>
              <a:t>PLANUS</a:t>
            </a:r>
            <a:r>
              <a:rPr dirty="0" sz="2400" spc="-535">
                <a:latin typeface="Arial"/>
                <a:cs typeface="Arial"/>
              </a:rPr>
              <a:t> </a:t>
            </a:r>
            <a:r>
              <a:rPr dirty="0" sz="2400" spc="-265">
                <a:latin typeface="Arial"/>
                <a:cs typeface="Arial"/>
              </a:rPr>
              <a:t>PIGMENTOSUS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60"/>
              <a:t>5</a:t>
            </a:r>
            <a:r>
              <a:rPr dirty="0" spc="25"/>
              <a:t>/1</a:t>
            </a:r>
            <a:r>
              <a:rPr dirty="0" spc="-25"/>
              <a:t>9</a:t>
            </a:r>
            <a:r>
              <a:rPr dirty="0" spc="105"/>
              <a:t>/</a:t>
            </a:r>
            <a:r>
              <a:rPr dirty="0" spc="210"/>
              <a:t>2</a:t>
            </a:r>
            <a:r>
              <a:rPr dirty="0" spc="-35"/>
              <a:t>0</a:t>
            </a:r>
            <a:r>
              <a:rPr dirty="0" spc="-45"/>
              <a:t>2</a:t>
            </a:r>
            <a:r>
              <a:rPr dirty="0" spc="-10"/>
              <a:t>3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85"/>
              <a:t>pigmentations</a:t>
            </a:r>
            <a:r>
              <a:rPr dirty="0" spc="-165"/>
              <a:t> </a:t>
            </a:r>
            <a:r>
              <a:rPr dirty="0" spc="-75"/>
              <a:t>of</a:t>
            </a:r>
            <a:r>
              <a:rPr dirty="0" spc="-165"/>
              <a:t> </a:t>
            </a:r>
            <a:r>
              <a:rPr dirty="0" spc="-60"/>
              <a:t>oral</a:t>
            </a:r>
            <a:r>
              <a:rPr dirty="0" spc="-155"/>
              <a:t> </a:t>
            </a:r>
            <a:r>
              <a:rPr dirty="0" spc="-45"/>
              <a:t>cavity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725154" y="6550839"/>
            <a:ext cx="236854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 sz="1200" spc="-40">
                <a:solidFill>
                  <a:srgbClr val="92879F"/>
                </a:solidFill>
                <a:latin typeface="Arial"/>
                <a:cs typeface="Arial"/>
              </a:rPr>
              <a:t>56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17" y="0"/>
            <a:ext cx="9142730" cy="6858000"/>
            <a:chOff x="1717" y="0"/>
            <a:chExt cx="9142730" cy="6858000"/>
          </a:xfrm>
        </p:grpSpPr>
        <p:sp>
          <p:nvSpPr>
            <p:cNvPr id="3" name="object 3"/>
            <p:cNvSpPr/>
            <p:nvPr/>
          </p:nvSpPr>
          <p:spPr>
            <a:xfrm>
              <a:off x="1165859" y="339852"/>
              <a:ext cx="3460241" cy="121234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906011" y="339852"/>
              <a:ext cx="2551938" cy="121234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14602" y="434467"/>
            <a:ext cx="4598035" cy="6807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300" spc="-280" i="1">
                <a:solidFill>
                  <a:srgbClr val="542B6D"/>
                </a:solidFill>
                <a:latin typeface="Times New Roman"/>
                <a:cs typeface="Times New Roman"/>
              </a:rPr>
              <a:t>Drug induced</a:t>
            </a:r>
            <a:r>
              <a:rPr dirty="0" sz="4300" spc="-10" i="1">
                <a:solidFill>
                  <a:srgbClr val="542B6D"/>
                </a:solidFill>
                <a:latin typeface="Times New Roman"/>
                <a:cs typeface="Times New Roman"/>
              </a:rPr>
              <a:t> </a:t>
            </a:r>
            <a:r>
              <a:rPr dirty="0" sz="4300" spc="-315" i="1">
                <a:solidFill>
                  <a:srgbClr val="542B6D"/>
                </a:solidFill>
                <a:latin typeface="Times New Roman"/>
                <a:cs typeface="Times New Roman"/>
              </a:rPr>
              <a:t>melanosis</a:t>
            </a:r>
            <a:endParaRPr sz="43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60"/>
              <a:t>5</a:t>
            </a:r>
            <a:r>
              <a:rPr dirty="0" spc="25"/>
              <a:t>/1</a:t>
            </a:r>
            <a:r>
              <a:rPr dirty="0" spc="-25"/>
              <a:t>9</a:t>
            </a:r>
            <a:r>
              <a:rPr dirty="0" spc="105"/>
              <a:t>/</a:t>
            </a:r>
            <a:r>
              <a:rPr dirty="0" spc="210"/>
              <a:t>2</a:t>
            </a:r>
            <a:r>
              <a:rPr dirty="0" spc="-35"/>
              <a:t>0</a:t>
            </a:r>
            <a:r>
              <a:rPr dirty="0" spc="-45"/>
              <a:t>2</a:t>
            </a:r>
            <a:r>
              <a:rPr dirty="0" spc="-10"/>
              <a:t>3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85"/>
              <a:t>pigmentations</a:t>
            </a:r>
            <a:r>
              <a:rPr dirty="0" spc="-165"/>
              <a:t> </a:t>
            </a:r>
            <a:r>
              <a:rPr dirty="0" spc="-75"/>
              <a:t>of</a:t>
            </a:r>
            <a:r>
              <a:rPr dirty="0" spc="-165"/>
              <a:t> </a:t>
            </a:r>
            <a:r>
              <a:rPr dirty="0" spc="-60"/>
              <a:t>oral</a:t>
            </a:r>
            <a:r>
              <a:rPr dirty="0" spc="-155"/>
              <a:t> </a:t>
            </a:r>
            <a:r>
              <a:rPr dirty="0" spc="-45"/>
              <a:t>cavity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725154" y="6550839"/>
            <a:ext cx="236854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 sz="1200" spc="-40">
                <a:solidFill>
                  <a:srgbClr val="92879F"/>
                </a:solidFill>
                <a:latin typeface="Arial"/>
                <a:cs typeface="Arial"/>
              </a:rPr>
              <a:t>56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96897" y="1243710"/>
            <a:ext cx="7107555" cy="5329555"/>
          </a:xfrm>
          <a:prstGeom prst="rect">
            <a:avLst/>
          </a:prstGeom>
        </p:spPr>
        <p:txBody>
          <a:bodyPr wrap="square" lIns="0" tIns="88265" rIns="0" bIns="0" rtlCol="0" vert="horz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695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10">
                <a:latin typeface="Arial"/>
                <a:cs typeface="Arial"/>
              </a:rPr>
              <a:t>Antimalarials:</a:t>
            </a:r>
            <a:r>
              <a:rPr dirty="0" sz="2400" spc="-535">
                <a:latin typeface="Arial"/>
                <a:cs typeface="Arial"/>
              </a:rPr>
              <a:t> </a:t>
            </a:r>
            <a:r>
              <a:rPr dirty="0" sz="2400" spc="-160">
                <a:latin typeface="Arial"/>
                <a:cs typeface="Arial"/>
              </a:rPr>
              <a:t>quinacrine, </a:t>
            </a:r>
            <a:r>
              <a:rPr dirty="0" sz="2400" spc="-165">
                <a:latin typeface="Arial"/>
                <a:cs typeface="Arial"/>
              </a:rPr>
              <a:t>chloroquine, </a:t>
            </a:r>
            <a:r>
              <a:rPr dirty="0" sz="2400" spc="-145">
                <a:latin typeface="Arial"/>
                <a:cs typeface="Arial"/>
              </a:rPr>
              <a:t>hydroxychloroquine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75">
                <a:latin typeface="Arial"/>
                <a:cs typeface="Arial"/>
              </a:rPr>
              <a:t>Chlorpromazine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5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55">
                <a:latin typeface="Arial"/>
                <a:cs typeface="Arial"/>
              </a:rPr>
              <a:t>Oral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70">
                <a:latin typeface="Arial"/>
                <a:cs typeface="Arial"/>
              </a:rPr>
              <a:t>contraceptives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80">
                <a:latin typeface="Arial"/>
                <a:cs typeface="Arial"/>
              </a:rPr>
              <a:t>Cyclophosphamide</a:t>
            </a:r>
            <a:endParaRPr sz="2400">
              <a:latin typeface="Arial"/>
              <a:cs typeface="Arial"/>
            </a:endParaRPr>
          </a:p>
          <a:p>
            <a:pPr marL="12700" marR="5775960">
              <a:lnSpc>
                <a:spcPts val="3479"/>
              </a:lnSpc>
              <a:spcBef>
                <a:spcPts val="215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50">
                <a:latin typeface="Arial"/>
                <a:cs typeface="Arial"/>
              </a:rPr>
              <a:t>Busul</a:t>
            </a:r>
            <a:r>
              <a:rPr dirty="0" sz="2400" spc="-95">
                <a:latin typeface="Arial"/>
                <a:cs typeface="Arial"/>
              </a:rPr>
              <a:t>f</a:t>
            </a:r>
            <a:r>
              <a:rPr dirty="0" sz="2400" spc="-165">
                <a:latin typeface="Arial"/>
                <a:cs typeface="Arial"/>
              </a:rPr>
              <a:t>an  </a:t>
            </a:r>
            <a:r>
              <a:rPr dirty="0" sz="2400" spc="-190">
                <a:latin typeface="Arial"/>
                <a:cs typeface="Arial"/>
              </a:rPr>
              <a:t>Others: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385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40">
                <a:latin typeface="Arial"/>
                <a:cs typeface="Arial"/>
              </a:rPr>
              <a:t>Zidovudine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80">
                <a:latin typeface="Arial"/>
                <a:cs typeface="Arial"/>
              </a:rPr>
              <a:t>(AZT)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45">
                <a:latin typeface="Arial"/>
                <a:cs typeface="Arial"/>
              </a:rPr>
              <a:t>Tetracycline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30">
                <a:latin typeface="Arial"/>
                <a:cs typeface="Arial"/>
              </a:rPr>
              <a:t>Minocycline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5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60">
                <a:latin typeface="Arial"/>
                <a:cs typeface="Arial"/>
              </a:rPr>
              <a:t>Clofazimine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210">
                <a:latin typeface="Arial"/>
                <a:cs typeface="Arial"/>
              </a:rPr>
              <a:t>Ketoconazole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45">
                <a:latin typeface="Arial"/>
                <a:cs typeface="Arial"/>
              </a:rPr>
              <a:t>Bleomycin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32889" y="481329"/>
            <a:ext cx="6986270" cy="1793875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dirty="0" sz="2400" spc="-254">
                <a:latin typeface="Arial"/>
                <a:cs typeface="Arial"/>
              </a:rPr>
              <a:t>Mechanisms </a:t>
            </a:r>
            <a:r>
              <a:rPr dirty="0" sz="2400" spc="-150">
                <a:latin typeface="Arial"/>
                <a:cs typeface="Arial"/>
              </a:rPr>
              <a:t>of</a:t>
            </a:r>
            <a:r>
              <a:rPr dirty="0" sz="2400" spc="-305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hyperpigmentation: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200">
                <a:latin typeface="Arial"/>
                <a:cs typeface="Arial"/>
              </a:rPr>
              <a:t>Hypermelanosis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65">
                <a:latin typeface="Arial"/>
                <a:cs typeface="Arial"/>
              </a:rPr>
              <a:t>Deposition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of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65">
                <a:latin typeface="Arial"/>
                <a:cs typeface="Arial"/>
              </a:rPr>
              <a:t>colored</a:t>
            </a:r>
            <a:r>
              <a:rPr dirty="0" sz="2400" spc="-300">
                <a:latin typeface="Arial"/>
                <a:cs typeface="Arial"/>
              </a:rPr>
              <a:t> </a:t>
            </a:r>
            <a:r>
              <a:rPr dirty="0" sz="2400" spc="-145">
                <a:latin typeface="Arial"/>
                <a:cs typeface="Arial"/>
              </a:rPr>
              <a:t>insoluble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40">
                <a:latin typeface="Arial"/>
                <a:cs typeface="Arial"/>
              </a:rPr>
              <a:t>drug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240">
                <a:latin typeface="Arial"/>
                <a:cs typeface="Arial"/>
              </a:rPr>
              <a:t>complexes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30">
                <a:latin typeface="Arial"/>
                <a:cs typeface="Arial"/>
              </a:rPr>
              <a:t>Accumulation</a:t>
            </a:r>
            <a:r>
              <a:rPr dirty="0" sz="2400" spc="-300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of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30">
                <a:latin typeface="Arial"/>
                <a:cs typeface="Arial"/>
              </a:rPr>
              <a:t>the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254">
                <a:latin typeface="Arial"/>
                <a:cs typeface="Arial"/>
              </a:rPr>
              <a:t>endogenous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155">
                <a:latin typeface="Arial"/>
                <a:cs typeface="Arial"/>
              </a:rPr>
              <a:t>pigment</a:t>
            </a:r>
            <a:r>
              <a:rPr dirty="0" sz="2400" spc="-254">
                <a:latin typeface="Arial"/>
                <a:cs typeface="Arial"/>
              </a:rPr>
              <a:t> </a:t>
            </a:r>
            <a:r>
              <a:rPr dirty="0" sz="2400" spc="-130">
                <a:latin typeface="Arial"/>
                <a:cs typeface="Arial"/>
              </a:rPr>
              <a:t>lipofuscin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165">
                <a:latin typeface="Arial"/>
                <a:cs typeface="Arial"/>
              </a:rPr>
              <a:t>or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20">
                <a:latin typeface="Arial"/>
                <a:cs typeface="Arial"/>
              </a:rPr>
              <a:t>iron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69391" y="3060192"/>
            <a:ext cx="4395470" cy="3074035"/>
            <a:chOff x="469391" y="3060192"/>
            <a:chExt cx="4395470" cy="3074035"/>
          </a:xfrm>
        </p:grpSpPr>
        <p:sp>
          <p:nvSpPr>
            <p:cNvPr id="4" name="object 4"/>
            <p:cNvSpPr/>
            <p:nvPr/>
          </p:nvSpPr>
          <p:spPr>
            <a:xfrm>
              <a:off x="469391" y="3060192"/>
              <a:ext cx="4395216" cy="307390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33399" y="3124200"/>
              <a:ext cx="4216908" cy="28956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14349" y="3105150"/>
              <a:ext cx="4255135" cy="2933700"/>
            </a:xfrm>
            <a:custGeom>
              <a:avLst/>
              <a:gdLst/>
              <a:ahLst/>
              <a:cxnLst/>
              <a:rect l="l" t="t" r="r" b="b"/>
              <a:pathLst>
                <a:path w="4255135" h="2933700">
                  <a:moveTo>
                    <a:pt x="0" y="2933700"/>
                  </a:moveTo>
                  <a:lnTo>
                    <a:pt x="4255008" y="2933700"/>
                  </a:lnTo>
                  <a:lnTo>
                    <a:pt x="4255008" y="0"/>
                  </a:lnTo>
                  <a:lnTo>
                    <a:pt x="0" y="0"/>
                  </a:lnTo>
                  <a:lnTo>
                    <a:pt x="0" y="293370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4956175" y="4102430"/>
            <a:ext cx="3794760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spc="-190">
                <a:latin typeface="Arial"/>
                <a:cs typeface="Arial"/>
              </a:rPr>
              <a:t>MELANOSIS </a:t>
            </a:r>
            <a:r>
              <a:rPr dirty="0" sz="2400" spc="-170">
                <a:latin typeface="Arial"/>
                <a:cs typeface="Arial"/>
              </a:rPr>
              <a:t>SECONDARY</a:t>
            </a:r>
            <a:r>
              <a:rPr dirty="0" sz="2400" spc="-495">
                <a:latin typeface="Arial"/>
                <a:cs typeface="Arial"/>
              </a:rPr>
              <a:t> </a:t>
            </a:r>
            <a:r>
              <a:rPr dirty="0" sz="2400" spc="-204">
                <a:latin typeface="Arial"/>
                <a:cs typeface="Arial"/>
              </a:rPr>
              <a:t>TO  </a:t>
            </a:r>
            <a:r>
              <a:rPr dirty="0" sz="2400" spc="-125">
                <a:latin typeface="Arial"/>
                <a:cs typeface="Arial"/>
              </a:rPr>
              <a:t>HYDROXYCHLOROQUINE  </a:t>
            </a:r>
            <a:r>
              <a:rPr dirty="0" sz="2400" spc="-245">
                <a:latin typeface="Arial"/>
                <a:cs typeface="Arial"/>
              </a:rPr>
              <a:t>SULFATE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60"/>
              <a:t>5</a:t>
            </a:r>
            <a:r>
              <a:rPr dirty="0" spc="25"/>
              <a:t>/1</a:t>
            </a:r>
            <a:r>
              <a:rPr dirty="0" spc="-25"/>
              <a:t>9</a:t>
            </a:r>
            <a:r>
              <a:rPr dirty="0" spc="105"/>
              <a:t>/</a:t>
            </a:r>
            <a:r>
              <a:rPr dirty="0" spc="210"/>
              <a:t>2</a:t>
            </a:r>
            <a:r>
              <a:rPr dirty="0" spc="-35"/>
              <a:t>0</a:t>
            </a:r>
            <a:r>
              <a:rPr dirty="0" spc="-45"/>
              <a:t>2</a:t>
            </a:r>
            <a:r>
              <a:rPr dirty="0" spc="-10"/>
              <a:t>3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85"/>
              <a:t>pigmentations</a:t>
            </a:r>
            <a:r>
              <a:rPr dirty="0" spc="-165"/>
              <a:t> </a:t>
            </a:r>
            <a:r>
              <a:rPr dirty="0" spc="-75"/>
              <a:t>of</a:t>
            </a:r>
            <a:r>
              <a:rPr dirty="0" spc="-165"/>
              <a:t> </a:t>
            </a:r>
            <a:r>
              <a:rPr dirty="0" spc="-60"/>
              <a:t>oral</a:t>
            </a:r>
            <a:r>
              <a:rPr dirty="0" spc="-155"/>
              <a:t> </a:t>
            </a:r>
            <a:r>
              <a:rPr dirty="0" spc="-45"/>
              <a:t>cavity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725154" y="6550839"/>
            <a:ext cx="236854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 sz="1200" spc="-40">
                <a:solidFill>
                  <a:srgbClr val="92879F"/>
                </a:solidFill>
                <a:latin typeface="Arial"/>
                <a:cs typeface="Arial"/>
              </a:rPr>
              <a:t>56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17" y="0"/>
            <a:ext cx="9142730" cy="6858000"/>
            <a:chOff x="1717" y="0"/>
            <a:chExt cx="9142730" cy="6858000"/>
          </a:xfrm>
        </p:grpSpPr>
        <p:sp>
          <p:nvSpPr>
            <p:cNvPr id="3" name="object 3"/>
            <p:cNvSpPr/>
            <p:nvPr/>
          </p:nvSpPr>
          <p:spPr>
            <a:xfrm>
              <a:off x="1050035" y="1213103"/>
              <a:ext cx="2489454" cy="112852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979420" y="1213103"/>
              <a:ext cx="5602985" cy="112852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050035" y="1822704"/>
              <a:ext cx="3362705" cy="112852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74394" y="1299413"/>
            <a:ext cx="6777355" cy="124523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4000" spc="-240" i="1">
                <a:solidFill>
                  <a:srgbClr val="542B6D"/>
                </a:solidFill>
                <a:latin typeface="Times New Roman"/>
                <a:cs typeface="Times New Roman"/>
              </a:rPr>
              <a:t>Melanosis </a:t>
            </a:r>
            <a:r>
              <a:rPr dirty="0" sz="4000" spc="-270" i="1">
                <a:solidFill>
                  <a:srgbClr val="542B6D"/>
                </a:solidFill>
                <a:latin typeface="Times New Roman"/>
                <a:cs typeface="Times New Roman"/>
              </a:rPr>
              <a:t>associated </a:t>
            </a:r>
            <a:r>
              <a:rPr dirty="0" sz="4000" spc="-50" i="1">
                <a:solidFill>
                  <a:srgbClr val="542B6D"/>
                </a:solidFill>
                <a:latin typeface="Times New Roman"/>
                <a:cs typeface="Times New Roman"/>
              </a:rPr>
              <a:t>with </a:t>
            </a:r>
            <a:r>
              <a:rPr dirty="0" sz="4000" spc="-245" i="1">
                <a:solidFill>
                  <a:srgbClr val="542B6D"/>
                </a:solidFill>
                <a:latin typeface="Times New Roman"/>
                <a:cs typeface="Times New Roman"/>
              </a:rPr>
              <a:t>systemic </a:t>
            </a:r>
            <a:r>
              <a:rPr dirty="0" sz="4000" spc="-380" i="1">
                <a:solidFill>
                  <a:srgbClr val="542B6D"/>
                </a:solidFill>
                <a:latin typeface="Times New Roman"/>
                <a:cs typeface="Times New Roman"/>
              </a:rPr>
              <a:t>or  </a:t>
            </a:r>
            <a:r>
              <a:rPr dirty="0" sz="4000" spc="-260" i="1">
                <a:solidFill>
                  <a:srgbClr val="542B6D"/>
                </a:solidFill>
                <a:latin typeface="Times New Roman"/>
                <a:cs typeface="Times New Roman"/>
              </a:rPr>
              <a:t>genetic</a:t>
            </a:r>
            <a:r>
              <a:rPr dirty="0" sz="4000" spc="-130" i="1">
                <a:solidFill>
                  <a:srgbClr val="542B6D"/>
                </a:solidFill>
                <a:latin typeface="Times New Roman"/>
                <a:cs typeface="Times New Roman"/>
              </a:rPr>
              <a:t> </a:t>
            </a:r>
            <a:r>
              <a:rPr dirty="0" sz="4000" spc="-300" i="1">
                <a:solidFill>
                  <a:srgbClr val="542B6D"/>
                </a:solidFill>
                <a:latin typeface="Times New Roman"/>
                <a:cs typeface="Times New Roman"/>
              </a:rPr>
              <a:t>disease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60"/>
              <a:t>5</a:t>
            </a:r>
            <a:r>
              <a:rPr dirty="0" spc="25"/>
              <a:t>/1</a:t>
            </a:r>
            <a:r>
              <a:rPr dirty="0" spc="-25"/>
              <a:t>9</a:t>
            </a:r>
            <a:r>
              <a:rPr dirty="0" spc="105"/>
              <a:t>/</a:t>
            </a:r>
            <a:r>
              <a:rPr dirty="0" spc="210"/>
              <a:t>2</a:t>
            </a:r>
            <a:r>
              <a:rPr dirty="0" spc="-35"/>
              <a:t>0</a:t>
            </a:r>
            <a:r>
              <a:rPr dirty="0" spc="-45"/>
              <a:t>2</a:t>
            </a:r>
            <a:r>
              <a:rPr dirty="0" spc="-10"/>
              <a:t>3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85"/>
              <a:t>pigmentations</a:t>
            </a:r>
            <a:r>
              <a:rPr dirty="0" spc="-165"/>
              <a:t> </a:t>
            </a:r>
            <a:r>
              <a:rPr dirty="0" spc="-75"/>
              <a:t>of</a:t>
            </a:r>
            <a:r>
              <a:rPr dirty="0" spc="-165"/>
              <a:t> </a:t>
            </a:r>
            <a:r>
              <a:rPr dirty="0" spc="-60"/>
              <a:t>oral</a:t>
            </a:r>
            <a:r>
              <a:rPr dirty="0" spc="-155"/>
              <a:t> </a:t>
            </a:r>
            <a:r>
              <a:rPr dirty="0" spc="-45"/>
              <a:t>cavity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725154" y="6550839"/>
            <a:ext cx="236854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 sz="1200" spc="-40">
                <a:solidFill>
                  <a:srgbClr val="92879F"/>
                </a:solidFill>
                <a:latin typeface="Arial"/>
                <a:cs typeface="Arial"/>
              </a:rPr>
              <a:t>56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74394" y="2577210"/>
            <a:ext cx="3023870" cy="2220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37845">
              <a:lnSpc>
                <a:spcPct val="100000"/>
              </a:lnSpc>
              <a:spcBef>
                <a:spcPts val="100"/>
              </a:spcBef>
            </a:pPr>
            <a:r>
              <a:rPr dirty="0" sz="2400" spc="-185">
                <a:latin typeface="Arial"/>
                <a:cs typeface="Arial"/>
              </a:rPr>
              <a:t>Hypoadren</a:t>
            </a:r>
            <a:r>
              <a:rPr dirty="0" sz="2400" spc="-175">
                <a:latin typeface="Arial"/>
                <a:cs typeface="Arial"/>
              </a:rPr>
              <a:t>o</a:t>
            </a:r>
            <a:r>
              <a:rPr dirty="0" sz="2400" spc="-145">
                <a:latin typeface="Arial"/>
                <a:cs typeface="Arial"/>
              </a:rPr>
              <a:t>cor</a:t>
            </a:r>
            <a:r>
              <a:rPr dirty="0" sz="2400" spc="-75">
                <a:latin typeface="Arial"/>
                <a:cs typeface="Arial"/>
              </a:rPr>
              <a:t>t</a:t>
            </a:r>
            <a:r>
              <a:rPr dirty="0" sz="2400" spc="-160">
                <a:latin typeface="Arial"/>
                <a:cs typeface="Arial"/>
              </a:rPr>
              <a:t>icism  </a:t>
            </a:r>
            <a:r>
              <a:rPr dirty="0" sz="2400" spc="-210">
                <a:latin typeface="Arial"/>
                <a:cs typeface="Arial"/>
              </a:rPr>
              <a:t>Cushing’s </a:t>
            </a:r>
            <a:r>
              <a:rPr dirty="0" sz="2400" spc="-265">
                <a:latin typeface="Arial"/>
                <a:cs typeface="Arial"/>
              </a:rPr>
              <a:t>disease  </a:t>
            </a:r>
            <a:r>
              <a:rPr dirty="0" sz="2400" spc="-130">
                <a:latin typeface="Arial"/>
                <a:cs typeface="Arial"/>
              </a:rPr>
              <a:t>Hyperthyroidism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2400" spc="-275">
                <a:latin typeface="Arial"/>
                <a:cs typeface="Arial"/>
              </a:rPr>
              <a:t>Peutz </a:t>
            </a:r>
            <a:r>
              <a:rPr dirty="0" sz="2400" spc="-225">
                <a:latin typeface="Arial"/>
                <a:cs typeface="Arial"/>
              </a:rPr>
              <a:t>Jeugher’s </a:t>
            </a:r>
            <a:r>
              <a:rPr dirty="0" sz="2400" spc="-229">
                <a:latin typeface="Arial"/>
                <a:cs typeface="Arial"/>
              </a:rPr>
              <a:t>syndrome  </a:t>
            </a:r>
            <a:r>
              <a:rPr dirty="0" sz="2400" spc="-165">
                <a:latin typeface="Arial"/>
                <a:cs typeface="Arial"/>
              </a:rPr>
              <a:t>Café</a:t>
            </a:r>
            <a:r>
              <a:rPr dirty="0" sz="2400" spc="-315">
                <a:latin typeface="Arial"/>
                <a:cs typeface="Arial"/>
              </a:rPr>
              <a:t> </a:t>
            </a:r>
            <a:r>
              <a:rPr dirty="0" sz="2400" spc="-200">
                <a:latin typeface="Arial"/>
                <a:cs typeface="Arial"/>
              </a:rPr>
              <a:t>au</a:t>
            </a:r>
            <a:r>
              <a:rPr dirty="0" sz="2400" spc="-310">
                <a:latin typeface="Arial"/>
                <a:cs typeface="Arial"/>
              </a:rPr>
              <a:t> </a:t>
            </a:r>
            <a:r>
              <a:rPr dirty="0" sz="2400" spc="-50">
                <a:latin typeface="Arial"/>
                <a:cs typeface="Arial"/>
              </a:rPr>
              <a:t>Lait</a:t>
            </a:r>
            <a:r>
              <a:rPr dirty="0" sz="2400" spc="-320">
                <a:latin typeface="Arial"/>
                <a:cs typeface="Arial"/>
              </a:rPr>
              <a:t> </a:t>
            </a:r>
            <a:r>
              <a:rPr dirty="0" sz="2400" spc="-140">
                <a:latin typeface="Arial"/>
                <a:cs typeface="Arial"/>
              </a:rPr>
              <a:t>pigmentation  </a:t>
            </a:r>
            <a:r>
              <a:rPr dirty="0" sz="2400" spc="-50">
                <a:latin typeface="Arial"/>
                <a:cs typeface="Arial"/>
              </a:rPr>
              <a:t>HIV </a:t>
            </a:r>
            <a:r>
              <a:rPr dirty="0" sz="2400" spc="-225">
                <a:latin typeface="Arial"/>
                <a:cs typeface="Arial"/>
              </a:rPr>
              <a:t>associated</a:t>
            </a:r>
            <a:r>
              <a:rPr dirty="0" sz="2400" spc="-550">
                <a:latin typeface="Arial"/>
                <a:cs typeface="Arial"/>
              </a:rPr>
              <a:t> </a:t>
            </a:r>
            <a:r>
              <a:rPr dirty="0" sz="2400" spc="-240">
                <a:latin typeface="Arial"/>
                <a:cs typeface="Arial"/>
              </a:rPr>
              <a:t>melanosis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17" y="0"/>
            <a:ext cx="9142730" cy="6858000"/>
            <a:chOff x="1717" y="0"/>
            <a:chExt cx="9142730" cy="6858000"/>
          </a:xfrm>
        </p:grpSpPr>
        <p:sp>
          <p:nvSpPr>
            <p:cNvPr id="3" name="object 3"/>
            <p:cNvSpPr/>
            <p:nvPr/>
          </p:nvSpPr>
          <p:spPr>
            <a:xfrm>
              <a:off x="1254251" y="184404"/>
              <a:ext cx="3563874" cy="90906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4360164" y="184404"/>
              <a:ext cx="4728210" cy="90906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14602" y="252171"/>
            <a:ext cx="7228205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250" b="1" i="1">
                <a:solidFill>
                  <a:srgbClr val="542B6D"/>
                </a:solidFill>
                <a:latin typeface="Times New Roman"/>
                <a:cs typeface="Times New Roman"/>
              </a:rPr>
              <a:t>Hypoadrenocorticism </a:t>
            </a:r>
            <a:r>
              <a:rPr dirty="0" sz="3200" spc="-180" b="1" i="1">
                <a:solidFill>
                  <a:srgbClr val="542B6D"/>
                </a:solidFill>
                <a:latin typeface="Times New Roman"/>
                <a:cs typeface="Times New Roman"/>
              </a:rPr>
              <a:t>/Addison’s </a:t>
            </a:r>
            <a:r>
              <a:rPr dirty="0" sz="3200" spc="-235" b="1" i="1">
                <a:solidFill>
                  <a:srgbClr val="542B6D"/>
                </a:solidFill>
                <a:latin typeface="Times New Roman"/>
                <a:cs typeface="Times New Roman"/>
              </a:rPr>
              <a:t>disease </a:t>
            </a:r>
            <a:r>
              <a:rPr dirty="0" sz="3200" spc="200" b="1" i="1">
                <a:solidFill>
                  <a:srgbClr val="542B6D"/>
                </a:solidFill>
                <a:latin typeface="Times New Roman"/>
                <a:cs typeface="Times New Roman"/>
              </a:rPr>
              <a:t>/</a:t>
            </a:r>
            <a:r>
              <a:rPr dirty="0" sz="3200" spc="160" b="1" i="1">
                <a:solidFill>
                  <a:srgbClr val="542B6D"/>
                </a:solidFill>
                <a:latin typeface="Times New Roman"/>
                <a:cs typeface="Times New Roman"/>
              </a:rPr>
              <a:t> </a:t>
            </a:r>
            <a:r>
              <a:rPr dirty="0" sz="3200" spc="-229" b="1" i="1">
                <a:solidFill>
                  <a:srgbClr val="542B6D"/>
                </a:solidFill>
                <a:latin typeface="Times New Roman"/>
                <a:cs typeface="Times New Roman"/>
              </a:rPr>
              <a:t>Adrenal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54252" y="672083"/>
            <a:ext cx="2373630" cy="9090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380489" y="740409"/>
            <a:ext cx="5097780" cy="32569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46685">
              <a:lnSpc>
                <a:spcPct val="100000"/>
              </a:lnSpc>
              <a:spcBef>
                <a:spcPts val="105"/>
              </a:spcBef>
            </a:pPr>
            <a:r>
              <a:rPr dirty="0" sz="3200" spc="-210" b="1" i="1">
                <a:solidFill>
                  <a:srgbClr val="542B6D"/>
                </a:solidFill>
                <a:latin typeface="Times New Roman"/>
                <a:cs typeface="Times New Roman"/>
              </a:rPr>
              <a:t>insufficiency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650">
              <a:latin typeface="Times New Roman"/>
              <a:cs typeface="Times New Roman"/>
            </a:endParaRPr>
          </a:p>
          <a:p>
            <a:pPr marL="60960">
              <a:lnSpc>
                <a:spcPct val="100000"/>
              </a:lnSpc>
            </a:pPr>
            <a:r>
              <a:rPr dirty="0" sz="2400" spc="-145">
                <a:latin typeface="Arial"/>
                <a:cs typeface="Arial"/>
              </a:rPr>
              <a:t>Etiology:</a:t>
            </a:r>
            <a:endParaRPr sz="2400">
              <a:latin typeface="Arial"/>
              <a:cs typeface="Arial"/>
            </a:endParaRPr>
          </a:p>
          <a:p>
            <a:pPr marL="344805" indent="-332740">
              <a:lnSpc>
                <a:spcPct val="100000"/>
              </a:lnSpc>
              <a:spcBef>
                <a:spcPts val="605"/>
              </a:spcBef>
              <a:buClr>
                <a:srgbClr val="CEB866"/>
              </a:buClr>
              <a:buSzPct val="79166"/>
              <a:buChar char=""/>
              <a:tabLst>
                <a:tab pos="344805" algn="l"/>
                <a:tab pos="345440" algn="l"/>
              </a:tabLst>
            </a:pPr>
            <a:r>
              <a:rPr dirty="0" sz="2400" spc="-155">
                <a:latin typeface="Arial"/>
                <a:cs typeface="Arial"/>
              </a:rPr>
              <a:t>Autoimmune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-155">
                <a:latin typeface="Arial"/>
                <a:cs typeface="Arial"/>
              </a:rPr>
              <a:t>destruction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-135">
                <a:latin typeface="Arial"/>
                <a:cs typeface="Arial"/>
              </a:rPr>
              <a:t>–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285">
                <a:latin typeface="Arial"/>
                <a:cs typeface="Arial"/>
              </a:rPr>
              <a:t>common </a:t>
            </a:r>
            <a:r>
              <a:rPr dirty="0" sz="2400" spc="-280">
                <a:latin typeface="Arial"/>
                <a:cs typeface="Arial"/>
              </a:rPr>
              <a:t>cause</a:t>
            </a:r>
            <a:endParaRPr sz="2400">
              <a:latin typeface="Arial"/>
              <a:cs typeface="Arial"/>
            </a:endParaRPr>
          </a:p>
          <a:p>
            <a:pPr marL="344805" indent="-332740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344805" algn="l"/>
                <a:tab pos="345440" algn="l"/>
              </a:tabLst>
            </a:pPr>
            <a:r>
              <a:rPr dirty="0" sz="2400" spc="-165">
                <a:latin typeface="Arial"/>
                <a:cs typeface="Arial"/>
              </a:rPr>
              <a:t>Infections </a:t>
            </a:r>
            <a:r>
              <a:rPr dirty="0" sz="2400" spc="-270">
                <a:latin typeface="Arial"/>
                <a:cs typeface="Arial"/>
              </a:rPr>
              <a:t>(TB,</a:t>
            </a:r>
            <a:r>
              <a:rPr dirty="0" sz="2400" spc="-409">
                <a:latin typeface="Arial"/>
                <a:cs typeface="Arial"/>
              </a:rPr>
              <a:t> </a:t>
            </a:r>
            <a:r>
              <a:rPr dirty="0" sz="2400" spc="-160">
                <a:latin typeface="Arial"/>
                <a:cs typeface="Arial"/>
              </a:rPr>
              <a:t>AIDS)</a:t>
            </a:r>
            <a:endParaRPr sz="2400">
              <a:latin typeface="Arial"/>
              <a:cs typeface="Arial"/>
            </a:endParaRPr>
          </a:p>
          <a:p>
            <a:pPr marL="344805" indent="-332740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344805" algn="l"/>
                <a:tab pos="345440" algn="l"/>
              </a:tabLst>
            </a:pPr>
            <a:r>
              <a:rPr dirty="0" sz="2400" spc="-175">
                <a:latin typeface="Arial"/>
                <a:cs typeface="Arial"/>
              </a:rPr>
              <a:t>Rarely, </a:t>
            </a:r>
            <a:r>
              <a:rPr dirty="0" sz="2400" spc="-160">
                <a:latin typeface="Arial"/>
                <a:cs typeface="Arial"/>
              </a:rPr>
              <a:t>metastatic</a:t>
            </a:r>
            <a:r>
              <a:rPr dirty="0" sz="2400" spc="-550">
                <a:latin typeface="Arial"/>
                <a:cs typeface="Arial"/>
              </a:rPr>
              <a:t> </a:t>
            </a:r>
            <a:r>
              <a:rPr dirty="0" sz="2400" spc="-229">
                <a:latin typeface="Arial"/>
                <a:cs typeface="Arial"/>
              </a:rPr>
              <a:t>tumors, </a:t>
            </a:r>
            <a:r>
              <a:rPr dirty="0" sz="2400" spc="-235">
                <a:latin typeface="Arial"/>
                <a:cs typeface="Arial"/>
              </a:rPr>
              <a:t>sarcoidosis, </a:t>
            </a:r>
            <a:r>
              <a:rPr dirty="0" sz="2400" spc="-165">
                <a:latin typeface="Arial"/>
                <a:cs typeface="Arial"/>
              </a:rPr>
              <a:t>or</a:t>
            </a:r>
            <a:endParaRPr sz="2400">
              <a:latin typeface="Arial"/>
              <a:cs typeface="Arial"/>
            </a:endParaRPr>
          </a:p>
          <a:p>
            <a:pPr marL="295910">
              <a:lnSpc>
                <a:spcPct val="100000"/>
              </a:lnSpc>
            </a:pPr>
            <a:r>
              <a:rPr dirty="0" sz="2400" spc="-185">
                <a:latin typeface="Arial"/>
                <a:cs typeface="Arial"/>
              </a:rPr>
              <a:t>amyloidosis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717792" y="1231391"/>
            <a:ext cx="2083435" cy="2578735"/>
            <a:chOff x="6717792" y="1231391"/>
            <a:chExt cx="2083435" cy="2578735"/>
          </a:xfrm>
        </p:grpSpPr>
        <p:sp>
          <p:nvSpPr>
            <p:cNvPr id="9" name="object 9"/>
            <p:cNvSpPr/>
            <p:nvPr/>
          </p:nvSpPr>
          <p:spPr>
            <a:xfrm>
              <a:off x="6717792" y="1231391"/>
              <a:ext cx="2083307" cy="257860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781800" y="1295399"/>
              <a:ext cx="1905000" cy="24003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762750" y="1276349"/>
              <a:ext cx="1943100" cy="2438400"/>
            </a:xfrm>
            <a:custGeom>
              <a:avLst/>
              <a:gdLst/>
              <a:ahLst/>
              <a:cxnLst/>
              <a:rect l="l" t="t" r="r" b="b"/>
              <a:pathLst>
                <a:path w="1943100" h="2438400">
                  <a:moveTo>
                    <a:pt x="0" y="2438400"/>
                  </a:moveTo>
                  <a:lnTo>
                    <a:pt x="1943100" y="2438400"/>
                  </a:lnTo>
                  <a:lnTo>
                    <a:pt x="1943100" y="0"/>
                  </a:lnTo>
                  <a:lnTo>
                    <a:pt x="0" y="0"/>
                  </a:lnTo>
                  <a:lnTo>
                    <a:pt x="0" y="243840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17" y="0"/>
            <a:ext cx="9142730" cy="6858000"/>
            <a:chOff x="1717" y="0"/>
            <a:chExt cx="9142730" cy="6858000"/>
          </a:xfrm>
        </p:grpSpPr>
        <p:sp>
          <p:nvSpPr>
            <p:cNvPr id="3" name="object 3"/>
            <p:cNvSpPr/>
            <p:nvPr/>
          </p:nvSpPr>
          <p:spPr>
            <a:xfrm>
              <a:off x="1498092" y="1269491"/>
              <a:ext cx="6731508" cy="43693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523999" y="1295400"/>
              <a:ext cx="6629400" cy="42672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60"/>
              <a:t>5</a:t>
            </a:r>
            <a:r>
              <a:rPr dirty="0" spc="25"/>
              <a:t>/1</a:t>
            </a:r>
            <a:r>
              <a:rPr dirty="0" spc="-25"/>
              <a:t>9</a:t>
            </a:r>
            <a:r>
              <a:rPr dirty="0" spc="105"/>
              <a:t>/</a:t>
            </a:r>
            <a:r>
              <a:rPr dirty="0" spc="210"/>
              <a:t>2</a:t>
            </a:r>
            <a:r>
              <a:rPr dirty="0" spc="-35"/>
              <a:t>0</a:t>
            </a:r>
            <a:r>
              <a:rPr dirty="0" spc="-45"/>
              <a:t>2</a:t>
            </a:r>
            <a:r>
              <a:rPr dirty="0" spc="-10"/>
              <a:t>3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85"/>
              <a:t>pigmentations</a:t>
            </a:r>
            <a:r>
              <a:rPr dirty="0" spc="-165"/>
              <a:t> </a:t>
            </a:r>
            <a:r>
              <a:rPr dirty="0" spc="-75"/>
              <a:t>of</a:t>
            </a:r>
            <a:r>
              <a:rPr dirty="0" spc="-165"/>
              <a:t> </a:t>
            </a:r>
            <a:r>
              <a:rPr dirty="0" spc="-60"/>
              <a:t>oral</a:t>
            </a:r>
            <a:r>
              <a:rPr dirty="0" spc="-155"/>
              <a:t> </a:t>
            </a:r>
            <a:r>
              <a:rPr dirty="0" spc="-45"/>
              <a:t>cavity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 spc="-20"/>
              <a:t>23</a:t>
            </a:fld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2895" y="838200"/>
            <a:ext cx="7842504" cy="464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60"/>
              <a:t>5</a:t>
            </a:r>
            <a:r>
              <a:rPr dirty="0" spc="25"/>
              <a:t>/1</a:t>
            </a:r>
            <a:r>
              <a:rPr dirty="0" spc="-25"/>
              <a:t>9</a:t>
            </a:r>
            <a:r>
              <a:rPr dirty="0" spc="105"/>
              <a:t>/</a:t>
            </a:r>
            <a:r>
              <a:rPr dirty="0" spc="210"/>
              <a:t>2</a:t>
            </a:r>
            <a:r>
              <a:rPr dirty="0" spc="-35"/>
              <a:t>0</a:t>
            </a:r>
            <a:r>
              <a:rPr dirty="0" spc="-45"/>
              <a:t>2</a:t>
            </a:r>
            <a:r>
              <a:rPr dirty="0" spc="-10"/>
              <a:t>3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85"/>
              <a:t>pigmentations</a:t>
            </a:r>
            <a:r>
              <a:rPr dirty="0" spc="-165"/>
              <a:t> </a:t>
            </a:r>
            <a:r>
              <a:rPr dirty="0" spc="-75"/>
              <a:t>of</a:t>
            </a:r>
            <a:r>
              <a:rPr dirty="0" spc="-165"/>
              <a:t> </a:t>
            </a:r>
            <a:r>
              <a:rPr dirty="0" spc="-60"/>
              <a:t>oral</a:t>
            </a:r>
            <a:r>
              <a:rPr dirty="0" spc="-155"/>
              <a:t> </a:t>
            </a:r>
            <a:r>
              <a:rPr dirty="0" spc="-45"/>
              <a:t>cavity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22106" y="6550839"/>
            <a:ext cx="243204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 sz="1200" spc="-15">
                <a:solidFill>
                  <a:srgbClr val="92879F"/>
                </a:solidFill>
                <a:latin typeface="Arial"/>
                <a:cs typeface="Arial"/>
              </a:rPr>
              <a:t>63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95600" y="76198"/>
            <a:ext cx="3886200" cy="67543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60"/>
              <a:t>5</a:t>
            </a:r>
            <a:r>
              <a:rPr dirty="0" spc="25"/>
              <a:t>/1</a:t>
            </a:r>
            <a:r>
              <a:rPr dirty="0" spc="-25"/>
              <a:t>9</a:t>
            </a:r>
            <a:r>
              <a:rPr dirty="0" spc="105"/>
              <a:t>/</a:t>
            </a:r>
            <a:r>
              <a:rPr dirty="0" spc="210"/>
              <a:t>2</a:t>
            </a:r>
            <a:r>
              <a:rPr dirty="0" spc="-35"/>
              <a:t>0</a:t>
            </a:r>
            <a:r>
              <a:rPr dirty="0" spc="-45"/>
              <a:t>2</a:t>
            </a:r>
            <a:r>
              <a:rPr dirty="0" spc="-10"/>
              <a:t>3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85"/>
              <a:t>pigmentations</a:t>
            </a:r>
            <a:r>
              <a:rPr dirty="0" spc="-165"/>
              <a:t> </a:t>
            </a:r>
            <a:r>
              <a:rPr dirty="0" spc="-75"/>
              <a:t>of</a:t>
            </a:r>
            <a:r>
              <a:rPr dirty="0" spc="-165"/>
              <a:t> </a:t>
            </a:r>
            <a:r>
              <a:rPr dirty="0" spc="-60"/>
              <a:t>oral</a:t>
            </a:r>
            <a:r>
              <a:rPr dirty="0" spc="-155"/>
              <a:t> </a:t>
            </a:r>
            <a:r>
              <a:rPr dirty="0" spc="-45"/>
              <a:t>cavity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22106" y="6550839"/>
            <a:ext cx="243204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 sz="1200" spc="-15">
                <a:solidFill>
                  <a:srgbClr val="92879F"/>
                </a:solidFill>
                <a:latin typeface="Arial"/>
                <a:cs typeface="Arial"/>
              </a:rPr>
              <a:t>63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8236" y="3682365"/>
            <a:ext cx="318262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50">
                <a:latin typeface="Arial"/>
                <a:cs typeface="Arial"/>
              </a:rPr>
              <a:t>BRONZING </a:t>
            </a:r>
            <a:r>
              <a:rPr dirty="0" sz="2400" spc="-215">
                <a:latin typeface="Arial"/>
                <a:cs typeface="Arial"/>
              </a:rPr>
              <a:t>OF</a:t>
            </a:r>
            <a:r>
              <a:rPr dirty="0" sz="2400" spc="-545">
                <a:latin typeface="Arial"/>
                <a:cs typeface="Arial"/>
              </a:rPr>
              <a:t> </a:t>
            </a:r>
            <a:r>
              <a:rPr dirty="0" sz="2400" spc="-135">
                <a:latin typeface="Arial"/>
                <a:cs typeface="Arial"/>
              </a:rPr>
              <a:t>MUCOSA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93191" y="393191"/>
            <a:ext cx="7926705" cy="5736590"/>
            <a:chOff x="393191" y="393191"/>
            <a:chExt cx="7926705" cy="5736590"/>
          </a:xfrm>
        </p:grpSpPr>
        <p:sp>
          <p:nvSpPr>
            <p:cNvPr id="4" name="object 4"/>
            <p:cNvSpPr/>
            <p:nvPr/>
          </p:nvSpPr>
          <p:spPr>
            <a:xfrm>
              <a:off x="393191" y="393191"/>
              <a:ext cx="3759708" cy="257860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57199" y="457199"/>
              <a:ext cx="3581400" cy="24003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38149" y="438149"/>
              <a:ext cx="3619500" cy="2438400"/>
            </a:xfrm>
            <a:custGeom>
              <a:avLst/>
              <a:gdLst/>
              <a:ahLst/>
              <a:cxnLst/>
              <a:rect l="l" t="t" r="r" b="b"/>
              <a:pathLst>
                <a:path w="3619500" h="2438400">
                  <a:moveTo>
                    <a:pt x="0" y="2438400"/>
                  </a:moveTo>
                  <a:lnTo>
                    <a:pt x="3619500" y="2438400"/>
                  </a:lnTo>
                  <a:lnTo>
                    <a:pt x="3619500" y="0"/>
                  </a:lnTo>
                  <a:lnTo>
                    <a:pt x="0" y="0"/>
                  </a:lnTo>
                  <a:lnTo>
                    <a:pt x="0" y="243840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126991" y="3093732"/>
              <a:ext cx="4192523" cy="303580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191000" y="3157727"/>
              <a:ext cx="4014215" cy="28575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171950" y="3138677"/>
              <a:ext cx="4052570" cy="2895600"/>
            </a:xfrm>
            <a:custGeom>
              <a:avLst/>
              <a:gdLst/>
              <a:ahLst/>
              <a:cxnLst/>
              <a:rect l="l" t="t" r="r" b="b"/>
              <a:pathLst>
                <a:path w="4052570" h="2895600">
                  <a:moveTo>
                    <a:pt x="0" y="2895600"/>
                  </a:moveTo>
                  <a:lnTo>
                    <a:pt x="4052315" y="2895600"/>
                  </a:lnTo>
                  <a:lnTo>
                    <a:pt x="4052315" y="0"/>
                  </a:lnTo>
                  <a:lnTo>
                    <a:pt x="0" y="0"/>
                  </a:lnTo>
                  <a:lnTo>
                    <a:pt x="0" y="289560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60"/>
              <a:t>5</a:t>
            </a:r>
            <a:r>
              <a:rPr dirty="0" spc="25"/>
              <a:t>/1</a:t>
            </a:r>
            <a:r>
              <a:rPr dirty="0" spc="-25"/>
              <a:t>9</a:t>
            </a:r>
            <a:r>
              <a:rPr dirty="0" spc="105"/>
              <a:t>/</a:t>
            </a:r>
            <a:r>
              <a:rPr dirty="0" spc="210"/>
              <a:t>2</a:t>
            </a:r>
            <a:r>
              <a:rPr dirty="0" spc="-35"/>
              <a:t>0</a:t>
            </a:r>
            <a:r>
              <a:rPr dirty="0" spc="-45"/>
              <a:t>2</a:t>
            </a:r>
            <a:r>
              <a:rPr dirty="0" spc="-10"/>
              <a:t>3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85"/>
              <a:t>pigmentations</a:t>
            </a:r>
            <a:r>
              <a:rPr dirty="0" spc="-165"/>
              <a:t> </a:t>
            </a:r>
            <a:r>
              <a:rPr dirty="0" spc="-75"/>
              <a:t>of</a:t>
            </a:r>
            <a:r>
              <a:rPr dirty="0" spc="-165"/>
              <a:t> </a:t>
            </a:r>
            <a:r>
              <a:rPr dirty="0" spc="-60"/>
              <a:t>oral</a:t>
            </a:r>
            <a:r>
              <a:rPr dirty="0" spc="-155"/>
              <a:t> </a:t>
            </a:r>
            <a:r>
              <a:rPr dirty="0" spc="-45"/>
              <a:t>cavity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722106" y="6550839"/>
            <a:ext cx="243204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 sz="1200" spc="-15">
                <a:solidFill>
                  <a:srgbClr val="92879F"/>
                </a:solidFill>
                <a:latin typeface="Arial"/>
                <a:cs typeface="Arial"/>
              </a:rPr>
              <a:t>63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5859" y="339852"/>
            <a:ext cx="4482846" cy="12123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4602" y="434467"/>
            <a:ext cx="3787140" cy="6807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300" spc="-320" i="1">
                <a:solidFill>
                  <a:srgbClr val="542B6D"/>
                </a:solidFill>
                <a:latin typeface="Times New Roman"/>
                <a:cs typeface="Times New Roman"/>
              </a:rPr>
              <a:t>Cushing’s</a:t>
            </a:r>
            <a:r>
              <a:rPr dirty="0" sz="4300" spc="-200" i="1">
                <a:solidFill>
                  <a:srgbClr val="542B6D"/>
                </a:solidFill>
                <a:latin typeface="Times New Roman"/>
                <a:cs typeface="Times New Roman"/>
              </a:rPr>
              <a:t> </a:t>
            </a:r>
            <a:r>
              <a:rPr dirty="0" sz="4300" spc="-335" i="1">
                <a:solidFill>
                  <a:srgbClr val="542B6D"/>
                </a:solidFill>
                <a:latin typeface="Times New Roman"/>
                <a:cs typeface="Times New Roman"/>
              </a:rPr>
              <a:t>syndrome</a:t>
            </a:r>
            <a:endParaRPr sz="43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48000" y="1295400"/>
            <a:ext cx="3552444" cy="51907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60"/>
              <a:t>5</a:t>
            </a:r>
            <a:r>
              <a:rPr dirty="0" spc="25"/>
              <a:t>/1</a:t>
            </a:r>
            <a:r>
              <a:rPr dirty="0" spc="-25"/>
              <a:t>9</a:t>
            </a:r>
            <a:r>
              <a:rPr dirty="0" spc="105"/>
              <a:t>/</a:t>
            </a:r>
            <a:r>
              <a:rPr dirty="0" spc="210"/>
              <a:t>2</a:t>
            </a:r>
            <a:r>
              <a:rPr dirty="0" spc="-35"/>
              <a:t>0</a:t>
            </a:r>
            <a:r>
              <a:rPr dirty="0" spc="-45"/>
              <a:t>2</a:t>
            </a:r>
            <a:r>
              <a:rPr dirty="0" spc="-10"/>
              <a:t>3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85"/>
              <a:t>pigmentations</a:t>
            </a:r>
            <a:r>
              <a:rPr dirty="0" spc="-165"/>
              <a:t> </a:t>
            </a:r>
            <a:r>
              <a:rPr dirty="0" spc="-75"/>
              <a:t>of</a:t>
            </a:r>
            <a:r>
              <a:rPr dirty="0" spc="-165"/>
              <a:t> </a:t>
            </a:r>
            <a:r>
              <a:rPr dirty="0" spc="-60"/>
              <a:t>oral</a:t>
            </a:r>
            <a:r>
              <a:rPr dirty="0" spc="-155"/>
              <a:t> </a:t>
            </a:r>
            <a:r>
              <a:rPr dirty="0" spc="-45"/>
              <a:t>cavity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722106" y="6550839"/>
            <a:ext cx="243204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 sz="1200" spc="-15">
                <a:solidFill>
                  <a:srgbClr val="92879F"/>
                </a:solidFill>
                <a:latin typeface="Arial"/>
                <a:cs typeface="Arial"/>
              </a:rPr>
              <a:t>63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5859" y="339852"/>
            <a:ext cx="4048505" cy="12123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4602" y="434467"/>
            <a:ext cx="3229610" cy="6807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300" spc="-265" i="1">
                <a:solidFill>
                  <a:srgbClr val="542B6D"/>
                </a:solidFill>
                <a:latin typeface="Times New Roman"/>
                <a:cs typeface="Times New Roman"/>
              </a:rPr>
              <a:t>Hyperthyroidism</a:t>
            </a:r>
            <a:endParaRPr sz="43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60"/>
              <a:t>5</a:t>
            </a:r>
            <a:r>
              <a:rPr dirty="0" spc="25"/>
              <a:t>/1</a:t>
            </a:r>
            <a:r>
              <a:rPr dirty="0" spc="-25"/>
              <a:t>9</a:t>
            </a:r>
            <a:r>
              <a:rPr dirty="0" spc="105"/>
              <a:t>/</a:t>
            </a:r>
            <a:r>
              <a:rPr dirty="0" spc="210"/>
              <a:t>2</a:t>
            </a:r>
            <a:r>
              <a:rPr dirty="0" spc="-35"/>
              <a:t>0</a:t>
            </a:r>
            <a:r>
              <a:rPr dirty="0" spc="-45"/>
              <a:t>2</a:t>
            </a:r>
            <a:r>
              <a:rPr dirty="0" spc="-10"/>
              <a:t>3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85"/>
              <a:t>pigmentations</a:t>
            </a:r>
            <a:r>
              <a:rPr dirty="0" spc="-165"/>
              <a:t> </a:t>
            </a:r>
            <a:r>
              <a:rPr dirty="0" spc="-75"/>
              <a:t>of</a:t>
            </a:r>
            <a:r>
              <a:rPr dirty="0" spc="-165"/>
              <a:t> </a:t>
            </a:r>
            <a:r>
              <a:rPr dirty="0" spc="-60"/>
              <a:t>oral</a:t>
            </a:r>
            <a:r>
              <a:rPr dirty="0" spc="-155"/>
              <a:t> </a:t>
            </a:r>
            <a:r>
              <a:rPr dirty="0" spc="-45"/>
              <a:t>cavity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722106" y="6550839"/>
            <a:ext cx="243204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 sz="1200" spc="-15">
                <a:solidFill>
                  <a:srgbClr val="92879F"/>
                </a:solidFill>
                <a:latin typeface="Arial"/>
                <a:cs typeface="Arial"/>
              </a:rPr>
              <a:t>63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56689" y="1471929"/>
            <a:ext cx="7322820" cy="3333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20">
                <a:latin typeface="Arial"/>
                <a:cs typeface="Arial"/>
              </a:rPr>
              <a:t>Melanosis </a:t>
            </a:r>
            <a:r>
              <a:rPr dirty="0" sz="2400" spc="-135">
                <a:latin typeface="Arial"/>
                <a:cs typeface="Arial"/>
              </a:rPr>
              <a:t>– </a:t>
            </a:r>
            <a:r>
              <a:rPr dirty="0" sz="2400" spc="-285">
                <a:latin typeface="Arial"/>
                <a:cs typeface="Arial"/>
              </a:rPr>
              <a:t>common </a:t>
            </a:r>
            <a:r>
              <a:rPr dirty="0" sz="2400" spc="-260">
                <a:latin typeface="Arial"/>
                <a:cs typeface="Arial"/>
              </a:rPr>
              <a:t>consequence </a:t>
            </a:r>
            <a:r>
              <a:rPr dirty="0" sz="2400" spc="-150">
                <a:latin typeface="Arial"/>
                <a:cs typeface="Arial"/>
              </a:rPr>
              <a:t>of</a:t>
            </a:r>
            <a:r>
              <a:rPr dirty="0" sz="2400" spc="-505">
                <a:latin typeface="Arial"/>
                <a:cs typeface="Arial"/>
              </a:rPr>
              <a:t> </a:t>
            </a:r>
            <a:r>
              <a:rPr dirty="0" sz="2400" spc="-145">
                <a:latin typeface="Arial"/>
                <a:cs typeface="Arial"/>
              </a:rPr>
              <a:t>hyperthyroidism.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400" spc="-300">
                <a:latin typeface="Arial"/>
                <a:cs typeface="Arial"/>
              </a:rPr>
              <a:t>Causes: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25">
                <a:latin typeface="Arial"/>
                <a:cs typeface="Arial"/>
              </a:rPr>
              <a:t>60-90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245">
                <a:latin typeface="Arial"/>
                <a:cs typeface="Arial"/>
              </a:rPr>
              <a:t>%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of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340">
                <a:latin typeface="Arial"/>
                <a:cs typeface="Arial"/>
              </a:rPr>
              <a:t>cases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114">
                <a:latin typeface="Arial"/>
                <a:cs typeface="Arial"/>
              </a:rPr>
              <a:t>-due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20">
                <a:latin typeface="Arial"/>
                <a:cs typeface="Arial"/>
              </a:rPr>
              <a:t>to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220">
                <a:latin typeface="Arial"/>
                <a:cs typeface="Arial"/>
              </a:rPr>
              <a:t>grave’s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265">
                <a:latin typeface="Arial"/>
                <a:cs typeface="Arial"/>
              </a:rPr>
              <a:t>disease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235">
                <a:latin typeface="Arial"/>
                <a:cs typeface="Arial"/>
              </a:rPr>
              <a:t>Graves </a:t>
            </a:r>
            <a:r>
              <a:rPr dirty="0" sz="2400" spc="-265">
                <a:latin typeface="Arial"/>
                <a:cs typeface="Arial"/>
              </a:rPr>
              <a:t>disease </a:t>
            </a:r>
            <a:r>
              <a:rPr dirty="0" sz="2400" spc="-345">
                <a:latin typeface="Arial"/>
                <a:cs typeface="Arial"/>
              </a:rPr>
              <a:t>: </a:t>
            </a:r>
            <a:r>
              <a:rPr dirty="0" sz="2400" spc="-120">
                <a:latin typeface="Arial"/>
                <a:cs typeface="Arial"/>
              </a:rPr>
              <a:t>triggered </a:t>
            </a:r>
            <a:r>
              <a:rPr dirty="0" sz="2400" spc="-105">
                <a:latin typeface="Arial"/>
                <a:cs typeface="Arial"/>
              </a:rPr>
              <a:t>by </a:t>
            </a:r>
            <a:r>
              <a:rPr dirty="0" sz="2400" spc="-160">
                <a:latin typeface="Arial"/>
                <a:cs typeface="Arial"/>
              </a:rPr>
              <a:t>auto antibodies </a:t>
            </a:r>
            <a:r>
              <a:rPr dirty="0" sz="2400" spc="-130">
                <a:latin typeface="Arial"/>
                <a:cs typeface="Arial"/>
              </a:rPr>
              <a:t>directed</a:t>
            </a:r>
            <a:r>
              <a:rPr dirty="0" sz="2400" spc="-440">
                <a:latin typeface="Arial"/>
                <a:cs typeface="Arial"/>
              </a:rPr>
              <a:t> </a:t>
            </a:r>
            <a:r>
              <a:rPr dirty="0" sz="2400" spc="-175">
                <a:latin typeface="Arial"/>
                <a:cs typeface="Arial"/>
              </a:rPr>
              <a:t>against</a:t>
            </a:r>
            <a:endParaRPr sz="2400">
              <a:latin typeface="Arial"/>
              <a:cs typeface="Arial"/>
            </a:endParaRPr>
          </a:p>
          <a:p>
            <a:pPr marL="295910">
              <a:lnSpc>
                <a:spcPct val="100000"/>
              </a:lnSpc>
            </a:pPr>
            <a:r>
              <a:rPr dirty="0" sz="2400" spc="-200">
                <a:latin typeface="Arial"/>
                <a:cs typeface="Arial"/>
              </a:rPr>
              <a:t>receptors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114">
                <a:latin typeface="Arial"/>
                <a:cs typeface="Arial"/>
              </a:rPr>
              <a:t>for</a:t>
            </a:r>
            <a:r>
              <a:rPr dirty="0" sz="2400" spc="-300">
                <a:latin typeface="Arial"/>
                <a:cs typeface="Arial"/>
              </a:rPr>
              <a:t> </a:t>
            </a:r>
            <a:r>
              <a:rPr dirty="0" sz="2400" spc="-330">
                <a:latin typeface="Arial"/>
                <a:cs typeface="Arial"/>
              </a:rPr>
              <a:t>TSH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250">
                <a:latin typeface="Arial"/>
                <a:cs typeface="Arial"/>
              </a:rPr>
              <a:t>on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30">
                <a:latin typeface="Arial"/>
                <a:cs typeface="Arial"/>
              </a:rPr>
              <a:t>the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215">
                <a:latin typeface="Arial"/>
                <a:cs typeface="Arial"/>
              </a:rPr>
              <a:t>surface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of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75">
                <a:latin typeface="Arial"/>
                <a:cs typeface="Arial"/>
              </a:rPr>
              <a:t>thyroid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-155">
                <a:latin typeface="Arial"/>
                <a:cs typeface="Arial"/>
              </a:rPr>
              <a:t>cells</a:t>
            </a:r>
            <a:endParaRPr sz="2400">
              <a:latin typeface="Arial"/>
              <a:cs typeface="Arial"/>
            </a:endParaRPr>
          </a:p>
          <a:p>
            <a:pPr marL="295910" marR="981710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25">
                <a:latin typeface="Arial"/>
                <a:cs typeface="Arial"/>
              </a:rPr>
              <a:t>Hyperplastic </a:t>
            </a:r>
            <a:r>
              <a:rPr dirty="0" sz="2400" spc="-75">
                <a:latin typeface="Arial"/>
                <a:cs typeface="Arial"/>
              </a:rPr>
              <a:t>thyroid </a:t>
            </a:r>
            <a:r>
              <a:rPr dirty="0" sz="2400" spc="-229">
                <a:latin typeface="Arial"/>
                <a:cs typeface="Arial"/>
              </a:rPr>
              <a:t>tissue, </a:t>
            </a:r>
            <a:r>
              <a:rPr dirty="0" sz="2400" spc="-140">
                <a:latin typeface="Arial"/>
                <a:cs typeface="Arial"/>
              </a:rPr>
              <a:t>Thyroid</a:t>
            </a:r>
            <a:r>
              <a:rPr dirty="0" sz="2400" spc="-445">
                <a:latin typeface="Arial"/>
                <a:cs typeface="Arial"/>
              </a:rPr>
              <a:t> </a:t>
            </a:r>
            <a:r>
              <a:rPr dirty="0" sz="2400" spc="-229">
                <a:latin typeface="Arial"/>
                <a:cs typeface="Arial"/>
              </a:rPr>
              <a:t>tumors, </a:t>
            </a:r>
            <a:r>
              <a:rPr dirty="0" sz="2400" spc="-75">
                <a:latin typeface="Arial"/>
                <a:cs typeface="Arial"/>
              </a:rPr>
              <a:t>Pituitary  </a:t>
            </a:r>
            <a:r>
              <a:rPr dirty="0" sz="2400" spc="-250">
                <a:latin typeface="Arial"/>
                <a:cs typeface="Arial"/>
              </a:rPr>
              <a:t>adenoma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56689" y="405129"/>
            <a:ext cx="4946650" cy="4445635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7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270">
                <a:latin typeface="Arial"/>
                <a:cs typeface="Arial"/>
              </a:rPr>
              <a:t>Nervousness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30">
                <a:latin typeface="Arial"/>
                <a:cs typeface="Arial"/>
              </a:rPr>
              <a:t>Heart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20">
                <a:latin typeface="Arial"/>
                <a:cs typeface="Arial"/>
              </a:rPr>
              <a:t>palpitations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45">
                <a:latin typeface="Arial"/>
                <a:cs typeface="Arial"/>
              </a:rPr>
              <a:t>Heat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145">
                <a:latin typeface="Arial"/>
                <a:cs typeface="Arial"/>
              </a:rPr>
              <a:t>intolerance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204">
                <a:latin typeface="Arial"/>
                <a:cs typeface="Arial"/>
              </a:rPr>
              <a:t>Muscle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275">
                <a:latin typeface="Arial"/>
                <a:cs typeface="Arial"/>
              </a:rPr>
              <a:t>weakness</a:t>
            </a:r>
            <a:endParaRPr sz="2400">
              <a:latin typeface="Arial"/>
              <a:cs typeface="Arial"/>
            </a:endParaRPr>
          </a:p>
          <a:p>
            <a:pPr marL="344805" indent="-332740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344805" algn="l"/>
                <a:tab pos="345440" algn="l"/>
              </a:tabLst>
            </a:pPr>
            <a:r>
              <a:rPr dirty="0" sz="2400" spc="-80">
                <a:latin typeface="Arial"/>
                <a:cs typeface="Arial"/>
              </a:rPr>
              <a:t>Weight </a:t>
            </a:r>
            <a:r>
              <a:rPr dirty="0" sz="2400" spc="-330">
                <a:latin typeface="Arial"/>
                <a:cs typeface="Arial"/>
              </a:rPr>
              <a:t>Loss </a:t>
            </a:r>
            <a:r>
              <a:rPr dirty="0" sz="2400" spc="-180">
                <a:latin typeface="Arial"/>
                <a:cs typeface="Arial"/>
              </a:rPr>
              <a:t>Despite </a:t>
            </a:r>
            <a:r>
              <a:rPr dirty="0" sz="2400" spc="-220">
                <a:latin typeface="Arial"/>
                <a:cs typeface="Arial"/>
              </a:rPr>
              <a:t>Increased</a:t>
            </a:r>
            <a:r>
              <a:rPr dirty="0" sz="2400" spc="-509">
                <a:latin typeface="Arial"/>
                <a:cs typeface="Arial"/>
              </a:rPr>
              <a:t> </a:t>
            </a:r>
            <a:r>
              <a:rPr dirty="0" sz="2400" spc="-75">
                <a:latin typeface="Arial"/>
                <a:cs typeface="Arial"/>
              </a:rPr>
              <a:t>Appetite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75">
                <a:latin typeface="Arial"/>
                <a:cs typeface="Arial"/>
              </a:rPr>
              <a:t>Tachycardia</a:t>
            </a:r>
            <a:endParaRPr sz="2400">
              <a:latin typeface="Arial"/>
              <a:cs typeface="Arial"/>
            </a:endParaRPr>
          </a:p>
          <a:p>
            <a:pPr marL="344805" indent="-332740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344805" algn="l"/>
                <a:tab pos="345440" algn="l"/>
              </a:tabLst>
            </a:pPr>
            <a:r>
              <a:rPr dirty="0" sz="2400" spc="-265">
                <a:latin typeface="Arial"/>
                <a:cs typeface="Arial"/>
              </a:rPr>
              <a:t>Excessive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65">
                <a:latin typeface="Arial"/>
                <a:cs typeface="Arial"/>
              </a:rPr>
              <a:t>Perspiration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5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45">
                <a:latin typeface="Arial"/>
                <a:cs typeface="Arial"/>
              </a:rPr>
              <a:t>Warm </a:t>
            </a:r>
            <a:r>
              <a:rPr dirty="0" sz="2400" spc="-254">
                <a:latin typeface="Arial"/>
                <a:cs typeface="Arial"/>
              </a:rPr>
              <a:t>Smooth</a:t>
            </a:r>
            <a:r>
              <a:rPr dirty="0" sz="2400" spc="-420">
                <a:latin typeface="Arial"/>
                <a:cs typeface="Arial"/>
              </a:rPr>
              <a:t> </a:t>
            </a:r>
            <a:r>
              <a:rPr dirty="0" sz="2400" spc="-170">
                <a:latin typeface="Arial"/>
                <a:cs typeface="Arial"/>
              </a:rPr>
              <a:t>Skin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270">
                <a:latin typeface="Arial"/>
                <a:cs typeface="Arial"/>
              </a:rPr>
              <a:t>Tremors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30">
                <a:latin typeface="Arial"/>
                <a:cs typeface="Arial"/>
              </a:rPr>
              <a:t>Characteristic </a:t>
            </a:r>
            <a:r>
              <a:rPr dirty="0" sz="2400" spc="-150">
                <a:latin typeface="Arial"/>
                <a:cs typeface="Arial"/>
              </a:rPr>
              <a:t>Stare-</a:t>
            </a:r>
            <a:r>
              <a:rPr dirty="0" sz="2400" spc="-470">
                <a:latin typeface="Arial"/>
                <a:cs typeface="Arial"/>
              </a:rPr>
              <a:t> </a:t>
            </a:r>
            <a:r>
              <a:rPr dirty="0" sz="2400" spc="-200">
                <a:latin typeface="Arial"/>
                <a:cs typeface="Arial"/>
              </a:rPr>
              <a:t>exophthalmos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108191" y="3898391"/>
            <a:ext cx="2921635" cy="2824480"/>
            <a:chOff x="6108191" y="3898391"/>
            <a:chExt cx="2921635" cy="2824480"/>
          </a:xfrm>
        </p:grpSpPr>
        <p:sp>
          <p:nvSpPr>
            <p:cNvPr id="4" name="object 4"/>
            <p:cNvSpPr/>
            <p:nvPr/>
          </p:nvSpPr>
          <p:spPr>
            <a:xfrm>
              <a:off x="6108191" y="3898391"/>
              <a:ext cx="2921508" cy="28239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172199" y="3962399"/>
              <a:ext cx="2743200" cy="26456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153149" y="3943349"/>
              <a:ext cx="2781300" cy="2684145"/>
            </a:xfrm>
            <a:custGeom>
              <a:avLst/>
              <a:gdLst/>
              <a:ahLst/>
              <a:cxnLst/>
              <a:rect l="l" t="t" r="r" b="b"/>
              <a:pathLst>
                <a:path w="2781300" h="2684145">
                  <a:moveTo>
                    <a:pt x="0" y="2683764"/>
                  </a:moveTo>
                  <a:lnTo>
                    <a:pt x="2781300" y="2683764"/>
                  </a:lnTo>
                  <a:lnTo>
                    <a:pt x="2781300" y="0"/>
                  </a:lnTo>
                  <a:lnTo>
                    <a:pt x="0" y="0"/>
                  </a:lnTo>
                  <a:lnTo>
                    <a:pt x="0" y="2683764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60"/>
              <a:t>5</a:t>
            </a:r>
            <a:r>
              <a:rPr dirty="0" spc="25"/>
              <a:t>/1</a:t>
            </a:r>
            <a:r>
              <a:rPr dirty="0" spc="-25"/>
              <a:t>9</a:t>
            </a:r>
            <a:r>
              <a:rPr dirty="0" spc="105"/>
              <a:t>/</a:t>
            </a:r>
            <a:r>
              <a:rPr dirty="0" spc="210"/>
              <a:t>2</a:t>
            </a:r>
            <a:r>
              <a:rPr dirty="0" spc="-35"/>
              <a:t>0</a:t>
            </a:r>
            <a:r>
              <a:rPr dirty="0" spc="-45"/>
              <a:t>2</a:t>
            </a:r>
            <a:r>
              <a:rPr dirty="0" spc="-10"/>
              <a:t>3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85"/>
              <a:t>pigmentations</a:t>
            </a:r>
            <a:r>
              <a:rPr dirty="0" spc="-165"/>
              <a:t> </a:t>
            </a:r>
            <a:r>
              <a:rPr dirty="0" spc="-75"/>
              <a:t>of</a:t>
            </a:r>
            <a:r>
              <a:rPr dirty="0" spc="-165"/>
              <a:t> </a:t>
            </a:r>
            <a:r>
              <a:rPr dirty="0" spc="-60"/>
              <a:t>oral</a:t>
            </a:r>
            <a:r>
              <a:rPr dirty="0" spc="-155"/>
              <a:t> </a:t>
            </a:r>
            <a:r>
              <a:rPr dirty="0" spc="-45"/>
              <a:t>cavity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722106" y="6550839"/>
            <a:ext cx="243204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 sz="1200" spc="-15">
                <a:solidFill>
                  <a:srgbClr val="92879F"/>
                </a:solidFill>
                <a:latin typeface="Arial"/>
                <a:cs typeface="Arial"/>
              </a:rPr>
              <a:t>63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17" y="0"/>
            <a:ext cx="9142730" cy="6858000"/>
            <a:chOff x="1717" y="0"/>
            <a:chExt cx="9142730" cy="6858000"/>
          </a:xfrm>
        </p:grpSpPr>
        <p:sp>
          <p:nvSpPr>
            <p:cNvPr id="3" name="object 3"/>
            <p:cNvSpPr/>
            <p:nvPr/>
          </p:nvSpPr>
          <p:spPr>
            <a:xfrm>
              <a:off x="1197863" y="217931"/>
              <a:ext cx="1695450" cy="110261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237232" y="217931"/>
              <a:ext cx="794766" cy="110261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375915" y="217931"/>
              <a:ext cx="1911858" cy="110261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744467" y="217931"/>
              <a:ext cx="2279141" cy="110261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14602" y="303021"/>
            <a:ext cx="4196080" cy="6197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900" spc="-229" i="1">
                <a:solidFill>
                  <a:srgbClr val="542B6D"/>
                </a:solidFill>
                <a:latin typeface="Times New Roman"/>
                <a:cs typeface="Times New Roman"/>
              </a:rPr>
              <a:t>Peutz-Jeghers</a:t>
            </a:r>
            <a:r>
              <a:rPr dirty="0" sz="3900" spc="-135" i="1">
                <a:solidFill>
                  <a:srgbClr val="542B6D"/>
                </a:solidFill>
                <a:latin typeface="Times New Roman"/>
                <a:cs typeface="Times New Roman"/>
              </a:rPr>
              <a:t> </a:t>
            </a:r>
            <a:r>
              <a:rPr dirty="0" sz="3900" spc="-300" i="1">
                <a:solidFill>
                  <a:srgbClr val="542B6D"/>
                </a:solidFill>
                <a:latin typeface="Times New Roman"/>
                <a:cs typeface="Times New Roman"/>
              </a:rPr>
              <a:t>syndrome</a:t>
            </a:r>
            <a:endParaRPr sz="39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60"/>
              <a:t>5</a:t>
            </a:r>
            <a:r>
              <a:rPr dirty="0" spc="25"/>
              <a:t>/1</a:t>
            </a:r>
            <a:r>
              <a:rPr dirty="0" spc="-25"/>
              <a:t>9</a:t>
            </a:r>
            <a:r>
              <a:rPr dirty="0" spc="105"/>
              <a:t>/</a:t>
            </a:r>
            <a:r>
              <a:rPr dirty="0" spc="210"/>
              <a:t>2</a:t>
            </a:r>
            <a:r>
              <a:rPr dirty="0" spc="-35"/>
              <a:t>0</a:t>
            </a:r>
            <a:r>
              <a:rPr dirty="0" spc="-45"/>
              <a:t>2</a:t>
            </a:r>
            <a:r>
              <a:rPr dirty="0" spc="-10"/>
              <a:t>3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85"/>
              <a:t>pigmentations</a:t>
            </a:r>
            <a:r>
              <a:rPr dirty="0" spc="-165"/>
              <a:t> </a:t>
            </a:r>
            <a:r>
              <a:rPr dirty="0" spc="-75"/>
              <a:t>of</a:t>
            </a:r>
            <a:r>
              <a:rPr dirty="0" spc="-165"/>
              <a:t> </a:t>
            </a:r>
            <a:r>
              <a:rPr dirty="0" spc="-60"/>
              <a:t>oral</a:t>
            </a:r>
            <a:r>
              <a:rPr dirty="0" spc="-155"/>
              <a:t> </a:t>
            </a:r>
            <a:r>
              <a:rPr dirty="0" spc="-45"/>
              <a:t>cavity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722106" y="6550839"/>
            <a:ext cx="243204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 sz="1200" spc="-15">
                <a:solidFill>
                  <a:srgbClr val="92879F"/>
                </a:solidFill>
                <a:latin typeface="Arial"/>
                <a:cs typeface="Arial"/>
              </a:rPr>
              <a:t>63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96897" y="1471929"/>
            <a:ext cx="6950075" cy="4065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5910" marR="5080" indent="-283845">
              <a:lnSpc>
                <a:spcPct val="100000"/>
              </a:lnSpc>
              <a:spcBef>
                <a:spcPts val="1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280">
                <a:latin typeface="Arial"/>
                <a:cs typeface="Arial"/>
              </a:rPr>
              <a:t>The </a:t>
            </a:r>
            <a:r>
              <a:rPr dirty="0" sz="2400" spc="-229">
                <a:latin typeface="Arial"/>
                <a:cs typeface="Arial"/>
              </a:rPr>
              <a:t>syndrome </a:t>
            </a:r>
            <a:r>
              <a:rPr dirty="0" sz="2400" spc="-305">
                <a:latin typeface="Arial"/>
                <a:cs typeface="Arial"/>
              </a:rPr>
              <a:t>was </a:t>
            </a:r>
            <a:r>
              <a:rPr dirty="0" sz="2400" spc="-250">
                <a:latin typeface="Arial"/>
                <a:cs typeface="Arial"/>
              </a:rPr>
              <a:t>named </a:t>
            </a:r>
            <a:r>
              <a:rPr dirty="0" sz="2400" spc="-110">
                <a:latin typeface="Arial"/>
                <a:cs typeface="Arial"/>
              </a:rPr>
              <a:t>after </a:t>
            </a:r>
            <a:r>
              <a:rPr dirty="0" sz="2400" spc="-285">
                <a:latin typeface="Arial"/>
                <a:cs typeface="Arial"/>
              </a:rPr>
              <a:t>Peutz, </a:t>
            </a:r>
            <a:r>
              <a:rPr dirty="0" sz="2400" spc="-215">
                <a:latin typeface="Arial"/>
                <a:cs typeface="Arial"/>
              </a:rPr>
              <a:t>who </a:t>
            </a:r>
            <a:r>
              <a:rPr dirty="0" sz="2400" spc="-175">
                <a:latin typeface="Arial"/>
                <a:cs typeface="Arial"/>
              </a:rPr>
              <a:t>noted </a:t>
            </a:r>
            <a:r>
              <a:rPr dirty="0" sz="2400" spc="-235">
                <a:latin typeface="Arial"/>
                <a:cs typeface="Arial"/>
              </a:rPr>
              <a:t>a  </a:t>
            </a:r>
            <a:r>
              <a:rPr dirty="0" sz="2400" spc="-130">
                <a:latin typeface="Arial"/>
                <a:cs typeface="Arial"/>
              </a:rPr>
              <a:t>relationship </a:t>
            </a:r>
            <a:r>
              <a:rPr dirty="0" sz="2400" spc="-195">
                <a:latin typeface="Arial"/>
                <a:cs typeface="Arial"/>
              </a:rPr>
              <a:t>between </a:t>
            </a:r>
            <a:r>
              <a:rPr dirty="0" sz="2400" spc="-135">
                <a:latin typeface="Arial"/>
                <a:cs typeface="Arial"/>
              </a:rPr>
              <a:t>the </a:t>
            </a:r>
            <a:r>
              <a:rPr dirty="0" sz="2400" spc="-110">
                <a:latin typeface="Arial"/>
                <a:cs typeface="Arial"/>
              </a:rPr>
              <a:t>intestinal </a:t>
            </a:r>
            <a:r>
              <a:rPr dirty="0" sz="2400" spc="-170">
                <a:latin typeface="Arial"/>
                <a:cs typeface="Arial"/>
              </a:rPr>
              <a:t>polyps </a:t>
            </a:r>
            <a:r>
              <a:rPr dirty="0" sz="2400" spc="-200">
                <a:latin typeface="Arial"/>
                <a:cs typeface="Arial"/>
              </a:rPr>
              <a:t>and </a:t>
            </a:r>
            <a:r>
              <a:rPr dirty="0" sz="2400" spc="-130">
                <a:latin typeface="Arial"/>
                <a:cs typeface="Arial"/>
              </a:rPr>
              <a:t>the  </a:t>
            </a:r>
            <a:r>
              <a:rPr dirty="0" sz="2400" spc="-235">
                <a:latin typeface="Arial"/>
                <a:cs typeface="Arial"/>
              </a:rPr>
              <a:t>mucocutaneous macules </a:t>
            </a:r>
            <a:r>
              <a:rPr dirty="0" sz="2400" spc="-65">
                <a:latin typeface="Arial"/>
                <a:cs typeface="Arial"/>
              </a:rPr>
              <a:t>in </a:t>
            </a:r>
            <a:r>
              <a:rPr dirty="0" sz="2400" spc="-335">
                <a:latin typeface="Arial"/>
                <a:cs typeface="Arial"/>
              </a:rPr>
              <a:t>1921, </a:t>
            </a:r>
            <a:r>
              <a:rPr dirty="0" sz="2400" spc="-195">
                <a:latin typeface="Arial"/>
                <a:cs typeface="Arial"/>
              </a:rPr>
              <a:t>and </a:t>
            </a:r>
            <a:r>
              <a:rPr dirty="0" sz="2400" spc="-110">
                <a:latin typeface="Arial"/>
                <a:cs typeface="Arial"/>
              </a:rPr>
              <a:t>after </a:t>
            </a:r>
            <a:r>
              <a:rPr dirty="0" sz="2400" spc="-254">
                <a:latin typeface="Arial"/>
                <a:cs typeface="Arial"/>
              </a:rPr>
              <a:t>Jeghers, </a:t>
            </a:r>
            <a:r>
              <a:rPr dirty="0" sz="2400" spc="-215">
                <a:latin typeface="Arial"/>
                <a:cs typeface="Arial"/>
              </a:rPr>
              <a:t>who </a:t>
            </a:r>
            <a:r>
              <a:rPr dirty="0" sz="2400" spc="-200">
                <a:latin typeface="Arial"/>
                <a:cs typeface="Arial"/>
              </a:rPr>
              <a:t>is  </a:t>
            </a:r>
            <a:r>
              <a:rPr dirty="0" sz="2400" spc="-125">
                <a:latin typeface="Arial"/>
                <a:cs typeface="Arial"/>
              </a:rPr>
              <a:t>credited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55">
                <a:latin typeface="Arial"/>
                <a:cs typeface="Arial"/>
              </a:rPr>
              <a:t>with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35">
                <a:latin typeface="Arial"/>
                <a:cs typeface="Arial"/>
              </a:rPr>
              <a:t>the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80">
                <a:latin typeface="Arial"/>
                <a:cs typeface="Arial"/>
              </a:rPr>
              <a:t>definitive</a:t>
            </a:r>
            <a:r>
              <a:rPr dirty="0" sz="2400" spc="-270">
                <a:latin typeface="Arial"/>
                <a:cs typeface="Arial"/>
              </a:rPr>
              <a:t> </a:t>
            </a:r>
            <a:r>
              <a:rPr dirty="0" sz="2400" spc="-145">
                <a:latin typeface="Arial"/>
                <a:cs typeface="Arial"/>
              </a:rPr>
              <a:t>descriptive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-180">
                <a:latin typeface="Arial"/>
                <a:cs typeface="Arial"/>
              </a:rPr>
              <a:t>reports</a:t>
            </a:r>
            <a:r>
              <a:rPr dirty="0" sz="2400" spc="-300">
                <a:latin typeface="Arial"/>
                <a:cs typeface="Arial"/>
              </a:rPr>
              <a:t> </a:t>
            </a:r>
            <a:r>
              <a:rPr dirty="0" sz="2400" spc="-65">
                <a:latin typeface="Arial"/>
                <a:cs typeface="Arial"/>
              </a:rPr>
              <a:t>in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95">
                <a:latin typeface="Arial"/>
                <a:cs typeface="Arial"/>
              </a:rPr>
              <a:t>1944</a:t>
            </a:r>
            <a:r>
              <a:rPr dirty="0" sz="2400" spc="-250">
                <a:latin typeface="Arial"/>
                <a:cs typeface="Arial"/>
              </a:rPr>
              <a:t> </a:t>
            </a:r>
            <a:r>
              <a:rPr dirty="0" sz="2400" spc="-195">
                <a:latin typeface="Arial"/>
                <a:cs typeface="Arial"/>
              </a:rPr>
              <a:t>and  </a:t>
            </a:r>
            <a:r>
              <a:rPr dirty="0" sz="2400" spc="-85">
                <a:latin typeface="Arial"/>
                <a:cs typeface="Arial"/>
              </a:rPr>
              <a:t>later </a:t>
            </a:r>
            <a:r>
              <a:rPr dirty="0" sz="2400" spc="-65">
                <a:latin typeface="Arial"/>
                <a:cs typeface="Arial"/>
              </a:rPr>
              <a:t>in</a:t>
            </a:r>
            <a:r>
              <a:rPr dirty="0" sz="2400" spc="-495">
                <a:latin typeface="Arial"/>
                <a:cs typeface="Arial"/>
              </a:rPr>
              <a:t> </a:t>
            </a:r>
            <a:r>
              <a:rPr dirty="0" sz="2400" spc="-225">
                <a:latin typeface="Arial"/>
                <a:cs typeface="Arial"/>
              </a:rPr>
              <a:t>1949.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CEB866"/>
              </a:buClr>
              <a:buFont typeface="Arial"/>
              <a:buChar char=""/>
            </a:pPr>
            <a:endParaRPr sz="355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210">
                <a:latin typeface="Arial"/>
                <a:cs typeface="Arial"/>
              </a:rPr>
              <a:t>Prevalence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135">
                <a:latin typeface="Arial"/>
                <a:cs typeface="Arial"/>
              </a:rPr>
              <a:t>–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600">
                <a:latin typeface="Arial"/>
                <a:cs typeface="Arial"/>
              </a:rPr>
              <a:t>1</a:t>
            </a:r>
            <a:r>
              <a:rPr dirty="0" sz="2400" spc="-545">
                <a:latin typeface="Arial"/>
                <a:cs typeface="Arial"/>
              </a:rPr>
              <a:t> </a:t>
            </a:r>
            <a:r>
              <a:rPr dirty="0" sz="2400" spc="-65">
                <a:latin typeface="Arial"/>
                <a:cs typeface="Arial"/>
              </a:rPr>
              <a:t>in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25">
                <a:latin typeface="Arial"/>
                <a:cs typeface="Arial"/>
              </a:rPr>
              <a:t>20,000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20">
                <a:latin typeface="Arial"/>
                <a:cs typeface="Arial"/>
              </a:rPr>
              <a:t>births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70">
                <a:latin typeface="Arial"/>
                <a:cs typeface="Arial"/>
              </a:rPr>
              <a:t>Autosomal </a:t>
            </a:r>
            <a:r>
              <a:rPr dirty="0" sz="2400" spc="-165">
                <a:latin typeface="Arial"/>
                <a:cs typeface="Arial"/>
              </a:rPr>
              <a:t>dominant</a:t>
            </a:r>
            <a:r>
              <a:rPr dirty="0" sz="2400" spc="-434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trait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55">
                <a:latin typeface="Arial"/>
                <a:cs typeface="Arial"/>
              </a:rPr>
              <a:t>Mutations</a:t>
            </a:r>
            <a:r>
              <a:rPr dirty="0" sz="2400" spc="-325">
                <a:latin typeface="Arial"/>
                <a:cs typeface="Arial"/>
              </a:rPr>
              <a:t> </a:t>
            </a:r>
            <a:r>
              <a:rPr dirty="0" sz="2400" spc="-65">
                <a:latin typeface="Arial"/>
                <a:cs typeface="Arial"/>
              </a:rPr>
              <a:t>in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235">
                <a:latin typeface="Arial"/>
                <a:cs typeface="Arial"/>
              </a:rPr>
              <a:t>STK11/LKB1</a:t>
            </a:r>
            <a:r>
              <a:rPr dirty="0" sz="2400" spc="-265">
                <a:latin typeface="Arial"/>
                <a:cs typeface="Arial"/>
              </a:rPr>
              <a:t> </a:t>
            </a:r>
            <a:r>
              <a:rPr dirty="0" sz="2400" spc="-160">
                <a:latin typeface="Arial"/>
                <a:cs typeface="Arial"/>
              </a:rPr>
              <a:t>tumor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260">
                <a:latin typeface="Arial"/>
                <a:cs typeface="Arial"/>
              </a:rPr>
              <a:t>suppressor</a:t>
            </a:r>
            <a:r>
              <a:rPr dirty="0" sz="2400" spc="-320">
                <a:latin typeface="Arial"/>
                <a:cs typeface="Arial"/>
              </a:rPr>
              <a:t> </a:t>
            </a:r>
            <a:r>
              <a:rPr dirty="0" sz="2400" spc="-245">
                <a:latin typeface="Arial"/>
                <a:cs typeface="Arial"/>
              </a:rPr>
              <a:t>gene</a:t>
            </a:r>
            <a:endParaRPr sz="2400">
              <a:latin typeface="Arial"/>
              <a:cs typeface="Arial"/>
            </a:endParaRPr>
          </a:p>
          <a:p>
            <a:pPr marL="344805" indent="-332740">
              <a:lnSpc>
                <a:spcPct val="100000"/>
              </a:lnSpc>
              <a:spcBef>
                <a:spcPts val="605"/>
              </a:spcBef>
              <a:buClr>
                <a:srgbClr val="CEB866"/>
              </a:buClr>
              <a:buSzPct val="79166"/>
              <a:buChar char=""/>
              <a:tabLst>
                <a:tab pos="344805" algn="l"/>
                <a:tab pos="345440" algn="l"/>
              </a:tabLst>
            </a:pPr>
            <a:r>
              <a:rPr dirty="0" sz="2400" spc="-180">
                <a:latin typeface="Arial"/>
                <a:cs typeface="Arial"/>
              </a:rPr>
              <a:t>Predisposition</a:t>
            </a:r>
            <a:r>
              <a:rPr dirty="0" sz="2400" spc="-310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of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affected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55">
                <a:latin typeface="Arial"/>
                <a:cs typeface="Arial"/>
              </a:rPr>
              <a:t>patients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120">
                <a:latin typeface="Arial"/>
                <a:cs typeface="Arial"/>
              </a:rPr>
              <a:t>to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170">
                <a:latin typeface="Arial"/>
                <a:cs typeface="Arial"/>
              </a:rPr>
              <a:t>develop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204">
                <a:latin typeface="Arial"/>
                <a:cs typeface="Arial"/>
              </a:rPr>
              <a:t>cancer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17" y="0"/>
            <a:ext cx="9142730" cy="6858000"/>
            <a:chOff x="1717" y="0"/>
            <a:chExt cx="9142730" cy="6858000"/>
          </a:xfrm>
        </p:grpSpPr>
        <p:sp>
          <p:nvSpPr>
            <p:cNvPr id="3" name="object 3"/>
            <p:cNvSpPr/>
            <p:nvPr/>
          </p:nvSpPr>
          <p:spPr>
            <a:xfrm>
              <a:off x="1216151" y="316991"/>
              <a:ext cx="7889748" cy="62026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280159" y="381000"/>
              <a:ext cx="7711440" cy="60243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261109" y="361950"/>
              <a:ext cx="7749540" cy="6062980"/>
            </a:xfrm>
            <a:custGeom>
              <a:avLst/>
              <a:gdLst/>
              <a:ahLst/>
              <a:cxnLst/>
              <a:rect l="l" t="t" r="r" b="b"/>
              <a:pathLst>
                <a:path w="7749540" h="6062980">
                  <a:moveTo>
                    <a:pt x="0" y="6062472"/>
                  </a:moveTo>
                  <a:lnTo>
                    <a:pt x="7749540" y="6062472"/>
                  </a:lnTo>
                  <a:lnTo>
                    <a:pt x="7749540" y="0"/>
                  </a:lnTo>
                  <a:lnTo>
                    <a:pt x="0" y="0"/>
                  </a:lnTo>
                  <a:lnTo>
                    <a:pt x="0" y="6062472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60"/>
              <a:t>5</a:t>
            </a:r>
            <a:r>
              <a:rPr dirty="0" spc="25"/>
              <a:t>/1</a:t>
            </a:r>
            <a:r>
              <a:rPr dirty="0" spc="-25"/>
              <a:t>9</a:t>
            </a:r>
            <a:r>
              <a:rPr dirty="0" spc="105"/>
              <a:t>/</a:t>
            </a:r>
            <a:r>
              <a:rPr dirty="0" spc="210"/>
              <a:t>2</a:t>
            </a:r>
            <a:r>
              <a:rPr dirty="0" spc="-35"/>
              <a:t>0</a:t>
            </a:r>
            <a:r>
              <a:rPr dirty="0" spc="-45"/>
              <a:t>2</a:t>
            </a:r>
            <a:r>
              <a:rPr dirty="0" spc="-10"/>
              <a:t>3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85"/>
              <a:t>pigmentations</a:t>
            </a:r>
            <a:r>
              <a:rPr dirty="0" spc="-165"/>
              <a:t> </a:t>
            </a:r>
            <a:r>
              <a:rPr dirty="0" spc="-75"/>
              <a:t>of</a:t>
            </a:r>
            <a:r>
              <a:rPr dirty="0" spc="-165"/>
              <a:t> </a:t>
            </a:r>
            <a:r>
              <a:rPr dirty="0" spc="-60"/>
              <a:t>oral</a:t>
            </a:r>
            <a:r>
              <a:rPr dirty="0" spc="-155"/>
              <a:t> </a:t>
            </a:r>
            <a:r>
              <a:rPr dirty="0" spc="-45"/>
              <a:t>cavity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722106" y="6550839"/>
            <a:ext cx="243204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 sz="1200" spc="-15">
                <a:solidFill>
                  <a:srgbClr val="92879F"/>
                </a:solidFill>
                <a:latin typeface="Arial"/>
                <a:cs typeface="Arial"/>
              </a:rPr>
              <a:t>63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32889" y="786129"/>
            <a:ext cx="7026275" cy="45834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5910" marR="15875" indent="-283845">
              <a:lnSpc>
                <a:spcPct val="100000"/>
              </a:lnSpc>
              <a:spcBef>
                <a:spcPts val="100"/>
              </a:spcBef>
            </a:pPr>
            <a:r>
              <a:rPr dirty="0" sz="2400" spc="-95">
                <a:latin typeface="Arial"/>
                <a:cs typeface="Arial"/>
              </a:rPr>
              <a:t>Freckle-like</a:t>
            </a:r>
            <a:r>
              <a:rPr dirty="0" sz="2400" spc="-265">
                <a:latin typeface="Arial"/>
                <a:cs typeface="Arial"/>
              </a:rPr>
              <a:t> </a:t>
            </a:r>
            <a:r>
              <a:rPr dirty="0" sz="2400" spc="-225">
                <a:latin typeface="Arial"/>
                <a:cs typeface="Arial"/>
              </a:rPr>
              <a:t>lesions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35">
                <a:latin typeface="Arial"/>
                <a:cs typeface="Arial"/>
              </a:rPr>
              <a:t>–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20">
                <a:latin typeface="Arial"/>
                <a:cs typeface="Arial"/>
              </a:rPr>
              <a:t>involve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70">
                <a:latin typeface="Arial"/>
                <a:cs typeface="Arial"/>
              </a:rPr>
              <a:t>periorificial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254">
                <a:latin typeface="Arial"/>
                <a:cs typeface="Arial"/>
              </a:rPr>
              <a:t>areas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-135">
                <a:latin typeface="Arial"/>
                <a:cs typeface="Arial"/>
              </a:rPr>
              <a:t>–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204">
                <a:latin typeface="Arial"/>
                <a:cs typeface="Arial"/>
              </a:rPr>
              <a:t>mouth,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320">
                <a:latin typeface="Arial"/>
                <a:cs typeface="Arial"/>
              </a:rPr>
              <a:t>nose,  </a:t>
            </a:r>
            <a:r>
              <a:rPr dirty="0" sz="2400" spc="-285">
                <a:latin typeface="Arial"/>
                <a:cs typeface="Arial"/>
              </a:rPr>
              <a:t>anus, </a:t>
            </a:r>
            <a:r>
              <a:rPr dirty="0" sz="2400" spc="-100">
                <a:latin typeface="Arial"/>
                <a:cs typeface="Arial"/>
              </a:rPr>
              <a:t>genital</a:t>
            </a:r>
            <a:r>
              <a:rPr dirty="0" sz="2400" spc="-300">
                <a:latin typeface="Arial"/>
                <a:cs typeface="Arial"/>
              </a:rPr>
              <a:t> </a:t>
            </a:r>
            <a:r>
              <a:rPr dirty="0" sz="2400" spc="-155">
                <a:latin typeface="Arial"/>
                <a:cs typeface="Arial"/>
              </a:rPr>
              <a:t>region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2400" spc="-170">
                <a:latin typeface="Arial"/>
                <a:cs typeface="Arial"/>
              </a:rPr>
              <a:t>Skin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of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35">
                <a:latin typeface="Arial"/>
                <a:cs typeface="Arial"/>
              </a:rPr>
              <a:t>the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55">
                <a:latin typeface="Arial"/>
                <a:cs typeface="Arial"/>
              </a:rPr>
              <a:t>extremities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160">
                <a:latin typeface="Arial"/>
                <a:cs typeface="Arial"/>
              </a:rPr>
              <a:t>-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15">
                <a:latin typeface="Arial"/>
                <a:cs typeface="Arial"/>
              </a:rPr>
              <a:t>50%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340">
                <a:latin typeface="Arial"/>
                <a:cs typeface="Arial"/>
              </a:rPr>
              <a:t>cases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550">
              <a:latin typeface="Arial"/>
              <a:cs typeface="Arial"/>
            </a:endParaRPr>
          </a:p>
          <a:p>
            <a:pPr marL="295910" marR="5080" indent="-234950">
              <a:lnSpc>
                <a:spcPct val="100000"/>
              </a:lnSpc>
            </a:pPr>
            <a:r>
              <a:rPr dirty="0" sz="2400" spc="-120">
                <a:latin typeface="Arial"/>
                <a:cs typeface="Arial"/>
              </a:rPr>
              <a:t>Intestinal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165">
                <a:latin typeface="Arial"/>
                <a:cs typeface="Arial"/>
              </a:rPr>
              <a:t>polyps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160">
                <a:latin typeface="Arial"/>
                <a:cs typeface="Arial"/>
              </a:rPr>
              <a:t>-</a:t>
            </a:r>
            <a:r>
              <a:rPr dirty="0" sz="2400" spc="120">
                <a:latin typeface="Arial"/>
                <a:cs typeface="Arial"/>
              </a:rPr>
              <a:t> </a:t>
            </a:r>
            <a:r>
              <a:rPr dirty="0" sz="2400" spc="-180">
                <a:latin typeface="Arial"/>
                <a:cs typeface="Arial"/>
              </a:rPr>
              <a:t>scattered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35">
                <a:latin typeface="Arial"/>
                <a:cs typeface="Arial"/>
              </a:rPr>
              <a:t>throughout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135">
                <a:latin typeface="Arial"/>
                <a:cs typeface="Arial"/>
              </a:rPr>
              <a:t>the</a:t>
            </a:r>
            <a:r>
              <a:rPr dirty="0" sz="2400" spc="-280">
                <a:latin typeface="Arial"/>
                <a:cs typeface="Arial"/>
              </a:rPr>
              <a:t> mucus </a:t>
            </a:r>
            <a:r>
              <a:rPr dirty="0" sz="2400" spc="-155">
                <a:latin typeface="Arial"/>
                <a:cs typeface="Arial"/>
              </a:rPr>
              <a:t>producing  </a:t>
            </a:r>
            <a:r>
              <a:rPr dirty="0" sz="2400" spc="-254">
                <a:latin typeface="Arial"/>
                <a:cs typeface="Arial"/>
              </a:rPr>
              <a:t>areas </a:t>
            </a:r>
            <a:r>
              <a:rPr dirty="0" sz="2400" spc="-150">
                <a:latin typeface="Arial"/>
                <a:cs typeface="Arial"/>
              </a:rPr>
              <a:t>of </a:t>
            </a:r>
            <a:r>
              <a:rPr dirty="0" sz="2400" spc="-135">
                <a:latin typeface="Arial"/>
                <a:cs typeface="Arial"/>
              </a:rPr>
              <a:t>the</a:t>
            </a:r>
            <a:r>
              <a:rPr dirty="0" sz="2400" spc="-459">
                <a:latin typeface="Arial"/>
                <a:cs typeface="Arial"/>
              </a:rPr>
              <a:t> </a:t>
            </a:r>
            <a:r>
              <a:rPr dirty="0" sz="2400" spc="-225">
                <a:latin typeface="Arial"/>
                <a:cs typeface="Arial"/>
              </a:rPr>
              <a:t>GIT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65">
                <a:latin typeface="Arial"/>
                <a:cs typeface="Arial"/>
              </a:rPr>
              <a:t>jejunum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545">
                <a:latin typeface="Arial"/>
                <a:cs typeface="Arial"/>
              </a:rPr>
              <a:t>&amp;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25">
                <a:latin typeface="Arial"/>
                <a:cs typeface="Arial"/>
              </a:rPr>
              <a:t>ileum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204">
                <a:latin typeface="Arial"/>
                <a:cs typeface="Arial"/>
              </a:rPr>
              <a:t>(commonly</a:t>
            </a:r>
            <a:r>
              <a:rPr dirty="0" sz="2400" spc="-270">
                <a:latin typeface="Arial"/>
                <a:cs typeface="Arial"/>
              </a:rPr>
              <a:t> </a:t>
            </a:r>
            <a:r>
              <a:rPr dirty="0" sz="2400" spc="-160">
                <a:latin typeface="Arial"/>
                <a:cs typeface="Arial"/>
              </a:rPr>
              <a:t>affected)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05">
                <a:latin typeface="Arial"/>
                <a:cs typeface="Arial"/>
              </a:rPr>
              <a:t>intestinal</a:t>
            </a:r>
            <a:r>
              <a:rPr dirty="0" sz="2400" spc="-310">
                <a:latin typeface="Arial"/>
                <a:cs typeface="Arial"/>
              </a:rPr>
              <a:t> </a:t>
            </a:r>
            <a:r>
              <a:rPr dirty="0" sz="2400" spc="-155">
                <a:latin typeface="Arial"/>
                <a:cs typeface="Arial"/>
              </a:rPr>
              <a:t>obstruction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225">
                <a:latin typeface="Arial"/>
                <a:cs typeface="Arial"/>
              </a:rPr>
              <a:t>GIT </a:t>
            </a:r>
            <a:r>
              <a:rPr dirty="0" sz="2400" spc="-229">
                <a:latin typeface="Arial"/>
                <a:cs typeface="Arial"/>
              </a:rPr>
              <a:t>adeno</a:t>
            </a:r>
            <a:r>
              <a:rPr dirty="0" sz="2400" spc="-340">
                <a:latin typeface="Arial"/>
                <a:cs typeface="Arial"/>
              </a:rPr>
              <a:t> </a:t>
            </a:r>
            <a:r>
              <a:rPr dirty="0" sz="2400" spc="-220">
                <a:latin typeface="Arial"/>
                <a:cs typeface="Arial"/>
              </a:rPr>
              <a:t>carcinomas</a:t>
            </a:r>
            <a:endParaRPr sz="2400">
              <a:latin typeface="Arial"/>
              <a:cs typeface="Arial"/>
            </a:endParaRPr>
          </a:p>
          <a:p>
            <a:pPr marL="295910" marR="67310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50">
                <a:latin typeface="Arial"/>
                <a:cs typeface="Arial"/>
              </a:rPr>
              <a:t>other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215">
                <a:latin typeface="Arial"/>
                <a:cs typeface="Arial"/>
              </a:rPr>
              <a:t>tumors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120">
                <a:latin typeface="Arial"/>
                <a:cs typeface="Arial"/>
              </a:rPr>
              <a:t>affecting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135">
                <a:latin typeface="Arial"/>
                <a:cs typeface="Arial"/>
              </a:rPr>
              <a:t>the</a:t>
            </a:r>
            <a:r>
              <a:rPr dirty="0" sz="2400" spc="-270">
                <a:latin typeface="Arial"/>
                <a:cs typeface="Arial"/>
              </a:rPr>
              <a:t> </a:t>
            </a:r>
            <a:r>
              <a:rPr dirty="0" sz="2400" spc="-250">
                <a:latin typeface="Arial"/>
                <a:cs typeface="Arial"/>
              </a:rPr>
              <a:t>pancreas,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90">
                <a:latin typeface="Arial"/>
                <a:cs typeface="Arial"/>
              </a:rPr>
              <a:t>male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545">
                <a:latin typeface="Arial"/>
                <a:cs typeface="Arial"/>
              </a:rPr>
              <a:t>&amp;</a:t>
            </a:r>
            <a:r>
              <a:rPr dirty="0" sz="2400" spc="-265">
                <a:latin typeface="Arial"/>
                <a:cs typeface="Arial"/>
              </a:rPr>
              <a:t> </a:t>
            </a:r>
            <a:r>
              <a:rPr dirty="0" sz="2400" spc="-180">
                <a:latin typeface="Arial"/>
                <a:cs typeface="Arial"/>
              </a:rPr>
              <a:t>female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100">
                <a:latin typeface="Arial"/>
                <a:cs typeface="Arial"/>
              </a:rPr>
              <a:t>genital  </a:t>
            </a:r>
            <a:r>
              <a:rPr dirty="0" sz="2400" spc="-125">
                <a:latin typeface="Arial"/>
                <a:cs typeface="Arial"/>
              </a:rPr>
              <a:t>tract,</a:t>
            </a:r>
            <a:r>
              <a:rPr dirty="0" sz="2400" spc="-300">
                <a:latin typeface="Arial"/>
                <a:cs typeface="Arial"/>
              </a:rPr>
              <a:t> </a:t>
            </a:r>
            <a:r>
              <a:rPr dirty="0" sz="2400" spc="-195">
                <a:latin typeface="Arial"/>
                <a:cs typeface="Arial"/>
              </a:rPr>
              <a:t>breast</a:t>
            </a:r>
            <a:r>
              <a:rPr dirty="0" sz="2400" spc="-300">
                <a:latin typeface="Arial"/>
                <a:cs typeface="Arial"/>
              </a:rPr>
              <a:t> </a:t>
            </a:r>
            <a:r>
              <a:rPr dirty="0" sz="2400" spc="-195">
                <a:latin typeface="Arial"/>
                <a:cs typeface="Arial"/>
              </a:rPr>
              <a:t>and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45">
                <a:latin typeface="Arial"/>
                <a:cs typeface="Arial"/>
              </a:rPr>
              <a:t>ovary</a:t>
            </a:r>
            <a:r>
              <a:rPr dirty="0" sz="2400" spc="-300">
                <a:latin typeface="Arial"/>
                <a:cs typeface="Arial"/>
              </a:rPr>
              <a:t> </a:t>
            </a:r>
            <a:r>
              <a:rPr dirty="0" sz="2400" spc="-210">
                <a:latin typeface="Arial"/>
                <a:cs typeface="Arial"/>
              </a:rPr>
              <a:t>may</a:t>
            </a:r>
            <a:r>
              <a:rPr dirty="0" sz="2400" spc="-270">
                <a:latin typeface="Arial"/>
                <a:cs typeface="Arial"/>
              </a:rPr>
              <a:t> </a:t>
            </a:r>
            <a:r>
              <a:rPr dirty="0" sz="2400" spc="-220">
                <a:latin typeface="Arial"/>
                <a:cs typeface="Arial"/>
              </a:rPr>
              <a:t>also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195">
                <a:latin typeface="Arial"/>
                <a:cs typeface="Arial"/>
              </a:rPr>
              <a:t>develop.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60"/>
              <a:t>5</a:t>
            </a:r>
            <a:r>
              <a:rPr dirty="0" spc="25"/>
              <a:t>/1</a:t>
            </a:r>
            <a:r>
              <a:rPr dirty="0" spc="-25"/>
              <a:t>9</a:t>
            </a:r>
            <a:r>
              <a:rPr dirty="0" spc="105"/>
              <a:t>/</a:t>
            </a:r>
            <a:r>
              <a:rPr dirty="0" spc="210"/>
              <a:t>2</a:t>
            </a:r>
            <a:r>
              <a:rPr dirty="0" spc="-35"/>
              <a:t>0</a:t>
            </a:r>
            <a:r>
              <a:rPr dirty="0" spc="-45"/>
              <a:t>2</a:t>
            </a:r>
            <a:r>
              <a:rPr dirty="0" spc="-10"/>
              <a:t>3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85"/>
              <a:t>pigmentations</a:t>
            </a:r>
            <a:r>
              <a:rPr dirty="0" spc="-165"/>
              <a:t> </a:t>
            </a:r>
            <a:r>
              <a:rPr dirty="0" spc="-75"/>
              <a:t>of</a:t>
            </a:r>
            <a:r>
              <a:rPr dirty="0" spc="-165"/>
              <a:t> </a:t>
            </a:r>
            <a:r>
              <a:rPr dirty="0" spc="-60"/>
              <a:t>oral</a:t>
            </a:r>
            <a:r>
              <a:rPr dirty="0" spc="-155"/>
              <a:t> </a:t>
            </a:r>
            <a:r>
              <a:rPr dirty="0" spc="-45"/>
              <a:t>cavity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22106" y="6550839"/>
            <a:ext cx="243204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 sz="1200" spc="-15">
                <a:solidFill>
                  <a:srgbClr val="92879F"/>
                </a:solidFill>
                <a:latin typeface="Arial"/>
                <a:cs typeface="Arial"/>
              </a:rPr>
              <a:t>63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17" y="0"/>
            <a:ext cx="9142730" cy="6858000"/>
            <a:chOff x="1717" y="0"/>
            <a:chExt cx="9142730" cy="6858000"/>
          </a:xfrm>
        </p:grpSpPr>
        <p:sp>
          <p:nvSpPr>
            <p:cNvPr id="3" name="object 3"/>
            <p:cNvSpPr/>
            <p:nvPr/>
          </p:nvSpPr>
          <p:spPr>
            <a:xfrm>
              <a:off x="1165859" y="339852"/>
              <a:ext cx="2314193" cy="121234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759964" y="339852"/>
              <a:ext cx="1570482" cy="121234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730752" y="339852"/>
              <a:ext cx="3260598" cy="121234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14602" y="434467"/>
            <a:ext cx="5131435" cy="6807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300" spc="-320" i="1">
                <a:solidFill>
                  <a:srgbClr val="542B6D"/>
                </a:solidFill>
                <a:latin typeface="Times New Roman"/>
                <a:cs typeface="Times New Roman"/>
              </a:rPr>
              <a:t>Café </a:t>
            </a:r>
            <a:r>
              <a:rPr dirty="0" sz="4300" spc="-260" i="1">
                <a:solidFill>
                  <a:srgbClr val="542B6D"/>
                </a:solidFill>
                <a:latin typeface="Times New Roman"/>
                <a:cs typeface="Times New Roman"/>
              </a:rPr>
              <a:t>au </a:t>
            </a:r>
            <a:r>
              <a:rPr dirty="0" sz="4300" spc="-65" i="1">
                <a:solidFill>
                  <a:srgbClr val="542B6D"/>
                </a:solidFill>
                <a:latin typeface="Times New Roman"/>
                <a:cs typeface="Times New Roman"/>
              </a:rPr>
              <a:t>Lait</a:t>
            </a:r>
            <a:r>
              <a:rPr dirty="0" sz="4300" spc="130" i="1">
                <a:solidFill>
                  <a:srgbClr val="542B6D"/>
                </a:solidFill>
                <a:latin typeface="Times New Roman"/>
                <a:cs typeface="Times New Roman"/>
              </a:rPr>
              <a:t> </a:t>
            </a:r>
            <a:r>
              <a:rPr dirty="0" sz="4300" spc="-225" i="1">
                <a:solidFill>
                  <a:srgbClr val="542B6D"/>
                </a:solidFill>
                <a:latin typeface="Times New Roman"/>
                <a:cs typeface="Times New Roman"/>
              </a:rPr>
              <a:t>pigmentation</a:t>
            </a:r>
            <a:endParaRPr sz="43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21791" y="1383791"/>
            <a:ext cx="8098790" cy="5096510"/>
            <a:chOff x="621791" y="1383791"/>
            <a:chExt cx="8098790" cy="5096510"/>
          </a:xfrm>
        </p:grpSpPr>
        <p:sp>
          <p:nvSpPr>
            <p:cNvPr id="8" name="object 8"/>
            <p:cNvSpPr/>
            <p:nvPr/>
          </p:nvSpPr>
          <p:spPr>
            <a:xfrm>
              <a:off x="621791" y="1383791"/>
              <a:ext cx="8098535" cy="509625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85799" y="1447799"/>
              <a:ext cx="7920228" cy="491794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66749" y="1428749"/>
              <a:ext cx="7958455" cy="4956175"/>
            </a:xfrm>
            <a:custGeom>
              <a:avLst/>
              <a:gdLst/>
              <a:ahLst/>
              <a:cxnLst/>
              <a:rect l="l" t="t" r="r" b="b"/>
              <a:pathLst>
                <a:path w="7958455" h="4956175">
                  <a:moveTo>
                    <a:pt x="0" y="4956048"/>
                  </a:moveTo>
                  <a:lnTo>
                    <a:pt x="7958328" y="4956048"/>
                  </a:lnTo>
                  <a:lnTo>
                    <a:pt x="7958328" y="0"/>
                  </a:lnTo>
                  <a:lnTo>
                    <a:pt x="0" y="0"/>
                  </a:lnTo>
                  <a:lnTo>
                    <a:pt x="0" y="4956048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60"/>
              <a:t>5</a:t>
            </a:r>
            <a:r>
              <a:rPr dirty="0" spc="25"/>
              <a:t>/1</a:t>
            </a:r>
            <a:r>
              <a:rPr dirty="0" spc="-25"/>
              <a:t>9</a:t>
            </a:r>
            <a:r>
              <a:rPr dirty="0" spc="105"/>
              <a:t>/</a:t>
            </a:r>
            <a:r>
              <a:rPr dirty="0" spc="210"/>
              <a:t>2</a:t>
            </a:r>
            <a:r>
              <a:rPr dirty="0" spc="-35"/>
              <a:t>0</a:t>
            </a:r>
            <a:r>
              <a:rPr dirty="0" spc="-45"/>
              <a:t>2</a:t>
            </a:r>
            <a:r>
              <a:rPr dirty="0" spc="-10"/>
              <a:t>3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85"/>
              <a:t>pigmentations</a:t>
            </a:r>
            <a:r>
              <a:rPr dirty="0" spc="-165"/>
              <a:t> </a:t>
            </a:r>
            <a:r>
              <a:rPr dirty="0" spc="-75"/>
              <a:t>of</a:t>
            </a:r>
            <a:r>
              <a:rPr dirty="0" spc="-165"/>
              <a:t> </a:t>
            </a:r>
            <a:r>
              <a:rPr dirty="0" spc="-60"/>
              <a:t>oral</a:t>
            </a:r>
            <a:r>
              <a:rPr dirty="0" spc="-155"/>
              <a:t> </a:t>
            </a:r>
            <a:r>
              <a:rPr dirty="0" spc="-45"/>
              <a:t>cavity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722106" y="6550839"/>
            <a:ext cx="243204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 sz="1200" spc="-15">
                <a:solidFill>
                  <a:srgbClr val="92879F"/>
                </a:solidFill>
                <a:latin typeface="Arial"/>
                <a:cs typeface="Arial"/>
              </a:rPr>
              <a:t>63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22248" y="420623"/>
            <a:ext cx="4115562" cy="10187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4602" y="498475"/>
            <a:ext cx="3535679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220" i="1">
                <a:solidFill>
                  <a:srgbClr val="533466"/>
                </a:solidFill>
                <a:latin typeface="Times New Roman"/>
                <a:cs typeface="Times New Roman"/>
              </a:rPr>
              <a:t>Formation </a:t>
            </a:r>
            <a:r>
              <a:rPr dirty="0" sz="3600" spc="-105" i="1">
                <a:solidFill>
                  <a:srgbClr val="533466"/>
                </a:solidFill>
                <a:latin typeface="Times New Roman"/>
                <a:cs typeface="Times New Roman"/>
              </a:rPr>
              <a:t>of</a:t>
            </a:r>
            <a:r>
              <a:rPr dirty="0" sz="3600" spc="-65" i="1">
                <a:solidFill>
                  <a:srgbClr val="533466"/>
                </a:solidFill>
                <a:latin typeface="Times New Roman"/>
                <a:cs typeface="Times New Roman"/>
              </a:rPr>
              <a:t> </a:t>
            </a:r>
            <a:r>
              <a:rPr dirty="0" sz="3600" spc="-235" i="1">
                <a:solidFill>
                  <a:srgbClr val="533466"/>
                </a:solidFill>
                <a:latin typeface="Times New Roman"/>
                <a:cs typeface="Times New Roman"/>
              </a:rPr>
              <a:t>melanin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4000" y="1447800"/>
            <a:ext cx="6553200" cy="4248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60"/>
              <a:t>5</a:t>
            </a:r>
            <a:r>
              <a:rPr dirty="0" spc="25"/>
              <a:t>/1</a:t>
            </a:r>
            <a:r>
              <a:rPr dirty="0" spc="-25"/>
              <a:t>9</a:t>
            </a:r>
            <a:r>
              <a:rPr dirty="0" spc="105"/>
              <a:t>/</a:t>
            </a:r>
            <a:r>
              <a:rPr dirty="0" spc="210"/>
              <a:t>2</a:t>
            </a:r>
            <a:r>
              <a:rPr dirty="0" spc="-35"/>
              <a:t>0</a:t>
            </a:r>
            <a:r>
              <a:rPr dirty="0" spc="-45"/>
              <a:t>2</a:t>
            </a:r>
            <a:r>
              <a:rPr dirty="0" spc="-10"/>
              <a:t>3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85"/>
              <a:t>pigmentations</a:t>
            </a:r>
            <a:r>
              <a:rPr dirty="0" spc="-165"/>
              <a:t> </a:t>
            </a:r>
            <a:r>
              <a:rPr dirty="0" spc="-75"/>
              <a:t>of</a:t>
            </a:r>
            <a:r>
              <a:rPr dirty="0" spc="-165"/>
              <a:t> </a:t>
            </a:r>
            <a:r>
              <a:rPr dirty="0" spc="-60"/>
              <a:t>oral</a:t>
            </a:r>
            <a:r>
              <a:rPr dirty="0" spc="-155"/>
              <a:t> </a:t>
            </a:r>
            <a:r>
              <a:rPr dirty="0" spc="-45"/>
              <a:t>cavity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 spc="-20"/>
              <a:t>23</a:t>
            </a:fld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3652" y="294131"/>
            <a:ext cx="5545074" cy="12123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2140" y="388366"/>
            <a:ext cx="4850130" cy="6807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300" spc="-254" i="1">
                <a:solidFill>
                  <a:srgbClr val="542B6D"/>
                </a:solidFill>
                <a:latin typeface="Times New Roman"/>
                <a:cs typeface="Times New Roman"/>
              </a:rPr>
              <a:t>Neurofibromatosis </a:t>
            </a:r>
            <a:r>
              <a:rPr dirty="0" sz="4300" spc="-185" i="1">
                <a:solidFill>
                  <a:srgbClr val="542B6D"/>
                </a:solidFill>
                <a:latin typeface="Times New Roman"/>
                <a:cs typeface="Times New Roman"/>
              </a:rPr>
              <a:t>type</a:t>
            </a:r>
            <a:r>
              <a:rPr dirty="0" sz="4300" spc="-20" i="1">
                <a:solidFill>
                  <a:srgbClr val="542B6D"/>
                </a:solidFill>
                <a:latin typeface="Times New Roman"/>
                <a:cs typeface="Times New Roman"/>
              </a:rPr>
              <a:t> </a:t>
            </a:r>
            <a:r>
              <a:rPr dirty="0" sz="4300" spc="200" i="1">
                <a:solidFill>
                  <a:srgbClr val="542B6D"/>
                </a:solidFill>
                <a:latin typeface="Times New Roman"/>
                <a:cs typeface="Times New Roman"/>
              </a:rPr>
              <a:t>I</a:t>
            </a:r>
            <a:endParaRPr sz="43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26591" y="88392"/>
            <a:ext cx="8179434" cy="6769734"/>
            <a:chOff x="926591" y="88392"/>
            <a:chExt cx="8179434" cy="6769734"/>
          </a:xfrm>
        </p:grpSpPr>
        <p:sp>
          <p:nvSpPr>
            <p:cNvPr id="5" name="object 5"/>
            <p:cNvSpPr/>
            <p:nvPr/>
          </p:nvSpPr>
          <p:spPr>
            <a:xfrm>
              <a:off x="3060191" y="1260347"/>
              <a:ext cx="2540508" cy="258775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124199" y="1324355"/>
              <a:ext cx="2362200" cy="2409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105149" y="1305305"/>
              <a:ext cx="2400300" cy="2447925"/>
            </a:xfrm>
            <a:custGeom>
              <a:avLst/>
              <a:gdLst/>
              <a:ahLst/>
              <a:cxnLst/>
              <a:rect l="l" t="t" r="r" b="b"/>
              <a:pathLst>
                <a:path w="2400300" h="2447925">
                  <a:moveTo>
                    <a:pt x="0" y="2447544"/>
                  </a:moveTo>
                  <a:lnTo>
                    <a:pt x="2400300" y="2447544"/>
                  </a:lnTo>
                  <a:lnTo>
                    <a:pt x="2400300" y="0"/>
                  </a:lnTo>
                  <a:lnTo>
                    <a:pt x="0" y="0"/>
                  </a:lnTo>
                  <a:lnTo>
                    <a:pt x="0" y="2447544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574791" y="88392"/>
              <a:ext cx="3531108" cy="353872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38800" y="152400"/>
              <a:ext cx="3352800" cy="336042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619750" y="133350"/>
              <a:ext cx="3390900" cy="3398520"/>
            </a:xfrm>
            <a:custGeom>
              <a:avLst/>
              <a:gdLst/>
              <a:ahLst/>
              <a:cxnLst/>
              <a:rect l="l" t="t" r="r" b="b"/>
              <a:pathLst>
                <a:path w="3390900" h="3398520">
                  <a:moveTo>
                    <a:pt x="0" y="3398520"/>
                  </a:moveTo>
                  <a:lnTo>
                    <a:pt x="3390900" y="3398520"/>
                  </a:lnTo>
                  <a:lnTo>
                    <a:pt x="3390900" y="0"/>
                  </a:lnTo>
                  <a:lnTo>
                    <a:pt x="0" y="0"/>
                  </a:lnTo>
                  <a:lnTo>
                    <a:pt x="0" y="339852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428999" y="4050804"/>
              <a:ext cx="2476500" cy="225856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493008" y="4114800"/>
              <a:ext cx="2298191" cy="208026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3473958" y="4095750"/>
              <a:ext cx="2336800" cy="2118360"/>
            </a:xfrm>
            <a:custGeom>
              <a:avLst/>
              <a:gdLst/>
              <a:ahLst/>
              <a:cxnLst/>
              <a:rect l="l" t="t" r="r" b="b"/>
              <a:pathLst>
                <a:path w="2336800" h="2118360">
                  <a:moveTo>
                    <a:pt x="0" y="2118360"/>
                  </a:moveTo>
                  <a:lnTo>
                    <a:pt x="2336291" y="2118360"/>
                  </a:lnTo>
                  <a:lnTo>
                    <a:pt x="2336291" y="0"/>
                  </a:lnTo>
                  <a:lnTo>
                    <a:pt x="0" y="0"/>
                  </a:lnTo>
                  <a:lnTo>
                    <a:pt x="0" y="211836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879591" y="3669786"/>
              <a:ext cx="2692908" cy="318821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943600" y="3733800"/>
              <a:ext cx="2514600" cy="305866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5924550" y="3714750"/>
              <a:ext cx="2552700" cy="3096895"/>
            </a:xfrm>
            <a:custGeom>
              <a:avLst/>
              <a:gdLst/>
              <a:ahLst/>
              <a:cxnLst/>
              <a:rect l="l" t="t" r="r" b="b"/>
              <a:pathLst>
                <a:path w="2552700" h="3096895">
                  <a:moveTo>
                    <a:pt x="0" y="3096768"/>
                  </a:moveTo>
                  <a:lnTo>
                    <a:pt x="2552700" y="3096768"/>
                  </a:lnTo>
                  <a:lnTo>
                    <a:pt x="2552700" y="0"/>
                  </a:lnTo>
                  <a:lnTo>
                    <a:pt x="0" y="0"/>
                  </a:lnTo>
                  <a:lnTo>
                    <a:pt x="0" y="3096768"/>
                  </a:lnTo>
                  <a:close/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926591" y="2069592"/>
              <a:ext cx="2186940" cy="375970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990599" y="2133599"/>
              <a:ext cx="2008632" cy="358140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971549" y="2114549"/>
              <a:ext cx="2047239" cy="3619500"/>
            </a:xfrm>
            <a:custGeom>
              <a:avLst/>
              <a:gdLst/>
              <a:ahLst/>
              <a:cxnLst/>
              <a:rect l="l" t="t" r="r" b="b"/>
              <a:pathLst>
                <a:path w="2047239" h="3619500">
                  <a:moveTo>
                    <a:pt x="0" y="3619500"/>
                  </a:moveTo>
                  <a:lnTo>
                    <a:pt x="2046732" y="3619500"/>
                  </a:lnTo>
                  <a:lnTo>
                    <a:pt x="2046732" y="0"/>
                  </a:lnTo>
                  <a:lnTo>
                    <a:pt x="0" y="0"/>
                  </a:lnTo>
                  <a:lnTo>
                    <a:pt x="0" y="361950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60"/>
              <a:t>5</a:t>
            </a:r>
            <a:r>
              <a:rPr dirty="0" spc="25"/>
              <a:t>/1</a:t>
            </a:r>
            <a:r>
              <a:rPr dirty="0" spc="-25"/>
              <a:t>9</a:t>
            </a:r>
            <a:r>
              <a:rPr dirty="0" spc="105"/>
              <a:t>/</a:t>
            </a:r>
            <a:r>
              <a:rPr dirty="0" spc="210"/>
              <a:t>2</a:t>
            </a:r>
            <a:r>
              <a:rPr dirty="0" spc="-35"/>
              <a:t>0</a:t>
            </a:r>
            <a:r>
              <a:rPr dirty="0" spc="-45"/>
              <a:t>2</a:t>
            </a:r>
            <a:r>
              <a:rPr dirty="0" spc="-10"/>
              <a:t>3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85"/>
              <a:t>pigmentations</a:t>
            </a:r>
            <a:r>
              <a:rPr dirty="0" spc="-165"/>
              <a:t> </a:t>
            </a:r>
            <a:r>
              <a:rPr dirty="0" spc="-75"/>
              <a:t>of</a:t>
            </a:r>
            <a:r>
              <a:rPr dirty="0" spc="-165"/>
              <a:t> </a:t>
            </a:r>
            <a:r>
              <a:rPr dirty="0" spc="-60"/>
              <a:t>oral</a:t>
            </a:r>
            <a:r>
              <a:rPr dirty="0" spc="-155"/>
              <a:t> </a:t>
            </a:r>
            <a:r>
              <a:rPr dirty="0" spc="-45"/>
              <a:t>cavity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8722106" y="6550839"/>
            <a:ext cx="243204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 sz="1200" spc="-15">
                <a:solidFill>
                  <a:srgbClr val="92879F"/>
                </a:solidFill>
                <a:latin typeface="Arial"/>
                <a:cs typeface="Arial"/>
              </a:rPr>
              <a:t>63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17" y="0"/>
            <a:ext cx="9142730" cy="6858000"/>
            <a:chOff x="1717" y="0"/>
            <a:chExt cx="9142730" cy="6858000"/>
          </a:xfrm>
        </p:grpSpPr>
        <p:sp>
          <p:nvSpPr>
            <p:cNvPr id="3" name="object 3"/>
            <p:cNvSpPr/>
            <p:nvPr/>
          </p:nvSpPr>
          <p:spPr>
            <a:xfrm>
              <a:off x="393191" y="774191"/>
              <a:ext cx="8383524" cy="46405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457200" y="838200"/>
              <a:ext cx="8205216" cy="44622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38150" y="819150"/>
              <a:ext cx="8243570" cy="4500880"/>
            </a:xfrm>
            <a:custGeom>
              <a:avLst/>
              <a:gdLst/>
              <a:ahLst/>
              <a:cxnLst/>
              <a:rect l="l" t="t" r="r" b="b"/>
              <a:pathLst>
                <a:path w="8243570" h="4500880">
                  <a:moveTo>
                    <a:pt x="0" y="4500372"/>
                  </a:moveTo>
                  <a:lnTo>
                    <a:pt x="8243316" y="4500372"/>
                  </a:lnTo>
                  <a:lnTo>
                    <a:pt x="8243316" y="0"/>
                  </a:lnTo>
                  <a:lnTo>
                    <a:pt x="0" y="0"/>
                  </a:lnTo>
                  <a:lnTo>
                    <a:pt x="0" y="4500372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60"/>
              <a:t>5</a:t>
            </a:r>
            <a:r>
              <a:rPr dirty="0" spc="25"/>
              <a:t>/1</a:t>
            </a:r>
            <a:r>
              <a:rPr dirty="0" spc="-25"/>
              <a:t>9</a:t>
            </a:r>
            <a:r>
              <a:rPr dirty="0" spc="105"/>
              <a:t>/</a:t>
            </a:r>
            <a:r>
              <a:rPr dirty="0" spc="210"/>
              <a:t>2</a:t>
            </a:r>
            <a:r>
              <a:rPr dirty="0" spc="-35"/>
              <a:t>0</a:t>
            </a:r>
            <a:r>
              <a:rPr dirty="0" spc="-45"/>
              <a:t>2</a:t>
            </a:r>
            <a:r>
              <a:rPr dirty="0" spc="-10"/>
              <a:t>3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85"/>
              <a:t>pigmentations</a:t>
            </a:r>
            <a:r>
              <a:rPr dirty="0" spc="-165"/>
              <a:t> </a:t>
            </a:r>
            <a:r>
              <a:rPr dirty="0" spc="-75"/>
              <a:t>of</a:t>
            </a:r>
            <a:r>
              <a:rPr dirty="0" spc="-165"/>
              <a:t> </a:t>
            </a:r>
            <a:r>
              <a:rPr dirty="0" spc="-60"/>
              <a:t>oral</a:t>
            </a:r>
            <a:r>
              <a:rPr dirty="0" spc="-155"/>
              <a:t> </a:t>
            </a:r>
            <a:r>
              <a:rPr dirty="0" spc="-45"/>
              <a:t>cavity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722106" y="6550839"/>
            <a:ext cx="243204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 sz="1200" spc="-15">
                <a:solidFill>
                  <a:srgbClr val="92879F"/>
                </a:solidFill>
                <a:latin typeface="Arial"/>
                <a:cs typeface="Arial"/>
              </a:rPr>
              <a:t>63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2771" y="0"/>
            <a:ext cx="4557522" cy="12016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91564" y="83007"/>
            <a:ext cx="3863340" cy="6807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300" spc="-229" i="1">
                <a:solidFill>
                  <a:srgbClr val="542B6D"/>
                </a:solidFill>
                <a:latin typeface="Times New Roman"/>
                <a:cs typeface="Times New Roman"/>
              </a:rPr>
              <a:t>Albright’s</a:t>
            </a:r>
            <a:r>
              <a:rPr dirty="0" sz="4300" spc="-204" i="1">
                <a:solidFill>
                  <a:srgbClr val="542B6D"/>
                </a:solidFill>
                <a:latin typeface="Times New Roman"/>
                <a:cs typeface="Times New Roman"/>
              </a:rPr>
              <a:t> </a:t>
            </a:r>
            <a:r>
              <a:rPr dirty="0" sz="4300" spc="-330" i="1">
                <a:solidFill>
                  <a:srgbClr val="542B6D"/>
                </a:solidFill>
                <a:latin typeface="Times New Roman"/>
                <a:cs typeface="Times New Roman"/>
              </a:rPr>
              <a:t>syndrome</a:t>
            </a:r>
            <a:endParaRPr sz="43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76400" y="914398"/>
            <a:ext cx="6448044" cy="59207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60"/>
              <a:t>5</a:t>
            </a:r>
            <a:r>
              <a:rPr dirty="0" spc="25"/>
              <a:t>/1</a:t>
            </a:r>
            <a:r>
              <a:rPr dirty="0" spc="-25"/>
              <a:t>9</a:t>
            </a:r>
            <a:r>
              <a:rPr dirty="0" spc="105"/>
              <a:t>/</a:t>
            </a:r>
            <a:r>
              <a:rPr dirty="0" spc="210"/>
              <a:t>2</a:t>
            </a:r>
            <a:r>
              <a:rPr dirty="0" spc="-35"/>
              <a:t>0</a:t>
            </a:r>
            <a:r>
              <a:rPr dirty="0" spc="-45"/>
              <a:t>2</a:t>
            </a:r>
            <a:r>
              <a:rPr dirty="0" spc="-10"/>
              <a:t>3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85"/>
              <a:t>pigmentations</a:t>
            </a:r>
            <a:r>
              <a:rPr dirty="0" spc="-165"/>
              <a:t> </a:t>
            </a:r>
            <a:r>
              <a:rPr dirty="0" spc="-75"/>
              <a:t>of</a:t>
            </a:r>
            <a:r>
              <a:rPr dirty="0" spc="-165"/>
              <a:t> </a:t>
            </a:r>
            <a:r>
              <a:rPr dirty="0" spc="-60"/>
              <a:t>oral</a:t>
            </a:r>
            <a:r>
              <a:rPr dirty="0" spc="-155"/>
              <a:t> </a:t>
            </a:r>
            <a:r>
              <a:rPr dirty="0" spc="-45"/>
              <a:t>cavity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722106" y="6550839"/>
            <a:ext cx="243204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 sz="1200" spc="-15">
                <a:solidFill>
                  <a:srgbClr val="92879F"/>
                </a:solidFill>
                <a:latin typeface="Arial"/>
                <a:cs typeface="Arial"/>
              </a:rPr>
              <a:t>63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17" y="0"/>
            <a:ext cx="9142730" cy="6858000"/>
            <a:chOff x="1717" y="0"/>
            <a:chExt cx="9142730" cy="6858000"/>
          </a:xfrm>
        </p:grpSpPr>
        <p:sp>
          <p:nvSpPr>
            <p:cNvPr id="3" name="object 3"/>
            <p:cNvSpPr/>
            <p:nvPr/>
          </p:nvSpPr>
          <p:spPr>
            <a:xfrm>
              <a:off x="1190243" y="374904"/>
              <a:ext cx="3565398" cy="112852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4084320" y="374904"/>
              <a:ext cx="2376678" cy="112852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14602" y="461898"/>
            <a:ext cx="462407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80" i="1">
                <a:solidFill>
                  <a:srgbClr val="542B6D"/>
                </a:solidFill>
                <a:latin typeface="Times New Roman"/>
                <a:cs typeface="Times New Roman"/>
              </a:rPr>
              <a:t>HItf </a:t>
            </a:r>
            <a:r>
              <a:rPr dirty="0" sz="4000" spc="-270" i="1">
                <a:solidFill>
                  <a:srgbClr val="542B6D"/>
                </a:solidFill>
                <a:latin typeface="Times New Roman"/>
                <a:cs typeface="Times New Roman"/>
              </a:rPr>
              <a:t>associated</a:t>
            </a:r>
            <a:r>
              <a:rPr dirty="0" sz="4000" spc="-335" i="1">
                <a:solidFill>
                  <a:srgbClr val="542B6D"/>
                </a:solidFill>
                <a:latin typeface="Times New Roman"/>
                <a:cs typeface="Times New Roman"/>
              </a:rPr>
              <a:t> </a:t>
            </a:r>
            <a:r>
              <a:rPr dirty="0" sz="4000" spc="-295" i="1">
                <a:solidFill>
                  <a:srgbClr val="542B6D"/>
                </a:solidFill>
                <a:latin typeface="Times New Roman"/>
                <a:cs typeface="Times New Roman"/>
              </a:rPr>
              <a:t>melanosis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60"/>
              <a:t>5</a:t>
            </a:r>
            <a:r>
              <a:rPr dirty="0" spc="25"/>
              <a:t>/1</a:t>
            </a:r>
            <a:r>
              <a:rPr dirty="0" spc="-25"/>
              <a:t>9</a:t>
            </a:r>
            <a:r>
              <a:rPr dirty="0" spc="105"/>
              <a:t>/</a:t>
            </a:r>
            <a:r>
              <a:rPr dirty="0" spc="210"/>
              <a:t>2</a:t>
            </a:r>
            <a:r>
              <a:rPr dirty="0" spc="-35"/>
              <a:t>0</a:t>
            </a:r>
            <a:r>
              <a:rPr dirty="0" spc="-45"/>
              <a:t>2</a:t>
            </a:r>
            <a:r>
              <a:rPr dirty="0" spc="-10"/>
              <a:t>3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85"/>
              <a:t>pigmentations</a:t>
            </a:r>
            <a:r>
              <a:rPr dirty="0" spc="-165"/>
              <a:t> </a:t>
            </a:r>
            <a:r>
              <a:rPr dirty="0" spc="-75"/>
              <a:t>of</a:t>
            </a:r>
            <a:r>
              <a:rPr dirty="0" spc="-165"/>
              <a:t> </a:t>
            </a:r>
            <a:r>
              <a:rPr dirty="0" spc="-60"/>
              <a:t>oral</a:t>
            </a:r>
            <a:r>
              <a:rPr dirty="0" spc="-155"/>
              <a:t> </a:t>
            </a:r>
            <a:r>
              <a:rPr dirty="0" spc="-45"/>
              <a:t>cavity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722106" y="6550839"/>
            <a:ext cx="243204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 sz="1200" spc="-15">
                <a:solidFill>
                  <a:srgbClr val="92879F"/>
                </a:solidFill>
                <a:latin typeface="Arial"/>
                <a:cs typeface="Arial"/>
              </a:rPr>
              <a:t>63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80489" y="1471929"/>
            <a:ext cx="7235190" cy="405002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5910" marR="82550" indent="-283845">
              <a:lnSpc>
                <a:spcPct val="100000"/>
              </a:lnSpc>
              <a:spcBef>
                <a:spcPts val="1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55">
                <a:latin typeface="Arial"/>
                <a:cs typeface="Arial"/>
              </a:rPr>
              <a:t>Oral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40">
                <a:latin typeface="Arial"/>
                <a:cs typeface="Arial"/>
              </a:rPr>
              <a:t>hyperpigmentation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220">
                <a:latin typeface="Arial"/>
                <a:cs typeface="Arial"/>
              </a:rPr>
              <a:t>secondary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20">
                <a:latin typeface="Arial"/>
                <a:cs typeface="Arial"/>
              </a:rPr>
              <a:t>to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105">
                <a:latin typeface="Arial"/>
                <a:cs typeface="Arial"/>
              </a:rPr>
              <a:t>antifungal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165">
                <a:latin typeface="Arial"/>
                <a:cs typeface="Arial"/>
              </a:rPr>
              <a:t>or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60">
                <a:latin typeface="Arial"/>
                <a:cs typeface="Arial"/>
              </a:rPr>
              <a:t>antiviral  </a:t>
            </a:r>
            <a:r>
              <a:rPr dirty="0" sz="2400" spc="-200">
                <a:latin typeface="Arial"/>
                <a:cs typeface="Arial"/>
              </a:rPr>
              <a:t>medications.</a:t>
            </a:r>
            <a:endParaRPr sz="2400">
              <a:latin typeface="Arial"/>
              <a:cs typeface="Arial"/>
            </a:endParaRPr>
          </a:p>
          <a:p>
            <a:pPr marL="295910" marR="1106805" indent="-283845">
              <a:lnSpc>
                <a:spcPct val="100000"/>
              </a:lnSpc>
              <a:spcBef>
                <a:spcPts val="144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20">
                <a:latin typeface="Arial"/>
                <a:cs typeface="Arial"/>
              </a:rPr>
              <a:t>Correlation</a:t>
            </a:r>
            <a:r>
              <a:rPr dirty="0" sz="2400" spc="-320">
                <a:latin typeface="Arial"/>
                <a:cs typeface="Arial"/>
              </a:rPr>
              <a:t> </a:t>
            </a:r>
            <a:r>
              <a:rPr dirty="0" sz="2400" spc="-200">
                <a:latin typeface="Arial"/>
                <a:cs typeface="Arial"/>
              </a:rPr>
              <a:t>between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40">
                <a:latin typeface="Arial"/>
                <a:cs typeface="Arial"/>
              </a:rPr>
              <a:t>pigmentation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195">
                <a:latin typeface="Arial"/>
                <a:cs typeface="Arial"/>
              </a:rPr>
              <a:t>and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10">
                <a:latin typeface="Arial"/>
                <a:cs typeface="Arial"/>
              </a:rPr>
              <a:t>CD4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220">
                <a:latin typeface="Arial"/>
                <a:cs typeface="Arial"/>
              </a:rPr>
              <a:t>counts  </a:t>
            </a:r>
            <a:r>
              <a:rPr dirty="0" sz="2400" spc="-45">
                <a:latin typeface="Arial"/>
                <a:cs typeface="Arial"/>
              </a:rPr>
              <a:t>cells/</a:t>
            </a:r>
            <a:r>
              <a:rPr dirty="0" sz="2400" spc="-45">
                <a:latin typeface="Trebuchet MS"/>
                <a:cs typeface="Trebuchet MS"/>
              </a:rPr>
              <a:t>μ</a:t>
            </a:r>
            <a:r>
              <a:rPr dirty="0" sz="2400" spc="-45">
                <a:latin typeface="Arial"/>
                <a:cs typeface="Arial"/>
              </a:rPr>
              <a:t>l&lt;200.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144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00">
                <a:latin typeface="Arial"/>
                <a:cs typeface="Arial"/>
              </a:rPr>
              <a:t>Adrenal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hypofunction,</a:t>
            </a:r>
            <a:r>
              <a:rPr dirty="0" sz="2400" spc="-300">
                <a:latin typeface="Arial"/>
                <a:cs typeface="Arial"/>
              </a:rPr>
              <a:t> </a:t>
            </a:r>
            <a:r>
              <a:rPr dirty="0" sz="2400" spc="-204">
                <a:latin typeface="Arial"/>
                <a:cs typeface="Arial"/>
              </a:rPr>
              <a:t>have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240">
                <a:latin typeface="Arial"/>
                <a:cs typeface="Arial"/>
              </a:rPr>
              <a:t>been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reported</a:t>
            </a:r>
            <a:r>
              <a:rPr dirty="0" sz="2400" spc="-300">
                <a:latin typeface="Arial"/>
                <a:cs typeface="Arial"/>
              </a:rPr>
              <a:t> </a:t>
            </a:r>
            <a:r>
              <a:rPr dirty="0" sz="2400" spc="-120">
                <a:latin typeface="Arial"/>
                <a:cs typeface="Arial"/>
              </a:rPr>
              <a:t>to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-190">
                <a:latin typeface="Arial"/>
                <a:cs typeface="Arial"/>
              </a:rPr>
              <a:t>occur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65">
                <a:latin typeface="Arial"/>
                <a:cs typeface="Arial"/>
              </a:rPr>
              <a:t>in</a:t>
            </a:r>
            <a:endParaRPr sz="2400">
              <a:latin typeface="Arial"/>
              <a:cs typeface="Arial"/>
            </a:endParaRPr>
          </a:p>
          <a:p>
            <a:pPr marL="295910">
              <a:lnSpc>
                <a:spcPct val="100000"/>
              </a:lnSpc>
              <a:spcBef>
                <a:spcPts val="5"/>
              </a:spcBef>
            </a:pPr>
            <a:r>
              <a:rPr dirty="0" sz="2400" spc="-155">
                <a:latin typeface="Arial"/>
                <a:cs typeface="Arial"/>
              </a:rPr>
              <a:t>patients </a:t>
            </a:r>
            <a:r>
              <a:rPr dirty="0" sz="2400" spc="-60">
                <a:latin typeface="Arial"/>
                <a:cs typeface="Arial"/>
              </a:rPr>
              <a:t>with</a:t>
            </a:r>
            <a:r>
              <a:rPr dirty="0" sz="2400" spc="-434">
                <a:latin typeface="Arial"/>
                <a:cs typeface="Arial"/>
              </a:rPr>
              <a:t> </a:t>
            </a:r>
            <a:r>
              <a:rPr dirty="0" sz="2400" spc="-125">
                <a:latin typeface="Arial"/>
                <a:cs typeface="Arial"/>
              </a:rPr>
              <a:t>HIV.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144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75">
                <a:latin typeface="Arial"/>
                <a:cs typeface="Arial"/>
              </a:rPr>
              <a:t>Brownish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-165">
                <a:latin typeface="Arial"/>
                <a:cs typeface="Arial"/>
              </a:rPr>
              <a:t>macular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220">
                <a:latin typeface="Arial"/>
                <a:cs typeface="Arial"/>
              </a:rPr>
              <a:t>lesions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of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95">
                <a:latin typeface="Arial"/>
                <a:cs typeface="Arial"/>
              </a:rPr>
              <a:t>skin,</a:t>
            </a:r>
            <a:r>
              <a:rPr dirty="0" sz="2400" spc="-300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nails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95">
                <a:latin typeface="Arial"/>
                <a:cs typeface="Arial"/>
              </a:rPr>
              <a:t>and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280">
                <a:latin typeface="Arial"/>
                <a:cs typeface="Arial"/>
              </a:rPr>
              <a:t>mucus </a:t>
            </a:r>
            <a:r>
              <a:rPr dirty="0" sz="2400" spc="-275">
                <a:latin typeface="Arial"/>
                <a:cs typeface="Arial"/>
              </a:rPr>
              <a:t>membranes.</a:t>
            </a:r>
            <a:endParaRPr sz="2400">
              <a:latin typeface="Arial"/>
              <a:cs typeface="Arial"/>
            </a:endParaRPr>
          </a:p>
          <a:p>
            <a:pPr marL="295910" marR="84455" indent="-283845">
              <a:lnSpc>
                <a:spcPct val="100000"/>
              </a:lnSpc>
              <a:spcBef>
                <a:spcPts val="144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245">
                <a:latin typeface="Arial"/>
                <a:cs typeface="Arial"/>
              </a:rPr>
              <a:t>Resolve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210">
                <a:latin typeface="Arial"/>
                <a:cs typeface="Arial"/>
              </a:rPr>
              <a:t>spontaneously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35">
                <a:latin typeface="Arial"/>
                <a:cs typeface="Arial"/>
              </a:rPr>
              <a:t>–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229">
                <a:latin typeface="Arial"/>
                <a:cs typeface="Arial"/>
              </a:rPr>
              <a:t>cessation</a:t>
            </a:r>
            <a:r>
              <a:rPr dirty="0" sz="2400" spc="-305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of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180">
                <a:latin typeface="Arial"/>
                <a:cs typeface="Arial"/>
              </a:rPr>
              <a:t>causative</a:t>
            </a:r>
            <a:r>
              <a:rPr dirty="0" sz="2400" spc="-300">
                <a:latin typeface="Arial"/>
                <a:cs typeface="Arial"/>
              </a:rPr>
              <a:t> </a:t>
            </a:r>
            <a:r>
              <a:rPr dirty="0" sz="2400" spc="-155">
                <a:latin typeface="Arial"/>
                <a:cs typeface="Arial"/>
              </a:rPr>
              <a:t>medication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65">
                <a:latin typeface="Arial"/>
                <a:cs typeface="Arial"/>
              </a:rPr>
              <a:t>or  </a:t>
            </a:r>
            <a:r>
              <a:rPr dirty="0" sz="2400" spc="-85">
                <a:latin typeface="Arial"/>
                <a:cs typeface="Arial"/>
              </a:rPr>
              <a:t>alter</a:t>
            </a:r>
            <a:r>
              <a:rPr dirty="0" sz="2400" spc="-300">
                <a:latin typeface="Arial"/>
                <a:cs typeface="Arial"/>
              </a:rPr>
              <a:t> </a:t>
            </a:r>
            <a:r>
              <a:rPr dirty="0" sz="2400" spc="-145">
                <a:latin typeface="Arial"/>
                <a:cs typeface="Arial"/>
              </a:rPr>
              <a:t>treatment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20">
                <a:latin typeface="Arial"/>
                <a:cs typeface="Arial"/>
              </a:rPr>
              <a:t>for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adrenal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55">
                <a:latin typeface="Arial"/>
                <a:cs typeface="Arial"/>
              </a:rPr>
              <a:t>hypofunction.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17" y="0"/>
            <a:ext cx="9142730" cy="6858000"/>
            <a:chOff x="1717" y="0"/>
            <a:chExt cx="9142730" cy="6858000"/>
          </a:xfrm>
        </p:grpSpPr>
        <p:sp>
          <p:nvSpPr>
            <p:cNvPr id="3" name="object 3"/>
            <p:cNvSpPr/>
            <p:nvPr/>
          </p:nvSpPr>
          <p:spPr>
            <a:xfrm>
              <a:off x="821435" y="70103"/>
              <a:ext cx="5008626" cy="112852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043427" y="679704"/>
              <a:ext cx="2061210" cy="112852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547616" y="679704"/>
              <a:ext cx="925830" cy="112852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911852" y="679704"/>
              <a:ext cx="2376678" cy="112852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731508" y="679704"/>
              <a:ext cx="2335529" cy="112852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145844" y="157098"/>
            <a:ext cx="7602855" cy="12446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85" i="1">
                <a:solidFill>
                  <a:srgbClr val="542B6D"/>
                </a:solidFill>
                <a:latin typeface="Times New Roman"/>
                <a:cs typeface="Times New Roman"/>
              </a:rPr>
              <a:t>Idiopathic</a:t>
            </a:r>
            <a:r>
              <a:rPr dirty="0" sz="4000" spc="-125" i="1">
                <a:solidFill>
                  <a:srgbClr val="542B6D"/>
                </a:solidFill>
                <a:latin typeface="Times New Roman"/>
                <a:cs typeface="Times New Roman"/>
              </a:rPr>
              <a:t> </a:t>
            </a:r>
            <a:r>
              <a:rPr dirty="0" sz="4000" spc="-210" i="1">
                <a:solidFill>
                  <a:srgbClr val="542B6D"/>
                </a:solidFill>
                <a:latin typeface="Times New Roman"/>
                <a:cs typeface="Times New Roman"/>
              </a:rPr>
              <a:t>pigmentation</a:t>
            </a:r>
            <a:endParaRPr sz="4000">
              <a:latin typeface="Times New Roman"/>
              <a:cs typeface="Times New Roman"/>
            </a:endParaRPr>
          </a:p>
          <a:p>
            <a:pPr marL="2234565">
              <a:lnSpc>
                <a:spcPct val="100000"/>
              </a:lnSpc>
            </a:pPr>
            <a:r>
              <a:rPr dirty="0" sz="4000" spc="-254" i="1">
                <a:solidFill>
                  <a:srgbClr val="542B6D"/>
                </a:solidFill>
                <a:latin typeface="Times New Roman"/>
                <a:cs typeface="Times New Roman"/>
              </a:rPr>
              <a:t>Laugier </a:t>
            </a:r>
            <a:r>
              <a:rPr dirty="0" sz="4000" spc="-5" i="1">
                <a:solidFill>
                  <a:srgbClr val="542B6D"/>
                </a:solidFill>
                <a:latin typeface="Times New Roman"/>
                <a:cs typeface="Times New Roman"/>
              </a:rPr>
              <a:t>– </a:t>
            </a:r>
            <a:r>
              <a:rPr dirty="0" sz="4000" spc="-160" i="1">
                <a:solidFill>
                  <a:srgbClr val="542B6D"/>
                </a:solidFill>
                <a:latin typeface="Times New Roman"/>
                <a:cs typeface="Times New Roman"/>
              </a:rPr>
              <a:t>Hunziker</a:t>
            </a:r>
            <a:r>
              <a:rPr dirty="0" sz="4000" spc="-125" i="1">
                <a:solidFill>
                  <a:srgbClr val="542B6D"/>
                </a:solidFill>
                <a:latin typeface="Times New Roman"/>
                <a:cs typeface="Times New Roman"/>
              </a:rPr>
              <a:t> </a:t>
            </a:r>
            <a:r>
              <a:rPr dirty="0" sz="4000" spc="-305" i="1">
                <a:solidFill>
                  <a:srgbClr val="542B6D"/>
                </a:solidFill>
                <a:latin typeface="Times New Roman"/>
                <a:cs typeface="Times New Roman"/>
              </a:rPr>
              <a:t>syndrome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80489" y="1547748"/>
            <a:ext cx="7388859" cy="179451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7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55">
                <a:latin typeface="Arial"/>
                <a:cs typeface="Arial"/>
              </a:rPr>
              <a:t>Benign </a:t>
            </a:r>
            <a:r>
              <a:rPr dirty="0" sz="2400" spc="-150">
                <a:latin typeface="Arial"/>
                <a:cs typeface="Arial"/>
              </a:rPr>
              <a:t>acquired</a:t>
            </a:r>
            <a:r>
              <a:rPr dirty="0" sz="2400" spc="-420">
                <a:latin typeface="Arial"/>
                <a:cs typeface="Arial"/>
              </a:rPr>
              <a:t> </a:t>
            </a:r>
            <a:r>
              <a:rPr dirty="0" sz="2400" spc="-130">
                <a:latin typeface="Arial"/>
                <a:cs typeface="Arial"/>
              </a:rPr>
              <a:t>condition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5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45">
                <a:latin typeface="Arial"/>
                <a:cs typeface="Arial"/>
              </a:rPr>
              <a:t>Macular</a:t>
            </a:r>
            <a:r>
              <a:rPr dirty="0" sz="2400" spc="-270">
                <a:latin typeface="Arial"/>
                <a:cs typeface="Arial"/>
              </a:rPr>
              <a:t> </a:t>
            </a:r>
            <a:r>
              <a:rPr dirty="0" sz="2400" spc="-140">
                <a:latin typeface="Arial"/>
                <a:cs typeface="Arial"/>
              </a:rPr>
              <a:t>hyperpigmentation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of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295">
                <a:latin typeface="Arial"/>
                <a:cs typeface="Arial"/>
              </a:rPr>
              <a:t>mucosa: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155">
                <a:latin typeface="Arial"/>
                <a:cs typeface="Arial"/>
              </a:rPr>
              <a:t>buccal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290">
                <a:latin typeface="Arial"/>
                <a:cs typeface="Arial"/>
              </a:rPr>
              <a:t>mucosa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195">
                <a:latin typeface="Arial"/>
                <a:cs typeface="Arial"/>
              </a:rPr>
              <a:t>and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14">
                <a:latin typeface="Arial"/>
                <a:cs typeface="Arial"/>
              </a:rPr>
              <a:t>lips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20">
                <a:latin typeface="Arial"/>
                <a:cs typeface="Arial"/>
              </a:rPr>
              <a:t>Early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65">
                <a:latin typeface="Arial"/>
                <a:cs typeface="Arial"/>
              </a:rPr>
              <a:t>or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40">
                <a:latin typeface="Arial"/>
                <a:cs typeface="Arial"/>
              </a:rPr>
              <a:t>mid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75">
                <a:latin typeface="Arial"/>
                <a:cs typeface="Arial"/>
              </a:rPr>
              <a:t>adult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35">
                <a:latin typeface="Arial"/>
                <a:cs typeface="Arial"/>
              </a:rPr>
              <a:t>life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35">
                <a:latin typeface="Arial"/>
                <a:cs typeface="Arial"/>
              </a:rPr>
              <a:t>60%</a:t>
            </a:r>
            <a:r>
              <a:rPr dirty="0" sz="2400" spc="-500">
                <a:latin typeface="Arial"/>
                <a:cs typeface="Arial"/>
              </a:rPr>
              <a:t> </a:t>
            </a:r>
            <a:r>
              <a:rPr dirty="0" sz="2400" spc="-204">
                <a:latin typeface="Arial"/>
                <a:cs typeface="Arial"/>
              </a:rPr>
              <a:t>have </a:t>
            </a:r>
            <a:r>
              <a:rPr dirty="0" sz="2400" spc="-150">
                <a:latin typeface="Arial"/>
                <a:cs typeface="Arial"/>
              </a:rPr>
              <a:t>nails </a:t>
            </a:r>
            <a:r>
              <a:rPr dirty="0" sz="2400" spc="-170">
                <a:latin typeface="Arial"/>
                <a:cs typeface="Arial"/>
              </a:rPr>
              <a:t>involvement.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431791" y="3342132"/>
            <a:ext cx="4674235" cy="3325495"/>
            <a:chOff x="4431791" y="3342132"/>
            <a:chExt cx="4674235" cy="3325495"/>
          </a:xfrm>
        </p:grpSpPr>
        <p:sp>
          <p:nvSpPr>
            <p:cNvPr id="11" name="object 11"/>
            <p:cNvSpPr/>
            <p:nvPr/>
          </p:nvSpPr>
          <p:spPr>
            <a:xfrm>
              <a:off x="4431791" y="3342132"/>
              <a:ext cx="4674108" cy="332536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4495799" y="3406140"/>
              <a:ext cx="4495800" cy="314706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476749" y="3387090"/>
              <a:ext cx="4533900" cy="3185160"/>
            </a:xfrm>
            <a:custGeom>
              <a:avLst/>
              <a:gdLst/>
              <a:ahLst/>
              <a:cxnLst/>
              <a:rect l="l" t="t" r="r" b="b"/>
              <a:pathLst>
                <a:path w="4533900" h="3185159">
                  <a:moveTo>
                    <a:pt x="0" y="3185160"/>
                  </a:moveTo>
                  <a:lnTo>
                    <a:pt x="4533900" y="3185160"/>
                  </a:lnTo>
                  <a:lnTo>
                    <a:pt x="4533900" y="0"/>
                  </a:lnTo>
                  <a:lnTo>
                    <a:pt x="0" y="0"/>
                  </a:lnTo>
                  <a:lnTo>
                    <a:pt x="0" y="318516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60"/>
              <a:t>5</a:t>
            </a:r>
            <a:r>
              <a:rPr dirty="0" spc="25"/>
              <a:t>/1</a:t>
            </a:r>
            <a:r>
              <a:rPr dirty="0" spc="-25"/>
              <a:t>9</a:t>
            </a:r>
            <a:r>
              <a:rPr dirty="0" spc="105"/>
              <a:t>/</a:t>
            </a:r>
            <a:r>
              <a:rPr dirty="0" spc="210"/>
              <a:t>2</a:t>
            </a:r>
            <a:r>
              <a:rPr dirty="0" spc="-35"/>
              <a:t>0</a:t>
            </a:r>
            <a:r>
              <a:rPr dirty="0" spc="-45"/>
              <a:t>2</a:t>
            </a:r>
            <a:r>
              <a:rPr dirty="0" spc="-10"/>
              <a:t>3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85"/>
              <a:t>pigmentations</a:t>
            </a:r>
            <a:r>
              <a:rPr dirty="0" spc="-165"/>
              <a:t> </a:t>
            </a:r>
            <a:r>
              <a:rPr dirty="0" spc="-75"/>
              <a:t>of</a:t>
            </a:r>
            <a:r>
              <a:rPr dirty="0" spc="-165"/>
              <a:t> </a:t>
            </a:r>
            <a:r>
              <a:rPr dirty="0" spc="-60"/>
              <a:t>oral</a:t>
            </a:r>
            <a:r>
              <a:rPr dirty="0" spc="-155"/>
              <a:t> </a:t>
            </a:r>
            <a:r>
              <a:rPr dirty="0" spc="-45"/>
              <a:t>cavity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8722106" y="6550839"/>
            <a:ext cx="243204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 sz="1200" spc="-15">
                <a:solidFill>
                  <a:srgbClr val="92879F"/>
                </a:solidFill>
                <a:latin typeface="Arial"/>
                <a:cs typeface="Arial"/>
              </a:rPr>
              <a:t>63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17" y="0"/>
            <a:ext cx="9142730" cy="6858000"/>
            <a:chOff x="1717" y="0"/>
            <a:chExt cx="9142730" cy="6858000"/>
          </a:xfrm>
        </p:grpSpPr>
        <p:sp>
          <p:nvSpPr>
            <p:cNvPr id="3" name="object 3"/>
            <p:cNvSpPr/>
            <p:nvPr/>
          </p:nvSpPr>
          <p:spPr>
            <a:xfrm>
              <a:off x="922782" y="1415033"/>
              <a:ext cx="210312" cy="2103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921781" y="1339341"/>
              <a:ext cx="305291" cy="2870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87195" y="1235963"/>
              <a:ext cx="6436613" cy="112852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87195" y="1845564"/>
              <a:ext cx="3036569" cy="112852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11553" y="1322273"/>
            <a:ext cx="5683250" cy="124523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4000" spc="-305" i="1">
                <a:solidFill>
                  <a:srgbClr val="542B6D"/>
                </a:solidFill>
                <a:latin typeface="Times New Roman"/>
                <a:cs typeface="Times New Roman"/>
              </a:rPr>
              <a:t>Hemoglobin </a:t>
            </a:r>
            <a:r>
              <a:rPr dirty="0" sz="4000" spc="-245" i="1">
                <a:solidFill>
                  <a:srgbClr val="542B6D"/>
                </a:solidFill>
                <a:latin typeface="Times New Roman"/>
                <a:cs typeface="Times New Roman"/>
              </a:rPr>
              <a:t>and </a:t>
            </a:r>
            <a:r>
              <a:rPr dirty="0" sz="4000" spc="-270" i="1">
                <a:solidFill>
                  <a:srgbClr val="542B6D"/>
                </a:solidFill>
                <a:latin typeface="Times New Roman"/>
                <a:cs typeface="Times New Roman"/>
              </a:rPr>
              <a:t>iron associated  </a:t>
            </a:r>
            <a:r>
              <a:rPr dirty="0" sz="4000" spc="-210" i="1">
                <a:solidFill>
                  <a:srgbClr val="542B6D"/>
                </a:solidFill>
                <a:latin typeface="Times New Roman"/>
                <a:cs typeface="Times New Roman"/>
              </a:rPr>
              <a:t>pigmentation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60"/>
              <a:t>5</a:t>
            </a:r>
            <a:r>
              <a:rPr dirty="0" spc="25"/>
              <a:t>/1</a:t>
            </a:r>
            <a:r>
              <a:rPr dirty="0" spc="-25"/>
              <a:t>9</a:t>
            </a:r>
            <a:r>
              <a:rPr dirty="0" spc="105"/>
              <a:t>/</a:t>
            </a:r>
            <a:r>
              <a:rPr dirty="0" spc="210"/>
              <a:t>2</a:t>
            </a:r>
            <a:r>
              <a:rPr dirty="0" spc="-35"/>
              <a:t>0</a:t>
            </a:r>
            <a:r>
              <a:rPr dirty="0" spc="-45"/>
              <a:t>2</a:t>
            </a:r>
            <a:r>
              <a:rPr dirty="0" spc="-10"/>
              <a:t>3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85"/>
              <a:t>pigmentations</a:t>
            </a:r>
            <a:r>
              <a:rPr dirty="0" spc="-165"/>
              <a:t> </a:t>
            </a:r>
            <a:r>
              <a:rPr dirty="0" spc="-75"/>
              <a:t>of</a:t>
            </a:r>
            <a:r>
              <a:rPr dirty="0" spc="-165"/>
              <a:t> </a:t>
            </a:r>
            <a:r>
              <a:rPr dirty="0" spc="-60"/>
              <a:t>oral</a:t>
            </a:r>
            <a:r>
              <a:rPr dirty="0" spc="-155"/>
              <a:t> </a:t>
            </a:r>
            <a:r>
              <a:rPr dirty="0" spc="-45"/>
              <a:t>cavity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722106" y="6550839"/>
            <a:ext cx="243204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 sz="1200" spc="-15">
                <a:solidFill>
                  <a:srgbClr val="92879F"/>
                </a:solidFill>
                <a:latin typeface="Arial"/>
                <a:cs typeface="Arial"/>
              </a:rPr>
              <a:t>63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38986" y="2493390"/>
            <a:ext cx="2303780" cy="1351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0800"/>
              </a:lnSpc>
              <a:spcBef>
                <a:spcPts val="100"/>
              </a:spcBef>
            </a:pPr>
            <a:r>
              <a:rPr dirty="0" sz="2400" spc="-254">
                <a:solidFill>
                  <a:srgbClr val="2E1240"/>
                </a:solidFill>
                <a:latin typeface="Arial"/>
                <a:cs typeface="Arial"/>
              </a:rPr>
              <a:t>Ecchymosis  </a:t>
            </a:r>
            <a:r>
              <a:rPr dirty="0" sz="2400" spc="-70">
                <a:solidFill>
                  <a:srgbClr val="2E1240"/>
                </a:solidFill>
                <a:latin typeface="Arial"/>
                <a:cs typeface="Arial"/>
              </a:rPr>
              <a:t>Purpura/</a:t>
            </a:r>
            <a:r>
              <a:rPr dirty="0" sz="2400" spc="-365">
                <a:solidFill>
                  <a:srgbClr val="2E1240"/>
                </a:solidFill>
                <a:latin typeface="Arial"/>
                <a:cs typeface="Arial"/>
              </a:rPr>
              <a:t> </a:t>
            </a:r>
            <a:r>
              <a:rPr dirty="0" sz="2400" spc="-170">
                <a:solidFill>
                  <a:srgbClr val="2E1240"/>
                </a:solidFill>
                <a:latin typeface="Arial"/>
                <a:cs typeface="Arial"/>
              </a:rPr>
              <a:t>petechiae  </a:t>
            </a:r>
            <a:r>
              <a:rPr dirty="0" sz="2400" spc="-229">
                <a:solidFill>
                  <a:srgbClr val="2E1240"/>
                </a:solidFill>
                <a:latin typeface="Arial"/>
                <a:cs typeface="Arial"/>
              </a:rPr>
              <a:t>Hemochromatosis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22248" y="420623"/>
            <a:ext cx="2454402" cy="10187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4602" y="498475"/>
            <a:ext cx="187198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254" i="1">
                <a:solidFill>
                  <a:srgbClr val="542B6D"/>
                </a:solidFill>
                <a:latin typeface="Times New Roman"/>
                <a:cs typeface="Times New Roman"/>
              </a:rPr>
              <a:t>Ecchymosis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28140" y="1243710"/>
            <a:ext cx="7007859" cy="2891155"/>
          </a:xfrm>
          <a:prstGeom prst="rect">
            <a:avLst/>
          </a:prstGeom>
        </p:spPr>
        <p:txBody>
          <a:bodyPr wrap="square" lIns="0" tIns="88265" rIns="0" bIns="0" rtlCol="0" vert="horz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695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70">
                <a:latin typeface="Arial"/>
                <a:cs typeface="Arial"/>
              </a:rPr>
              <a:t>Traumatic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-105">
                <a:latin typeface="Arial"/>
                <a:cs typeface="Arial"/>
              </a:rPr>
              <a:t>etiology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35">
                <a:latin typeface="Arial"/>
                <a:cs typeface="Arial"/>
              </a:rPr>
              <a:t>Erythrocyte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175">
                <a:latin typeface="Arial"/>
                <a:cs typeface="Arial"/>
              </a:rPr>
              <a:t>extravasation:</a:t>
            </a:r>
            <a:r>
              <a:rPr dirty="0" sz="2400" spc="-320">
                <a:latin typeface="Arial"/>
                <a:cs typeface="Arial"/>
              </a:rPr>
              <a:t> </a:t>
            </a:r>
            <a:r>
              <a:rPr dirty="0" sz="2400" spc="-70">
                <a:latin typeface="Arial"/>
                <a:cs typeface="Arial"/>
              </a:rPr>
              <a:t>bright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60">
                <a:latin typeface="Arial"/>
                <a:cs typeface="Arial"/>
              </a:rPr>
              <a:t>red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195">
                <a:latin typeface="Arial"/>
                <a:cs typeface="Arial"/>
              </a:rPr>
              <a:t>macule</a:t>
            </a:r>
            <a:endParaRPr sz="2400">
              <a:latin typeface="Arial"/>
              <a:cs typeface="Arial"/>
            </a:endParaRPr>
          </a:p>
          <a:p>
            <a:pPr marL="295910" marR="5080" indent="-283845">
              <a:lnSpc>
                <a:spcPct val="100000"/>
              </a:lnSpc>
              <a:spcBef>
                <a:spcPts val="605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30">
                <a:latin typeface="Arial"/>
                <a:cs typeface="Arial"/>
              </a:rPr>
              <a:t>If </a:t>
            </a:r>
            <a:r>
              <a:rPr dirty="0" sz="2400" spc="-150">
                <a:latin typeface="Arial"/>
                <a:cs typeface="Arial"/>
              </a:rPr>
              <a:t>there </a:t>
            </a:r>
            <a:r>
              <a:rPr dirty="0" sz="2400" spc="-200">
                <a:latin typeface="Arial"/>
                <a:cs typeface="Arial"/>
              </a:rPr>
              <a:t>is </a:t>
            </a:r>
            <a:r>
              <a:rPr dirty="0" sz="2400" spc="-250">
                <a:latin typeface="Arial"/>
                <a:cs typeface="Arial"/>
              </a:rPr>
              <a:t>no </a:t>
            </a:r>
            <a:r>
              <a:rPr dirty="0" sz="2400" spc="-130">
                <a:latin typeface="Arial"/>
                <a:cs typeface="Arial"/>
              </a:rPr>
              <a:t>history </a:t>
            </a:r>
            <a:r>
              <a:rPr dirty="0" sz="2400" spc="-150">
                <a:latin typeface="Arial"/>
                <a:cs typeface="Arial"/>
              </a:rPr>
              <a:t>of </a:t>
            </a:r>
            <a:r>
              <a:rPr dirty="0" sz="2400" spc="-190">
                <a:latin typeface="Arial"/>
                <a:cs typeface="Arial"/>
              </a:rPr>
              <a:t>trauma, </a:t>
            </a:r>
            <a:r>
              <a:rPr dirty="0" sz="2400" spc="-235">
                <a:latin typeface="Arial"/>
                <a:cs typeface="Arial"/>
              </a:rPr>
              <a:t>a </a:t>
            </a:r>
            <a:r>
              <a:rPr dirty="0" sz="2400" spc="-150">
                <a:latin typeface="Arial"/>
                <a:cs typeface="Arial"/>
              </a:rPr>
              <a:t>coagulopathy </a:t>
            </a:r>
            <a:r>
              <a:rPr dirty="0" sz="2400" spc="-165">
                <a:latin typeface="Arial"/>
                <a:cs typeface="Arial"/>
              </a:rPr>
              <a:t>or </a:t>
            </a:r>
            <a:r>
              <a:rPr dirty="0" sz="2400" spc="-85">
                <a:latin typeface="Arial"/>
                <a:cs typeface="Arial"/>
              </a:rPr>
              <a:t>platelet  </a:t>
            </a:r>
            <a:r>
              <a:rPr dirty="0" sz="2400" spc="-170">
                <a:latin typeface="Arial"/>
                <a:cs typeface="Arial"/>
              </a:rPr>
              <a:t>disorder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-190">
                <a:latin typeface="Arial"/>
                <a:cs typeface="Arial"/>
              </a:rPr>
              <a:t>should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225">
                <a:latin typeface="Arial"/>
                <a:cs typeface="Arial"/>
              </a:rPr>
              <a:t>be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250">
                <a:latin typeface="Arial"/>
                <a:cs typeface="Arial"/>
              </a:rPr>
              <a:t>suspected,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195">
                <a:latin typeface="Arial"/>
                <a:cs typeface="Arial"/>
              </a:rPr>
              <a:t>and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235">
                <a:latin typeface="Arial"/>
                <a:cs typeface="Arial"/>
              </a:rPr>
              <a:t>a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65">
                <a:latin typeface="Arial"/>
                <a:cs typeface="Arial"/>
              </a:rPr>
              <a:t>hematologic</a:t>
            </a:r>
            <a:r>
              <a:rPr dirty="0" sz="2400" spc="-265">
                <a:latin typeface="Arial"/>
                <a:cs typeface="Arial"/>
              </a:rPr>
              <a:t> </a:t>
            </a:r>
            <a:r>
              <a:rPr dirty="0" sz="2400" spc="-135">
                <a:latin typeface="Arial"/>
                <a:cs typeface="Arial"/>
              </a:rPr>
              <a:t>evaluation  </a:t>
            </a:r>
            <a:r>
              <a:rPr dirty="0" sz="2400" spc="-190">
                <a:latin typeface="Arial"/>
                <a:cs typeface="Arial"/>
              </a:rPr>
              <a:t>should </a:t>
            </a:r>
            <a:r>
              <a:rPr dirty="0" sz="2400" spc="-225">
                <a:latin typeface="Arial"/>
                <a:cs typeface="Arial"/>
              </a:rPr>
              <a:t>be</a:t>
            </a:r>
            <a:r>
              <a:rPr dirty="0" sz="2400" spc="-385">
                <a:latin typeface="Arial"/>
                <a:cs typeface="Arial"/>
              </a:rPr>
              <a:t> </a:t>
            </a:r>
            <a:r>
              <a:rPr dirty="0" sz="2400" spc="-170">
                <a:latin typeface="Arial"/>
                <a:cs typeface="Arial"/>
              </a:rPr>
              <a:t>obtained.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260">
                <a:latin typeface="Arial"/>
                <a:cs typeface="Arial"/>
              </a:rPr>
              <a:t>Because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30">
                <a:latin typeface="Arial"/>
                <a:cs typeface="Arial"/>
              </a:rPr>
              <a:t>the</a:t>
            </a:r>
            <a:r>
              <a:rPr dirty="0" sz="2400" spc="-265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blood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95">
                <a:latin typeface="Arial"/>
                <a:cs typeface="Arial"/>
              </a:rPr>
              <a:t>pigments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90">
                <a:latin typeface="Arial"/>
                <a:cs typeface="Arial"/>
              </a:rPr>
              <a:t>are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175">
                <a:latin typeface="Arial"/>
                <a:cs typeface="Arial"/>
              </a:rPr>
              <a:t>extravascular,</a:t>
            </a:r>
            <a:r>
              <a:rPr dirty="0" sz="2400" spc="-305">
                <a:latin typeface="Arial"/>
                <a:cs typeface="Arial"/>
              </a:rPr>
              <a:t> </a:t>
            </a:r>
            <a:r>
              <a:rPr dirty="0" sz="2400" spc="-190">
                <a:latin typeface="Arial"/>
                <a:cs typeface="Arial"/>
              </a:rPr>
              <a:t>diascopy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65">
                <a:latin typeface="Arial"/>
                <a:cs typeface="Arial"/>
              </a:rPr>
              <a:t>or</a:t>
            </a:r>
            <a:endParaRPr sz="2400">
              <a:latin typeface="Arial"/>
              <a:cs typeface="Arial"/>
            </a:endParaRPr>
          </a:p>
          <a:p>
            <a:pPr marL="295910">
              <a:lnSpc>
                <a:spcPct val="100000"/>
              </a:lnSpc>
            </a:pPr>
            <a:r>
              <a:rPr dirty="0" sz="2400" spc="-170">
                <a:latin typeface="Arial"/>
                <a:cs typeface="Arial"/>
              </a:rPr>
              <a:t>point-pressure </a:t>
            </a:r>
            <a:r>
              <a:rPr dirty="0" sz="2400" spc="-125">
                <a:latin typeface="Arial"/>
                <a:cs typeface="Arial"/>
              </a:rPr>
              <a:t>yields</a:t>
            </a:r>
            <a:r>
              <a:rPr dirty="0" sz="2400" spc="-455">
                <a:latin typeface="Arial"/>
                <a:cs typeface="Arial"/>
              </a:rPr>
              <a:t> </a:t>
            </a:r>
            <a:r>
              <a:rPr dirty="0" sz="2400" spc="-250">
                <a:latin typeface="Arial"/>
                <a:cs typeface="Arial"/>
              </a:rPr>
              <a:t>no </a:t>
            </a:r>
            <a:r>
              <a:rPr dirty="0" sz="2400" spc="-160">
                <a:latin typeface="Arial"/>
                <a:cs typeface="Arial"/>
              </a:rPr>
              <a:t>blanching.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660391" y="4236713"/>
            <a:ext cx="4502785" cy="2640330"/>
            <a:chOff x="4660391" y="4236713"/>
            <a:chExt cx="4502785" cy="2640330"/>
          </a:xfrm>
        </p:grpSpPr>
        <p:sp>
          <p:nvSpPr>
            <p:cNvPr id="6" name="object 6"/>
            <p:cNvSpPr/>
            <p:nvPr/>
          </p:nvSpPr>
          <p:spPr>
            <a:xfrm>
              <a:off x="4660391" y="4236713"/>
              <a:ext cx="4483608" cy="262128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724399" y="4300727"/>
              <a:ext cx="4419600" cy="255727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705349" y="4281677"/>
              <a:ext cx="4438650" cy="2576830"/>
            </a:xfrm>
            <a:custGeom>
              <a:avLst/>
              <a:gdLst/>
              <a:ahLst/>
              <a:cxnLst/>
              <a:rect l="l" t="t" r="r" b="b"/>
              <a:pathLst>
                <a:path w="4438650" h="2576829">
                  <a:moveTo>
                    <a:pt x="4438650" y="0"/>
                  </a:moveTo>
                  <a:lnTo>
                    <a:pt x="0" y="0"/>
                  </a:lnTo>
                  <a:lnTo>
                    <a:pt x="0" y="2576322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8726678" y="6550839"/>
            <a:ext cx="234315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 sz="1200" spc="-50">
                <a:solidFill>
                  <a:srgbClr val="92879F"/>
                </a:solidFill>
                <a:latin typeface="Arial"/>
                <a:cs typeface="Arial"/>
              </a:rPr>
              <a:t>76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17" y="0"/>
            <a:ext cx="9142730" cy="6858000"/>
            <a:chOff x="1717" y="0"/>
            <a:chExt cx="9142730" cy="6858000"/>
          </a:xfrm>
        </p:grpSpPr>
        <p:sp>
          <p:nvSpPr>
            <p:cNvPr id="3" name="object 3"/>
            <p:cNvSpPr/>
            <p:nvPr/>
          </p:nvSpPr>
          <p:spPr>
            <a:xfrm>
              <a:off x="853440" y="146304"/>
              <a:ext cx="1419606" cy="101879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65732" y="146304"/>
              <a:ext cx="2079497" cy="101879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45844" y="223215"/>
            <a:ext cx="230949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300" i="1">
                <a:solidFill>
                  <a:srgbClr val="542B6D"/>
                </a:solidFill>
                <a:latin typeface="Times New Roman"/>
                <a:cs typeface="Times New Roman"/>
              </a:rPr>
              <a:t>Oral</a:t>
            </a:r>
            <a:r>
              <a:rPr dirty="0" sz="3600" spc="-195" i="1">
                <a:solidFill>
                  <a:srgbClr val="542B6D"/>
                </a:solidFill>
                <a:latin typeface="Times New Roman"/>
                <a:cs typeface="Times New Roman"/>
              </a:rPr>
              <a:t> </a:t>
            </a:r>
            <a:r>
              <a:rPr dirty="0" sz="3600" spc="-250" i="1">
                <a:solidFill>
                  <a:srgbClr val="542B6D"/>
                </a:solidFill>
                <a:latin typeface="Times New Roman"/>
                <a:cs typeface="Times New Roman"/>
              </a:rPr>
              <a:t>petechiae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56689" y="938529"/>
            <a:ext cx="7314565" cy="4217035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7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20">
                <a:latin typeface="Arial"/>
                <a:cs typeface="Arial"/>
              </a:rPr>
              <a:t>Usually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65">
                <a:latin typeface="Arial"/>
                <a:cs typeface="Arial"/>
              </a:rPr>
              <a:t>confined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20">
                <a:latin typeface="Arial"/>
                <a:cs typeface="Arial"/>
              </a:rPr>
              <a:t>to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135">
                <a:latin typeface="Arial"/>
                <a:cs typeface="Arial"/>
              </a:rPr>
              <a:t>the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80">
                <a:latin typeface="Arial"/>
                <a:cs typeface="Arial"/>
              </a:rPr>
              <a:t>soft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60">
                <a:latin typeface="Arial"/>
                <a:cs typeface="Arial"/>
              </a:rPr>
              <a:t>palate;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345">
                <a:latin typeface="Arial"/>
                <a:cs typeface="Arial"/>
              </a:rPr>
              <a:t>10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120">
                <a:latin typeface="Arial"/>
                <a:cs typeface="Arial"/>
              </a:rPr>
              <a:t>to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50">
                <a:latin typeface="Arial"/>
                <a:cs typeface="Arial"/>
              </a:rPr>
              <a:t>30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225">
                <a:latin typeface="Arial"/>
                <a:cs typeface="Arial"/>
              </a:rPr>
              <a:t>lesions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320">
                <a:latin typeface="Arial"/>
                <a:cs typeface="Arial"/>
              </a:rPr>
              <a:t>seen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55">
                <a:latin typeface="Arial"/>
                <a:cs typeface="Arial"/>
              </a:rPr>
              <a:t>Autoimmune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-165">
                <a:latin typeface="Arial"/>
                <a:cs typeface="Arial"/>
              </a:rPr>
              <a:t>or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90">
                <a:latin typeface="Arial"/>
                <a:cs typeface="Arial"/>
              </a:rPr>
              <a:t>idiopathic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60">
                <a:latin typeface="Arial"/>
                <a:cs typeface="Arial"/>
              </a:rPr>
              <a:t>thrombocytopenic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40">
                <a:latin typeface="Arial"/>
                <a:cs typeface="Arial"/>
              </a:rPr>
              <a:t>purpura</a:t>
            </a:r>
            <a:r>
              <a:rPr dirty="0" sz="2400" spc="-300">
                <a:latin typeface="Arial"/>
                <a:cs typeface="Arial"/>
              </a:rPr>
              <a:t> </a:t>
            </a:r>
            <a:r>
              <a:rPr dirty="0" sz="2400" spc="-265">
                <a:latin typeface="Arial"/>
                <a:cs typeface="Arial"/>
              </a:rPr>
              <a:t>(ITP)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5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45">
                <a:latin typeface="Arial"/>
                <a:cs typeface="Arial"/>
              </a:rPr>
              <a:t>Attributed</a:t>
            </a:r>
            <a:r>
              <a:rPr dirty="0" sz="2400" spc="-305">
                <a:latin typeface="Arial"/>
                <a:cs typeface="Arial"/>
              </a:rPr>
              <a:t> </a:t>
            </a:r>
            <a:r>
              <a:rPr dirty="0" sz="2400" spc="-120">
                <a:latin typeface="Arial"/>
                <a:cs typeface="Arial"/>
              </a:rPr>
              <a:t>to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-140">
                <a:latin typeface="Arial"/>
                <a:cs typeface="Arial"/>
              </a:rPr>
              <a:t>suction-</a:t>
            </a:r>
            <a:r>
              <a:rPr dirty="0" sz="2400" spc="-300">
                <a:latin typeface="Arial"/>
                <a:cs typeface="Arial"/>
              </a:rPr>
              <a:t> </a:t>
            </a:r>
            <a:r>
              <a:rPr dirty="0" sz="2500" spc="-215" i="1">
                <a:latin typeface="Arial"/>
                <a:cs typeface="Arial"/>
              </a:rPr>
              <a:t>Self</a:t>
            </a:r>
            <a:r>
              <a:rPr dirty="0" sz="2500" spc="-325" i="1">
                <a:latin typeface="Arial"/>
                <a:cs typeface="Arial"/>
              </a:rPr>
              <a:t> </a:t>
            </a:r>
            <a:r>
              <a:rPr dirty="0" sz="2500" spc="-100" i="1">
                <a:latin typeface="Arial"/>
                <a:cs typeface="Arial"/>
              </a:rPr>
              <a:t>inflicted</a:t>
            </a:r>
            <a:r>
              <a:rPr dirty="0" sz="2500" spc="-345" i="1">
                <a:latin typeface="Arial"/>
                <a:cs typeface="Arial"/>
              </a:rPr>
              <a:t> </a:t>
            </a:r>
            <a:r>
              <a:rPr dirty="0" sz="2500" spc="-110" i="1">
                <a:latin typeface="Arial"/>
                <a:cs typeface="Arial"/>
              </a:rPr>
              <a:t>(pruritic</a:t>
            </a:r>
            <a:r>
              <a:rPr dirty="0" sz="2500" spc="-340" i="1">
                <a:latin typeface="Arial"/>
                <a:cs typeface="Arial"/>
              </a:rPr>
              <a:t> </a:t>
            </a:r>
            <a:r>
              <a:rPr dirty="0" sz="2500" spc="-165" i="1">
                <a:latin typeface="Arial"/>
                <a:cs typeface="Arial"/>
              </a:rPr>
              <a:t>palate</a:t>
            </a:r>
            <a:r>
              <a:rPr dirty="0" sz="2500" spc="-335" i="1">
                <a:latin typeface="Arial"/>
                <a:cs typeface="Arial"/>
              </a:rPr>
              <a:t> </a:t>
            </a:r>
            <a:r>
              <a:rPr dirty="0" sz="2500" spc="-265" i="1">
                <a:latin typeface="Arial"/>
                <a:cs typeface="Arial"/>
              </a:rPr>
              <a:t>)</a:t>
            </a:r>
            <a:endParaRPr sz="25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58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95">
                <a:latin typeface="Arial"/>
                <a:cs typeface="Arial"/>
              </a:rPr>
              <a:t>Onset </a:t>
            </a:r>
            <a:r>
              <a:rPr dirty="0" sz="2400" spc="-150">
                <a:latin typeface="Arial"/>
                <a:cs typeface="Arial"/>
              </a:rPr>
              <a:t>of </a:t>
            </a:r>
            <a:r>
              <a:rPr dirty="0" sz="2400" spc="-235">
                <a:latin typeface="Arial"/>
                <a:cs typeface="Arial"/>
              </a:rPr>
              <a:t>a </a:t>
            </a:r>
            <a:r>
              <a:rPr dirty="0" sz="2400" spc="-50">
                <a:latin typeface="Arial"/>
                <a:cs typeface="Arial"/>
              </a:rPr>
              <a:t>viral</a:t>
            </a:r>
            <a:r>
              <a:rPr dirty="0" sz="2400" spc="-525">
                <a:latin typeface="Arial"/>
                <a:cs typeface="Arial"/>
              </a:rPr>
              <a:t> </a:t>
            </a:r>
            <a:r>
              <a:rPr dirty="0" sz="2400" spc="-165">
                <a:latin typeface="Arial"/>
                <a:cs typeface="Arial"/>
              </a:rPr>
              <a:t>or </a:t>
            </a:r>
            <a:r>
              <a:rPr dirty="0" sz="2400" spc="-220">
                <a:latin typeface="Arial"/>
                <a:cs typeface="Arial"/>
              </a:rPr>
              <a:t>an </a:t>
            </a:r>
            <a:r>
              <a:rPr dirty="0" sz="2400" spc="-85">
                <a:latin typeface="Arial"/>
                <a:cs typeface="Arial"/>
              </a:rPr>
              <a:t>allergic </a:t>
            </a:r>
            <a:r>
              <a:rPr dirty="0" sz="2400" spc="-135">
                <a:latin typeface="Arial"/>
                <a:cs typeface="Arial"/>
              </a:rPr>
              <a:t>pharyngitis. </a:t>
            </a:r>
            <a:r>
              <a:rPr dirty="0" sz="2400" spc="-220">
                <a:latin typeface="Arial"/>
                <a:cs typeface="Arial"/>
              </a:rPr>
              <a:t>They </a:t>
            </a:r>
            <a:r>
              <a:rPr dirty="0" sz="2400" spc="-140">
                <a:latin typeface="Arial"/>
                <a:cs typeface="Arial"/>
              </a:rPr>
              <a:t>simply </a:t>
            </a:r>
            <a:r>
              <a:rPr dirty="0" sz="2400" spc="-45">
                <a:latin typeface="Arial"/>
                <a:cs typeface="Arial"/>
              </a:rPr>
              <a:t>“click”</a:t>
            </a:r>
            <a:endParaRPr sz="2400">
              <a:latin typeface="Arial"/>
              <a:cs typeface="Arial"/>
            </a:endParaRPr>
          </a:p>
          <a:p>
            <a:pPr marL="295910">
              <a:lnSpc>
                <a:spcPct val="100000"/>
              </a:lnSpc>
            </a:pPr>
            <a:r>
              <a:rPr dirty="0" sz="2400" spc="-75">
                <a:latin typeface="Arial"/>
                <a:cs typeface="Arial"/>
              </a:rPr>
              <a:t>their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60">
                <a:latin typeface="Arial"/>
                <a:cs typeface="Arial"/>
              </a:rPr>
              <a:t>palate.</a:t>
            </a:r>
            <a:endParaRPr sz="2400">
              <a:latin typeface="Arial"/>
              <a:cs typeface="Arial"/>
            </a:endParaRPr>
          </a:p>
          <a:p>
            <a:pPr marL="295910" marR="123189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70">
                <a:latin typeface="Arial"/>
                <a:cs typeface="Arial"/>
              </a:rPr>
              <a:t>Traumatic </a:t>
            </a:r>
            <a:r>
              <a:rPr dirty="0" sz="2400" spc="-165">
                <a:latin typeface="Arial"/>
                <a:cs typeface="Arial"/>
              </a:rPr>
              <a:t>or </a:t>
            </a:r>
            <a:r>
              <a:rPr dirty="0" sz="2400" spc="-180">
                <a:latin typeface="Arial"/>
                <a:cs typeface="Arial"/>
              </a:rPr>
              <a:t>suction </a:t>
            </a:r>
            <a:r>
              <a:rPr dirty="0" sz="2400" spc="-170">
                <a:latin typeface="Arial"/>
                <a:cs typeface="Arial"/>
              </a:rPr>
              <a:t>petechiae </a:t>
            </a:r>
            <a:r>
              <a:rPr dirty="0" sz="2400" spc="-105">
                <a:latin typeface="Arial"/>
                <a:cs typeface="Arial"/>
              </a:rPr>
              <a:t>patient </a:t>
            </a:r>
            <a:r>
              <a:rPr dirty="0" sz="2400" spc="-140">
                <a:latin typeface="Arial"/>
                <a:cs typeface="Arial"/>
              </a:rPr>
              <a:t>instructed </a:t>
            </a:r>
            <a:r>
              <a:rPr dirty="0" sz="2400" spc="-120">
                <a:latin typeface="Arial"/>
                <a:cs typeface="Arial"/>
              </a:rPr>
              <a:t>to </a:t>
            </a:r>
            <a:r>
              <a:rPr dirty="0" sz="2400" spc="-305">
                <a:latin typeface="Arial"/>
                <a:cs typeface="Arial"/>
              </a:rPr>
              <a:t>cease  </a:t>
            </a:r>
            <a:r>
              <a:rPr dirty="0" sz="2400" spc="-80">
                <a:latin typeface="Arial"/>
                <a:cs typeface="Arial"/>
              </a:rPr>
              <a:t>activity.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140">
                <a:latin typeface="Arial"/>
                <a:cs typeface="Arial"/>
              </a:rPr>
              <a:t>Failure</a:t>
            </a:r>
            <a:r>
              <a:rPr dirty="0" sz="2400" spc="-300">
                <a:latin typeface="Arial"/>
                <a:cs typeface="Arial"/>
              </a:rPr>
              <a:t> </a:t>
            </a:r>
            <a:r>
              <a:rPr dirty="0" sz="2400" spc="-120">
                <a:latin typeface="Arial"/>
                <a:cs typeface="Arial"/>
              </a:rPr>
              <a:t>to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45">
                <a:latin typeface="Arial"/>
                <a:cs typeface="Arial"/>
              </a:rPr>
              <a:t>heal</a:t>
            </a:r>
            <a:r>
              <a:rPr dirty="0" sz="2400" spc="-260">
                <a:latin typeface="Arial"/>
                <a:cs typeface="Arial"/>
              </a:rPr>
              <a:t> </a:t>
            </a:r>
            <a:r>
              <a:rPr dirty="0" sz="2400" spc="-65">
                <a:latin typeface="Arial"/>
                <a:cs typeface="Arial"/>
              </a:rPr>
              <a:t>within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55">
                <a:latin typeface="Arial"/>
                <a:cs typeface="Arial"/>
              </a:rPr>
              <a:t>2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254">
                <a:latin typeface="Arial"/>
                <a:cs typeface="Arial"/>
              </a:rPr>
              <a:t>weeks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345">
                <a:latin typeface="Arial"/>
                <a:cs typeface="Arial"/>
              </a:rPr>
              <a:t>: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260">
                <a:latin typeface="Arial"/>
                <a:cs typeface="Arial"/>
              </a:rPr>
              <a:t>Suspect</a:t>
            </a:r>
            <a:r>
              <a:rPr dirty="0" sz="2400" spc="-270">
                <a:latin typeface="Arial"/>
                <a:cs typeface="Arial"/>
              </a:rPr>
              <a:t> </a:t>
            </a:r>
            <a:r>
              <a:rPr dirty="0" sz="2400" spc="-175">
                <a:latin typeface="Arial"/>
                <a:cs typeface="Arial"/>
              </a:rPr>
              <a:t>hemorrhagic  </a:t>
            </a:r>
            <a:r>
              <a:rPr dirty="0" sz="2400" spc="-195">
                <a:latin typeface="Arial"/>
                <a:cs typeface="Arial"/>
              </a:rPr>
              <a:t>diathesis.</a:t>
            </a:r>
            <a:endParaRPr sz="2400">
              <a:latin typeface="Arial"/>
              <a:cs typeface="Arial"/>
            </a:endParaRPr>
          </a:p>
          <a:p>
            <a:pPr marL="12700" marR="3286760">
              <a:lnSpc>
                <a:spcPct val="120800"/>
              </a:lnSpc>
              <a:spcBef>
                <a:spcPts val="5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40">
                <a:latin typeface="Arial"/>
                <a:cs typeface="Arial"/>
              </a:rPr>
              <a:t>Following </a:t>
            </a:r>
            <a:r>
              <a:rPr dirty="0" sz="2400" spc="-65">
                <a:latin typeface="Arial"/>
                <a:cs typeface="Arial"/>
              </a:rPr>
              <a:t>fellatio</a:t>
            </a:r>
            <a:r>
              <a:rPr dirty="0" sz="2400" spc="-525">
                <a:latin typeface="Arial"/>
                <a:cs typeface="Arial"/>
              </a:rPr>
              <a:t> </a:t>
            </a:r>
            <a:r>
              <a:rPr dirty="0" sz="2400" spc="-240">
                <a:latin typeface="Arial"/>
                <a:cs typeface="Arial"/>
              </a:rPr>
              <a:t>also, </a:t>
            </a:r>
            <a:r>
              <a:rPr dirty="0" sz="2400" spc="-170">
                <a:latin typeface="Arial"/>
                <a:cs typeface="Arial"/>
              </a:rPr>
              <a:t>petechiae  </a:t>
            </a:r>
            <a:r>
              <a:rPr dirty="0" sz="2400" spc="-190">
                <a:latin typeface="Arial"/>
                <a:cs typeface="Arial"/>
              </a:rPr>
              <a:t>are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320">
                <a:latin typeface="Arial"/>
                <a:cs typeface="Arial"/>
              </a:rPr>
              <a:t>seen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574791" y="4378453"/>
            <a:ext cx="3569335" cy="2479675"/>
            <a:chOff x="5574791" y="4378453"/>
            <a:chExt cx="3569335" cy="2479675"/>
          </a:xfrm>
        </p:grpSpPr>
        <p:sp>
          <p:nvSpPr>
            <p:cNvPr id="8" name="object 8"/>
            <p:cNvSpPr/>
            <p:nvPr/>
          </p:nvSpPr>
          <p:spPr>
            <a:xfrm>
              <a:off x="5574791" y="4378453"/>
              <a:ext cx="3569207" cy="247954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38799" y="4442458"/>
              <a:ext cx="3429000" cy="233933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619749" y="4423410"/>
              <a:ext cx="3467100" cy="2377440"/>
            </a:xfrm>
            <a:custGeom>
              <a:avLst/>
              <a:gdLst/>
              <a:ahLst/>
              <a:cxnLst/>
              <a:rect l="l" t="t" r="r" b="b"/>
              <a:pathLst>
                <a:path w="3467100" h="2377440">
                  <a:moveTo>
                    <a:pt x="0" y="2377440"/>
                  </a:moveTo>
                  <a:lnTo>
                    <a:pt x="3467100" y="2377440"/>
                  </a:lnTo>
                  <a:lnTo>
                    <a:pt x="3467100" y="0"/>
                  </a:lnTo>
                  <a:lnTo>
                    <a:pt x="0" y="0"/>
                  </a:lnTo>
                  <a:lnTo>
                    <a:pt x="0" y="237744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8726678" y="6550839"/>
            <a:ext cx="234315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 sz="1200" spc="-50">
                <a:solidFill>
                  <a:srgbClr val="92879F"/>
                </a:solidFill>
                <a:latin typeface="Arial"/>
                <a:cs typeface="Arial"/>
              </a:rPr>
              <a:t>76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5859" y="339852"/>
            <a:ext cx="4077462" cy="12123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4602" y="434467"/>
            <a:ext cx="3383279" cy="6807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300" spc="-330" i="1">
                <a:solidFill>
                  <a:srgbClr val="542B6D"/>
                </a:solidFill>
                <a:latin typeface="Times New Roman"/>
                <a:cs typeface="Times New Roman"/>
              </a:rPr>
              <a:t>Hemochromatosis</a:t>
            </a:r>
            <a:endParaRPr sz="43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04289" y="1243329"/>
            <a:ext cx="7185659" cy="3256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95910" marR="473709" indent="-283845">
              <a:lnSpc>
                <a:spcPct val="100000"/>
              </a:lnSpc>
              <a:spcBef>
                <a:spcPts val="100"/>
              </a:spcBef>
              <a:buClr>
                <a:srgbClr val="CEB866"/>
              </a:buClr>
              <a:buSzPct val="79166"/>
              <a:buChar char=""/>
              <a:tabLst>
                <a:tab pos="296545" algn="l"/>
              </a:tabLst>
            </a:pPr>
            <a:r>
              <a:rPr dirty="0" sz="2400">
                <a:latin typeface="Arial"/>
                <a:cs typeface="Arial"/>
              </a:rPr>
              <a:t>It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200">
                <a:latin typeface="Arial"/>
                <a:cs typeface="Arial"/>
              </a:rPr>
              <a:t>is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235">
                <a:latin typeface="Arial"/>
                <a:cs typeface="Arial"/>
              </a:rPr>
              <a:t>a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75">
                <a:latin typeface="Arial"/>
                <a:cs typeface="Arial"/>
              </a:rPr>
              <a:t>chronic,</a:t>
            </a:r>
            <a:r>
              <a:rPr dirty="0" sz="2400" spc="-270">
                <a:latin typeface="Arial"/>
                <a:cs typeface="Arial"/>
              </a:rPr>
              <a:t> </a:t>
            </a:r>
            <a:r>
              <a:rPr dirty="0" sz="2400" spc="-210">
                <a:latin typeface="Arial"/>
                <a:cs typeface="Arial"/>
              </a:rPr>
              <a:t>progressive</a:t>
            </a:r>
            <a:r>
              <a:rPr dirty="0" sz="2400" spc="-315">
                <a:latin typeface="Arial"/>
                <a:cs typeface="Arial"/>
              </a:rPr>
              <a:t> </a:t>
            </a:r>
            <a:r>
              <a:rPr dirty="0" sz="2400" spc="-265">
                <a:latin typeface="Arial"/>
                <a:cs typeface="Arial"/>
              </a:rPr>
              <a:t>disease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75">
                <a:latin typeface="Arial"/>
                <a:cs typeface="Arial"/>
              </a:rPr>
              <a:t>that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200">
                <a:latin typeface="Arial"/>
                <a:cs typeface="Arial"/>
              </a:rPr>
              <a:t>is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75">
                <a:latin typeface="Arial"/>
                <a:cs typeface="Arial"/>
              </a:rPr>
              <a:t>characterized</a:t>
            </a:r>
            <a:r>
              <a:rPr dirty="0" sz="2400" spc="-270">
                <a:latin typeface="Arial"/>
                <a:cs typeface="Arial"/>
              </a:rPr>
              <a:t> </a:t>
            </a:r>
            <a:r>
              <a:rPr dirty="0" sz="2400" spc="-229">
                <a:latin typeface="Arial"/>
                <a:cs typeface="Arial"/>
              </a:rPr>
              <a:t>by  </a:t>
            </a:r>
            <a:r>
              <a:rPr dirty="0" sz="2400" spc="-254">
                <a:latin typeface="Arial"/>
                <a:cs typeface="Arial"/>
              </a:rPr>
              <a:t>excessive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14">
                <a:latin typeface="Arial"/>
                <a:cs typeface="Arial"/>
              </a:rPr>
              <a:t>iron</a:t>
            </a:r>
            <a:r>
              <a:rPr dirty="0" sz="2400" spc="90">
                <a:latin typeface="Arial"/>
                <a:cs typeface="Arial"/>
              </a:rPr>
              <a:t> </a:t>
            </a:r>
            <a:r>
              <a:rPr dirty="0" sz="2400" spc="-165">
                <a:latin typeface="Arial"/>
                <a:cs typeface="Arial"/>
              </a:rPr>
              <a:t>deposition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195">
                <a:latin typeface="Arial"/>
                <a:cs typeface="Arial"/>
              </a:rPr>
              <a:t>(hemosiderin)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65">
                <a:latin typeface="Arial"/>
                <a:cs typeface="Arial"/>
              </a:rPr>
              <a:t>in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60">
                <a:latin typeface="Arial"/>
                <a:cs typeface="Arial"/>
              </a:rPr>
              <a:t>liver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95">
                <a:latin typeface="Arial"/>
                <a:cs typeface="Arial"/>
              </a:rPr>
              <a:t>and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45">
                <a:latin typeface="Arial"/>
                <a:cs typeface="Arial"/>
              </a:rPr>
              <a:t>other  </a:t>
            </a:r>
            <a:r>
              <a:rPr dirty="0" sz="2400" spc="-254">
                <a:latin typeface="Arial"/>
                <a:cs typeface="Arial"/>
              </a:rPr>
              <a:t>organs.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25">
                <a:latin typeface="Arial"/>
                <a:cs typeface="Arial"/>
              </a:rPr>
              <a:t>Idiopathic,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85">
                <a:latin typeface="Arial"/>
                <a:cs typeface="Arial"/>
              </a:rPr>
              <a:t>neonatal,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blood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-185">
                <a:latin typeface="Arial"/>
                <a:cs typeface="Arial"/>
              </a:rPr>
              <a:t>transfusion</a:t>
            </a:r>
            <a:r>
              <a:rPr dirty="0" sz="2400" spc="-320">
                <a:latin typeface="Arial"/>
                <a:cs typeface="Arial"/>
              </a:rPr>
              <a:t> </a:t>
            </a:r>
            <a:r>
              <a:rPr dirty="0" sz="2400" spc="-195">
                <a:latin typeface="Arial"/>
                <a:cs typeface="Arial"/>
              </a:rPr>
              <a:t>and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00">
                <a:latin typeface="Arial"/>
                <a:cs typeface="Arial"/>
              </a:rPr>
              <a:t>inheritable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250">
                <a:latin typeface="Arial"/>
                <a:cs typeface="Arial"/>
              </a:rPr>
              <a:t>forms.</a:t>
            </a:r>
            <a:endParaRPr sz="2400">
              <a:latin typeface="Arial"/>
              <a:cs typeface="Arial"/>
            </a:endParaRPr>
          </a:p>
          <a:p>
            <a:pPr marL="295910" marR="163195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50">
                <a:latin typeface="Arial"/>
                <a:cs typeface="Arial"/>
              </a:rPr>
              <a:t>Complication: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60">
                <a:latin typeface="Arial"/>
                <a:cs typeface="Arial"/>
              </a:rPr>
              <a:t>liver</a:t>
            </a:r>
            <a:r>
              <a:rPr dirty="0" sz="2400" spc="-270">
                <a:latin typeface="Arial"/>
                <a:cs typeface="Arial"/>
              </a:rPr>
              <a:t> </a:t>
            </a:r>
            <a:r>
              <a:rPr dirty="0" sz="2400" spc="-190">
                <a:latin typeface="Arial"/>
                <a:cs typeface="Arial"/>
              </a:rPr>
              <a:t>cirrhosis,</a:t>
            </a:r>
            <a:r>
              <a:rPr dirty="0" sz="2400" spc="-270">
                <a:latin typeface="Arial"/>
                <a:cs typeface="Arial"/>
              </a:rPr>
              <a:t> </a:t>
            </a:r>
            <a:r>
              <a:rPr dirty="0" sz="2400" spc="-204">
                <a:latin typeface="Arial"/>
                <a:cs typeface="Arial"/>
              </a:rPr>
              <a:t>diabetes,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225">
                <a:latin typeface="Arial"/>
                <a:cs typeface="Arial"/>
              </a:rPr>
              <a:t>anemia,</a:t>
            </a:r>
            <a:r>
              <a:rPr dirty="0" sz="2400" spc="-265">
                <a:latin typeface="Arial"/>
                <a:cs typeface="Arial"/>
              </a:rPr>
              <a:t> </a:t>
            </a:r>
            <a:r>
              <a:rPr dirty="0" sz="2400" spc="-140">
                <a:latin typeface="Arial"/>
                <a:cs typeface="Arial"/>
              </a:rPr>
              <a:t>heart</a:t>
            </a:r>
            <a:r>
              <a:rPr dirty="0" sz="2400" spc="-265">
                <a:latin typeface="Arial"/>
                <a:cs typeface="Arial"/>
              </a:rPr>
              <a:t> </a:t>
            </a:r>
            <a:r>
              <a:rPr dirty="0" sz="2400" spc="-114">
                <a:latin typeface="Arial"/>
                <a:cs typeface="Arial"/>
              </a:rPr>
              <a:t>failure,  </a:t>
            </a:r>
            <a:r>
              <a:rPr dirty="0" sz="2400" spc="-170">
                <a:latin typeface="Arial"/>
                <a:cs typeface="Arial"/>
              </a:rPr>
              <a:t>hypertension</a:t>
            </a:r>
            <a:r>
              <a:rPr dirty="0" sz="2400" spc="-300">
                <a:latin typeface="Arial"/>
                <a:cs typeface="Arial"/>
              </a:rPr>
              <a:t> </a:t>
            </a:r>
            <a:r>
              <a:rPr dirty="0" sz="2400" spc="-195">
                <a:latin typeface="Arial"/>
                <a:cs typeface="Arial"/>
              </a:rPr>
              <a:t>and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95">
                <a:latin typeface="Arial"/>
                <a:cs typeface="Arial"/>
              </a:rPr>
              <a:t>bronzing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of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35">
                <a:latin typeface="Arial"/>
                <a:cs typeface="Arial"/>
              </a:rPr>
              <a:t>the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95">
                <a:latin typeface="Arial"/>
                <a:cs typeface="Arial"/>
              </a:rPr>
              <a:t>skin.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5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55">
                <a:latin typeface="Arial"/>
                <a:cs typeface="Arial"/>
              </a:rPr>
              <a:t>Oral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40">
                <a:latin typeface="Arial"/>
                <a:cs typeface="Arial"/>
              </a:rPr>
              <a:t>pigmentation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-135">
                <a:latin typeface="Arial"/>
                <a:cs typeface="Arial"/>
              </a:rPr>
              <a:t>–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175">
                <a:latin typeface="Arial"/>
                <a:cs typeface="Arial"/>
              </a:rPr>
              <a:t>diffuse,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80">
                <a:latin typeface="Arial"/>
                <a:cs typeface="Arial"/>
              </a:rPr>
              <a:t>brown</a:t>
            </a:r>
            <a:r>
              <a:rPr dirty="0" sz="2400" spc="-305">
                <a:latin typeface="Arial"/>
                <a:cs typeface="Arial"/>
              </a:rPr>
              <a:t> </a:t>
            </a:r>
            <a:r>
              <a:rPr dirty="0" sz="2400" spc="-120">
                <a:latin typeface="Arial"/>
                <a:cs typeface="Arial"/>
              </a:rPr>
              <a:t>to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80">
                <a:latin typeface="Arial"/>
                <a:cs typeface="Arial"/>
              </a:rPr>
              <a:t>grey;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130">
                <a:latin typeface="Arial"/>
                <a:cs typeface="Arial"/>
              </a:rPr>
              <a:t>palate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545">
                <a:latin typeface="Arial"/>
                <a:cs typeface="Arial"/>
              </a:rPr>
              <a:t>&amp;</a:t>
            </a:r>
            <a:r>
              <a:rPr dirty="0" sz="2400" spc="-260">
                <a:latin typeface="Arial"/>
                <a:cs typeface="Arial"/>
              </a:rPr>
              <a:t> </a:t>
            </a:r>
            <a:r>
              <a:rPr dirty="0" sz="2400" spc="-110">
                <a:latin typeface="Arial"/>
                <a:cs typeface="Arial"/>
              </a:rPr>
              <a:t>gingiva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215">
                <a:latin typeface="Arial"/>
                <a:cs typeface="Arial"/>
              </a:rPr>
              <a:t>Males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117591" y="4221478"/>
            <a:ext cx="4026535" cy="2636520"/>
            <a:chOff x="5117591" y="4221478"/>
            <a:chExt cx="4026535" cy="2636520"/>
          </a:xfrm>
        </p:grpSpPr>
        <p:sp>
          <p:nvSpPr>
            <p:cNvPr id="6" name="object 6"/>
            <p:cNvSpPr/>
            <p:nvPr/>
          </p:nvSpPr>
          <p:spPr>
            <a:xfrm>
              <a:off x="5117591" y="4221478"/>
              <a:ext cx="4026407" cy="26365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181599" y="4285486"/>
              <a:ext cx="3851148" cy="249631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162549" y="4266436"/>
              <a:ext cx="3889375" cy="2534920"/>
            </a:xfrm>
            <a:custGeom>
              <a:avLst/>
              <a:gdLst/>
              <a:ahLst/>
              <a:cxnLst/>
              <a:rect l="l" t="t" r="r" b="b"/>
              <a:pathLst>
                <a:path w="3889375" h="2534920">
                  <a:moveTo>
                    <a:pt x="0" y="2534412"/>
                  </a:moveTo>
                  <a:lnTo>
                    <a:pt x="3889248" y="2534412"/>
                  </a:lnTo>
                  <a:lnTo>
                    <a:pt x="3889248" y="0"/>
                  </a:lnTo>
                  <a:lnTo>
                    <a:pt x="0" y="0"/>
                  </a:lnTo>
                  <a:lnTo>
                    <a:pt x="0" y="2534412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60"/>
              <a:t>5</a:t>
            </a:r>
            <a:r>
              <a:rPr dirty="0" spc="25"/>
              <a:t>/1</a:t>
            </a:r>
            <a:r>
              <a:rPr dirty="0" spc="-25"/>
              <a:t>9</a:t>
            </a:r>
            <a:r>
              <a:rPr dirty="0" spc="105"/>
              <a:t>/</a:t>
            </a:r>
            <a:r>
              <a:rPr dirty="0" spc="210"/>
              <a:t>2</a:t>
            </a:r>
            <a:r>
              <a:rPr dirty="0" spc="-35"/>
              <a:t>0</a:t>
            </a:r>
            <a:r>
              <a:rPr dirty="0" spc="-45"/>
              <a:t>2</a:t>
            </a:r>
            <a:r>
              <a:rPr dirty="0" spc="-10"/>
              <a:t>3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85"/>
              <a:t>pigmentations</a:t>
            </a:r>
            <a:r>
              <a:rPr dirty="0" spc="-165"/>
              <a:t> </a:t>
            </a:r>
            <a:r>
              <a:rPr dirty="0" spc="-75"/>
              <a:t>of</a:t>
            </a:r>
            <a:r>
              <a:rPr dirty="0" spc="-165"/>
              <a:t> </a:t>
            </a:r>
            <a:r>
              <a:rPr dirty="0" spc="-60"/>
              <a:t>oral</a:t>
            </a:r>
            <a:r>
              <a:rPr dirty="0" spc="-155"/>
              <a:t> </a:t>
            </a:r>
            <a:r>
              <a:rPr dirty="0" spc="-45"/>
              <a:t>cavity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726678" y="6550839"/>
            <a:ext cx="233045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 sz="1200" spc="-55">
                <a:solidFill>
                  <a:srgbClr val="92879F"/>
                </a:solidFill>
                <a:latin typeface="Arial"/>
                <a:cs typeface="Arial"/>
              </a:rPr>
              <a:t>79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17" y="0"/>
            <a:ext cx="9142730" cy="6858000"/>
            <a:chOff x="1717" y="0"/>
            <a:chExt cx="9142730" cy="6858000"/>
          </a:xfrm>
        </p:grpSpPr>
        <p:sp>
          <p:nvSpPr>
            <p:cNvPr id="3" name="object 3"/>
            <p:cNvSpPr/>
            <p:nvPr/>
          </p:nvSpPr>
          <p:spPr>
            <a:xfrm>
              <a:off x="922782" y="1415033"/>
              <a:ext cx="210312" cy="2103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921781" y="1339341"/>
              <a:ext cx="305291" cy="2870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87195" y="1504188"/>
              <a:ext cx="5086350" cy="112852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11553" y="1590497"/>
            <a:ext cx="443992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260" i="1">
                <a:solidFill>
                  <a:srgbClr val="542B6D"/>
                </a:solidFill>
                <a:latin typeface="Times New Roman"/>
                <a:cs typeface="Times New Roman"/>
              </a:rPr>
              <a:t>Exogenous</a:t>
            </a:r>
            <a:r>
              <a:rPr dirty="0" sz="4000" spc="-170" i="1">
                <a:solidFill>
                  <a:srgbClr val="542B6D"/>
                </a:solidFill>
                <a:latin typeface="Times New Roman"/>
                <a:cs typeface="Times New Roman"/>
              </a:rPr>
              <a:t> </a:t>
            </a:r>
            <a:r>
              <a:rPr dirty="0" sz="4000" spc="-210" i="1">
                <a:solidFill>
                  <a:srgbClr val="542B6D"/>
                </a:solidFill>
                <a:latin typeface="Times New Roman"/>
                <a:cs typeface="Times New Roman"/>
              </a:rPr>
              <a:t>pigmentation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60"/>
              <a:t>5</a:t>
            </a:r>
            <a:r>
              <a:rPr dirty="0" spc="25"/>
              <a:t>/1</a:t>
            </a:r>
            <a:r>
              <a:rPr dirty="0" spc="-25"/>
              <a:t>9</a:t>
            </a:r>
            <a:r>
              <a:rPr dirty="0" spc="105"/>
              <a:t>/</a:t>
            </a:r>
            <a:r>
              <a:rPr dirty="0" spc="210"/>
              <a:t>2</a:t>
            </a:r>
            <a:r>
              <a:rPr dirty="0" spc="-35"/>
              <a:t>0</a:t>
            </a:r>
            <a:r>
              <a:rPr dirty="0" spc="-45"/>
              <a:t>2</a:t>
            </a:r>
            <a:r>
              <a:rPr dirty="0" spc="-10"/>
              <a:t>3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85"/>
              <a:t>pigmentations</a:t>
            </a:r>
            <a:r>
              <a:rPr dirty="0" spc="-165"/>
              <a:t> </a:t>
            </a:r>
            <a:r>
              <a:rPr dirty="0" spc="-75"/>
              <a:t>of</a:t>
            </a:r>
            <a:r>
              <a:rPr dirty="0" spc="-165"/>
              <a:t> </a:t>
            </a:r>
            <a:r>
              <a:rPr dirty="0" spc="-60"/>
              <a:t>oral</a:t>
            </a:r>
            <a:r>
              <a:rPr dirty="0" spc="-155"/>
              <a:t> </a:t>
            </a:r>
            <a:r>
              <a:rPr dirty="0" spc="-45"/>
              <a:t>cavity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726678" y="6550839"/>
            <a:ext cx="233045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 sz="1200" spc="-55">
                <a:solidFill>
                  <a:srgbClr val="92879F"/>
                </a:solidFill>
                <a:latin typeface="Arial"/>
                <a:cs typeface="Arial"/>
              </a:rPr>
              <a:t>79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11553" y="2258695"/>
            <a:ext cx="3731895" cy="1489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spc="-160">
                <a:latin typeface="Arial"/>
                <a:cs typeface="Arial"/>
              </a:rPr>
              <a:t>Amalgam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-110">
                <a:latin typeface="Arial"/>
                <a:cs typeface="Arial"/>
              </a:rPr>
              <a:t>tattoo</a:t>
            </a:r>
            <a:r>
              <a:rPr dirty="0" sz="2400" spc="-310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(focal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195">
                <a:latin typeface="Arial"/>
                <a:cs typeface="Arial"/>
              </a:rPr>
              <a:t>argyrosis)  </a:t>
            </a:r>
            <a:r>
              <a:rPr dirty="0" sz="2400" spc="-160">
                <a:latin typeface="Arial"/>
                <a:cs typeface="Arial"/>
              </a:rPr>
              <a:t>Heavy </a:t>
            </a:r>
            <a:r>
              <a:rPr dirty="0" sz="2400" spc="-140">
                <a:latin typeface="Arial"/>
                <a:cs typeface="Arial"/>
              </a:rPr>
              <a:t>metal</a:t>
            </a:r>
            <a:r>
              <a:rPr dirty="0" sz="2400" spc="-405">
                <a:latin typeface="Arial"/>
                <a:cs typeface="Arial"/>
              </a:rPr>
              <a:t> </a:t>
            </a:r>
            <a:r>
              <a:rPr dirty="0" sz="2400" spc="-160">
                <a:latin typeface="Arial"/>
                <a:cs typeface="Arial"/>
              </a:rPr>
              <a:t>ingestion</a:t>
            </a:r>
            <a:endParaRPr sz="2400">
              <a:latin typeface="Arial"/>
              <a:cs typeface="Arial"/>
            </a:endParaRPr>
          </a:p>
          <a:p>
            <a:pPr marL="12700" marR="551180">
              <a:lnSpc>
                <a:spcPct val="100000"/>
              </a:lnSpc>
            </a:pPr>
            <a:r>
              <a:rPr dirty="0" sz="2400" spc="-140">
                <a:latin typeface="Arial"/>
                <a:cs typeface="Arial"/>
              </a:rPr>
              <a:t>Drug </a:t>
            </a:r>
            <a:r>
              <a:rPr dirty="0" sz="2400" spc="-155">
                <a:latin typeface="Arial"/>
                <a:cs typeface="Arial"/>
              </a:rPr>
              <a:t>induced</a:t>
            </a:r>
            <a:r>
              <a:rPr dirty="0" sz="2400" spc="-500">
                <a:latin typeface="Arial"/>
                <a:cs typeface="Arial"/>
              </a:rPr>
              <a:t> </a:t>
            </a:r>
            <a:r>
              <a:rPr dirty="0" sz="2400" spc="-140">
                <a:latin typeface="Arial"/>
                <a:cs typeface="Arial"/>
              </a:rPr>
              <a:t>pigmentation  </a:t>
            </a:r>
            <a:r>
              <a:rPr dirty="0" sz="2400" spc="-70">
                <a:latin typeface="Arial"/>
                <a:cs typeface="Arial"/>
              </a:rPr>
              <a:t>Hairy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180">
                <a:latin typeface="Arial"/>
                <a:cs typeface="Arial"/>
              </a:rPr>
              <a:t>tongue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80489" y="252171"/>
            <a:ext cx="7452995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5910" marR="5080" indent="-283845">
              <a:lnSpc>
                <a:spcPct val="100000"/>
              </a:lnSpc>
              <a:spcBef>
                <a:spcPts val="100"/>
              </a:spcBef>
              <a:tabLst>
                <a:tab pos="295910" algn="l"/>
              </a:tabLst>
            </a:pPr>
            <a:r>
              <a:rPr dirty="0" sz="1900" spc="-480">
                <a:solidFill>
                  <a:srgbClr val="CEB866"/>
                </a:solidFill>
                <a:latin typeface="Arial"/>
                <a:cs typeface="Arial"/>
              </a:rPr>
              <a:t>	</a:t>
            </a:r>
            <a:r>
              <a:rPr dirty="0" sz="2400" spc="-235">
                <a:latin typeface="Arial"/>
                <a:cs typeface="Arial"/>
              </a:rPr>
              <a:t>Tyrosinase </a:t>
            </a:r>
            <a:r>
              <a:rPr dirty="0" sz="2400" spc="-240">
                <a:latin typeface="Arial"/>
                <a:cs typeface="Arial"/>
              </a:rPr>
              <a:t>gene </a:t>
            </a:r>
            <a:r>
              <a:rPr dirty="0" sz="2400" spc="-200">
                <a:latin typeface="Arial"/>
                <a:cs typeface="Arial"/>
              </a:rPr>
              <a:t>is </a:t>
            </a:r>
            <a:r>
              <a:rPr dirty="0" sz="2400" spc="-155">
                <a:latin typeface="Arial"/>
                <a:cs typeface="Arial"/>
              </a:rPr>
              <a:t>mutated </a:t>
            </a:r>
            <a:r>
              <a:rPr dirty="0" sz="2400" spc="-65">
                <a:latin typeface="Arial"/>
                <a:cs typeface="Arial"/>
              </a:rPr>
              <a:t>in </a:t>
            </a:r>
            <a:r>
              <a:rPr dirty="0" sz="2400" spc="-165">
                <a:latin typeface="Arial"/>
                <a:cs typeface="Arial"/>
              </a:rPr>
              <a:t>albinism. </a:t>
            </a:r>
            <a:r>
              <a:rPr dirty="0" sz="2400" spc="-305">
                <a:latin typeface="Arial"/>
                <a:cs typeface="Arial"/>
              </a:rPr>
              <a:t>Thus, </a:t>
            </a:r>
            <a:r>
              <a:rPr dirty="0" sz="2400" spc="-170">
                <a:latin typeface="Arial"/>
                <a:cs typeface="Arial"/>
              </a:rPr>
              <a:t>albinos </a:t>
            </a:r>
            <a:r>
              <a:rPr dirty="0" sz="2400" spc="-150">
                <a:latin typeface="Arial"/>
                <a:cs typeface="Arial"/>
              </a:rPr>
              <a:t>contain  </a:t>
            </a:r>
            <a:r>
              <a:rPr dirty="0" sz="2400" spc="-170">
                <a:latin typeface="Arial"/>
                <a:cs typeface="Arial"/>
              </a:rPr>
              <a:t>normal</a:t>
            </a:r>
            <a:r>
              <a:rPr dirty="0" sz="2400" spc="-300">
                <a:latin typeface="Arial"/>
                <a:cs typeface="Arial"/>
              </a:rPr>
              <a:t> </a:t>
            </a:r>
            <a:r>
              <a:rPr dirty="0" sz="2400" spc="-245">
                <a:latin typeface="Arial"/>
                <a:cs typeface="Arial"/>
              </a:rPr>
              <a:t>numbers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of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215">
                <a:latin typeface="Arial"/>
                <a:cs typeface="Arial"/>
              </a:rPr>
              <a:t>melanocytes,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95">
                <a:latin typeface="Arial"/>
                <a:cs typeface="Arial"/>
              </a:rPr>
              <a:t>but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14">
                <a:latin typeface="Arial"/>
                <a:cs typeface="Arial"/>
              </a:rPr>
              <a:t>they</a:t>
            </a:r>
            <a:r>
              <a:rPr dirty="0" sz="2400" spc="-270">
                <a:latin typeface="Arial"/>
                <a:cs typeface="Arial"/>
              </a:rPr>
              <a:t> </a:t>
            </a:r>
            <a:r>
              <a:rPr dirty="0" sz="2400" spc="-190">
                <a:latin typeface="Arial"/>
                <a:cs typeface="Arial"/>
              </a:rPr>
              <a:t>are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65">
                <a:latin typeface="Arial"/>
                <a:cs typeface="Arial"/>
              </a:rPr>
              <a:t>unable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20">
                <a:latin typeface="Arial"/>
                <a:cs typeface="Arial"/>
              </a:rPr>
              <a:t>to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90">
                <a:latin typeface="Arial"/>
                <a:cs typeface="Arial"/>
              </a:rPr>
              <a:t>produce  </a:t>
            </a:r>
            <a:r>
              <a:rPr dirty="0" sz="2400" spc="-185">
                <a:latin typeface="Arial"/>
                <a:cs typeface="Arial"/>
              </a:rPr>
              <a:t>melanin.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80489" y="3636645"/>
            <a:ext cx="6607809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5910" marR="5080" indent="-283845">
              <a:lnSpc>
                <a:spcPct val="100000"/>
              </a:lnSpc>
              <a:spcBef>
                <a:spcPts val="100"/>
              </a:spcBef>
              <a:tabLst>
                <a:tab pos="295910" algn="l"/>
              </a:tabLst>
            </a:pPr>
            <a:r>
              <a:rPr dirty="0" sz="1900" spc="-484">
                <a:solidFill>
                  <a:srgbClr val="CEB866"/>
                </a:solidFill>
                <a:latin typeface="Arial"/>
                <a:cs typeface="Arial"/>
              </a:rPr>
              <a:t>	</a:t>
            </a:r>
            <a:r>
              <a:rPr dirty="0" sz="2400" spc="-130">
                <a:latin typeface="Arial"/>
                <a:cs typeface="Arial"/>
              </a:rPr>
              <a:t>On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35">
                <a:latin typeface="Arial"/>
                <a:cs typeface="Arial"/>
              </a:rPr>
              <a:t>the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other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220">
                <a:latin typeface="Arial"/>
                <a:cs typeface="Arial"/>
              </a:rPr>
              <a:t>hand,</a:t>
            </a:r>
            <a:r>
              <a:rPr dirty="0" sz="2400" spc="-260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vitiligo</a:t>
            </a:r>
            <a:r>
              <a:rPr dirty="0" sz="2400" spc="-305">
                <a:latin typeface="Arial"/>
                <a:cs typeface="Arial"/>
              </a:rPr>
              <a:t> </a:t>
            </a:r>
            <a:r>
              <a:rPr dirty="0" sz="2400" spc="-200">
                <a:latin typeface="Arial"/>
                <a:cs typeface="Arial"/>
              </a:rPr>
              <a:t>is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235">
                <a:latin typeface="Arial"/>
                <a:cs typeface="Arial"/>
              </a:rPr>
              <a:t>a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55">
                <a:latin typeface="Arial"/>
                <a:cs typeface="Arial"/>
              </a:rPr>
              <a:t>term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160">
                <a:latin typeface="Arial"/>
                <a:cs typeface="Arial"/>
              </a:rPr>
              <a:t>describing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acquired  </a:t>
            </a:r>
            <a:r>
              <a:rPr dirty="0" sz="2400" spc="-175">
                <a:latin typeface="Arial"/>
                <a:cs typeface="Arial"/>
              </a:rPr>
              <a:t>depigmented </a:t>
            </a:r>
            <a:r>
              <a:rPr dirty="0" sz="2400" spc="-215">
                <a:latin typeface="Arial"/>
                <a:cs typeface="Arial"/>
              </a:rPr>
              <a:t>patches </a:t>
            </a:r>
            <a:r>
              <a:rPr dirty="0" sz="2400" spc="-254">
                <a:latin typeface="Arial"/>
                <a:cs typeface="Arial"/>
              </a:rPr>
              <a:t>caused </a:t>
            </a:r>
            <a:r>
              <a:rPr dirty="0" sz="2400" spc="-105">
                <a:latin typeface="Arial"/>
                <a:cs typeface="Arial"/>
              </a:rPr>
              <a:t>by </a:t>
            </a:r>
            <a:r>
              <a:rPr dirty="0" sz="2400" spc="-235">
                <a:latin typeface="Arial"/>
                <a:cs typeface="Arial"/>
              </a:rPr>
              <a:t>a </a:t>
            </a:r>
            <a:r>
              <a:rPr dirty="0" sz="2400" spc="-180">
                <a:latin typeface="Arial"/>
                <a:cs typeface="Arial"/>
              </a:rPr>
              <a:t>dimished </a:t>
            </a:r>
            <a:r>
              <a:rPr dirty="0" sz="2400" spc="-204">
                <a:latin typeface="Arial"/>
                <a:cs typeface="Arial"/>
              </a:rPr>
              <a:t>number </a:t>
            </a:r>
            <a:r>
              <a:rPr dirty="0" sz="2400" spc="-150">
                <a:latin typeface="Arial"/>
                <a:cs typeface="Arial"/>
              </a:rPr>
              <a:t>of  </a:t>
            </a:r>
            <a:r>
              <a:rPr dirty="0" sz="2400" spc="-215">
                <a:latin typeface="Arial"/>
                <a:cs typeface="Arial"/>
              </a:rPr>
              <a:t>melanocytes.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260591" y="1155191"/>
            <a:ext cx="2026920" cy="2388235"/>
            <a:chOff x="6260591" y="1155191"/>
            <a:chExt cx="2026920" cy="2388235"/>
          </a:xfrm>
        </p:grpSpPr>
        <p:sp>
          <p:nvSpPr>
            <p:cNvPr id="5" name="object 5"/>
            <p:cNvSpPr/>
            <p:nvPr/>
          </p:nvSpPr>
          <p:spPr>
            <a:xfrm>
              <a:off x="6260591" y="1155191"/>
              <a:ext cx="2026919" cy="238810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324599" y="1219199"/>
              <a:ext cx="1848611" cy="22098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305549" y="1200149"/>
              <a:ext cx="1887220" cy="2247900"/>
            </a:xfrm>
            <a:custGeom>
              <a:avLst/>
              <a:gdLst/>
              <a:ahLst/>
              <a:cxnLst/>
              <a:rect l="l" t="t" r="r" b="b"/>
              <a:pathLst>
                <a:path w="1887220" h="2247900">
                  <a:moveTo>
                    <a:pt x="0" y="2247900"/>
                  </a:moveTo>
                  <a:lnTo>
                    <a:pt x="1886711" y="2247900"/>
                  </a:lnTo>
                  <a:lnTo>
                    <a:pt x="1886711" y="0"/>
                  </a:lnTo>
                  <a:lnTo>
                    <a:pt x="0" y="0"/>
                  </a:lnTo>
                  <a:lnTo>
                    <a:pt x="0" y="2247900"/>
                  </a:lnTo>
                  <a:close/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5498591" y="4507988"/>
            <a:ext cx="2959735" cy="2265045"/>
            <a:chOff x="5498591" y="4507988"/>
            <a:chExt cx="2959735" cy="2265045"/>
          </a:xfrm>
        </p:grpSpPr>
        <p:sp>
          <p:nvSpPr>
            <p:cNvPr id="9" name="object 9"/>
            <p:cNvSpPr/>
            <p:nvPr/>
          </p:nvSpPr>
          <p:spPr>
            <a:xfrm>
              <a:off x="5498591" y="4507988"/>
              <a:ext cx="2959608" cy="226466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562599" y="4571999"/>
              <a:ext cx="2781300" cy="208635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543549" y="4552949"/>
              <a:ext cx="2819400" cy="2124710"/>
            </a:xfrm>
            <a:custGeom>
              <a:avLst/>
              <a:gdLst/>
              <a:ahLst/>
              <a:cxnLst/>
              <a:rect l="l" t="t" r="r" b="b"/>
              <a:pathLst>
                <a:path w="2819400" h="2124709">
                  <a:moveTo>
                    <a:pt x="0" y="2124456"/>
                  </a:moveTo>
                  <a:lnTo>
                    <a:pt x="2819400" y="2124456"/>
                  </a:lnTo>
                  <a:lnTo>
                    <a:pt x="2819400" y="0"/>
                  </a:lnTo>
                  <a:lnTo>
                    <a:pt x="0" y="0"/>
                  </a:lnTo>
                  <a:lnTo>
                    <a:pt x="0" y="2124456"/>
                  </a:lnTo>
                  <a:close/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60"/>
              <a:t>5</a:t>
            </a:r>
            <a:r>
              <a:rPr dirty="0" spc="25"/>
              <a:t>/1</a:t>
            </a:r>
            <a:r>
              <a:rPr dirty="0" spc="-25"/>
              <a:t>9</a:t>
            </a:r>
            <a:r>
              <a:rPr dirty="0" spc="105"/>
              <a:t>/</a:t>
            </a:r>
            <a:r>
              <a:rPr dirty="0" spc="210"/>
              <a:t>2</a:t>
            </a:r>
            <a:r>
              <a:rPr dirty="0" spc="-35"/>
              <a:t>0</a:t>
            </a:r>
            <a:r>
              <a:rPr dirty="0" spc="-45"/>
              <a:t>2</a:t>
            </a:r>
            <a:r>
              <a:rPr dirty="0" spc="-10"/>
              <a:t>3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85"/>
              <a:t>pigmentations</a:t>
            </a:r>
            <a:r>
              <a:rPr dirty="0" spc="-165"/>
              <a:t> </a:t>
            </a:r>
            <a:r>
              <a:rPr dirty="0" spc="-75"/>
              <a:t>of</a:t>
            </a:r>
            <a:r>
              <a:rPr dirty="0" spc="-165"/>
              <a:t> </a:t>
            </a:r>
            <a:r>
              <a:rPr dirty="0" spc="-60"/>
              <a:t>oral</a:t>
            </a:r>
            <a:r>
              <a:rPr dirty="0" spc="-155"/>
              <a:t> </a:t>
            </a:r>
            <a:r>
              <a:rPr dirty="0" spc="-45"/>
              <a:t>cavity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 spc="-20"/>
              <a:t>23</a:t>
            </a:fld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17" y="0"/>
            <a:ext cx="9142730" cy="6858000"/>
            <a:chOff x="1717" y="0"/>
            <a:chExt cx="9142730" cy="6858000"/>
          </a:xfrm>
        </p:grpSpPr>
        <p:sp>
          <p:nvSpPr>
            <p:cNvPr id="3" name="object 3"/>
            <p:cNvSpPr/>
            <p:nvPr/>
          </p:nvSpPr>
          <p:spPr>
            <a:xfrm>
              <a:off x="1222248" y="557783"/>
              <a:ext cx="4336542" cy="101879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4951476" y="557783"/>
              <a:ext cx="2024633" cy="101879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14602" y="635253"/>
            <a:ext cx="517271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260" i="1">
                <a:solidFill>
                  <a:srgbClr val="542B6D"/>
                </a:solidFill>
                <a:latin typeface="Times New Roman"/>
                <a:cs typeface="Times New Roman"/>
              </a:rPr>
              <a:t>Amalgam </a:t>
            </a:r>
            <a:r>
              <a:rPr dirty="0" sz="3600" spc="-50" i="1">
                <a:solidFill>
                  <a:srgbClr val="542B6D"/>
                </a:solidFill>
                <a:latin typeface="Times New Roman"/>
                <a:cs typeface="Times New Roman"/>
              </a:rPr>
              <a:t>tattoo/ </a:t>
            </a:r>
            <a:r>
              <a:rPr dirty="0" sz="3600" spc="-260" i="1">
                <a:solidFill>
                  <a:srgbClr val="542B6D"/>
                </a:solidFill>
                <a:latin typeface="Times New Roman"/>
                <a:cs typeface="Times New Roman"/>
              </a:rPr>
              <a:t>local</a:t>
            </a:r>
            <a:r>
              <a:rPr dirty="0" sz="3600" spc="-65" i="1">
                <a:solidFill>
                  <a:srgbClr val="542B6D"/>
                </a:solidFill>
                <a:latin typeface="Times New Roman"/>
                <a:cs typeface="Times New Roman"/>
              </a:rPr>
              <a:t> </a:t>
            </a:r>
            <a:r>
              <a:rPr dirty="0" sz="3600" spc="-275" i="1">
                <a:solidFill>
                  <a:srgbClr val="542B6D"/>
                </a:solidFill>
                <a:latin typeface="Times New Roman"/>
                <a:cs typeface="Times New Roman"/>
              </a:rPr>
              <a:t>argyrosis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96897" y="1396110"/>
            <a:ext cx="6182995" cy="2235835"/>
          </a:xfrm>
          <a:prstGeom prst="rect">
            <a:avLst/>
          </a:prstGeom>
        </p:spPr>
        <p:txBody>
          <a:bodyPr wrap="square" lIns="0" tIns="88265" rIns="0" bIns="0" rtlCol="0" vert="horz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695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225">
                <a:latin typeface="Arial"/>
                <a:cs typeface="Arial"/>
              </a:rPr>
              <a:t>Most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285">
                <a:latin typeface="Arial"/>
                <a:cs typeface="Arial"/>
              </a:rPr>
              <a:t>common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250">
                <a:latin typeface="Arial"/>
                <a:cs typeface="Arial"/>
              </a:rPr>
              <a:t>source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of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10">
                <a:latin typeface="Arial"/>
                <a:cs typeface="Arial"/>
              </a:rPr>
              <a:t>solitary</a:t>
            </a:r>
            <a:r>
              <a:rPr dirty="0" sz="2400" spc="-300">
                <a:latin typeface="Arial"/>
                <a:cs typeface="Arial"/>
              </a:rPr>
              <a:t> </a:t>
            </a:r>
            <a:r>
              <a:rPr dirty="0" sz="2400" spc="5">
                <a:latin typeface="Arial"/>
                <a:cs typeface="Arial"/>
              </a:rPr>
              <a:t>/focal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40">
                <a:latin typeface="Arial"/>
                <a:cs typeface="Arial"/>
              </a:rPr>
              <a:t>pigmentation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45">
                <a:latin typeface="Arial"/>
                <a:cs typeface="Arial"/>
              </a:rPr>
              <a:t>Macular </a:t>
            </a:r>
            <a:r>
              <a:rPr dirty="0" sz="2400" spc="-130">
                <a:latin typeface="Arial"/>
                <a:cs typeface="Arial"/>
              </a:rPr>
              <a:t>bluish</a:t>
            </a:r>
            <a:r>
              <a:rPr dirty="0" sz="2400" spc="-555">
                <a:latin typeface="Arial"/>
                <a:cs typeface="Arial"/>
              </a:rPr>
              <a:t> </a:t>
            </a:r>
            <a:r>
              <a:rPr dirty="0" sz="2400" spc="-170">
                <a:latin typeface="Arial"/>
                <a:cs typeface="Arial"/>
              </a:rPr>
              <a:t>gray, </a:t>
            </a:r>
            <a:r>
              <a:rPr dirty="0" sz="2400" spc="-105">
                <a:latin typeface="Arial"/>
                <a:cs typeface="Arial"/>
              </a:rPr>
              <a:t>black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5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45">
                <a:latin typeface="Arial"/>
                <a:cs typeface="Arial"/>
              </a:rPr>
              <a:t>Buccal </a:t>
            </a:r>
            <a:r>
              <a:rPr dirty="0" sz="2400" spc="-295">
                <a:latin typeface="Arial"/>
                <a:cs typeface="Arial"/>
              </a:rPr>
              <a:t>mucosa, </a:t>
            </a:r>
            <a:r>
              <a:rPr dirty="0" sz="2400" spc="-140">
                <a:latin typeface="Arial"/>
                <a:cs typeface="Arial"/>
              </a:rPr>
              <a:t>gingiva,</a:t>
            </a:r>
            <a:r>
              <a:rPr dirty="0" sz="2400" spc="-430">
                <a:latin typeface="Arial"/>
                <a:cs typeface="Arial"/>
              </a:rPr>
              <a:t> </a:t>
            </a:r>
            <a:r>
              <a:rPr dirty="0" sz="2400" spc="-130">
                <a:latin typeface="Arial"/>
                <a:cs typeface="Arial"/>
              </a:rPr>
              <a:t>palate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25">
                <a:latin typeface="Arial"/>
                <a:cs typeface="Arial"/>
              </a:rPr>
              <a:t>Vicinity</a:t>
            </a:r>
            <a:r>
              <a:rPr dirty="0" sz="2400" spc="-530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of </a:t>
            </a:r>
            <a:r>
              <a:rPr dirty="0" sz="2400" spc="-195">
                <a:latin typeface="Arial"/>
                <a:cs typeface="Arial"/>
              </a:rPr>
              <a:t>restored </a:t>
            </a:r>
            <a:r>
              <a:rPr dirty="0" sz="2400" spc="-130">
                <a:latin typeface="Arial"/>
                <a:cs typeface="Arial"/>
              </a:rPr>
              <a:t>teeth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210">
                <a:latin typeface="Arial"/>
                <a:cs typeface="Arial"/>
              </a:rPr>
              <a:t>Treatment: </a:t>
            </a:r>
            <a:r>
              <a:rPr dirty="0" sz="2400" spc="-220">
                <a:latin typeface="Arial"/>
                <a:cs typeface="Arial"/>
              </a:rPr>
              <a:t>Removal </a:t>
            </a:r>
            <a:r>
              <a:rPr dirty="0" sz="2400" spc="-150">
                <a:latin typeface="Arial"/>
                <a:cs typeface="Arial"/>
              </a:rPr>
              <a:t>of</a:t>
            </a:r>
            <a:r>
              <a:rPr dirty="0" sz="2400" spc="-425">
                <a:latin typeface="Arial"/>
                <a:cs typeface="Arial"/>
              </a:rPr>
              <a:t> </a:t>
            </a:r>
            <a:r>
              <a:rPr dirty="0" sz="2400" spc="-210">
                <a:latin typeface="Arial"/>
                <a:cs typeface="Arial"/>
              </a:rPr>
              <a:t>amalgam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431791" y="3669791"/>
            <a:ext cx="4430395" cy="2997835"/>
            <a:chOff x="4431791" y="3669791"/>
            <a:chExt cx="4430395" cy="2997835"/>
          </a:xfrm>
        </p:grpSpPr>
        <p:sp>
          <p:nvSpPr>
            <p:cNvPr id="8" name="object 8"/>
            <p:cNvSpPr/>
            <p:nvPr/>
          </p:nvSpPr>
          <p:spPr>
            <a:xfrm>
              <a:off x="4431791" y="3669791"/>
              <a:ext cx="4430268" cy="299770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495799" y="3733799"/>
              <a:ext cx="4251959" cy="28194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476749" y="3714749"/>
              <a:ext cx="4290060" cy="2857500"/>
            </a:xfrm>
            <a:custGeom>
              <a:avLst/>
              <a:gdLst/>
              <a:ahLst/>
              <a:cxnLst/>
              <a:rect l="l" t="t" r="r" b="b"/>
              <a:pathLst>
                <a:path w="4290059" h="2857500">
                  <a:moveTo>
                    <a:pt x="0" y="2857500"/>
                  </a:moveTo>
                  <a:lnTo>
                    <a:pt x="4290059" y="2857500"/>
                  </a:lnTo>
                  <a:lnTo>
                    <a:pt x="4290059" y="0"/>
                  </a:lnTo>
                  <a:lnTo>
                    <a:pt x="0" y="0"/>
                  </a:lnTo>
                  <a:lnTo>
                    <a:pt x="0" y="285750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8726678" y="6550839"/>
            <a:ext cx="234315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 sz="1200" spc="-50">
                <a:solidFill>
                  <a:srgbClr val="92879F"/>
                </a:solidFill>
                <a:latin typeface="Arial"/>
                <a:cs typeface="Arial"/>
              </a:rPr>
              <a:t>82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40" y="420623"/>
            <a:ext cx="7311390" cy="10187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9644" y="498475"/>
            <a:ext cx="673036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30" i="1">
                <a:solidFill>
                  <a:srgbClr val="542B6D"/>
                </a:solidFill>
                <a:latin typeface="Times New Roman"/>
                <a:cs typeface="Times New Roman"/>
              </a:rPr>
              <a:t>Self </a:t>
            </a:r>
            <a:r>
              <a:rPr dirty="0" sz="3600" spc="-140" i="1">
                <a:solidFill>
                  <a:srgbClr val="542B6D"/>
                </a:solidFill>
                <a:latin typeface="Times New Roman"/>
                <a:cs typeface="Times New Roman"/>
              </a:rPr>
              <a:t>inflicted </a:t>
            </a:r>
            <a:r>
              <a:rPr dirty="0" sz="3600" spc="-185" i="1">
                <a:solidFill>
                  <a:srgbClr val="542B6D"/>
                </a:solidFill>
                <a:latin typeface="Times New Roman"/>
                <a:cs typeface="Times New Roman"/>
              </a:rPr>
              <a:t>wounds </a:t>
            </a:r>
            <a:r>
              <a:rPr dirty="0" sz="3600" spc="-45" i="1">
                <a:solidFill>
                  <a:srgbClr val="542B6D"/>
                </a:solidFill>
                <a:latin typeface="Times New Roman"/>
                <a:cs typeface="Times New Roman"/>
              </a:rPr>
              <a:t>with </a:t>
            </a:r>
            <a:r>
              <a:rPr dirty="0" sz="3600" spc="-310" i="1">
                <a:solidFill>
                  <a:srgbClr val="542B6D"/>
                </a:solidFill>
                <a:latin typeface="Times New Roman"/>
                <a:cs typeface="Times New Roman"/>
              </a:rPr>
              <a:t>colored</a:t>
            </a:r>
            <a:r>
              <a:rPr dirty="0" sz="3600" spc="-90" i="1">
                <a:solidFill>
                  <a:srgbClr val="542B6D"/>
                </a:solidFill>
                <a:latin typeface="Times New Roman"/>
                <a:cs typeface="Times New Roman"/>
              </a:rPr>
              <a:t> </a:t>
            </a:r>
            <a:r>
              <a:rPr dirty="0" sz="3600" spc="-235" i="1">
                <a:solidFill>
                  <a:srgbClr val="542B6D"/>
                </a:solidFill>
                <a:latin typeface="Times New Roman"/>
                <a:cs typeface="Times New Roman"/>
              </a:rPr>
              <a:t>pencils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09089" y="4368165"/>
            <a:ext cx="663575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5910" marR="5080" indent="-283845">
              <a:lnSpc>
                <a:spcPct val="100000"/>
              </a:lnSpc>
              <a:spcBef>
                <a:spcPts val="100"/>
              </a:spcBef>
            </a:pPr>
            <a:r>
              <a:rPr dirty="0" sz="2400" spc="-180">
                <a:latin typeface="Arial"/>
                <a:cs typeface="Arial"/>
              </a:rPr>
              <a:t>TATTOING</a:t>
            </a:r>
            <a:r>
              <a:rPr dirty="0" sz="2400" spc="-310">
                <a:latin typeface="Arial"/>
                <a:cs typeface="Arial"/>
              </a:rPr>
              <a:t> </a:t>
            </a:r>
            <a:r>
              <a:rPr dirty="0" sz="2400" spc="-275">
                <a:latin typeface="Arial"/>
                <a:cs typeface="Arial"/>
              </a:rPr>
              <a:t>AFTER</a:t>
            </a:r>
            <a:r>
              <a:rPr dirty="0" sz="2400" spc="-320">
                <a:latin typeface="Arial"/>
                <a:cs typeface="Arial"/>
              </a:rPr>
              <a:t> </a:t>
            </a:r>
            <a:r>
              <a:rPr dirty="0" sz="2400" spc="-105">
                <a:latin typeface="Arial"/>
                <a:cs typeface="Arial"/>
              </a:rPr>
              <a:t>DAMAGE</a:t>
            </a:r>
            <a:r>
              <a:rPr dirty="0" sz="2400" spc="-315">
                <a:latin typeface="Arial"/>
                <a:cs typeface="Arial"/>
              </a:rPr>
              <a:t> </a:t>
            </a:r>
            <a:r>
              <a:rPr dirty="0" sz="2400" spc="-210">
                <a:latin typeface="Arial"/>
                <a:cs typeface="Arial"/>
              </a:rPr>
              <a:t>TO</a:t>
            </a:r>
            <a:r>
              <a:rPr dirty="0" sz="2400" spc="-300">
                <a:latin typeface="Arial"/>
                <a:cs typeface="Arial"/>
              </a:rPr>
              <a:t> </a:t>
            </a:r>
            <a:r>
              <a:rPr dirty="0" sz="2400" spc="-280">
                <a:latin typeface="Arial"/>
                <a:cs typeface="Arial"/>
              </a:rPr>
              <a:t>THE</a:t>
            </a:r>
            <a:r>
              <a:rPr dirty="0" sz="2400" spc="-320">
                <a:latin typeface="Arial"/>
                <a:cs typeface="Arial"/>
              </a:rPr>
              <a:t> </a:t>
            </a:r>
            <a:r>
              <a:rPr dirty="0" sz="2400" spc="-85">
                <a:latin typeface="Arial"/>
                <a:cs typeface="Arial"/>
              </a:rPr>
              <a:t>ORAL</a:t>
            </a:r>
            <a:r>
              <a:rPr dirty="0" sz="2400" spc="-330">
                <a:latin typeface="Arial"/>
                <a:cs typeface="Arial"/>
              </a:rPr>
              <a:t> </a:t>
            </a:r>
            <a:r>
              <a:rPr dirty="0" sz="2400" spc="-135">
                <a:latin typeface="Arial"/>
                <a:cs typeface="Arial"/>
              </a:rPr>
              <a:t>MUCOSA  </a:t>
            </a:r>
            <a:r>
              <a:rPr dirty="0" sz="2400" spc="-114">
                <a:latin typeface="Arial"/>
                <a:cs typeface="Arial"/>
              </a:rPr>
              <a:t>WITH</a:t>
            </a:r>
            <a:r>
              <a:rPr dirty="0" sz="2400" spc="-320">
                <a:latin typeface="Arial"/>
                <a:cs typeface="Arial"/>
              </a:rPr>
              <a:t> </a:t>
            </a:r>
            <a:r>
              <a:rPr dirty="0" sz="2400" spc="-280">
                <a:latin typeface="Arial"/>
                <a:cs typeface="Arial"/>
              </a:rPr>
              <a:t>THE</a:t>
            </a:r>
            <a:r>
              <a:rPr dirty="0" sz="2400" spc="-305">
                <a:latin typeface="Arial"/>
                <a:cs typeface="Arial"/>
              </a:rPr>
              <a:t> </a:t>
            </a:r>
            <a:r>
              <a:rPr dirty="0" sz="2400" spc="-200">
                <a:latin typeface="Arial"/>
                <a:cs typeface="Arial"/>
              </a:rPr>
              <a:t>POINT</a:t>
            </a:r>
            <a:r>
              <a:rPr dirty="0" sz="2400" spc="-315">
                <a:latin typeface="Arial"/>
                <a:cs typeface="Arial"/>
              </a:rPr>
              <a:t> </a:t>
            </a:r>
            <a:r>
              <a:rPr dirty="0" sz="2400" spc="-215">
                <a:latin typeface="Arial"/>
                <a:cs typeface="Arial"/>
              </a:rPr>
              <a:t>OF</a:t>
            </a:r>
            <a:r>
              <a:rPr dirty="0" sz="2400" spc="-300">
                <a:latin typeface="Arial"/>
                <a:cs typeface="Arial"/>
              </a:rPr>
              <a:t> </a:t>
            </a:r>
            <a:r>
              <a:rPr dirty="0" sz="2400" spc="135">
                <a:latin typeface="Arial"/>
                <a:cs typeface="Arial"/>
              </a:rPr>
              <a:t>A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225">
                <a:latin typeface="Arial"/>
                <a:cs typeface="Arial"/>
              </a:rPr>
              <a:t>METHYLENE</a:t>
            </a:r>
            <a:r>
              <a:rPr dirty="0" sz="2400" spc="-315">
                <a:latin typeface="Arial"/>
                <a:cs typeface="Arial"/>
              </a:rPr>
              <a:t> </a:t>
            </a:r>
            <a:r>
              <a:rPr dirty="0" sz="2400" spc="-175">
                <a:latin typeface="Arial"/>
                <a:cs typeface="Arial"/>
              </a:rPr>
              <a:t>BLUE</a:t>
            </a:r>
            <a:r>
              <a:rPr dirty="0" sz="2400" spc="-325">
                <a:latin typeface="Arial"/>
                <a:cs typeface="Arial"/>
              </a:rPr>
              <a:t> </a:t>
            </a:r>
            <a:r>
              <a:rPr dirty="0" sz="2400" spc="-195">
                <a:latin typeface="Arial"/>
                <a:cs typeface="Arial"/>
              </a:rPr>
              <a:t>PENCIL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438400" y="1371600"/>
            <a:ext cx="4343400" cy="2705100"/>
            <a:chOff x="2438400" y="1371600"/>
            <a:chExt cx="4343400" cy="2705100"/>
          </a:xfrm>
        </p:grpSpPr>
        <p:sp>
          <p:nvSpPr>
            <p:cNvPr id="6" name="object 6"/>
            <p:cNvSpPr/>
            <p:nvPr/>
          </p:nvSpPr>
          <p:spPr>
            <a:xfrm>
              <a:off x="2514600" y="1447800"/>
              <a:ext cx="4191000" cy="2552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476500" y="1409700"/>
              <a:ext cx="4267200" cy="2628900"/>
            </a:xfrm>
            <a:custGeom>
              <a:avLst/>
              <a:gdLst/>
              <a:ahLst/>
              <a:cxnLst/>
              <a:rect l="l" t="t" r="r" b="b"/>
              <a:pathLst>
                <a:path w="4267200" h="2628900">
                  <a:moveTo>
                    <a:pt x="0" y="2628900"/>
                  </a:moveTo>
                  <a:lnTo>
                    <a:pt x="4267200" y="2628900"/>
                  </a:lnTo>
                  <a:lnTo>
                    <a:pt x="4267200" y="0"/>
                  </a:lnTo>
                  <a:lnTo>
                    <a:pt x="0" y="0"/>
                  </a:lnTo>
                  <a:lnTo>
                    <a:pt x="0" y="2628900"/>
                  </a:lnTo>
                  <a:close/>
                </a:path>
              </a:pathLst>
            </a:custGeom>
            <a:ln w="76200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514600" y="1447800"/>
              <a:ext cx="4191000" cy="2514600"/>
            </a:xfrm>
            <a:custGeom>
              <a:avLst/>
              <a:gdLst/>
              <a:ahLst/>
              <a:cxnLst/>
              <a:rect l="l" t="t" r="r" b="b"/>
              <a:pathLst>
                <a:path w="4191000" h="2514600">
                  <a:moveTo>
                    <a:pt x="0" y="2514600"/>
                  </a:moveTo>
                  <a:lnTo>
                    <a:pt x="4191000" y="2514600"/>
                  </a:lnTo>
                  <a:lnTo>
                    <a:pt x="4191000" y="0"/>
                  </a:lnTo>
                  <a:lnTo>
                    <a:pt x="0" y="0"/>
                  </a:lnTo>
                  <a:lnTo>
                    <a:pt x="0" y="2514600"/>
                  </a:lnTo>
                  <a:close/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8726678" y="6550839"/>
            <a:ext cx="234315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 sz="1200" spc="-50">
                <a:solidFill>
                  <a:srgbClr val="92879F"/>
                </a:solidFill>
                <a:latin typeface="Arial"/>
                <a:cs typeface="Arial"/>
              </a:rPr>
              <a:t>82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17" y="0"/>
            <a:ext cx="9142730" cy="6858000"/>
            <a:chOff x="1717" y="0"/>
            <a:chExt cx="9142730" cy="6858000"/>
          </a:xfrm>
        </p:grpSpPr>
        <p:sp>
          <p:nvSpPr>
            <p:cNvPr id="3" name="object 3"/>
            <p:cNvSpPr/>
            <p:nvPr/>
          </p:nvSpPr>
          <p:spPr>
            <a:xfrm>
              <a:off x="1214628" y="409955"/>
              <a:ext cx="3394710" cy="104622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4091940" y="409955"/>
              <a:ext cx="2163317" cy="104622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14602" y="490854"/>
            <a:ext cx="4443730" cy="5892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700" spc="-190" i="1">
                <a:solidFill>
                  <a:srgbClr val="542B6D"/>
                </a:solidFill>
                <a:latin typeface="Times New Roman"/>
                <a:cs typeface="Times New Roman"/>
              </a:rPr>
              <a:t>Ritual,deliberate</a:t>
            </a:r>
            <a:r>
              <a:rPr dirty="0" sz="3700" spc="-105" i="1">
                <a:solidFill>
                  <a:srgbClr val="542B6D"/>
                </a:solidFill>
                <a:latin typeface="Times New Roman"/>
                <a:cs typeface="Times New Roman"/>
              </a:rPr>
              <a:t> </a:t>
            </a:r>
            <a:r>
              <a:rPr dirty="0" sz="3700" spc="-140" i="1">
                <a:solidFill>
                  <a:srgbClr val="542B6D"/>
                </a:solidFill>
                <a:latin typeface="Times New Roman"/>
                <a:cs typeface="Times New Roman"/>
              </a:rPr>
              <a:t>tattooing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96897" y="1471929"/>
            <a:ext cx="6704965" cy="11995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5910" marR="5080" indent="-283845">
              <a:lnSpc>
                <a:spcPct val="100000"/>
              </a:lnSpc>
              <a:spcBef>
                <a:spcPts val="100"/>
              </a:spcBef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30">
                <a:latin typeface="Arial"/>
                <a:cs typeface="Arial"/>
              </a:rPr>
              <a:t>In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80">
                <a:latin typeface="Arial"/>
                <a:cs typeface="Arial"/>
              </a:rPr>
              <a:t>young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-130">
                <a:latin typeface="Arial"/>
                <a:cs typeface="Arial"/>
              </a:rPr>
              <a:t>Africans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-235">
                <a:latin typeface="Arial"/>
                <a:cs typeface="Arial"/>
              </a:rPr>
              <a:t>groups,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35">
                <a:latin typeface="Arial"/>
                <a:cs typeface="Arial"/>
              </a:rPr>
              <a:t>ritual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-165">
                <a:latin typeface="Arial"/>
                <a:cs typeface="Arial"/>
              </a:rPr>
              <a:t>tattoos</a:t>
            </a:r>
            <a:r>
              <a:rPr dirty="0" sz="2400" spc="-320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of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35">
                <a:latin typeface="Arial"/>
                <a:cs typeface="Arial"/>
              </a:rPr>
              <a:t>the</a:t>
            </a:r>
            <a:r>
              <a:rPr dirty="0" sz="2400" spc="-260">
                <a:latin typeface="Arial"/>
                <a:cs typeface="Arial"/>
              </a:rPr>
              <a:t> </a:t>
            </a:r>
            <a:r>
              <a:rPr dirty="0" sz="2400" spc="-110">
                <a:latin typeface="Arial"/>
                <a:cs typeface="Arial"/>
              </a:rPr>
              <a:t>gingiva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190">
                <a:latin typeface="Arial"/>
                <a:cs typeface="Arial"/>
              </a:rPr>
              <a:t>are  </a:t>
            </a:r>
            <a:r>
              <a:rPr dirty="0" sz="2400" spc="-260">
                <a:latin typeface="Arial"/>
                <a:cs typeface="Arial"/>
              </a:rPr>
              <a:t>done.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95">
                <a:latin typeface="Arial"/>
                <a:cs typeface="Arial"/>
              </a:rPr>
              <a:t>Considered </a:t>
            </a:r>
            <a:r>
              <a:rPr dirty="0" sz="2400" spc="-355">
                <a:latin typeface="Arial"/>
                <a:cs typeface="Arial"/>
              </a:rPr>
              <a:t>as </a:t>
            </a:r>
            <a:r>
              <a:rPr dirty="0" sz="2400" spc="-135">
                <a:latin typeface="Arial"/>
                <a:cs typeface="Arial"/>
              </a:rPr>
              <a:t>Beauty</a:t>
            </a:r>
            <a:r>
              <a:rPr dirty="0" sz="2400" spc="-325">
                <a:latin typeface="Arial"/>
                <a:cs typeface="Arial"/>
              </a:rPr>
              <a:t> </a:t>
            </a:r>
            <a:r>
              <a:rPr dirty="0" sz="2400" spc="-245">
                <a:latin typeface="Arial"/>
                <a:cs typeface="Arial"/>
              </a:rPr>
              <a:t>marks.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609850" y="3304794"/>
            <a:ext cx="4724400" cy="3153410"/>
            <a:chOff x="2609850" y="3304794"/>
            <a:chExt cx="4724400" cy="3153410"/>
          </a:xfrm>
        </p:grpSpPr>
        <p:sp>
          <p:nvSpPr>
            <p:cNvPr id="8" name="object 8"/>
            <p:cNvSpPr/>
            <p:nvPr/>
          </p:nvSpPr>
          <p:spPr>
            <a:xfrm>
              <a:off x="2667000" y="3361944"/>
              <a:ext cx="4610100" cy="303885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638425" y="3333369"/>
              <a:ext cx="4667250" cy="3096260"/>
            </a:xfrm>
            <a:custGeom>
              <a:avLst/>
              <a:gdLst/>
              <a:ahLst/>
              <a:cxnLst/>
              <a:rect l="l" t="t" r="r" b="b"/>
              <a:pathLst>
                <a:path w="4667250" h="3096260">
                  <a:moveTo>
                    <a:pt x="0" y="3096005"/>
                  </a:moveTo>
                  <a:lnTo>
                    <a:pt x="4667250" y="3096005"/>
                  </a:lnTo>
                  <a:lnTo>
                    <a:pt x="4667250" y="0"/>
                  </a:lnTo>
                  <a:lnTo>
                    <a:pt x="0" y="0"/>
                  </a:lnTo>
                  <a:lnTo>
                    <a:pt x="0" y="3096005"/>
                  </a:lnTo>
                  <a:close/>
                </a:path>
              </a:pathLst>
            </a:custGeom>
            <a:ln w="57150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667000" y="3352800"/>
              <a:ext cx="4572000" cy="3048000"/>
            </a:xfrm>
            <a:custGeom>
              <a:avLst/>
              <a:gdLst/>
              <a:ahLst/>
              <a:cxnLst/>
              <a:rect l="l" t="t" r="r" b="b"/>
              <a:pathLst>
                <a:path w="4572000" h="3048000">
                  <a:moveTo>
                    <a:pt x="0" y="3048000"/>
                  </a:moveTo>
                  <a:lnTo>
                    <a:pt x="4572000" y="3048000"/>
                  </a:lnTo>
                  <a:lnTo>
                    <a:pt x="4572000" y="0"/>
                  </a:lnTo>
                  <a:lnTo>
                    <a:pt x="0" y="0"/>
                  </a:lnTo>
                  <a:lnTo>
                    <a:pt x="0" y="3048000"/>
                  </a:lnTo>
                  <a:close/>
                </a:path>
              </a:pathLst>
            </a:custGeom>
            <a:ln w="825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8726678" y="6550839"/>
            <a:ext cx="234315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 sz="1200" spc="-50">
                <a:solidFill>
                  <a:srgbClr val="92879F"/>
                </a:solidFill>
                <a:latin typeface="Arial"/>
                <a:cs typeface="Arial"/>
              </a:rPr>
              <a:t>82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5859" y="339852"/>
            <a:ext cx="4997958" cy="12123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4602" y="434467"/>
            <a:ext cx="4302760" cy="6807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300" spc="-245" i="1">
                <a:solidFill>
                  <a:srgbClr val="542B6D"/>
                </a:solidFill>
                <a:latin typeface="Times New Roman"/>
                <a:cs typeface="Times New Roman"/>
              </a:rPr>
              <a:t>Heavy metal</a:t>
            </a:r>
            <a:r>
              <a:rPr dirty="0" sz="4300" spc="-60" i="1">
                <a:solidFill>
                  <a:srgbClr val="542B6D"/>
                </a:solidFill>
                <a:latin typeface="Times New Roman"/>
                <a:cs typeface="Times New Roman"/>
              </a:rPr>
              <a:t> </a:t>
            </a:r>
            <a:r>
              <a:rPr dirty="0" sz="4300" spc="-240" i="1">
                <a:solidFill>
                  <a:srgbClr val="542B6D"/>
                </a:solidFill>
                <a:latin typeface="Times New Roman"/>
                <a:cs typeface="Times New Roman"/>
              </a:rPr>
              <a:t>ingestion</a:t>
            </a:r>
            <a:endParaRPr sz="43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60"/>
              <a:t>5</a:t>
            </a:r>
            <a:r>
              <a:rPr dirty="0" spc="25"/>
              <a:t>/1</a:t>
            </a:r>
            <a:r>
              <a:rPr dirty="0" spc="-25"/>
              <a:t>9</a:t>
            </a:r>
            <a:r>
              <a:rPr dirty="0" spc="105"/>
              <a:t>/</a:t>
            </a:r>
            <a:r>
              <a:rPr dirty="0" spc="210"/>
              <a:t>2</a:t>
            </a:r>
            <a:r>
              <a:rPr dirty="0" spc="-35"/>
              <a:t>0</a:t>
            </a:r>
            <a:r>
              <a:rPr dirty="0" spc="-45"/>
              <a:t>2</a:t>
            </a:r>
            <a:r>
              <a:rPr dirty="0" spc="-10"/>
              <a:t>3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85"/>
              <a:t>pigmentations</a:t>
            </a:r>
            <a:r>
              <a:rPr dirty="0" spc="-165"/>
              <a:t> </a:t>
            </a:r>
            <a:r>
              <a:rPr dirty="0" spc="-75"/>
              <a:t>of</a:t>
            </a:r>
            <a:r>
              <a:rPr dirty="0" spc="-165"/>
              <a:t> </a:t>
            </a:r>
            <a:r>
              <a:rPr dirty="0" spc="-60"/>
              <a:t>oral</a:t>
            </a:r>
            <a:r>
              <a:rPr dirty="0" spc="-155"/>
              <a:t> </a:t>
            </a:r>
            <a:r>
              <a:rPr dirty="0" spc="-45"/>
              <a:t>cavity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723630" y="6550839"/>
            <a:ext cx="240665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 sz="1200" spc="-30">
                <a:solidFill>
                  <a:srgbClr val="92879F"/>
                </a:solidFill>
                <a:latin typeface="Arial"/>
                <a:cs typeface="Arial"/>
              </a:rPr>
              <a:t>92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96897" y="1471929"/>
            <a:ext cx="6542405" cy="1489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5910" marR="5080" indent="-283845">
              <a:lnSpc>
                <a:spcPct val="100000"/>
              </a:lnSpc>
              <a:spcBef>
                <a:spcPts val="100"/>
              </a:spcBef>
              <a:tabLst>
                <a:tab pos="295910" algn="l"/>
              </a:tabLst>
            </a:pPr>
            <a:r>
              <a:rPr dirty="0" sz="1900" spc="-484">
                <a:solidFill>
                  <a:srgbClr val="CEB866"/>
                </a:solidFill>
                <a:latin typeface="Arial"/>
                <a:cs typeface="Arial"/>
              </a:rPr>
              <a:t>	</a:t>
            </a:r>
            <a:r>
              <a:rPr dirty="0" sz="2400" spc="-360">
                <a:latin typeface="Arial"/>
                <a:cs typeface="Arial"/>
              </a:rPr>
              <a:t>Some </a:t>
            </a:r>
            <a:r>
              <a:rPr dirty="0" sz="2400" spc="-175">
                <a:latin typeface="Arial"/>
                <a:cs typeface="Arial"/>
              </a:rPr>
              <a:t>heavy </a:t>
            </a:r>
            <a:r>
              <a:rPr dirty="0" sz="2400" spc="-200">
                <a:latin typeface="Arial"/>
                <a:cs typeface="Arial"/>
              </a:rPr>
              <a:t>metals </a:t>
            </a:r>
            <a:r>
              <a:rPr dirty="0" sz="2400" spc="-220">
                <a:latin typeface="Arial"/>
                <a:cs typeface="Arial"/>
              </a:rPr>
              <a:t>(arsenic, </a:t>
            </a:r>
            <a:r>
              <a:rPr dirty="0" sz="2400" spc="-190">
                <a:latin typeface="Arial"/>
                <a:cs typeface="Arial"/>
              </a:rPr>
              <a:t>bismuth, </a:t>
            </a:r>
            <a:r>
              <a:rPr dirty="0" sz="2400" spc="-140">
                <a:latin typeface="Arial"/>
                <a:cs typeface="Arial"/>
              </a:rPr>
              <a:t>platinum, </a:t>
            </a:r>
            <a:r>
              <a:rPr dirty="0" sz="2400" spc="-180">
                <a:latin typeface="Arial"/>
                <a:cs typeface="Arial"/>
              </a:rPr>
              <a:t>lead,  </a:t>
            </a:r>
            <a:r>
              <a:rPr dirty="0" sz="2400" spc="-175">
                <a:latin typeface="Arial"/>
                <a:cs typeface="Arial"/>
              </a:rPr>
              <a:t>mercury)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210">
                <a:latin typeface="Arial"/>
                <a:cs typeface="Arial"/>
              </a:rPr>
              <a:t>may</a:t>
            </a:r>
            <a:r>
              <a:rPr dirty="0" sz="2400" spc="-265">
                <a:latin typeface="Arial"/>
                <a:cs typeface="Arial"/>
              </a:rPr>
              <a:t> </a:t>
            </a:r>
            <a:r>
              <a:rPr dirty="0" sz="2400" spc="-225">
                <a:latin typeface="Arial"/>
                <a:cs typeface="Arial"/>
              </a:rPr>
              <a:t>be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200">
                <a:latin typeface="Arial"/>
                <a:cs typeface="Arial"/>
              </a:rPr>
              <a:t>responsible</a:t>
            </a:r>
            <a:r>
              <a:rPr dirty="0" sz="2400" spc="-300">
                <a:latin typeface="Arial"/>
                <a:cs typeface="Arial"/>
              </a:rPr>
              <a:t> </a:t>
            </a:r>
            <a:r>
              <a:rPr dirty="0" sz="2400" spc="-114">
                <a:latin typeface="Arial"/>
                <a:cs typeface="Arial"/>
              </a:rPr>
              <a:t>for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114">
                <a:latin typeface="Arial"/>
                <a:cs typeface="Arial"/>
              </a:rPr>
              <a:t>oral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60">
                <a:latin typeface="Arial"/>
                <a:cs typeface="Arial"/>
              </a:rPr>
              <a:t>pigmentation.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240">
                <a:latin typeface="Arial"/>
                <a:cs typeface="Arial"/>
              </a:rPr>
              <a:t>This  </a:t>
            </a:r>
            <a:r>
              <a:rPr dirty="0" sz="2400" spc="-245">
                <a:latin typeface="Arial"/>
                <a:cs typeface="Arial"/>
              </a:rPr>
              <a:t>phenomenon </a:t>
            </a:r>
            <a:r>
              <a:rPr dirty="0" sz="2400" spc="-240">
                <a:latin typeface="Arial"/>
                <a:cs typeface="Arial"/>
              </a:rPr>
              <a:t>occurs </a:t>
            </a:r>
            <a:r>
              <a:rPr dirty="0" sz="2400" spc="-135">
                <a:latin typeface="Arial"/>
                <a:cs typeface="Arial"/>
              </a:rPr>
              <a:t>predominantly </a:t>
            </a:r>
            <a:r>
              <a:rPr dirty="0" sz="2400" spc="-110">
                <a:latin typeface="Arial"/>
                <a:cs typeface="Arial"/>
              </a:rPr>
              <a:t>after </a:t>
            </a:r>
            <a:r>
              <a:rPr dirty="0" sz="2400" spc="-150">
                <a:latin typeface="Arial"/>
                <a:cs typeface="Arial"/>
              </a:rPr>
              <a:t>occupational  </a:t>
            </a:r>
            <a:r>
              <a:rPr dirty="0" sz="2400" spc="-235">
                <a:latin typeface="Arial"/>
                <a:cs typeface="Arial"/>
              </a:rPr>
              <a:t>exposure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-120">
                <a:latin typeface="Arial"/>
                <a:cs typeface="Arial"/>
              </a:rPr>
              <a:t>to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225">
                <a:latin typeface="Arial"/>
                <a:cs typeface="Arial"/>
              </a:rPr>
              <a:t>vapors</a:t>
            </a:r>
            <a:r>
              <a:rPr dirty="0" sz="2400" spc="-300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of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229">
                <a:latin typeface="Arial"/>
                <a:cs typeface="Arial"/>
              </a:rPr>
              <a:t>these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220">
                <a:latin typeface="Arial"/>
                <a:cs typeface="Arial"/>
              </a:rPr>
              <a:t>metals.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56689" y="221315"/>
            <a:ext cx="7360920" cy="5147945"/>
          </a:xfrm>
          <a:prstGeom prst="rect">
            <a:avLst/>
          </a:prstGeom>
        </p:spPr>
        <p:txBody>
          <a:bodyPr wrap="square" lIns="0" tIns="1962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45"/>
              </a:spcBef>
            </a:pPr>
            <a:r>
              <a:rPr dirty="0" sz="2400" spc="-145">
                <a:latin typeface="Arial"/>
                <a:cs typeface="Arial"/>
              </a:rPr>
              <a:t>Mercury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345"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marL="295910" marR="5080" indent="-283845">
              <a:lnSpc>
                <a:spcPct val="100000"/>
              </a:lnSpc>
              <a:spcBef>
                <a:spcPts val="144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10">
                <a:latin typeface="Arial"/>
                <a:cs typeface="Arial"/>
              </a:rPr>
              <a:t>Acrodynia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700">
                <a:latin typeface="Arial"/>
                <a:cs typeface="Arial"/>
              </a:rPr>
              <a:t>/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-145">
                <a:latin typeface="Arial"/>
                <a:cs typeface="Arial"/>
              </a:rPr>
              <a:t>Pink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265">
                <a:latin typeface="Arial"/>
                <a:cs typeface="Arial"/>
              </a:rPr>
              <a:t>disease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700">
                <a:latin typeface="Arial"/>
                <a:cs typeface="Arial"/>
              </a:rPr>
              <a:t>/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25">
                <a:latin typeface="Arial"/>
                <a:cs typeface="Arial"/>
              </a:rPr>
              <a:t>Swift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265">
                <a:latin typeface="Arial"/>
                <a:cs typeface="Arial"/>
              </a:rPr>
              <a:t>disease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135">
                <a:latin typeface="Arial"/>
                <a:cs typeface="Arial"/>
              </a:rPr>
              <a:t>–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55">
                <a:latin typeface="Arial"/>
                <a:cs typeface="Arial"/>
              </a:rPr>
              <a:t>chronic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240">
                <a:latin typeface="Arial"/>
                <a:cs typeface="Arial"/>
              </a:rPr>
              <a:t>exposure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of  </a:t>
            </a:r>
            <a:r>
              <a:rPr dirty="0" sz="2400" spc="-170">
                <a:latin typeface="Arial"/>
                <a:cs typeface="Arial"/>
              </a:rPr>
              <a:t>mercury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65">
                <a:latin typeface="Arial"/>
                <a:cs typeface="Arial"/>
              </a:rPr>
              <a:t>in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10">
                <a:latin typeface="Arial"/>
                <a:cs typeface="Arial"/>
              </a:rPr>
              <a:t>children</a:t>
            </a:r>
            <a:r>
              <a:rPr dirty="0" sz="2400" spc="-265">
                <a:latin typeface="Arial"/>
                <a:cs typeface="Arial"/>
              </a:rPr>
              <a:t> </a:t>
            </a:r>
            <a:r>
              <a:rPr dirty="0" sz="2400" spc="-170">
                <a:latin typeface="Arial"/>
                <a:cs typeface="Arial"/>
              </a:rPr>
              <a:t>infants.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dirty="0" sz="2400" spc="-135">
                <a:latin typeface="Arial"/>
                <a:cs typeface="Arial"/>
              </a:rPr>
              <a:t>Silver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345"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marL="12700" marR="1955164">
              <a:lnSpc>
                <a:spcPct val="150000"/>
              </a:lnSpc>
              <a:spcBef>
                <a:spcPts val="5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85">
                <a:latin typeface="Arial"/>
                <a:cs typeface="Arial"/>
              </a:rPr>
              <a:t>Argyria;</a:t>
            </a:r>
            <a:r>
              <a:rPr dirty="0" sz="2400" spc="70">
                <a:latin typeface="Arial"/>
                <a:cs typeface="Arial"/>
              </a:rPr>
              <a:t> </a:t>
            </a:r>
            <a:r>
              <a:rPr dirty="0" sz="2400" spc="-120">
                <a:latin typeface="Arial"/>
                <a:cs typeface="Arial"/>
              </a:rPr>
              <a:t>Subepithelial</a:t>
            </a:r>
            <a:r>
              <a:rPr dirty="0" sz="2400" spc="-265">
                <a:latin typeface="Arial"/>
                <a:cs typeface="Arial"/>
              </a:rPr>
              <a:t> </a:t>
            </a:r>
            <a:r>
              <a:rPr dirty="0" sz="2400" spc="-165">
                <a:latin typeface="Arial"/>
                <a:cs typeface="Arial"/>
              </a:rPr>
              <a:t>deposition</a:t>
            </a:r>
            <a:r>
              <a:rPr dirty="0" sz="2400" spc="-310">
                <a:latin typeface="Arial"/>
                <a:cs typeface="Arial"/>
              </a:rPr>
              <a:t> </a:t>
            </a:r>
            <a:r>
              <a:rPr dirty="0" sz="2400" spc="-65">
                <a:latin typeface="Arial"/>
                <a:cs typeface="Arial"/>
              </a:rPr>
              <a:t>in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35">
                <a:latin typeface="Arial"/>
                <a:cs typeface="Arial"/>
              </a:rPr>
              <a:t>the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195">
                <a:latin typeface="Arial"/>
                <a:cs typeface="Arial"/>
              </a:rPr>
              <a:t>skin.  </a:t>
            </a:r>
            <a:r>
              <a:rPr dirty="0" sz="2400" spc="-190">
                <a:latin typeface="Arial"/>
                <a:cs typeface="Arial"/>
              </a:rPr>
              <a:t>Lead </a:t>
            </a:r>
            <a:r>
              <a:rPr dirty="0" sz="2400" spc="-345">
                <a:latin typeface="Arial"/>
                <a:cs typeface="Arial"/>
              </a:rPr>
              <a:t>:</a:t>
            </a:r>
            <a:r>
              <a:rPr dirty="0" sz="2400" spc="-375">
                <a:latin typeface="Arial"/>
                <a:cs typeface="Arial"/>
              </a:rPr>
              <a:t> </a:t>
            </a:r>
            <a:r>
              <a:rPr dirty="0" sz="2400" spc="-220">
                <a:latin typeface="Arial"/>
                <a:cs typeface="Arial"/>
              </a:rPr>
              <a:t>Plumbism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144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75">
                <a:latin typeface="Arial"/>
                <a:cs typeface="Arial"/>
              </a:rPr>
              <a:t>Anemia,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140">
                <a:latin typeface="Arial"/>
                <a:cs typeface="Arial"/>
              </a:rPr>
              <a:t>fatigue,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irritability,</a:t>
            </a:r>
            <a:r>
              <a:rPr dirty="0" sz="2400" spc="-305">
                <a:latin typeface="Arial"/>
                <a:cs typeface="Arial"/>
              </a:rPr>
              <a:t> </a:t>
            </a:r>
            <a:r>
              <a:rPr dirty="0" sz="2400" spc="-280">
                <a:latin typeface="Arial"/>
                <a:cs typeface="Arial"/>
              </a:rPr>
              <a:t>weakness,</a:t>
            </a:r>
            <a:r>
              <a:rPr dirty="0" sz="2400" spc="-305">
                <a:latin typeface="Arial"/>
                <a:cs typeface="Arial"/>
              </a:rPr>
              <a:t> </a:t>
            </a:r>
            <a:r>
              <a:rPr dirty="0" sz="2400" spc="-175">
                <a:latin typeface="Arial"/>
                <a:cs typeface="Arial"/>
              </a:rPr>
              <a:t>encephalopathy,</a:t>
            </a:r>
            <a:r>
              <a:rPr dirty="0" sz="2400" spc="-260">
                <a:latin typeface="Arial"/>
                <a:cs typeface="Arial"/>
              </a:rPr>
              <a:t> </a:t>
            </a:r>
            <a:r>
              <a:rPr dirty="0" sz="2400" spc="-135">
                <a:latin typeface="Arial"/>
                <a:cs typeface="Arial"/>
              </a:rPr>
              <a:t>renal</a:t>
            </a:r>
            <a:endParaRPr sz="2400">
              <a:latin typeface="Arial"/>
              <a:cs typeface="Arial"/>
            </a:endParaRPr>
          </a:p>
          <a:p>
            <a:pPr marL="295910">
              <a:lnSpc>
                <a:spcPct val="100000"/>
              </a:lnSpc>
            </a:pPr>
            <a:r>
              <a:rPr dirty="0" sz="2400" spc="-170">
                <a:latin typeface="Arial"/>
                <a:cs typeface="Arial"/>
              </a:rPr>
              <a:t>dysfunction.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144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25">
                <a:latin typeface="Arial"/>
                <a:cs typeface="Arial"/>
              </a:rPr>
              <a:t>Orally </a:t>
            </a:r>
            <a:r>
              <a:rPr dirty="0" sz="2400" spc="-345">
                <a:latin typeface="Arial"/>
                <a:cs typeface="Arial"/>
              </a:rPr>
              <a:t>: </a:t>
            </a:r>
            <a:r>
              <a:rPr dirty="0" sz="2400" spc="-114">
                <a:latin typeface="Arial"/>
                <a:cs typeface="Arial"/>
              </a:rPr>
              <a:t>ulcerative</a:t>
            </a:r>
            <a:r>
              <a:rPr dirty="0" sz="2400" spc="-480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stomatitis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144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95">
                <a:latin typeface="Arial"/>
                <a:cs typeface="Arial"/>
              </a:rPr>
              <a:t>Gingival </a:t>
            </a:r>
            <a:r>
              <a:rPr dirty="0" sz="2400" spc="-140">
                <a:latin typeface="Arial"/>
                <a:cs typeface="Arial"/>
              </a:rPr>
              <a:t>lead</a:t>
            </a:r>
            <a:r>
              <a:rPr dirty="0" sz="2400" spc="-480">
                <a:latin typeface="Arial"/>
                <a:cs typeface="Arial"/>
              </a:rPr>
              <a:t> </a:t>
            </a:r>
            <a:r>
              <a:rPr dirty="0" sz="2400" spc="-80">
                <a:latin typeface="Arial"/>
                <a:cs typeface="Arial"/>
              </a:rPr>
              <a:t>line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60"/>
              <a:t>5</a:t>
            </a:r>
            <a:r>
              <a:rPr dirty="0" spc="25"/>
              <a:t>/1</a:t>
            </a:r>
            <a:r>
              <a:rPr dirty="0" spc="-25"/>
              <a:t>9</a:t>
            </a:r>
            <a:r>
              <a:rPr dirty="0" spc="105"/>
              <a:t>/</a:t>
            </a:r>
            <a:r>
              <a:rPr dirty="0" spc="210"/>
              <a:t>2</a:t>
            </a:r>
            <a:r>
              <a:rPr dirty="0" spc="-35"/>
              <a:t>0</a:t>
            </a:r>
            <a:r>
              <a:rPr dirty="0" spc="-45"/>
              <a:t>2</a:t>
            </a:r>
            <a:r>
              <a:rPr dirty="0" spc="-10"/>
              <a:t>3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85"/>
              <a:t>pigmentations</a:t>
            </a:r>
            <a:r>
              <a:rPr dirty="0" spc="-165"/>
              <a:t> </a:t>
            </a:r>
            <a:r>
              <a:rPr dirty="0" spc="-75"/>
              <a:t>of</a:t>
            </a:r>
            <a:r>
              <a:rPr dirty="0" spc="-165"/>
              <a:t> </a:t>
            </a:r>
            <a:r>
              <a:rPr dirty="0" spc="-60"/>
              <a:t>oral</a:t>
            </a:r>
            <a:r>
              <a:rPr dirty="0" spc="-155"/>
              <a:t> </a:t>
            </a:r>
            <a:r>
              <a:rPr dirty="0" spc="-45"/>
              <a:t>cavity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23630" y="6550839"/>
            <a:ext cx="240665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 sz="1200" spc="-30">
                <a:solidFill>
                  <a:srgbClr val="92879F"/>
                </a:solidFill>
                <a:latin typeface="Arial"/>
                <a:cs typeface="Arial"/>
              </a:rPr>
              <a:t>92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99815" y="4870780"/>
            <a:ext cx="233489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50">
                <a:latin typeface="Arial"/>
                <a:cs typeface="Arial"/>
              </a:rPr>
              <a:t>BURTONION</a:t>
            </a:r>
            <a:r>
              <a:rPr dirty="0" sz="2400" spc="-365">
                <a:latin typeface="Arial"/>
                <a:cs typeface="Arial"/>
              </a:rPr>
              <a:t> </a:t>
            </a:r>
            <a:r>
              <a:rPr dirty="0" sz="2400" spc="-155">
                <a:latin typeface="Arial"/>
                <a:cs typeface="Arial"/>
              </a:rPr>
              <a:t>LINE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450592" y="1155191"/>
            <a:ext cx="4578350" cy="3074035"/>
            <a:chOff x="2450592" y="1155191"/>
            <a:chExt cx="4578350" cy="3074035"/>
          </a:xfrm>
        </p:grpSpPr>
        <p:sp>
          <p:nvSpPr>
            <p:cNvPr id="4" name="object 4"/>
            <p:cNvSpPr/>
            <p:nvPr/>
          </p:nvSpPr>
          <p:spPr>
            <a:xfrm>
              <a:off x="2450592" y="1155191"/>
              <a:ext cx="4578096" cy="307390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514600" y="1219199"/>
              <a:ext cx="4399788" cy="28956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495550" y="1200149"/>
              <a:ext cx="4438015" cy="2933700"/>
            </a:xfrm>
            <a:custGeom>
              <a:avLst/>
              <a:gdLst/>
              <a:ahLst/>
              <a:cxnLst/>
              <a:rect l="l" t="t" r="r" b="b"/>
              <a:pathLst>
                <a:path w="4438015" h="2933700">
                  <a:moveTo>
                    <a:pt x="0" y="2933700"/>
                  </a:moveTo>
                  <a:lnTo>
                    <a:pt x="4437888" y="2933700"/>
                  </a:lnTo>
                  <a:lnTo>
                    <a:pt x="4437888" y="0"/>
                  </a:lnTo>
                  <a:lnTo>
                    <a:pt x="0" y="0"/>
                  </a:lnTo>
                  <a:lnTo>
                    <a:pt x="0" y="2933700"/>
                  </a:lnTo>
                  <a:close/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60"/>
              <a:t>5</a:t>
            </a:r>
            <a:r>
              <a:rPr dirty="0" spc="25"/>
              <a:t>/1</a:t>
            </a:r>
            <a:r>
              <a:rPr dirty="0" spc="-25"/>
              <a:t>9</a:t>
            </a:r>
            <a:r>
              <a:rPr dirty="0" spc="105"/>
              <a:t>/</a:t>
            </a:r>
            <a:r>
              <a:rPr dirty="0" spc="210"/>
              <a:t>2</a:t>
            </a:r>
            <a:r>
              <a:rPr dirty="0" spc="-35"/>
              <a:t>0</a:t>
            </a:r>
            <a:r>
              <a:rPr dirty="0" spc="-45"/>
              <a:t>2</a:t>
            </a:r>
            <a:r>
              <a:rPr dirty="0" spc="-10"/>
              <a:t>3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85"/>
              <a:t>pigmentations</a:t>
            </a:r>
            <a:r>
              <a:rPr dirty="0" spc="-165"/>
              <a:t> </a:t>
            </a:r>
            <a:r>
              <a:rPr dirty="0" spc="-75"/>
              <a:t>of</a:t>
            </a:r>
            <a:r>
              <a:rPr dirty="0" spc="-165"/>
              <a:t> </a:t>
            </a:r>
            <a:r>
              <a:rPr dirty="0" spc="-60"/>
              <a:t>oral</a:t>
            </a:r>
            <a:r>
              <a:rPr dirty="0" spc="-155"/>
              <a:t> </a:t>
            </a:r>
            <a:r>
              <a:rPr dirty="0" spc="-45"/>
              <a:t>cavity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723630" y="6550839"/>
            <a:ext cx="240665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 sz="1200" spc="-30">
                <a:solidFill>
                  <a:srgbClr val="92879F"/>
                </a:solidFill>
                <a:latin typeface="Arial"/>
                <a:cs typeface="Arial"/>
              </a:rPr>
              <a:t>92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5859" y="339852"/>
            <a:ext cx="6000749" cy="12123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4602" y="434467"/>
            <a:ext cx="5306695" cy="6807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300" spc="-280" i="1">
                <a:solidFill>
                  <a:srgbClr val="542B6D"/>
                </a:solidFill>
                <a:latin typeface="Times New Roman"/>
                <a:cs typeface="Times New Roman"/>
              </a:rPr>
              <a:t>Drug induced</a:t>
            </a:r>
            <a:r>
              <a:rPr dirty="0" sz="4300" i="1">
                <a:solidFill>
                  <a:srgbClr val="542B6D"/>
                </a:solidFill>
                <a:latin typeface="Times New Roman"/>
                <a:cs typeface="Times New Roman"/>
              </a:rPr>
              <a:t> </a:t>
            </a:r>
            <a:r>
              <a:rPr dirty="0" sz="4300" spc="-229" i="1">
                <a:solidFill>
                  <a:srgbClr val="542B6D"/>
                </a:solidFill>
                <a:latin typeface="Times New Roman"/>
                <a:cs typeface="Times New Roman"/>
              </a:rPr>
              <a:t>pigmentation</a:t>
            </a:r>
            <a:endParaRPr sz="43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298192" y="1536191"/>
            <a:ext cx="4064635" cy="3093720"/>
            <a:chOff x="2298192" y="1536191"/>
            <a:chExt cx="4064635" cy="3093720"/>
          </a:xfrm>
        </p:grpSpPr>
        <p:sp>
          <p:nvSpPr>
            <p:cNvPr id="5" name="object 5"/>
            <p:cNvSpPr/>
            <p:nvPr/>
          </p:nvSpPr>
          <p:spPr>
            <a:xfrm>
              <a:off x="2298192" y="1536191"/>
              <a:ext cx="4064507" cy="30937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362200" y="1600199"/>
              <a:ext cx="3886200" cy="29154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343150" y="1581149"/>
              <a:ext cx="3924300" cy="2954020"/>
            </a:xfrm>
            <a:custGeom>
              <a:avLst/>
              <a:gdLst/>
              <a:ahLst/>
              <a:cxnLst/>
              <a:rect l="l" t="t" r="r" b="b"/>
              <a:pathLst>
                <a:path w="3924300" h="2954020">
                  <a:moveTo>
                    <a:pt x="0" y="2953512"/>
                  </a:moveTo>
                  <a:lnTo>
                    <a:pt x="3924300" y="2953512"/>
                  </a:lnTo>
                  <a:lnTo>
                    <a:pt x="3924300" y="0"/>
                  </a:lnTo>
                  <a:lnTo>
                    <a:pt x="0" y="0"/>
                  </a:lnTo>
                  <a:lnTo>
                    <a:pt x="0" y="2953512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1450594" y="5430723"/>
            <a:ext cx="550164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14">
                <a:latin typeface="Arial"/>
                <a:cs typeface="Arial"/>
              </a:rPr>
              <a:t>MINOCYCLINE-INDUCED</a:t>
            </a:r>
            <a:r>
              <a:rPr dirty="0" sz="2400" spc="25">
                <a:latin typeface="Arial"/>
                <a:cs typeface="Arial"/>
              </a:rPr>
              <a:t> </a:t>
            </a:r>
            <a:r>
              <a:rPr dirty="0" sz="2400" spc="-185">
                <a:latin typeface="Arial"/>
                <a:cs typeface="Arial"/>
              </a:rPr>
              <a:t>PIGMENTATION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60"/>
              <a:t>5</a:t>
            </a:r>
            <a:r>
              <a:rPr dirty="0" spc="25"/>
              <a:t>/1</a:t>
            </a:r>
            <a:r>
              <a:rPr dirty="0" spc="-25"/>
              <a:t>9</a:t>
            </a:r>
            <a:r>
              <a:rPr dirty="0" spc="105"/>
              <a:t>/</a:t>
            </a:r>
            <a:r>
              <a:rPr dirty="0" spc="210"/>
              <a:t>2</a:t>
            </a:r>
            <a:r>
              <a:rPr dirty="0" spc="-35"/>
              <a:t>0</a:t>
            </a:r>
            <a:r>
              <a:rPr dirty="0" spc="-45"/>
              <a:t>2</a:t>
            </a:r>
            <a:r>
              <a:rPr dirty="0" spc="-10"/>
              <a:t>3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85"/>
              <a:t>pigmentations</a:t>
            </a:r>
            <a:r>
              <a:rPr dirty="0" spc="-165"/>
              <a:t> </a:t>
            </a:r>
            <a:r>
              <a:rPr dirty="0" spc="-75"/>
              <a:t>of</a:t>
            </a:r>
            <a:r>
              <a:rPr dirty="0" spc="-165"/>
              <a:t> </a:t>
            </a:r>
            <a:r>
              <a:rPr dirty="0" spc="-60"/>
              <a:t>oral</a:t>
            </a:r>
            <a:r>
              <a:rPr dirty="0" spc="-155"/>
              <a:t> </a:t>
            </a:r>
            <a:r>
              <a:rPr dirty="0" spc="-45"/>
              <a:t>cavity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723630" y="6550839"/>
            <a:ext cx="240665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 sz="1200" spc="-30">
                <a:solidFill>
                  <a:srgbClr val="92879F"/>
                </a:solidFill>
                <a:latin typeface="Arial"/>
                <a:cs typeface="Arial"/>
              </a:rPr>
              <a:t>92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0243" y="1959864"/>
            <a:ext cx="7066026" cy="11285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4602" y="1949420"/>
            <a:ext cx="6420485" cy="2254250"/>
          </a:xfrm>
          <a:prstGeom prst="rect"/>
        </p:spPr>
        <p:txBody>
          <a:bodyPr wrap="square" lIns="0" tIns="1092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dirty="0" sz="4000" spc="-265" i="1">
                <a:solidFill>
                  <a:srgbClr val="542B6D"/>
                </a:solidFill>
                <a:latin typeface="Times New Roman"/>
                <a:cs typeface="Times New Roman"/>
              </a:rPr>
              <a:t>Pigmented lesions </a:t>
            </a:r>
            <a:r>
              <a:rPr dirty="0" sz="4000" spc="-120" i="1">
                <a:solidFill>
                  <a:srgbClr val="542B6D"/>
                </a:solidFill>
                <a:latin typeface="Times New Roman"/>
                <a:cs typeface="Times New Roman"/>
              </a:rPr>
              <a:t>of </a:t>
            </a:r>
            <a:r>
              <a:rPr dirty="0" sz="4000" spc="-254" i="1">
                <a:solidFill>
                  <a:srgbClr val="542B6D"/>
                </a:solidFill>
                <a:latin typeface="Times New Roman"/>
                <a:cs typeface="Times New Roman"/>
              </a:rPr>
              <a:t>vascular</a:t>
            </a:r>
            <a:r>
              <a:rPr dirty="0" sz="4000" spc="120" i="1">
                <a:solidFill>
                  <a:srgbClr val="542B6D"/>
                </a:solidFill>
                <a:latin typeface="Times New Roman"/>
                <a:cs typeface="Times New Roman"/>
              </a:rPr>
              <a:t> </a:t>
            </a:r>
            <a:r>
              <a:rPr dirty="0" sz="4000" spc="-275" i="1">
                <a:solidFill>
                  <a:srgbClr val="542B6D"/>
                </a:solidFill>
                <a:latin typeface="Times New Roman"/>
                <a:cs typeface="Times New Roman"/>
              </a:rPr>
              <a:t>origin</a:t>
            </a:r>
            <a:endParaRPr sz="4000">
              <a:latin typeface="Times New Roman"/>
              <a:cs typeface="Times New Roman"/>
            </a:endParaRPr>
          </a:p>
          <a:p>
            <a:pPr marL="12700" marR="3785870">
              <a:lnSpc>
                <a:spcPct val="100000"/>
              </a:lnSpc>
              <a:spcBef>
                <a:spcPts val="459"/>
              </a:spcBef>
            </a:pPr>
            <a:r>
              <a:rPr dirty="0" spc="-110"/>
              <a:t>Varicosity  </a:t>
            </a:r>
            <a:r>
              <a:rPr dirty="0" spc="-215"/>
              <a:t>Hemangioma  </a:t>
            </a:r>
            <a:r>
              <a:rPr dirty="0" spc="-165"/>
              <a:t>Vascular</a:t>
            </a:r>
            <a:r>
              <a:rPr dirty="0" spc="-345"/>
              <a:t> </a:t>
            </a:r>
            <a:r>
              <a:rPr dirty="0" spc="-150"/>
              <a:t>malformation  </a:t>
            </a:r>
            <a:r>
              <a:rPr dirty="0" spc="-225"/>
              <a:t>Kaposi’s</a:t>
            </a:r>
            <a:r>
              <a:rPr dirty="0" spc="-295"/>
              <a:t> </a:t>
            </a:r>
            <a:r>
              <a:rPr dirty="0" spc="-275"/>
              <a:t>Sarcoma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60"/>
              <a:t>5</a:t>
            </a:r>
            <a:r>
              <a:rPr dirty="0" spc="25"/>
              <a:t>/1</a:t>
            </a:r>
            <a:r>
              <a:rPr dirty="0" spc="-25"/>
              <a:t>9</a:t>
            </a:r>
            <a:r>
              <a:rPr dirty="0" spc="105"/>
              <a:t>/</a:t>
            </a:r>
            <a:r>
              <a:rPr dirty="0" spc="210"/>
              <a:t>2</a:t>
            </a:r>
            <a:r>
              <a:rPr dirty="0" spc="-35"/>
              <a:t>0</a:t>
            </a:r>
            <a:r>
              <a:rPr dirty="0" spc="-45"/>
              <a:t>2</a:t>
            </a:r>
            <a:r>
              <a:rPr dirty="0" spc="-10"/>
              <a:t>3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85"/>
              <a:t>pigmentations</a:t>
            </a:r>
            <a:r>
              <a:rPr dirty="0" spc="-165"/>
              <a:t> </a:t>
            </a:r>
            <a:r>
              <a:rPr dirty="0" spc="-75"/>
              <a:t>of</a:t>
            </a:r>
            <a:r>
              <a:rPr dirty="0" spc="-165"/>
              <a:t> </a:t>
            </a:r>
            <a:r>
              <a:rPr dirty="0" spc="-60"/>
              <a:t>oral</a:t>
            </a:r>
            <a:r>
              <a:rPr dirty="0" spc="-155"/>
              <a:t> </a:t>
            </a:r>
            <a:r>
              <a:rPr dirty="0" spc="-45"/>
              <a:t>cavity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723630" y="6550839"/>
            <a:ext cx="240665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 sz="1200" spc="-30">
                <a:solidFill>
                  <a:srgbClr val="92879F"/>
                </a:solidFill>
                <a:latin typeface="Arial"/>
                <a:cs typeface="Arial"/>
              </a:rPr>
              <a:t>92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5859" y="339852"/>
            <a:ext cx="1820417" cy="12123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4602" y="434467"/>
            <a:ext cx="1127125" cy="6807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300" spc="-114" i="1">
                <a:solidFill>
                  <a:srgbClr val="542B6D"/>
                </a:solidFill>
                <a:latin typeface="Times New Roman"/>
                <a:cs typeface="Times New Roman"/>
              </a:rPr>
              <a:t>tfarix</a:t>
            </a:r>
            <a:endParaRPr sz="43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96897" y="1396110"/>
            <a:ext cx="4364990" cy="1351280"/>
          </a:xfrm>
          <a:prstGeom prst="rect">
            <a:avLst/>
          </a:prstGeom>
        </p:spPr>
        <p:txBody>
          <a:bodyPr wrap="square" lIns="0" tIns="88265" rIns="0" bIns="0" rtlCol="0" vert="horz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695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204">
                <a:latin typeface="Arial"/>
                <a:cs typeface="Arial"/>
              </a:rPr>
              <a:t>Focal</a:t>
            </a:r>
            <a:r>
              <a:rPr dirty="0" sz="2400" spc="-305">
                <a:latin typeface="Arial"/>
                <a:cs typeface="Arial"/>
              </a:rPr>
              <a:t> </a:t>
            </a:r>
            <a:r>
              <a:rPr dirty="0" sz="2400" spc="-70">
                <a:latin typeface="Arial"/>
                <a:cs typeface="Arial"/>
              </a:rPr>
              <a:t>dilation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of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-165">
                <a:latin typeface="Arial"/>
                <a:cs typeface="Arial"/>
              </a:rPr>
              <a:t>group</a:t>
            </a:r>
            <a:r>
              <a:rPr dirty="0" sz="2400" spc="-310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of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210">
                <a:latin typeface="Arial"/>
                <a:cs typeface="Arial"/>
              </a:rPr>
              <a:t>venules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80">
                <a:latin typeface="Arial"/>
                <a:cs typeface="Arial"/>
              </a:rPr>
              <a:t>Lower</a:t>
            </a:r>
            <a:r>
              <a:rPr dirty="0" sz="2400" spc="-305">
                <a:latin typeface="Arial"/>
                <a:cs typeface="Arial"/>
              </a:rPr>
              <a:t> </a:t>
            </a:r>
            <a:r>
              <a:rPr dirty="0" sz="2400" spc="-80">
                <a:latin typeface="Arial"/>
                <a:cs typeface="Arial"/>
              </a:rPr>
              <a:t>lip: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30">
                <a:latin typeface="Arial"/>
                <a:cs typeface="Arial"/>
              </a:rPr>
              <a:t>focal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185">
                <a:latin typeface="Arial"/>
                <a:cs typeface="Arial"/>
              </a:rPr>
              <a:t>raised</a:t>
            </a:r>
            <a:r>
              <a:rPr dirty="0" sz="2400" spc="-300">
                <a:latin typeface="Arial"/>
                <a:cs typeface="Arial"/>
              </a:rPr>
              <a:t> </a:t>
            </a:r>
            <a:r>
              <a:rPr dirty="0" sz="2400" spc="-140">
                <a:latin typeface="Arial"/>
                <a:cs typeface="Arial"/>
              </a:rPr>
              <a:t>pigmentation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5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60">
                <a:latin typeface="Arial"/>
                <a:cs typeface="Arial"/>
              </a:rPr>
              <a:t>Blue, </a:t>
            </a:r>
            <a:r>
              <a:rPr dirty="0" sz="2400" spc="-200">
                <a:latin typeface="Arial"/>
                <a:cs typeface="Arial"/>
              </a:rPr>
              <a:t>red,</a:t>
            </a:r>
            <a:r>
              <a:rPr dirty="0" sz="2400" spc="-405">
                <a:latin typeface="Arial"/>
                <a:cs typeface="Arial"/>
              </a:rPr>
              <a:t> </a:t>
            </a:r>
            <a:r>
              <a:rPr dirty="0" sz="2400" spc="-114">
                <a:latin typeface="Arial"/>
                <a:cs typeface="Arial"/>
              </a:rPr>
              <a:t>purple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745991" y="3136392"/>
            <a:ext cx="4970145" cy="3484245"/>
            <a:chOff x="3745991" y="3136392"/>
            <a:chExt cx="4970145" cy="3484245"/>
          </a:xfrm>
        </p:grpSpPr>
        <p:sp>
          <p:nvSpPr>
            <p:cNvPr id="6" name="object 6"/>
            <p:cNvSpPr/>
            <p:nvPr/>
          </p:nvSpPr>
          <p:spPr>
            <a:xfrm>
              <a:off x="3745991" y="3136392"/>
              <a:ext cx="4969764" cy="34838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809999" y="3200400"/>
              <a:ext cx="4791456" cy="330555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790949" y="3181350"/>
              <a:ext cx="4829810" cy="3343910"/>
            </a:xfrm>
            <a:custGeom>
              <a:avLst/>
              <a:gdLst/>
              <a:ahLst/>
              <a:cxnLst/>
              <a:rect l="l" t="t" r="r" b="b"/>
              <a:pathLst>
                <a:path w="4829809" h="3343909">
                  <a:moveTo>
                    <a:pt x="0" y="3343655"/>
                  </a:moveTo>
                  <a:lnTo>
                    <a:pt x="4829556" y="3343655"/>
                  </a:lnTo>
                  <a:lnTo>
                    <a:pt x="4829556" y="0"/>
                  </a:lnTo>
                  <a:lnTo>
                    <a:pt x="0" y="0"/>
                  </a:lnTo>
                  <a:lnTo>
                    <a:pt x="0" y="3343655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60"/>
              <a:t>5</a:t>
            </a:r>
            <a:r>
              <a:rPr dirty="0" spc="25"/>
              <a:t>/1</a:t>
            </a:r>
            <a:r>
              <a:rPr dirty="0" spc="-25"/>
              <a:t>9</a:t>
            </a:r>
            <a:r>
              <a:rPr dirty="0" spc="105"/>
              <a:t>/</a:t>
            </a:r>
            <a:r>
              <a:rPr dirty="0" spc="210"/>
              <a:t>2</a:t>
            </a:r>
            <a:r>
              <a:rPr dirty="0" spc="-35"/>
              <a:t>0</a:t>
            </a:r>
            <a:r>
              <a:rPr dirty="0" spc="-45"/>
              <a:t>2</a:t>
            </a:r>
            <a:r>
              <a:rPr dirty="0" spc="-10"/>
              <a:t>3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85"/>
              <a:t>pigmentations</a:t>
            </a:r>
            <a:r>
              <a:rPr dirty="0" spc="-165"/>
              <a:t> </a:t>
            </a:r>
            <a:r>
              <a:rPr dirty="0" spc="-75"/>
              <a:t>of</a:t>
            </a:r>
            <a:r>
              <a:rPr dirty="0" spc="-165"/>
              <a:t> </a:t>
            </a:r>
            <a:r>
              <a:rPr dirty="0" spc="-60"/>
              <a:t>oral</a:t>
            </a:r>
            <a:r>
              <a:rPr dirty="0" spc="-155"/>
              <a:t> </a:t>
            </a:r>
            <a:r>
              <a:rPr dirty="0" spc="-45"/>
              <a:t>cavity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723630" y="6550839"/>
            <a:ext cx="240665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 sz="1200" spc="-30">
                <a:solidFill>
                  <a:srgbClr val="92879F"/>
                </a:solidFill>
                <a:latin typeface="Arial"/>
                <a:cs typeface="Arial"/>
              </a:rPr>
              <a:t>92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0243" y="374904"/>
            <a:ext cx="2875026" cy="11285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4602" y="461898"/>
            <a:ext cx="211455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95" i="1">
                <a:solidFill>
                  <a:srgbClr val="542B6D"/>
                </a:solidFill>
                <a:latin typeface="Times New Roman"/>
                <a:cs typeface="Times New Roman"/>
              </a:rPr>
              <a:t>tfaricosities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04289" y="1167510"/>
            <a:ext cx="6781800" cy="2677795"/>
          </a:xfrm>
          <a:prstGeom prst="rect">
            <a:avLst/>
          </a:prstGeom>
        </p:spPr>
        <p:txBody>
          <a:bodyPr wrap="square" lIns="0" tIns="88265" rIns="0" bIns="0" rtlCol="0" vert="horz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695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60">
                <a:latin typeface="Arial"/>
                <a:cs typeface="Arial"/>
              </a:rPr>
              <a:t>Pathologic</a:t>
            </a:r>
            <a:r>
              <a:rPr dirty="0" sz="2400" spc="-300">
                <a:latin typeface="Arial"/>
                <a:cs typeface="Arial"/>
              </a:rPr>
              <a:t> </a:t>
            </a:r>
            <a:r>
              <a:rPr dirty="0" sz="2400" spc="-114">
                <a:latin typeface="Arial"/>
                <a:cs typeface="Arial"/>
              </a:rPr>
              <a:t>dilations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of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210">
                <a:latin typeface="Arial"/>
                <a:cs typeface="Arial"/>
              </a:rPr>
              <a:t>veins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-165">
                <a:latin typeface="Arial"/>
                <a:cs typeface="Arial"/>
              </a:rPr>
              <a:t>or</a:t>
            </a:r>
            <a:r>
              <a:rPr dirty="0" sz="2400" spc="-265">
                <a:latin typeface="Arial"/>
                <a:cs typeface="Arial"/>
              </a:rPr>
              <a:t> </a:t>
            </a:r>
            <a:r>
              <a:rPr dirty="0" sz="2400" spc="-210">
                <a:latin typeface="Arial"/>
                <a:cs typeface="Arial"/>
              </a:rPr>
              <a:t>venules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265">
                <a:latin typeface="Arial"/>
                <a:cs typeface="Arial"/>
              </a:rPr>
              <a:t>Common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-245">
                <a:latin typeface="Arial"/>
                <a:cs typeface="Arial"/>
              </a:rPr>
              <a:t>on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10">
                <a:latin typeface="Arial"/>
                <a:cs typeface="Arial"/>
              </a:rPr>
              <a:t>ventral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-215">
                <a:latin typeface="Arial"/>
                <a:cs typeface="Arial"/>
              </a:rPr>
              <a:t>surface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of</a:t>
            </a:r>
            <a:r>
              <a:rPr dirty="0" sz="2400" spc="-305">
                <a:latin typeface="Arial"/>
                <a:cs typeface="Arial"/>
              </a:rPr>
              <a:t> </a:t>
            </a:r>
            <a:r>
              <a:rPr dirty="0" sz="2400" spc="-185">
                <a:latin typeface="Arial"/>
                <a:cs typeface="Arial"/>
              </a:rPr>
              <a:t>tongue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5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90">
                <a:latin typeface="Arial"/>
                <a:cs typeface="Arial"/>
              </a:rPr>
              <a:t>Prominent </a:t>
            </a:r>
            <a:r>
              <a:rPr dirty="0" sz="2400" spc="-60">
                <a:latin typeface="Arial"/>
                <a:cs typeface="Arial"/>
              </a:rPr>
              <a:t>with</a:t>
            </a:r>
            <a:r>
              <a:rPr dirty="0" sz="2400" spc="-395">
                <a:latin typeface="Arial"/>
                <a:cs typeface="Arial"/>
              </a:rPr>
              <a:t> </a:t>
            </a:r>
            <a:r>
              <a:rPr dirty="0" sz="2400" spc="-235">
                <a:latin typeface="Arial"/>
                <a:cs typeface="Arial"/>
              </a:rPr>
              <a:t>age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60">
                <a:latin typeface="Arial"/>
                <a:cs typeface="Arial"/>
              </a:rPr>
              <a:t>Blue,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160">
                <a:latin typeface="Arial"/>
                <a:cs typeface="Arial"/>
              </a:rPr>
              <a:t>red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335">
                <a:latin typeface="Arial"/>
                <a:cs typeface="Arial"/>
              </a:rPr>
              <a:t>,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165">
                <a:latin typeface="Arial"/>
                <a:cs typeface="Arial"/>
              </a:rPr>
              <a:t>or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20">
                <a:latin typeface="Arial"/>
                <a:cs typeface="Arial"/>
              </a:rPr>
              <a:t>purple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-170">
                <a:latin typeface="Arial"/>
                <a:cs typeface="Arial"/>
              </a:rPr>
              <a:t>elevations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250">
                <a:latin typeface="Arial"/>
                <a:cs typeface="Arial"/>
              </a:rPr>
              <a:t>course</a:t>
            </a:r>
            <a:r>
              <a:rPr dirty="0" sz="2400" spc="-300">
                <a:latin typeface="Arial"/>
                <a:cs typeface="Arial"/>
              </a:rPr>
              <a:t> </a:t>
            </a:r>
            <a:r>
              <a:rPr dirty="0" sz="2400" spc="-190">
                <a:latin typeface="Arial"/>
                <a:cs typeface="Arial"/>
              </a:rPr>
              <a:t>over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10">
                <a:latin typeface="Arial"/>
                <a:cs typeface="Arial"/>
              </a:rPr>
              <a:t>ventral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210">
                <a:latin typeface="Arial"/>
                <a:cs typeface="Arial"/>
              </a:rPr>
              <a:t>surface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70">
                <a:latin typeface="Arial"/>
                <a:cs typeface="Arial"/>
              </a:rPr>
              <a:t>Degenerative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220">
                <a:latin typeface="Arial"/>
                <a:cs typeface="Arial"/>
              </a:rPr>
              <a:t>change</a:t>
            </a:r>
            <a:r>
              <a:rPr dirty="0" sz="2400" spc="-265">
                <a:latin typeface="Arial"/>
                <a:cs typeface="Arial"/>
              </a:rPr>
              <a:t> </a:t>
            </a:r>
            <a:r>
              <a:rPr dirty="0" sz="2400" spc="-65">
                <a:latin typeface="Arial"/>
                <a:cs typeface="Arial"/>
              </a:rPr>
              <a:t>in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35">
                <a:latin typeface="Arial"/>
                <a:cs typeface="Arial"/>
              </a:rPr>
              <a:t>the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00">
                <a:latin typeface="Arial"/>
                <a:cs typeface="Arial"/>
              </a:rPr>
              <a:t>adventitia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245">
                <a:latin typeface="Arial"/>
                <a:cs typeface="Arial"/>
              </a:rPr>
              <a:t>Painless </a:t>
            </a:r>
            <a:r>
              <a:rPr dirty="0" sz="2400" spc="-200">
                <a:latin typeface="Arial"/>
                <a:cs typeface="Arial"/>
              </a:rPr>
              <a:t>and </a:t>
            </a:r>
            <a:r>
              <a:rPr dirty="0" sz="2400" spc="-250">
                <a:latin typeface="Arial"/>
                <a:cs typeface="Arial"/>
              </a:rPr>
              <a:t>no </a:t>
            </a:r>
            <a:r>
              <a:rPr dirty="0" sz="2400" spc="-204">
                <a:latin typeface="Arial"/>
                <a:cs typeface="Arial"/>
              </a:rPr>
              <a:t>hemorrhage </a:t>
            </a:r>
            <a:r>
              <a:rPr dirty="0" sz="2400" spc="-165">
                <a:latin typeface="Arial"/>
                <a:cs typeface="Arial"/>
              </a:rPr>
              <a:t>or</a:t>
            </a:r>
            <a:r>
              <a:rPr dirty="0" sz="2400" spc="-515">
                <a:latin typeface="Arial"/>
                <a:cs typeface="Arial"/>
              </a:rPr>
              <a:t> </a:t>
            </a:r>
            <a:r>
              <a:rPr dirty="0" sz="2400" spc="-120">
                <a:latin typeface="Arial"/>
                <a:cs typeface="Arial"/>
              </a:rPr>
              <a:t>rupture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736591" y="3831339"/>
            <a:ext cx="4407535" cy="3027045"/>
            <a:chOff x="4736591" y="3831339"/>
            <a:chExt cx="4407535" cy="3027045"/>
          </a:xfrm>
        </p:grpSpPr>
        <p:sp>
          <p:nvSpPr>
            <p:cNvPr id="6" name="object 6"/>
            <p:cNvSpPr/>
            <p:nvPr/>
          </p:nvSpPr>
          <p:spPr>
            <a:xfrm>
              <a:off x="4736591" y="3831339"/>
              <a:ext cx="4407407" cy="302665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800599" y="3895342"/>
              <a:ext cx="4291584" cy="288645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781549" y="3876292"/>
              <a:ext cx="4330065" cy="2924810"/>
            </a:xfrm>
            <a:custGeom>
              <a:avLst/>
              <a:gdLst/>
              <a:ahLst/>
              <a:cxnLst/>
              <a:rect l="l" t="t" r="r" b="b"/>
              <a:pathLst>
                <a:path w="4330065" h="2924809">
                  <a:moveTo>
                    <a:pt x="0" y="2924556"/>
                  </a:moveTo>
                  <a:lnTo>
                    <a:pt x="4329684" y="2924556"/>
                  </a:lnTo>
                  <a:lnTo>
                    <a:pt x="4329684" y="0"/>
                  </a:lnTo>
                  <a:lnTo>
                    <a:pt x="0" y="0"/>
                  </a:lnTo>
                  <a:lnTo>
                    <a:pt x="0" y="292455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60"/>
              <a:t>5</a:t>
            </a:r>
            <a:r>
              <a:rPr dirty="0" spc="25"/>
              <a:t>/1</a:t>
            </a:r>
            <a:r>
              <a:rPr dirty="0" spc="-25"/>
              <a:t>9</a:t>
            </a:r>
            <a:r>
              <a:rPr dirty="0" spc="105"/>
              <a:t>/</a:t>
            </a:r>
            <a:r>
              <a:rPr dirty="0" spc="210"/>
              <a:t>2</a:t>
            </a:r>
            <a:r>
              <a:rPr dirty="0" spc="-35"/>
              <a:t>0</a:t>
            </a:r>
            <a:r>
              <a:rPr dirty="0" spc="-45"/>
              <a:t>2</a:t>
            </a:r>
            <a:r>
              <a:rPr dirty="0" spc="-10"/>
              <a:t>3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85"/>
              <a:t>pigmentations</a:t>
            </a:r>
            <a:r>
              <a:rPr dirty="0" spc="-165"/>
              <a:t> </a:t>
            </a:r>
            <a:r>
              <a:rPr dirty="0" spc="-75"/>
              <a:t>of</a:t>
            </a:r>
            <a:r>
              <a:rPr dirty="0" spc="-165"/>
              <a:t> </a:t>
            </a:r>
            <a:r>
              <a:rPr dirty="0" spc="-60"/>
              <a:t>oral</a:t>
            </a:r>
            <a:r>
              <a:rPr dirty="0" spc="-155"/>
              <a:t> </a:t>
            </a:r>
            <a:r>
              <a:rPr dirty="0" spc="-45"/>
              <a:t>cavity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723630" y="6550839"/>
            <a:ext cx="240665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 sz="1200" spc="-30">
                <a:solidFill>
                  <a:srgbClr val="92879F"/>
                </a:solidFill>
                <a:latin typeface="Arial"/>
                <a:cs typeface="Arial"/>
              </a:rPr>
              <a:t>92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32889" y="786129"/>
            <a:ext cx="6608445" cy="481203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dirty="0" sz="2400" spc="-280">
                <a:latin typeface="Arial"/>
                <a:cs typeface="Arial"/>
              </a:rPr>
              <a:t>The </a:t>
            </a:r>
            <a:r>
              <a:rPr dirty="0" sz="2400" spc="-270">
                <a:latin typeface="Arial"/>
                <a:cs typeface="Arial"/>
              </a:rPr>
              <a:t>mechanisms </a:t>
            </a:r>
            <a:r>
              <a:rPr dirty="0" sz="2400" spc="-150">
                <a:latin typeface="Arial"/>
                <a:cs typeface="Arial"/>
              </a:rPr>
              <a:t>of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40">
                <a:latin typeface="Arial"/>
                <a:cs typeface="Arial"/>
              </a:rPr>
              <a:t>hyperpigmentation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220">
                <a:latin typeface="Arial"/>
                <a:cs typeface="Arial"/>
              </a:rPr>
              <a:t>an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204">
                <a:latin typeface="Arial"/>
                <a:cs typeface="Arial"/>
              </a:rPr>
              <a:t>increased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30">
                <a:latin typeface="Arial"/>
                <a:cs typeface="Arial"/>
              </a:rPr>
              <a:t>rate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of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60">
                <a:latin typeface="Arial"/>
                <a:cs typeface="Arial"/>
              </a:rPr>
              <a:t>melanin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225">
                <a:latin typeface="Arial"/>
                <a:cs typeface="Arial"/>
              </a:rPr>
              <a:t>synthesis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80">
                <a:latin typeface="Arial"/>
                <a:cs typeface="Arial"/>
              </a:rPr>
              <a:t>melanocyte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45">
                <a:latin typeface="Arial"/>
                <a:cs typeface="Arial"/>
              </a:rPr>
              <a:t>hyperplasia</a:t>
            </a:r>
            <a:endParaRPr sz="2400">
              <a:latin typeface="Arial"/>
              <a:cs typeface="Arial"/>
            </a:endParaRPr>
          </a:p>
          <a:p>
            <a:pPr marL="295910" marR="5080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60">
                <a:latin typeface="Arial"/>
                <a:cs typeface="Arial"/>
              </a:rPr>
              <a:t>melanin</a:t>
            </a:r>
            <a:r>
              <a:rPr dirty="0" sz="2400" spc="-270">
                <a:latin typeface="Arial"/>
                <a:cs typeface="Arial"/>
              </a:rPr>
              <a:t> </a:t>
            </a:r>
            <a:r>
              <a:rPr dirty="0" sz="2400" spc="-155">
                <a:latin typeface="Arial"/>
                <a:cs typeface="Arial"/>
              </a:rPr>
              <a:t>accumulation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-65">
                <a:latin typeface="Arial"/>
                <a:cs typeface="Arial"/>
              </a:rPr>
              <a:t>within</a:t>
            </a:r>
            <a:r>
              <a:rPr dirty="0" sz="2400" spc="-270">
                <a:latin typeface="Arial"/>
                <a:cs typeface="Arial"/>
              </a:rPr>
              <a:t> </a:t>
            </a:r>
            <a:r>
              <a:rPr dirty="0" sz="2400" spc="-204">
                <a:latin typeface="Arial"/>
                <a:cs typeface="Arial"/>
              </a:rPr>
              <a:t>melanocytes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-200">
                <a:latin typeface="Arial"/>
                <a:cs typeface="Arial"/>
              </a:rPr>
              <a:t>due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20">
                <a:latin typeface="Arial"/>
                <a:cs typeface="Arial"/>
              </a:rPr>
              <a:t>to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55">
                <a:latin typeface="Arial"/>
                <a:cs typeface="Arial"/>
              </a:rPr>
              <a:t>faulty  </a:t>
            </a:r>
            <a:r>
              <a:rPr dirty="0" sz="2400" spc="-160">
                <a:latin typeface="Arial"/>
                <a:cs typeface="Arial"/>
              </a:rPr>
              <a:t>transfer</a:t>
            </a:r>
            <a:r>
              <a:rPr dirty="0" sz="2400" spc="-310">
                <a:latin typeface="Arial"/>
                <a:cs typeface="Arial"/>
              </a:rPr>
              <a:t> </a:t>
            </a:r>
            <a:r>
              <a:rPr dirty="0" sz="2400" spc="-275">
                <a:latin typeface="Arial"/>
                <a:cs typeface="Arial"/>
              </a:rPr>
              <a:t>mechanisms.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CEB866"/>
              </a:buClr>
              <a:buFont typeface="Arial"/>
              <a:buChar char=""/>
            </a:pPr>
            <a:endParaRPr sz="3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400" spc="-165">
                <a:latin typeface="Arial"/>
                <a:cs typeface="Arial"/>
              </a:rPr>
              <a:t>Various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-100">
                <a:latin typeface="Arial"/>
                <a:cs typeface="Arial"/>
              </a:rPr>
              <a:t>stimuli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-225">
                <a:latin typeface="Arial"/>
                <a:cs typeface="Arial"/>
              </a:rPr>
              <a:t>can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40">
                <a:latin typeface="Arial"/>
                <a:cs typeface="Arial"/>
              </a:rPr>
              <a:t>result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65">
                <a:latin typeface="Arial"/>
                <a:cs typeface="Arial"/>
              </a:rPr>
              <a:t>in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220">
                <a:latin typeface="Arial"/>
                <a:cs typeface="Arial"/>
              </a:rPr>
              <a:t>an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204">
                <a:latin typeface="Arial"/>
                <a:cs typeface="Arial"/>
              </a:rPr>
              <a:t>increased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45">
                <a:latin typeface="Arial"/>
                <a:cs typeface="Arial"/>
              </a:rPr>
              <a:t>production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300">
                <a:latin typeface="Arial"/>
                <a:cs typeface="Arial"/>
              </a:rPr>
              <a:t>Sun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235">
                <a:latin typeface="Arial"/>
                <a:cs typeface="Arial"/>
              </a:rPr>
              <a:t>exposure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240">
                <a:latin typeface="Arial"/>
                <a:cs typeface="Arial"/>
              </a:rPr>
              <a:t>Trauma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260">
                <a:latin typeface="Arial"/>
                <a:cs typeface="Arial"/>
              </a:rPr>
              <a:t>Hormones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5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70">
                <a:latin typeface="Arial"/>
                <a:cs typeface="Arial"/>
              </a:rPr>
              <a:t>Medications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60"/>
              <a:t>5</a:t>
            </a:r>
            <a:r>
              <a:rPr dirty="0" spc="25"/>
              <a:t>/1</a:t>
            </a:r>
            <a:r>
              <a:rPr dirty="0" spc="-25"/>
              <a:t>9</a:t>
            </a:r>
            <a:r>
              <a:rPr dirty="0" spc="105"/>
              <a:t>/</a:t>
            </a:r>
            <a:r>
              <a:rPr dirty="0" spc="210"/>
              <a:t>2</a:t>
            </a:r>
            <a:r>
              <a:rPr dirty="0" spc="-35"/>
              <a:t>0</a:t>
            </a:r>
            <a:r>
              <a:rPr dirty="0" spc="-45"/>
              <a:t>2</a:t>
            </a:r>
            <a:r>
              <a:rPr dirty="0" spc="-10"/>
              <a:t>3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85"/>
              <a:t>pigmentations</a:t>
            </a:r>
            <a:r>
              <a:rPr dirty="0" spc="-165"/>
              <a:t> </a:t>
            </a:r>
            <a:r>
              <a:rPr dirty="0" spc="-75"/>
              <a:t>of</a:t>
            </a:r>
            <a:r>
              <a:rPr dirty="0" spc="-165"/>
              <a:t> </a:t>
            </a:r>
            <a:r>
              <a:rPr dirty="0" spc="-60"/>
              <a:t>oral</a:t>
            </a:r>
            <a:r>
              <a:rPr dirty="0" spc="-155"/>
              <a:t> </a:t>
            </a:r>
            <a:r>
              <a:rPr dirty="0" spc="-45"/>
              <a:t>cavity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 spc="-20"/>
              <a:t>23</a:t>
            </a:fld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55191" y="240791"/>
            <a:ext cx="7749540" cy="6426835"/>
            <a:chOff x="1155191" y="240791"/>
            <a:chExt cx="7749540" cy="6426835"/>
          </a:xfrm>
        </p:grpSpPr>
        <p:sp>
          <p:nvSpPr>
            <p:cNvPr id="3" name="object 3"/>
            <p:cNvSpPr/>
            <p:nvPr/>
          </p:nvSpPr>
          <p:spPr>
            <a:xfrm>
              <a:off x="1155191" y="240791"/>
              <a:ext cx="4305300" cy="315010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219199" y="304799"/>
              <a:ext cx="4126991" cy="29718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200149" y="285749"/>
              <a:ext cx="4165600" cy="3009900"/>
            </a:xfrm>
            <a:custGeom>
              <a:avLst/>
              <a:gdLst/>
              <a:ahLst/>
              <a:cxnLst/>
              <a:rect l="l" t="t" r="r" b="b"/>
              <a:pathLst>
                <a:path w="4165600" h="3009900">
                  <a:moveTo>
                    <a:pt x="0" y="3009900"/>
                  </a:moveTo>
                  <a:lnTo>
                    <a:pt x="4165091" y="3009900"/>
                  </a:lnTo>
                  <a:lnTo>
                    <a:pt x="4165091" y="0"/>
                  </a:lnTo>
                  <a:lnTo>
                    <a:pt x="0" y="0"/>
                  </a:lnTo>
                  <a:lnTo>
                    <a:pt x="0" y="300990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965191" y="3351275"/>
              <a:ext cx="3939540" cy="33162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029200" y="3415284"/>
              <a:ext cx="3761232" cy="31379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010150" y="3396234"/>
              <a:ext cx="3799840" cy="3176270"/>
            </a:xfrm>
            <a:custGeom>
              <a:avLst/>
              <a:gdLst/>
              <a:ahLst/>
              <a:cxnLst/>
              <a:rect l="l" t="t" r="r" b="b"/>
              <a:pathLst>
                <a:path w="3799840" h="3176270">
                  <a:moveTo>
                    <a:pt x="0" y="3176016"/>
                  </a:moveTo>
                  <a:lnTo>
                    <a:pt x="3799332" y="3176016"/>
                  </a:lnTo>
                  <a:lnTo>
                    <a:pt x="3799332" y="0"/>
                  </a:lnTo>
                  <a:lnTo>
                    <a:pt x="0" y="0"/>
                  </a:lnTo>
                  <a:lnTo>
                    <a:pt x="0" y="317601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60"/>
              <a:t>5</a:t>
            </a:r>
            <a:r>
              <a:rPr dirty="0" spc="25"/>
              <a:t>/1</a:t>
            </a:r>
            <a:r>
              <a:rPr dirty="0" spc="-25"/>
              <a:t>9</a:t>
            </a:r>
            <a:r>
              <a:rPr dirty="0" spc="105"/>
              <a:t>/</a:t>
            </a:r>
            <a:r>
              <a:rPr dirty="0" spc="210"/>
              <a:t>2</a:t>
            </a:r>
            <a:r>
              <a:rPr dirty="0" spc="-35"/>
              <a:t>0</a:t>
            </a:r>
            <a:r>
              <a:rPr dirty="0" spc="-45"/>
              <a:t>2</a:t>
            </a:r>
            <a:r>
              <a:rPr dirty="0" spc="-10"/>
              <a:t>3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85"/>
              <a:t>pigmentations</a:t>
            </a:r>
            <a:r>
              <a:rPr dirty="0" spc="-165"/>
              <a:t> </a:t>
            </a:r>
            <a:r>
              <a:rPr dirty="0" spc="-75"/>
              <a:t>of</a:t>
            </a:r>
            <a:r>
              <a:rPr dirty="0" spc="-165"/>
              <a:t> </a:t>
            </a:r>
            <a:r>
              <a:rPr dirty="0" spc="-60"/>
              <a:t>oral</a:t>
            </a:r>
            <a:r>
              <a:rPr dirty="0" spc="-155"/>
              <a:t> </a:t>
            </a:r>
            <a:r>
              <a:rPr dirty="0" spc="-45"/>
              <a:t>cavity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723630" y="6550839"/>
            <a:ext cx="240665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 sz="1200" spc="-30">
                <a:solidFill>
                  <a:srgbClr val="92879F"/>
                </a:solidFill>
                <a:latin typeface="Arial"/>
                <a:cs typeface="Arial"/>
              </a:rPr>
              <a:t>92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96897" y="1396110"/>
            <a:ext cx="4758055" cy="2677795"/>
          </a:xfrm>
          <a:prstGeom prst="rect">
            <a:avLst/>
          </a:prstGeom>
        </p:spPr>
        <p:txBody>
          <a:bodyPr wrap="square" lIns="0" tIns="882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dirty="0" sz="2400" spc="-155">
                <a:latin typeface="Arial"/>
                <a:cs typeface="Arial"/>
              </a:rPr>
              <a:t>Conditions </a:t>
            </a:r>
            <a:r>
              <a:rPr dirty="0" sz="2400" spc="-60">
                <a:latin typeface="Arial"/>
                <a:cs typeface="Arial"/>
              </a:rPr>
              <a:t>with</a:t>
            </a:r>
            <a:r>
              <a:rPr dirty="0" sz="2400" spc="-445">
                <a:latin typeface="Arial"/>
                <a:cs typeface="Arial"/>
              </a:rPr>
              <a:t> </a:t>
            </a:r>
            <a:r>
              <a:rPr dirty="0" sz="2400" spc="-160">
                <a:latin typeface="Arial"/>
                <a:cs typeface="Arial"/>
              </a:rPr>
              <a:t>telengiectasia: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10">
                <a:latin typeface="Arial"/>
                <a:cs typeface="Arial"/>
              </a:rPr>
              <a:t>Hereditary </a:t>
            </a:r>
            <a:r>
              <a:rPr dirty="0" sz="2400" spc="-175">
                <a:latin typeface="Arial"/>
                <a:cs typeface="Arial"/>
              </a:rPr>
              <a:t>hemorrhagic</a:t>
            </a:r>
            <a:r>
              <a:rPr dirty="0" sz="2400" spc="-409">
                <a:latin typeface="Arial"/>
                <a:cs typeface="Arial"/>
              </a:rPr>
              <a:t> </a:t>
            </a:r>
            <a:r>
              <a:rPr dirty="0" sz="2400" spc="-190">
                <a:latin typeface="Arial"/>
                <a:cs typeface="Arial"/>
              </a:rPr>
              <a:t>telengectasias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5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215">
                <a:latin typeface="Arial"/>
                <a:cs typeface="Arial"/>
              </a:rPr>
              <a:t>Scleroderma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350">
                <a:latin typeface="Arial"/>
                <a:cs typeface="Arial"/>
              </a:rPr>
              <a:t>CREST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229">
                <a:latin typeface="Arial"/>
                <a:cs typeface="Arial"/>
              </a:rPr>
              <a:t>syndrome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215">
                <a:latin typeface="Arial"/>
                <a:cs typeface="Arial"/>
              </a:rPr>
              <a:t>Lupus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220">
                <a:latin typeface="Arial"/>
                <a:cs typeface="Arial"/>
              </a:rPr>
              <a:t>erythematoses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235">
                <a:latin typeface="Arial"/>
                <a:cs typeface="Arial"/>
              </a:rPr>
              <a:t>Sarcoidosis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60"/>
              <a:t>5</a:t>
            </a:r>
            <a:r>
              <a:rPr dirty="0" spc="25"/>
              <a:t>/1</a:t>
            </a:r>
            <a:r>
              <a:rPr dirty="0" spc="-25"/>
              <a:t>9</a:t>
            </a:r>
            <a:r>
              <a:rPr dirty="0" spc="105"/>
              <a:t>/</a:t>
            </a:r>
            <a:r>
              <a:rPr dirty="0" spc="210"/>
              <a:t>2</a:t>
            </a:r>
            <a:r>
              <a:rPr dirty="0" spc="-35"/>
              <a:t>0</a:t>
            </a:r>
            <a:r>
              <a:rPr dirty="0" spc="-45"/>
              <a:t>2</a:t>
            </a:r>
            <a:r>
              <a:rPr dirty="0" spc="-10"/>
              <a:t>3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85"/>
              <a:t>pigmentations</a:t>
            </a:r>
            <a:r>
              <a:rPr dirty="0" spc="-165"/>
              <a:t> </a:t>
            </a:r>
            <a:r>
              <a:rPr dirty="0" spc="-75"/>
              <a:t>of</a:t>
            </a:r>
            <a:r>
              <a:rPr dirty="0" spc="-165"/>
              <a:t> </a:t>
            </a:r>
            <a:r>
              <a:rPr dirty="0" spc="-60"/>
              <a:t>oral</a:t>
            </a:r>
            <a:r>
              <a:rPr dirty="0" spc="-155"/>
              <a:t> </a:t>
            </a:r>
            <a:r>
              <a:rPr dirty="0" spc="-45"/>
              <a:t>cavity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23630" y="6550839"/>
            <a:ext cx="240665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 sz="1200" spc="-30">
                <a:solidFill>
                  <a:srgbClr val="92879F"/>
                </a:solidFill>
                <a:latin typeface="Arial"/>
                <a:cs typeface="Arial"/>
              </a:rPr>
              <a:t>92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5859" y="339852"/>
            <a:ext cx="3937254" cy="12123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4602" y="434467"/>
            <a:ext cx="3123565" cy="6807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300" spc="-204" i="1">
                <a:solidFill>
                  <a:srgbClr val="542B6D"/>
                </a:solidFill>
                <a:latin typeface="Times New Roman"/>
                <a:cs typeface="Times New Roman"/>
              </a:rPr>
              <a:t>tfascular</a:t>
            </a:r>
            <a:r>
              <a:rPr dirty="0" sz="4300" spc="-220" i="1">
                <a:solidFill>
                  <a:srgbClr val="542B6D"/>
                </a:solidFill>
                <a:latin typeface="Times New Roman"/>
                <a:cs typeface="Times New Roman"/>
              </a:rPr>
              <a:t> </a:t>
            </a:r>
            <a:r>
              <a:rPr dirty="0" sz="4300" spc="-285" i="1">
                <a:solidFill>
                  <a:srgbClr val="542B6D"/>
                </a:solidFill>
                <a:latin typeface="Times New Roman"/>
                <a:cs typeface="Times New Roman"/>
              </a:rPr>
              <a:t>lesions</a:t>
            </a:r>
            <a:endParaRPr sz="43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60"/>
              <a:t>5</a:t>
            </a:r>
            <a:r>
              <a:rPr dirty="0" spc="25"/>
              <a:t>/1</a:t>
            </a:r>
            <a:r>
              <a:rPr dirty="0" spc="-25"/>
              <a:t>9</a:t>
            </a:r>
            <a:r>
              <a:rPr dirty="0" spc="105"/>
              <a:t>/</a:t>
            </a:r>
            <a:r>
              <a:rPr dirty="0" spc="210"/>
              <a:t>2</a:t>
            </a:r>
            <a:r>
              <a:rPr dirty="0" spc="-35"/>
              <a:t>0</a:t>
            </a:r>
            <a:r>
              <a:rPr dirty="0" spc="-45"/>
              <a:t>2</a:t>
            </a:r>
            <a:r>
              <a:rPr dirty="0" spc="-10"/>
              <a:t>3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85"/>
              <a:t>pigmentations</a:t>
            </a:r>
            <a:r>
              <a:rPr dirty="0" spc="-165"/>
              <a:t> </a:t>
            </a:r>
            <a:r>
              <a:rPr dirty="0" spc="-75"/>
              <a:t>of</a:t>
            </a:r>
            <a:r>
              <a:rPr dirty="0" spc="-165"/>
              <a:t> </a:t>
            </a:r>
            <a:r>
              <a:rPr dirty="0" spc="-60"/>
              <a:t>oral</a:t>
            </a:r>
            <a:r>
              <a:rPr dirty="0" spc="-155"/>
              <a:t> </a:t>
            </a:r>
            <a:r>
              <a:rPr dirty="0" spc="-45"/>
              <a:t>cavity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723630" y="6550839"/>
            <a:ext cx="240665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 sz="1200" spc="-30">
                <a:solidFill>
                  <a:srgbClr val="92879F"/>
                </a:solidFill>
                <a:latin typeface="Arial"/>
                <a:cs typeface="Arial"/>
              </a:rPr>
              <a:t>92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96897" y="1531396"/>
            <a:ext cx="6529705" cy="8197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295910" marR="5080" indent="-283845">
              <a:lnSpc>
                <a:spcPct val="104900"/>
              </a:lnSpc>
              <a:spcBef>
                <a:spcPts val="110"/>
              </a:spcBef>
              <a:tabLst>
                <a:tab pos="361315" algn="l"/>
              </a:tabLst>
            </a:pPr>
            <a:r>
              <a:rPr dirty="0" sz="2550" spc="-665">
                <a:solidFill>
                  <a:srgbClr val="CEB866"/>
                </a:solidFill>
                <a:latin typeface="Arial"/>
                <a:cs typeface="Arial"/>
              </a:rPr>
              <a:t>		</a:t>
            </a:r>
            <a:r>
              <a:rPr dirty="0" sz="2400" spc="-75">
                <a:latin typeface="Arial"/>
                <a:cs typeface="Arial"/>
              </a:rPr>
              <a:t>Mulliken</a:t>
            </a:r>
            <a:r>
              <a:rPr dirty="0" sz="2400" spc="-265">
                <a:latin typeface="Arial"/>
                <a:cs typeface="Arial"/>
              </a:rPr>
              <a:t> </a:t>
            </a:r>
            <a:r>
              <a:rPr dirty="0" sz="2400" spc="-125">
                <a:latin typeface="Arial"/>
                <a:cs typeface="Arial"/>
              </a:rPr>
              <a:t>et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60">
                <a:latin typeface="Arial"/>
                <a:cs typeface="Arial"/>
              </a:rPr>
              <a:t>al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65">
                <a:latin typeface="Arial"/>
                <a:cs typeface="Arial"/>
              </a:rPr>
              <a:t>in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215">
                <a:latin typeface="Arial"/>
                <a:cs typeface="Arial"/>
              </a:rPr>
              <a:t>1982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190">
                <a:latin typeface="Arial"/>
                <a:cs typeface="Arial"/>
              </a:rPr>
              <a:t>categorized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80">
                <a:latin typeface="Arial"/>
                <a:cs typeface="Arial"/>
              </a:rPr>
              <a:t>vascular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225">
                <a:latin typeface="Arial"/>
                <a:cs typeface="Arial"/>
              </a:rPr>
              <a:t>lesions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95">
                <a:latin typeface="Arial"/>
                <a:cs typeface="Arial"/>
              </a:rPr>
              <a:t>into  </a:t>
            </a:r>
            <a:r>
              <a:rPr dirty="0" sz="2400" spc="-245">
                <a:latin typeface="Arial"/>
                <a:cs typeface="Arial"/>
              </a:rPr>
              <a:t>hemangiomas </a:t>
            </a:r>
            <a:r>
              <a:rPr dirty="0" sz="2400" spc="-195">
                <a:latin typeface="Arial"/>
                <a:cs typeface="Arial"/>
              </a:rPr>
              <a:t>and </a:t>
            </a:r>
            <a:r>
              <a:rPr dirty="0" sz="2400" spc="-180">
                <a:latin typeface="Arial"/>
                <a:cs typeface="Arial"/>
              </a:rPr>
              <a:t>vascular</a:t>
            </a:r>
            <a:r>
              <a:rPr dirty="0" sz="2400" spc="-425">
                <a:latin typeface="Arial"/>
                <a:cs typeface="Arial"/>
              </a:rPr>
              <a:t> </a:t>
            </a:r>
            <a:r>
              <a:rPr dirty="0" sz="2400" spc="-190">
                <a:latin typeface="Arial"/>
                <a:cs typeface="Arial"/>
              </a:rPr>
              <a:t>malformations.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80489" y="5727855"/>
            <a:ext cx="7265034" cy="652145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295910" marR="5080" indent="-283845">
              <a:lnSpc>
                <a:spcPts val="2400"/>
              </a:lnSpc>
              <a:spcBef>
                <a:spcPts val="290"/>
              </a:spcBef>
            </a:pPr>
            <a:r>
              <a:rPr dirty="0" sz="2100" spc="-265" i="1">
                <a:latin typeface="Arial"/>
                <a:cs typeface="Arial"/>
              </a:rPr>
              <a:t>M. </a:t>
            </a:r>
            <a:r>
              <a:rPr dirty="0" sz="2100" spc="-210" i="1">
                <a:latin typeface="Arial"/>
                <a:cs typeface="Arial"/>
              </a:rPr>
              <a:t>Ethunandan </a:t>
            </a:r>
            <a:r>
              <a:rPr dirty="0" sz="2100" spc="-254" i="1">
                <a:latin typeface="Arial"/>
                <a:cs typeface="Arial"/>
              </a:rPr>
              <a:t>;Haemangiomas </a:t>
            </a:r>
            <a:r>
              <a:rPr dirty="0" sz="2100" spc="-210" i="1">
                <a:latin typeface="Arial"/>
                <a:cs typeface="Arial"/>
              </a:rPr>
              <a:t>and </a:t>
            </a:r>
            <a:r>
              <a:rPr dirty="0" sz="2100" spc="-190" i="1">
                <a:latin typeface="Arial"/>
                <a:cs typeface="Arial"/>
              </a:rPr>
              <a:t>vascular malformations </a:t>
            </a:r>
            <a:r>
              <a:rPr dirty="0" sz="2100" spc="-165" i="1">
                <a:latin typeface="Arial"/>
                <a:cs typeface="Arial"/>
              </a:rPr>
              <a:t>of </a:t>
            </a:r>
            <a:r>
              <a:rPr dirty="0" sz="2100" spc="-150" i="1">
                <a:latin typeface="Arial"/>
                <a:cs typeface="Arial"/>
              </a:rPr>
              <a:t>the  </a:t>
            </a:r>
            <a:r>
              <a:rPr dirty="0" sz="2100" spc="-120" i="1">
                <a:latin typeface="Arial"/>
                <a:cs typeface="Arial"/>
              </a:rPr>
              <a:t>maxillofacial</a:t>
            </a:r>
            <a:r>
              <a:rPr dirty="0" sz="2100" spc="-295" i="1">
                <a:latin typeface="Arial"/>
                <a:cs typeface="Arial"/>
              </a:rPr>
              <a:t> </a:t>
            </a:r>
            <a:r>
              <a:rPr dirty="0" sz="2100" spc="-135" i="1">
                <a:latin typeface="Arial"/>
                <a:cs typeface="Arial"/>
              </a:rPr>
              <a:t>region—A</a:t>
            </a:r>
            <a:r>
              <a:rPr dirty="0" sz="2100" spc="-300" i="1">
                <a:latin typeface="Arial"/>
                <a:cs typeface="Arial"/>
              </a:rPr>
              <a:t> </a:t>
            </a:r>
            <a:r>
              <a:rPr dirty="0" sz="2100" spc="-185" i="1">
                <a:latin typeface="Arial"/>
                <a:cs typeface="Arial"/>
              </a:rPr>
              <a:t>review;</a:t>
            </a:r>
            <a:r>
              <a:rPr dirty="0" sz="2100" spc="-290" i="1">
                <a:latin typeface="Arial"/>
                <a:cs typeface="Arial"/>
              </a:rPr>
              <a:t> </a:t>
            </a:r>
            <a:r>
              <a:rPr dirty="0" sz="2100" spc="-105" i="1">
                <a:latin typeface="Arial"/>
                <a:cs typeface="Arial"/>
              </a:rPr>
              <a:t>British</a:t>
            </a:r>
            <a:r>
              <a:rPr dirty="0" sz="2100" spc="-290" i="1">
                <a:latin typeface="Arial"/>
                <a:cs typeface="Arial"/>
              </a:rPr>
              <a:t> </a:t>
            </a:r>
            <a:r>
              <a:rPr dirty="0" sz="2100" spc="-170" i="1">
                <a:latin typeface="Arial"/>
                <a:cs typeface="Arial"/>
              </a:rPr>
              <a:t>Journal</a:t>
            </a:r>
            <a:r>
              <a:rPr dirty="0" sz="2100" spc="-295" i="1">
                <a:latin typeface="Arial"/>
                <a:cs typeface="Arial"/>
              </a:rPr>
              <a:t> </a:t>
            </a:r>
            <a:r>
              <a:rPr dirty="0" sz="2100" spc="-165" i="1">
                <a:latin typeface="Arial"/>
                <a:cs typeface="Arial"/>
              </a:rPr>
              <a:t>of</a:t>
            </a:r>
            <a:r>
              <a:rPr dirty="0" sz="2100" spc="-275" i="1">
                <a:latin typeface="Arial"/>
                <a:cs typeface="Arial"/>
              </a:rPr>
              <a:t> </a:t>
            </a:r>
            <a:r>
              <a:rPr dirty="0" sz="2100" spc="-90" i="1">
                <a:latin typeface="Arial"/>
                <a:cs typeface="Arial"/>
              </a:rPr>
              <a:t>Oral</a:t>
            </a:r>
            <a:r>
              <a:rPr dirty="0" sz="2100" spc="-285" i="1">
                <a:latin typeface="Arial"/>
                <a:cs typeface="Arial"/>
              </a:rPr>
              <a:t> </a:t>
            </a:r>
            <a:r>
              <a:rPr dirty="0" sz="2100" spc="-210" i="1">
                <a:latin typeface="Arial"/>
                <a:cs typeface="Arial"/>
              </a:rPr>
              <a:t>and</a:t>
            </a:r>
            <a:r>
              <a:rPr dirty="0" sz="2100" spc="-290" i="1">
                <a:latin typeface="Arial"/>
                <a:cs typeface="Arial"/>
              </a:rPr>
              <a:t> </a:t>
            </a:r>
            <a:r>
              <a:rPr dirty="0" sz="2100" spc="-110" i="1">
                <a:latin typeface="Arial"/>
                <a:cs typeface="Arial"/>
              </a:rPr>
              <a:t>Maxillofacial</a:t>
            </a:r>
            <a:endParaRPr sz="2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63954" y="6337455"/>
            <a:ext cx="2780030" cy="3473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100" spc="-200" i="1">
                <a:latin typeface="Arial"/>
                <a:cs typeface="Arial"/>
              </a:rPr>
              <a:t>Surgery</a:t>
            </a:r>
            <a:r>
              <a:rPr dirty="0" sz="2100" spc="-315" i="1">
                <a:latin typeface="Arial"/>
                <a:cs typeface="Arial"/>
              </a:rPr>
              <a:t> </a:t>
            </a:r>
            <a:r>
              <a:rPr dirty="0" sz="2100" spc="-95" i="1">
                <a:latin typeface="Arial"/>
                <a:cs typeface="Arial"/>
              </a:rPr>
              <a:t>44</a:t>
            </a:r>
            <a:r>
              <a:rPr dirty="0" sz="2100" spc="-285" i="1">
                <a:latin typeface="Arial"/>
                <a:cs typeface="Arial"/>
              </a:rPr>
              <a:t> </a:t>
            </a:r>
            <a:r>
              <a:rPr dirty="0" sz="2100" spc="-145" i="1">
                <a:latin typeface="Arial"/>
                <a:cs typeface="Arial"/>
              </a:rPr>
              <a:t>(2006)</a:t>
            </a:r>
            <a:r>
              <a:rPr dirty="0" sz="2100" spc="-315" i="1">
                <a:latin typeface="Arial"/>
                <a:cs typeface="Arial"/>
              </a:rPr>
              <a:t> </a:t>
            </a:r>
            <a:r>
              <a:rPr dirty="0" sz="2100" spc="-110" i="1">
                <a:latin typeface="Arial"/>
                <a:cs typeface="Arial"/>
              </a:rPr>
              <a:t>263–272</a:t>
            </a:r>
            <a:endParaRPr sz="2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04359" y="6537147"/>
            <a:ext cx="24917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02335" algn="l"/>
              </a:tabLst>
            </a:pPr>
            <a:r>
              <a:rPr dirty="0" sz="1200" spc="20">
                <a:solidFill>
                  <a:srgbClr val="92879F"/>
                </a:solidFill>
                <a:latin typeface="Arial"/>
                <a:cs typeface="Arial"/>
              </a:rPr>
              <a:t>5/19/2023	</a:t>
            </a:r>
            <a:r>
              <a:rPr dirty="0" sz="1200" spc="-85">
                <a:solidFill>
                  <a:srgbClr val="92879F"/>
                </a:solidFill>
                <a:latin typeface="Arial"/>
                <a:cs typeface="Arial"/>
              </a:rPr>
              <a:t>pigmentations</a:t>
            </a:r>
            <a:r>
              <a:rPr dirty="0" sz="1200" spc="-165">
                <a:solidFill>
                  <a:srgbClr val="92879F"/>
                </a:solidFill>
                <a:latin typeface="Arial"/>
                <a:cs typeface="Arial"/>
              </a:rPr>
              <a:t> </a:t>
            </a:r>
            <a:r>
              <a:rPr dirty="0" sz="1200" spc="-75">
                <a:solidFill>
                  <a:srgbClr val="92879F"/>
                </a:solidFill>
                <a:latin typeface="Arial"/>
                <a:cs typeface="Arial"/>
              </a:rPr>
              <a:t>of</a:t>
            </a:r>
            <a:r>
              <a:rPr dirty="0" sz="1200" spc="-165">
                <a:solidFill>
                  <a:srgbClr val="92879F"/>
                </a:solidFill>
                <a:latin typeface="Arial"/>
                <a:cs typeface="Arial"/>
              </a:rPr>
              <a:t> </a:t>
            </a:r>
            <a:r>
              <a:rPr dirty="0" sz="1200" spc="-60">
                <a:solidFill>
                  <a:srgbClr val="92879F"/>
                </a:solidFill>
                <a:latin typeface="Arial"/>
                <a:cs typeface="Arial"/>
              </a:rPr>
              <a:t>oral</a:t>
            </a:r>
            <a:r>
              <a:rPr dirty="0" sz="1200" spc="-155">
                <a:solidFill>
                  <a:srgbClr val="92879F"/>
                </a:solidFill>
                <a:latin typeface="Arial"/>
                <a:cs typeface="Arial"/>
              </a:rPr>
              <a:t> </a:t>
            </a:r>
            <a:r>
              <a:rPr dirty="0" sz="1200" spc="-45">
                <a:solidFill>
                  <a:srgbClr val="92879F"/>
                </a:solidFill>
                <a:latin typeface="Arial"/>
                <a:cs typeface="Arial"/>
              </a:rPr>
              <a:t>cavity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47506" y="6537147"/>
            <a:ext cx="1924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solidFill>
                  <a:srgbClr val="92879F"/>
                </a:solidFill>
                <a:latin typeface="Arial"/>
                <a:cs typeface="Arial"/>
              </a:rPr>
              <a:t>93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52600" y="304800"/>
            <a:ext cx="5867400" cy="5301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2889" y="557529"/>
            <a:ext cx="7103745" cy="1122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95910" marR="5080" indent="-283845">
              <a:lnSpc>
                <a:spcPct val="100000"/>
              </a:lnSpc>
              <a:spcBef>
                <a:spcPts val="100"/>
              </a:spcBef>
              <a:tabLst>
                <a:tab pos="295910" algn="l"/>
              </a:tabLst>
            </a:pPr>
            <a:r>
              <a:rPr dirty="0" sz="1900" spc="-484">
                <a:solidFill>
                  <a:srgbClr val="CEB866"/>
                </a:solidFill>
              </a:rPr>
              <a:t>	</a:t>
            </a:r>
            <a:r>
              <a:rPr dirty="0" spc="-240"/>
              <a:t>Hemangiomas</a:t>
            </a:r>
            <a:r>
              <a:rPr dirty="0" spc="-275"/>
              <a:t> </a:t>
            </a:r>
            <a:r>
              <a:rPr dirty="0" spc="-204"/>
              <a:t>have</a:t>
            </a:r>
            <a:r>
              <a:rPr dirty="0" spc="-280"/>
              <a:t> </a:t>
            </a:r>
            <a:r>
              <a:rPr dirty="0" spc="-240"/>
              <a:t>been</a:t>
            </a:r>
            <a:r>
              <a:rPr dirty="0" spc="-270"/>
              <a:t> </a:t>
            </a:r>
            <a:r>
              <a:rPr dirty="0" spc="-185"/>
              <a:t>categorised</a:t>
            </a:r>
            <a:r>
              <a:rPr dirty="0" spc="-290"/>
              <a:t> </a:t>
            </a:r>
            <a:r>
              <a:rPr dirty="0" spc="-95"/>
              <a:t>into</a:t>
            </a:r>
            <a:r>
              <a:rPr dirty="0" spc="-285"/>
              <a:t> </a:t>
            </a:r>
            <a:r>
              <a:rPr dirty="0" spc="-140"/>
              <a:t>congenital</a:t>
            </a:r>
            <a:r>
              <a:rPr dirty="0" spc="-290"/>
              <a:t> </a:t>
            </a:r>
            <a:r>
              <a:rPr dirty="0" spc="-150"/>
              <a:t>(which  </a:t>
            </a:r>
            <a:r>
              <a:rPr dirty="0" spc="-200"/>
              <a:t>is </a:t>
            </a:r>
            <a:r>
              <a:rPr dirty="0" spc="-204"/>
              <a:t>present </a:t>
            </a:r>
            <a:r>
              <a:rPr dirty="0" spc="-95"/>
              <a:t>at </a:t>
            </a:r>
            <a:r>
              <a:rPr dirty="0" spc="-80"/>
              <a:t>birth) </a:t>
            </a:r>
            <a:r>
              <a:rPr dirty="0" spc="-195"/>
              <a:t>and </a:t>
            </a:r>
            <a:r>
              <a:rPr dirty="0" spc="-135"/>
              <a:t>the </a:t>
            </a:r>
            <a:r>
              <a:rPr dirty="0" spc="-240"/>
              <a:t>more </a:t>
            </a:r>
            <a:r>
              <a:rPr dirty="0" spc="-285"/>
              <a:t>common </a:t>
            </a:r>
            <a:r>
              <a:rPr dirty="0" spc="-70"/>
              <a:t>infantile </a:t>
            </a:r>
            <a:r>
              <a:rPr dirty="0" spc="-155"/>
              <a:t>(which  </a:t>
            </a:r>
            <a:r>
              <a:rPr dirty="0" spc="-225"/>
              <a:t>appears </a:t>
            </a:r>
            <a:r>
              <a:rPr dirty="0" spc="-315"/>
              <a:t>soon </a:t>
            </a:r>
            <a:r>
              <a:rPr dirty="0" spc="-110"/>
              <a:t>after</a:t>
            </a:r>
            <a:r>
              <a:rPr dirty="0" spc="-345"/>
              <a:t> </a:t>
            </a:r>
            <a:r>
              <a:rPr dirty="0" spc="-120"/>
              <a:t>birth).</a:t>
            </a:r>
            <a:endParaRPr sz="1900"/>
          </a:p>
        </p:txBody>
      </p:sp>
      <p:sp>
        <p:nvSpPr>
          <p:cNvPr id="3" name="object 3"/>
          <p:cNvSpPr txBox="1"/>
          <p:nvPr/>
        </p:nvSpPr>
        <p:spPr>
          <a:xfrm>
            <a:off x="1532889" y="2173351"/>
            <a:ext cx="7202170" cy="1489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5910" marR="5080" indent="-283845">
              <a:lnSpc>
                <a:spcPct val="100000"/>
              </a:lnSpc>
              <a:spcBef>
                <a:spcPts val="100"/>
              </a:spcBef>
              <a:tabLst>
                <a:tab pos="295910" algn="l"/>
              </a:tabLst>
            </a:pPr>
            <a:r>
              <a:rPr dirty="0" sz="1900" spc="-484">
                <a:solidFill>
                  <a:srgbClr val="CEB866"/>
                </a:solidFill>
                <a:latin typeface="Arial"/>
                <a:cs typeface="Arial"/>
              </a:rPr>
              <a:t>	</a:t>
            </a:r>
            <a:r>
              <a:rPr dirty="0" sz="2400" spc="-135">
                <a:latin typeface="Arial"/>
                <a:cs typeface="Arial"/>
              </a:rPr>
              <a:t>Congenital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245">
                <a:latin typeface="Arial"/>
                <a:cs typeface="Arial"/>
              </a:rPr>
              <a:t>hemangiomas</a:t>
            </a:r>
            <a:r>
              <a:rPr dirty="0" sz="2400" spc="-270">
                <a:latin typeface="Arial"/>
                <a:cs typeface="Arial"/>
              </a:rPr>
              <a:t> </a:t>
            </a:r>
            <a:r>
              <a:rPr dirty="0" sz="2400" spc="-190">
                <a:latin typeface="Arial"/>
                <a:cs typeface="Arial"/>
              </a:rPr>
              <a:t>are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100">
                <a:latin typeface="Arial"/>
                <a:cs typeface="Arial"/>
              </a:rPr>
              <a:t>further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subdivided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95">
                <a:latin typeface="Arial"/>
                <a:cs typeface="Arial"/>
              </a:rPr>
              <a:t>into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60">
                <a:latin typeface="Arial"/>
                <a:cs typeface="Arial"/>
              </a:rPr>
              <a:t>rapidly  </a:t>
            </a:r>
            <a:r>
              <a:rPr dirty="0" sz="2400" spc="-90">
                <a:latin typeface="Arial"/>
                <a:cs typeface="Arial"/>
              </a:rPr>
              <a:t>involuting </a:t>
            </a:r>
            <a:r>
              <a:rPr dirty="0" sz="2400" spc="-140">
                <a:latin typeface="Arial"/>
                <a:cs typeface="Arial"/>
              </a:rPr>
              <a:t>congenital </a:t>
            </a:r>
            <a:r>
              <a:rPr dirty="0" sz="2400" spc="-220">
                <a:latin typeface="Arial"/>
                <a:cs typeface="Arial"/>
              </a:rPr>
              <a:t>hemangioma </a:t>
            </a:r>
            <a:r>
              <a:rPr dirty="0" sz="2400" spc="-204">
                <a:latin typeface="Arial"/>
                <a:cs typeface="Arial"/>
              </a:rPr>
              <a:t>(RICH), </a:t>
            </a:r>
            <a:r>
              <a:rPr dirty="0" sz="2400" spc="-105">
                <a:latin typeface="Arial"/>
                <a:cs typeface="Arial"/>
              </a:rPr>
              <a:t>non-involuting  </a:t>
            </a:r>
            <a:r>
              <a:rPr dirty="0" sz="2400" spc="-140">
                <a:latin typeface="Arial"/>
                <a:cs typeface="Arial"/>
              </a:rPr>
              <a:t>congenital </a:t>
            </a:r>
            <a:r>
              <a:rPr dirty="0" sz="2400" spc="-220">
                <a:latin typeface="Arial"/>
                <a:cs typeface="Arial"/>
              </a:rPr>
              <a:t>hemangioma </a:t>
            </a:r>
            <a:r>
              <a:rPr dirty="0" sz="2400" spc="-145">
                <a:latin typeface="Arial"/>
                <a:cs typeface="Arial"/>
              </a:rPr>
              <a:t>(NICH) </a:t>
            </a:r>
            <a:r>
              <a:rPr dirty="0" sz="2400" spc="-195">
                <a:latin typeface="Arial"/>
                <a:cs typeface="Arial"/>
              </a:rPr>
              <a:t>and </a:t>
            </a:r>
            <a:r>
              <a:rPr dirty="0" sz="2400" spc="-140">
                <a:latin typeface="Arial"/>
                <a:cs typeface="Arial"/>
              </a:rPr>
              <a:t>congenital </a:t>
            </a:r>
            <a:r>
              <a:rPr dirty="0" sz="2400" spc="-135">
                <a:latin typeface="Arial"/>
                <a:cs typeface="Arial"/>
              </a:rPr>
              <a:t>non-  </a:t>
            </a:r>
            <a:r>
              <a:rPr dirty="0" sz="2400" spc="-210">
                <a:latin typeface="Arial"/>
                <a:cs typeface="Arial"/>
              </a:rPr>
              <a:t>progressive</a:t>
            </a:r>
            <a:r>
              <a:rPr dirty="0" sz="2400" spc="-310">
                <a:latin typeface="Arial"/>
                <a:cs typeface="Arial"/>
              </a:rPr>
              <a:t> </a:t>
            </a:r>
            <a:r>
              <a:rPr dirty="0" sz="2400" spc="-235">
                <a:latin typeface="Arial"/>
                <a:cs typeface="Arial"/>
              </a:rPr>
              <a:t>hemangioma.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04359" y="6537147"/>
            <a:ext cx="7308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60">
                <a:solidFill>
                  <a:srgbClr val="92879F"/>
                </a:solidFill>
                <a:latin typeface="Arial"/>
                <a:cs typeface="Arial"/>
              </a:rPr>
              <a:t>5</a:t>
            </a:r>
            <a:r>
              <a:rPr dirty="0" sz="1200" spc="25">
                <a:solidFill>
                  <a:srgbClr val="92879F"/>
                </a:solidFill>
                <a:latin typeface="Arial"/>
                <a:cs typeface="Arial"/>
              </a:rPr>
              <a:t>/1</a:t>
            </a:r>
            <a:r>
              <a:rPr dirty="0" sz="1200" spc="-25">
                <a:solidFill>
                  <a:srgbClr val="92879F"/>
                </a:solidFill>
                <a:latin typeface="Arial"/>
                <a:cs typeface="Arial"/>
              </a:rPr>
              <a:t>9</a:t>
            </a:r>
            <a:r>
              <a:rPr dirty="0" sz="1200" spc="105">
                <a:solidFill>
                  <a:srgbClr val="92879F"/>
                </a:solidFill>
                <a:latin typeface="Arial"/>
                <a:cs typeface="Arial"/>
              </a:rPr>
              <a:t>/</a:t>
            </a:r>
            <a:r>
              <a:rPr dirty="0" sz="1200" spc="210">
                <a:solidFill>
                  <a:srgbClr val="92879F"/>
                </a:solidFill>
                <a:latin typeface="Arial"/>
                <a:cs typeface="Arial"/>
              </a:rPr>
              <a:t>2</a:t>
            </a:r>
            <a:r>
              <a:rPr dirty="0" sz="1200" spc="-35">
                <a:solidFill>
                  <a:srgbClr val="92879F"/>
                </a:solidFill>
                <a:latin typeface="Arial"/>
                <a:cs typeface="Arial"/>
              </a:rPr>
              <a:t>0</a:t>
            </a:r>
            <a:r>
              <a:rPr dirty="0" sz="1200" spc="-45">
                <a:solidFill>
                  <a:srgbClr val="92879F"/>
                </a:solidFill>
                <a:latin typeface="Arial"/>
                <a:cs typeface="Arial"/>
              </a:rPr>
              <a:t>2</a:t>
            </a:r>
            <a:r>
              <a:rPr dirty="0" sz="1200" spc="-10">
                <a:solidFill>
                  <a:srgbClr val="92879F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94628" y="6537147"/>
            <a:ext cx="16014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85">
                <a:solidFill>
                  <a:srgbClr val="92879F"/>
                </a:solidFill>
                <a:latin typeface="Arial"/>
                <a:cs typeface="Arial"/>
              </a:rPr>
              <a:t>pigmentations</a:t>
            </a:r>
            <a:r>
              <a:rPr dirty="0" sz="1200" spc="-165">
                <a:solidFill>
                  <a:srgbClr val="92879F"/>
                </a:solidFill>
                <a:latin typeface="Arial"/>
                <a:cs typeface="Arial"/>
              </a:rPr>
              <a:t> </a:t>
            </a:r>
            <a:r>
              <a:rPr dirty="0" sz="1200" spc="-75">
                <a:solidFill>
                  <a:srgbClr val="92879F"/>
                </a:solidFill>
                <a:latin typeface="Arial"/>
                <a:cs typeface="Arial"/>
              </a:rPr>
              <a:t>of</a:t>
            </a:r>
            <a:r>
              <a:rPr dirty="0" sz="1200" spc="-165">
                <a:solidFill>
                  <a:srgbClr val="92879F"/>
                </a:solidFill>
                <a:latin typeface="Arial"/>
                <a:cs typeface="Arial"/>
              </a:rPr>
              <a:t> </a:t>
            </a:r>
            <a:r>
              <a:rPr dirty="0" sz="1200" spc="-60">
                <a:solidFill>
                  <a:srgbClr val="92879F"/>
                </a:solidFill>
                <a:latin typeface="Arial"/>
                <a:cs typeface="Arial"/>
              </a:rPr>
              <a:t>oral</a:t>
            </a:r>
            <a:r>
              <a:rPr dirty="0" sz="1200" spc="-155">
                <a:solidFill>
                  <a:srgbClr val="92879F"/>
                </a:solidFill>
                <a:latin typeface="Arial"/>
                <a:cs typeface="Arial"/>
              </a:rPr>
              <a:t> </a:t>
            </a:r>
            <a:r>
              <a:rPr dirty="0" sz="1200" spc="-45">
                <a:solidFill>
                  <a:srgbClr val="92879F"/>
                </a:solidFill>
                <a:latin typeface="Arial"/>
                <a:cs typeface="Arial"/>
              </a:rPr>
              <a:t>cavity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49030" y="6537147"/>
            <a:ext cx="1898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30">
                <a:solidFill>
                  <a:srgbClr val="92879F"/>
                </a:solidFill>
                <a:latin typeface="Arial"/>
                <a:cs typeface="Arial"/>
              </a:rPr>
              <a:t>94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50554" y="6537147"/>
            <a:ext cx="1866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40">
                <a:solidFill>
                  <a:srgbClr val="92879F"/>
                </a:solidFill>
                <a:latin typeface="Arial"/>
                <a:cs typeface="Arial"/>
              </a:rPr>
              <a:t>95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22247" y="420623"/>
            <a:ext cx="2716529" cy="10187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14602" y="498475"/>
            <a:ext cx="213233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365" b="1" i="1">
                <a:solidFill>
                  <a:srgbClr val="542B6D"/>
                </a:solidFill>
                <a:latin typeface="Times New Roman"/>
                <a:cs typeface="Times New Roman"/>
              </a:rPr>
              <a:t>Hemangioma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96897" y="1471929"/>
            <a:ext cx="7176134" cy="2738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95910" marR="321310" indent="-283845">
              <a:lnSpc>
                <a:spcPct val="100000"/>
              </a:lnSpc>
              <a:spcBef>
                <a:spcPts val="100"/>
              </a:spcBef>
              <a:buClr>
                <a:srgbClr val="CEB866"/>
              </a:buClr>
              <a:buSzPct val="79166"/>
              <a:buChar char=""/>
              <a:tabLst>
                <a:tab pos="296545" algn="l"/>
              </a:tabLst>
            </a:pPr>
            <a:r>
              <a:rPr dirty="0" sz="2400" spc="-240">
                <a:latin typeface="Arial"/>
                <a:cs typeface="Arial"/>
              </a:rPr>
              <a:t>Hemangiomas </a:t>
            </a:r>
            <a:r>
              <a:rPr dirty="0" sz="2400" spc="-190">
                <a:latin typeface="Arial"/>
                <a:cs typeface="Arial"/>
              </a:rPr>
              <a:t>are </a:t>
            </a:r>
            <a:r>
              <a:rPr dirty="0" sz="2400" spc="-135">
                <a:latin typeface="Arial"/>
                <a:cs typeface="Arial"/>
              </a:rPr>
              <a:t>the </a:t>
            </a:r>
            <a:r>
              <a:rPr dirty="0" sz="2400" spc="-265">
                <a:latin typeface="Arial"/>
                <a:cs typeface="Arial"/>
              </a:rPr>
              <a:t>most </a:t>
            </a:r>
            <a:r>
              <a:rPr dirty="0" sz="2400" spc="-285">
                <a:latin typeface="Arial"/>
                <a:cs typeface="Arial"/>
              </a:rPr>
              <a:t>common </a:t>
            </a:r>
            <a:r>
              <a:rPr dirty="0" sz="2400" spc="-265">
                <a:latin typeface="Arial"/>
                <a:cs typeface="Arial"/>
              </a:rPr>
              <a:t>neoplasms </a:t>
            </a:r>
            <a:r>
              <a:rPr dirty="0" sz="2400" spc="-150">
                <a:latin typeface="Arial"/>
                <a:cs typeface="Arial"/>
              </a:rPr>
              <a:t>of </a:t>
            </a:r>
            <a:r>
              <a:rPr dirty="0" sz="2400" spc="-125">
                <a:latin typeface="Arial"/>
                <a:cs typeface="Arial"/>
              </a:rPr>
              <a:t>infancy  </a:t>
            </a:r>
            <a:r>
              <a:rPr dirty="0" sz="2400" spc="-60">
                <a:latin typeface="Arial"/>
                <a:cs typeface="Arial"/>
              </a:rPr>
              <a:t>with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220">
                <a:latin typeface="Arial"/>
                <a:cs typeface="Arial"/>
              </a:rPr>
              <a:t>an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180">
                <a:latin typeface="Arial"/>
                <a:cs typeface="Arial"/>
              </a:rPr>
              <a:t>estimated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80">
                <a:latin typeface="Arial"/>
                <a:cs typeface="Arial"/>
              </a:rPr>
              <a:t>prevalence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of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55">
                <a:latin typeface="Arial"/>
                <a:cs typeface="Arial"/>
              </a:rPr>
              <a:t>1-3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%of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all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245">
                <a:latin typeface="Arial"/>
                <a:cs typeface="Arial"/>
              </a:rPr>
              <a:t>neonates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-195">
                <a:latin typeface="Arial"/>
                <a:cs typeface="Arial"/>
              </a:rPr>
              <a:t>and  </a:t>
            </a:r>
            <a:r>
              <a:rPr dirty="0" sz="2400" spc="-150">
                <a:latin typeface="Arial"/>
                <a:cs typeface="Arial"/>
              </a:rPr>
              <a:t>10%</a:t>
            </a:r>
            <a:r>
              <a:rPr dirty="0" sz="2400" spc="-270">
                <a:latin typeface="Arial"/>
                <a:cs typeface="Arial"/>
              </a:rPr>
              <a:t> </a:t>
            </a:r>
            <a:r>
              <a:rPr dirty="0" sz="2400" spc="-105">
                <a:latin typeface="Arial"/>
                <a:cs typeface="Arial"/>
              </a:rPr>
              <a:t>by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260">
                <a:latin typeface="Arial"/>
                <a:cs typeface="Arial"/>
              </a:rPr>
              <a:t>one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55">
                <a:latin typeface="Arial"/>
                <a:cs typeface="Arial"/>
              </a:rPr>
              <a:t>year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of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265">
                <a:latin typeface="Arial"/>
                <a:cs typeface="Arial"/>
              </a:rPr>
              <a:t>age.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35">
                <a:latin typeface="Arial"/>
                <a:cs typeface="Arial"/>
              </a:rPr>
              <a:t>60%</a:t>
            </a:r>
            <a:r>
              <a:rPr dirty="0" sz="2400" spc="-270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of</a:t>
            </a:r>
            <a:r>
              <a:rPr dirty="0" sz="2400" spc="-270">
                <a:latin typeface="Arial"/>
                <a:cs typeface="Arial"/>
              </a:rPr>
              <a:t> </a:t>
            </a:r>
            <a:r>
              <a:rPr dirty="0" sz="2400" spc="-245">
                <a:latin typeface="Arial"/>
                <a:cs typeface="Arial"/>
              </a:rPr>
              <a:t>hemangiomas</a:t>
            </a:r>
            <a:r>
              <a:rPr dirty="0" sz="2400" spc="-270">
                <a:latin typeface="Arial"/>
                <a:cs typeface="Arial"/>
              </a:rPr>
              <a:t> </a:t>
            </a:r>
            <a:r>
              <a:rPr dirty="0" sz="2400" spc="-195">
                <a:latin typeface="Arial"/>
                <a:cs typeface="Arial"/>
              </a:rPr>
              <a:t>arise</a:t>
            </a:r>
            <a:r>
              <a:rPr dirty="0" sz="2400" spc="-300">
                <a:latin typeface="Arial"/>
                <a:cs typeface="Arial"/>
              </a:rPr>
              <a:t> </a:t>
            </a:r>
            <a:r>
              <a:rPr dirty="0" sz="2400" spc="-65">
                <a:latin typeface="Arial"/>
                <a:cs typeface="Arial"/>
              </a:rPr>
              <a:t>in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35">
                <a:latin typeface="Arial"/>
                <a:cs typeface="Arial"/>
              </a:rPr>
              <a:t>the  </a:t>
            </a:r>
            <a:r>
              <a:rPr dirty="0" sz="2400" spc="-210">
                <a:latin typeface="Arial"/>
                <a:cs typeface="Arial"/>
              </a:rPr>
              <a:t>head </a:t>
            </a:r>
            <a:r>
              <a:rPr dirty="0" sz="2400" spc="-195">
                <a:latin typeface="Arial"/>
                <a:cs typeface="Arial"/>
              </a:rPr>
              <a:t>and</a:t>
            </a:r>
            <a:r>
              <a:rPr dirty="0" sz="2400" spc="-355">
                <a:latin typeface="Arial"/>
                <a:cs typeface="Arial"/>
              </a:rPr>
              <a:t> </a:t>
            </a:r>
            <a:r>
              <a:rPr dirty="0" sz="2400" spc="-220">
                <a:latin typeface="Arial"/>
                <a:cs typeface="Arial"/>
              </a:rPr>
              <a:t>neck.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CEB866"/>
              </a:buClr>
              <a:buFont typeface="Arial"/>
              <a:buChar char=""/>
            </a:pPr>
            <a:endParaRPr sz="3450">
              <a:latin typeface="Arial"/>
              <a:cs typeface="Arial"/>
            </a:endParaRPr>
          </a:p>
          <a:p>
            <a:pPr marL="295910" indent="-283845">
              <a:lnSpc>
                <a:spcPts val="2990"/>
              </a:lnSpc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45">
                <a:latin typeface="Arial"/>
                <a:cs typeface="Arial"/>
              </a:rPr>
              <a:t>latin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165">
                <a:latin typeface="Arial"/>
                <a:cs typeface="Arial"/>
              </a:rPr>
              <a:t>word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500" spc="-265" i="1">
                <a:latin typeface="Arial"/>
                <a:cs typeface="Arial"/>
              </a:rPr>
              <a:t>hemangio</a:t>
            </a:r>
            <a:r>
              <a:rPr dirty="0" sz="2500" spc="-295" i="1">
                <a:latin typeface="Arial"/>
                <a:cs typeface="Arial"/>
              </a:rPr>
              <a:t> </a:t>
            </a:r>
            <a:r>
              <a:rPr dirty="0" sz="2400" spc="-200">
                <a:latin typeface="Arial"/>
                <a:cs typeface="Arial"/>
              </a:rPr>
              <a:t>meaning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blood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260">
                <a:latin typeface="Arial"/>
                <a:cs typeface="Arial"/>
              </a:rPr>
              <a:t>vessel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-195">
                <a:latin typeface="Arial"/>
                <a:cs typeface="Arial"/>
              </a:rPr>
              <a:t>and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500" spc="-350" i="1">
                <a:latin typeface="Arial"/>
                <a:cs typeface="Arial"/>
              </a:rPr>
              <a:t>oma</a:t>
            </a:r>
            <a:r>
              <a:rPr dirty="0" sz="2500" spc="-315" i="1">
                <a:latin typeface="Arial"/>
                <a:cs typeface="Arial"/>
              </a:rPr>
              <a:t> </a:t>
            </a:r>
            <a:r>
              <a:rPr dirty="0" sz="2400" spc="-200">
                <a:latin typeface="Arial"/>
                <a:cs typeface="Arial"/>
              </a:rPr>
              <a:t>meaning</a:t>
            </a:r>
            <a:endParaRPr sz="2400">
              <a:latin typeface="Arial"/>
              <a:cs typeface="Arial"/>
            </a:endParaRPr>
          </a:p>
          <a:p>
            <a:pPr marL="295910">
              <a:lnSpc>
                <a:spcPts val="2870"/>
              </a:lnSpc>
            </a:pPr>
            <a:r>
              <a:rPr dirty="0" sz="2400" spc="-160">
                <a:latin typeface="Arial"/>
                <a:cs typeface="Arial"/>
              </a:rPr>
              <a:t>tumor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-60">
                <a:latin typeface="Arial"/>
                <a:cs typeface="Arial"/>
              </a:rPr>
              <a:t>with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25">
                <a:latin typeface="Arial"/>
                <a:cs typeface="Arial"/>
              </a:rPr>
              <a:t>active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80">
                <a:latin typeface="Arial"/>
                <a:cs typeface="Arial"/>
              </a:rPr>
              <a:t>cell</a:t>
            </a:r>
            <a:r>
              <a:rPr dirty="0" sz="2400" spc="-270">
                <a:latin typeface="Arial"/>
                <a:cs typeface="Arial"/>
              </a:rPr>
              <a:t> </a:t>
            </a:r>
            <a:r>
              <a:rPr dirty="0" sz="2400" spc="-75">
                <a:latin typeface="Arial"/>
                <a:cs typeface="Arial"/>
              </a:rPr>
              <a:t>dividing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80">
                <a:latin typeface="Arial"/>
                <a:cs typeface="Arial"/>
              </a:rPr>
              <a:t>activity.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56689" y="1090929"/>
            <a:ext cx="7299325" cy="3622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1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240">
                <a:latin typeface="Arial"/>
                <a:cs typeface="Arial"/>
              </a:rPr>
              <a:t>Hemangiomas</a:t>
            </a:r>
            <a:r>
              <a:rPr dirty="0" sz="2400" spc="-280">
                <a:latin typeface="Arial"/>
                <a:cs typeface="Arial"/>
              </a:rPr>
              <a:t> show </a:t>
            </a:r>
            <a:r>
              <a:rPr dirty="0" sz="2400" spc="-180">
                <a:latin typeface="Arial"/>
                <a:cs typeface="Arial"/>
              </a:rPr>
              <a:t>female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14">
                <a:latin typeface="Arial"/>
                <a:cs typeface="Arial"/>
              </a:rPr>
              <a:t>predilection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65">
                <a:latin typeface="Arial"/>
                <a:cs typeface="Arial"/>
              </a:rPr>
              <a:t>in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135">
                <a:latin typeface="Arial"/>
                <a:cs typeface="Arial"/>
              </a:rPr>
              <a:t>the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90">
                <a:latin typeface="Arial"/>
                <a:cs typeface="Arial"/>
              </a:rPr>
              <a:t>ratio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of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335">
                <a:latin typeface="Arial"/>
                <a:cs typeface="Arial"/>
              </a:rPr>
              <a:t>3:1.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CEB866"/>
              </a:buClr>
              <a:buFont typeface="Arial"/>
              <a:buChar char=""/>
            </a:pPr>
            <a:endParaRPr sz="3550">
              <a:latin typeface="Arial"/>
              <a:cs typeface="Arial"/>
            </a:endParaRPr>
          </a:p>
          <a:p>
            <a:pPr marL="295910" marR="846455" indent="-283845">
              <a:lnSpc>
                <a:spcPct val="100000"/>
              </a:lnSpc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55">
                <a:latin typeface="Arial"/>
                <a:cs typeface="Arial"/>
              </a:rPr>
              <a:t>Facial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245">
                <a:latin typeface="Arial"/>
                <a:cs typeface="Arial"/>
              </a:rPr>
              <a:t>hemangiomas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204">
                <a:latin typeface="Arial"/>
                <a:cs typeface="Arial"/>
              </a:rPr>
              <a:t>have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235">
                <a:latin typeface="Arial"/>
                <a:cs typeface="Arial"/>
              </a:rPr>
              <a:t>a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14">
                <a:latin typeface="Arial"/>
                <a:cs typeface="Arial"/>
              </a:rPr>
              <a:t>predilection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14">
                <a:latin typeface="Arial"/>
                <a:cs typeface="Arial"/>
              </a:rPr>
              <a:t>for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210">
                <a:latin typeface="Arial"/>
                <a:cs typeface="Arial"/>
              </a:rPr>
              <a:t>segmental  </a:t>
            </a:r>
            <a:r>
              <a:rPr dirty="0" sz="2400" spc="-100">
                <a:latin typeface="Arial"/>
                <a:cs typeface="Arial"/>
              </a:rPr>
              <a:t>distribution</a:t>
            </a:r>
            <a:r>
              <a:rPr dirty="0" sz="2400" spc="-315">
                <a:latin typeface="Arial"/>
                <a:cs typeface="Arial"/>
              </a:rPr>
              <a:t> </a:t>
            </a:r>
            <a:r>
              <a:rPr dirty="0" sz="2400" spc="-195">
                <a:latin typeface="Arial"/>
                <a:cs typeface="Arial"/>
              </a:rPr>
              <a:t>and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14">
                <a:latin typeface="Arial"/>
                <a:cs typeface="Arial"/>
              </a:rPr>
              <a:t>for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204">
                <a:latin typeface="Arial"/>
                <a:cs typeface="Arial"/>
              </a:rPr>
              <a:t>regions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of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40">
                <a:latin typeface="Arial"/>
                <a:cs typeface="Arial"/>
              </a:rPr>
              <a:t>embryological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210">
                <a:latin typeface="Arial"/>
                <a:cs typeface="Arial"/>
              </a:rPr>
              <a:t>fusion.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CEB866"/>
              </a:buClr>
              <a:buFont typeface="Arial"/>
              <a:buChar char=""/>
            </a:pPr>
            <a:endParaRPr sz="3500">
              <a:latin typeface="Arial"/>
              <a:cs typeface="Arial"/>
            </a:endParaRPr>
          </a:p>
          <a:p>
            <a:pPr marL="295910" marR="5080" indent="-283845">
              <a:lnSpc>
                <a:spcPct val="100000"/>
              </a:lnSpc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240">
                <a:latin typeface="Arial"/>
                <a:cs typeface="Arial"/>
              </a:rPr>
              <a:t>Hemangiomas </a:t>
            </a:r>
            <a:r>
              <a:rPr dirty="0" sz="2400" spc="-125">
                <a:latin typeface="Arial"/>
                <a:cs typeface="Arial"/>
              </a:rPr>
              <a:t>usually </a:t>
            </a:r>
            <a:r>
              <a:rPr dirty="0" sz="2400" spc="-185">
                <a:latin typeface="Arial"/>
                <a:cs typeface="Arial"/>
              </a:rPr>
              <a:t>appear </a:t>
            </a:r>
            <a:r>
              <a:rPr dirty="0" sz="2400" spc="-315">
                <a:latin typeface="Arial"/>
                <a:cs typeface="Arial"/>
              </a:rPr>
              <a:t>soon </a:t>
            </a:r>
            <a:r>
              <a:rPr dirty="0" sz="2400" spc="-110">
                <a:latin typeface="Arial"/>
                <a:cs typeface="Arial"/>
              </a:rPr>
              <a:t>after </a:t>
            </a:r>
            <a:r>
              <a:rPr dirty="0" sz="2400" spc="-50">
                <a:latin typeface="Arial"/>
                <a:cs typeface="Arial"/>
              </a:rPr>
              <a:t>birth </a:t>
            </a:r>
            <a:r>
              <a:rPr dirty="0" sz="2400" spc="-165">
                <a:latin typeface="Arial"/>
                <a:cs typeface="Arial"/>
              </a:rPr>
              <a:t>(though </a:t>
            </a:r>
            <a:r>
              <a:rPr dirty="0" sz="2400" spc="-160">
                <a:latin typeface="Arial"/>
                <a:cs typeface="Arial"/>
              </a:rPr>
              <a:t>up </a:t>
            </a:r>
            <a:r>
              <a:rPr dirty="0" sz="2400" spc="-120">
                <a:latin typeface="Arial"/>
                <a:cs typeface="Arial"/>
              </a:rPr>
              <a:t>to  </a:t>
            </a:r>
            <a:r>
              <a:rPr dirty="0" sz="2400" spc="50">
                <a:latin typeface="Arial"/>
                <a:cs typeface="Arial"/>
              </a:rPr>
              <a:t>30%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204">
                <a:latin typeface="Arial"/>
                <a:cs typeface="Arial"/>
              </a:rPr>
              <a:t>may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225">
                <a:latin typeface="Arial"/>
                <a:cs typeface="Arial"/>
              </a:rPr>
              <a:t>be</a:t>
            </a:r>
            <a:r>
              <a:rPr dirty="0" sz="2400" spc="-270">
                <a:latin typeface="Arial"/>
                <a:cs typeface="Arial"/>
              </a:rPr>
              <a:t> </a:t>
            </a:r>
            <a:r>
              <a:rPr dirty="0" sz="2400" spc="-204">
                <a:latin typeface="Arial"/>
                <a:cs typeface="Arial"/>
              </a:rPr>
              <a:t>present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-95">
                <a:latin typeface="Arial"/>
                <a:cs typeface="Arial"/>
              </a:rPr>
              <a:t>at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20">
                <a:latin typeface="Arial"/>
                <a:cs typeface="Arial"/>
              </a:rPr>
              <a:t>birth),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40">
                <a:latin typeface="Arial"/>
                <a:cs typeface="Arial"/>
              </a:rPr>
              <a:t>typically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05">
                <a:latin typeface="Arial"/>
                <a:cs typeface="Arial"/>
              </a:rPr>
              <a:t>proliferate</a:t>
            </a:r>
            <a:r>
              <a:rPr dirty="0" sz="2400" spc="-300">
                <a:latin typeface="Arial"/>
                <a:cs typeface="Arial"/>
              </a:rPr>
              <a:t> </a:t>
            </a:r>
            <a:r>
              <a:rPr dirty="0" sz="2400" spc="-114">
                <a:latin typeface="Arial"/>
                <a:cs typeface="Arial"/>
              </a:rPr>
              <a:t>during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35">
                <a:latin typeface="Arial"/>
                <a:cs typeface="Arial"/>
              </a:rPr>
              <a:t>the  </a:t>
            </a:r>
            <a:r>
              <a:rPr dirty="0" sz="2400" spc="-85">
                <a:latin typeface="Arial"/>
                <a:cs typeface="Arial"/>
              </a:rPr>
              <a:t>first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55">
                <a:latin typeface="Arial"/>
                <a:cs typeface="Arial"/>
              </a:rPr>
              <a:t>year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of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35">
                <a:latin typeface="Arial"/>
                <a:cs typeface="Arial"/>
              </a:rPr>
              <a:t>life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95">
                <a:latin typeface="Arial"/>
                <a:cs typeface="Arial"/>
              </a:rPr>
              <a:t>and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55">
                <a:latin typeface="Arial"/>
                <a:cs typeface="Arial"/>
              </a:rPr>
              <a:t>then</a:t>
            </a:r>
            <a:r>
              <a:rPr dirty="0" sz="2400" spc="-270">
                <a:latin typeface="Arial"/>
                <a:cs typeface="Arial"/>
              </a:rPr>
              <a:t> </a:t>
            </a:r>
            <a:r>
              <a:rPr dirty="0" sz="2400" spc="-105">
                <a:latin typeface="Arial"/>
                <a:cs typeface="Arial"/>
              </a:rPr>
              <a:t>involute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114">
                <a:latin typeface="Arial"/>
                <a:cs typeface="Arial"/>
              </a:rPr>
              <a:t>during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35">
                <a:latin typeface="Arial"/>
                <a:cs typeface="Arial"/>
              </a:rPr>
              <a:t>the</a:t>
            </a:r>
            <a:r>
              <a:rPr dirty="0" sz="2400" spc="-270">
                <a:latin typeface="Arial"/>
                <a:cs typeface="Arial"/>
              </a:rPr>
              <a:t> </a:t>
            </a:r>
            <a:r>
              <a:rPr dirty="0" sz="2400" spc="-135">
                <a:latin typeface="Arial"/>
                <a:cs typeface="Arial"/>
              </a:rPr>
              <a:t>childhood</a:t>
            </a:r>
            <a:r>
              <a:rPr dirty="0" sz="2400" spc="-250">
                <a:latin typeface="Arial"/>
                <a:cs typeface="Arial"/>
              </a:rPr>
              <a:t> </a:t>
            </a:r>
            <a:r>
              <a:rPr dirty="0" sz="2400" spc="-220">
                <a:latin typeface="Arial"/>
                <a:cs typeface="Arial"/>
              </a:rPr>
              <a:t>years  </a:t>
            </a:r>
            <a:r>
              <a:rPr dirty="0" sz="2400" spc="-185">
                <a:latin typeface="Arial"/>
                <a:cs typeface="Arial"/>
              </a:rPr>
              <a:t>(up </a:t>
            </a:r>
            <a:r>
              <a:rPr dirty="0" sz="2400" spc="-120">
                <a:latin typeface="Arial"/>
                <a:cs typeface="Arial"/>
              </a:rPr>
              <a:t>to </a:t>
            </a:r>
            <a:r>
              <a:rPr dirty="0" sz="2400" spc="-330">
                <a:latin typeface="Arial"/>
                <a:cs typeface="Arial"/>
              </a:rPr>
              <a:t>12</a:t>
            </a:r>
            <a:r>
              <a:rPr dirty="0" sz="2400" spc="-550">
                <a:latin typeface="Arial"/>
                <a:cs typeface="Arial"/>
              </a:rPr>
              <a:t> </a:t>
            </a:r>
            <a:r>
              <a:rPr dirty="0" sz="2400" spc="-240">
                <a:latin typeface="Arial"/>
                <a:cs typeface="Arial"/>
              </a:rPr>
              <a:t>years).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60"/>
              <a:t>5</a:t>
            </a:r>
            <a:r>
              <a:rPr dirty="0" spc="25"/>
              <a:t>/1</a:t>
            </a:r>
            <a:r>
              <a:rPr dirty="0" spc="-25"/>
              <a:t>9</a:t>
            </a:r>
            <a:r>
              <a:rPr dirty="0" spc="105"/>
              <a:t>/</a:t>
            </a:r>
            <a:r>
              <a:rPr dirty="0" spc="210"/>
              <a:t>2</a:t>
            </a:r>
            <a:r>
              <a:rPr dirty="0" spc="-35"/>
              <a:t>0</a:t>
            </a:r>
            <a:r>
              <a:rPr dirty="0" spc="-45"/>
              <a:t>2</a:t>
            </a:r>
            <a:r>
              <a:rPr dirty="0" spc="-10"/>
              <a:t>3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85"/>
              <a:t>pigmentations</a:t>
            </a:r>
            <a:r>
              <a:rPr dirty="0" spc="-165"/>
              <a:t> </a:t>
            </a:r>
            <a:r>
              <a:rPr dirty="0" spc="-75"/>
              <a:t>of</a:t>
            </a:r>
            <a:r>
              <a:rPr dirty="0" spc="-165"/>
              <a:t> </a:t>
            </a:r>
            <a:r>
              <a:rPr dirty="0" spc="-60"/>
              <a:t>oral</a:t>
            </a:r>
            <a:r>
              <a:rPr dirty="0" spc="-155"/>
              <a:t> </a:t>
            </a:r>
            <a:r>
              <a:rPr dirty="0" spc="-45"/>
              <a:t>cavity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699245" y="6550839"/>
            <a:ext cx="287655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4610">
              <a:lnSpc>
                <a:spcPts val="1430"/>
              </a:lnSpc>
            </a:pPr>
            <a:fld id="{81D60167-4931-47E6-BA6A-407CBD079E47}" type="slidenum">
              <a:rPr dirty="0" sz="1200" spc="-210">
                <a:solidFill>
                  <a:srgbClr val="92879F"/>
                </a:solidFill>
                <a:latin typeface="Arial"/>
                <a:cs typeface="Arial"/>
              </a:rPr>
              <a:t>119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23489" y="825753"/>
            <a:ext cx="6296660" cy="4647565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295910" marR="5080" indent="-283845">
              <a:lnSpc>
                <a:spcPts val="2590"/>
              </a:lnSpc>
              <a:spcBef>
                <a:spcPts val="425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30">
                <a:latin typeface="Arial"/>
                <a:cs typeface="Arial"/>
              </a:rPr>
              <a:t>Superficial </a:t>
            </a:r>
            <a:r>
              <a:rPr dirty="0" sz="2400" spc="-245">
                <a:latin typeface="Arial"/>
                <a:cs typeface="Arial"/>
              </a:rPr>
              <a:t>hemangiomas </a:t>
            </a:r>
            <a:r>
              <a:rPr dirty="0" sz="2400" spc="-114">
                <a:latin typeface="Arial"/>
                <a:cs typeface="Arial"/>
              </a:rPr>
              <a:t>originate </a:t>
            </a:r>
            <a:r>
              <a:rPr dirty="0" sz="2400" spc="-175">
                <a:latin typeface="Arial"/>
                <a:cs typeface="Arial"/>
              </a:rPr>
              <a:t>from </a:t>
            </a:r>
            <a:r>
              <a:rPr dirty="0" sz="2400" spc="-135">
                <a:latin typeface="Arial"/>
                <a:cs typeface="Arial"/>
              </a:rPr>
              <a:t>the  </a:t>
            </a:r>
            <a:r>
              <a:rPr dirty="0" sz="2400" spc="-65">
                <a:latin typeface="Arial"/>
                <a:cs typeface="Arial"/>
              </a:rPr>
              <a:t>papillary</a:t>
            </a:r>
            <a:r>
              <a:rPr dirty="0" sz="2400" spc="-300">
                <a:latin typeface="Arial"/>
                <a:cs typeface="Arial"/>
              </a:rPr>
              <a:t> </a:t>
            </a:r>
            <a:r>
              <a:rPr dirty="0" sz="2400" spc="-204">
                <a:latin typeface="Arial"/>
                <a:cs typeface="Arial"/>
              </a:rPr>
              <a:t>dermis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195">
                <a:latin typeface="Arial"/>
                <a:cs typeface="Arial"/>
              </a:rPr>
              <a:t>and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204">
                <a:latin typeface="Arial"/>
                <a:cs typeface="Arial"/>
              </a:rPr>
              <a:t>present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355">
                <a:latin typeface="Arial"/>
                <a:cs typeface="Arial"/>
              </a:rPr>
              <a:t>as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70">
                <a:latin typeface="Arial"/>
                <a:cs typeface="Arial"/>
              </a:rPr>
              <a:t>bright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160">
                <a:latin typeface="Arial"/>
                <a:cs typeface="Arial"/>
              </a:rPr>
              <a:t>red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65">
                <a:latin typeface="Arial"/>
                <a:cs typeface="Arial"/>
              </a:rPr>
              <a:t>macular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65">
                <a:latin typeface="Arial"/>
                <a:cs typeface="Arial"/>
              </a:rPr>
              <a:t>or  </a:t>
            </a:r>
            <a:r>
              <a:rPr dirty="0" sz="2400" spc="-130">
                <a:latin typeface="Arial"/>
                <a:cs typeface="Arial"/>
              </a:rPr>
              <a:t>papular </a:t>
            </a:r>
            <a:r>
              <a:rPr dirty="0" sz="2400" spc="-380">
                <a:latin typeface="Arial"/>
                <a:cs typeface="Arial"/>
              </a:rPr>
              <a:t>masses </a:t>
            </a:r>
            <a:r>
              <a:rPr dirty="0" sz="2400" spc="-150">
                <a:latin typeface="Arial"/>
                <a:cs typeface="Arial"/>
              </a:rPr>
              <a:t>(previously </a:t>
            </a:r>
            <a:r>
              <a:rPr dirty="0" sz="2400" spc="-110">
                <a:latin typeface="Arial"/>
                <a:cs typeface="Arial"/>
              </a:rPr>
              <a:t>called </a:t>
            </a:r>
            <a:r>
              <a:rPr dirty="0" sz="2400" spc="-70">
                <a:latin typeface="Arial"/>
                <a:cs typeface="Arial"/>
              </a:rPr>
              <a:t>capillary </a:t>
            </a:r>
            <a:r>
              <a:rPr dirty="0" sz="2400" spc="-165">
                <a:latin typeface="Arial"/>
                <a:cs typeface="Arial"/>
              </a:rPr>
              <a:t>or  </a:t>
            </a:r>
            <a:r>
              <a:rPr dirty="0" sz="2400" spc="-150">
                <a:latin typeface="Arial"/>
                <a:cs typeface="Arial"/>
              </a:rPr>
              <a:t>strawberry</a:t>
            </a:r>
            <a:r>
              <a:rPr dirty="0" sz="2400" spc="-305">
                <a:latin typeface="Arial"/>
                <a:cs typeface="Arial"/>
              </a:rPr>
              <a:t> </a:t>
            </a:r>
            <a:r>
              <a:rPr dirty="0" sz="2400" spc="-235">
                <a:latin typeface="Arial"/>
                <a:cs typeface="Arial"/>
              </a:rPr>
              <a:t>haemangioma).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CEB866"/>
              </a:buClr>
              <a:buFont typeface="Arial"/>
              <a:buChar char=""/>
            </a:pPr>
            <a:endParaRPr sz="3250">
              <a:latin typeface="Arial"/>
              <a:cs typeface="Arial"/>
            </a:endParaRPr>
          </a:p>
          <a:p>
            <a:pPr marL="295910" marR="215265" indent="-283845">
              <a:lnSpc>
                <a:spcPct val="90000"/>
              </a:lnSpc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220">
                <a:latin typeface="Arial"/>
                <a:cs typeface="Arial"/>
              </a:rPr>
              <a:t>Deep </a:t>
            </a:r>
            <a:r>
              <a:rPr dirty="0" sz="2400" spc="-245">
                <a:latin typeface="Arial"/>
                <a:cs typeface="Arial"/>
              </a:rPr>
              <a:t>hemangiomas </a:t>
            </a:r>
            <a:r>
              <a:rPr dirty="0" sz="2400" spc="-114">
                <a:latin typeface="Arial"/>
                <a:cs typeface="Arial"/>
              </a:rPr>
              <a:t>originate </a:t>
            </a:r>
            <a:r>
              <a:rPr dirty="0" sz="2400" spc="-175">
                <a:latin typeface="Arial"/>
                <a:cs typeface="Arial"/>
              </a:rPr>
              <a:t>from </a:t>
            </a:r>
            <a:r>
              <a:rPr dirty="0" sz="2400" spc="-135">
                <a:latin typeface="Arial"/>
                <a:cs typeface="Arial"/>
              </a:rPr>
              <a:t>the </a:t>
            </a:r>
            <a:r>
              <a:rPr dirty="0" sz="2400" spc="-85">
                <a:latin typeface="Arial"/>
                <a:cs typeface="Arial"/>
              </a:rPr>
              <a:t>reticular  </a:t>
            </a:r>
            <a:r>
              <a:rPr dirty="0" sz="2400" spc="-204">
                <a:latin typeface="Arial"/>
                <a:cs typeface="Arial"/>
              </a:rPr>
              <a:t>dermis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165">
                <a:latin typeface="Arial"/>
                <a:cs typeface="Arial"/>
              </a:rPr>
              <a:t>or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235">
                <a:latin typeface="Arial"/>
                <a:cs typeface="Arial"/>
              </a:rPr>
              <a:t>subcutaneous</a:t>
            </a:r>
            <a:r>
              <a:rPr dirty="0" sz="2400" spc="-320">
                <a:latin typeface="Arial"/>
                <a:cs typeface="Arial"/>
              </a:rPr>
              <a:t> </a:t>
            </a:r>
            <a:r>
              <a:rPr dirty="0" sz="2400" spc="-254">
                <a:latin typeface="Arial"/>
                <a:cs typeface="Arial"/>
              </a:rPr>
              <a:t>tissues</a:t>
            </a:r>
            <a:r>
              <a:rPr dirty="0" sz="2400" spc="-300">
                <a:latin typeface="Arial"/>
                <a:cs typeface="Arial"/>
              </a:rPr>
              <a:t> </a:t>
            </a:r>
            <a:r>
              <a:rPr dirty="0" sz="2400" spc="-195">
                <a:latin typeface="Arial"/>
                <a:cs typeface="Arial"/>
              </a:rPr>
              <a:t>and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85">
                <a:latin typeface="Arial"/>
                <a:cs typeface="Arial"/>
              </a:rPr>
              <a:t>appear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355">
                <a:latin typeface="Arial"/>
                <a:cs typeface="Arial"/>
              </a:rPr>
              <a:t>as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130">
                <a:latin typeface="Arial"/>
                <a:cs typeface="Arial"/>
              </a:rPr>
              <a:t>bluish  </a:t>
            </a:r>
            <a:r>
              <a:rPr dirty="0" sz="2400" spc="-165">
                <a:latin typeface="Arial"/>
                <a:cs typeface="Arial"/>
              </a:rPr>
              <a:t>or </a:t>
            </a:r>
            <a:r>
              <a:rPr dirty="0" sz="2400" spc="-75">
                <a:latin typeface="Arial"/>
                <a:cs typeface="Arial"/>
              </a:rPr>
              <a:t>relatively </a:t>
            </a:r>
            <a:r>
              <a:rPr dirty="0" sz="2400" spc="-204">
                <a:latin typeface="Arial"/>
                <a:cs typeface="Arial"/>
              </a:rPr>
              <a:t>colourless </a:t>
            </a:r>
            <a:r>
              <a:rPr dirty="0" sz="2400" spc="-385">
                <a:latin typeface="Arial"/>
                <a:cs typeface="Arial"/>
              </a:rPr>
              <a:t>masses </a:t>
            </a:r>
            <a:r>
              <a:rPr dirty="0" sz="2400" spc="-150">
                <a:latin typeface="Arial"/>
                <a:cs typeface="Arial"/>
              </a:rPr>
              <a:t>(previously </a:t>
            </a:r>
            <a:r>
              <a:rPr dirty="0" sz="2400" spc="-110">
                <a:latin typeface="Arial"/>
                <a:cs typeface="Arial"/>
              </a:rPr>
              <a:t>called  </a:t>
            </a:r>
            <a:r>
              <a:rPr dirty="0" sz="2400" spc="-229">
                <a:latin typeface="Arial"/>
                <a:cs typeface="Arial"/>
              </a:rPr>
              <a:t>cavernous</a:t>
            </a:r>
            <a:r>
              <a:rPr dirty="0" sz="2400" spc="-315">
                <a:latin typeface="Arial"/>
                <a:cs typeface="Arial"/>
              </a:rPr>
              <a:t> </a:t>
            </a:r>
            <a:r>
              <a:rPr dirty="0" sz="2400" spc="-235">
                <a:latin typeface="Arial"/>
                <a:cs typeface="Arial"/>
              </a:rPr>
              <a:t>haemangioma).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CEB866"/>
              </a:buClr>
              <a:buFont typeface="Arial"/>
              <a:buChar char=""/>
            </a:pPr>
            <a:endParaRPr sz="3250">
              <a:latin typeface="Arial"/>
              <a:cs typeface="Arial"/>
            </a:endParaRPr>
          </a:p>
          <a:p>
            <a:pPr marL="295910" marR="125730" indent="-283845">
              <a:lnSpc>
                <a:spcPct val="90100"/>
              </a:lnSpc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215">
                <a:latin typeface="Arial"/>
                <a:cs typeface="Arial"/>
              </a:rPr>
              <a:t>Compound </a:t>
            </a:r>
            <a:r>
              <a:rPr dirty="0" sz="2400" spc="-245">
                <a:latin typeface="Arial"/>
                <a:cs typeface="Arial"/>
              </a:rPr>
              <a:t>hemangiomas </a:t>
            </a:r>
            <a:r>
              <a:rPr dirty="0" sz="2400" spc="-204">
                <a:latin typeface="Arial"/>
                <a:cs typeface="Arial"/>
              </a:rPr>
              <a:t>have </a:t>
            </a:r>
            <a:r>
              <a:rPr dirty="0" sz="2400" spc="-125">
                <a:latin typeface="Arial"/>
                <a:cs typeface="Arial"/>
              </a:rPr>
              <a:t>superficial</a:t>
            </a:r>
            <a:r>
              <a:rPr dirty="0" sz="2400" spc="-550">
                <a:latin typeface="Arial"/>
                <a:cs typeface="Arial"/>
              </a:rPr>
              <a:t> </a:t>
            </a:r>
            <a:r>
              <a:rPr dirty="0" sz="2400" spc="-195">
                <a:latin typeface="Arial"/>
                <a:cs typeface="Arial"/>
              </a:rPr>
              <a:t>and </a:t>
            </a:r>
            <a:r>
              <a:rPr dirty="0" sz="2400" spc="-220">
                <a:latin typeface="Arial"/>
                <a:cs typeface="Arial"/>
              </a:rPr>
              <a:t>deep  </a:t>
            </a:r>
            <a:r>
              <a:rPr dirty="0" sz="2400" spc="-245">
                <a:latin typeface="Arial"/>
                <a:cs typeface="Arial"/>
              </a:rPr>
              <a:t>components </a:t>
            </a:r>
            <a:r>
              <a:rPr dirty="0" sz="2400" spc="-195">
                <a:latin typeface="Arial"/>
                <a:cs typeface="Arial"/>
              </a:rPr>
              <a:t>and </a:t>
            </a:r>
            <a:r>
              <a:rPr dirty="0" sz="2400" spc="-204">
                <a:latin typeface="Arial"/>
                <a:cs typeface="Arial"/>
              </a:rPr>
              <a:t>were </a:t>
            </a:r>
            <a:r>
              <a:rPr dirty="0" sz="2400" spc="-145">
                <a:latin typeface="Arial"/>
                <a:cs typeface="Arial"/>
              </a:rPr>
              <a:t>previously </a:t>
            </a:r>
            <a:r>
              <a:rPr dirty="0" sz="2400" spc="-110">
                <a:latin typeface="Arial"/>
                <a:cs typeface="Arial"/>
              </a:rPr>
              <a:t>called </a:t>
            </a:r>
            <a:r>
              <a:rPr dirty="0" sz="2400" spc="-70">
                <a:latin typeface="Arial"/>
                <a:cs typeface="Arial"/>
              </a:rPr>
              <a:t>capillary  </a:t>
            </a:r>
            <a:r>
              <a:rPr dirty="0" sz="2400" spc="-229">
                <a:latin typeface="Arial"/>
                <a:cs typeface="Arial"/>
              </a:rPr>
              <a:t>cavernous</a:t>
            </a:r>
            <a:r>
              <a:rPr dirty="0" sz="2400" spc="-315">
                <a:latin typeface="Arial"/>
                <a:cs typeface="Arial"/>
              </a:rPr>
              <a:t> </a:t>
            </a:r>
            <a:r>
              <a:rPr dirty="0" sz="2400" spc="-250">
                <a:latin typeface="Arial"/>
                <a:cs typeface="Arial"/>
              </a:rPr>
              <a:t>haemangiomas.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8392" y="3136392"/>
            <a:ext cx="2341245" cy="3302635"/>
            <a:chOff x="88392" y="3136392"/>
            <a:chExt cx="2341245" cy="3302635"/>
          </a:xfrm>
        </p:grpSpPr>
        <p:sp>
          <p:nvSpPr>
            <p:cNvPr id="4" name="object 4"/>
            <p:cNvSpPr/>
            <p:nvPr/>
          </p:nvSpPr>
          <p:spPr>
            <a:xfrm>
              <a:off x="88392" y="3136392"/>
              <a:ext cx="2340864" cy="33025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52400" y="3200400"/>
              <a:ext cx="2162556" cy="31242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33350" y="3181350"/>
              <a:ext cx="2200910" cy="3162300"/>
            </a:xfrm>
            <a:custGeom>
              <a:avLst/>
              <a:gdLst/>
              <a:ahLst/>
              <a:cxnLst/>
              <a:rect l="l" t="t" r="r" b="b"/>
              <a:pathLst>
                <a:path w="2200910" h="3162300">
                  <a:moveTo>
                    <a:pt x="0" y="3162300"/>
                  </a:moveTo>
                  <a:lnTo>
                    <a:pt x="2200656" y="3162300"/>
                  </a:lnTo>
                  <a:lnTo>
                    <a:pt x="2200656" y="0"/>
                  </a:lnTo>
                  <a:lnTo>
                    <a:pt x="0" y="0"/>
                  </a:lnTo>
                  <a:lnTo>
                    <a:pt x="0" y="3162300"/>
                  </a:lnTo>
                  <a:close/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240791"/>
            <a:ext cx="2705100" cy="2388235"/>
            <a:chOff x="0" y="240791"/>
            <a:chExt cx="2705100" cy="2388235"/>
          </a:xfrm>
        </p:grpSpPr>
        <p:sp>
          <p:nvSpPr>
            <p:cNvPr id="8" name="object 8"/>
            <p:cNvSpPr/>
            <p:nvPr/>
          </p:nvSpPr>
          <p:spPr>
            <a:xfrm>
              <a:off x="0" y="240791"/>
              <a:ext cx="2705100" cy="238810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4007" y="304799"/>
              <a:ext cx="2526792" cy="22098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4957" y="285749"/>
              <a:ext cx="2565400" cy="2247900"/>
            </a:xfrm>
            <a:custGeom>
              <a:avLst/>
              <a:gdLst/>
              <a:ahLst/>
              <a:cxnLst/>
              <a:rect l="l" t="t" r="r" b="b"/>
              <a:pathLst>
                <a:path w="2565400" h="2247900">
                  <a:moveTo>
                    <a:pt x="0" y="2247900"/>
                  </a:moveTo>
                  <a:lnTo>
                    <a:pt x="2564892" y="2247900"/>
                  </a:lnTo>
                  <a:lnTo>
                    <a:pt x="2564892" y="0"/>
                  </a:lnTo>
                  <a:lnTo>
                    <a:pt x="0" y="0"/>
                  </a:lnTo>
                  <a:lnTo>
                    <a:pt x="0" y="224790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60"/>
              <a:t>5</a:t>
            </a:r>
            <a:r>
              <a:rPr dirty="0" spc="25"/>
              <a:t>/1</a:t>
            </a:r>
            <a:r>
              <a:rPr dirty="0" spc="-25"/>
              <a:t>9</a:t>
            </a:r>
            <a:r>
              <a:rPr dirty="0" spc="105"/>
              <a:t>/</a:t>
            </a:r>
            <a:r>
              <a:rPr dirty="0" spc="210"/>
              <a:t>2</a:t>
            </a:r>
            <a:r>
              <a:rPr dirty="0" spc="-35"/>
              <a:t>0</a:t>
            </a:r>
            <a:r>
              <a:rPr dirty="0" spc="-45"/>
              <a:t>2</a:t>
            </a:r>
            <a:r>
              <a:rPr dirty="0" spc="-10"/>
              <a:t>3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85"/>
              <a:t>pigmentations</a:t>
            </a:r>
            <a:r>
              <a:rPr dirty="0" spc="-165"/>
              <a:t> </a:t>
            </a:r>
            <a:r>
              <a:rPr dirty="0" spc="-75"/>
              <a:t>of</a:t>
            </a:r>
            <a:r>
              <a:rPr dirty="0" spc="-165"/>
              <a:t> </a:t>
            </a:r>
            <a:r>
              <a:rPr dirty="0" spc="-60"/>
              <a:t>oral</a:t>
            </a:r>
            <a:r>
              <a:rPr dirty="0" spc="-155"/>
              <a:t> </a:t>
            </a:r>
            <a:r>
              <a:rPr dirty="0" spc="-45"/>
              <a:t>cavity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699245" y="6550839"/>
            <a:ext cx="287655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4610">
              <a:lnSpc>
                <a:spcPts val="1430"/>
              </a:lnSpc>
            </a:pPr>
            <a:fld id="{81D60167-4931-47E6-BA6A-407CBD079E47}" type="slidenum">
              <a:rPr dirty="0" sz="1200" spc="-210">
                <a:solidFill>
                  <a:srgbClr val="92879F"/>
                </a:solidFill>
                <a:latin typeface="Arial"/>
                <a:cs typeface="Arial"/>
              </a:rPr>
              <a:t>119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5859" y="339852"/>
            <a:ext cx="2489454" cy="12123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4602" y="434467"/>
            <a:ext cx="1672589" cy="6807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300" spc="-204" i="1">
                <a:solidFill>
                  <a:srgbClr val="542B6D"/>
                </a:solidFill>
                <a:latin typeface="Times New Roman"/>
                <a:cs typeface="Times New Roman"/>
              </a:rPr>
              <a:t>Etiology</a:t>
            </a:r>
            <a:endParaRPr sz="43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60"/>
              <a:t>5</a:t>
            </a:r>
            <a:r>
              <a:rPr dirty="0" spc="25"/>
              <a:t>/1</a:t>
            </a:r>
            <a:r>
              <a:rPr dirty="0" spc="-25"/>
              <a:t>9</a:t>
            </a:r>
            <a:r>
              <a:rPr dirty="0" spc="105"/>
              <a:t>/</a:t>
            </a:r>
            <a:r>
              <a:rPr dirty="0" spc="210"/>
              <a:t>2</a:t>
            </a:r>
            <a:r>
              <a:rPr dirty="0" spc="-35"/>
              <a:t>0</a:t>
            </a:r>
            <a:r>
              <a:rPr dirty="0" spc="-45"/>
              <a:t>2</a:t>
            </a:r>
            <a:r>
              <a:rPr dirty="0" spc="-10"/>
              <a:t>3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85"/>
              <a:t>pigmentations</a:t>
            </a:r>
            <a:r>
              <a:rPr dirty="0" spc="-165"/>
              <a:t> </a:t>
            </a:r>
            <a:r>
              <a:rPr dirty="0" spc="-75"/>
              <a:t>of</a:t>
            </a:r>
            <a:r>
              <a:rPr dirty="0" spc="-165"/>
              <a:t> </a:t>
            </a:r>
            <a:r>
              <a:rPr dirty="0" spc="-60"/>
              <a:t>oral</a:t>
            </a:r>
            <a:r>
              <a:rPr dirty="0" spc="-155"/>
              <a:t> </a:t>
            </a:r>
            <a:r>
              <a:rPr dirty="0" spc="-45"/>
              <a:t>cavity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699245" y="6550839"/>
            <a:ext cx="287655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4610">
              <a:lnSpc>
                <a:spcPts val="1430"/>
              </a:lnSpc>
            </a:pPr>
            <a:fld id="{81D60167-4931-47E6-BA6A-407CBD079E47}" type="slidenum">
              <a:rPr dirty="0" sz="1200" spc="-210">
                <a:solidFill>
                  <a:srgbClr val="92879F"/>
                </a:solidFill>
                <a:latin typeface="Arial"/>
                <a:cs typeface="Arial"/>
              </a:rPr>
              <a:t>119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96897" y="1471929"/>
            <a:ext cx="7092950" cy="2738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5910" marR="178435" indent="-283845">
              <a:lnSpc>
                <a:spcPct val="100000"/>
              </a:lnSpc>
              <a:spcBef>
                <a:spcPts val="1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135">
                <a:latin typeface="Arial"/>
                <a:cs typeface="Arial"/>
              </a:rPr>
              <a:t>A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235">
                <a:latin typeface="Arial"/>
                <a:cs typeface="Arial"/>
              </a:rPr>
              <a:t>new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55">
                <a:latin typeface="Arial"/>
                <a:cs typeface="Arial"/>
              </a:rPr>
              <a:t>study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190">
                <a:latin typeface="Arial"/>
                <a:cs typeface="Arial"/>
              </a:rPr>
              <a:t>reveals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75">
                <a:latin typeface="Arial"/>
                <a:cs typeface="Arial"/>
              </a:rPr>
              <a:t>that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200">
                <a:latin typeface="Arial"/>
                <a:cs typeface="Arial"/>
              </a:rPr>
              <a:t>oxygen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30">
                <a:latin typeface="Arial"/>
                <a:cs typeface="Arial"/>
              </a:rPr>
              <a:t>depletion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65">
                <a:latin typeface="Arial"/>
                <a:cs typeface="Arial"/>
              </a:rPr>
              <a:t>in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155">
                <a:latin typeface="Arial"/>
                <a:cs typeface="Arial"/>
              </a:rPr>
              <a:t>placenta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225">
                <a:latin typeface="Arial"/>
                <a:cs typeface="Arial"/>
              </a:rPr>
              <a:t>can  </a:t>
            </a:r>
            <a:r>
              <a:rPr dirty="0" sz="2400" spc="-280">
                <a:latin typeface="Arial"/>
                <a:cs typeface="Arial"/>
              </a:rPr>
              <a:t>cause </a:t>
            </a:r>
            <a:r>
              <a:rPr dirty="0" sz="2400" spc="-75">
                <a:latin typeface="Arial"/>
                <a:cs typeface="Arial"/>
              </a:rPr>
              <a:t>infantile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235">
                <a:latin typeface="Arial"/>
                <a:cs typeface="Arial"/>
              </a:rPr>
              <a:t>hemangioma.</a:t>
            </a:r>
            <a:endParaRPr sz="2400">
              <a:latin typeface="Arial"/>
              <a:cs typeface="Arial"/>
            </a:endParaRPr>
          </a:p>
          <a:p>
            <a:pPr marL="295910" marR="5080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130">
                <a:latin typeface="Arial"/>
                <a:cs typeface="Arial"/>
              </a:rPr>
              <a:t>Prematurity</a:t>
            </a:r>
            <a:r>
              <a:rPr dirty="0" sz="2400" spc="-305">
                <a:latin typeface="Arial"/>
                <a:cs typeface="Arial"/>
              </a:rPr>
              <a:t> </a:t>
            </a:r>
            <a:r>
              <a:rPr dirty="0" sz="2400" spc="-200">
                <a:latin typeface="Arial"/>
                <a:cs typeface="Arial"/>
              </a:rPr>
              <a:t>is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65">
                <a:latin typeface="Arial"/>
                <a:cs typeface="Arial"/>
              </a:rPr>
              <a:t>well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145">
                <a:latin typeface="Arial"/>
                <a:cs typeface="Arial"/>
              </a:rPr>
              <a:t>defined</a:t>
            </a:r>
            <a:r>
              <a:rPr dirty="0" sz="2400" spc="-270">
                <a:latin typeface="Arial"/>
                <a:cs typeface="Arial"/>
              </a:rPr>
              <a:t> </a:t>
            </a:r>
            <a:r>
              <a:rPr dirty="0" sz="2400" spc="-114">
                <a:latin typeface="Arial"/>
                <a:cs typeface="Arial"/>
              </a:rPr>
              <a:t>risk</a:t>
            </a:r>
            <a:r>
              <a:rPr dirty="0" sz="2400" spc="-305">
                <a:latin typeface="Arial"/>
                <a:cs typeface="Arial"/>
              </a:rPr>
              <a:t> </a:t>
            </a:r>
            <a:r>
              <a:rPr dirty="0" sz="2400" spc="-130">
                <a:latin typeface="Arial"/>
                <a:cs typeface="Arial"/>
              </a:rPr>
              <a:t>factor</a:t>
            </a:r>
            <a:r>
              <a:rPr dirty="0" sz="2400" spc="-295">
                <a:latin typeface="Arial"/>
                <a:cs typeface="Arial"/>
              </a:rPr>
              <a:t> </a:t>
            </a:r>
            <a:r>
              <a:rPr dirty="0" sz="2400" spc="-140">
                <a:latin typeface="Arial"/>
                <a:cs typeface="Arial"/>
              </a:rPr>
              <a:t>especially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65">
                <a:latin typeface="Arial"/>
                <a:cs typeface="Arial"/>
              </a:rPr>
              <a:t>in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245">
                <a:latin typeface="Arial"/>
                <a:cs typeface="Arial"/>
              </a:rPr>
              <a:t>neonates  </a:t>
            </a:r>
            <a:r>
              <a:rPr dirty="0" sz="2400" spc="-165">
                <a:latin typeface="Arial"/>
                <a:cs typeface="Arial"/>
              </a:rPr>
              <a:t>below </a:t>
            </a:r>
            <a:r>
              <a:rPr dirty="0" sz="2400" spc="-245">
                <a:latin typeface="Arial"/>
                <a:cs typeface="Arial"/>
              </a:rPr>
              <a:t>1500grams </a:t>
            </a:r>
            <a:r>
              <a:rPr dirty="0" sz="2400" spc="-65">
                <a:latin typeface="Arial"/>
                <a:cs typeface="Arial"/>
              </a:rPr>
              <a:t>in</a:t>
            </a:r>
            <a:r>
              <a:rPr dirty="0" sz="2400" spc="-440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weight.</a:t>
            </a:r>
            <a:endParaRPr sz="2400">
              <a:latin typeface="Arial"/>
              <a:cs typeface="Arial"/>
            </a:endParaRPr>
          </a:p>
          <a:p>
            <a:pPr marL="295910" marR="443865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dirty="0" sz="2400" spc="-225">
                <a:latin typeface="Arial"/>
                <a:cs typeface="Arial"/>
              </a:rPr>
              <a:t>Recent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175">
                <a:latin typeface="Arial"/>
                <a:cs typeface="Arial"/>
              </a:rPr>
              <a:t>reports</a:t>
            </a:r>
            <a:r>
              <a:rPr dirty="0" sz="2400" spc="-310">
                <a:latin typeface="Arial"/>
                <a:cs typeface="Arial"/>
              </a:rPr>
              <a:t> </a:t>
            </a:r>
            <a:r>
              <a:rPr dirty="0" sz="2400" spc="-250">
                <a:latin typeface="Arial"/>
                <a:cs typeface="Arial"/>
              </a:rPr>
              <a:t>on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155">
                <a:latin typeface="Arial"/>
                <a:cs typeface="Arial"/>
              </a:rPr>
              <a:t>molecular</a:t>
            </a:r>
            <a:r>
              <a:rPr dirty="0" sz="2400" spc="-290">
                <a:latin typeface="Arial"/>
                <a:cs typeface="Arial"/>
              </a:rPr>
              <a:t> </a:t>
            </a:r>
            <a:r>
              <a:rPr dirty="0" sz="2400" spc="-155">
                <a:latin typeface="Arial"/>
                <a:cs typeface="Arial"/>
              </a:rPr>
              <a:t>study</a:t>
            </a:r>
            <a:r>
              <a:rPr dirty="0" sz="2400" spc="-300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of</a:t>
            </a:r>
            <a:r>
              <a:rPr dirty="0" sz="2400" spc="-265">
                <a:latin typeface="Arial"/>
                <a:cs typeface="Arial"/>
              </a:rPr>
              <a:t> </a:t>
            </a:r>
            <a:r>
              <a:rPr dirty="0" sz="2400" spc="-245">
                <a:latin typeface="Arial"/>
                <a:cs typeface="Arial"/>
              </a:rPr>
              <a:t>hemangiomas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204">
                <a:latin typeface="Arial"/>
                <a:cs typeface="Arial"/>
              </a:rPr>
              <a:t>have  </a:t>
            </a:r>
            <a:r>
              <a:rPr dirty="0" sz="2400" spc="-165">
                <a:latin typeface="Arial"/>
                <a:cs typeface="Arial"/>
              </a:rPr>
              <a:t>revealed </a:t>
            </a:r>
            <a:r>
              <a:rPr dirty="0" sz="2400" spc="-75">
                <a:latin typeface="Arial"/>
                <a:cs typeface="Arial"/>
              </a:rPr>
              <a:t>that </a:t>
            </a:r>
            <a:r>
              <a:rPr dirty="0" sz="2400" spc="-25">
                <a:latin typeface="Arial"/>
                <a:cs typeface="Arial"/>
              </a:rPr>
              <a:t>Bcl-2 </a:t>
            </a:r>
            <a:r>
              <a:rPr dirty="0" sz="2400" spc="-140">
                <a:latin typeface="Arial"/>
                <a:cs typeface="Arial"/>
              </a:rPr>
              <a:t>could </a:t>
            </a:r>
            <a:r>
              <a:rPr dirty="0" sz="2400" spc="-195">
                <a:latin typeface="Arial"/>
                <a:cs typeface="Arial"/>
              </a:rPr>
              <a:t>promote </a:t>
            </a:r>
            <a:r>
              <a:rPr dirty="0" sz="2400" spc="-130">
                <a:latin typeface="Arial"/>
                <a:cs typeface="Arial"/>
              </a:rPr>
              <a:t>the </a:t>
            </a:r>
            <a:r>
              <a:rPr dirty="0" sz="2400" spc="-135">
                <a:latin typeface="Arial"/>
                <a:cs typeface="Arial"/>
              </a:rPr>
              <a:t>growth </a:t>
            </a:r>
            <a:r>
              <a:rPr dirty="0" sz="2400" spc="-150">
                <a:latin typeface="Arial"/>
                <a:cs typeface="Arial"/>
              </a:rPr>
              <a:t>of  </a:t>
            </a:r>
            <a:r>
              <a:rPr dirty="0" sz="2400" spc="-220">
                <a:latin typeface="Arial"/>
                <a:cs typeface="Arial"/>
              </a:rPr>
              <a:t>hemangioma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105">
                <a:latin typeface="Arial"/>
                <a:cs typeface="Arial"/>
              </a:rPr>
              <a:t>by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55">
                <a:latin typeface="Arial"/>
                <a:cs typeface="Arial"/>
              </a:rPr>
              <a:t>inhibiting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35">
                <a:latin typeface="Arial"/>
                <a:cs typeface="Arial"/>
              </a:rPr>
              <a:t>the</a:t>
            </a:r>
            <a:r>
              <a:rPr dirty="0" sz="2400" spc="-275">
                <a:latin typeface="Arial"/>
                <a:cs typeface="Arial"/>
              </a:rPr>
              <a:t> </a:t>
            </a:r>
            <a:r>
              <a:rPr dirty="0" sz="2400" spc="-215">
                <a:latin typeface="Arial"/>
                <a:cs typeface="Arial"/>
              </a:rPr>
              <a:t>apoptosis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of</a:t>
            </a:r>
            <a:r>
              <a:rPr dirty="0" sz="2400" spc="-310">
                <a:latin typeface="Arial"/>
                <a:cs typeface="Arial"/>
              </a:rPr>
              <a:t> </a:t>
            </a:r>
            <a:r>
              <a:rPr dirty="0" sz="2400" spc="-160">
                <a:latin typeface="Arial"/>
                <a:cs typeface="Arial"/>
              </a:rPr>
              <a:t>endothelia.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5859" y="339852"/>
            <a:ext cx="3969258" cy="12123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4602" y="434467"/>
            <a:ext cx="3152775" cy="6807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300" spc="-290" i="1">
                <a:solidFill>
                  <a:srgbClr val="542B6D"/>
                </a:solidFill>
                <a:latin typeface="Times New Roman"/>
                <a:cs typeface="Times New Roman"/>
              </a:rPr>
              <a:t>Clinical</a:t>
            </a:r>
            <a:r>
              <a:rPr dirty="0" sz="4300" spc="-215" i="1">
                <a:solidFill>
                  <a:srgbClr val="542B6D"/>
                </a:solidFill>
                <a:latin typeface="Times New Roman"/>
                <a:cs typeface="Times New Roman"/>
              </a:rPr>
              <a:t> </a:t>
            </a:r>
            <a:r>
              <a:rPr dirty="0" sz="4300" spc="-220" i="1">
                <a:solidFill>
                  <a:srgbClr val="542B6D"/>
                </a:solidFill>
                <a:latin typeface="Times New Roman"/>
                <a:cs typeface="Times New Roman"/>
              </a:rPr>
              <a:t>features</a:t>
            </a:r>
            <a:endParaRPr sz="43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60"/>
              <a:t>5</a:t>
            </a:r>
            <a:r>
              <a:rPr dirty="0" spc="25"/>
              <a:t>/1</a:t>
            </a:r>
            <a:r>
              <a:rPr dirty="0" spc="-25"/>
              <a:t>9</a:t>
            </a:r>
            <a:r>
              <a:rPr dirty="0" spc="105"/>
              <a:t>/</a:t>
            </a:r>
            <a:r>
              <a:rPr dirty="0" spc="210"/>
              <a:t>2</a:t>
            </a:r>
            <a:r>
              <a:rPr dirty="0" spc="-35"/>
              <a:t>0</a:t>
            </a:r>
            <a:r>
              <a:rPr dirty="0" spc="-45"/>
              <a:t>2</a:t>
            </a:r>
            <a:r>
              <a:rPr dirty="0" spc="-10"/>
              <a:t>3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85"/>
              <a:t>pigmentations</a:t>
            </a:r>
            <a:r>
              <a:rPr dirty="0" spc="-165"/>
              <a:t> </a:t>
            </a:r>
            <a:r>
              <a:rPr dirty="0" spc="-75"/>
              <a:t>of</a:t>
            </a:r>
            <a:r>
              <a:rPr dirty="0" spc="-165"/>
              <a:t> </a:t>
            </a:r>
            <a:r>
              <a:rPr dirty="0" spc="-60"/>
              <a:t>oral</a:t>
            </a:r>
            <a:r>
              <a:rPr dirty="0" spc="-155"/>
              <a:t> </a:t>
            </a:r>
            <a:r>
              <a:rPr dirty="0" spc="-45"/>
              <a:t>cavity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699245" y="6550839"/>
            <a:ext cx="287655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4610">
              <a:lnSpc>
                <a:spcPts val="1430"/>
              </a:lnSpc>
            </a:pPr>
            <a:fld id="{81D60167-4931-47E6-BA6A-407CBD079E47}" type="slidenum">
              <a:rPr dirty="0" sz="1200" spc="-210">
                <a:solidFill>
                  <a:srgbClr val="92879F"/>
                </a:solidFill>
                <a:latin typeface="Arial"/>
                <a:cs typeface="Arial"/>
              </a:rPr>
              <a:t>119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593215" marR="5080" indent="-283845">
              <a:lnSpc>
                <a:spcPct val="100000"/>
              </a:lnSpc>
              <a:spcBef>
                <a:spcPts val="100"/>
              </a:spcBef>
              <a:buClr>
                <a:srgbClr val="CEB866"/>
              </a:buClr>
              <a:buSzPct val="79166"/>
              <a:buFont typeface="Arial"/>
              <a:buChar char=""/>
              <a:tabLst>
                <a:tab pos="1642745" algn="l"/>
                <a:tab pos="1643380" algn="l"/>
              </a:tabLst>
            </a:pPr>
            <a:r>
              <a:rPr dirty="0"/>
              <a:t>	</a:t>
            </a:r>
            <a:r>
              <a:rPr dirty="0" spc="-130"/>
              <a:t>In</a:t>
            </a:r>
            <a:r>
              <a:rPr dirty="0" spc="-285"/>
              <a:t> </a:t>
            </a:r>
            <a:r>
              <a:rPr dirty="0" spc="-145"/>
              <a:t>adults</a:t>
            </a:r>
            <a:r>
              <a:rPr dirty="0" spc="-285"/>
              <a:t> </a:t>
            </a:r>
            <a:r>
              <a:rPr dirty="0" spc="-135"/>
              <a:t>the</a:t>
            </a:r>
            <a:r>
              <a:rPr dirty="0" spc="-280"/>
              <a:t> </a:t>
            </a:r>
            <a:r>
              <a:rPr dirty="0" spc="-229"/>
              <a:t>mucosal</a:t>
            </a:r>
            <a:r>
              <a:rPr dirty="0" spc="-275"/>
              <a:t> </a:t>
            </a:r>
            <a:r>
              <a:rPr dirty="0" spc="-245"/>
              <a:t>hemangiomas</a:t>
            </a:r>
            <a:r>
              <a:rPr dirty="0" spc="-265"/>
              <a:t> most</a:t>
            </a:r>
            <a:r>
              <a:rPr dirty="0" spc="-285"/>
              <a:t> </a:t>
            </a:r>
            <a:r>
              <a:rPr dirty="0" spc="-150"/>
              <a:t>often</a:t>
            </a:r>
            <a:r>
              <a:rPr dirty="0" spc="-295"/>
              <a:t> </a:t>
            </a:r>
            <a:r>
              <a:rPr dirty="0" spc="-240"/>
              <a:t>arises</a:t>
            </a:r>
            <a:r>
              <a:rPr dirty="0" spc="-290"/>
              <a:t> </a:t>
            </a:r>
            <a:r>
              <a:rPr dirty="0" spc="-175"/>
              <a:t>from</a:t>
            </a:r>
            <a:r>
              <a:rPr dirty="0" spc="-280"/>
              <a:t> </a:t>
            </a:r>
            <a:r>
              <a:rPr dirty="0" spc="-135"/>
              <a:t>the  </a:t>
            </a:r>
            <a:r>
              <a:rPr dirty="0" spc="-110"/>
              <a:t>frequently </a:t>
            </a:r>
            <a:r>
              <a:rPr dirty="0" spc="-165"/>
              <a:t>traumatized </a:t>
            </a:r>
            <a:r>
              <a:rPr dirty="0" spc="-235"/>
              <a:t>mucosal </a:t>
            </a:r>
            <a:r>
              <a:rPr dirty="0" spc="-225"/>
              <a:t>sites </a:t>
            </a:r>
            <a:r>
              <a:rPr dirty="0" spc="-30"/>
              <a:t>like </a:t>
            </a:r>
            <a:r>
              <a:rPr dirty="0" spc="-130"/>
              <a:t>the </a:t>
            </a:r>
            <a:r>
              <a:rPr dirty="0" spc="10"/>
              <a:t>lip </a:t>
            </a:r>
            <a:r>
              <a:rPr dirty="0" spc="-280"/>
              <a:t>mucosa(  </a:t>
            </a:r>
            <a:r>
              <a:rPr dirty="0" spc="60"/>
              <a:t>63% </a:t>
            </a:r>
            <a:r>
              <a:rPr dirty="0" spc="-150"/>
              <a:t>of </a:t>
            </a:r>
            <a:r>
              <a:rPr dirty="0" spc="-114"/>
              <a:t>oral </a:t>
            </a:r>
            <a:r>
              <a:rPr dirty="0" spc="-325"/>
              <a:t>cases) </a:t>
            </a:r>
            <a:r>
              <a:rPr dirty="0" spc="-335"/>
              <a:t>, </a:t>
            </a:r>
            <a:r>
              <a:rPr dirty="0" spc="-135"/>
              <a:t>the </a:t>
            </a:r>
            <a:r>
              <a:rPr dirty="0" spc="-155"/>
              <a:t>buccal </a:t>
            </a:r>
            <a:r>
              <a:rPr dirty="0" spc="-290"/>
              <a:t>mucosa </a:t>
            </a:r>
            <a:r>
              <a:rPr dirty="0" spc="-235"/>
              <a:t>( </a:t>
            </a:r>
            <a:r>
              <a:rPr dirty="0" spc="-140"/>
              <a:t>14% </a:t>
            </a:r>
            <a:r>
              <a:rPr dirty="0" spc="-150"/>
              <a:t>of </a:t>
            </a:r>
            <a:r>
              <a:rPr dirty="0" spc="-114"/>
              <a:t>oral </a:t>
            </a:r>
            <a:r>
              <a:rPr dirty="0" spc="-325"/>
              <a:t>cases) </a:t>
            </a:r>
            <a:r>
              <a:rPr dirty="0" spc="-335"/>
              <a:t>,  </a:t>
            </a:r>
            <a:r>
              <a:rPr dirty="0" spc="-80"/>
              <a:t>lateral </a:t>
            </a:r>
            <a:r>
              <a:rPr dirty="0" spc="-160"/>
              <a:t>border </a:t>
            </a:r>
            <a:r>
              <a:rPr dirty="0" spc="-150"/>
              <a:t>of </a:t>
            </a:r>
            <a:r>
              <a:rPr dirty="0" spc="-180"/>
              <a:t>tongue </a:t>
            </a:r>
            <a:r>
              <a:rPr dirty="0" spc="-235"/>
              <a:t>( </a:t>
            </a:r>
            <a:r>
              <a:rPr dirty="0" spc="-140"/>
              <a:t>14% </a:t>
            </a:r>
            <a:r>
              <a:rPr dirty="0" spc="-150"/>
              <a:t>of </a:t>
            </a:r>
            <a:r>
              <a:rPr dirty="0" spc="-325"/>
              <a:t>cases) </a:t>
            </a:r>
            <a:r>
              <a:rPr dirty="0" spc="-95"/>
              <a:t>but </a:t>
            </a:r>
            <a:r>
              <a:rPr dirty="0" spc="60"/>
              <a:t>it </a:t>
            </a:r>
            <a:r>
              <a:rPr dirty="0" spc="-204"/>
              <a:t>may </a:t>
            </a:r>
            <a:r>
              <a:rPr dirty="0" spc="-195"/>
              <a:t>occur </a:t>
            </a:r>
            <a:r>
              <a:rPr dirty="0" spc="-95"/>
              <a:t>at  </a:t>
            </a:r>
            <a:r>
              <a:rPr dirty="0" spc="-165"/>
              <a:t>any</a:t>
            </a:r>
            <a:r>
              <a:rPr dirty="0" spc="-285"/>
              <a:t> </a:t>
            </a:r>
            <a:r>
              <a:rPr dirty="0" spc="-114"/>
              <a:t>oral</a:t>
            </a:r>
            <a:r>
              <a:rPr dirty="0" spc="-290"/>
              <a:t> </a:t>
            </a:r>
            <a:r>
              <a:rPr dirty="0" spc="-165"/>
              <a:t>or</a:t>
            </a:r>
            <a:r>
              <a:rPr dirty="0" spc="-290"/>
              <a:t> </a:t>
            </a:r>
            <a:r>
              <a:rPr dirty="0" spc="-145"/>
              <a:t>pharyngeal</a:t>
            </a:r>
            <a:r>
              <a:rPr dirty="0" spc="-285"/>
              <a:t> </a:t>
            </a:r>
            <a:r>
              <a:rPr dirty="0" spc="-155"/>
              <a:t>location.</a:t>
            </a:r>
          </a:p>
          <a:p>
            <a:pPr marL="1593215" indent="-283845">
              <a:lnSpc>
                <a:spcPct val="100000"/>
              </a:lnSpc>
              <a:spcBef>
                <a:spcPts val="600"/>
              </a:spcBef>
              <a:buClr>
                <a:srgbClr val="CEB866"/>
              </a:buClr>
              <a:buSzPct val="79166"/>
              <a:buChar char=""/>
              <a:tabLst>
                <a:tab pos="1593850" algn="l"/>
                <a:tab pos="1594485" algn="l"/>
              </a:tabLst>
            </a:pPr>
            <a:r>
              <a:rPr dirty="0" spc="-130"/>
              <a:t>Congenital</a:t>
            </a:r>
            <a:r>
              <a:rPr dirty="0" spc="-305"/>
              <a:t> </a:t>
            </a:r>
            <a:r>
              <a:rPr dirty="0" spc="-225"/>
              <a:t>lesions</a:t>
            </a:r>
            <a:r>
              <a:rPr dirty="0" spc="-290"/>
              <a:t> </a:t>
            </a:r>
            <a:r>
              <a:rPr dirty="0" spc="-145"/>
              <a:t>tend</a:t>
            </a:r>
            <a:r>
              <a:rPr dirty="0" spc="-285"/>
              <a:t> </a:t>
            </a:r>
            <a:r>
              <a:rPr dirty="0" spc="-120"/>
              <a:t>to</a:t>
            </a:r>
            <a:r>
              <a:rPr dirty="0" spc="-285"/>
              <a:t> </a:t>
            </a:r>
            <a:r>
              <a:rPr dirty="0" spc="-190"/>
              <a:t>keep</a:t>
            </a:r>
            <a:r>
              <a:rPr dirty="0" spc="-270"/>
              <a:t> </a:t>
            </a:r>
            <a:r>
              <a:rPr dirty="0" spc="-225"/>
              <a:t>pace</a:t>
            </a:r>
            <a:r>
              <a:rPr dirty="0" spc="-295"/>
              <a:t> </a:t>
            </a:r>
            <a:r>
              <a:rPr dirty="0" spc="-60"/>
              <a:t>with</a:t>
            </a:r>
            <a:r>
              <a:rPr dirty="0" spc="-280"/>
              <a:t> </a:t>
            </a:r>
            <a:r>
              <a:rPr dirty="0" spc="-160"/>
              <a:t>body</a:t>
            </a:r>
            <a:r>
              <a:rPr dirty="0" spc="-285"/>
              <a:t> </a:t>
            </a:r>
            <a:r>
              <a:rPr dirty="0" spc="-135"/>
              <a:t>growth</a:t>
            </a:r>
            <a:r>
              <a:rPr dirty="0" spc="-315"/>
              <a:t> </a:t>
            </a:r>
            <a:r>
              <a:rPr dirty="0" spc="-95"/>
              <a:t>while</a:t>
            </a:r>
          </a:p>
          <a:p>
            <a:pPr marL="1593215">
              <a:lnSpc>
                <a:spcPct val="100000"/>
              </a:lnSpc>
              <a:spcBef>
                <a:spcPts val="5"/>
              </a:spcBef>
            </a:pPr>
            <a:r>
              <a:rPr dirty="0" spc="-75"/>
              <a:t>adult</a:t>
            </a:r>
            <a:r>
              <a:rPr dirty="0" spc="-290"/>
              <a:t> </a:t>
            </a:r>
            <a:r>
              <a:rPr dirty="0" spc="-245"/>
              <a:t>onset</a:t>
            </a:r>
            <a:r>
              <a:rPr dirty="0" spc="-295"/>
              <a:t> </a:t>
            </a:r>
            <a:r>
              <a:rPr dirty="0" spc="-225"/>
              <a:t>lesions</a:t>
            </a:r>
            <a:r>
              <a:rPr dirty="0" spc="-285"/>
              <a:t> </a:t>
            </a:r>
            <a:r>
              <a:rPr dirty="0" spc="-150"/>
              <a:t>tend</a:t>
            </a:r>
            <a:r>
              <a:rPr dirty="0" spc="-285"/>
              <a:t> </a:t>
            </a:r>
            <a:r>
              <a:rPr dirty="0" spc="-120"/>
              <a:t>to</a:t>
            </a:r>
            <a:r>
              <a:rPr dirty="0" spc="-285"/>
              <a:t> </a:t>
            </a:r>
            <a:r>
              <a:rPr dirty="0" spc="-130"/>
              <a:t>slowly</a:t>
            </a:r>
            <a:r>
              <a:rPr dirty="0" spc="-295"/>
              <a:t> </a:t>
            </a:r>
            <a:r>
              <a:rPr dirty="0" spc="-170"/>
              <a:t>enlarge</a:t>
            </a:r>
            <a:r>
              <a:rPr dirty="0" spc="-285"/>
              <a:t> </a:t>
            </a:r>
            <a:r>
              <a:rPr dirty="0" spc="-185"/>
              <a:t>over</a:t>
            </a:r>
            <a:r>
              <a:rPr dirty="0" spc="-285"/>
              <a:t> </a:t>
            </a:r>
            <a:r>
              <a:rPr dirty="0" spc="-235"/>
              <a:t>a</a:t>
            </a:r>
            <a:r>
              <a:rPr dirty="0" spc="-290"/>
              <a:t> </a:t>
            </a:r>
            <a:r>
              <a:rPr dirty="0" spc="-140"/>
              <a:t>period</a:t>
            </a:r>
            <a:r>
              <a:rPr dirty="0" spc="-285"/>
              <a:t> </a:t>
            </a:r>
            <a:r>
              <a:rPr dirty="0" spc="-150"/>
              <a:t>of</a:t>
            </a:r>
          </a:p>
          <a:p>
            <a:pPr marL="1593215">
              <a:lnSpc>
                <a:spcPct val="100000"/>
              </a:lnSpc>
              <a:spcBef>
                <a:spcPts val="780"/>
              </a:spcBef>
            </a:pPr>
            <a:r>
              <a:rPr dirty="0" spc="-235"/>
              <a:t>months </a:t>
            </a:r>
            <a:r>
              <a:rPr dirty="0" spc="-120"/>
              <a:t>to</a:t>
            </a:r>
            <a:r>
              <a:rPr dirty="0" spc="-345"/>
              <a:t> </a:t>
            </a:r>
            <a:r>
              <a:rPr dirty="0" spc="-240"/>
              <a:t>years.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1008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2023-05-19T09:52:38Z</dcterms:created>
  <dcterms:modified xsi:type="dcterms:W3CDTF">2023-05-19T09:52:38Z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2023-05-19T00:00:00Z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2023-05-19T00:00:00Z</vt:filetime>
  </property>
</Properties>
</file>