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40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72" r:id="rId12"/>
    <p:sldId id="264" r:id="rId13"/>
    <p:sldId id="275" r:id="rId14"/>
    <p:sldId id="276" r:id="rId15"/>
    <p:sldId id="277" r:id="rId16"/>
    <p:sldId id="278" r:id="rId17"/>
    <p:sldId id="273" r:id="rId18"/>
    <p:sldId id="281" r:id="rId19"/>
    <p:sldId id="282" r:id="rId20"/>
    <p:sldId id="265" r:id="rId21"/>
    <p:sldId id="266" r:id="rId22"/>
    <p:sldId id="267" r:id="rId23"/>
    <p:sldId id="268" r:id="rId24"/>
    <p:sldId id="283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41" r:id="rId79"/>
    <p:sldId id="342" r:id="rId80"/>
    <p:sldId id="343" r:id="rId81"/>
    <p:sldId id="344" r:id="rId82"/>
    <p:sldId id="345" r:id="rId83"/>
    <p:sldId id="346" r:id="rId84"/>
    <p:sldId id="339" r:id="rId8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4FA"/>
    <a:srgbClr val="00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114" d="100"/>
          <a:sy n="114" d="100"/>
        </p:scale>
        <p:origin x="-147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C190C6-D280-429E-AD06-9C8A73F606EA}" type="datetimeFigureOut">
              <a:rPr lang="en-US"/>
              <a:pPr>
                <a:defRPr/>
              </a:pPr>
              <a:t>01-Jul-23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878137D-78BF-4CD4-97CE-04D702E6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4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8D6F-1416-468C-989D-3B536143E6DC}" type="slidenum">
              <a:rPr lang="en-US" smtClean="0">
                <a:latin typeface="Arial" pitchFamily="34" charset="0"/>
              </a:rPr>
              <a:pPr/>
              <a:t>79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mtClean="0">
                <a:latin typeface="Arial" pitchFamily="34" charset="0"/>
              </a:rPr>
              <a:t>Removal of granulation tissue of osseous defect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pitchFamily="34" charset="0"/>
              </a:rPr>
              <a:t>Removal of Calculus, root planing, finishing using curets and finishing burs</a:t>
            </a:r>
          </a:p>
          <a:p>
            <a:pPr eaLnBrk="1" hangingPunct="1">
              <a:buFontTx/>
              <a:buChar char="-"/>
            </a:pPr>
            <a:r>
              <a:rPr lang="en-US" smtClean="0">
                <a:latin typeface="Arial" pitchFamily="34" charset="0"/>
              </a:rPr>
              <a:t>T Hcl – 5 min (optional)</a:t>
            </a:r>
          </a:p>
        </p:txBody>
      </p:sp>
    </p:spTree>
    <p:extLst>
      <p:ext uri="{BB962C8B-B14F-4D97-AF65-F5344CB8AC3E}">
        <p14:creationId xmlns:p14="http://schemas.microsoft.com/office/powerpoint/2010/main" val="74818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34" charset="0"/>
              </a:rPr>
              <a:t>De cortication ( #1/2 round bur)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34" charset="0"/>
              </a:rPr>
              <a:t>Membrane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Arial" pitchFamily="34" charset="0"/>
              </a:rPr>
              <a:t>Wide &amp; deep osseous defects, 1 wall defect in which </a:t>
            </a:r>
            <a:r>
              <a:rPr lang="en-US" dirty="0" err="1" smtClean="0">
                <a:latin typeface="Arial" pitchFamily="34" charset="0"/>
              </a:rPr>
              <a:t>spacemaking</a:t>
            </a:r>
            <a:r>
              <a:rPr lang="en-US" dirty="0" smtClean="0">
                <a:latin typeface="Arial" pitchFamily="34" charset="0"/>
              </a:rPr>
              <a:t> is difficult, extensive </a:t>
            </a:r>
            <a:r>
              <a:rPr lang="en-US" dirty="0" err="1" smtClean="0">
                <a:latin typeface="Arial" pitchFamily="34" charset="0"/>
              </a:rPr>
              <a:t>furcation</a:t>
            </a:r>
            <a:r>
              <a:rPr lang="en-US" dirty="0" smtClean="0">
                <a:latin typeface="Arial" pitchFamily="34" charset="0"/>
              </a:rPr>
              <a:t> involvement – Bone grafts + GTR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6719F-9193-412F-8835-B54A97ABC8F4}" type="slidenum">
              <a:rPr lang="en-IN" smtClean="0"/>
              <a:pPr/>
              <a:t>80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32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F416E-2BC5-4009-84A9-0EC645AD7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1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9E35-65DC-4FDB-A103-2485D1CEE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9B78E-CDE8-4164-AEFE-AE25391FD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5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3FDBB-A191-4AC7-83D6-CB9F143B4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3B071-0625-4D82-AD2F-AB3A18BE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8CA2A-A005-4945-8700-DFA535EF3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4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90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A087-EC21-4CB1-8D92-2836D4B5E315}" type="datetime1">
              <a:rPr lang="en-US" smtClean="0"/>
              <a:pPr>
                <a:defRPr/>
              </a:pPr>
              <a:t>01-Jul-23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Perio Avalokanam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40EE-7F67-4602-9106-4D84FF8DF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45DF-3CB3-4FAC-BD96-B5E21FC3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AE582-3994-4B9B-ABE1-35F65D709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9D91-6EAB-40A2-91A1-251950814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3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D05D-AC3C-43F0-A687-4A8EF64B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1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F359-E028-42F0-8A89-346392E47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3E0E-801A-411F-A0B3-C474806F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BF61-2AD3-44E9-A7BB-562E9F5DE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4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78E4-A45D-4212-B426-B66FF349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EFE81A6-D47B-483A-A8A6-5788B07BA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jpe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5.jpe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0.jpe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5.jpe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2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png"/><Relationship Id="rId4" Type="http://schemas.openxmlformats.org/officeDocument/2006/relationships/image" Target="../media/image13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16907B-694C-4BEB-AF40-81BE84B95A4C}" type="slidenum">
              <a:rPr lang="en-US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I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SIBAR INSTITUTE OF DENTAL SCIENCES</a:t>
            </a:r>
          </a:p>
          <a:p>
            <a:pPr algn="ctr" eaLnBrk="1" hangingPunct="1">
              <a:defRPr/>
            </a:pPr>
            <a:r>
              <a:rPr lang="en-I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DEPARTMENT OF PERIODONTICS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683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IN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PERIODONTAL PLASTIC AND ESTHETIC SURGERY</a:t>
            </a:r>
          </a:p>
        </p:txBody>
      </p:sp>
      <p:pic>
        <p:nvPicPr>
          <p:cNvPr id="3079" name="Picture 2" descr="C:\Users\DELL-PC\Downloads\SIBAR Logo copy (1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6002338"/>
            <a:ext cx="8604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Content Placeholder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91440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5334000"/>
            <a:ext cx="9144000" cy="642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K. LAKSHMIKANTH,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79248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1) Gingival Augmentation Apical To Recession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	Includes</a:t>
            </a:r>
            <a:r>
              <a:rPr lang="te-IN" sz="2400" b="1">
                <a:solidFill>
                  <a:srgbClr val="FFFF00"/>
                </a:solidFill>
              </a:rPr>
              <a:t>  </a:t>
            </a:r>
            <a:r>
              <a:rPr lang="en-US" sz="2400" b="1">
                <a:solidFill>
                  <a:srgbClr val="FFFF00"/>
                </a:solidFill>
              </a:rPr>
              <a:t>A)free Gingival Autograft	</a:t>
            </a:r>
            <a:r>
              <a:rPr lang="te-IN" sz="2400" b="1">
                <a:solidFill>
                  <a:srgbClr val="FFFF00"/>
                </a:solidFill>
              </a:rPr>
              <a:t>                                               </a:t>
            </a:r>
            <a:r>
              <a:rPr lang="en-US" sz="2400" b="1">
                <a:solidFill>
                  <a:srgbClr val="FFFF00"/>
                </a:solidFill>
              </a:rPr>
              <a:t>                   	                 B)free Connective Tissue Autograft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</a:rPr>
              <a:t>                            </a:t>
            </a:r>
            <a:r>
              <a:rPr lang="en-US" sz="2400" b="1">
                <a:solidFill>
                  <a:srgbClr val="FFFF00"/>
                </a:solidFill>
              </a:rPr>
              <a:t>C)apically Positioned Flap.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</a:rPr>
              <a:t>     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0" y="1981200"/>
            <a:ext cx="91440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 i="1" u="sng">
              <a:solidFill>
                <a:srgbClr val="00FF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 i="1" u="sng">
              <a:solidFill>
                <a:srgbClr val="00FF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Are Used To Create Zone Of Attached Gingiva Initially Described By Bjorn 1963.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Indications: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sz="2400" b="1">
                <a:solidFill>
                  <a:srgbClr val="FFFF00"/>
                </a:solidFill>
              </a:rPr>
              <a:t>Progreesive Gingival Recession And Inflammation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2) Non Pathologic Dehiscences And Fenestrations.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318" r:id="rId2" imgW="7695238" imgH="1448002"/>
        </mc:Choice>
        <mc:Fallback>
          <p:control r:id="rId2" imgW="7695238" imgH="144800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" y="1066800"/>
                  <a:ext cx="7696200" cy="144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53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-76200" y="1905000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1)</a:t>
            </a:r>
            <a:r>
              <a:rPr lang="te-IN" sz="2800" b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Classic technique</a:t>
            </a:r>
            <a:endParaRPr lang="te-IN" sz="2800" b="1" u="sng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a) Preparation of recipient site</a:t>
            </a: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b) Obtain a graft from donor site</a:t>
            </a: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c) Transfer and immobilize the graft</a:t>
            </a: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d) Protect the donor site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gin resc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6363" y="4202113"/>
            <a:ext cx="3957637" cy="260350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6" descr="gin resc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3" y="4302125"/>
            <a:ext cx="3957637" cy="260350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7" descr="gin resc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940175" cy="2589213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8" descr="gin resc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962400" cy="2582863"/>
          </a:xfrm>
          <a:prstGeom prst="rect">
            <a:avLst/>
          </a:prstGeom>
          <a:noFill/>
          <a:ln w="38100" cmpd="dbl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368" r:id="rId2" imgW="9142857" imgH="1523810"/>
        </mc:Choice>
        <mc:Fallback>
          <p:control r:id="rId2" imgW="9142857" imgH="152381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524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gin resc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957638" cy="2579688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7" descr="gin resc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4114800"/>
            <a:ext cx="3957637" cy="2579688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8" descr="gin resc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957638" cy="2492375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9" descr="gin resc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1295400"/>
            <a:ext cx="3957637" cy="2579688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6392" r:id="rId2" imgW="9142857" imgH="1371429"/>
        </mc:Choice>
        <mc:Fallback>
          <p:control r:id="rId2" imgW="9142857" imgH="13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gin resc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957638" cy="2617788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7" descr="gin resc 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3913188" cy="2589213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8" descr="gin resc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452563"/>
            <a:ext cx="3957638" cy="2586037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9" descr="gin resc 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63" y="1524000"/>
            <a:ext cx="3957637" cy="259080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7416" r:id="rId2" imgW="8228571" imgH="1371429"/>
        </mc:Choice>
        <mc:Fallback>
          <p:control r:id="rId2" imgW="8228571" imgH="13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0"/>
                  <a:ext cx="8229600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gin resc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4191000"/>
            <a:ext cx="3957637" cy="255905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7" descr="gin resc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4191000"/>
            <a:ext cx="3957637" cy="2557463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8" descr="gin resc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763" y="1476375"/>
            <a:ext cx="3957637" cy="2562225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gin resc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048000" cy="2582863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8440" r:id="rId2" imgW="8228571" imgH="1371429"/>
        </mc:Choice>
        <mc:Fallback>
          <p:control r:id="rId2" imgW="8228571" imgH="13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0"/>
                  <a:ext cx="8228013" cy="1371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2)</a:t>
            </a:r>
            <a:r>
              <a:rPr lang="en-US" sz="2800" b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Variant techniques</a:t>
            </a:r>
            <a:endParaRPr lang="te-IN" sz="2800" b="1" u="sng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a) Accordion technique</a:t>
            </a: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b) Strip technique</a:t>
            </a:r>
            <a:endParaRPr lang="te-IN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                               </a:t>
            </a:r>
            <a:r>
              <a:rPr lang="en-US" sz="28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c) Combination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CC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95763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A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1938" y="4343400"/>
            <a:ext cx="3802062" cy="2586038"/>
          </a:xfrm>
          <a:noFill/>
        </p:spPr>
      </p:pic>
      <p:pic>
        <p:nvPicPr>
          <p:cNvPr id="20484" name="Picture 9" descr="AC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6363" y="1828800"/>
            <a:ext cx="3957637" cy="2633663"/>
          </a:xfrm>
          <a:noFill/>
        </p:spPr>
      </p:pic>
      <p:pic>
        <p:nvPicPr>
          <p:cNvPr id="20485" name="Picture 12" descr="AC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4572000"/>
            <a:ext cx="1687513" cy="2362200"/>
          </a:xfr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0488" r:id="rId2" imgW="5180952" imgH="1752381"/>
        </mc:Choice>
        <mc:Fallback>
          <p:control r:id="rId2" imgW="5180952" imgH="1752381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7400" y="0"/>
                  <a:ext cx="5181600" cy="1752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R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6858000" cy="5222875"/>
          </a:xfrm>
          <a:noFill/>
        </p:spPr>
      </p:pic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4743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STRIP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Mucogingival Surgery Was Introduced By Friedman To Describe Surgical Procedures For Correction Of Gingiva And Oral Mucous Membrane With Reference To 3 Specific Problems i.e,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2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</a:t>
            </a:r>
            <a:endParaRPr lang="en-US" sz="2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438400" y="3200400"/>
            <a:ext cx="350520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</a:rPr>
              <a:t>1.Attached Gingiva</a:t>
            </a:r>
            <a:r>
              <a:rPr lang="te-IN" sz="2400" b="1">
                <a:solidFill>
                  <a:schemeClr val="bg1"/>
                </a:solidFill>
                <a:latin typeface="Arial Black" panose="020B0A04020102020204" pitchFamily="34" charset="0"/>
              </a:rPr>
              <a:t>             </a:t>
            </a:r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</a:rPr>
              <a:t>2.Shallow Vestibule 3.Aberrent Frenum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91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FFFF00"/>
                </a:solidFill>
              </a:rPr>
              <a:t>Healing Of The Graft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e-IN" sz="2400" b="1">
                <a:solidFill>
                  <a:srgbClr val="FFFF00"/>
                </a:solidFill>
              </a:rPr>
              <a:t>	</a:t>
            </a:r>
            <a:r>
              <a:rPr lang="en-US" sz="2400" b="1">
                <a:solidFill>
                  <a:srgbClr val="FFFF00"/>
                </a:solidFill>
              </a:rPr>
              <a:t>Success Of The Graft Depends On The Survival Of The 	Connective Tissue.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e-IN" sz="2400" b="1">
                <a:solidFill>
                  <a:srgbClr val="FFFF00"/>
                </a:solidFill>
              </a:rPr>
              <a:t>	</a:t>
            </a:r>
            <a:r>
              <a:rPr lang="en-US" sz="2400" b="1">
                <a:solidFill>
                  <a:srgbClr val="FFFF00"/>
                </a:solidFill>
              </a:rPr>
              <a:t>Connective Tissue Withstands And Determines The 	Fate Of The Graft.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e-IN" sz="2400" b="1">
                <a:solidFill>
                  <a:srgbClr val="FFFF00"/>
                </a:solidFill>
              </a:rPr>
              <a:t>	</a:t>
            </a:r>
            <a:r>
              <a:rPr lang="en-US" sz="2400" b="1">
                <a:solidFill>
                  <a:srgbClr val="FFFF00"/>
                </a:solidFill>
              </a:rPr>
              <a:t>Initially Graft Survival By A Diffusion Of Fluid From 	Host Bed, Adjacent Gingiva And Alveolar Mucosa.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FFFF00"/>
                </a:solidFill>
              </a:rPr>
              <a:t>	The Fluid Is A Transudate From Host Vessels Provides 	Nutrition And Hydration Which Is Essential.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19800" y="1981200"/>
            <a:ext cx="457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00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581400" y="3352800"/>
            <a:ext cx="1447800" cy="457200"/>
          </a:xfrm>
          <a:prstGeom prst="leftArrow">
            <a:avLst>
              <a:gd name="adj1" fmla="val 50000"/>
              <a:gd name="adj2" fmla="val 79167"/>
            </a:avLst>
          </a:prstGeom>
          <a:solidFill>
            <a:srgbClr val="00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724400" y="1436688"/>
            <a:ext cx="3200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Degeneration </a:t>
            </a:r>
            <a:endParaRPr lang="te-IN" sz="2400" b="1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2400">
              <a:latin typeface="Arial Black" panose="020B0A04020102020204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00600" y="3200400"/>
            <a:ext cx="4343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Lysis Of Some Of Its Elements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371600" y="31242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Lowered Edema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505200" y="41910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As Healing </a:t>
            </a:r>
            <a:r>
              <a:rPr lang="te-IN" sz="2400" b="1"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                                </a:t>
            </a: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Progresses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029200" y="5867400"/>
            <a:ext cx="3048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rgbClr val="FFFF00"/>
                </a:solidFill>
                <a:latin typeface="Arial Black" panose="020B0A04020102020204" pitchFamily="34" charset="0"/>
              </a:rPr>
              <a:t>New Granulation Tissue Forms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-174920">
            <a:off x="4267200" y="5029200"/>
            <a:ext cx="838200" cy="1371600"/>
          </a:xfrm>
          <a:prstGeom prst="curvedRightArrow">
            <a:avLst>
              <a:gd name="adj1" fmla="val 23788"/>
              <a:gd name="adj2" fmla="val 65455"/>
              <a:gd name="adj3" fmla="val 33333"/>
            </a:avLst>
          </a:prstGeom>
          <a:solidFill>
            <a:srgbClr val="00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304800"/>
            <a:ext cx="82296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b="1" i="1" u="sng">
                <a:solidFill>
                  <a:srgbClr val="FFFF00"/>
                </a:solidFill>
                <a:latin typeface="Arial Black" panose="020B0A04020102020204" pitchFamily="34" charset="0"/>
              </a:rPr>
              <a:t>1st Day </a:t>
            </a:r>
            <a:r>
              <a:rPr lang="te-IN" sz="2400" b="1">
                <a:solidFill>
                  <a:srgbClr val="FFFF00"/>
                </a:solidFill>
                <a:latin typeface="Arial Black" panose="020B0A04020102020204" pitchFamily="34" charset="0"/>
              </a:rPr>
              <a:t>-  </a:t>
            </a:r>
            <a:r>
              <a:rPr lang="en-US" sz="2400" b="1">
                <a:solidFill>
                  <a:srgbClr val="FFFF00"/>
                </a:solidFill>
                <a:latin typeface="Arial Black" panose="020B0A04020102020204" pitchFamily="34" charset="0"/>
              </a:rPr>
              <a:t>Connective Tissue Becomes Edematous And Disorganized</a:t>
            </a:r>
            <a:endParaRPr lang="te-IN" sz="2400" b="1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sz="2400" b="1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4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12297" grpId="0"/>
      <p:bldP spid="12298" grpId="0"/>
      <p:bldP spid="12299" grpId="0"/>
      <p:bldP spid="12300" grpId="0"/>
      <p:bldP spid="12300" grpId="1"/>
      <p:bldP spid="12301" grpId="0"/>
      <p:bldP spid="12302" grpId="0" animBg="1"/>
      <p:bldP spid="123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173038"/>
            <a:ext cx="88392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800" b="1" i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2</a:t>
            </a:r>
            <a:r>
              <a:rPr lang="en-US" sz="2800" b="1" i="1" u="sng" baseline="30000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nd</a:t>
            </a:r>
            <a:r>
              <a:rPr lang="en-US" sz="2800" b="1" i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And 3</a:t>
            </a:r>
            <a:r>
              <a:rPr lang="en-US" sz="2800" b="1" i="1" u="sng" baseline="30000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rd</a:t>
            </a:r>
            <a:r>
              <a:rPr lang="en-US" sz="2800" b="1" i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Day:</a:t>
            </a:r>
            <a:endParaRPr lang="en-US" sz="28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</a:t>
            </a:r>
            <a:r>
              <a:rPr lang="en-US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Revascularisation Of Graft</a:t>
            </a:r>
            <a:endParaRPr lang="te-IN" sz="24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Capillaries From The Recipient Bed Penetrate Into Graft To Form A Network Of New Capillaries And Anastomose With Pre-existing Vessels.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</a:t>
            </a:r>
            <a:r>
              <a:rPr lang="en-US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Central Portion Of The Graft Is Lost To Vascularize At 	      10 Days.</a:t>
            </a:r>
            <a:r>
              <a:rPr lang="te-IN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   </a:t>
            </a:r>
            <a:endParaRPr lang="en-US" sz="24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FF00"/>
              </a:solidFill>
              <a:ea typeface="Gautami" pitchFamily="2" charset="0"/>
              <a:cs typeface="Gautami" pitchFamily="2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800" b="1" u="sng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7 To 8 Days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ea typeface="Gautami" pitchFamily="2" charset="0"/>
                <a:cs typeface="Gautami" pitchFamily="2" charset="0"/>
              </a:rPr>
              <a:t>The Graft Is Firmly Adherent To The Recipient Bed A Thin Layer Of New Epithelium Is Present With Retepegs</a:t>
            </a:r>
            <a:endParaRPr lang="en-U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4800" y="19812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FFFF00"/>
                </a:solidFill>
              </a:rPr>
              <a:t>Microscopically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Healing Of Graft :</a:t>
            </a:r>
            <a:r>
              <a:rPr lang="te-IN" sz="2400" b="1">
                <a:solidFill>
                  <a:srgbClr val="FFFF00"/>
                </a:solidFill>
              </a:rPr>
              <a:t>  </a:t>
            </a:r>
            <a:r>
              <a:rPr lang="en-US" sz="2400" b="1">
                <a:solidFill>
                  <a:srgbClr val="FFFF00"/>
                </a:solidFill>
              </a:rPr>
              <a:t>Intermediate Thickness (0.75 Mm) By 10.5 		         Weeks.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</a:rPr>
              <a:t>                               </a:t>
            </a:r>
            <a:r>
              <a:rPr lang="en-US" sz="2400" b="1">
                <a:solidFill>
                  <a:srgbClr val="FFFF00"/>
                </a:solidFill>
              </a:rPr>
              <a:t>Thicker Graft</a:t>
            </a:r>
            <a:r>
              <a:rPr lang="te-IN" sz="2400" b="1">
                <a:solidFill>
                  <a:srgbClr val="FFFF00"/>
                </a:solidFill>
              </a:rPr>
              <a:t>  </a:t>
            </a:r>
            <a:r>
              <a:rPr lang="en-US" sz="2400" b="1">
                <a:solidFill>
                  <a:srgbClr val="FFFF00"/>
                </a:solidFill>
              </a:rPr>
              <a:t>(1.75 Mm) By 16 Weeks.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</a:rPr>
              <a:t> </a:t>
            </a:r>
            <a:endParaRPr lang="te-IN" sz="2400" b="1" u="sng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FFFF00"/>
                </a:solidFill>
              </a:rPr>
              <a:t>Functional Integration Of Graft.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Occurs By 17 Days, Graft Eventually Blends With Adjacent Tissue &amp; Becomes Pink</a:t>
            </a:r>
            <a:r>
              <a:rPr lang="te-IN" sz="2400" b="1">
                <a:solidFill>
                  <a:srgbClr val="FFFF00"/>
                </a:solidFill>
              </a:rPr>
              <a:t>-</a:t>
            </a:r>
            <a:r>
              <a:rPr lang="en-US" sz="2400" b="1">
                <a:solidFill>
                  <a:srgbClr val="FFFF00"/>
                </a:solidFill>
              </a:rPr>
              <a:t> Firm&amp;healthy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in resc 2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3957638" cy="243840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4" descr="gin resc 1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857625" cy="2590800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5" descr="gin resc 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957638" cy="2554288"/>
          </a:xfrm>
          <a:prstGeom prst="rect">
            <a:avLst/>
          </a:prstGeom>
          <a:noFill/>
          <a:ln w="38100">
            <a:solidFill>
              <a:srgbClr val="00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6631" r:id="rId2" imgW="9142857" imgH="1448002"/>
        </mc:Choice>
        <mc:Fallback>
          <p:control r:id="rId2" imgW="9142857" imgH="1448002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144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in resc 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572000"/>
            <a:ext cx="3962400" cy="2209800"/>
          </a:xfrm>
          <a:prstGeom prst="rect">
            <a:avLst/>
          </a:prstGeom>
          <a:noFill/>
          <a:ln w="38100">
            <a:solidFill>
              <a:srgbClr val="F8A4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gin resc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413" y="2057400"/>
            <a:ext cx="3557587" cy="2341563"/>
          </a:xfrm>
          <a:prstGeom prst="rect">
            <a:avLst/>
          </a:prstGeom>
          <a:noFill/>
          <a:ln w="38100">
            <a:solidFill>
              <a:srgbClr val="F8A4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gin resc 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557588" cy="2341563"/>
          </a:xfrm>
          <a:prstGeom prst="rect">
            <a:avLst/>
          </a:prstGeom>
          <a:noFill/>
          <a:ln w="38100">
            <a:solidFill>
              <a:srgbClr val="F8A4F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7655" r:id="rId2" imgW="9142857" imgH="2057143"/>
        </mc:Choice>
        <mc:Fallback>
          <p:control r:id="rId2" imgW="9142857" imgH="20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205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8676" r:id="rId2" imgW="9142857" imgH="2971429"/>
        </mc:Choice>
        <mc:Fallback>
          <p:control r:id="rId2" imgW="9142857" imgH="29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828800"/>
                  <a:ext cx="9144000" cy="2971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696200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Gingival Augmentation coronal to the recession 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Classification of recession: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1) Sullivan and Atkins 1960: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</a:t>
            </a:r>
            <a:endParaRPr lang="en-US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				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Shallow Narrow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Shallow Wide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Deep Narrow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Deep Wide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2) W.D Miller 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1985: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II 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III 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IV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</a:t>
            </a: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Prognosis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-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Good To Excellent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II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-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Good to Excellent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II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-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Partial root coverage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Class IV -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Very poor prognosis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iller 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85738"/>
            <a:ext cx="4114800" cy="2633662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miller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4038600" cy="26289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miller I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038600" cy="279241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miller I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213225" cy="27447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1371600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Following techniques used for Gingival Augmentation coronal to the recession:</a:t>
            </a:r>
            <a:endParaRPr lang="te-IN" sz="24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>
                <a:solidFill>
                  <a:srgbClr val="00FFFF"/>
                </a:solidFill>
                <a:latin typeface="Book Antiqua" panose="02040602050305030304" pitchFamily="18" charset="0"/>
              </a:rPr>
              <a:t>               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Free gingival graft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Free connective tissue autograft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Pedicle graft 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Laterally Reposiotioned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Coronally Repositioned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Semilunar pedicle(Tarnow</a:t>
            </a: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Sub epithelial connective tissue graft(Langer)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Guided Tissue regenration</a:t>
            </a:r>
            <a:endParaRPr lang="te-IN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</a:t>
            </a: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Pouch and Tunnel 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3641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1996-World work shop in Periodontology renamed it as Periodontal Plastic Surgery-a term proposed by Miller in 1993 to include following areas,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Periodontal Prosthetic Corrections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Crown Lengthening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Ridge Augmentation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Esthetic Surgical Corrections		                          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	 - Coverage of denuded root surfaces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Reconstruction of Papillae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Esthetic Surgical Corrections Around Implants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Surgical Correction Of Unerupted teeth around 	    		  Orthodontics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430463"/>
            <a:ext cx="9144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u="sng">
                <a:solidFill>
                  <a:srgbClr val="00FFFF"/>
                </a:solidFill>
                <a:latin typeface="Book Antiqua" panose="02040602050305030304" pitchFamily="18" charset="0"/>
              </a:rPr>
              <a:t>Free gingival autograft:</a:t>
            </a:r>
            <a:endParaRPr lang="en-US" sz="28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FFFF"/>
                </a:solidFill>
                <a:latin typeface="Book Antiqua" panose="02040602050305030304" pitchFamily="18" charset="0"/>
              </a:rPr>
              <a:t> Miller applied this technique for successful root coverage.</a:t>
            </a:r>
            <a:endParaRPr lang="te-IN" sz="28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800">
                <a:solidFill>
                  <a:srgbClr val="00FFFF"/>
                </a:solidFill>
                <a:latin typeface="Book Antiqua" panose="0204060205030503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800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800">
                <a:solidFill>
                  <a:srgbClr val="00FFFF"/>
                </a:solidFill>
                <a:latin typeface="Book Antiqua" panose="02040602050305030304" pitchFamily="18" charset="0"/>
              </a:rPr>
              <a:t>1) Root planing with citric acid application.</a:t>
            </a:r>
            <a:endParaRPr lang="te-IN" sz="28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800">
                <a:solidFill>
                  <a:srgbClr val="00FFFF"/>
                </a:solidFill>
                <a:latin typeface="Book Antiqua" panose="02040602050305030304" pitchFamily="18" charset="0"/>
              </a:rPr>
              <a:t>       </a:t>
            </a:r>
            <a:endParaRPr lang="en-US" sz="28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0FFFF"/>
                </a:solidFill>
                <a:latin typeface="Book Antiqua" panose="02040602050305030304" pitchFamily="18" charset="0"/>
              </a:rPr>
              <a:t> 2) Prepare recipient site.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773" r:id="rId2" imgW="9142857" imgH="2209524"/>
        </mc:Choice>
        <mc:Fallback>
          <p:control r:id="rId2" imgW="9142857" imgH="22095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2209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GG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63" y="3668713"/>
            <a:ext cx="4503737" cy="31130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FGG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92075"/>
            <a:ext cx="4476750" cy="31083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GG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4430713" cy="29622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FGG1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87313"/>
            <a:ext cx="4402137" cy="31130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GG1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505200"/>
            <a:ext cx="4495800" cy="32591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FGG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4150"/>
            <a:ext cx="4876800" cy="30162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Free Connective tissue graft:</a:t>
            </a:r>
            <a:endParaRPr lang="en-US" sz="2400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Book Antiqua" panose="02040602050305030304" pitchFamily="18" charset="0"/>
              </a:rPr>
              <a:t>Described by Levine in 1991.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0FFFF"/>
                </a:solidFill>
                <a:latin typeface="Book Antiqua" panose="02040602050305030304" pitchFamily="18" charset="0"/>
              </a:rPr>
              <a:t>Difference of this with with previous technique is that the donor tissue is connective 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229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Pedicle autograft</a:t>
            </a:r>
            <a:endParaRPr lang="en-US" sz="2400" b="1">
              <a:solidFill>
                <a:srgbClr val="00FF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-Described by Grupe and warron(1956).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-Standard  technique – It covers isolated areas of recession with sufficient   vestibular depth.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Steps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1) Prepare the recipient site.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2) Prepare the flap.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3) Transfer the flap.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4) Protect the flap and donor site.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7893" r:id="rId2" imgW="8228571" imgH="2514286"/>
        </mc:Choice>
        <mc:Fallback>
          <p:control r:id="rId2" imgW="8228571" imgH="2514286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" y="4343400"/>
                  <a:ext cx="8229600" cy="2514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PG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467100"/>
            <a:ext cx="4692650" cy="32845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LPG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3" y="136525"/>
            <a:ext cx="4732337" cy="32194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PG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602038"/>
            <a:ext cx="5043488" cy="32067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LPG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125413"/>
            <a:ext cx="4783137" cy="30099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PG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82563"/>
            <a:ext cx="4575175" cy="29845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LPG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171825"/>
            <a:ext cx="4572000" cy="36099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57200" y="593725"/>
            <a:ext cx="838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i="1" u="sng">
                <a:solidFill>
                  <a:srgbClr val="00FFFF"/>
                </a:solidFill>
                <a:latin typeface="Book Antiqua" panose="02040602050305030304" pitchFamily="18" charset="0"/>
              </a:rPr>
              <a:t>Coronally Displaced Flaps: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Purpose: coronally position the flap to cover the root.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If sufficient width of attached Gingiva is there-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Steps: - Two vertical incisions extending beyond mucogingival junction.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- Second crevicular incision, raise mucoperiosteal flap.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- Scale and plane the root surface.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- Place the flap coronal to1mm pretreatment level.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- Suture it, periodontal dressing may be given.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If insufficient width of attached Gingiva is there- Procedure can be done in 2 stages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1. Free gingival autograft with increased width of attached gingiva.( this creates several mm of keratinized attached gingiva apical to denuded root)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2 months later-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  <a:latin typeface="Book Antiqua" panose="02040602050305030304" pitchFamily="18" charset="0"/>
              </a:rPr>
              <a:t>Second stage operation to coronally reposition the flap can be performed.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Periodontal Prosthetic Surgery Is Defined As The Surgical Procedure Performed To Correct Or 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Eliminate Anatomic,developmental/ Traumatic Deformities Of The Gingiva Or Alveolar Mucosa.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endParaRPr lang="en-US" sz="2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Widening The Attached Gingiva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Deepening Of Shallow Vestibule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Resection Of Aberrant Frena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ronally repos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554413"/>
            <a:ext cx="4629150" cy="31210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coronally repos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165100"/>
            <a:ext cx="4857750" cy="32940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ronally repos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525838"/>
            <a:ext cx="4711700" cy="3225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coronally repos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114300"/>
            <a:ext cx="4906962" cy="33464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oronally repos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16325"/>
            <a:ext cx="4648200" cy="31654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oronally repos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60325"/>
            <a:ext cx="4708525" cy="32194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6084" r:id="rId2" imgW="9142857" imgH="2895238"/>
        </mc:Choice>
        <mc:Fallback>
          <p:control r:id="rId2" imgW="9142857" imgH="28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85800"/>
                  <a:ext cx="9144000" cy="2895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GG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13150"/>
            <a:ext cx="4648200" cy="31686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FG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3" y="101600"/>
            <a:ext cx="4586287" cy="31130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GG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489325"/>
            <a:ext cx="5016500" cy="33147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FG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76200"/>
            <a:ext cx="4783137" cy="30654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G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65538"/>
            <a:ext cx="4608513" cy="304006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FG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0175"/>
            <a:ext cx="4724400" cy="31670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GG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6363"/>
            <a:ext cx="4572000" cy="317976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 descr="FG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762375"/>
            <a:ext cx="4760913" cy="297656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G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733800"/>
            <a:ext cx="4648200" cy="30432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FGG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0650"/>
            <a:ext cx="4343400" cy="31559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FGG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45013"/>
            <a:ext cx="3516313" cy="231298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1362075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u="sng">
                <a:solidFill>
                  <a:srgbClr val="FF66FF"/>
                </a:solidFill>
                <a:latin typeface="Book Antiqua" panose="02040602050305030304" pitchFamily="18" charset="0"/>
              </a:rPr>
              <a:t>Tarnow’s Procedure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b="1" u="sng">
              <a:solidFill>
                <a:srgbClr val="FF66FF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Semilunar coronally positioned flap to cover denuded root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1) A semilunar incision is which follows the curvature of gingival margin, ending 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2mm to 3mm  short at one tip of interdental pappila.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2  Crevicular incision is made to split the incision.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3) The tissue will collapse coronally, covering denuded root. Hold the tissue with gauge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for few minutes.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Advantage:   High success in maxilla.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2mm to 3mm of gingival recession can be covered.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229" r:id="rId2" imgW="9142857" imgH="2057143"/>
        </mc:Choice>
        <mc:Fallback>
          <p:control r:id="rId2" imgW="9142857" imgH="205714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205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b="1" u="sng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Associated With Attached Gingiva: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Width Of Attached Gingiva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How To Measure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Esthetic Concern: High Smile Line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Width Of Attached Gingiva Around   	Abutments,subgingival Restorations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Widening Of Attached Gingiva Accomplishes The Following Objectives: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e-IN" sz="2200" b="1" u="sng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1.Plaque Removal Around Gingival Margin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2.Improves Esthetics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3.Reduces Inflammation Around Restored Teeth</a:t>
            </a:r>
          </a:p>
        </p:txBody>
      </p:sp>
      <p:pic>
        <p:nvPicPr>
          <p:cNvPr id="7171" name="Picture 10" descr="normal gingi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2057400"/>
            <a:ext cx="4038600" cy="360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tarnow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03738" cy="30638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tarnow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76200"/>
            <a:ext cx="4452937" cy="30353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tarnow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576638"/>
            <a:ext cx="4732338" cy="324326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tarnow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63500"/>
            <a:ext cx="4887912" cy="34607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tarnow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3543300"/>
            <a:ext cx="4452937" cy="30861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tarnow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228600"/>
            <a:ext cx="4479925" cy="3048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arnow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4038600" cy="2674938"/>
          </a:xfrm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6323" name="Picture 3" descr="tarnow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3733800"/>
            <a:ext cx="4038600" cy="2798763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458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Subepithelial connective tissue graft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Described by Langer.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Indication: - for multiple gingival recession.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- Sufficient vestibular depth should be present.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Steps: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1) Vertical incision to prepared recipient site.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2) Raise mucosal flap.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3) Obtain a connective tissue from palate.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4) Connective tissue is sandwiched in the split flap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5) Suture with resorbable 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1447800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00FFFF"/>
                </a:solidFill>
                <a:latin typeface="Book Antiqua" panose="02040602050305030304" pitchFamily="18" charset="0"/>
              </a:rPr>
              <a:t>Guided Tissue regeneration for Root coverage: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Pini - Prato and colleagues have described.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1) Full thickness flap is reflected to the mucogingival line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Partial thickness flap        8mm apical to mucogingival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2) Guided Tissue regeneration membrane is placed on the denuded root surface, it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trimmed and adapted to cover atleast 2mm marginal periosteum.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3) Position the flap coronally.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4) Suture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9396" r:id="rId2" imgW="9142857" imgH="2895238"/>
        </mc:Choice>
        <mc:Fallback>
          <p:control r:id="rId2" imgW="9142857" imgH="28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62000"/>
                  <a:ext cx="9144000" cy="2895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lloderm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876800" cy="34353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alloderm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3825"/>
            <a:ext cx="4800600" cy="30765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lloderm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3" y="3670300"/>
            <a:ext cx="4452937" cy="30353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alloderm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498975" cy="30353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ig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5486400" cy="3800475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429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2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Associated With Shallow Vestibule: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Vestibule Depth Is Measured From Gingival Margin To Bottom Of The Vestibule.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Gingival Recession - Vestibular Depth Is Reduced - Hampers Proper Oral Hygiene.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 Vestibular Depth Is Needed For Proper Placement Of Removable Prosthesis</a:t>
            </a:r>
            <a:endParaRPr lang="te-IN" sz="2200" b="1" u="sng" smtClean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534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FF66FF"/>
                </a:solidFill>
              </a:rPr>
              <a:t>Pouch and Tunnel technique</a:t>
            </a:r>
            <a:r>
              <a:rPr lang="en-US" sz="2400" b="1">
                <a:solidFill>
                  <a:srgbClr val="FF66FF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Advantage: -Minimize incisions.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                   -Provide abundant blood supply to the donor site.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                   -Pouch allows intimate contact of donor tissue to the 		       recipient bed.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66FF"/>
                </a:solidFill>
              </a:rPr>
              <a:t>Esthetic improvement</a:t>
            </a:r>
            <a:r>
              <a:rPr lang="en-US" sz="2000" b="1">
                <a:solidFill>
                  <a:srgbClr val="00FFFF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                   -Good results with maxillary anterior with sufficient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	       vestibular depth.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000" b="1">
              <a:solidFill>
                <a:srgbClr val="00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FF66FF"/>
                </a:solidFill>
              </a:rPr>
              <a:t>Steps: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-Sulcular incision made around the of recession.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-Using either curette/blade, a tunnel is created beneath the adjacent buccal papillae.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-Split thickness pouch is created apical to the papillae, which has been tunnled.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-Connective tissue derived from palate is placed under the pouch or tunnel with a portion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  covering the denuded root surface.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rgbClr val="00FFFF"/>
                </a:solidFill>
              </a:rPr>
              <a:t>-Suture the flap by placing it more coronally.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Tunnel +CT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603625"/>
            <a:ext cx="4638675" cy="31511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Tunnel +CT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52400"/>
            <a:ext cx="4837112" cy="314007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Tunnel +C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17475"/>
            <a:ext cx="5029200" cy="3311525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5539" name="Picture 3" descr="Tunnel + CT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552825"/>
            <a:ext cx="4648200" cy="3194050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unnel + CT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760913" cy="317023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Tunnel + CT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4811712" cy="32226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Tunnel + CT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29025"/>
            <a:ext cx="4510088" cy="3122613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Tunnel + CT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31763"/>
            <a:ext cx="4760912" cy="3170237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unnel + CT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579813"/>
            <a:ext cx="5062538" cy="31813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Tunnel + CT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57150"/>
            <a:ext cx="4857750" cy="32448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unnel + CT1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87738"/>
            <a:ext cx="4738688" cy="314166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Tunnel + CT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179388"/>
            <a:ext cx="4760912" cy="3200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Tunnel + CT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29000" y="3276600"/>
            <a:ext cx="5410200" cy="3554413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0659" name="Picture 3" descr="Tunnel + C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68263"/>
            <a:ext cx="4038600" cy="2674937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696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FFFF"/>
                </a:solidFill>
                <a:latin typeface="Book Antiqua" panose="02040602050305030304" pitchFamily="18" charset="0"/>
              </a:rPr>
              <a:t> </a:t>
            </a:r>
            <a:r>
              <a:rPr lang="en-US" sz="2800" b="1" u="sng">
                <a:solidFill>
                  <a:srgbClr val="00FFFF"/>
                </a:solidFill>
                <a:latin typeface="Book Antiqua" panose="02040602050305030304" pitchFamily="18" charset="0"/>
              </a:rPr>
              <a:t>Techniques to deepen the vestibule: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FFFF"/>
                </a:solidFill>
                <a:latin typeface="Book Antiqua" panose="02040602050305030304" pitchFamily="18" charset="0"/>
              </a:rPr>
              <a:t>	- Numerous surgical techniques have been proposed.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- Vestibuloplasty with nongraft procedures were not successful.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- predictable depening of vestibule;e can be accomplished by use of autogenous free grafting.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</a:t>
            </a:r>
            <a:r>
              <a:rPr lang="en-US" sz="2400" b="1" u="sng">
                <a:solidFill>
                  <a:srgbClr val="FF66FF"/>
                </a:solidFill>
                <a:latin typeface="Book Antiqua" panose="02040602050305030304" pitchFamily="18" charset="0"/>
              </a:rPr>
              <a:t>Technique for removal of frenum: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Frenum: it is a fold of mucosal membrane enclosed with muscle fibers, that attaches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             Lips, cheeks, gingiva and alveolar mucosa.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Tension on the frenum may pull the marginal gingiva away from the tooth.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So,  - Plaque control is difficult.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        - Gingival inflammation.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        - Pocket formation.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        -Mobility and Migration.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" y="4876800"/>
            <a:ext cx="769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 u="sng">
                <a:solidFill>
                  <a:srgbClr val="FF66FF"/>
                </a:solidFill>
              </a:rPr>
              <a:t>Frenectomy and Frenotomy: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 Frenectomy: Complete removal of frenum including its underlying attachment to the bone.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       Frenotomy:  Incision of the frenum.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09600" y="2286000"/>
            <a:ext cx="7467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2400" b="1" u="sng">
                <a:solidFill>
                  <a:srgbClr val="FFFF00"/>
                </a:solidFill>
              </a:rPr>
              <a:t>Problems Associated With Aberrant Frenum: </a:t>
            </a:r>
            <a:r>
              <a:rPr lang="en-US" sz="2400" b="1">
                <a:solidFill>
                  <a:srgbClr val="FFFF00"/>
                </a:solidFill>
              </a:rPr>
              <a:t>A Frenum That Encroaches On The Margin Of The Gingiva May Interfere With Plaque Removal And Tension On This Frenum May Tend To Open The Sulcus.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Purpose: 	     - Relocate the frenum.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-  Create a zone of attached gingiva.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00FFFF"/>
                </a:solidFill>
                <a:latin typeface="Book Antiqua" panose="02040602050305030304" pitchFamily="18" charset="0"/>
              </a:rPr>
              <a:t>                          -   Plaque control become easier.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renec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4479925" cy="30861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5" name="Picture 3" descr="frenec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106363"/>
            <a:ext cx="4503737" cy="301783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renec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288" y="160338"/>
            <a:ext cx="4430712" cy="3040062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frenec 5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3505200"/>
            <a:ext cx="4406900" cy="3048000"/>
          </a:xfr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renec 6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6238" y="1371600"/>
            <a:ext cx="5897562" cy="3967163"/>
          </a:xfr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renectomy1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6342063" cy="6583363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4419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05"/>
              </a:avLst>
            </a:prstTxWarp>
            <a:scene3d>
              <a:camera prst="legacyPerspectiveBottomRight">
                <a:rot lat="0" lon="21239991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SMILE DESIGN</a:t>
            </a:r>
          </a:p>
        </p:txBody>
      </p:sp>
      <p:pic>
        <p:nvPicPr>
          <p:cNvPr id="78851" name="Picture 3" descr="CROWN LEGHTHE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14513"/>
            <a:ext cx="4038600" cy="409575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8852" name="Picture 4" descr="CROWN LEGHTHEN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83"/>
          <a:stretch>
            <a:fillRect/>
          </a:stretch>
        </p:blipFill>
        <p:spPr>
          <a:xfrm>
            <a:off x="5768975" y="1600200"/>
            <a:ext cx="2155825" cy="2185988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8853" name="Picture 5" descr="CROWN LEGHTHE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1200" y="4114800"/>
            <a:ext cx="2157413" cy="2187575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OWN LEGHTHE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581400" cy="472440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9875" name="Picture 3" descr="CROWN LEGHTHE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4038600" cy="386715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ROWN LEGHTHEN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3276600"/>
            <a:ext cx="5410200" cy="350520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80899" name="Picture 3" descr="CROWN LEGHTHE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29200" cy="3200400"/>
          </a:xfrm>
          <a:noFill/>
          <a:ln>
            <a:solidFill>
              <a:srgbClr val="00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" y="857250"/>
            <a:ext cx="6503194" cy="26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554730"/>
            <a:ext cx="3200400" cy="1938992"/>
          </a:xfrm>
          <a:prstGeom prst="rect">
            <a:avLst/>
          </a:prstGeom>
          <a:solidFill>
            <a:schemeClr val="tx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Wound completely covered by flap (closed system)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Sterile condition maintained during healing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Membrane stable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Adaptation of membrane easy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Space making easy</a:t>
            </a:r>
          </a:p>
          <a:p>
            <a:pPr>
              <a:defRPr/>
            </a:pPr>
            <a:r>
              <a:rPr lang="en-US" sz="1500" dirty="0">
                <a:solidFill>
                  <a:srgbClr val="FFFFFF"/>
                </a:solidFill>
                <a:latin typeface="Rockwell" pitchFamily="18" charset="0"/>
              </a:rPr>
              <a:t>• High predictability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46220" y="3554730"/>
            <a:ext cx="3074194" cy="1800493"/>
          </a:xfrm>
          <a:prstGeom prst="rect">
            <a:avLst/>
          </a:prstGeom>
          <a:solidFill>
            <a:schemeClr val="tx1">
              <a:alpha val="39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Rockwell" pitchFamily="18" charset="0"/>
              </a:rPr>
              <a:t>• </a:t>
            </a: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Open wound (open system)</a:t>
            </a:r>
          </a:p>
          <a:p>
            <a:pPr>
              <a:defRPr/>
            </a:pP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• Sterile condition not maintained</a:t>
            </a:r>
          </a:p>
          <a:p>
            <a:pPr>
              <a:defRPr/>
            </a:pP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• Membrane stabilization difficult</a:t>
            </a:r>
          </a:p>
          <a:p>
            <a:pPr>
              <a:defRPr/>
            </a:pP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• Adaptation of membrane difficult</a:t>
            </a:r>
          </a:p>
          <a:p>
            <a:pPr>
              <a:defRPr/>
            </a:pP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• Space making difficult</a:t>
            </a:r>
          </a:p>
          <a:p>
            <a:pPr>
              <a:defRPr/>
            </a:pPr>
            <a:r>
              <a:rPr lang="en-US" sz="1500" dirty="0">
                <a:solidFill>
                  <a:schemeClr val="bg1"/>
                </a:solidFill>
                <a:latin typeface="Rockwell" pitchFamily="18" charset="0"/>
              </a:rPr>
              <a:t>• Low predictability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857250"/>
            <a:ext cx="141732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1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GBR</a:t>
            </a:r>
          </a:p>
        </p:txBody>
      </p:sp>
      <p:sp>
        <p:nvSpPr>
          <p:cNvPr id="9" name="Rectangle 8"/>
          <p:cNvSpPr/>
          <p:nvPr/>
        </p:nvSpPr>
        <p:spPr>
          <a:xfrm>
            <a:off x="4297680" y="1017270"/>
            <a:ext cx="822960" cy="4154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1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GTR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u="sng" dirty="0"/>
              <a:t>Management of Root surface</a:t>
            </a:r>
          </a:p>
        </p:txBody>
      </p:sp>
      <p:pic>
        <p:nvPicPr>
          <p:cNvPr id="5632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226" y="1975405"/>
            <a:ext cx="8486626" cy="2974285"/>
          </a:xfrm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C40EE-7F67-4602-9106-4D84FF8DF9D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"/>
            <a:ext cx="8153400" cy="51355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2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INCREASING WIDTH OF ATTACHED GINGIVA</a:t>
            </a:r>
            <a:r>
              <a:rPr lang="te-IN" sz="2200" b="1" i="1" u="sng" smtClean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simplify and better understanding following classification given.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1)Gingival augmentation apical to area of recession.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Pedicle or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	A graft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Free mucosal</a:t>
            </a: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attempt  is made to treat denuded area </a:t>
            </a: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en-US" sz="2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sz="2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It  increases width of attached gingiva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te-IN" sz="2200" b="1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te-IN" sz="2200" b="1" smtClean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endParaRPr lang="en-US" sz="2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V="1">
            <a:off x="2438400" y="2667000"/>
            <a:ext cx="7620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2438400" y="2971800"/>
            <a:ext cx="7620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5" name="Picture 12" descr="gin res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7213" y="4572000"/>
            <a:ext cx="3506787" cy="228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screen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474" y="1777501"/>
            <a:ext cx="8229600" cy="3149203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841035" y="1212644"/>
            <a:ext cx="7052718" cy="863974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u="sng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Management of Bone surface</a:t>
            </a:r>
          </a:p>
        </p:txBody>
      </p:sp>
    </p:spTree>
    <p:extLst>
      <p:ext uri="{BB962C8B-B14F-4D97-AF65-F5344CB8AC3E}">
        <p14:creationId xmlns:p14="http://schemas.microsoft.com/office/powerpoint/2010/main" val="8837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Onlay</a:t>
            </a:r>
            <a:r>
              <a:rPr lang="en-US" sz="3600" dirty="0" smtClean="0">
                <a:solidFill>
                  <a:schemeClr val="bg1"/>
                </a:solidFill>
              </a:rPr>
              <a:t> Blocks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Onlay</a:t>
            </a:r>
            <a:r>
              <a:rPr lang="en-US" dirty="0" smtClean="0">
                <a:solidFill>
                  <a:schemeClr val="bg1"/>
                </a:solidFill>
              </a:rPr>
              <a:t>: “Placed over”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Useful for augmentation of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moderate and severe horizontal and vertical  ridge defects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Source of blocks : </a:t>
            </a:r>
            <a:r>
              <a:rPr lang="en-US" dirty="0" err="1" smtClean="0">
                <a:solidFill>
                  <a:schemeClr val="bg1"/>
                </a:solidFill>
              </a:rPr>
              <a:t>mandibular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symphisis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ramus</a:t>
            </a:r>
            <a:r>
              <a:rPr lang="en-US" dirty="0" smtClean="0">
                <a:solidFill>
                  <a:schemeClr val="bg1"/>
                </a:solidFill>
              </a:rPr>
              <a:t>, iliac crest, rib grafts.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Basic technique: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Full thickness flap is elevated at the surgical site.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Cortical plate of bone at the recipient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ite is drilled  with round bur: to improve </a:t>
            </a:r>
            <a:r>
              <a:rPr lang="en-US" dirty="0" err="1" smtClean="0">
                <a:solidFill>
                  <a:schemeClr val="bg1"/>
                </a:solidFill>
              </a:rPr>
              <a:t>vascularity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Block is scored on inner aspect to obtain as close a adaptation as possible with the recipient site.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Fixation screws used to stabilize graft in place and to minimize </a:t>
            </a:r>
            <a:r>
              <a:rPr lang="en-US" dirty="0" err="1" smtClean="0">
                <a:solidFill>
                  <a:schemeClr val="bg1"/>
                </a:solidFill>
              </a:rPr>
              <a:t>micromotion</a:t>
            </a:r>
            <a:r>
              <a:rPr lang="en-US" dirty="0" smtClean="0">
                <a:solidFill>
                  <a:schemeClr val="bg1"/>
                </a:solidFill>
              </a:rPr>
              <a:t> to allow bone regeneration.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Small gaps can be filled with </a:t>
            </a:r>
            <a:r>
              <a:rPr lang="en-US" dirty="0" err="1" smtClean="0">
                <a:solidFill>
                  <a:schemeClr val="bg1"/>
                </a:solidFill>
              </a:rPr>
              <a:t>allogratfs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cancellous</a:t>
            </a:r>
            <a:r>
              <a:rPr lang="en-US" dirty="0" smtClean="0">
                <a:solidFill>
                  <a:schemeClr val="bg1"/>
                </a:solidFill>
              </a:rPr>
              <a:t> grafts.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No membrane is required. Membrane is used only if primary closure cannot be achieved.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A582-1632-4AD7-9836-DBBD78044ABF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ONLAY BLOCK GRAFTS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DSC066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98" r="-10498"/>
          <a:stretch>
            <a:fillRect/>
          </a:stretch>
        </p:blipFill>
        <p:spPr>
          <a:xfrm>
            <a:off x="-304800" y="1219200"/>
            <a:ext cx="3581400" cy="19696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A582-1632-4AD7-9836-DBBD78044ABF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7" name="Picture 6" descr="DSC066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1295400"/>
            <a:ext cx="2895600" cy="1927384"/>
          </a:xfrm>
          <a:prstGeom prst="rect">
            <a:avLst/>
          </a:prstGeom>
        </p:spPr>
      </p:pic>
      <p:pic>
        <p:nvPicPr>
          <p:cNvPr id="9" name="Picture 8" descr="DSC0669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805" y="1295400"/>
            <a:ext cx="2975196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0"/>
            <a:ext cx="2974545" cy="1981201"/>
          </a:xfrm>
          <a:prstGeom prst="rect">
            <a:avLst/>
          </a:prstGeom>
        </p:spPr>
      </p:pic>
      <p:pic>
        <p:nvPicPr>
          <p:cNvPr id="13" name="Picture 12" descr="DSC0669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810000"/>
            <a:ext cx="2856829" cy="1902955"/>
          </a:xfrm>
          <a:prstGeom prst="rect">
            <a:avLst/>
          </a:prstGeom>
        </p:spPr>
      </p:pic>
      <p:pic>
        <p:nvPicPr>
          <p:cNvPr id="14" name="Picture 13" descr="DSC0670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810000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56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115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ONLAY BLOCK GRAFTS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2A582-1632-4AD7-9836-DBBD78044ABF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SC067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90800"/>
            <a:ext cx="2744583" cy="1828800"/>
          </a:xfrm>
          <a:prstGeom prst="rect">
            <a:avLst/>
          </a:prstGeom>
        </p:spPr>
      </p:pic>
      <p:pic>
        <p:nvPicPr>
          <p:cNvPr id="8" name="Picture 7" descr="DSC067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590800"/>
            <a:ext cx="2819400" cy="1879600"/>
          </a:xfrm>
          <a:prstGeom prst="rect">
            <a:avLst/>
          </a:prstGeom>
        </p:spPr>
      </p:pic>
      <p:pic>
        <p:nvPicPr>
          <p:cNvPr id="9" name="Picture 8" descr="DSC067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366" y="2590800"/>
            <a:ext cx="2742634" cy="18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nrtechnologies\Downloads\02_Hairpin_Highway_Aust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5181600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6019800"/>
            <a:ext cx="27095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Hair pin road Austria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00672 C 0.21233 -0.01436 0.21528 -0.01505 0.22327 -0.0169 C 0.24618 -0.02871 0.27743 -0.02778 0.30052 -0.02894 C 0.31372 -0.03334 0.33091 -0.03727 0.34306 -0.04514 C 0.34462 -0.0463 0.34584 -0.04815 0.34757 -0.04908 C 0.35573 -0.05301 0.3533 -0.04908 0.35972 -0.05324 C 0.36146 -0.0544 0.36268 -0.05625 0.36441 -0.05718 C 0.38125 -0.06551 0.40018 -0.06783 0.41736 -0.07547 C 0.42413 -0.07848 0.42917 -0.08334 0.43559 -0.0875 C 0.44653 -0.10278 0.46181 -0.11389 0.47639 -0.12199 C 0.48507 -0.12686 0.49462 -0.12824 0.50365 -0.13195 C 0.50903 -0.13912 0.50799 -0.15648 0.50365 -0.16227 C 0.50122 -0.16551 0.49722 -0.16528 0.49462 -0.16829 C 0.48837 -0.17547 0.48559 -0.18311 0.47795 -0.18658 C 0.46893 -0.2051 0.4625 -0.20672 0.44775 -0.21273 C 0.40052 -0.20973 0.35226 -0.21181 0.30521 -0.21088 C 0.28125 -0.20533 0.25938 -0.19121 0.23559 -0.18449 C 0.20209 -0.18727 0.20781 -0.18797 0.16736 -0.18449 C 0.15035 -0.18311 0.13281 -0.1757 0.1158 -0.17246 C 0.10139 -0.16574 0.08646 -0.16204 0.07188 -0.15625 C 0.05643 -0.15023 0.0408 -0.14375 0.025 -0.14005 C -0.01337 -0.14213 -0.00069 -0.14051 -0.02656 -0.14422 C -0.03576 -0.14561 -0.05382 -0.14815 -0.05382 -0.14815 C -0.05955 -0.1507 -0.06493 -0.15186 -0.07048 -0.15417 C -0.10295 -0.15348 -0.14114 -0.14861 -0.175 -0.15232 C -0.18281 -0.1588 -0.19045 -0.16135 -0.1993 -0.16436 C -0.20573 -0.16991 -0.2125 -0.17061 -0.21892 -0.17639 C -0.22222 -0.1794 -0.22482 -0.18357 -0.22812 -0.18658 C -0.23923 -0.1963 -0.25121 -0.2051 -0.26302 -0.21273 C -0.26823 -0.21621 -0.27448 -0.21551 -0.27969 -0.21898 C -0.29219 -0.22709 -0.27656 -0.21945 -0.28871 -0.225 C -0.29409 -0.23588 -0.29132 -0.24931 -0.28871 -0.26135 C -0.28281 -0.28936 -0.27916 -0.29699 -0.26441 -0.31783 C -0.26076 -0.32292 -0.25885 -0.3257 -0.25382 -0.32801 C -0.25017 -0.33542 -0.24791 -0.33542 -0.24166 -0.33797 C -0.22951 -0.35463 -0.23507 -0.34838 -0.225 -0.35834 C -0.21996 -0.36852 -0.21284 -0.37361 -0.20538 -0.38056 C -0.20017 -0.38542 -0.19826 -0.39375 -0.19323 -0.39861 C -0.18333 -0.40857 -0.17222 -0.42084 -0.16146 -0.42894 C -0.15034 -0.43727 -0.13871 -0.43866 -0.12656 -0.44306 C -0.10538 -0.4507 -0.12847 -0.44445 -0.10989 -0.44908 C -0.09531 -0.4588 -0.08055 -0.46783 -0.06597 -0.47755 C -0.05972 -0.48195 -0.05034 -0.48334 -0.04323 -0.48565 C -0.03125 -0.49607 -0.01562 -0.4963 -0.00225 -0.50162 C 0.00139 -0.50718 0.00469 -0.50695 0.00972 -0.50973 C 0.01927 -0.51505 0.02986 -0.51945 0.04011 -0.52199 C 0.0441 -0.52292 0.04827 -0.52292 0.05226 -0.52385 C 0.05729 -0.525 0.06736 -0.52801 0.06736 -0.52801 C 0.07622 -0.53496 0.08472 -0.53681 0.09462 -0.54005 C 0.11962 -0.54792 0.14462 -0.55579 0.17014 -0.56019 C 0.19913 -0.55926 0.21962 -0.5588 0.24601 -0.55417 C 0.25122 -0.55209 0.25608 -0.54838 0.26129 -0.54607 C 0.26493 -0.54144 0.27327 -0.53403 0.27327 -0.53403 C 0.28125 -0.51806 0.28108 -0.50047 0.26736 -0.49167 C 0.26181 -0.48403 0.25347 -0.48172 0.24601 -0.47755 C 0.24045 -0.47431 0.23559 -0.46783 0.22952 -0.46528 C 0.20903 -0.45625 0.18716 -0.45232 0.1658 -0.44908 C 0.1566 -0.4463 0.14722 -0.44329 0.13854 -0.43912 C 0.13195 -0.42963 0.12275 -0.42848 0.11441 -0.42292 C 0.10972 -0.41991 0.10538 -0.41574 0.1007 -0.41273 C 0.09341 -0.40787 0.08438 -0.40533 0.07639 -0.40278 C 0.06997 -0.39676 0.04705 -0.38635 0.03837 -0.38449 C 0.02952 -0.37986 0.02049 -0.37732 0.01129 -0.37454 C -0.00486 -0.35949 -0.04097 -0.36991 -0.05225 -0.37037 C -0.06788 -0.37269 -0.08368 -0.37315 -0.0993 -0.37639 C -0.10538 -0.37917 -0.11146 -0.38172 -0.11753 -0.38449 C -0.11909 -0.39121 -0.12187 -0.39398 -0.12361 -0.4007 C -0.12066 -0.4382 -0.11146 -0.47801 -0.0842 -0.49561 C -0.07656 -0.50579 -0.06389 -0.50834 -0.05382 -0.51181 C -0.04809 -0.51389 -0.04896 -0.51528 -0.04166 -0.51783 C -0.02274 -0.52477 -0.00225 -0.52824 0.01736 -0.5301 C 0.02986 -0.53519 0.04254 -0.53982 0.05521 -0.54422 C 0.06528 -0.55301 0.08438 -0.55324 0.09618 -0.55625 C 0.10365 -0.56019 0.10955 -0.56482 0.11736 -0.56829 C 0.12292 -0.57639 0.13646 -0.58148 0.14445 -0.58449 C 0.16163 -0.59098 0.18004 -0.60162 0.19757 -0.60278 C 0.21597 -0.60394 0.23403 -0.60394 0.25226 -0.60463 C 0.26754 -0.60602 0.28108 -0.60903 0.29601 -0.61088 C 0.3125 -0.60949 0.32847 -0.60741 0.34445 -0.60463 C 0.35469 -0.60533 0.36493 -0.60556 0.37483 -0.60672 C 0.38837 -0.60811 0.40139 -0.61551 0.41441 -0.61898 C 0.41389 -0.62894 0.41372 -0.63912 0.41285 -0.64908 C 0.41025 -0.6794 0.38073 -0.68542 0.36285 -0.68959 C 0.31823 -0.68797 0.27396 -0.68496 0.22952 -0.68148 C 0.21146 -0.67801 0.19688 -0.68565 0.17952 -0.68959 C 0.17188 -0.69121 0.15677 -0.69352 0.15677 -0.69352 C 0.11841 -0.69283 0.08004 -0.69283 0.04167 -0.69167 C 0.03281 -0.69144 0.02466 -0.6875 0.01563 -0.6875 " pathEditMode="relative" ptsTypes="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2) Gingival augmentation coronal to area of recession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			Pedicle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FF00"/>
                </a:solidFill>
              </a:rPr>
              <a:t>A graft</a:t>
            </a:r>
            <a:endParaRPr 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			Free mucosal (covering denuded root)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</a:rPr>
              <a:t>			Increases width of the attached gingiva.</a:t>
            </a:r>
            <a:endParaRPr lang="te-IN" sz="2400" b="1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e-IN" sz="2400" b="1">
                <a:solidFill>
                  <a:srgbClr val="FFFF00"/>
                </a:solidFill>
              </a:rPr>
              <a:t>	</a:t>
            </a:r>
            <a:r>
              <a:rPr lang="en-US" sz="2400" b="1">
                <a:solidFill>
                  <a:srgbClr val="FFFF00"/>
                </a:solidFill>
              </a:rPr>
              <a:t>		Improves esthetics also.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 flipV="1">
            <a:off x="1066800" y="1447800"/>
            <a:ext cx="17526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1066800" y="2133600"/>
            <a:ext cx="16764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69" name="Picture 7" descr="gin resc 24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4202113"/>
            <a:ext cx="2895600" cy="2655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1393</Words>
  <Application>Microsoft Office PowerPoint</Application>
  <PresentationFormat>On-screen Show (4:3)</PresentationFormat>
  <Paragraphs>277</Paragraphs>
  <Slides>84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of Root surface</vt:lpstr>
      <vt:lpstr>PowerPoint Presentation</vt:lpstr>
      <vt:lpstr>Onlay Blocks</vt:lpstr>
      <vt:lpstr>ONLAY BLOCK GRAFTS </vt:lpstr>
      <vt:lpstr>PowerPoint Presentation</vt:lpstr>
      <vt:lpstr>PowerPoint Presentation</vt:lpstr>
    </vt:vector>
  </TitlesOfParts>
  <Company>bdch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Periodontics</dc:creator>
  <cp:lastModifiedBy>IDA ROOM</cp:lastModifiedBy>
  <cp:revision>31</cp:revision>
  <dcterms:created xsi:type="dcterms:W3CDTF">2004-07-01T04:48:44Z</dcterms:created>
  <dcterms:modified xsi:type="dcterms:W3CDTF">2023-07-01T07:37:29Z</dcterms:modified>
</cp:coreProperties>
</file>