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68"/>
  </p:notesMasterIdLst>
  <p:sldIdLst>
    <p:sldId id="333" r:id="rId2"/>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8" r:id="rId19"/>
    <p:sldId id="279" r:id="rId20"/>
    <p:sldId id="280" r:id="rId21"/>
    <p:sldId id="281" r:id="rId22"/>
    <p:sldId id="282" r:id="rId23"/>
    <p:sldId id="283" r:id="rId24"/>
    <p:sldId id="285" r:id="rId25"/>
    <p:sldId id="286" r:id="rId26"/>
    <p:sldId id="287" r:id="rId27"/>
    <p:sldId id="288" r:id="rId28"/>
    <p:sldId id="274" r:id="rId29"/>
    <p:sldId id="275" r:id="rId30"/>
    <p:sldId id="276" r:id="rId31"/>
    <p:sldId id="299" r:id="rId32"/>
    <p:sldId id="300" r:id="rId33"/>
    <p:sldId id="289" r:id="rId34"/>
    <p:sldId id="277" r:id="rId35"/>
    <p:sldId id="290" r:id="rId36"/>
    <p:sldId id="292" r:id="rId37"/>
    <p:sldId id="296" r:id="rId38"/>
    <p:sldId id="302" r:id="rId39"/>
    <p:sldId id="271" r:id="rId40"/>
    <p:sldId id="301" r:id="rId41"/>
    <p:sldId id="297"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2" r:id="rId61"/>
    <p:sldId id="328" r:id="rId62"/>
    <p:sldId id="332" r:id="rId63"/>
    <p:sldId id="321" r:id="rId64"/>
    <p:sldId id="330" r:id="rId65"/>
    <p:sldId id="331" r:id="rId66"/>
    <p:sldId id="32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snapToGrid="0">
      <p:cViewPr>
        <p:scale>
          <a:sx n="114" d="100"/>
          <a:sy n="114" d="100"/>
        </p:scale>
        <p:origin x="-360" y="-48"/>
      </p:cViewPr>
      <p:guideLst>
        <p:guide orient="horz" pos="2160"/>
        <p:guide pos="3840"/>
      </p:guideLst>
    </p:cSldViewPr>
  </p:slideViewPr>
  <p:outlineViewPr>
    <p:cViewPr>
      <p:scale>
        <a:sx n="33" d="100"/>
        <a:sy n="33" d="100"/>
      </p:scale>
      <p:origin x="0" y="608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F8C07-384F-4855-B151-DDC6687FE2D7}" type="datetimeFigureOut">
              <a:rPr lang="en-IN" smtClean="0"/>
              <a:pPr/>
              <a:t>01-07-2023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0FA4C-783F-4E8C-85CE-ED27B3791624}" type="slidenum">
              <a:rPr lang="en-IN" smtClean="0"/>
              <a:pPr/>
              <a:t>‹#›</a:t>
            </a:fld>
            <a:endParaRPr lang="en-IN"/>
          </a:p>
        </p:txBody>
      </p:sp>
    </p:spTree>
    <p:extLst>
      <p:ext uri="{BB962C8B-B14F-4D97-AF65-F5344CB8AC3E}">
        <p14:creationId xmlns:p14="http://schemas.microsoft.com/office/powerpoint/2010/main" val="389817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B0FA4C-783F-4E8C-85CE-ED27B3791624}"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7B0FA4C-783F-4E8C-85CE-ED27B3791624}" type="slidenum">
              <a:rPr lang="en-IN" smtClean="0"/>
              <a:pPr/>
              <a:t>15</a:t>
            </a:fld>
            <a:endParaRPr lang="en-IN"/>
          </a:p>
        </p:txBody>
      </p:sp>
    </p:spTree>
    <p:extLst>
      <p:ext uri="{BB962C8B-B14F-4D97-AF65-F5344CB8AC3E}">
        <p14:creationId xmlns:p14="http://schemas.microsoft.com/office/powerpoint/2010/main" val="178562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7B0FA4C-783F-4E8C-85CE-ED27B3791624}" type="slidenum">
              <a:rPr lang="en-IN" smtClean="0"/>
              <a:pPr/>
              <a:t>17</a:t>
            </a:fld>
            <a:endParaRPr lang="en-IN"/>
          </a:p>
        </p:txBody>
      </p:sp>
    </p:spTree>
    <p:extLst>
      <p:ext uri="{BB962C8B-B14F-4D97-AF65-F5344CB8AC3E}">
        <p14:creationId xmlns:p14="http://schemas.microsoft.com/office/powerpoint/2010/main" val="103401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7B0FA4C-783F-4E8C-85CE-ED27B3791624}" type="slidenum">
              <a:rPr lang="en-IN" smtClean="0"/>
              <a:pPr/>
              <a:t>58</a:t>
            </a:fld>
            <a:endParaRPr lang="en-IN"/>
          </a:p>
        </p:txBody>
      </p:sp>
    </p:spTree>
    <p:extLst>
      <p:ext uri="{BB962C8B-B14F-4D97-AF65-F5344CB8AC3E}">
        <p14:creationId xmlns:p14="http://schemas.microsoft.com/office/powerpoint/2010/main" val="334008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BF3E55-5317-4D9A-89BF-D2768923C89A}"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248955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EFE53A-FF0F-4D86-BB5B-C1D972BF7216}" type="datetime1">
              <a:rPr lang="en-IN" smtClean="0"/>
              <a:pPr/>
              <a:t>01-07-2023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146924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AA46C11-3157-4FE3-AAB2-8627897172AA}"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3727145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D59360-3884-40C8-9D4F-84ACF3DB40F9}"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158092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59360-3884-40C8-9D4F-84ACF3DB40F9}"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39066721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AB8539-3F7B-4A58-8FE9-11BD48B6D495}" type="datetime1">
              <a:rPr lang="en-IN" smtClean="0"/>
              <a:pPr/>
              <a:t>01-07-2023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329133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7BE8F9-5D71-4DFD-8242-C4A4DB591B52}" type="datetime1">
              <a:rPr lang="en-IN" smtClean="0"/>
              <a:pPr/>
              <a:t>01-07-2023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23615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59360-3884-40C8-9D4F-84ACF3DB40F9}"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39349777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59360-3884-40C8-9D4F-84ACF3DB40F9}"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19549501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DD59360-3884-40C8-9D4F-84ACF3DB40F9}"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29727216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2BD77-CCFB-4D03-BA4A-070001431C98}" type="datetime1">
              <a:rPr lang="en-IN" smtClean="0"/>
              <a:pPr/>
              <a:t>01-07-2023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38626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59360-3884-40C8-9D4F-84ACF3DB40F9}" type="datetime1">
              <a:rPr lang="en-IN" smtClean="0"/>
              <a:pPr/>
              <a:t>01-07-2023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20601179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59360-3884-40C8-9D4F-84ACF3DB40F9}" type="datetime1">
              <a:rPr lang="en-IN" smtClean="0"/>
              <a:pPr/>
              <a:t>01-07-2023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359735612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5DAA54D-0DC5-4308-9AD7-5A08ECB5C57E}" type="datetime1">
              <a:rPr lang="en-IN" smtClean="0"/>
              <a:pPr/>
              <a:t>01-07-2023</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196336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A8EE20-EAC6-437B-8636-46D30FC5013A}" type="datetime1">
              <a:rPr lang="en-IN" smtClean="0"/>
              <a:pPr/>
              <a:t>01-07-2023</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166541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D59360-3884-40C8-9D4F-84ACF3DB40F9}" type="datetime1">
              <a:rPr lang="en-IN" smtClean="0"/>
              <a:pPr/>
              <a:t>01-07-2023</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30713179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3EFC0-53C0-4B7D-A96F-3BAECA1C4A95}" type="datetime1">
              <a:rPr lang="en-IN" smtClean="0"/>
              <a:pPr/>
              <a:t>01-07-2023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E93680-BDE6-4995-9A65-C5C6D1D9510C}" type="slidenum">
              <a:rPr lang="en-IN" smtClean="0"/>
              <a:pPr/>
              <a:t>‹#›</a:t>
            </a:fld>
            <a:endParaRPr lang="en-IN"/>
          </a:p>
        </p:txBody>
      </p:sp>
    </p:spTree>
    <p:extLst>
      <p:ext uri="{BB962C8B-B14F-4D97-AF65-F5344CB8AC3E}">
        <p14:creationId xmlns:p14="http://schemas.microsoft.com/office/powerpoint/2010/main" val="293637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D59360-3884-40C8-9D4F-84ACF3DB40F9}" type="datetime1">
              <a:rPr lang="en-IN" smtClean="0"/>
              <a:pPr/>
              <a:t>01-07-2023</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3E93680-BDE6-4995-9A65-C5C6D1D9510C}" type="slidenum">
              <a:rPr lang="en-IN" smtClean="0"/>
              <a:pPr/>
              <a:t>‹#›</a:t>
            </a:fld>
            <a:endParaRPr lang="en-IN"/>
          </a:p>
        </p:txBody>
      </p:sp>
    </p:spTree>
    <p:extLst>
      <p:ext uri="{BB962C8B-B14F-4D97-AF65-F5344CB8AC3E}">
        <p14:creationId xmlns:p14="http://schemas.microsoft.com/office/powerpoint/2010/main" val="377144733"/>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osha.gov/aboutosha" TargetMode="External"/><Relationship Id="rId2" Type="http://schemas.openxmlformats.org/officeDocument/2006/relationships/hyperlink" Target="https://www.who.int/csr/resources/publications/standardprecautions/en/" TargetMode="External"/><Relationship Id="rId1" Type="http://schemas.openxmlformats.org/officeDocument/2006/relationships/slideLayout" Target="../slideLayouts/slideLayout2.xml"/><Relationship Id="rId5" Type="http://schemas.openxmlformats.org/officeDocument/2006/relationships/hyperlink" Target="https://www.osha.gov/pls/publications/publication.athruz?pType=Industry&amp;pID=64" TargetMode="External"/><Relationship Id="rId4" Type="http://schemas.openxmlformats.org/officeDocument/2006/relationships/hyperlink" Target="https://en.wikipedia.org/wiki/Occupational_Safety_and_Health_Administr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3E93680-BDE6-4995-9A65-C5C6D1D9510C}" type="slidenum">
              <a:rPr lang="en-IN" smtClean="0"/>
              <a:pPr/>
              <a:t>1</a:t>
            </a:fld>
            <a:endParaRPr lang="en-IN"/>
          </a:p>
        </p:txBody>
      </p:sp>
      <p:pic>
        <p:nvPicPr>
          <p:cNvPr id="1026" name="Picture 2" descr="G:\Kaspersky\Usb Drive\College view new.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526473"/>
            <a:ext cx="10972800" cy="537267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E883DD-0E93-4360-B6B9-33D020C1861B}"/>
              </a:ext>
            </a:extLst>
          </p:cNvPr>
          <p:cNvSpPr>
            <a:spLocks noGrp="1"/>
          </p:cNvSpPr>
          <p:nvPr>
            <p:ph type="title"/>
          </p:nvPr>
        </p:nvSpPr>
        <p:spPr>
          <a:xfrm>
            <a:off x="1393638" y="916741"/>
            <a:ext cx="9404723" cy="1400530"/>
          </a:xfrm>
        </p:spPr>
        <p:txBody>
          <a:bodyPr/>
          <a:lstStyle/>
          <a:p>
            <a:r>
              <a:rPr lang="en-IN" b="1" u="sng" dirty="0">
                <a:solidFill>
                  <a:srgbClr val="FFFF00"/>
                </a:solidFill>
                <a:effectLst/>
              </a:rPr>
              <a:t>HEAT</a:t>
            </a:r>
          </a:p>
        </p:txBody>
      </p:sp>
      <p:sp>
        <p:nvSpPr>
          <p:cNvPr id="3" name="Content Placeholder 2">
            <a:extLst>
              <a:ext uri="{FF2B5EF4-FFF2-40B4-BE49-F238E27FC236}">
                <a16:creationId xmlns="" xmlns:a16="http://schemas.microsoft.com/office/drawing/2014/main" id="{28E0673A-D40F-49B9-80DE-70BC08E2B1F6}"/>
              </a:ext>
            </a:extLst>
          </p:cNvPr>
          <p:cNvSpPr>
            <a:spLocks noGrp="1"/>
          </p:cNvSpPr>
          <p:nvPr>
            <p:ph idx="1"/>
          </p:nvPr>
        </p:nvSpPr>
        <p:spPr>
          <a:xfrm>
            <a:off x="1089664" y="1861849"/>
            <a:ext cx="8946541" cy="4195481"/>
          </a:xfrm>
        </p:spPr>
        <p:txBody>
          <a:bodyPr/>
          <a:lstStyle/>
          <a:p>
            <a:pPr marL="0" indent="0" algn="just">
              <a:lnSpc>
                <a:spcPct val="200000"/>
              </a:lnSpc>
              <a:buNone/>
            </a:pPr>
            <a:endParaRPr lang="en-US" b="1" u="sng" dirty="0">
              <a:latin typeface="Times New Roman" pitchFamily="18" charset="0"/>
            </a:endParaRPr>
          </a:p>
          <a:p>
            <a:pPr algn="just">
              <a:lnSpc>
                <a:spcPct val="200000"/>
              </a:lnSpc>
            </a:pPr>
            <a:r>
              <a:rPr lang="en-US" b="1" dirty="0">
                <a:effectLst/>
                <a:latin typeface="Times New Roman" pitchFamily="18" charset="0"/>
              </a:rPr>
              <a:t>Electrical hazards</a:t>
            </a:r>
          </a:p>
          <a:p>
            <a:pPr algn="just">
              <a:lnSpc>
                <a:spcPct val="200000"/>
              </a:lnSpc>
            </a:pPr>
            <a:r>
              <a:rPr lang="en-US" b="1" dirty="0">
                <a:latin typeface="Times New Roman" pitchFamily="18" charset="0"/>
              </a:rPr>
              <a:t>Spirit lamps and burners used during prosthesis making</a:t>
            </a:r>
            <a:endParaRPr lang="en-US" b="1" dirty="0">
              <a:effectLst/>
              <a:latin typeface="Times New Roman" pitchFamily="18" charset="0"/>
            </a:endParaRPr>
          </a:p>
          <a:p>
            <a:pPr algn="just">
              <a:lnSpc>
                <a:spcPct val="200000"/>
              </a:lnSpc>
            </a:pPr>
            <a:r>
              <a:rPr lang="en-US" b="1" dirty="0">
                <a:solidFill>
                  <a:srgbClr val="FFC000"/>
                </a:solidFill>
                <a:effectLst/>
                <a:latin typeface="Times New Roman" pitchFamily="18" charset="0"/>
              </a:rPr>
              <a:t>Effects: </a:t>
            </a:r>
            <a:r>
              <a:rPr lang="en-US" b="1" dirty="0">
                <a:effectLst/>
                <a:latin typeface="Times New Roman" pitchFamily="18" charset="0"/>
              </a:rPr>
              <a:t>Painful shocks, burns etc.</a:t>
            </a:r>
          </a:p>
          <a:p>
            <a:pPr marL="0" indent="0">
              <a:lnSpc>
                <a:spcPct val="200000"/>
              </a:lnSpc>
              <a:buNone/>
            </a:pPr>
            <a:endParaRPr lang="en-IN" b="1" dirty="0"/>
          </a:p>
        </p:txBody>
      </p:sp>
      <p:sp>
        <p:nvSpPr>
          <p:cNvPr id="4" name="Slide Number Placeholder 3">
            <a:extLst>
              <a:ext uri="{FF2B5EF4-FFF2-40B4-BE49-F238E27FC236}">
                <a16:creationId xmlns="" xmlns:a16="http://schemas.microsoft.com/office/drawing/2014/main" id="{D00522D6-344A-4C24-A233-003F1C1A5A00}"/>
              </a:ext>
            </a:extLst>
          </p:cNvPr>
          <p:cNvSpPr>
            <a:spLocks noGrp="1"/>
          </p:cNvSpPr>
          <p:nvPr>
            <p:ph type="sldNum" sz="quarter" idx="12"/>
          </p:nvPr>
        </p:nvSpPr>
        <p:spPr>
          <a:xfrm>
            <a:off x="10295647" y="412931"/>
            <a:ext cx="753545" cy="365125"/>
          </a:xfrm>
        </p:spPr>
        <p:txBody>
          <a:bodyPr/>
          <a:lstStyle/>
          <a:p>
            <a:fld id="{53E93680-BDE6-4995-9A65-C5C6D1D9510C}" type="slidenum">
              <a:rPr lang="en-IN" sz="1600" smtClean="0"/>
              <a:pPr/>
              <a:t>10</a:t>
            </a:fld>
            <a:endParaRPr lang="en-IN" sz="1600" dirty="0"/>
          </a:p>
        </p:txBody>
      </p:sp>
    </p:spTree>
    <p:extLst>
      <p:ext uri="{BB962C8B-B14F-4D97-AF65-F5344CB8AC3E}">
        <p14:creationId xmlns:p14="http://schemas.microsoft.com/office/powerpoint/2010/main" val="132695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5D389-6D61-4E45-A5CA-1917A2532A01}"/>
              </a:ext>
            </a:extLst>
          </p:cNvPr>
          <p:cNvSpPr>
            <a:spLocks noGrp="1"/>
          </p:cNvSpPr>
          <p:nvPr>
            <p:ph type="title"/>
          </p:nvPr>
        </p:nvSpPr>
        <p:spPr>
          <a:xfrm>
            <a:off x="1164726" y="518235"/>
            <a:ext cx="9404723" cy="1400530"/>
          </a:xfrm>
        </p:spPr>
        <p:txBody>
          <a:bodyPr/>
          <a:lstStyle/>
          <a:p>
            <a:r>
              <a:rPr lang="en-IN" b="1" u="sng" dirty="0">
                <a:solidFill>
                  <a:srgbClr val="FFFF00"/>
                </a:solidFill>
              </a:rPr>
              <a:t>LIGHT</a:t>
            </a:r>
          </a:p>
        </p:txBody>
      </p:sp>
      <p:sp>
        <p:nvSpPr>
          <p:cNvPr id="3" name="Content Placeholder 2">
            <a:extLst>
              <a:ext uri="{FF2B5EF4-FFF2-40B4-BE49-F238E27FC236}">
                <a16:creationId xmlns="" xmlns:a16="http://schemas.microsoft.com/office/drawing/2014/main" id="{2F0B50DF-D5FA-40AF-8EB8-16C7CBF34B54}"/>
              </a:ext>
            </a:extLst>
          </p:cNvPr>
          <p:cNvSpPr>
            <a:spLocks noGrp="1"/>
          </p:cNvSpPr>
          <p:nvPr>
            <p:ph idx="1"/>
          </p:nvPr>
        </p:nvSpPr>
        <p:spPr>
          <a:xfrm>
            <a:off x="913794" y="1569493"/>
            <a:ext cx="10353762" cy="4882179"/>
          </a:xfrm>
        </p:spPr>
        <p:txBody>
          <a:bodyPr>
            <a:normAutofit fontScale="92500" lnSpcReduction="10000"/>
          </a:bodyPr>
          <a:lstStyle/>
          <a:p>
            <a:pPr>
              <a:lnSpc>
                <a:spcPct val="150000"/>
              </a:lnSpc>
              <a:buFont typeface="Wingdings" panose="05000000000000000000" pitchFamily="2" charset="2"/>
              <a:buChar char="Ø"/>
            </a:pPr>
            <a:r>
              <a:rPr lang="en-IN" b="1" dirty="0">
                <a:solidFill>
                  <a:srgbClr val="FFC000"/>
                </a:solidFill>
                <a:effectLst/>
                <a:latin typeface="Times New Roman" panose="02020603050405020304" pitchFamily="18" charset="0"/>
                <a:cs typeface="Times New Roman" panose="02020603050405020304" pitchFamily="18" charset="0"/>
              </a:rPr>
              <a:t>Poor illumination: </a:t>
            </a:r>
          </a:p>
          <a:p>
            <a:pPr>
              <a:lnSpc>
                <a:spcPct val="150000"/>
              </a:lnSpc>
            </a:pPr>
            <a:r>
              <a:rPr lang="en-IN" b="1" dirty="0">
                <a:effectLst/>
                <a:latin typeface="Times New Roman" panose="02020603050405020304" pitchFamily="18" charset="0"/>
                <a:cs typeface="Times New Roman" panose="02020603050405020304" pitchFamily="18" charset="0"/>
              </a:rPr>
              <a:t>Causes- eye pain, headache and eye fatigue </a:t>
            </a:r>
          </a:p>
          <a:p>
            <a:pPr marL="0" indent="0">
              <a:lnSpc>
                <a:spcPct val="150000"/>
              </a:lnSpc>
              <a:buNone/>
            </a:pPr>
            <a:endParaRPr lang="en-IN" b="1" dirty="0">
              <a:effectLst/>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IN" b="1" dirty="0">
                <a:solidFill>
                  <a:srgbClr val="FFC000"/>
                </a:solidFill>
                <a:effectLst/>
                <a:latin typeface="Times New Roman" panose="02020603050405020304" pitchFamily="18" charset="0"/>
                <a:cs typeface="Times New Roman" panose="02020603050405020304" pitchFamily="18" charset="0"/>
              </a:rPr>
              <a:t>Excessive brightness:</a:t>
            </a:r>
          </a:p>
          <a:p>
            <a:pPr>
              <a:lnSpc>
                <a:spcPct val="150000"/>
              </a:lnSpc>
            </a:pPr>
            <a:r>
              <a:rPr lang="en-IN" b="1" dirty="0">
                <a:effectLst/>
                <a:latin typeface="Times New Roman" panose="02020603050405020304" pitchFamily="18" charset="0"/>
                <a:cs typeface="Times New Roman" panose="02020603050405020304" pitchFamily="18" charset="0"/>
              </a:rPr>
              <a:t>Causes- discomfort and visual fatigue </a:t>
            </a:r>
          </a:p>
          <a:p>
            <a:pPr>
              <a:lnSpc>
                <a:spcPct val="150000"/>
              </a:lnSpc>
            </a:pPr>
            <a:endParaRPr lang="en-IN" b="1" dirty="0">
              <a:effectLst/>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IN" b="1" dirty="0">
                <a:solidFill>
                  <a:srgbClr val="FFC000"/>
                </a:solidFill>
                <a:effectLst/>
                <a:latin typeface="Times New Roman" panose="02020603050405020304" pitchFamily="18" charset="0"/>
                <a:cs typeface="Times New Roman" panose="02020603050405020304" pitchFamily="18" charset="0"/>
              </a:rPr>
              <a:t>Prevention:</a:t>
            </a:r>
          </a:p>
          <a:p>
            <a:pPr>
              <a:lnSpc>
                <a:spcPct val="150000"/>
              </a:lnSpc>
            </a:pPr>
            <a:r>
              <a:rPr lang="en-IN" b="1" dirty="0">
                <a:effectLst/>
                <a:latin typeface="Times New Roman" panose="02020603050405020304" pitchFamily="18" charset="0"/>
                <a:cs typeface="Times New Roman" panose="02020603050405020304" pitchFamily="18" charset="0"/>
              </a:rPr>
              <a:t> Sufficient and suitable lighting </a:t>
            </a:r>
          </a:p>
          <a:p>
            <a:pPr>
              <a:lnSpc>
                <a:spcPct val="150000"/>
              </a:lnSpc>
            </a:pPr>
            <a:r>
              <a:rPr lang="en-IN" b="1" dirty="0">
                <a:effectLst/>
                <a:latin typeface="Times New Roman" panose="02020603050405020304" pitchFamily="18" charset="0"/>
                <a:cs typeface="Times New Roman" panose="02020603050405020304" pitchFamily="18" charset="0"/>
              </a:rPr>
              <a:t> Natural or artificial is advised </a:t>
            </a:r>
          </a:p>
          <a:p>
            <a:pPr>
              <a:lnSpc>
                <a:spcPct val="150000"/>
              </a:lnSpc>
            </a:pPr>
            <a:endParaRPr lang="en-IN" b="1" dirty="0">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B07DF338-AD13-40AD-980C-7AF27D77A24C}"/>
              </a:ext>
            </a:extLst>
          </p:cNvPr>
          <p:cNvSpPr>
            <a:spLocks noGrp="1"/>
          </p:cNvSpPr>
          <p:nvPr>
            <p:ph type="sldNum" sz="quarter" idx="12"/>
          </p:nvPr>
        </p:nvSpPr>
        <p:spPr>
          <a:xfrm>
            <a:off x="10418476" y="318516"/>
            <a:ext cx="753545" cy="365125"/>
          </a:xfrm>
        </p:spPr>
        <p:txBody>
          <a:bodyPr/>
          <a:lstStyle/>
          <a:p>
            <a:fld id="{53E93680-BDE6-4995-9A65-C5C6D1D9510C}" type="slidenum">
              <a:rPr lang="en-IN" sz="1600" smtClean="0"/>
              <a:pPr/>
              <a:t>11</a:t>
            </a:fld>
            <a:endParaRPr lang="en-IN" sz="1600" dirty="0"/>
          </a:p>
        </p:txBody>
      </p:sp>
    </p:spTree>
    <p:extLst>
      <p:ext uri="{BB962C8B-B14F-4D97-AF65-F5344CB8AC3E}">
        <p14:creationId xmlns:p14="http://schemas.microsoft.com/office/powerpoint/2010/main" val="35301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D8F98-A8E7-4818-A281-1389C9E5C47E}"/>
              </a:ext>
            </a:extLst>
          </p:cNvPr>
          <p:cNvSpPr>
            <a:spLocks noGrp="1"/>
          </p:cNvSpPr>
          <p:nvPr>
            <p:ph type="title"/>
          </p:nvPr>
        </p:nvSpPr>
        <p:spPr>
          <a:xfrm>
            <a:off x="1129161" y="476665"/>
            <a:ext cx="9404723" cy="1400530"/>
          </a:xfrm>
        </p:spPr>
        <p:txBody>
          <a:bodyPr/>
          <a:lstStyle/>
          <a:p>
            <a:r>
              <a:rPr lang="en-IN" b="1" u="sng" dirty="0">
                <a:solidFill>
                  <a:srgbClr val="FFFF00"/>
                </a:solidFill>
                <a:effectLst/>
              </a:rPr>
              <a:t>NOISE</a:t>
            </a:r>
          </a:p>
        </p:txBody>
      </p:sp>
      <p:sp>
        <p:nvSpPr>
          <p:cNvPr id="3" name="Content Placeholder 2">
            <a:extLst>
              <a:ext uri="{FF2B5EF4-FFF2-40B4-BE49-F238E27FC236}">
                <a16:creationId xmlns="" xmlns:a16="http://schemas.microsoft.com/office/drawing/2014/main" id="{168CE81C-168E-4C3B-8B95-EE2DAF15F587}"/>
              </a:ext>
            </a:extLst>
          </p:cNvPr>
          <p:cNvSpPr>
            <a:spLocks noGrp="1"/>
          </p:cNvSpPr>
          <p:nvPr>
            <p:ph idx="1"/>
          </p:nvPr>
        </p:nvSpPr>
        <p:spPr>
          <a:xfrm>
            <a:off x="924444" y="1935921"/>
            <a:ext cx="10353762" cy="4445413"/>
          </a:xfrm>
        </p:spPr>
        <p:txBody>
          <a:bodyPr>
            <a:noAutofit/>
          </a:bodyPr>
          <a:lstStyle/>
          <a:p>
            <a:pPr algn="just">
              <a:lnSpc>
                <a:spcPct val="16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Air-driven high-speed hand pieces, suction, ultrasonic scaler.</a:t>
            </a:r>
          </a:p>
          <a:p>
            <a:pPr algn="just">
              <a:lnSpc>
                <a:spcPct val="16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Effects: Hearing loss,</a:t>
            </a:r>
          </a:p>
          <a:p>
            <a:pPr marL="0" indent="0" algn="just">
              <a:lnSpc>
                <a:spcPct val="160000"/>
              </a:lnSpc>
              <a:buNone/>
            </a:pPr>
            <a:r>
              <a:rPr lang="en-US" b="1" dirty="0">
                <a:latin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cs typeface="Times New Roman" panose="02020603050405020304" pitchFamily="18" charset="0"/>
              </a:rPr>
              <a:t> interference with communication, </a:t>
            </a:r>
          </a:p>
          <a:p>
            <a:pPr marL="0" indent="0" algn="just">
              <a:lnSpc>
                <a:spcPct val="160000"/>
              </a:lnSpc>
              <a:buNone/>
            </a:pPr>
            <a:r>
              <a:rPr lang="en-US" b="1" dirty="0">
                <a:effectLst/>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acoustic stress and impaired power of concentration</a:t>
            </a:r>
          </a:p>
          <a:p>
            <a:pPr marL="0" indent="0" algn="just">
              <a:lnSpc>
                <a:spcPct val="160000"/>
              </a:lnSpc>
              <a:buNone/>
            </a:pPr>
            <a:endParaRPr lang="en-IN"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b="1" dirty="0">
                <a:solidFill>
                  <a:srgbClr val="FFC000"/>
                </a:solidFill>
                <a:latin typeface="Times New Roman" panose="02020603050405020304" pitchFamily="18" charset="0"/>
                <a:cs typeface="Times New Roman" panose="02020603050405020304" pitchFamily="18" charset="0"/>
              </a:rPr>
              <a:t>Prevention:</a:t>
            </a:r>
          </a:p>
          <a:p>
            <a:r>
              <a:rPr lang="en-IN" b="1" dirty="0">
                <a:latin typeface="Times New Roman" panose="02020603050405020304" pitchFamily="18" charset="0"/>
                <a:cs typeface="Times New Roman" panose="02020603050405020304" pitchFamily="18" charset="0"/>
              </a:rPr>
              <a:t> Personal protection by using ear plugs and muffs which reduce high intensity sounds </a:t>
            </a:r>
          </a:p>
          <a:p>
            <a:pPr marL="0" indent="0" algn="just">
              <a:lnSpc>
                <a:spcPct val="160000"/>
              </a:lnSpc>
              <a:buNone/>
            </a:pPr>
            <a:r>
              <a:rPr lang="en-IN" b="1" dirty="0">
                <a:latin typeface="Times New Roman" panose="02020603050405020304" pitchFamily="18" charset="0"/>
                <a:cs typeface="Times New Roman" panose="02020603050405020304" pitchFamily="18" charset="0"/>
              </a:rPr>
              <a:t> </a:t>
            </a:r>
            <a:endParaRPr lang="en-US" b="1" dirty="0">
              <a:effectLst/>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1151F60-7F55-4DA6-B80F-E26F6AB51765}"/>
              </a:ext>
            </a:extLst>
          </p:cNvPr>
          <p:cNvSpPr>
            <a:spLocks noGrp="1"/>
          </p:cNvSpPr>
          <p:nvPr>
            <p:ph type="sldNum" sz="quarter" idx="12"/>
          </p:nvPr>
        </p:nvSpPr>
        <p:spPr>
          <a:xfrm>
            <a:off x="10309294" y="294103"/>
            <a:ext cx="753545" cy="365125"/>
          </a:xfrm>
        </p:spPr>
        <p:txBody>
          <a:bodyPr/>
          <a:lstStyle/>
          <a:p>
            <a:fld id="{53E93680-BDE6-4995-9A65-C5C6D1D9510C}" type="slidenum">
              <a:rPr lang="en-IN" sz="1600" smtClean="0"/>
              <a:pPr/>
              <a:t>12</a:t>
            </a:fld>
            <a:endParaRPr lang="en-IN" sz="1600" dirty="0"/>
          </a:p>
        </p:txBody>
      </p:sp>
      <p:pic>
        <p:nvPicPr>
          <p:cNvPr id="5" name="Picture 4">
            <a:extLst>
              <a:ext uri="{FF2B5EF4-FFF2-40B4-BE49-F238E27FC236}">
                <a16:creationId xmlns="" xmlns:a16="http://schemas.microsoft.com/office/drawing/2014/main" id="{937DE3CA-13BF-47E7-8EA6-631354F9A6A5}"/>
              </a:ext>
            </a:extLst>
          </p:cNvPr>
          <p:cNvPicPr>
            <a:picLocks noChangeAspect="1"/>
          </p:cNvPicPr>
          <p:nvPr/>
        </p:nvPicPr>
        <p:blipFill>
          <a:blip r:embed="rId2"/>
          <a:stretch>
            <a:fillRect/>
          </a:stretch>
        </p:blipFill>
        <p:spPr>
          <a:xfrm>
            <a:off x="8257603" y="2363372"/>
            <a:ext cx="3710250" cy="2595009"/>
          </a:xfrm>
          <a:prstGeom prst="rect">
            <a:avLst/>
          </a:prstGeom>
        </p:spPr>
      </p:pic>
    </p:spTree>
    <p:extLst>
      <p:ext uri="{BB962C8B-B14F-4D97-AF65-F5344CB8AC3E}">
        <p14:creationId xmlns:p14="http://schemas.microsoft.com/office/powerpoint/2010/main" val="106693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E38FB-3132-4D44-9A91-923D385E73DF}"/>
              </a:ext>
            </a:extLst>
          </p:cNvPr>
          <p:cNvSpPr>
            <a:spLocks noGrp="1"/>
          </p:cNvSpPr>
          <p:nvPr>
            <p:ph type="title"/>
          </p:nvPr>
        </p:nvSpPr>
        <p:spPr>
          <a:xfrm>
            <a:off x="1117500" y="373629"/>
            <a:ext cx="10353761" cy="1326321"/>
          </a:xfrm>
        </p:spPr>
        <p:txBody>
          <a:bodyPr/>
          <a:lstStyle/>
          <a:p>
            <a:r>
              <a:rPr lang="en-IN" b="1" u="sng" dirty="0">
                <a:solidFill>
                  <a:srgbClr val="FFFF00"/>
                </a:solidFill>
                <a:effectLst/>
              </a:rPr>
              <a:t>RADIATION</a:t>
            </a:r>
          </a:p>
        </p:txBody>
      </p:sp>
      <p:sp>
        <p:nvSpPr>
          <p:cNvPr id="3" name="Content Placeholder 2">
            <a:extLst>
              <a:ext uri="{FF2B5EF4-FFF2-40B4-BE49-F238E27FC236}">
                <a16:creationId xmlns="" xmlns:a16="http://schemas.microsoft.com/office/drawing/2014/main" id="{49E52089-94DE-4886-80D4-FA015055C6D7}"/>
              </a:ext>
            </a:extLst>
          </p:cNvPr>
          <p:cNvSpPr>
            <a:spLocks noGrp="1"/>
          </p:cNvSpPr>
          <p:nvPr>
            <p:ph idx="1"/>
          </p:nvPr>
        </p:nvSpPr>
        <p:spPr>
          <a:xfrm>
            <a:off x="913795" y="1570161"/>
            <a:ext cx="11015608" cy="4596909"/>
          </a:xfrm>
        </p:spPr>
        <p:txBody>
          <a:bodyPr>
            <a:normAutofit fontScale="92500" lnSpcReduction="10000"/>
          </a:bodyPr>
          <a:lstStyle/>
          <a:p>
            <a:pPr algn="just">
              <a:lnSpc>
                <a:spcPct val="170000"/>
              </a:lnSpc>
              <a:buFont typeface="Wingdings" panose="05000000000000000000" pitchFamily="2" charset="2"/>
              <a:buChar char="Ø"/>
            </a:pPr>
            <a:r>
              <a:rPr lang="en-IN" b="1" dirty="0">
                <a:solidFill>
                  <a:srgbClr val="FFC000"/>
                </a:solidFill>
                <a:effectLst/>
                <a:latin typeface="Times New Roman" panose="02020603050405020304" pitchFamily="18" charset="0"/>
                <a:cs typeface="Times New Roman" panose="02020603050405020304" pitchFamily="18" charset="0"/>
              </a:rPr>
              <a:t>Non- ionising radiation injury </a:t>
            </a:r>
            <a:r>
              <a:rPr lang="en-IN" b="1" dirty="0">
                <a:effectLst/>
                <a:latin typeface="Times New Roman" panose="02020603050405020304" pitchFamily="18" charset="0"/>
                <a:cs typeface="Times New Roman" panose="02020603050405020304" pitchFamily="18" charset="0"/>
              </a:rPr>
              <a:t>- Exposure to Dental Curing Light and Lasers </a:t>
            </a:r>
          </a:p>
          <a:p>
            <a:pPr algn="just">
              <a:lnSpc>
                <a:spcPct val="170000"/>
              </a:lnSpc>
            </a:pPr>
            <a:r>
              <a:rPr lang="en-IN" b="1" dirty="0">
                <a:effectLst/>
                <a:latin typeface="Times New Roman" panose="02020603050405020304" pitchFamily="18" charset="0"/>
                <a:cs typeface="Times New Roman" panose="02020603050405020304" pitchFamily="18" charset="0"/>
              </a:rPr>
              <a:t>Causes- conjunctivitis and keratitis </a:t>
            </a:r>
          </a:p>
          <a:p>
            <a:pPr algn="just">
              <a:lnSpc>
                <a:spcPct val="170000"/>
              </a:lnSpc>
              <a:buFont typeface="Wingdings" panose="05000000000000000000" pitchFamily="2" charset="2"/>
              <a:buChar char="Ø"/>
            </a:pPr>
            <a:r>
              <a:rPr lang="en-IN" b="1" dirty="0">
                <a:solidFill>
                  <a:srgbClr val="FFC000"/>
                </a:solidFill>
                <a:effectLst/>
                <a:latin typeface="Times New Roman" panose="02020603050405020304" pitchFamily="18" charset="0"/>
                <a:cs typeface="Times New Roman" panose="02020603050405020304" pitchFamily="18" charset="0"/>
              </a:rPr>
              <a:t>Prevention - </a:t>
            </a:r>
            <a:r>
              <a:rPr lang="en-IN" b="1" dirty="0">
                <a:effectLst/>
                <a:latin typeface="Times New Roman" panose="02020603050405020304" pitchFamily="18" charset="0"/>
                <a:cs typeface="Times New Roman" panose="02020603050405020304" pitchFamily="18" charset="0"/>
              </a:rPr>
              <a:t>Protective eye wear during usage </a:t>
            </a:r>
          </a:p>
          <a:p>
            <a:pPr marL="0" indent="0" algn="just">
              <a:lnSpc>
                <a:spcPct val="170000"/>
              </a:lnSpc>
              <a:buNone/>
            </a:pPr>
            <a:endParaRPr lang="en-IN" b="1" dirty="0">
              <a:effectLst/>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Ø"/>
            </a:pPr>
            <a:r>
              <a:rPr lang="en-IN" b="1" dirty="0">
                <a:solidFill>
                  <a:srgbClr val="FFC000"/>
                </a:solidFill>
                <a:effectLst/>
                <a:latin typeface="Times New Roman" panose="02020603050405020304" pitchFamily="18" charset="0"/>
                <a:cs typeface="Times New Roman" panose="02020603050405020304" pitchFamily="18" charset="0"/>
              </a:rPr>
              <a:t>Ionising radiation injury </a:t>
            </a:r>
            <a:r>
              <a:rPr lang="en-IN" b="1" dirty="0">
                <a:effectLst/>
                <a:latin typeface="Times New Roman" panose="02020603050405020304" pitchFamily="18" charset="0"/>
                <a:cs typeface="Times New Roman" panose="02020603050405020304" pitchFamily="18" charset="0"/>
              </a:rPr>
              <a:t>- Exposure to radiation </a:t>
            </a:r>
          </a:p>
          <a:p>
            <a:pPr algn="just">
              <a:lnSpc>
                <a:spcPct val="170000"/>
              </a:lnSpc>
              <a:buFont typeface="Wingdings" panose="05000000000000000000" pitchFamily="2" charset="2"/>
              <a:buChar char="Ø"/>
            </a:pPr>
            <a:r>
              <a:rPr lang="en-IN" b="1" dirty="0">
                <a:effectLst/>
                <a:latin typeface="Times New Roman" panose="02020603050405020304" pitchFamily="18" charset="0"/>
                <a:cs typeface="Times New Roman" panose="02020603050405020304" pitchFamily="18" charset="0"/>
              </a:rPr>
              <a:t>Causes- acute erythema, dermatitis, chronic skin cancer, bone marrow suppression, damage to eye including cornea, </a:t>
            </a:r>
            <a:r>
              <a:rPr lang="en-US" b="1" dirty="0">
                <a:effectLst/>
                <a:latin typeface="Times New Roman" panose="02020603050405020304" pitchFamily="18" charset="0"/>
                <a:cs typeface="Times New Roman" panose="02020603050405020304" pitchFamily="18" charset="0"/>
              </a:rPr>
              <a:t>Somatic and genetic effects, Congenital defects, skin cancer.</a:t>
            </a:r>
          </a:p>
          <a:p>
            <a:pPr algn="just">
              <a:lnSpc>
                <a:spcPct val="170000"/>
              </a:lnSpc>
              <a:buFont typeface="Wingdings" panose="05000000000000000000" pitchFamily="2" charset="2"/>
              <a:buChar char="Ø"/>
            </a:pPr>
            <a:r>
              <a:rPr lang="en-IN" b="1" dirty="0">
                <a:solidFill>
                  <a:srgbClr val="FFC000"/>
                </a:solidFill>
                <a:effectLst/>
                <a:latin typeface="Times New Roman" panose="02020603050405020304" pitchFamily="18" charset="0"/>
                <a:cs typeface="Times New Roman" panose="02020603050405020304" pitchFamily="18" charset="0"/>
              </a:rPr>
              <a:t>Prevention</a:t>
            </a:r>
            <a:r>
              <a:rPr lang="en-IN" b="1" dirty="0">
                <a:effectLst/>
                <a:latin typeface="Times New Roman" panose="02020603050405020304" pitchFamily="18" charset="0"/>
                <a:cs typeface="Times New Roman" panose="02020603050405020304" pitchFamily="18" charset="0"/>
              </a:rPr>
              <a:t> - Lead gloves and lead apron. </a:t>
            </a:r>
          </a:p>
          <a:p>
            <a:pPr marL="0" indent="0" algn="just">
              <a:lnSpc>
                <a:spcPct val="170000"/>
              </a:lnSpc>
              <a:buNone/>
            </a:pPr>
            <a:endParaRPr lang="en-IN" b="1" dirty="0">
              <a:effectLst/>
              <a:latin typeface="Times New Roman" panose="02020603050405020304" pitchFamily="18" charset="0"/>
              <a:cs typeface="Times New Roman" panose="02020603050405020304" pitchFamily="18" charset="0"/>
            </a:endParaRPr>
          </a:p>
          <a:p>
            <a:pPr algn="just">
              <a:lnSpc>
                <a:spcPct val="170000"/>
              </a:lnSpc>
            </a:pPr>
            <a:endParaRPr lang="en-IN" b="1" dirty="0">
              <a:effectLst/>
              <a:latin typeface="Times New Roman" panose="02020603050405020304" pitchFamily="18" charset="0"/>
              <a:cs typeface="Times New Roman" panose="02020603050405020304" pitchFamily="18" charset="0"/>
            </a:endParaRPr>
          </a:p>
          <a:p>
            <a:pPr algn="just">
              <a:lnSpc>
                <a:spcPct val="170000"/>
              </a:lnSpc>
            </a:pPr>
            <a:endParaRPr lang="en-IN" b="1" dirty="0">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02EB84EA-A65A-4044-9042-7B8B5C3E0D34}"/>
              </a:ext>
            </a:extLst>
          </p:cNvPr>
          <p:cNvSpPr>
            <a:spLocks noGrp="1"/>
          </p:cNvSpPr>
          <p:nvPr>
            <p:ph type="sldNum" sz="quarter" idx="12"/>
          </p:nvPr>
        </p:nvSpPr>
        <p:spPr>
          <a:xfrm>
            <a:off x="10320955" y="359313"/>
            <a:ext cx="753545" cy="365125"/>
          </a:xfrm>
        </p:spPr>
        <p:txBody>
          <a:bodyPr/>
          <a:lstStyle/>
          <a:p>
            <a:fld id="{53E93680-BDE6-4995-9A65-C5C6D1D9510C}" type="slidenum">
              <a:rPr lang="en-IN" sz="1600" smtClean="0"/>
              <a:pPr/>
              <a:t>13</a:t>
            </a:fld>
            <a:endParaRPr lang="en-IN" sz="1600" dirty="0"/>
          </a:p>
        </p:txBody>
      </p:sp>
    </p:spTree>
    <p:extLst>
      <p:ext uri="{BB962C8B-B14F-4D97-AF65-F5344CB8AC3E}">
        <p14:creationId xmlns:p14="http://schemas.microsoft.com/office/powerpoint/2010/main" val="204965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24EC64-043C-414C-A2DF-AEDCABF3A2FC}"/>
              </a:ext>
            </a:extLst>
          </p:cNvPr>
          <p:cNvSpPr>
            <a:spLocks noGrp="1"/>
          </p:cNvSpPr>
          <p:nvPr>
            <p:ph type="title"/>
          </p:nvPr>
        </p:nvSpPr>
        <p:spPr>
          <a:xfrm>
            <a:off x="1028248" y="529528"/>
            <a:ext cx="9404723" cy="1400530"/>
          </a:xfrm>
        </p:spPr>
        <p:txBody>
          <a:bodyPr/>
          <a:lstStyle/>
          <a:p>
            <a:r>
              <a:rPr lang="en-IN" b="1" u="sng" dirty="0">
                <a:solidFill>
                  <a:srgbClr val="FFFF00"/>
                </a:solidFill>
              </a:rPr>
              <a:t>PREVENTION MEASURES</a:t>
            </a:r>
          </a:p>
        </p:txBody>
      </p:sp>
      <p:sp>
        <p:nvSpPr>
          <p:cNvPr id="3" name="Content Placeholder 2">
            <a:extLst>
              <a:ext uri="{FF2B5EF4-FFF2-40B4-BE49-F238E27FC236}">
                <a16:creationId xmlns="" xmlns:a16="http://schemas.microsoft.com/office/drawing/2014/main" id="{1DC82420-4D4B-43C0-8F78-538966ECF876}"/>
              </a:ext>
            </a:extLst>
          </p:cNvPr>
          <p:cNvSpPr>
            <a:spLocks noGrp="1"/>
          </p:cNvSpPr>
          <p:nvPr>
            <p:ph idx="1"/>
          </p:nvPr>
        </p:nvSpPr>
        <p:spPr>
          <a:xfrm>
            <a:off x="913794" y="2096064"/>
            <a:ext cx="10903067" cy="4375074"/>
          </a:xfrm>
        </p:spPr>
        <p:txBody>
          <a:bodyPr/>
          <a:lstStyle/>
          <a:p>
            <a:pPr algn="just">
              <a:lnSpc>
                <a:spcPct val="165000"/>
              </a:lnSpc>
              <a:buFont typeface="Wingdings" panose="05000000000000000000" pitchFamily="2" charset="2"/>
              <a:buChar char="Ø"/>
            </a:pPr>
            <a:r>
              <a:rPr lang="en-US" b="1" dirty="0">
                <a:effectLst/>
                <a:latin typeface="Times New Roman" pitchFamily="18" charset="0"/>
              </a:rPr>
              <a:t>The basic methods to reduce occupational exposure include:</a:t>
            </a:r>
          </a:p>
          <a:p>
            <a:pPr marL="609600" indent="-609600" algn="just">
              <a:lnSpc>
                <a:spcPct val="165000"/>
              </a:lnSpc>
              <a:buFont typeface="Wingdings" pitchFamily="2" charset="2"/>
              <a:buAutoNum type="arabicPeriod"/>
            </a:pPr>
            <a:r>
              <a:rPr lang="en-US" b="1" dirty="0">
                <a:solidFill>
                  <a:srgbClr val="FFC000"/>
                </a:solidFill>
                <a:effectLst/>
                <a:latin typeface="Times New Roman" pitchFamily="18" charset="0"/>
              </a:rPr>
              <a:t>Position and distance rule: </a:t>
            </a:r>
            <a:r>
              <a:rPr lang="en-US" b="1" dirty="0">
                <a:effectLst/>
                <a:latin typeface="Times New Roman" pitchFamily="18" charset="0"/>
              </a:rPr>
              <a:t>operator should stand at least 6 feet at an angle between 90 and 135 degree to the primary beam.</a:t>
            </a:r>
          </a:p>
          <a:p>
            <a:pPr marL="609600" indent="-609600" algn="just">
              <a:lnSpc>
                <a:spcPct val="165000"/>
              </a:lnSpc>
              <a:buFont typeface="Wingdings" pitchFamily="2" charset="2"/>
              <a:buAutoNum type="arabicPeriod"/>
            </a:pPr>
            <a:r>
              <a:rPr lang="en-US" b="1" dirty="0">
                <a:effectLst/>
                <a:latin typeface="Times New Roman" pitchFamily="18" charset="0"/>
              </a:rPr>
              <a:t>Operator should never hold the film in place.</a:t>
            </a:r>
          </a:p>
          <a:p>
            <a:pPr marL="609600" indent="-609600" algn="just">
              <a:lnSpc>
                <a:spcPct val="165000"/>
              </a:lnSpc>
              <a:buFont typeface="Wingdings" pitchFamily="2" charset="2"/>
              <a:buAutoNum type="arabicPeriod"/>
            </a:pPr>
            <a:r>
              <a:rPr lang="en-US" b="1" dirty="0">
                <a:effectLst/>
                <a:latin typeface="Times New Roman" pitchFamily="18" charset="0"/>
              </a:rPr>
              <a:t>Never hold the radiographic tube during exposure</a:t>
            </a:r>
          </a:p>
          <a:p>
            <a:endParaRPr lang="en-IN" b="1" dirty="0"/>
          </a:p>
        </p:txBody>
      </p:sp>
      <p:sp>
        <p:nvSpPr>
          <p:cNvPr id="4" name="Slide Number Placeholder 3">
            <a:extLst>
              <a:ext uri="{FF2B5EF4-FFF2-40B4-BE49-F238E27FC236}">
                <a16:creationId xmlns="" xmlns:a16="http://schemas.microsoft.com/office/drawing/2014/main" id="{6B0D175B-9300-4005-8CB8-72C56E6D28A5}"/>
              </a:ext>
            </a:extLst>
          </p:cNvPr>
          <p:cNvSpPr>
            <a:spLocks noGrp="1"/>
          </p:cNvSpPr>
          <p:nvPr>
            <p:ph type="sldNum" sz="quarter" idx="12"/>
          </p:nvPr>
        </p:nvSpPr>
        <p:spPr>
          <a:xfrm>
            <a:off x="10432971" y="386862"/>
            <a:ext cx="753545" cy="365125"/>
          </a:xfrm>
        </p:spPr>
        <p:txBody>
          <a:bodyPr/>
          <a:lstStyle/>
          <a:p>
            <a:fld id="{53E93680-BDE6-4995-9A65-C5C6D1D9510C}" type="slidenum">
              <a:rPr lang="en-IN" sz="1600" smtClean="0"/>
              <a:pPr/>
              <a:t>14</a:t>
            </a:fld>
            <a:endParaRPr lang="en-IN" sz="1600" dirty="0"/>
          </a:p>
        </p:txBody>
      </p:sp>
      <p:pic>
        <p:nvPicPr>
          <p:cNvPr id="6" name="Picture 5">
            <a:extLst>
              <a:ext uri="{FF2B5EF4-FFF2-40B4-BE49-F238E27FC236}">
                <a16:creationId xmlns="" xmlns:a16="http://schemas.microsoft.com/office/drawing/2014/main" id="{FD449609-B242-430A-ACEB-1A0617112A9A}"/>
              </a:ext>
            </a:extLst>
          </p:cNvPr>
          <p:cNvPicPr>
            <a:picLocks noChangeAspect="1"/>
          </p:cNvPicPr>
          <p:nvPr/>
        </p:nvPicPr>
        <p:blipFill>
          <a:blip r:embed="rId2"/>
          <a:stretch>
            <a:fillRect/>
          </a:stretch>
        </p:blipFill>
        <p:spPr>
          <a:xfrm>
            <a:off x="7216580" y="3768761"/>
            <a:ext cx="4787676" cy="2702377"/>
          </a:xfrm>
          <a:prstGeom prst="rect">
            <a:avLst/>
          </a:prstGeom>
        </p:spPr>
      </p:pic>
    </p:spTree>
    <p:extLst>
      <p:ext uri="{BB962C8B-B14F-4D97-AF65-F5344CB8AC3E}">
        <p14:creationId xmlns:p14="http://schemas.microsoft.com/office/powerpoint/2010/main" val="290592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F5D662-AC04-4C84-B01F-B341E290E0E7}"/>
              </a:ext>
            </a:extLst>
          </p:cNvPr>
          <p:cNvSpPr>
            <a:spLocks noGrp="1"/>
          </p:cNvSpPr>
          <p:nvPr>
            <p:ph type="title"/>
          </p:nvPr>
        </p:nvSpPr>
        <p:spPr>
          <a:xfrm>
            <a:off x="913795" y="632407"/>
            <a:ext cx="9404723" cy="1400530"/>
          </a:xfrm>
        </p:spPr>
        <p:txBody>
          <a:bodyPr/>
          <a:lstStyle/>
          <a:p>
            <a:r>
              <a:rPr lang="en-IN" b="1" u="sng" dirty="0">
                <a:solidFill>
                  <a:srgbClr val="FFFF00"/>
                </a:solidFill>
              </a:rPr>
              <a:t>PREVENTION MEASURES</a:t>
            </a:r>
            <a:endParaRPr lang="en-IN" b="1" dirty="0"/>
          </a:p>
        </p:txBody>
      </p:sp>
      <p:sp>
        <p:nvSpPr>
          <p:cNvPr id="3" name="Content Placeholder 2">
            <a:extLst>
              <a:ext uri="{FF2B5EF4-FFF2-40B4-BE49-F238E27FC236}">
                <a16:creationId xmlns="" xmlns:a16="http://schemas.microsoft.com/office/drawing/2014/main" id="{40D2D528-3CDA-4535-A584-F1128E626045}"/>
              </a:ext>
            </a:extLst>
          </p:cNvPr>
          <p:cNvSpPr>
            <a:spLocks noGrp="1"/>
          </p:cNvSpPr>
          <p:nvPr>
            <p:ph idx="1"/>
          </p:nvPr>
        </p:nvSpPr>
        <p:spPr>
          <a:xfrm>
            <a:off x="913795" y="2096064"/>
            <a:ext cx="10832728" cy="4586090"/>
          </a:xfrm>
        </p:spPr>
        <p:txBody>
          <a:bodyPr>
            <a:normAutofit/>
          </a:bodyPr>
          <a:lstStyle/>
          <a:p>
            <a:pPr algn="just">
              <a:lnSpc>
                <a:spcPct val="165000"/>
              </a:lnSpc>
            </a:pPr>
            <a:r>
              <a:rPr lang="en-US" b="1" dirty="0">
                <a:effectLst/>
                <a:latin typeface="Times New Roman" pitchFamily="18" charset="0"/>
              </a:rPr>
              <a:t>Use of thermo luminescent dosimeter or film badge to monitor radiation.</a:t>
            </a:r>
          </a:p>
          <a:p>
            <a:pPr algn="just">
              <a:lnSpc>
                <a:spcPct val="165000"/>
              </a:lnSpc>
            </a:pPr>
            <a:r>
              <a:rPr lang="en-US" b="1" dirty="0">
                <a:effectLst/>
                <a:latin typeface="Times New Roman" pitchFamily="18" charset="0"/>
              </a:rPr>
              <a:t>Patient protection by use of </a:t>
            </a:r>
          </a:p>
          <a:p>
            <a:pPr algn="just">
              <a:lnSpc>
                <a:spcPct val="165000"/>
              </a:lnSpc>
              <a:buFont typeface="Wingdings" pitchFamily="2" charset="2"/>
              <a:buChar char="ü"/>
            </a:pPr>
            <a:r>
              <a:rPr lang="en-US" b="1" dirty="0">
                <a:effectLst/>
                <a:latin typeface="Times New Roman" pitchFamily="18" charset="0"/>
              </a:rPr>
              <a:t>Rectangular collimator</a:t>
            </a:r>
          </a:p>
          <a:p>
            <a:pPr algn="just">
              <a:lnSpc>
                <a:spcPct val="165000"/>
              </a:lnSpc>
              <a:buFont typeface="Wingdings" pitchFamily="2" charset="2"/>
              <a:buChar char="ü"/>
            </a:pPr>
            <a:r>
              <a:rPr lang="en-US" b="1" dirty="0">
                <a:effectLst/>
                <a:latin typeface="Times New Roman" pitchFamily="18" charset="0"/>
              </a:rPr>
              <a:t>Filtration of low energy rays </a:t>
            </a:r>
          </a:p>
          <a:p>
            <a:pPr algn="just">
              <a:lnSpc>
                <a:spcPct val="165000"/>
              </a:lnSpc>
              <a:buFont typeface="Wingdings" pitchFamily="2" charset="2"/>
              <a:buChar char="ü"/>
            </a:pPr>
            <a:r>
              <a:rPr lang="en-US" b="1" dirty="0">
                <a:effectLst/>
                <a:latin typeface="Times New Roman" pitchFamily="18" charset="0"/>
              </a:rPr>
              <a:t>Use of high speed films</a:t>
            </a:r>
          </a:p>
          <a:p>
            <a:pPr algn="just">
              <a:lnSpc>
                <a:spcPct val="165000"/>
              </a:lnSpc>
              <a:buFont typeface="Wingdings" pitchFamily="2" charset="2"/>
              <a:buChar char="ü"/>
            </a:pPr>
            <a:r>
              <a:rPr lang="en-US" b="1" dirty="0">
                <a:effectLst/>
                <a:latin typeface="Times New Roman" pitchFamily="18" charset="0"/>
              </a:rPr>
              <a:t>Patient shielding by use of lead barrier</a:t>
            </a:r>
          </a:p>
          <a:p>
            <a:endParaRPr lang="en-IN" b="1" dirty="0"/>
          </a:p>
        </p:txBody>
      </p:sp>
      <p:sp>
        <p:nvSpPr>
          <p:cNvPr id="4" name="Slide Number Placeholder 3">
            <a:extLst>
              <a:ext uri="{FF2B5EF4-FFF2-40B4-BE49-F238E27FC236}">
                <a16:creationId xmlns="" xmlns:a16="http://schemas.microsoft.com/office/drawing/2014/main" id="{96DA2084-3C7D-4779-B751-316D523FB047}"/>
              </a:ext>
            </a:extLst>
          </p:cNvPr>
          <p:cNvSpPr>
            <a:spLocks noGrp="1"/>
          </p:cNvSpPr>
          <p:nvPr>
            <p:ph type="sldNum" sz="quarter" idx="12"/>
          </p:nvPr>
        </p:nvSpPr>
        <p:spPr>
          <a:xfrm>
            <a:off x="10410498" y="332350"/>
            <a:ext cx="753545" cy="365125"/>
          </a:xfrm>
        </p:spPr>
        <p:txBody>
          <a:bodyPr/>
          <a:lstStyle/>
          <a:p>
            <a:fld id="{53E93680-BDE6-4995-9A65-C5C6D1D9510C}" type="slidenum">
              <a:rPr lang="en-IN" sz="1600" smtClean="0"/>
              <a:pPr/>
              <a:t>15</a:t>
            </a:fld>
            <a:endParaRPr lang="en-IN" sz="1600" dirty="0"/>
          </a:p>
        </p:txBody>
      </p:sp>
      <p:pic>
        <p:nvPicPr>
          <p:cNvPr id="5" name="Picture 2" descr="http://www.amerdental.com/media/catalog/product/cache/1/small_image/300x/8e832dffcaa7e77e2a251aaadb2bda0a/7/8/78-32_2.jpg">
            <a:extLst>
              <a:ext uri="{FF2B5EF4-FFF2-40B4-BE49-F238E27FC236}">
                <a16:creationId xmlns="" xmlns:a16="http://schemas.microsoft.com/office/drawing/2014/main" id="{727B9779-B30E-49A2-8BDA-12A29E25B8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56685" y="2835812"/>
            <a:ext cx="3689838" cy="3689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93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F576D0-74D7-4834-8298-0458BB8670D9}"/>
              </a:ext>
            </a:extLst>
          </p:cNvPr>
          <p:cNvSpPr>
            <a:spLocks noGrp="1"/>
          </p:cNvSpPr>
          <p:nvPr>
            <p:ph type="title"/>
          </p:nvPr>
        </p:nvSpPr>
        <p:spPr>
          <a:xfrm>
            <a:off x="1103312" y="792162"/>
            <a:ext cx="9404723" cy="1400530"/>
          </a:xfrm>
        </p:spPr>
        <p:txBody>
          <a:bodyPr/>
          <a:lstStyle/>
          <a:p>
            <a:r>
              <a:rPr lang="en-IN" b="1" u="sng" dirty="0">
                <a:solidFill>
                  <a:srgbClr val="FFFF00"/>
                </a:solidFill>
              </a:rPr>
              <a:t>VIBRATION</a:t>
            </a:r>
          </a:p>
        </p:txBody>
      </p:sp>
      <p:sp>
        <p:nvSpPr>
          <p:cNvPr id="3" name="Content Placeholder 2">
            <a:extLst>
              <a:ext uri="{FF2B5EF4-FFF2-40B4-BE49-F238E27FC236}">
                <a16:creationId xmlns="" xmlns:a16="http://schemas.microsoft.com/office/drawing/2014/main" id="{7C9FF030-B320-43BE-B0C5-DB8F52E7170D}"/>
              </a:ext>
            </a:extLst>
          </p:cNvPr>
          <p:cNvSpPr>
            <a:spLocks noGrp="1"/>
          </p:cNvSpPr>
          <p:nvPr>
            <p:ph idx="1"/>
          </p:nvPr>
        </p:nvSpPr>
        <p:spPr>
          <a:xfrm>
            <a:off x="1103312" y="2339521"/>
            <a:ext cx="8946541" cy="4195481"/>
          </a:xfrm>
        </p:spPr>
        <p:txBody>
          <a:bodyPr/>
          <a:lstStyle/>
          <a:p>
            <a:pPr algn="just">
              <a:lnSpc>
                <a:spcPct val="200000"/>
              </a:lnSpc>
            </a:pPr>
            <a:r>
              <a:rPr lang="en-IN" b="1" dirty="0">
                <a:effectLst/>
                <a:latin typeface="Times New Roman" panose="02020603050405020304" pitchFamily="18" charset="0"/>
                <a:cs typeface="Times New Roman" panose="02020603050405020304" pitchFamily="18" charset="0"/>
              </a:rPr>
              <a:t>The mechanical vibrations produced by some dental equipment like ultrasonic scalers and handpieces result in chronic extrinsic compression of the nerves in the hand. </a:t>
            </a:r>
          </a:p>
        </p:txBody>
      </p:sp>
      <p:sp>
        <p:nvSpPr>
          <p:cNvPr id="4" name="Slide Number Placeholder 3">
            <a:extLst>
              <a:ext uri="{FF2B5EF4-FFF2-40B4-BE49-F238E27FC236}">
                <a16:creationId xmlns="" xmlns:a16="http://schemas.microsoft.com/office/drawing/2014/main" id="{2B32371D-1087-4FF1-B9F9-9B7879357118}"/>
              </a:ext>
            </a:extLst>
          </p:cNvPr>
          <p:cNvSpPr>
            <a:spLocks noGrp="1"/>
          </p:cNvSpPr>
          <p:nvPr>
            <p:ph type="sldNum" sz="quarter" idx="12"/>
          </p:nvPr>
        </p:nvSpPr>
        <p:spPr>
          <a:xfrm>
            <a:off x="10335143" y="462770"/>
            <a:ext cx="753545" cy="365125"/>
          </a:xfrm>
        </p:spPr>
        <p:txBody>
          <a:bodyPr/>
          <a:lstStyle/>
          <a:p>
            <a:fld id="{53E93680-BDE6-4995-9A65-C5C6D1D9510C}" type="slidenum">
              <a:rPr lang="en-IN" sz="1600" smtClean="0"/>
              <a:pPr/>
              <a:t>16</a:t>
            </a:fld>
            <a:endParaRPr lang="en-IN" sz="1600" dirty="0"/>
          </a:p>
        </p:txBody>
      </p:sp>
    </p:spTree>
    <p:extLst>
      <p:ext uri="{BB962C8B-B14F-4D97-AF65-F5344CB8AC3E}">
        <p14:creationId xmlns:p14="http://schemas.microsoft.com/office/powerpoint/2010/main" val="55099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3F559-EFF7-4641-9323-7BCBBF78CF81}"/>
              </a:ext>
            </a:extLst>
          </p:cNvPr>
          <p:cNvSpPr>
            <a:spLocks noGrp="1"/>
          </p:cNvSpPr>
          <p:nvPr>
            <p:ph type="title"/>
          </p:nvPr>
        </p:nvSpPr>
        <p:spPr>
          <a:xfrm>
            <a:off x="1096487" y="695533"/>
            <a:ext cx="9404723" cy="1400530"/>
          </a:xfrm>
        </p:spPr>
        <p:txBody>
          <a:bodyPr/>
          <a:lstStyle/>
          <a:p>
            <a:r>
              <a:rPr lang="en-IN" b="1" u="sng" dirty="0">
                <a:solidFill>
                  <a:srgbClr val="FFFF00"/>
                </a:solidFill>
                <a:effectLst/>
              </a:rPr>
              <a:t>SHARPS</a:t>
            </a:r>
          </a:p>
        </p:txBody>
      </p:sp>
      <p:sp>
        <p:nvSpPr>
          <p:cNvPr id="3" name="Content Placeholder 2">
            <a:extLst>
              <a:ext uri="{FF2B5EF4-FFF2-40B4-BE49-F238E27FC236}">
                <a16:creationId xmlns="" xmlns:a16="http://schemas.microsoft.com/office/drawing/2014/main" id="{0DFFD54C-8890-4016-9FCB-9A431D5761E3}"/>
              </a:ext>
            </a:extLst>
          </p:cNvPr>
          <p:cNvSpPr>
            <a:spLocks noGrp="1"/>
          </p:cNvSpPr>
          <p:nvPr>
            <p:ph idx="1"/>
          </p:nvPr>
        </p:nvSpPr>
        <p:spPr>
          <a:xfrm>
            <a:off x="913795" y="2096063"/>
            <a:ext cx="10832728" cy="4445413"/>
          </a:xfrm>
        </p:spPr>
        <p:txBody>
          <a:bodyPr>
            <a:normAutofit/>
          </a:bodyPr>
          <a:lstStyle/>
          <a:p>
            <a:pPr algn="just">
              <a:lnSpc>
                <a:spcPct val="200000"/>
              </a:lnSpc>
            </a:pPr>
            <a:r>
              <a:rPr lang="en-IN" b="1" dirty="0">
                <a:latin typeface="Times New Roman" panose="02020603050405020304" pitchFamily="18" charset="0"/>
                <a:cs typeface="Times New Roman" panose="02020603050405020304" pitchFamily="18" charset="0"/>
              </a:rPr>
              <a:t>Includes – needle prick injuries and injuries from sharp objects and spicules of bone and teeth </a:t>
            </a:r>
          </a:p>
          <a:p>
            <a:pPr algn="just">
              <a:lnSpc>
                <a:spcPct val="200000"/>
              </a:lnSpc>
            </a:pPr>
            <a:r>
              <a:rPr lang="en-IN" b="1" dirty="0">
                <a:latin typeface="Times New Roman" panose="02020603050405020304" pitchFamily="18" charset="0"/>
                <a:cs typeface="Times New Roman" panose="02020603050405020304" pitchFamily="18" charset="0"/>
              </a:rPr>
              <a:t>Needle cut injuries are also known as pre-cutaneous injuries; they are most efficient method of transmitting blood-borne infections. </a:t>
            </a:r>
          </a:p>
          <a:p>
            <a:pPr algn="just">
              <a:lnSpc>
                <a:spcPct val="200000"/>
              </a:lnSpc>
            </a:pPr>
            <a:r>
              <a:rPr lang="en-US" b="1" dirty="0">
                <a:effectLst/>
                <a:latin typeface="Times New Roman" panose="02020603050405020304" pitchFamily="18" charset="0"/>
                <a:cs typeface="Times New Roman" panose="02020603050405020304" pitchFamily="18" charset="0"/>
              </a:rPr>
              <a:t>Glassware and sharp needles, lancets, blades, broken ampules, test tubes are hazardous.</a:t>
            </a:r>
          </a:p>
          <a:p>
            <a:pPr algn="just">
              <a:lnSpc>
                <a:spcPct val="200000"/>
              </a:lnSpc>
            </a:pPr>
            <a:r>
              <a:rPr lang="en-US" b="1" dirty="0">
                <a:effectLst/>
                <a:latin typeface="Times New Roman" panose="02020603050405020304" pitchFamily="18" charset="0"/>
                <a:cs typeface="Times New Roman" panose="02020603050405020304" pitchFamily="18" charset="0"/>
              </a:rPr>
              <a:t>Cuts, scratches, abrasions are potential locations for infections.</a:t>
            </a:r>
          </a:p>
          <a:p>
            <a:pPr algn="just">
              <a:lnSpc>
                <a:spcPct val="200000"/>
              </a:lnSpc>
              <a:buFont typeface="Wingdings" panose="05000000000000000000" pitchFamily="2" charset="2"/>
              <a:buChar char="Ø"/>
            </a:pPr>
            <a:r>
              <a:rPr lang="en-IN" b="1" dirty="0">
                <a:solidFill>
                  <a:srgbClr val="FFC000"/>
                </a:solidFill>
                <a:latin typeface="Times New Roman" panose="02020603050405020304" pitchFamily="18" charset="0"/>
                <a:cs typeface="Times New Roman" panose="02020603050405020304" pitchFamily="18" charset="0"/>
              </a:rPr>
              <a:t>Prevention: </a:t>
            </a:r>
            <a:r>
              <a:rPr lang="en-IN" b="1" dirty="0">
                <a:latin typeface="Times New Roman" panose="02020603050405020304" pitchFamily="18" charset="0"/>
                <a:cs typeface="Times New Roman" panose="02020603050405020304" pitchFamily="18" charset="0"/>
              </a:rPr>
              <a:t>Safe working procedures and wearing of double gloves. </a:t>
            </a:r>
            <a:endParaRPr lang="en-US" b="1" dirty="0">
              <a:effectLst/>
              <a:latin typeface="Times New Roman" panose="02020603050405020304" pitchFamily="18" charset="0"/>
              <a:cs typeface="Times New Roman" panose="02020603050405020304" pitchFamily="18" charset="0"/>
            </a:endParaRPr>
          </a:p>
          <a:p>
            <a:pPr algn="just">
              <a:lnSpc>
                <a:spcPct val="20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515BF954-B9BA-4FE8-8D27-F841D5A372DF}"/>
              </a:ext>
            </a:extLst>
          </p:cNvPr>
          <p:cNvSpPr>
            <a:spLocks noGrp="1"/>
          </p:cNvSpPr>
          <p:nvPr>
            <p:ph type="sldNum" sz="quarter" idx="12"/>
          </p:nvPr>
        </p:nvSpPr>
        <p:spPr>
          <a:xfrm>
            <a:off x="10392477" y="316524"/>
            <a:ext cx="753545" cy="365125"/>
          </a:xfrm>
        </p:spPr>
        <p:txBody>
          <a:bodyPr/>
          <a:lstStyle/>
          <a:p>
            <a:fld id="{53E93680-BDE6-4995-9A65-C5C6D1D9510C}" type="slidenum">
              <a:rPr lang="en-IN" sz="1600" smtClean="0"/>
              <a:pPr/>
              <a:t>17</a:t>
            </a:fld>
            <a:endParaRPr lang="en-IN" sz="1600" dirty="0"/>
          </a:p>
        </p:txBody>
      </p:sp>
    </p:spTree>
    <p:extLst>
      <p:ext uri="{BB962C8B-B14F-4D97-AF65-F5344CB8AC3E}">
        <p14:creationId xmlns:p14="http://schemas.microsoft.com/office/powerpoint/2010/main" val="152555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2C62C4-D258-4056-9401-AD528FC4E736}"/>
              </a:ext>
            </a:extLst>
          </p:cNvPr>
          <p:cNvSpPr>
            <a:spLocks noGrp="1"/>
          </p:cNvSpPr>
          <p:nvPr>
            <p:ph type="title"/>
          </p:nvPr>
        </p:nvSpPr>
        <p:spPr>
          <a:xfrm>
            <a:off x="1366916" y="679572"/>
            <a:ext cx="9404723" cy="1400530"/>
          </a:xfrm>
        </p:spPr>
        <p:txBody>
          <a:bodyPr/>
          <a:lstStyle/>
          <a:p>
            <a:r>
              <a:rPr lang="en-IN" b="1" u="sng" dirty="0">
                <a:solidFill>
                  <a:srgbClr val="FFFF00"/>
                </a:solidFill>
              </a:rPr>
              <a:t>CHEMICAL HAZARDS</a:t>
            </a:r>
          </a:p>
        </p:txBody>
      </p:sp>
      <p:sp>
        <p:nvSpPr>
          <p:cNvPr id="3" name="Content Placeholder 2">
            <a:extLst>
              <a:ext uri="{FF2B5EF4-FFF2-40B4-BE49-F238E27FC236}">
                <a16:creationId xmlns="" xmlns:a16="http://schemas.microsoft.com/office/drawing/2014/main" id="{6770D610-16F0-4E43-9372-CF3D90465F47}"/>
              </a:ext>
            </a:extLst>
          </p:cNvPr>
          <p:cNvSpPr>
            <a:spLocks noGrp="1"/>
          </p:cNvSpPr>
          <p:nvPr>
            <p:ph idx="1"/>
          </p:nvPr>
        </p:nvSpPr>
        <p:spPr/>
        <p:txBody>
          <a:bodyPr>
            <a:normAutofit lnSpcReduction="10000"/>
          </a:bodyPr>
          <a:lstStyle/>
          <a:p>
            <a:pPr algn="just">
              <a:lnSpc>
                <a:spcPct val="200000"/>
              </a:lnSpc>
              <a:buFont typeface="Wingdings" panose="05000000000000000000" pitchFamily="2" charset="2"/>
              <a:buChar char="Ø"/>
            </a:pPr>
            <a:r>
              <a:rPr lang="en-US" b="1" dirty="0">
                <a:effectLst/>
                <a:latin typeface="Times New Roman" pitchFamily="18" charset="0"/>
              </a:rPr>
              <a:t>Dentists are exposed to various types of chemicals that are hazardous while providing care.</a:t>
            </a:r>
          </a:p>
          <a:p>
            <a:pPr algn="just">
              <a:lnSpc>
                <a:spcPct val="200000"/>
              </a:lnSpc>
              <a:buFont typeface="Wingdings" panose="05000000000000000000" pitchFamily="2" charset="2"/>
              <a:buChar char="Ø"/>
            </a:pPr>
            <a:r>
              <a:rPr lang="en-US" b="1" dirty="0">
                <a:effectLst/>
                <a:latin typeface="Times New Roman" pitchFamily="18" charset="0"/>
              </a:rPr>
              <a:t>These chemicals act in three ways:</a:t>
            </a:r>
          </a:p>
          <a:p>
            <a:pPr marL="609600" indent="-609600" algn="just">
              <a:lnSpc>
                <a:spcPct val="200000"/>
              </a:lnSpc>
              <a:buFont typeface="Wingdings" pitchFamily="2" charset="2"/>
              <a:buAutoNum type="arabicPeriod"/>
            </a:pPr>
            <a:r>
              <a:rPr lang="en-US" b="1" dirty="0">
                <a:effectLst/>
                <a:latin typeface="Times New Roman" pitchFamily="18" charset="0"/>
              </a:rPr>
              <a:t>Local action</a:t>
            </a:r>
          </a:p>
          <a:p>
            <a:pPr marL="609600" indent="-609600" algn="just">
              <a:lnSpc>
                <a:spcPct val="200000"/>
              </a:lnSpc>
              <a:buFont typeface="Wingdings" pitchFamily="2" charset="2"/>
              <a:buAutoNum type="arabicPeriod"/>
            </a:pPr>
            <a:r>
              <a:rPr lang="en-US" b="1" dirty="0">
                <a:effectLst/>
                <a:latin typeface="Times New Roman" pitchFamily="18" charset="0"/>
              </a:rPr>
              <a:t>Inhalation </a:t>
            </a:r>
          </a:p>
          <a:p>
            <a:pPr marL="609600" indent="-609600" algn="just">
              <a:lnSpc>
                <a:spcPct val="200000"/>
              </a:lnSpc>
              <a:buFont typeface="Wingdings" pitchFamily="2" charset="2"/>
              <a:buAutoNum type="arabicPeriod"/>
            </a:pPr>
            <a:r>
              <a:rPr lang="en-US" b="1" dirty="0">
                <a:effectLst/>
                <a:latin typeface="Times New Roman" pitchFamily="18" charset="0"/>
              </a:rPr>
              <a:t>Ingestion </a:t>
            </a:r>
          </a:p>
          <a:p>
            <a:pPr>
              <a:lnSpc>
                <a:spcPct val="200000"/>
              </a:lnSpc>
            </a:pPr>
            <a:endParaRPr lang="en-IN" b="1" dirty="0"/>
          </a:p>
        </p:txBody>
      </p:sp>
      <p:sp>
        <p:nvSpPr>
          <p:cNvPr id="4" name="Slide Number Placeholder 3">
            <a:extLst>
              <a:ext uri="{FF2B5EF4-FFF2-40B4-BE49-F238E27FC236}">
                <a16:creationId xmlns="" xmlns:a16="http://schemas.microsoft.com/office/drawing/2014/main" id="{97F1EF90-3094-4D6B-937C-02B9F9D08533}"/>
              </a:ext>
            </a:extLst>
          </p:cNvPr>
          <p:cNvSpPr>
            <a:spLocks noGrp="1"/>
          </p:cNvSpPr>
          <p:nvPr>
            <p:ph type="sldNum" sz="quarter" idx="12"/>
          </p:nvPr>
        </p:nvSpPr>
        <p:spPr/>
        <p:txBody>
          <a:bodyPr/>
          <a:lstStyle/>
          <a:p>
            <a:fld id="{53E93680-BDE6-4995-9A65-C5C6D1D9510C}" type="slidenum">
              <a:rPr lang="en-IN" smtClean="0"/>
              <a:pPr/>
              <a:t>18</a:t>
            </a:fld>
            <a:endParaRPr lang="en-IN"/>
          </a:p>
        </p:txBody>
      </p:sp>
    </p:spTree>
    <p:extLst>
      <p:ext uri="{BB962C8B-B14F-4D97-AF65-F5344CB8AC3E}">
        <p14:creationId xmlns:p14="http://schemas.microsoft.com/office/powerpoint/2010/main" val="138949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8ADC14-E785-41D9-91ED-7B9600052C44}"/>
              </a:ext>
            </a:extLst>
          </p:cNvPr>
          <p:cNvSpPr>
            <a:spLocks noGrp="1"/>
          </p:cNvSpPr>
          <p:nvPr>
            <p:ph type="title"/>
          </p:nvPr>
        </p:nvSpPr>
        <p:spPr>
          <a:xfrm>
            <a:off x="1366916" y="652388"/>
            <a:ext cx="9404723" cy="1400530"/>
          </a:xfrm>
        </p:spPr>
        <p:txBody>
          <a:bodyPr/>
          <a:lstStyle/>
          <a:p>
            <a:r>
              <a:rPr lang="en-IN" b="1" u="sng" dirty="0">
                <a:solidFill>
                  <a:srgbClr val="FFFF00"/>
                </a:solidFill>
              </a:rPr>
              <a:t>SILICA &amp; BERYLLIUM</a:t>
            </a:r>
          </a:p>
        </p:txBody>
      </p:sp>
      <p:sp>
        <p:nvSpPr>
          <p:cNvPr id="3" name="Content Placeholder 2">
            <a:extLst>
              <a:ext uri="{FF2B5EF4-FFF2-40B4-BE49-F238E27FC236}">
                <a16:creationId xmlns="" xmlns:a16="http://schemas.microsoft.com/office/drawing/2014/main" id="{B4DBC7FF-2722-4F58-8BC4-68ADB59B3D92}"/>
              </a:ext>
            </a:extLst>
          </p:cNvPr>
          <p:cNvSpPr>
            <a:spLocks noGrp="1"/>
          </p:cNvSpPr>
          <p:nvPr>
            <p:ph idx="1"/>
          </p:nvPr>
        </p:nvSpPr>
        <p:spPr>
          <a:xfrm>
            <a:off x="1103312" y="2052919"/>
            <a:ext cx="10388103" cy="4152694"/>
          </a:xfrm>
        </p:spPr>
        <p:txBody>
          <a:bodyPr>
            <a:normAutofit lnSpcReduction="10000"/>
          </a:bodyPr>
          <a:lstStyle/>
          <a:p>
            <a:pPr algn="just">
              <a:lnSpc>
                <a:spcPct val="150000"/>
              </a:lnSpc>
            </a:pPr>
            <a:r>
              <a:rPr lang="en-IN" b="1" u="sng" dirty="0">
                <a:solidFill>
                  <a:srgbClr val="FFFF00"/>
                </a:solidFill>
                <a:latin typeface="Times New Roman" panose="02020603050405020304" pitchFamily="18" charset="0"/>
                <a:cs typeface="Times New Roman" panose="02020603050405020304" pitchFamily="18" charset="0"/>
              </a:rPr>
              <a:t>Silica: </a:t>
            </a:r>
            <a:r>
              <a:rPr lang="en-IN" b="1" dirty="0">
                <a:latin typeface="Times New Roman" panose="02020603050405020304" pitchFamily="18" charset="0"/>
                <a:cs typeface="Times New Roman" panose="02020603050405020304" pitchFamily="18" charset="0"/>
              </a:rPr>
              <a:t>Inhalation of dust containing free silica or silicon dioxide in ceramic laboratories leads to silicosis. </a:t>
            </a: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r>
              <a:rPr lang="en-IN" b="1" u="sng" dirty="0">
                <a:solidFill>
                  <a:srgbClr val="FFFF00"/>
                </a:solidFill>
                <a:latin typeface="Times New Roman" panose="02020603050405020304" pitchFamily="18" charset="0"/>
                <a:cs typeface="Times New Roman" panose="02020603050405020304" pitchFamily="18" charset="0"/>
              </a:rPr>
              <a:t>Beryllium: </a:t>
            </a:r>
            <a:r>
              <a:rPr lang="en-IN" b="1" dirty="0">
                <a:latin typeface="Times New Roman" panose="02020603050405020304" pitchFamily="18" charset="0"/>
                <a:cs typeface="Times New Roman" panose="02020603050405020304" pitchFamily="18" charset="0"/>
              </a:rPr>
              <a:t>Some of the dental alloys contain beryllium and if it inhaled while working on items such as dental crowns, bridges, and partial denture framework, they can cause Chronic Beryllium Disease (CBD). </a:t>
            </a:r>
          </a:p>
          <a:p>
            <a:pPr algn="just">
              <a:lnSpc>
                <a:spcPct val="150000"/>
              </a:lnSpc>
              <a:buFontTx/>
              <a:buChar char="•"/>
            </a:pPr>
            <a:r>
              <a:rPr lang="en-US" b="1" dirty="0">
                <a:latin typeface="Times New Roman" panose="02020603050405020304" pitchFamily="18" charset="0"/>
                <a:cs typeface="Times New Roman" panose="02020603050405020304" pitchFamily="18" charset="0"/>
              </a:rPr>
              <a:t>Causes contact dermatitis</a:t>
            </a:r>
          </a:p>
          <a:p>
            <a:pPr algn="just">
              <a:lnSpc>
                <a:spcPct val="150000"/>
              </a:lnSpc>
              <a:buFontTx/>
              <a:buChar char="•"/>
            </a:pPr>
            <a:r>
              <a:rPr lang="en-US" b="1" dirty="0">
                <a:latin typeface="Times New Roman" panose="02020603050405020304" pitchFamily="18" charset="0"/>
                <a:cs typeface="Times New Roman" panose="02020603050405020304" pitchFamily="18" charset="0"/>
              </a:rPr>
              <a:t>Highly toxic and result in respiratory irritation</a:t>
            </a:r>
          </a:p>
          <a:p>
            <a:pPr algn="just">
              <a:lnSpc>
                <a:spcPct val="15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F0BC0711-F3DA-4631-AD80-A72054803008}"/>
              </a:ext>
            </a:extLst>
          </p:cNvPr>
          <p:cNvSpPr>
            <a:spLocks noGrp="1"/>
          </p:cNvSpPr>
          <p:nvPr>
            <p:ph type="sldNum" sz="quarter" idx="12"/>
          </p:nvPr>
        </p:nvSpPr>
        <p:spPr/>
        <p:txBody>
          <a:bodyPr/>
          <a:lstStyle/>
          <a:p>
            <a:fld id="{53E93680-BDE6-4995-9A65-C5C6D1D9510C}" type="slidenum">
              <a:rPr lang="en-IN" smtClean="0"/>
              <a:pPr/>
              <a:t>19</a:t>
            </a:fld>
            <a:endParaRPr lang="en-IN"/>
          </a:p>
        </p:txBody>
      </p:sp>
    </p:spTree>
    <p:extLst>
      <p:ext uri="{BB962C8B-B14F-4D97-AF65-F5344CB8AC3E}">
        <p14:creationId xmlns:p14="http://schemas.microsoft.com/office/powerpoint/2010/main" val="180158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431FA-FE96-42B4-8140-AF01D5F12EAE}"/>
              </a:ext>
            </a:extLst>
          </p:cNvPr>
          <p:cNvSpPr>
            <a:spLocks noGrp="1"/>
          </p:cNvSpPr>
          <p:nvPr>
            <p:ph type="ctrTitle"/>
          </p:nvPr>
        </p:nvSpPr>
        <p:spPr>
          <a:xfrm>
            <a:off x="1113391" y="1461655"/>
            <a:ext cx="8825658" cy="1932709"/>
          </a:xfrm>
        </p:spPr>
        <p:txBody>
          <a:bodyPr/>
          <a:lstStyle/>
          <a:p>
            <a:r>
              <a:rPr lang="en-IN" dirty="0">
                <a:solidFill>
                  <a:srgbClr val="FFFF00"/>
                </a:solidFill>
              </a:rPr>
              <a:t>OCCUPATIONAL HAZARDS IN DENTISTRY</a:t>
            </a:r>
          </a:p>
        </p:txBody>
      </p:sp>
      <p:sp>
        <p:nvSpPr>
          <p:cNvPr id="4" name="Slide Number Placeholder 3">
            <a:extLst>
              <a:ext uri="{FF2B5EF4-FFF2-40B4-BE49-F238E27FC236}">
                <a16:creationId xmlns="" xmlns:a16="http://schemas.microsoft.com/office/drawing/2014/main" id="{67421206-E93E-48AC-AB28-BDDB0B04C2F1}"/>
              </a:ext>
            </a:extLst>
          </p:cNvPr>
          <p:cNvSpPr>
            <a:spLocks noGrp="1"/>
          </p:cNvSpPr>
          <p:nvPr>
            <p:ph type="sldNum" sz="quarter" idx="12"/>
          </p:nvPr>
        </p:nvSpPr>
        <p:spPr>
          <a:xfrm>
            <a:off x="10377533" y="424171"/>
            <a:ext cx="753545" cy="365125"/>
          </a:xfrm>
        </p:spPr>
        <p:txBody>
          <a:bodyPr/>
          <a:lstStyle/>
          <a:p>
            <a:fld id="{53E93680-BDE6-4995-9A65-C5C6D1D9510C}" type="slidenum">
              <a:rPr lang="en-IN" sz="1600" smtClean="0"/>
              <a:pPr/>
              <a:t>2</a:t>
            </a:fld>
            <a:endParaRPr lang="en-IN" sz="1600" dirty="0"/>
          </a:p>
        </p:txBody>
      </p:sp>
      <p:sp>
        <p:nvSpPr>
          <p:cNvPr id="5" name="Subtitle 4"/>
          <p:cNvSpPr>
            <a:spLocks noGrp="1"/>
          </p:cNvSpPr>
          <p:nvPr>
            <p:ph type="subTitle" idx="1"/>
          </p:nvPr>
        </p:nvSpPr>
        <p:spPr>
          <a:xfrm>
            <a:off x="5860472" y="3948546"/>
            <a:ext cx="4682837" cy="1690254"/>
          </a:xfrm>
        </p:spPr>
        <p:txBody>
          <a:bodyPr>
            <a:normAutofit fontScale="25000" lnSpcReduction="20000"/>
          </a:bodyPr>
          <a:lstStyle/>
          <a:p>
            <a:r>
              <a:rPr lang="en-US" sz="11200" dirty="0" err="1" smtClean="0"/>
              <a:t>Dr.t.devaki</a:t>
            </a:r>
            <a:endParaRPr lang="en-US" sz="11200" dirty="0" smtClean="0"/>
          </a:p>
          <a:p>
            <a:r>
              <a:rPr lang="en-US" sz="8600" dirty="0" smtClean="0"/>
              <a:t>Professor</a:t>
            </a:r>
          </a:p>
          <a:p>
            <a:r>
              <a:rPr lang="en-US" sz="8600" dirty="0" smtClean="0"/>
              <a:t>Dept . Of. Public health dentistry</a:t>
            </a:r>
          </a:p>
          <a:p>
            <a:r>
              <a:rPr lang="en-US" sz="8600" dirty="0" smtClean="0"/>
              <a:t>SIBAR INSTITUTE OF DENTAL SCIENCES</a:t>
            </a:r>
            <a:endParaRPr lang="en-US" sz="8600" dirty="0"/>
          </a:p>
        </p:txBody>
      </p:sp>
    </p:spTree>
    <p:extLst>
      <p:ext uri="{BB962C8B-B14F-4D97-AF65-F5344CB8AC3E}">
        <p14:creationId xmlns:p14="http://schemas.microsoft.com/office/powerpoint/2010/main" val="369672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38A2B5-A1BF-4E74-8E63-8F7C6C8CECD5}"/>
              </a:ext>
            </a:extLst>
          </p:cNvPr>
          <p:cNvSpPr>
            <a:spLocks noGrp="1"/>
          </p:cNvSpPr>
          <p:nvPr>
            <p:ph type="title"/>
          </p:nvPr>
        </p:nvSpPr>
        <p:spPr>
          <a:xfrm>
            <a:off x="1001261" y="821207"/>
            <a:ext cx="9404723" cy="1400530"/>
          </a:xfrm>
        </p:spPr>
        <p:txBody>
          <a:bodyPr/>
          <a:lstStyle/>
          <a:p>
            <a:r>
              <a:rPr lang="en-IN" b="1" u="sng" dirty="0">
                <a:solidFill>
                  <a:srgbClr val="FFFF00"/>
                </a:solidFill>
              </a:rPr>
              <a:t>FORMALDEHYDE</a:t>
            </a:r>
          </a:p>
        </p:txBody>
      </p:sp>
      <p:sp>
        <p:nvSpPr>
          <p:cNvPr id="3" name="Content Placeholder 2">
            <a:extLst>
              <a:ext uri="{FF2B5EF4-FFF2-40B4-BE49-F238E27FC236}">
                <a16:creationId xmlns="" xmlns:a16="http://schemas.microsoft.com/office/drawing/2014/main" id="{C32F631A-3E6C-4C79-A28A-0B64AC3D3E5D}"/>
              </a:ext>
            </a:extLst>
          </p:cNvPr>
          <p:cNvSpPr>
            <a:spLocks noGrp="1"/>
          </p:cNvSpPr>
          <p:nvPr>
            <p:ph idx="1"/>
          </p:nvPr>
        </p:nvSpPr>
        <p:spPr>
          <a:xfrm>
            <a:off x="913794" y="2553264"/>
            <a:ext cx="10353762" cy="3695136"/>
          </a:xfrm>
        </p:spPr>
        <p:txBody>
          <a:bodyPr/>
          <a:lstStyle/>
          <a:p>
            <a:pPr algn="just">
              <a:lnSpc>
                <a:spcPct val="200000"/>
              </a:lnSpc>
            </a:pPr>
            <a:r>
              <a:rPr lang="en-IN" b="1" dirty="0">
                <a:solidFill>
                  <a:srgbClr val="FFFF00"/>
                </a:solidFill>
                <a:latin typeface="Times New Roman" panose="02020603050405020304" pitchFamily="18" charset="0"/>
                <a:cs typeface="Times New Roman" panose="02020603050405020304" pitchFamily="18" charset="0"/>
              </a:rPr>
              <a:t>Formaldehyde</a:t>
            </a:r>
            <a:r>
              <a:rPr lang="en-IN" b="1" dirty="0">
                <a:latin typeface="Times New Roman" panose="02020603050405020304" pitchFamily="18" charset="0"/>
                <a:cs typeface="Times New Roman" panose="02020603050405020304" pitchFamily="18" charset="0"/>
              </a:rPr>
              <a:t> is one of the chemical agents routinely used in the clinical set up mainly for disinfection of operatory area. </a:t>
            </a:r>
          </a:p>
          <a:p>
            <a:pPr algn="just">
              <a:lnSpc>
                <a:spcPct val="200000"/>
              </a:lnSpc>
            </a:pPr>
            <a:r>
              <a:rPr lang="en-IN" b="1" dirty="0">
                <a:latin typeface="Times New Roman" panose="02020603050405020304" pitchFamily="18" charset="0"/>
                <a:cs typeface="Times New Roman" panose="02020603050405020304" pitchFamily="18" charset="0"/>
              </a:rPr>
              <a:t>Liquid and vapour forms of formaldehyde may cause severe abdominal pain, nausea, vomiting and eye irritation. </a:t>
            </a:r>
          </a:p>
        </p:txBody>
      </p:sp>
      <p:sp>
        <p:nvSpPr>
          <p:cNvPr id="4" name="Slide Number Placeholder 3">
            <a:extLst>
              <a:ext uri="{FF2B5EF4-FFF2-40B4-BE49-F238E27FC236}">
                <a16:creationId xmlns="" xmlns:a16="http://schemas.microsoft.com/office/drawing/2014/main" id="{A2D901EA-CFEE-4D71-B2EA-1390A94C9843}"/>
              </a:ext>
            </a:extLst>
          </p:cNvPr>
          <p:cNvSpPr>
            <a:spLocks noGrp="1"/>
          </p:cNvSpPr>
          <p:nvPr>
            <p:ph type="sldNum" sz="quarter" idx="12"/>
          </p:nvPr>
        </p:nvSpPr>
        <p:spPr/>
        <p:txBody>
          <a:bodyPr/>
          <a:lstStyle/>
          <a:p>
            <a:fld id="{53E93680-BDE6-4995-9A65-C5C6D1D9510C}" type="slidenum">
              <a:rPr lang="en-IN" smtClean="0"/>
              <a:pPr/>
              <a:t>20</a:t>
            </a:fld>
            <a:endParaRPr lang="en-IN"/>
          </a:p>
        </p:txBody>
      </p:sp>
    </p:spTree>
    <p:extLst>
      <p:ext uri="{BB962C8B-B14F-4D97-AF65-F5344CB8AC3E}">
        <p14:creationId xmlns:p14="http://schemas.microsoft.com/office/powerpoint/2010/main" val="279509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293495-FBF7-4FD2-B6A9-5D49460705FA}"/>
              </a:ext>
            </a:extLst>
          </p:cNvPr>
          <p:cNvSpPr>
            <a:spLocks noGrp="1"/>
          </p:cNvSpPr>
          <p:nvPr>
            <p:ph type="title"/>
          </p:nvPr>
        </p:nvSpPr>
        <p:spPr>
          <a:xfrm>
            <a:off x="1205670" y="609601"/>
            <a:ext cx="9404723" cy="1400530"/>
          </a:xfrm>
        </p:spPr>
        <p:txBody>
          <a:bodyPr/>
          <a:lstStyle/>
          <a:p>
            <a:r>
              <a:rPr lang="en-IN" b="1" u="sng" dirty="0">
                <a:solidFill>
                  <a:srgbClr val="FFFF00"/>
                </a:solidFill>
              </a:rPr>
              <a:t>XYLENE</a:t>
            </a:r>
          </a:p>
        </p:txBody>
      </p:sp>
      <p:sp>
        <p:nvSpPr>
          <p:cNvPr id="3" name="Content Placeholder 2">
            <a:extLst>
              <a:ext uri="{FF2B5EF4-FFF2-40B4-BE49-F238E27FC236}">
                <a16:creationId xmlns="" xmlns:a16="http://schemas.microsoft.com/office/drawing/2014/main" id="{B36AC8ED-8E4C-4B32-A48D-7BC00D91C2C2}"/>
              </a:ext>
            </a:extLst>
          </p:cNvPr>
          <p:cNvSpPr>
            <a:spLocks noGrp="1"/>
          </p:cNvSpPr>
          <p:nvPr>
            <p:ph idx="1"/>
          </p:nvPr>
        </p:nvSpPr>
        <p:spPr>
          <a:xfrm>
            <a:off x="1103312" y="2052918"/>
            <a:ext cx="10483637" cy="4195481"/>
          </a:xfrm>
        </p:spPr>
        <p:txBody>
          <a:bodyPr>
            <a:normAutofit lnSpcReduction="10000"/>
          </a:bodyPr>
          <a:lstStyle/>
          <a:p>
            <a:pPr algn="just">
              <a:lnSpc>
                <a:spcPct val="150000"/>
              </a:lnSpc>
            </a:pPr>
            <a:r>
              <a:rPr lang="en-IN" b="1" dirty="0">
                <a:solidFill>
                  <a:srgbClr val="FFFF00"/>
                </a:solidFill>
                <a:latin typeface="Times New Roman" panose="02020603050405020304" pitchFamily="18" charset="0"/>
                <a:cs typeface="Times New Roman" panose="02020603050405020304" pitchFamily="18" charset="0"/>
              </a:rPr>
              <a:t>Xylene</a:t>
            </a:r>
            <a:r>
              <a:rPr lang="en-IN" b="1" dirty="0">
                <a:latin typeface="Times New Roman" panose="02020603050405020304" pitchFamily="18" charset="0"/>
                <a:cs typeface="Times New Roman" panose="02020603050405020304" pitchFamily="18" charset="0"/>
              </a:rPr>
              <a:t> is used in histological laboratories for tissue processing, staining and cover slipping and also in endodontic retreatment as a </a:t>
            </a:r>
            <a:r>
              <a:rPr lang="en-IN" b="1" dirty="0" err="1">
                <a:latin typeface="Times New Roman" panose="02020603050405020304" pitchFamily="18" charset="0"/>
                <a:cs typeface="Times New Roman" panose="02020603050405020304" pitchFamily="18" charset="0"/>
              </a:rPr>
              <a:t>guttapercha</a:t>
            </a:r>
            <a:r>
              <a:rPr lang="en-IN" b="1" dirty="0">
                <a:latin typeface="Times New Roman" panose="02020603050405020304" pitchFamily="18" charset="0"/>
                <a:cs typeface="Times New Roman" panose="02020603050405020304" pitchFamily="18" charset="0"/>
              </a:rPr>
              <a:t> solvent. </a:t>
            </a:r>
          </a:p>
          <a:p>
            <a:pPr algn="just">
              <a:lnSpc>
                <a:spcPct val="150000"/>
              </a:lnSpc>
            </a:pPr>
            <a:r>
              <a:rPr lang="en-IN" b="1" dirty="0">
                <a:latin typeface="Times New Roman" panose="02020603050405020304" pitchFamily="18" charset="0"/>
                <a:cs typeface="Times New Roman" panose="02020603050405020304" pitchFamily="18" charset="0"/>
              </a:rPr>
              <a:t>Exposure to xylene can occur via inhalation, ingestion, eye or skin contact. </a:t>
            </a: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r>
              <a:rPr lang="en-IN" b="1" dirty="0">
                <a:solidFill>
                  <a:srgbClr val="FFC000"/>
                </a:solidFill>
                <a:latin typeface="Times New Roman" panose="02020603050405020304" pitchFamily="18" charset="0"/>
                <a:cs typeface="Times New Roman" panose="02020603050405020304" pitchFamily="18" charset="0"/>
              </a:rPr>
              <a:t>Effects: </a:t>
            </a:r>
            <a:r>
              <a:rPr lang="en-IN" b="1" dirty="0">
                <a:latin typeface="Times New Roman" panose="02020603050405020304" pitchFamily="18" charset="0"/>
                <a:cs typeface="Times New Roman" panose="02020603050405020304" pitchFamily="18" charset="0"/>
              </a:rPr>
              <a:t>Dizziness, headache, mental confusion from inhalation of vapour.</a:t>
            </a:r>
          </a:p>
          <a:p>
            <a:pPr algn="just">
              <a:lnSpc>
                <a:spcPct val="150000"/>
              </a:lnSpc>
            </a:pPr>
            <a:r>
              <a:rPr lang="en-IN" b="1" dirty="0">
                <a:latin typeface="Times New Roman" panose="02020603050405020304" pitchFamily="18" charset="0"/>
                <a:cs typeface="Times New Roman" panose="02020603050405020304" pitchFamily="18" charset="0"/>
              </a:rPr>
              <a:t>Acute: Eye and mucous membrane irritation from vapour and liquid forms. </a:t>
            </a:r>
          </a:p>
          <a:p>
            <a:pPr algn="just">
              <a:lnSpc>
                <a:spcPct val="150000"/>
              </a:lnSpc>
            </a:pPr>
            <a:r>
              <a:rPr lang="en-IN" b="1" dirty="0">
                <a:latin typeface="Times New Roman" panose="02020603050405020304" pitchFamily="18" charset="0"/>
                <a:cs typeface="Times New Roman" panose="02020603050405020304" pitchFamily="18" charset="0"/>
              </a:rPr>
              <a:t>Chronic: If xylene contains benzene as an impurity, repeated breathing of vapour for a long period may cause </a:t>
            </a:r>
            <a:r>
              <a:rPr lang="en-IN" b="1" dirty="0" err="1">
                <a:latin typeface="Times New Roman" panose="02020603050405020304" pitchFamily="18" charset="0"/>
                <a:cs typeface="Times New Roman" panose="02020603050405020304" pitchFamily="18" charset="0"/>
              </a:rPr>
              <a:t>leukemia</a:t>
            </a:r>
            <a:r>
              <a:rPr lang="en-IN" b="1"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 xmlns:a16="http://schemas.microsoft.com/office/drawing/2014/main" id="{5AF99EBF-9766-456D-8467-F3D60B07F1CF}"/>
              </a:ext>
            </a:extLst>
          </p:cNvPr>
          <p:cNvSpPr>
            <a:spLocks noGrp="1"/>
          </p:cNvSpPr>
          <p:nvPr>
            <p:ph type="sldNum" sz="quarter" idx="12"/>
          </p:nvPr>
        </p:nvSpPr>
        <p:spPr/>
        <p:txBody>
          <a:bodyPr/>
          <a:lstStyle/>
          <a:p>
            <a:fld id="{53E93680-BDE6-4995-9A65-C5C6D1D9510C}" type="slidenum">
              <a:rPr lang="en-IN" smtClean="0"/>
              <a:pPr/>
              <a:t>21</a:t>
            </a:fld>
            <a:endParaRPr lang="en-IN"/>
          </a:p>
        </p:txBody>
      </p:sp>
    </p:spTree>
    <p:extLst>
      <p:ext uri="{BB962C8B-B14F-4D97-AF65-F5344CB8AC3E}">
        <p14:creationId xmlns:p14="http://schemas.microsoft.com/office/powerpoint/2010/main" val="82753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EE5DAC5-A471-41DD-8C28-1E47CC4AEA46}"/>
              </a:ext>
            </a:extLst>
          </p:cNvPr>
          <p:cNvSpPr>
            <a:spLocks noGrp="1"/>
          </p:cNvSpPr>
          <p:nvPr>
            <p:ph idx="1"/>
          </p:nvPr>
        </p:nvSpPr>
        <p:spPr/>
        <p:txBody>
          <a:bodyPr/>
          <a:lstStyle/>
          <a:p>
            <a:pPr>
              <a:lnSpc>
                <a:spcPct val="200000"/>
              </a:lnSpc>
            </a:pPr>
            <a:r>
              <a:rPr lang="en-IN" b="1" dirty="0">
                <a:solidFill>
                  <a:srgbClr val="FFC000"/>
                </a:solidFill>
                <a:latin typeface="Times New Roman" panose="02020603050405020304" pitchFamily="18" charset="0"/>
                <a:cs typeface="Times New Roman" panose="02020603050405020304" pitchFamily="18" charset="0"/>
              </a:rPr>
              <a:t>PREVENTIVE MEASURES </a:t>
            </a:r>
          </a:p>
          <a:p>
            <a:pPr>
              <a:lnSpc>
                <a:spcPct val="200000"/>
              </a:lnSpc>
            </a:pPr>
            <a:r>
              <a:rPr lang="en-IN" b="1" dirty="0">
                <a:latin typeface="Times New Roman" panose="02020603050405020304" pitchFamily="18" charset="0"/>
                <a:cs typeface="Times New Roman" panose="02020603050405020304" pitchFamily="18" charset="0"/>
              </a:rPr>
              <a:t>Substitution </a:t>
            </a:r>
          </a:p>
          <a:p>
            <a:pPr>
              <a:lnSpc>
                <a:spcPct val="200000"/>
              </a:lnSpc>
            </a:pPr>
            <a:r>
              <a:rPr lang="en-IN" b="1" dirty="0">
                <a:latin typeface="Times New Roman" panose="02020603050405020304" pitchFamily="18" charset="0"/>
                <a:cs typeface="Times New Roman" panose="02020603050405020304" pitchFamily="18" charset="0"/>
              </a:rPr>
              <a:t>Local exhaust ventilation </a:t>
            </a:r>
          </a:p>
          <a:p>
            <a:pPr>
              <a:lnSpc>
                <a:spcPct val="200000"/>
              </a:lnSpc>
            </a:pPr>
            <a:r>
              <a:rPr lang="en-IN" b="1" dirty="0">
                <a:latin typeface="Times New Roman" panose="02020603050405020304" pitchFamily="18" charset="0"/>
                <a:cs typeface="Times New Roman" panose="02020603050405020304" pitchFamily="18" charset="0"/>
              </a:rPr>
              <a:t>Proper protective equipment </a:t>
            </a:r>
          </a:p>
        </p:txBody>
      </p:sp>
      <p:sp>
        <p:nvSpPr>
          <p:cNvPr id="4" name="Slide Number Placeholder 3">
            <a:extLst>
              <a:ext uri="{FF2B5EF4-FFF2-40B4-BE49-F238E27FC236}">
                <a16:creationId xmlns="" xmlns:a16="http://schemas.microsoft.com/office/drawing/2014/main" id="{C7AD6675-C1FB-4A05-A9D1-9F7BDF845616}"/>
              </a:ext>
            </a:extLst>
          </p:cNvPr>
          <p:cNvSpPr>
            <a:spLocks noGrp="1"/>
          </p:cNvSpPr>
          <p:nvPr>
            <p:ph type="sldNum" sz="quarter" idx="12"/>
          </p:nvPr>
        </p:nvSpPr>
        <p:spPr/>
        <p:txBody>
          <a:bodyPr/>
          <a:lstStyle/>
          <a:p>
            <a:fld id="{53E93680-BDE6-4995-9A65-C5C6D1D9510C}" type="slidenum">
              <a:rPr lang="en-IN" smtClean="0"/>
              <a:pPr/>
              <a:t>22</a:t>
            </a:fld>
            <a:endParaRPr lang="en-IN"/>
          </a:p>
        </p:txBody>
      </p:sp>
    </p:spTree>
    <p:extLst>
      <p:ext uri="{BB962C8B-B14F-4D97-AF65-F5344CB8AC3E}">
        <p14:creationId xmlns:p14="http://schemas.microsoft.com/office/powerpoint/2010/main" val="49611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2C88D-9E40-43B9-B4BD-CB5F21D3B57E}"/>
              </a:ext>
            </a:extLst>
          </p:cNvPr>
          <p:cNvSpPr>
            <a:spLocks noGrp="1"/>
          </p:cNvSpPr>
          <p:nvPr>
            <p:ph type="title"/>
          </p:nvPr>
        </p:nvSpPr>
        <p:spPr>
          <a:xfrm>
            <a:off x="1192022" y="529528"/>
            <a:ext cx="9404723" cy="1400530"/>
          </a:xfrm>
        </p:spPr>
        <p:txBody>
          <a:bodyPr/>
          <a:lstStyle/>
          <a:p>
            <a:r>
              <a:rPr lang="en-IN" b="1" u="sng" dirty="0">
                <a:solidFill>
                  <a:srgbClr val="FFFF00"/>
                </a:solidFill>
              </a:rPr>
              <a:t>METHACRYLATES</a:t>
            </a:r>
          </a:p>
        </p:txBody>
      </p:sp>
      <p:sp>
        <p:nvSpPr>
          <p:cNvPr id="3" name="Content Placeholder 2">
            <a:extLst>
              <a:ext uri="{FF2B5EF4-FFF2-40B4-BE49-F238E27FC236}">
                <a16:creationId xmlns="" xmlns:a16="http://schemas.microsoft.com/office/drawing/2014/main" id="{7B8C6E60-E608-4E86-AFE7-C18B31A84AD6}"/>
              </a:ext>
            </a:extLst>
          </p:cNvPr>
          <p:cNvSpPr>
            <a:spLocks noGrp="1"/>
          </p:cNvSpPr>
          <p:nvPr>
            <p:ph idx="1"/>
          </p:nvPr>
        </p:nvSpPr>
        <p:spPr>
          <a:xfrm>
            <a:off x="913795" y="1610436"/>
            <a:ext cx="10591268" cy="4718036"/>
          </a:xfrm>
        </p:spPr>
        <p:txBody>
          <a:bodyPr>
            <a:normAutofit/>
          </a:bodyPr>
          <a:lstStyle/>
          <a:p>
            <a:pPr algn="just">
              <a:lnSpc>
                <a:spcPct val="150000"/>
              </a:lnSpc>
            </a:pPr>
            <a:r>
              <a:rPr lang="en-IN" b="1" dirty="0">
                <a:latin typeface="Times New Roman" panose="02020603050405020304" pitchFamily="18" charset="0"/>
                <a:cs typeface="Times New Roman" panose="02020603050405020304" pitchFamily="18" charset="0"/>
              </a:rPr>
              <a:t>Methacrylate found in dental polymer materials can even result in contact dermatitis. </a:t>
            </a:r>
          </a:p>
          <a:p>
            <a:pPr algn="just">
              <a:lnSpc>
                <a:spcPct val="150000"/>
              </a:lnSpc>
            </a:pPr>
            <a:r>
              <a:rPr lang="en-IN" b="1" dirty="0">
                <a:latin typeface="Times New Roman" panose="02020603050405020304" pitchFamily="18" charset="0"/>
                <a:cs typeface="Times New Roman" panose="02020603050405020304" pitchFamily="18" charset="0"/>
              </a:rPr>
              <a:t>The free monomer during polymerisation can cause a wide range of adverse health effects like irritation to the skin, eyes or mucous membranes, allergic dermatitis, asthma and paraesthesia in the fingers. </a:t>
            </a:r>
          </a:p>
          <a:p>
            <a:pPr algn="just">
              <a:lnSpc>
                <a:spcPct val="150000"/>
              </a:lnSpc>
            </a:pPr>
            <a:r>
              <a:rPr lang="en-IN" b="1" dirty="0">
                <a:latin typeface="Times New Roman" panose="02020603050405020304" pitchFamily="18" charset="0"/>
                <a:cs typeface="Times New Roman" panose="02020603050405020304" pitchFamily="18" charset="0"/>
              </a:rPr>
              <a:t>Asthma due to acrylate compounds is also an important allergic occupational hazard.</a:t>
            </a:r>
          </a:p>
          <a:p>
            <a:pPr algn="just">
              <a:lnSpc>
                <a:spcPct val="150000"/>
              </a:lnSpc>
            </a:pPr>
            <a:r>
              <a:rPr lang="en-IN" b="1" dirty="0">
                <a:latin typeface="Times New Roman" panose="02020603050405020304" pitchFamily="18" charset="0"/>
                <a:cs typeface="Times New Roman" panose="02020603050405020304" pitchFamily="18" charset="0"/>
              </a:rPr>
              <a:t> Certain central nervous system disturbances may also be noted like headache, pain in the extremities, nausea, loss of appetite, fatigue, sleep disturbances, irritability, loss of memory and changes in blood parameters.</a:t>
            </a:r>
          </a:p>
        </p:txBody>
      </p:sp>
      <p:sp>
        <p:nvSpPr>
          <p:cNvPr id="4" name="Slide Number Placeholder 3">
            <a:extLst>
              <a:ext uri="{FF2B5EF4-FFF2-40B4-BE49-F238E27FC236}">
                <a16:creationId xmlns="" xmlns:a16="http://schemas.microsoft.com/office/drawing/2014/main" id="{9539EA8C-8971-44EF-A274-C8909BE78DAB}"/>
              </a:ext>
            </a:extLst>
          </p:cNvPr>
          <p:cNvSpPr>
            <a:spLocks noGrp="1"/>
          </p:cNvSpPr>
          <p:nvPr>
            <p:ph type="sldNum" sz="quarter" idx="12"/>
          </p:nvPr>
        </p:nvSpPr>
        <p:spPr>
          <a:xfrm>
            <a:off x="10422291" y="529528"/>
            <a:ext cx="753545" cy="365125"/>
          </a:xfrm>
        </p:spPr>
        <p:txBody>
          <a:bodyPr/>
          <a:lstStyle/>
          <a:p>
            <a:fld id="{53E93680-BDE6-4995-9A65-C5C6D1D9510C}" type="slidenum">
              <a:rPr lang="en-IN" smtClean="0"/>
              <a:pPr/>
              <a:t>23</a:t>
            </a:fld>
            <a:endParaRPr lang="en-IN" dirty="0"/>
          </a:p>
        </p:txBody>
      </p:sp>
    </p:spTree>
    <p:extLst>
      <p:ext uri="{BB962C8B-B14F-4D97-AF65-F5344CB8AC3E}">
        <p14:creationId xmlns:p14="http://schemas.microsoft.com/office/powerpoint/2010/main" val="385437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91D8EE-2BA3-458F-BE76-D666C18FB11A}"/>
              </a:ext>
            </a:extLst>
          </p:cNvPr>
          <p:cNvSpPr>
            <a:spLocks noGrp="1"/>
          </p:cNvSpPr>
          <p:nvPr>
            <p:ph type="title"/>
          </p:nvPr>
        </p:nvSpPr>
        <p:spPr>
          <a:xfrm>
            <a:off x="1219317" y="679572"/>
            <a:ext cx="9404723" cy="1400530"/>
          </a:xfrm>
        </p:spPr>
        <p:txBody>
          <a:bodyPr/>
          <a:lstStyle/>
          <a:p>
            <a:r>
              <a:rPr lang="en-IN" b="1" u="sng" dirty="0">
                <a:solidFill>
                  <a:srgbClr val="FFFF00"/>
                </a:solidFill>
              </a:rPr>
              <a:t>NITRIC OXIDE</a:t>
            </a:r>
          </a:p>
        </p:txBody>
      </p:sp>
      <p:sp>
        <p:nvSpPr>
          <p:cNvPr id="3" name="Content Placeholder 2">
            <a:extLst>
              <a:ext uri="{FF2B5EF4-FFF2-40B4-BE49-F238E27FC236}">
                <a16:creationId xmlns="" xmlns:a16="http://schemas.microsoft.com/office/drawing/2014/main" id="{35631C92-9DA2-4D8F-B030-34A9C119543B}"/>
              </a:ext>
            </a:extLst>
          </p:cNvPr>
          <p:cNvSpPr>
            <a:spLocks noGrp="1"/>
          </p:cNvSpPr>
          <p:nvPr>
            <p:ph idx="1"/>
          </p:nvPr>
        </p:nvSpPr>
        <p:spPr>
          <a:xfrm>
            <a:off x="1103312" y="1801504"/>
            <a:ext cx="10210682" cy="4517409"/>
          </a:xfrm>
        </p:spPr>
        <p:txBody>
          <a:bodyPr>
            <a:normAutofit lnSpcReduction="10000"/>
          </a:bodyPr>
          <a:lstStyle/>
          <a:p>
            <a:pPr>
              <a:lnSpc>
                <a:spcPct val="150000"/>
              </a:lnSpc>
            </a:pPr>
            <a:r>
              <a:rPr lang="en-IN" b="1" dirty="0">
                <a:latin typeface="Times New Roman" panose="02020603050405020304" pitchFamily="18" charset="0"/>
                <a:cs typeface="Times New Roman" panose="02020603050405020304" pitchFamily="18" charset="0"/>
              </a:rPr>
              <a:t>N2O commonly called as laughing gas, is an anaesthetic agent used in operating rooms. </a:t>
            </a:r>
          </a:p>
          <a:p>
            <a:pPr>
              <a:lnSpc>
                <a:spcPct val="150000"/>
              </a:lnSpc>
            </a:pPr>
            <a:r>
              <a:rPr lang="en-IN" b="1" dirty="0">
                <a:latin typeface="Times New Roman" panose="02020603050405020304" pitchFamily="18" charset="0"/>
                <a:cs typeface="Times New Roman" panose="02020603050405020304" pitchFamily="18" charset="0"/>
              </a:rPr>
              <a:t>Workers are exposed to N2O while administering the anaesthetic gas to patients. </a:t>
            </a:r>
          </a:p>
          <a:p>
            <a:pPr>
              <a:lnSpc>
                <a:spcPct val="150000"/>
              </a:lnSpc>
            </a:pPr>
            <a:r>
              <a:rPr lang="en-IN" b="1" dirty="0">
                <a:latin typeface="Times New Roman" panose="02020603050405020304" pitchFamily="18" charset="0"/>
                <a:cs typeface="Times New Roman" panose="02020603050405020304" pitchFamily="18" charset="0"/>
              </a:rPr>
              <a:t>If used in high concentrations during anaesthetic administration, it may cause increased absorption and thereby liver and kidney damage with neuralgic disease and congenital abnormalities. </a:t>
            </a:r>
          </a:p>
          <a:p>
            <a:pPr>
              <a:lnSpc>
                <a:spcPct val="150000"/>
              </a:lnSpc>
            </a:pPr>
            <a:r>
              <a:rPr lang="en-IN" b="1" dirty="0">
                <a:latin typeface="Times New Roman" panose="02020603050405020304" pitchFamily="18" charset="0"/>
                <a:cs typeface="Times New Roman" panose="02020603050405020304" pitchFamily="18" charset="0"/>
              </a:rPr>
              <a:t>The harmful effects of occupational exposure to Nitrous oxide includes reduced fertility, spontaneous abortions, and neurological, renal and liver diseases. </a:t>
            </a:r>
          </a:p>
          <a:p>
            <a:pPr>
              <a:lnSpc>
                <a:spcPct val="150000"/>
              </a:lnSpc>
            </a:pPr>
            <a:r>
              <a:rPr lang="en-IN" b="1" dirty="0">
                <a:latin typeface="Times New Roman" panose="02020603050405020304" pitchFamily="18" charset="0"/>
                <a:cs typeface="Times New Roman" panose="02020603050405020304" pitchFamily="18" charset="0"/>
              </a:rPr>
              <a:t>Mental performance, audio-visual ability and mental dexterity is also affected in susceptible individuals.</a:t>
            </a:r>
          </a:p>
        </p:txBody>
      </p:sp>
      <p:sp>
        <p:nvSpPr>
          <p:cNvPr id="4" name="Slide Number Placeholder 3">
            <a:extLst>
              <a:ext uri="{FF2B5EF4-FFF2-40B4-BE49-F238E27FC236}">
                <a16:creationId xmlns="" xmlns:a16="http://schemas.microsoft.com/office/drawing/2014/main" id="{3C60EFDE-F7D8-4C07-BBDB-1B31FE8A4682}"/>
              </a:ext>
            </a:extLst>
          </p:cNvPr>
          <p:cNvSpPr>
            <a:spLocks noGrp="1"/>
          </p:cNvSpPr>
          <p:nvPr>
            <p:ph type="sldNum" sz="quarter" idx="12"/>
          </p:nvPr>
        </p:nvSpPr>
        <p:spPr/>
        <p:txBody>
          <a:bodyPr/>
          <a:lstStyle/>
          <a:p>
            <a:fld id="{53E93680-BDE6-4995-9A65-C5C6D1D9510C}" type="slidenum">
              <a:rPr lang="en-IN" smtClean="0"/>
              <a:pPr/>
              <a:t>24</a:t>
            </a:fld>
            <a:endParaRPr lang="en-IN"/>
          </a:p>
        </p:txBody>
      </p:sp>
    </p:spTree>
    <p:extLst>
      <p:ext uri="{BB962C8B-B14F-4D97-AF65-F5344CB8AC3E}">
        <p14:creationId xmlns:p14="http://schemas.microsoft.com/office/powerpoint/2010/main" val="36735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90F16-EB94-40C6-9154-59756D98FC93}"/>
              </a:ext>
            </a:extLst>
          </p:cNvPr>
          <p:cNvSpPr>
            <a:spLocks noGrp="1"/>
          </p:cNvSpPr>
          <p:nvPr>
            <p:ph type="title"/>
          </p:nvPr>
        </p:nvSpPr>
        <p:spPr>
          <a:xfrm>
            <a:off x="1137431" y="635280"/>
            <a:ext cx="9404723" cy="1400530"/>
          </a:xfrm>
        </p:spPr>
        <p:txBody>
          <a:bodyPr/>
          <a:lstStyle/>
          <a:p>
            <a:r>
              <a:rPr lang="en-IN" b="1" u="sng" dirty="0">
                <a:solidFill>
                  <a:srgbClr val="FFFF00"/>
                </a:solidFill>
              </a:rPr>
              <a:t>LATEX</a:t>
            </a:r>
          </a:p>
        </p:txBody>
      </p:sp>
      <p:sp>
        <p:nvSpPr>
          <p:cNvPr id="3" name="Content Placeholder 2">
            <a:extLst>
              <a:ext uri="{FF2B5EF4-FFF2-40B4-BE49-F238E27FC236}">
                <a16:creationId xmlns="" xmlns:a16="http://schemas.microsoft.com/office/drawing/2014/main" id="{392AD406-AA3D-4682-B6FE-9EFF4DB769A0}"/>
              </a:ext>
            </a:extLst>
          </p:cNvPr>
          <p:cNvSpPr>
            <a:spLocks noGrp="1"/>
          </p:cNvSpPr>
          <p:nvPr>
            <p:ph idx="1"/>
          </p:nvPr>
        </p:nvSpPr>
        <p:spPr>
          <a:xfrm>
            <a:off x="313772" y="1487605"/>
            <a:ext cx="10860863" cy="4585228"/>
          </a:xfrm>
        </p:spPr>
        <p:txBody>
          <a:bodyPr>
            <a:normAutofit/>
          </a:bodyPr>
          <a:lstStyle/>
          <a:p>
            <a:pPr algn="just">
              <a:lnSpc>
                <a:spcPct val="150000"/>
              </a:lnSpc>
            </a:pPr>
            <a:r>
              <a:rPr lang="en-IN" b="1" dirty="0">
                <a:latin typeface="Times New Roman" panose="02020603050405020304" pitchFamily="18" charset="0"/>
                <a:cs typeface="Times New Roman" panose="02020603050405020304" pitchFamily="18" charset="0"/>
              </a:rPr>
              <a:t>Latex gloves is the main cause of allergic skin reaction in the dental office. </a:t>
            </a:r>
          </a:p>
          <a:p>
            <a:pPr algn="just">
              <a:lnSpc>
                <a:spcPct val="150000"/>
              </a:lnSpc>
            </a:pPr>
            <a:r>
              <a:rPr lang="en-IN" b="1" dirty="0">
                <a:latin typeface="Times New Roman" panose="02020603050405020304" pitchFamily="18" charset="0"/>
                <a:cs typeface="Times New Roman" panose="02020603050405020304" pitchFamily="18" charset="0"/>
              </a:rPr>
              <a:t>Latex allergy symptoms manifest as urticaria, conjunctivitis associated with lacrimation and swelling of eyelids, mucous rhinitis, bronchial asthma and anaphylactic shock. </a:t>
            </a: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r>
              <a:rPr lang="en-IN" b="1" dirty="0">
                <a:solidFill>
                  <a:srgbClr val="FFC000"/>
                </a:solidFill>
                <a:latin typeface="Times New Roman" panose="02020603050405020304" pitchFamily="18" charset="0"/>
                <a:cs typeface="Times New Roman" panose="02020603050405020304" pitchFamily="18" charset="0"/>
              </a:rPr>
              <a:t>PREVENTION:</a:t>
            </a:r>
            <a:endParaRPr lang="en-IN" b="1" dirty="0">
              <a:latin typeface="Times New Roman" panose="02020603050405020304" pitchFamily="18" charset="0"/>
              <a:cs typeface="Times New Roman" panose="02020603050405020304" pitchFamily="18" charset="0"/>
            </a:endParaRPr>
          </a:p>
          <a:p>
            <a:pPr algn="just">
              <a:lnSpc>
                <a:spcPct val="150000"/>
              </a:lnSpc>
            </a:pPr>
            <a:r>
              <a:rPr lang="en-IN" b="1" dirty="0">
                <a:latin typeface="Times New Roman" panose="02020603050405020304" pitchFamily="18" charset="0"/>
                <a:cs typeface="Times New Roman" panose="02020603050405020304" pitchFamily="18" charset="0"/>
              </a:rPr>
              <a:t>Most allergic reactions can be managed by medication. </a:t>
            </a:r>
          </a:p>
          <a:p>
            <a:pPr algn="just">
              <a:lnSpc>
                <a:spcPct val="150000"/>
              </a:lnSpc>
            </a:pPr>
            <a:r>
              <a:rPr lang="en-IN" b="1" dirty="0">
                <a:latin typeface="Times New Roman" panose="02020603050405020304" pitchFamily="18" charset="0"/>
                <a:cs typeface="Times New Roman" panose="02020603050405020304" pitchFamily="18" charset="0"/>
              </a:rPr>
              <a:t>Sufferers from latex allergy are advised to work in latex free environment </a:t>
            </a:r>
          </a:p>
          <a:p>
            <a:pPr marL="0" indent="0" algn="just">
              <a:lnSpc>
                <a:spcPct val="150000"/>
              </a:lnSpc>
              <a:buNone/>
            </a:pPr>
            <a:r>
              <a:rPr lang="en-IN" b="1" dirty="0">
                <a:latin typeface="Times New Roman" panose="02020603050405020304" pitchFamily="18" charset="0"/>
                <a:cs typeface="Times New Roman" panose="02020603050405020304" pitchFamily="18" charset="0"/>
              </a:rPr>
              <a:t>     and use vinyl, nitrile or 4H gloves. </a:t>
            </a:r>
          </a:p>
          <a:p>
            <a:pPr algn="just">
              <a:lnSpc>
                <a:spcPct val="15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F087862-E7AF-41BD-84F0-FED8AF969FB6}"/>
              </a:ext>
            </a:extLst>
          </p:cNvPr>
          <p:cNvSpPr>
            <a:spLocks noGrp="1"/>
          </p:cNvSpPr>
          <p:nvPr>
            <p:ph type="sldNum" sz="quarter" idx="12"/>
          </p:nvPr>
        </p:nvSpPr>
        <p:spPr>
          <a:xfrm>
            <a:off x="10421090" y="452718"/>
            <a:ext cx="753545" cy="365125"/>
          </a:xfrm>
        </p:spPr>
        <p:txBody>
          <a:bodyPr/>
          <a:lstStyle/>
          <a:p>
            <a:fld id="{53E93680-BDE6-4995-9A65-C5C6D1D9510C}" type="slidenum">
              <a:rPr lang="en-IN" smtClean="0"/>
              <a:pPr/>
              <a:t>25</a:t>
            </a:fld>
            <a:endParaRPr lang="en-IN" dirty="0"/>
          </a:p>
        </p:txBody>
      </p:sp>
      <p:pic>
        <p:nvPicPr>
          <p:cNvPr id="5" name="Picture 4">
            <a:extLst>
              <a:ext uri="{FF2B5EF4-FFF2-40B4-BE49-F238E27FC236}">
                <a16:creationId xmlns="" xmlns:a16="http://schemas.microsoft.com/office/drawing/2014/main" id="{5A76ABE3-A72A-4F05-8D7C-91ECC6ED86C9}"/>
              </a:ext>
            </a:extLst>
          </p:cNvPr>
          <p:cNvPicPr>
            <a:picLocks noChangeAspect="1"/>
          </p:cNvPicPr>
          <p:nvPr/>
        </p:nvPicPr>
        <p:blipFill>
          <a:blip r:embed="rId2"/>
          <a:stretch>
            <a:fillRect/>
          </a:stretch>
        </p:blipFill>
        <p:spPr>
          <a:xfrm>
            <a:off x="9674134" y="3780219"/>
            <a:ext cx="2517866" cy="3002728"/>
          </a:xfrm>
          <a:prstGeom prst="rect">
            <a:avLst/>
          </a:prstGeom>
        </p:spPr>
      </p:pic>
    </p:spTree>
    <p:extLst>
      <p:ext uri="{BB962C8B-B14F-4D97-AF65-F5344CB8AC3E}">
        <p14:creationId xmlns:p14="http://schemas.microsoft.com/office/powerpoint/2010/main" val="298128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C263D8-EC7F-4C64-8164-42B609B20145}"/>
              </a:ext>
            </a:extLst>
          </p:cNvPr>
          <p:cNvSpPr>
            <a:spLocks noGrp="1"/>
          </p:cNvSpPr>
          <p:nvPr>
            <p:ph type="title"/>
          </p:nvPr>
        </p:nvSpPr>
        <p:spPr>
          <a:xfrm>
            <a:off x="1366916" y="679572"/>
            <a:ext cx="9404723" cy="1400530"/>
          </a:xfrm>
        </p:spPr>
        <p:txBody>
          <a:bodyPr/>
          <a:lstStyle/>
          <a:p>
            <a:r>
              <a:rPr lang="en-IN" b="1" u="sng" dirty="0">
                <a:solidFill>
                  <a:srgbClr val="FFFF00"/>
                </a:solidFill>
              </a:rPr>
              <a:t>MERCURY</a:t>
            </a:r>
          </a:p>
        </p:txBody>
      </p:sp>
      <p:sp>
        <p:nvSpPr>
          <p:cNvPr id="3" name="Content Placeholder 2">
            <a:extLst>
              <a:ext uri="{FF2B5EF4-FFF2-40B4-BE49-F238E27FC236}">
                <a16:creationId xmlns="" xmlns:a16="http://schemas.microsoft.com/office/drawing/2014/main" id="{A9E1A5FA-F9A3-44AA-B257-D6F14F80E1A0}"/>
              </a:ext>
            </a:extLst>
          </p:cNvPr>
          <p:cNvSpPr>
            <a:spLocks noGrp="1"/>
          </p:cNvSpPr>
          <p:nvPr>
            <p:ph idx="1"/>
          </p:nvPr>
        </p:nvSpPr>
        <p:spPr>
          <a:xfrm>
            <a:off x="714686" y="2944532"/>
            <a:ext cx="9668327" cy="2928515"/>
          </a:xfrm>
        </p:spPr>
        <p:txBody>
          <a:bodyPr/>
          <a:lstStyle/>
          <a:p>
            <a:pPr algn="just">
              <a:lnSpc>
                <a:spcPct val="250000"/>
              </a:lnSpc>
              <a:buFont typeface="Wingdings" panose="05000000000000000000" pitchFamily="2" charset="2"/>
              <a:buChar char="Ø"/>
            </a:pPr>
            <a:r>
              <a:rPr lang="en-US" b="1" dirty="0">
                <a:effectLst/>
                <a:latin typeface="Times New Roman" panose="02020603050405020304" pitchFamily="18" charset="0"/>
                <a:cs typeface="Times New Roman" panose="02020603050405020304" pitchFamily="18" charset="0"/>
              </a:rPr>
              <a:t>The dental profession primarily encounters mercury toxicity from two sources:</a:t>
            </a:r>
          </a:p>
          <a:p>
            <a:pPr marL="609600" indent="-609600" algn="just">
              <a:lnSpc>
                <a:spcPct val="250000"/>
              </a:lnSpc>
              <a:buFont typeface="Wingdings" pitchFamily="2" charset="2"/>
              <a:buAutoNum type="arabicPeriod"/>
            </a:pPr>
            <a:r>
              <a:rPr lang="en-US" b="1" dirty="0">
                <a:effectLst/>
                <a:latin typeface="Times New Roman" panose="02020603050405020304" pitchFamily="18" charset="0"/>
                <a:cs typeface="Times New Roman" panose="02020603050405020304" pitchFamily="18" charset="0"/>
              </a:rPr>
              <a:t>Inhalation of vapors </a:t>
            </a:r>
          </a:p>
          <a:p>
            <a:pPr marL="609600" indent="-609600" algn="just">
              <a:lnSpc>
                <a:spcPct val="250000"/>
              </a:lnSpc>
              <a:buFont typeface="Wingdings" pitchFamily="2" charset="2"/>
              <a:buAutoNum type="arabicPeriod"/>
            </a:pPr>
            <a:r>
              <a:rPr lang="en-US" b="1" dirty="0">
                <a:effectLst/>
                <a:latin typeface="Times New Roman" panose="02020603050405020304" pitchFamily="18" charset="0"/>
                <a:cs typeface="Times New Roman" panose="02020603050405020304" pitchFamily="18" charset="0"/>
              </a:rPr>
              <a:t>Direct absorption into the tissues from handling mercury containing compounds.</a:t>
            </a:r>
          </a:p>
          <a:p>
            <a:pPr algn="just">
              <a:lnSpc>
                <a:spcPct val="250000"/>
              </a:lnSpc>
            </a:pPr>
            <a:endParaRPr lang="en-IN" b="1" dirty="0">
              <a:latin typeface="Times New Roman" panose="02020603050405020304" pitchFamily="18" charset="0"/>
              <a:cs typeface="Times New Roman" panose="02020603050405020304" pitchFamily="18" charset="0"/>
            </a:endParaRPr>
          </a:p>
          <a:p>
            <a:pPr marL="0" indent="0" algn="just">
              <a:lnSpc>
                <a:spcPct val="250000"/>
              </a:lnSpc>
              <a:buNone/>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05742CEB-45E4-4522-AD9E-D192B3264B3B}"/>
              </a:ext>
            </a:extLst>
          </p:cNvPr>
          <p:cNvSpPr>
            <a:spLocks noGrp="1"/>
          </p:cNvSpPr>
          <p:nvPr>
            <p:ph type="sldNum" sz="quarter" idx="12"/>
          </p:nvPr>
        </p:nvSpPr>
        <p:spPr/>
        <p:txBody>
          <a:bodyPr/>
          <a:lstStyle/>
          <a:p>
            <a:fld id="{53E93680-BDE6-4995-9A65-C5C6D1D9510C}" type="slidenum">
              <a:rPr lang="en-IN" smtClean="0"/>
              <a:pPr/>
              <a:t>26</a:t>
            </a:fld>
            <a:endParaRPr lang="en-IN"/>
          </a:p>
        </p:txBody>
      </p:sp>
      <p:pic>
        <p:nvPicPr>
          <p:cNvPr id="6" name="Picture 5">
            <a:extLst>
              <a:ext uri="{FF2B5EF4-FFF2-40B4-BE49-F238E27FC236}">
                <a16:creationId xmlns="" xmlns:a16="http://schemas.microsoft.com/office/drawing/2014/main" id="{D98E2BAC-0C59-4FC0-A6EF-CF5AE1D95298}"/>
              </a:ext>
            </a:extLst>
          </p:cNvPr>
          <p:cNvPicPr>
            <a:picLocks noChangeAspect="1"/>
          </p:cNvPicPr>
          <p:nvPr/>
        </p:nvPicPr>
        <p:blipFill>
          <a:blip r:embed="rId2"/>
          <a:stretch>
            <a:fillRect/>
          </a:stretch>
        </p:blipFill>
        <p:spPr>
          <a:xfrm>
            <a:off x="5651364" y="107052"/>
            <a:ext cx="3832617" cy="3013592"/>
          </a:xfrm>
          <a:prstGeom prst="rect">
            <a:avLst/>
          </a:prstGeom>
        </p:spPr>
      </p:pic>
    </p:spTree>
    <p:extLst>
      <p:ext uri="{BB962C8B-B14F-4D97-AF65-F5344CB8AC3E}">
        <p14:creationId xmlns:p14="http://schemas.microsoft.com/office/powerpoint/2010/main" val="18529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D0887E9-5E11-4C52-B5C8-3D7B74C9F28C}"/>
              </a:ext>
            </a:extLst>
          </p:cNvPr>
          <p:cNvSpPr>
            <a:spLocks noGrp="1"/>
          </p:cNvSpPr>
          <p:nvPr>
            <p:ph idx="1"/>
          </p:nvPr>
        </p:nvSpPr>
        <p:spPr>
          <a:xfrm>
            <a:off x="1103312" y="1392072"/>
            <a:ext cx="8946541" cy="4856327"/>
          </a:xfrm>
        </p:spPr>
        <p:txBody>
          <a:bodyPr>
            <a:normAutofit/>
          </a:bodyPr>
          <a:lstStyle/>
          <a:p>
            <a:pPr>
              <a:lnSpc>
                <a:spcPct val="200000"/>
              </a:lnSpc>
            </a:pPr>
            <a:r>
              <a:rPr lang="en-US" b="1" u="sng" dirty="0">
                <a:solidFill>
                  <a:srgbClr val="FFC000"/>
                </a:solidFill>
                <a:effectLst/>
                <a:latin typeface="Times New Roman" panose="02020603050405020304" pitchFamily="18" charset="0"/>
                <a:cs typeface="Times New Roman" panose="02020603050405020304" pitchFamily="18" charset="0"/>
              </a:rPr>
              <a:t>SOURCES OF CONTAMINATION:</a:t>
            </a:r>
          </a:p>
          <a:p>
            <a:pPr>
              <a:lnSpc>
                <a:spcPct val="20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Removing old amalgam restorations</a:t>
            </a:r>
          </a:p>
          <a:p>
            <a:pPr>
              <a:lnSpc>
                <a:spcPct val="20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Faulty amalgamators</a:t>
            </a:r>
          </a:p>
          <a:p>
            <a:pPr>
              <a:lnSpc>
                <a:spcPct val="20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Leaking amalgam capsules</a:t>
            </a:r>
          </a:p>
          <a:p>
            <a:pPr>
              <a:lnSpc>
                <a:spcPct val="20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Expressing excess mercury over the floor</a:t>
            </a:r>
          </a:p>
          <a:p>
            <a:pPr marL="0" indent="0">
              <a:lnSpc>
                <a:spcPct val="200000"/>
              </a:lnSpc>
              <a:buNone/>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908A92B8-07A9-465B-9EA1-488B6B831F8B}"/>
              </a:ext>
            </a:extLst>
          </p:cNvPr>
          <p:cNvSpPr>
            <a:spLocks noGrp="1"/>
          </p:cNvSpPr>
          <p:nvPr>
            <p:ph type="sldNum" sz="quarter" idx="12"/>
          </p:nvPr>
        </p:nvSpPr>
        <p:spPr/>
        <p:txBody>
          <a:bodyPr/>
          <a:lstStyle/>
          <a:p>
            <a:fld id="{53E93680-BDE6-4995-9A65-C5C6D1D9510C}" type="slidenum">
              <a:rPr lang="en-IN" smtClean="0"/>
              <a:pPr/>
              <a:t>27</a:t>
            </a:fld>
            <a:endParaRPr lang="en-IN"/>
          </a:p>
        </p:txBody>
      </p:sp>
    </p:spTree>
    <p:extLst>
      <p:ext uri="{BB962C8B-B14F-4D97-AF65-F5344CB8AC3E}">
        <p14:creationId xmlns:p14="http://schemas.microsoft.com/office/powerpoint/2010/main" val="1547516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E60FE49-0B1B-4631-A7D8-89FB87ED3AE3}"/>
              </a:ext>
            </a:extLst>
          </p:cNvPr>
          <p:cNvSpPr>
            <a:spLocks noGrp="1"/>
          </p:cNvSpPr>
          <p:nvPr>
            <p:ph idx="1"/>
          </p:nvPr>
        </p:nvSpPr>
        <p:spPr>
          <a:xfrm>
            <a:off x="1103312" y="1063416"/>
            <a:ext cx="8946541" cy="5184983"/>
          </a:xfrm>
        </p:spPr>
        <p:txBody>
          <a:bodyPr>
            <a:normAutofit/>
          </a:bodyPr>
          <a:lstStyle/>
          <a:p>
            <a:pPr algn="just">
              <a:lnSpc>
                <a:spcPct val="200000"/>
              </a:lnSpc>
            </a:pPr>
            <a:r>
              <a:rPr lang="en-US" b="1" u="sng" dirty="0">
                <a:solidFill>
                  <a:srgbClr val="FFC000"/>
                </a:solidFill>
                <a:effectLst/>
                <a:latin typeface="Times New Roman" pitchFamily="18" charset="0"/>
              </a:rPr>
              <a:t>SYMPTOMS OF CHRONIC MERCURIALISM</a:t>
            </a:r>
          </a:p>
          <a:p>
            <a:pPr algn="just">
              <a:lnSpc>
                <a:spcPct val="200000"/>
              </a:lnSpc>
              <a:buFont typeface="Wingdings" pitchFamily="2" charset="2"/>
              <a:buChar char="ü"/>
            </a:pPr>
            <a:r>
              <a:rPr lang="en-US" b="1" dirty="0">
                <a:effectLst/>
                <a:latin typeface="Times New Roman" pitchFamily="18" charset="0"/>
              </a:rPr>
              <a:t>Muscular tremors progressing to convulsions</a:t>
            </a:r>
          </a:p>
          <a:p>
            <a:pPr algn="just">
              <a:lnSpc>
                <a:spcPct val="200000"/>
              </a:lnSpc>
              <a:buFont typeface="Wingdings" pitchFamily="2" charset="2"/>
              <a:buChar char="ü"/>
            </a:pPr>
            <a:r>
              <a:rPr lang="en-US" b="1" dirty="0">
                <a:effectLst/>
                <a:latin typeface="Times New Roman" pitchFamily="18" charset="0"/>
              </a:rPr>
              <a:t>Loss of appetite, nausea, diarrhea</a:t>
            </a:r>
          </a:p>
          <a:p>
            <a:pPr algn="just">
              <a:lnSpc>
                <a:spcPct val="200000"/>
              </a:lnSpc>
              <a:buFont typeface="Wingdings" pitchFamily="2" charset="2"/>
              <a:buChar char="ü"/>
            </a:pPr>
            <a:r>
              <a:rPr lang="en-US" b="1" dirty="0">
                <a:effectLst/>
                <a:latin typeface="Times New Roman" pitchFamily="18" charset="0"/>
              </a:rPr>
              <a:t>Nervous excitability, insomnia</a:t>
            </a:r>
          </a:p>
          <a:p>
            <a:pPr algn="just">
              <a:lnSpc>
                <a:spcPct val="200000"/>
              </a:lnSpc>
              <a:buFont typeface="Wingdings" pitchFamily="2" charset="2"/>
              <a:buChar char="ü"/>
            </a:pPr>
            <a:r>
              <a:rPr lang="en-US" b="1" dirty="0">
                <a:effectLst/>
                <a:latin typeface="Times New Roman" pitchFamily="18" charset="0"/>
              </a:rPr>
              <a:t>Mental depression, speech disorders</a:t>
            </a:r>
          </a:p>
          <a:p>
            <a:pPr algn="just">
              <a:lnSpc>
                <a:spcPct val="200000"/>
              </a:lnSpc>
              <a:buFont typeface="Wingdings" pitchFamily="2" charset="2"/>
              <a:buChar char="ü"/>
            </a:pPr>
            <a:r>
              <a:rPr lang="en-US" b="1" dirty="0">
                <a:effectLst/>
                <a:latin typeface="Times New Roman" pitchFamily="18" charset="0"/>
              </a:rPr>
              <a:t>Dark pigmentation of the marginal gingiva</a:t>
            </a:r>
          </a:p>
          <a:p>
            <a:pPr algn="just">
              <a:lnSpc>
                <a:spcPct val="200000"/>
              </a:lnSpc>
              <a:buFont typeface="Wingdings" pitchFamily="2" charset="2"/>
              <a:buChar char="ü"/>
            </a:pPr>
            <a:r>
              <a:rPr lang="en-US" b="1" dirty="0">
                <a:effectLst/>
                <a:latin typeface="Times New Roman" pitchFamily="18" charset="0"/>
              </a:rPr>
              <a:t>Metallic taste and excessive salivation</a:t>
            </a:r>
          </a:p>
          <a:p>
            <a:pPr algn="just">
              <a:lnSpc>
                <a:spcPct val="200000"/>
              </a:lnSpc>
            </a:pPr>
            <a:endParaRPr lang="en-IN" b="1" dirty="0"/>
          </a:p>
        </p:txBody>
      </p:sp>
      <p:sp>
        <p:nvSpPr>
          <p:cNvPr id="4" name="Slide Number Placeholder 3">
            <a:extLst>
              <a:ext uri="{FF2B5EF4-FFF2-40B4-BE49-F238E27FC236}">
                <a16:creationId xmlns="" xmlns:a16="http://schemas.microsoft.com/office/drawing/2014/main" id="{7BD637B1-34C5-4E9C-8ED7-2A3392A794E7}"/>
              </a:ext>
            </a:extLst>
          </p:cNvPr>
          <p:cNvSpPr>
            <a:spLocks noGrp="1"/>
          </p:cNvSpPr>
          <p:nvPr>
            <p:ph type="sldNum" sz="quarter" idx="12"/>
          </p:nvPr>
        </p:nvSpPr>
        <p:spPr/>
        <p:txBody>
          <a:bodyPr/>
          <a:lstStyle/>
          <a:p>
            <a:fld id="{53E93680-BDE6-4995-9A65-C5C6D1D9510C}" type="slidenum">
              <a:rPr lang="en-IN" smtClean="0"/>
              <a:pPr/>
              <a:t>28</a:t>
            </a:fld>
            <a:endParaRPr lang="en-IN"/>
          </a:p>
        </p:txBody>
      </p:sp>
    </p:spTree>
    <p:extLst>
      <p:ext uri="{BB962C8B-B14F-4D97-AF65-F5344CB8AC3E}">
        <p14:creationId xmlns:p14="http://schemas.microsoft.com/office/powerpoint/2010/main" val="51010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67E8D4-0673-4A28-9E97-01D2328A35CD}"/>
              </a:ext>
            </a:extLst>
          </p:cNvPr>
          <p:cNvSpPr>
            <a:spLocks noGrp="1"/>
          </p:cNvSpPr>
          <p:nvPr>
            <p:ph type="title"/>
          </p:nvPr>
        </p:nvSpPr>
        <p:spPr>
          <a:xfrm>
            <a:off x="1103312" y="679572"/>
            <a:ext cx="9404723" cy="1400530"/>
          </a:xfrm>
        </p:spPr>
        <p:txBody>
          <a:bodyPr/>
          <a:lstStyle/>
          <a:p>
            <a:r>
              <a:rPr lang="en-IN" b="1" u="sng" dirty="0">
                <a:solidFill>
                  <a:srgbClr val="FFFF00"/>
                </a:solidFill>
              </a:rPr>
              <a:t>PREVENTIVE MEASURES</a:t>
            </a:r>
          </a:p>
        </p:txBody>
      </p:sp>
      <p:sp>
        <p:nvSpPr>
          <p:cNvPr id="3" name="Content Placeholder 2">
            <a:extLst>
              <a:ext uri="{FF2B5EF4-FFF2-40B4-BE49-F238E27FC236}">
                <a16:creationId xmlns="" xmlns:a16="http://schemas.microsoft.com/office/drawing/2014/main" id="{B5DBA20E-4850-4A0E-9392-4CDF84DF94AE}"/>
              </a:ext>
            </a:extLst>
          </p:cNvPr>
          <p:cNvSpPr>
            <a:spLocks noGrp="1"/>
          </p:cNvSpPr>
          <p:nvPr>
            <p:ph idx="1"/>
          </p:nvPr>
        </p:nvSpPr>
        <p:spPr>
          <a:xfrm>
            <a:off x="1103312" y="2052919"/>
            <a:ext cx="10306216" cy="4125510"/>
          </a:xfrm>
        </p:spPr>
        <p:txBody>
          <a:bodyPr>
            <a:normAutofit/>
          </a:bodyPr>
          <a:lstStyle/>
          <a:p>
            <a:pPr>
              <a:lnSpc>
                <a:spcPct val="200000"/>
              </a:lnSpc>
            </a:pPr>
            <a:r>
              <a:rPr lang="en-IN" b="1" dirty="0">
                <a:latin typeface="Times New Roman" panose="02020603050405020304" pitchFamily="18" charset="0"/>
                <a:cs typeface="Times New Roman" panose="02020603050405020304" pitchFamily="18" charset="0"/>
              </a:rPr>
              <a:t>W</a:t>
            </a:r>
            <a:r>
              <a:rPr lang="en-IN" b="1" dirty="0">
                <a:effectLst/>
                <a:latin typeface="Times New Roman" panose="02020603050405020304" pitchFamily="18" charset="0"/>
                <a:cs typeface="Times New Roman" panose="02020603050405020304" pitchFamily="18" charset="0"/>
              </a:rPr>
              <a:t>ater irrigation and high suction</a:t>
            </a:r>
          </a:p>
          <a:p>
            <a:pPr>
              <a:lnSpc>
                <a:spcPct val="200000"/>
              </a:lnSpc>
            </a:pPr>
            <a:r>
              <a:rPr lang="en-IN" b="1" dirty="0">
                <a:latin typeface="Times New Roman" panose="02020603050405020304" pitchFamily="18" charset="0"/>
                <a:cs typeface="Times New Roman" panose="02020603050405020304" pitchFamily="18" charset="0"/>
              </a:rPr>
              <a:t>G</a:t>
            </a:r>
            <a:r>
              <a:rPr lang="en-IN" b="1" dirty="0">
                <a:effectLst/>
                <a:latin typeface="Times New Roman" panose="02020603050405020304" pitchFamily="18" charset="0"/>
                <a:cs typeface="Times New Roman" panose="02020603050405020304" pitchFamily="18" charset="0"/>
              </a:rPr>
              <a:t>ood ventilation  </a:t>
            </a:r>
          </a:p>
          <a:p>
            <a:pPr>
              <a:lnSpc>
                <a:spcPct val="200000"/>
              </a:lnSpc>
            </a:pPr>
            <a:r>
              <a:rPr lang="en-IN" b="1" dirty="0">
                <a:latin typeface="Times New Roman" panose="02020603050405020304" pitchFamily="18" charset="0"/>
                <a:cs typeface="Times New Roman" panose="02020603050405020304" pitchFamily="18" charset="0"/>
              </a:rPr>
              <a:t>P</a:t>
            </a:r>
            <a:r>
              <a:rPr lang="en-IN" b="1" dirty="0" smtClean="0">
                <a:effectLst/>
                <a:latin typeface="Times New Roman" panose="02020603050405020304" pitchFamily="18" charset="0"/>
                <a:cs typeface="Times New Roman" panose="02020603050405020304" pitchFamily="18" charset="0"/>
              </a:rPr>
              <a:t>roper </a:t>
            </a:r>
            <a:r>
              <a:rPr lang="en-IN" b="1" dirty="0">
                <a:effectLst/>
                <a:latin typeface="Times New Roman" panose="02020603050405020304" pitchFamily="18" charset="0"/>
                <a:cs typeface="Times New Roman" panose="02020603050405020304" pitchFamily="18" charset="0"/>
              </a:rPr>
              <a:t>collection and disposal of amalgam</a:t>
            </a:r>
          </a:p>
          <a:p>
            <a:pPr>
              <a:lnSpc>
                <a:spcPct val="200000"/>
              </a:lnSpc>
            </a:pPr>
            <a:r>
              <a:rPr lang="en-IN" b="1" dirty="0">
                <a:latin typeface="Times New Roman" panose="02020603050405020304" pitchFamily="18" charset="0"/>
                <a:cs typeface="Times New Roman" panose="02020603050405020304" pitchFamily="18" charset="0"/>
              </a:rPr>
              <a:t>Use of pre-capsulated alloys with low mercury levels</a:t>
            </a:r>
          </a:p>
          <a:p>
            <a:pPr>
              <a:lnSpc>
                <a:spcPct val="200000"/>
              </a:lnSpc>
            </a:pPr>
            <a:r>
              <a:rPr lang="en-IN" b="1" dirty="0">
                <a:latin typeface="Times New Roman" panose="02020603050405020304" pitchFamily="18" charset="0"/>
                <a:cs typeface="Times New Roman" panose="02020603050405020304" pitchFamily="18" charset="0"/>
              </a:rPr>
              <a:t> Excess and spilled mercury should be collected in fixer containing break resistant bottles. </a:t>
            </a:r>
          </a:p>
        </p:txBody>
      </p:sp>
      <p:sp>
        <p:nvSpPr>
          <p:cNvPr id="4" name="Slide Number Placeholder 3">
            <a:extLst>
              <a:ext uri="{FF2B5EF4-FFF2-40B4-BE49-F238E27FC236}">
                <a16:creationId xmlns="" xmlns:a16="http://schemas.microsoft.com/office/drawing/2014/main" id="{845F5194-561D-4F7B-8A21-9E2DF6157F92}"/>
              </a:ext>
            </a:extLst>
          </p:cNvPr>
          <p:cNvSpPr>
            <a:spLocks noGrp="1"/>
          </p:cNvSpPr>
          <p:nvPr>
            <p:ph type="sldNum" sz="quarter" idx="12"/>
          </p:nvPr>
        </p:nvSpPr>
        <p:spPr/>
        <p:txBody>
          <a:bodyPr/>
          <a:lstStyle/>
          <a:p>
            <a:fld id="{53E93680-BDE6-4995-9A65-C5C6D1D9510C}" type="slidenum">
              <a:rPr lang="en-IN" smtClean="0"/>
              <a:pPr/>
              <a:t>29</a:t>
            </a:fld>
            <a:endParaRPr lang="en-IN"/>
          </a:p>
        </p:txBody>
      </p:sp>
    </p:spTree>
    <p:extLst>
      <p:ext uri="{BB962C8B-B14F-4D97-AF65-F5344CB8AC3E}">
        <p14:creationId xmlns:p14="http://schemas.microsoft.com/office/powerpoint/2010/main" val="15264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CC6391-4B19-45C0-97C3-42F4E034F6C3}"/>
              </a:ext>
            </a:extLst>
          </p:cNvPr>
          <p:cNvSpPr>
            <a:spLocks noGrp="1"/>
          </p:cNvSpPr>
          <p:nvPr>
            <p:ph type="title"/>
          </p:nvPr>
        </p:nvSpPr>
        <p:spPr/>
        <p:txBody>
          <a:bodyPr/>
          <a:lstStyle/>
          <a:p>
            <a:r>
              <a:rPr lang="en-IN" b="1" u="sng" dirty="0">
                <a:solidFill>
                  <a:srgbClr val="FFFF00"/>
                </a:solidFill>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 xmlns:a16="http://schemas.microsoft.com/office/drawing/2014/main" id="{1E75635C-CB86-4F70-AB20-599C01245027}"/>
              </a:ext>
            </a:extLst>
          </p:cNvPr>
          <p:cNvSpPr>
            <a:spLocks noGrp="1"/>
          </p:cNvSpPr>
          <p:nvPr>
            <p:ph idx="1"/>
          </p:nvPr>
        </p:nvSpPr>
        <p:spPr>
          <a:xfrm>
            <a:off x="646111" y="1571894"/>
            <a:ext cx="8946541" cy="5011786"/>
          </a:xfrm>
        </p:spPr>
        <p:txBody>
          <a:bodyPr>
            <a:normAutofit lnSpcReduction="10000"/>
          </a:bodyPr>
          <a:lstStyle/>
          <a:p>
            <a:r>
              <a:rPr lang="en-IN" b="1" dirty="0">
                <a:latin typeface="Times New Roman" panose="02020603050405020304" pitchFamily="18" charset="0"/>
                <a:cs typeface="Times New Roman" panose="02020603050405020304" pitchFamily="18" charset="0"/>
              </a:rPr>
              <a:t>Introduction</a:t>
            </a:r>
          </a:p>
          <a:p>
            <a:r>
              <a:rPr lang="en-IN" b="1" dirty="0">
                <a:latin typeface="Times New Roman" panose="02020603050405020304" pitchFamily="18" charset="0"/>
                <a:cs typeface="Times New Roman" panose="02020603050405020304" pitchFamily="18" charset="0"/>
              </a:rPr>
              <a:t>History</a:t>
            </a:r>
          </a:p>
          <a:p>
            <a:r>
              <a:rPr lang="en-IN" b="1" dirty="0">
                <a:latin typeface="Times New Roman" panose="02020603050405020304" pitchFamily="18" charset="0"/>
                <a:cs typeface="Times New Roman" panose="02020603050405020304" pitchFamily="18" charset="0"/>
              </a:rPr>
              <a:t>Occupational hazards</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Physical</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Chemical</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Biological</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Mechanical</a:t>
            </a:r>
          </a:p>
          <a:p>
            <a:pPr marL="457200" indent="-457200">
              <a:buFont typeface="+mj-lt"/>
              <a:buAutoNum type="arabicPeriod"/>
            </a:pPr>
            <a:r>
              <a:rPr lang="en-IN" b="1" dirty="0">
                <a:latin typeface="Times New Roman" panose="02020603050405020304" pitchFamily="18" charset="0"/>
                <a:cs typeface="Times New Roman" panose="02020603050405020304" pitchFamily="18" charset="0"/>
              </a:rPr>
              <a:t>Psychological</a:t>
            </a:r>
          </a:p>
          <a:p>
            <a:pPr>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Occupational hazards: department-wise</a:t>
            </a:r>
          </a:p>
          <a:p>
            <a:pPr>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OSHA guidelines</a:t>
            </a:r>
          </a:p>
          <a:p>
            <a:pPr>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Conclusion</a:t>
            </a:r>
          </a:p>
          <a:p>
            <a:pPr>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References </a:t>
            </a:r>
          </a:p>
        </p:txBody>
      </p:sp>
      <p:sp>
        <p:nvSpPr>
          <p:cNvPr id="4" name="Slide Number Placeholder 3">
            <a:extLst>
              <a:ext uri="{FF2B5EF4-FFF2-40B4-BE49-F238E27FC236}">
                <a16:creationId xmlns="" xmlns:a16="http://schemas.microsoft.com/office/drawing/2014/main" id="{49F9ECC8-3306-4EBB-9007-836C4C5F93FE}"/>
              </a:ext>
            </a:extLst>
          </p:cNvPr>
          <p:cNvSpPr>
            <a:spLocks noGrp="1"/>
          </p:cNvSpPr>
          <p:nvPr>
            <p:ph type="sldNum" sz="quarter" idx="12"/>
          </p:nvPr>
        </p:nvSpPr>
        <p:spPr>
          <a:xfrm>
            <a:off x="10391182" y="452718"/>
            <a:ext cx="753545" cy="365125"/>
          </a:xfrm>
        </p:spPr>
        <p:txBody>
          <a:bodyPr/>
          <a:lstStyle/>
          <a:p>
            <a:fld id="{53E93680-BDE6-4995-9A65-C5C6D1D9510C}" type="slidenum">
              <a:rPr lang="en-IN" sz="1600" smtClean="0"/>
              <a:pPr/>
              <a:t>3</a:t>
            </a:fld>
            <a:endParaRPr lang="en-IN" sz="1600" dirty="0"/>
          </a:p>
        </p:txBody>
      </p:sp>
    </p:spTree>
    <p:extLst>
      <p:ext uri="{BB962C8B-B14F-4D97-AF65-F5344CB8AC3E}">
        <p14:creationId xmlns:p14="http://schemas.microsoft.com/office/powerpoint/2010/main" val="3379758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FE743-03EA-4F7D-A57D-7C3EEE3F89DE}"/>
              </a:ext>
            </a:extLst>
          </p:cNvPr>
          <p:cNvSpPr>
            <a:spLocks noGrp="1"/>
          </p:cNvSpPr>
          <p:nvPr>
            <p:ph type="title"/>
          </p:nvPr>
        </p:nvSpPr>
        <p:spPr>
          <a:xfrm>
            <a:off x="1151078" y="679572"/>
            <a:ext cx="9404723" cy="1400530"/>
          </a:xfrm>
        </p:spPr>
        <p:txBody>
          <a:bodyPr/>
          <a:lstStyle/>
          <a:p>
            <a:r>
              <a:rPr lang="en-IN" b="1" u="sng" dirty="0">
                <a:solidFill>
                  <a:srgbClr val="FFFF00"/>
                </a:solidFill>
              </a:rPr>
              <a:t>BIOLOGICAL HAZARDS</a:t>
            </a:r>
          </a:p>
        </p:txBody>
      </p:sp>
      <p:sp>
        <p:nvSpPr>
          <p:cNvPr id="3" name="Content Placeholder 2">
            <a:extLst>
              <a:ext uri="{FF2B5EF4-FFF2-40B4-BE49-F238E27FC236}">
                <a16:creationId xmlns="" xmlns:a16="http://schemas.microsoft.com/office/drawing/2014/main" id="{C7C71CBD-F169-48A5-B66D-63625F3B3055}"/>
              </a:ext>
            </a:extLst>
          </p:cNvPr>
          <p:cNvSpPr>
            <a:spLocks noGrp="1"/>
          </p:cNvSpPr>
          <p:nvPr>
            <p:ph idx="1"/>
          </p:nvPr>
        </p:nvSpPr>
        <p:spPr>
          <a:xfrm>
            <a:off x="913795" y="2096064"/>
            <a:ext cx="10353762" cy="4389142"/>
          </a:xfrm>
        </p:spPr>
        <p:txBody>
          <a:bodyPr>
            <a:normAutofit/>
          </a:bodyPr>
          <a:lstStyle/>
          <a:p>
            <a:pPr algn="just">
              <a:lnSpc>
                <a:spcPct val="150000"/>
              </a:lnSpc>
            </a:pPr>
            <a:r>
              <a:rPr lang="en-IN" b="1" dirty="0">
                <a:latin typeface="Times New Roman" panose="02020603050405020304" pitchFamily="18" charset="0"/>
                <a:cs typeface="Times New Roman" panose="02020603050405020304" pitchFamily="18" charset="0"/>
              </a:rPr>
              <a:t>Biological hazards or biohazards are biological substances (viruses, bacteria and fungi, as well as parasitic worms and some plants) that are considered as possible threats to the health of living organisms.</a:t>
            </a:r>
            <a:endParaRPr lang="en-US" b="1" dirty="0">
              <a:effectLst/>
              <a:latin typeface="Times New Roman" panose="02020603050405020304" pitchFamily="18" charset="0"/>
              <a:cs typeface="Times New Roman" panose="02020603050405020304" pitchFamily="18" charset="0"/>
            </a:endParaRPr>
          </a:p>
          <a:p>
            <a:pPr algn="just">
              <a:lnSpc>
                <a:spcPct val="150000"/>
              </a:lnSpc>
            </a:pPr>
            <a:r>
              <a:rPr lang="en-US" b="1" dirty="0">
                <a:effectLst/>
                <a:latin typeface="Times New Roman" panose="02020603050405020304" pitchFamily="18" charset="0"/>
                <a:cs typeface="Times New Roman" panose="02020603050405020304" pitchFamily="18" charset="0"/>
              </a:rPr>
              <a:t>They are constituted by infectious agents of human origin and include viruses, bacteria, and fungi.</a:t>
            </a:r>
          </a:p>
          <a:p>
            <a:pPr algn="just">
              <a:lnSpc>
                <a:spcPct val="150000"/>
              </a:lnSpc>
              <a:buFont typeface="Wingdings" panose="05000000000000000000" pitchFamily="2" charset="2"/>
              <a:buChar char="Ø"/>
            </a:pPr>
            <a:r>
              <a:rPr lang="en-US" b="1" dirty="0">
                <a:effectLst/>
                <a:latin typeface="Times New Roman" panose="02020603050405020304" pitchFamily="18" charset="0"/>
                <a:cs typeface="Times New Roman" panose="02020603050405020304" pitchFamily="18" charset="0"/>
              </a:rPr>
              <a:t>Dentists may get infected either by </a:t>
            </a:r>
          </a:p>
          <a:p>
            <a:pPr algn="just">
              <a:lnSpc>
                <a:spcPct val="15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Direct contact</a:t>
            </a:r>
          </a:p>
          <a:p>
            <a:pPr algn="just">
              <a:lnSpc>
                <a:spcPct val="150000"/>
              </a:lnSpc>
              <a:buFont typeface="Wingdings" pitchFamily="2" charset="2"/>
              <a:buChar char="ü"/>
            </a:pPr>
            <a:r>
              <a:rPr lang="en-US" b="1" dirty="0">
                <a:effectLst/>
                <a:latin typeface="Times New Roman" panose="02020603050405020304" pitchFamily="18" charset="0"/>
                <a:cs typeface="Times New Roman" panose="02020603050405020304" pitchFamily="18" charset="0"/>
              </a:rPr>
              <a:t>Indirect contact-</a:t>
            </a:r>
            <a:r>
              <a:rPr lang="en-US" b="1" dirty="0">
                <a:latin typeface="Times New Roman" panose="02020603050405020304" pitchFamily="18" charset="0"/>
                <a:cs typeface="Times New Roman" panose="02020603050405020304" pitchFamily="18" charset="0"/>
              </a:rPr>
              <a:t>Needle prick injury, Aerosols in saliva, Organic dust particles</a:t>
            </a:r>
          </a:p>
          <a:p>
            <a:pPr algn="just">
              <a:lnSpc>
                <a:spcPct val="150000"/>
              </a:lnSpc>
            </a:pPr>
            <a:endParaRPr lang="en-US" b="1" dirty="0">
              <a:effectLst/>
              <a:latin typeface="Times New Roman" panose="02020603050405020304" pitchFamily="18" charset="0"/>
              <a:cs typeface="Times New Roman" panose="02020603050405020304" pitchFamily="18" charset="0"/>
            </a:endParaRPr>
          </a:p>
          <a:p>
            <a:pPr algn="just">
              <a:lnSpc>
                <a:spcPct val="150000"/>
              </a:lnSpc>
              <a:buFont typeface="Wingdings" pitchFamily="2" charset="2"/>
              <a:buChar char="ü"/>
            </a:pPr>
            <a:endParaRPr lang="en-US" b="1" dirty="0">
              <a:latin typeface="Times New Roman" panose="02020603050405020304" pitchFamily="18" charset="0"/>
              <a:cs typeface="Times New Roman" panose="02020603050405020304" pitchFamily="18" charset="0"/>
            </a:endParaRPr>
          </a:p>
          <a:p>
            <a:pPr algn="just">
              <a:lnSpc>
                <a:spcPct val="150000"/>
              </a:lnSpc>
              <a:buFont typeface="Wingdings" pitchFamily="2" charset="2"/>
              <a:buChar char="ü"/>
            </a:pPr>
            <a:endParaRPr lang="en-US" b="1" dirty="0">
              <a:latin typeface="Times New Roman" panose="02020603050405020304" pitchFamily="18" charset="0"/>
              <a:cs typeface="Times New Roman" panose="02020603050405020304" pitchFamily="18" charset="0"/>
            </a:endParaRPr>
          </a:p>
          <a:p>
            <a:pPr algn="just">
              <a:lnSpc>
                <a:spcPct val="150000"/>
              </a:lnSpc>
              <a:buFont typeface="Wingdings" pitchFamily="2" charset="2"/>
              <a:buChar char="ü"/>
            </a:pPr>
            <a:endParaRPr lang="en-US" b="1" dirty="0">
              <a:effectLst/>
              <a:latin typeface="Times New Roman" panose="02020603050405020304" pitchFamily="18" charset="0"/>
              <a:cs typeface="Times New Roman" panose="02020603050405020304" pitchFamily="18" charset="0"/>
            </a:endParaRPr>
          </a:p>
          <a:p>
            <a:pPr algn="just">
              <a:lnSpc>
                <a:spcPct val="15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80E10699-D54F-4BBB-A6C3-FBFE89BE051A}"/>
              </a:ext>
            </a:extLst>
          </p:cNvPr>
          <p:cNvSpPr>
            <a:spLocks noGrp="1"/>
          </p:cNvSpPr>
          <p:nvPr>
            <p:ph type="sldNum" sz="quarter" idx="12"/>
          </p:nvPr>
        </p:nvSpPr>
        <p:spPr/>
        <p:txBody>
          <a:bodyPr/>
          <a:lstStyle/>
          <a:p>
            <a:fld id="{53E93680-BDE6-4995-9A65-C5C6D1D9510C}" type="slidenum">
              <a:rPr lang="en-IN" smtClean="0"/>
              <a:pPr/>
              <a:t>30</a:t>
            </a:fld>
            <a:endParaRPr lang="en-IN"/>
          </a:p>
        </p:txBody>
      </p:sp>
    </p:spTree>
    <p:extLst>
      <p:ext uri="{BB962C8B-B14F-4D97-AF65-F5344CB8AC3E}">
        <p14:creationId xmlns:p14="http://schemas.microsoft.com/office/powerpoint/2010/main" val="3484260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D15893-8FA2-4ACA-8B09-F6739593BB62}"/>
              </a:ext>
            </a:extLst>
          </p:cNvPr>
          <p:cNvSpPr>
            <a:spLocks noGrp="1"/>
          </p:cNvSpPr>
          <p:nvPr>
            <p:ph idx="1"/>
          </p:nvPr>
        </p:nvSpPr>
        <p:spPr>
          <a:xfrm>
            <a:off x="1103312" y="1063416"/>
            <a:ext cx="10401751" cy="5296441"/>
          </a:xfrm>
        </p:spPr>
        <p:txBody>
          <a:bodyPr>
            <a:normAutofit/>
          </a:bodyPr>
          <a:lstStyle/>
          <a:p>
            <a:pPr algn="just">
              <a:lnSpc>
                <a:spcPct val="20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Four main pathways of spreading biohazards in dental medicine are:</a:t>
            </a:r>
          </a:p>
          <a:p>
            <a:pPr marL="457200" indent="-457200" algn="just">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Blood-borne route</a:t>
            </a:r>
          </a:p>
          <a:p>
            <a:pPr marL="457200" indent="-457200" algn="just">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Saliva-droplet route </a:t>
            </a:r>
          </a:p>
          <a:p>
            <a:pPr marL="457200" indent="-457200" algn="just">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Direct contact with a patient and contaminated equipment</a:t>
            </a:r>
          </a:p>
          <a:p>
            <a:pPr marL="457200" indent="-457200" algn="just">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Water-droplet route</a:t>
            </a:r>
          </a:p>
        </p:txBody>
      </p:sp>
      <p:sp>
        <p:nvSpPr>
          <p:cNvPr id="4" name="Slide Number Placeholder 3">
            <a:extLst>
              <a:ext uri="{FF2B5EF4-FFF2-40B4-BE49-F238E27FC236}">
                <a16:creationId xmlns="" xmlns:a16="http://schemas.microsoft.com/office/drawing/2014/main" id="{EA72CBFA-AA31-4772-A1BC-B70E09130002}"/>
              </a:ext>
            </a:extLst>
          </p:cNvPr>
          <p:cNvSpPr>
            <a:spLocks noGrp="1"/>
          </p:cNvSpPr>
          <p:nvPr>
            <p:ph type="sldNum" sz="quarter" idx="12"/>
          </p:nvPr>
        </p:nvSpPr>
        <p:spPr/>
        <p:txBody>
          <a:bodyPr/>
          <a:lstStyle/>
          <a:p>
            <a:fld id="{53E93680-BDE6-4995-9A65-C5C6D1D9510C}" type="slidenum">
              <a:rPr lang="en-IN" smtClean="0"/>
              <a:pPr/>
              <a:t>31</a:t>
            </a:fld>
            <a:endParaRPr lang="en-IN"/>
          </a:p>
        </p:txBody>
      </p:sp>
    </p:spTree>
    <p:extLst>
      <p:ext uri="{BB962C8B-B14F-4D97-AF65-F5344CB8AC3E}">
        <p14:creationId xmlns:p14="http://schemas.microsoft.com/office/powerpoint/2010/main" val="61182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627B70D-1198-409A-B463-64A65B8DBF2A}"/>
              </a:ext>
            </a:extLst>
          </p:cNvPr>
          <p:cNvSpPr>
            <a:spLocks noGrp="1"/>
          </p:cNvSpPr>
          <p:nvPr>
            <p:ph idx="1"/>
          </p:nvPr>
        </p:nvSpPr>
        <p:spPr>
          <a:xfrm>
            <a:off x="913795" y="1125415"/>
            <a:ext cx="10267080" cy="5466454"/>
          </a:xfrm>
        </p:spPr>
        <p:txBody>
          <a:bodyPr>
            <a:normAutofit fontScale="85000" lnSpcReduction="10000"/>
          </a:bodyPr>
          <a:lstStyle/>
          <a:p>
            <a:pPr algn="just">
              <a:lnSpc>
                <a:spcPct val="160000"/>
              </a:lnSpc>
            </a:pPr>
            <a:r>
              <a:rPr lang="en-IN" b="1" dirty="0"/>
              <a:t>The United States Centres for Disease Control and Prevention categorizes various diseases in levels of biohazard, Level 1 being minimum risk and Level 4 being extreme risk.</a:t>
            </a:r>
          </a:p>
          <a:p>
            <a:pPr marL="457200" indent="-457200" algn="just">
              <a:lnSpc>
                <a:spcPct val="160000"/>
              </a:lnSpc>
              <a:buFont typeface="+mj-lt"/>
              <a:buAutoNum type="arabicPeriod"/>
            </a:pPr>
            <a:r>
              <a:rPr lang="en-IN" b="1" dirty="0">
                <a:solidFill>
                  <a:srgbClr val="FFC000"/>
                </a:solidFill>
              </a:rPr>
              <a:t>Biohazard Level 1: </a:t>
            </a:r>
            <a:r>
              <a:rPr lang="en-IN" b="1" dirty="0"/>
              <a:t>includes bacteria and viruses (Escherichia coli, varicella, etc.) causing simple diseases. </a:t>
            </a:r>
          </a:p>
          <a:p>
            <a:pPr marL="457200" indent="-457200" algn="just">
              <a:lnSpc>
                <a:spcPct val="160000"/>
              </a:lnSpc>
              <a:buFont typeface="+mj-lt"/>
              <a:buAutoNum type="arabicPeriod"/>
            </a:pPr>
            <a:r>
              <a:rPr lang="en-IN" b="1" dirty="0">
                <a:solidFill>
                  <a:srgbClr val="FFC000"/>
                </a:solidFill>
              </a:rPr>
              <a:t>Biohazard Level 2: </a:t>
            </a:r>
            <a:r>
              <a:rPr lang="en-IN" b="1" dirty="0"/>
              <a:t>includes bacteria and viruses that cause only mild disease to humans, or are difficult to contract via aerosol in a lab setting (hepatitis A, B, C, HIV, etc).</a:t>
            </a:r>
          </a:p>
          <a:p>
            <a:pPr marL="457200" indent="-457200" algn="just">
              <a:lnSpc>
                <a:spcPct val="160000"/>
              </a:lnSpc>
              <a:buFont typeface="+mj-lt"/>
              <a:buAutoNum type="arabicPeriod"/>
            </a:pPr>
            <a:r>
              <a:rPr lang="en-IN" b="1" dirty="0">
                <a:solidFill>
                  <a:srgbClr val="FFC000"/>
                </a:solidFill>
              </a:rPr>
              <a:t> Biohazard Level 3: </a:t>
            </a:r>
            <a:r>
              <a:rPr lang="en-IN" b="1" dirty="0"/>
              <a:t>includes bacteria and viruses that can cause severe to fatal disease in humans, but for which vaccines or other treatments exist (anthrax, tuberculosis, etc). </a:t>
            </a:r>
          </a:p>
          <a:p>
            <a:pPr marL="457200" indent="-457200" algn="just">
              <a:lnSpc>
                <a:spcPct val="160000"/>
              </a:lnSpc>
              <a:buFont typeface="+mj-lt"/>
              <a:buAutoNum type="arabicPeriod"/>
            </a:pPr>
            <a:r>
              <a:rPr lang="en-IN" b="1" dirty="0">
                <a:solidFill>
                  <a:srgbClr val="FFC000"/>
                </a:solidFill>
              </a:rPr>
              <a:t>Biohazard Level 4 </a:t>
            </a:r>
            <a:r>
              <a:rPr lang="en-IN" b="1" dirty="0"/>
              <a:t>are viruses (currently there are no bacteria classified at this level) that cause severe to fatal disease in humans, and for which vaccines or other treatments are not available (Novel Corona virus, Ebola virus, etc).</a:t>
            </a:r>
          </a:p>
        </p:txBody>
      </p:sp>
      <p:sp>
        <p:nvSpPr>
          <p:cNvPr id="4" name="Slide Number Placeholder 3">
            <a:extLst>
              <a:ext uri="{FF2B5EF4-FFF2-40B4-BE49-F238E27FC236}">
                <a16:creationId xmlns="" xmlns:a16="http://schemas.microsoft.com/office/drawing/2014/main" id="{35F0ACFA-67BA-4D64-9ABE-BC1709EB043B}"/>
              </a:ext>
            </a:extLst>
          </p:cNvPr>
          <p:cNvSpPr>
            <a:spLocks noGrp="1"/>
          </p:cNvSpPr>
          <p:nvPr>
            <p:ph type="sldNum" sz="quarter" idx="12"/>
          </p:nvPr>
        </p:nvSpPr>
        <p:spPr>
          <a:xfrm>
            <a:off x="10427330" y="400930"/>
            <a:ext cx="753545" cy="365125"/>
          </a:xfrm>
        </p:spPr>
        <p:txBody>
          <a:bodyPr/>
          <a:lstStyle/>
          <a:p>
            <a:fld id="{53E93680-BDE6-4995-9A65-C5C6D1D9510C}" type="slidenum">
              <a:rPr lang="en-IN" smtClean="0"/>
              <a:pPr/>
              <a:t>32</a:t>
            </a:fld>
            <a:endParaRPr lang="en-IN" dirty="0"/>
          </a:p>
        </p:txBody>
      </p:sp>
    </p:spTree>
    <p:extLst>
      <p:ext uri="{BB962C8B-B14F-4D97-AF65-F5344CB8AC3E}">
        <p14:creationId xmlns:p14="http://schemas.microsoft.com/office/powerpoint/2010/main" val="2020593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15EF7-080C-4994-B878-448A67AA6505}"/>
              </a:ext>
            </a:extLst>
          </p:cNvPr>
          <p:cNvSpPr>
            <a:spLocks noGrp="1"/>
          </p:cNvSpPr>
          <p:nvPr>
            <p:ph type="title"/>
          </p:nvPr>
        </p:nvSpPr>
        <p:spPr>
          <a:xfrm>
            <a:off x="1205669" y="807560"/>
            <a:ext cx="9404723" cy="1400530"/>
          </a:xfrm>
        </p:spPr>
        <p:txBody>
          <a:bodyPr/>
          <a:lstStyle/>
          <a:p>
            <a:r>
              <a:rPr lang="en-IN" b="1" u="sng" dirty="0">
                <a:solidFill>
                  <a:srgbClr val="FFFF00"/>
                </a:solidFill>
              </a:rPr>
              <a:t>AEROSOLS</a:t>
            </a:r>
          </a:p>
        </p:txBody>
      </p:sp>
      <p:sp>
        <p:nvSpPr>
          <p:cNvPr id="3" name="Content Placeholder 2">
            <a:extLst>
              <a:ext uri="{FF2B5EF4-FFF2-40B4-BE49-F238E27FC236}">
                <a16:creationId xmlns="" xmlns:a16="http://schemas.microsoft.com/office/drawing/2014/main" id="{A366DF08-1CAB-42A5-95DE-73384B300AEC}"/>
              </a:ext>
            </a:extLst>
          </p:cNvPr>
          <p:cNvSpPr>
            <a:spLocks noGrp="1"/>
          </p:cNvSpPr>
          <p:nvPr>
            <p:ph idx="1"/>
          </p:nvPr>
        </p:nvSpPr>
        <p:spPr>
          <a:xfrm>
            <a:off x="913794" y="2096064"/>
            <a:ext cx="10072537" cy="4319502"/>
          </a:xfrm>
        </p:spPr>
        <p:txBody>
          <a:bodyPr/>
          <a:lstStyle/>
          <a:p>
            <a:pPr algn="just">
              <a:lnSpc>
                <a:spcPct val="150000"/>
              </a:lnSpc>
            </a:pPr>
            <a:r>
              <a:rPr lang="en-IN" b="1" dirty="0">
                <a:latin typeface="Times New Roman" panose="02020603050405020304" pitchFamily="18" charset="0"/>
                <a:cs typeface="Times New Roman" panose="02020603050405020304" pitchFamily="18" charset="0"/>
              </a:rPr>
              <a:t>Aerosols is defined as particles less than 50 </a:t>
            </a:r>
            <a:r>
              <a:rPr lang="en-IN" b="1" dirty="0" err="1">
                <a:latin typeface="Times New Roman" panose="02020603050405020304" pitchFamily="18" charset="0"/>
                <a:cs typeface="Times New Roman" panose="02020603050405020304" pitchFamily="18" charset="0"/>
              </a:rPr>
              <a:t>micrometers</a:t>
            </a:r>
            <a:r>
              <a:rPr lang="en-IN" b="1" dirty="0">
                <a:latin typeface="Times New Roman" panose="02020603050405020304" pitchFamily="18" charset="0"/>
                <a:cs typeface="Times New Roman" panose="02020603050405020304" pitchFamily="18" charset="0"/>
              </a:rPr>
              <a:t> in diameter.</a:t>
            </a:r>
            <a:endParaRPr lang="en-US" b="1" dirty="0">
              <a:effectLst/>
              <a:latin typeface="Times New Roman" panose="02020603050405020304" pitchFamily="18" charset="0"/>
              <a:cs typeface="Times New Roman" panose="02020603050405020304" pitchFamily="18" charset="0"/>
            </a:endParaRPr>
          </a:p>
          <a:p>
            <a:pPr algn="just">
              <a:lnSpc>
                <a:spcPct val="150000"/>
              </a:lnSpc>
            </a:pPr>
            <a:r>
              <a:rPr lang="en-US" b="1" dirty="0">
                <a:effectLst/>
                <a:latin typeface="Times New Roman" panose="02020603050405020304" pitchFamily="18" charset="0"/>
                <a:cs typeface="Times New Roman" panose="02020603050405020304" pitchFamily="18" charset="0"/>
              </a:rPr>
              <a:t>Dental aerosols may be defined as suspensions of extremely fine air-borne particles that are liquid, solid or combinations of both.</a:t>
            </a:r>
          </a:p>
          <a:p>
            <a:pPr algn="just">
              <a:lnSpc>
                <a:spcPct val="150000"/>
              </a:lnSpc>
            </a:pPr>
            <a:r>
              <a:rPr lang="en-IN" b="1" dirty="0">
                <a:latin typeface="Times New Roman" panose="02020603050405020304" pitchFamily="18" charset="0"/>
                <a:cs typeface="Times New Roman" panose="02020603050405020304" pitchFamily="18" charset="0"/>
              </a:rPr>
              <a:t>These are ejected from operating site and suspended in the air and are airborne infection in dentistry. </a:t>
            </a:r>
          </a:p>
          <a:p>
            <a:pPr algn="just">
              <a:lnSpc>
                <a:spcPct val="150000"/>
              </a:lnSpc>
            </a:pPr>
            <a:r>
              <a:rPr lang="en-US" b="1" dirty="0">
                <a:effectLst/>
                <a:latin typeface="Times New Roman" panose="02020603050405020304" pitchFamily="18" charset="0"/>
                <a:cs typeface="Times New Roman" panose="02020603050405020304" pitchFamily="18" charset="0"/>
              </a:rPr>
              <a:t>Air turbine hand pieces, air-water sprays, some rotary instruments, ultrasonic scalers, dental lathes all produce aerosols that have the potential to cause </a:t>
            </a:r>
            <a:r>
              <a:rPr lang="en-US" b="1" dirty="0">
                <a:latin typeface="Times New Roman" panose="02020603050405020304" pitchFamily="18" charset="0"/>
                <a:cs typeface="Times New Roman" panose="02020603050405020304" pitchFamily="18" charset="0"/>
              </a:rPr>
              <a:t>disease primarily due </a:t>
            </a:r>
            <a:r>
              <a:rPr lang="en-US" b="1" dirty="0">
                <a:effectLst/>
                <a:latin typeface="Times New Roman" panose="02020603050405020304" pitchFamily="18" charset="0"/>
                <a:cs typeface="Times New Roman" panose="02020603050405020304" pitchFamily="18" charset="0"/>
              </a:rPr>
              <a:t>to inhalation.</a:t>
            </a:r>
          </a:p>
          <a:p>
            <a:pPr algn="just">
              <a:lnSpc>
                <a:spcPct val="150000"/>
              </a:lnSpc>
            </a:pPr>
            <a:endParaRPr lang="en-US" b="1" dirty="0">
              <a:effectLst/>
              <a:latin typeface="Times New Roman" panose="02020603050405020304" pitchFamily="18" charset="0"/>
              <a:cs typeface="Times New Roman" panose="02020603050405020304" pitchFamily="18" charset="0"/>
            </a:endParaRPr>
          </a:p>
          <a:p>
            <a:pPr algn="just">
              <a:lnSpc>
                <a:spcPct val="150000"/>
              </a:lnSpc>
            </a:pPr>
            <a:endParaRPr lang="en-US" b="1" i="1" dirty="0">
              <a:effectLst/>
              <a:latin typeface="Times New Roman" panose="02020603050405020304" pitchFamily="18" charset="0"/>
              <a:cs typeface="Times New Roman" panose="02020603050405020304" pitchFamily="18" charset="0"/>
            </a:endParaRPr>
          </a:p>
          <a:p>
            <a:pPr algn="just">
              <a:lnSpc>
                <a:spcPct val="15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337695EB-F20E-4160-8A47-340E811F59AD}"/>
              </a:ext>
            </a:extLst>
          </p:cNvPr>
          <p:cNvSpPr>
            <a:spLocks noGrp="1"/>
          </p:cNvSpPr>
          <p:nvPr>
            <p:ph type="sldNum" sz="quarter" idx="12"/>
          </p:nvPr>
        </p:nvSpPr>
        <p:spPr>
          <a:xfrm>
            <a:off x="10385967" y="442435"/>
            <a:ext cx="753545" cy="365125"/>
          </a:xfrm>
        </p:spPr>
        <p:txBody>
          <a:bodyPr/>
          <a:lstStyle/>
          <a:p>
            <a:fld id="{53E93680-BDE6-4995-9A65-C5C6D1D9510C}" type="slidenum">
              <a:rPr lang="en-IN" smtClean="0"/>
              <a:pPr/>
              <a:t>33</a:t>
            </a:fld>
            <a:endParaRPr lang="en-IN" dirty="0"/>
          </a:p>
        </p:txBody>
      </p:sp>
    </p:spTree>
    <p:extLst>
      <p:ext uri="{BB962C8B-B14F-4D97-AF65-F5344CB8AC3E}">
        <p14:creationId xmlns:p14="http://schemas.microsoft.com/office/powerpoint/2010/main" val="1480750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B3C170B-9771-4A8A-8D79-3ADBDC6A3E94}"/>
              </a:ext>
            </a:extLst>
          </p:cNvPr>
          <p:cNvSpPr>
            <a:spLocks noGrp="1"/>
          </p:cNvSpPr>
          <p:nvPr>
            <p:ph idx="1"/>
          </p:nvPr>
        </p:nvSpPr>
        <p:spPr/>
        <p:txBody>
          <a:bodyPr/>
          <a:lstStyle/>
          <a:p>
            <a:pPr algn="just">
              <a:lnSpc>
                <a:spcPct val="200000"/>
              </a:lnSpc>
              <a:buFont typeface="Wingdings" panose="05000000000000000000" pitchFamily="2" charset="2"/>
              <a:buChar char="Ø"/>
            </a:pPr>
            <a:r>
              <a:rPr lang="en-US" b="1" dirty="0">
                <a:effectLst/>
                <a:latin typeface="Times New Roman" pitchFamily="18" charset="0"/>
              </a:rPr>
              <a:t>Dental aerosols may have three components:</a:t>
            </a:r>
          </a:p>
          <a:p>
            <a:pPr marL="609600" indent="-609600" algn="just">
              <a:lnSpc>
                <a:spcPct val="200000"/>
              </a:lnSpc>
              <a:buFont typeface="Wingdings" pitchFamily="2" charset="2"/>
              <a:buAutoNum type="arabicPeriod"/>
            </a:pPr>
            <a:r>
              <a:rPr lang="en-US" b="1" dirty="0">
                <a:effectLst/>
                <a:latin typeface="Times New Roman" pitchFamily="18" charset="0"/>
              </a:rPr>
              <a:t>Bacteria and viruses</a:t>
            </a:r>
          </a:p>
          <a:p>
            <a:pPr marL="609600" indent="-609600" algn="just">
              <a:lnSpc>
                <a:spcPct val="200000"/>
              </a:lnSpc>
              <a:buFont typeface="Wingdings" pitchFamily="2" charset="2"/>
              <a:buAutoNum type="arabicPeriod"/>
            </a:pPr>
            <a:r>
              <a:rPr lang="en-US" b="1" dirty="0">
                <a:effectLst/>
                <a:latin typeface="Times New Roman" pitchFamily="18" charset="0"/>
              </a:rPr>
              <a:t>Particles of tooth structure</a:t>
            </a:r>
          </a:p>
          <a:p>
            <a:pPr marL="609600" indent="-609600" algn="just">
              <a:lnSpc>
                <a:spcPct val="200000"/>
              </a:lnSpc>
              <a:buFont typeface="Wingdings" pitchFamily="2" charset="2"/>
              <a:buAutoNum type="arabicPeriod"/>
            </a:pPr>
            <a:r>
              <a:rPr lang="en-US" b="1" dirty="0">
                <a:effectLst/>
                <a:latin typeface="Times New Roman" pitchFamily="18" charset="0"/>
              </a:rPr>
              <a:t>Particles of dental materials</a:t>
            </a:r>
          </a:p>
          <a:p>
            <a:pPr>
              <a:lnSpc>
                <a:spcPct val="200000"/>
              </a:lnSpc>
            </a:pPr>
            <a:endParaRPr lang="en-IN" b="1" dirty="0"/>
          </a:p>
        </p:txBody>
      </p:sp>
      <p:sp>
        <p:nvSpPr>
          <p:cNvPr id="4" name="Slide Number Placeholder 3">
            <a:extLst>
              <a:ext uri="{FF2B5EF4-FFF2-40B4-BE49-F238E27FC236}">
                <a16:creationId xmlns="" xmlns:a16="http://schemas.microsoft.com/office/drawing/2014/main" id="{F70B52CC-0B44-4AFA-99D5-CB03D5AE9950}"/>
              </a:ext>
            </a:extLst>
          </p:cNvPr>
          <p:cNvSpPr>
            <a:spLocks noGrp="1"/>
          </p:cNvSpPr>
          <p:nvPr>
            <p:ph type="sldNum" sz="quarter" idx="12"/>
          </p:nvPr>
        </p:nvSpPr>
        <p:spPr/>
        <p:txBody>
          <a:bodyPr/>
          <a:lstStyle/>
          <a:p>
            <a:fld id="{53E93680-BDE6-4995-9A65-C5C6D1D9510C}" type="slidenum">
              <a:rPr lang="en-IN" smtClean="0"/>
              <a:pPr/>
              <a:t>34</a:t>
            </a:fld>
            <a:endParaRPr lang="en-IN"/>
          </a:p>
        </p:txBody>
      </p:sp>
    </p:spTree>
    <p:extLst>
      <p:ext uri="{BB962C8B-B14F-4D97-AF65-F5344CB8AC3E}">
        <p14:creationId xmlns:p14="http://schemas.microsoft.com/office/powerpoint/2010/main" val="156188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F26E19-1BDD-46F0-9443-7397E40C0990}"/>
              </a:ext>
            </a:extLst>
          </p:cNvPr>
          <p:cNvSpPr>
            <a:spLocks noGrp="1"/>
          </p:cNvSpPr>
          <p:nvPr>
            <p:ph idx="1"/>
          </p:nvPr>
        </p:nvSpPr>
        <p:spPr/>
        <p:txBody>
          <a:bodyPr/>
          <a:lstStyle/>
          <a:p>
            <a:pPr algn="just">
              <a:lnSpc>
                <a:spcPct val="200000"/>
              </a:lnSpc>
              <a:buFont typeface="Wingdings" panose="05000000000000000000" pitchFamily="2" charset="2"/>
              <a:buChar char="Ø"/>
            </a:pPr>
            <a:r>
              <a:rPr lang="en-US" b="1" dirty="0">
                <a:effectLst/>
                <a:latin typeface="Times New Roman" pitchFamily="18" charset="0"/>
              </a:rPr>
              <a:t>Aerosols of enamel, dentin, amalgam, and composite resins are produced during high speed cutting or finishing. These particles are known to be contaminated with microbes.</a:t>
            </a:r>
          </a:p>
          <a:p>
            <a:pPr algn="just">
              <a:lnSpc>
                <a:spcPct val="200000"/>
              </a:lnSpc>
              <a:buFont typeface="Wingdings" panose="05000000000000000000" pitchFamily="2" charset="2"/>
              <a:buChar char="Ø"/>
            </a:pPr>
            <a:r>
              <a:rPr lang="en-US" b="1" dirty="0">
                <a:effectLst/>
                <a:latin typeface="Times New Roman" pitchFamily="18" charset="0"/>
              </a:rPr>
              <a:t>The use of high-velocity suction is recommended to reduce aerosols and lower the health risk.</a:t>
            </a:r>
          </a:p>
          <a:p>
            <a:pPr>
              <a:lnSpc>
                <a:spcPct val="200000"/>
              </a:lnSpc>
            </a:pPr>
            <a:endParaRPr lang="en-IN" b="1" dirty="0"/>
          </a:p>
        </p:txBody>
      </p:sp>
      <p:sp>
        <p:nvSpPr>
          <p:cNvPr id="4" name="Slide Number Placeholder 3">
            <a:extLst>
              <a:ext uri="{FF2B5EF4-FFF2-40B4-BE49-F238E27FC236}">
                <a16:creationId xmlns="" xmlns:a16="http://schemas.microsoft.com/office/drawing/2014/main" id="{360DE89D-94BA-4ECA-8E47-80A149F5028E}"/>
              </a:ext>
            </a:extLst>
          </p:cNvPr>
          <p:cNvSpPr>
            <a:spLocks noGrp="1"/>
          </p:cNvSpPr>
          <p:nvPr>
            <p:ph type="sldNum" sz="quarter" idx="12"/>
          </p:nvPr>
        </p:nvSpPr>
        <p:spPr/>
        <p:txBody>
          <a:bodyPr/>
          <a:lstStyle/>
          <a:p>
            <a:fld id="{53E93680-BDE6-4995-9A65-C5C6D1D9510C}" type="slidenum">
              <a:rPr lang="en-IN" smtClean="0"/>
              <a:pPr/>
              <a:t>35</a:t>
            </a:fld>
            <a:endParaRPr lang="en-IN"/>
          </a:p>
        </p:txBody>
      </p:sp>
    </p:spTree>
    <p:extLst>
      <p:ext uri="{BB962C8B-B14F-4D97-AF65-F5344CB8AC3E}">
        <p14:creationId xmlns:p14="http://schemas.microsoft.com/office/powerpoint/2010/main" val="2481181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2F0119-128A-40F2-8BF0-0999823755A9}"/>
              </a:ext>
            </a:extLst>
          </p:cNvPr>
          <p:cNvSpPr>
            <a:spLocks noGrp="1"/>
          </p:cNvSpPr>
          <p:nvPr>
            <p:ph type="title"/>
          </p:nvPr>
        </p:nvSpPr>
        <p:spPr>
          <a:xfrm>
            <a:off x="924445" y="414998"/>
            <a:ext cx="10353761" cy="1326321"/>
          </a:xfrm>
        </p:spPr>
        <p:txBody>
          <a:bodyPr/>
          <a:lstStyle/>
          <a:p>
            <a:r>
              <a:rPr lang="en-IN" b="1" u="sng" dirty="0">
                <a:solidFill>
                  <a:srgbClr val="FFFF00"/>
                </a:solidFill>
              </a:rPr>
              <a:t>PREVENTIVE MEASURES</a:t>
            </a:r>
          </a:p>
        </p:txBody>
      </p:sp>
      <p:sp>
        <p:nvSpPr>
          <p:cNvPr id="3" name="Content Placeholder 2">
            <a:extLst>
              <a:ext uri="{FF2B5EF4-FFF2-40B4-BE49-F238E27FC236}">
                <a16:creationId xmlns="" xmlns:a16="http://schemas.microsoft.com/office/drawing/2014/main" id="{0A3FE429-C50A-494E-B41C-746607B3CDCC}"/>
              </a:ext>
            </a:extLst>
          </p:cNvPr>
          <p:cNvSpPr>
            <a:spLocks noGrp="1"/>
          </p:cNvSpPr>
          <p:nvPr>
            <p:ph idx="1"/>
          </p:nvPr>
        </p:nvSpPr>
        <p:spPr>
          <a:xfrm>
            <a:off x="913794" y="1336431"/>
            <a:ext cx="10888999" cy="5225840"/>
          </a:xfrm>
        </p:spPr>
        <p:txBody>
          <a:bodyPr>
            <a:normAutofit/>
          </a:bodyPr>
          <a:lstStyle/>
          <a:p>
            <a:pPr algn="just">
              <a:lnSpc>
                <a:spcPct val="210000"/>
              </a:lnSpc>
            </a:pPr>
            <a:r>
              <a:rPr lang="en-IN" b="1" dirty="0">
                <a:latin typeface="Times New Roman" panose="02020603050405020304" pitchFamily="18" charset="0"/>
                <a:cs typeface="Times New Roman" panose="02020603050405020304" pitchFamily="18" charset="0"/>
              </a:rPr>
              <a:t>Personal  protection equipment</a:t>
            </a:r>
            <a:endParaRPr lang="en-US" b="1" dirty="0">
              <a:effectLst/>
              <a:latin typeface="Times New Roman" pitchFamily="18" charset="0"/>
            </a:endParaRPr>
          </a:p>
          <a:p>
            <a:pPr algn="just">
              <a:lnSpc>
                <a:spcPct val="210000"/>
              </a:lnSpc>
            </a:pPr>
            <a:r>
              <a:rPr lang="en-US" b="1" dirty="0">
                <a:effectLst/>
                <a:latin typeface="Times New Roman" pitchFamily="18" charset="0"/>
              </a:rPr>
              <a:t>Rubber dam</a:t>
            </a:r>
          </a:p>
          <a:p>
            <a:pPr algn="just">
              <a:lnSpc>
                <a:spcPct val="210000"/>
              </a:lnSpc>
            </a:pPr>
            <a:r>
              <a:rPr lang="en-US" b="1" dirty="0">
                <a:effectLst/>
                <a:latin typeface="Times New Roman" pitchFamily="18" charset="0"/>
              </a:rPr>
              <a:t>Suction (high velocity)</a:t>
            </a:r>
          </a:p>
          <a:p>
            <a:pPr algn="just">
              <a:lnSpc>
                <a:spcPct val="210000"/>
              </a:lnSpc>
            </a:pPr>
            <a:r>
              <a:rPr lang="en-US" b="1" dirty="0">
                <a:effectLst/>
                <a:latin typeface="Times New Roman" pitchFamily="18" charset="0"/>
              </a:rPr>
              <a:t>Preoperative mouth rinse</a:t>
            </a:r>
          </a:p>
          <a:p>
            <a:pPr algn="just">
              <a:lnSpc>
                <a:spcPct val="210000"/>
              </a:lnSpc>
            </a:pPr>
            <a:r>
              <a:rPr lang="en-US" b="1" dirty="0">
                <a:effectLst/>
                <a:latin typeface="Times New Roman" pitchFamily="18" charset="0"/>
              </a:rPr>
              <a:t>Good ventilation</a:t>
            </a:r>
          </a:p>
          <a:p>
            <a:pPr algn="just">
              <a:lnSpc>
                <a:spcPct val="210000"/>
              </a:lnSpc>
            </a:pPr>
            <a:r>
              <a:rPr lang="en-US" b="1" dirty="0">
                <a:effectLst/>
                <a:latin typeface="Times New Roman" pitchFamily="18" charset="0"/>
              </a:rPr>
              <a:t>Spray operatory with disinfectant </a:t>
            </a:r>
          </a:p>
          <a:p>
            <a:pPr>
              <a:lnSpc>
                <a:spcPct val="210000"/>
              </a:lnSpc>
            </a:pPr>
            <a:endParaRPr lang="en-IN" b="1" dirty="0"/>
          </a:p>
        </p:txBody>
      </p:sp>
      <p:sp>
        <p:nvSpPr>
          <p:cNvPr id="4" name="Slide Number Placeholder 3">
            <a:extLst>
              <a:ext uri="{FF2B5EF4-FFF2-40B4-BE49-F238E27FC236}">
                <a16:creationId xmlns="" xmlns:a16="http://schemas.microsoft.com/office/drawing/2014/main" id="{EA254F6D-3E7A-446B-A500-6794A21D43C0}"/>
              </a:ext>
            </a:extLst>
          </p:cNvPr>
          <p:cNvSpPr>
            <a:spLocks noGrp="1"/>
          </p:cNvSpPr>
          <p:nvPr>
            <p:ph type="sldNum" sz="quarter" idx="12"/>
          </p:nvPr>
        </p:nvSpPr>
        <p:spPr/>
        <p:txBody>
          <a:bodyPr/>
          <a:lstStyle/>
          <a:p>
            <a:fld id="{53E93680-BDE6-4995-9A65-C5C6D1D9510C}" type="slidenum">
              <a:rPr lang="en-IN" smtClean="0"/>
              <a:pPr/>
              <a:t>36</a:t>
            </a:fld>
            <a:endParaRPr lang="en-IN"/>
          </a:p>
        </p:txBody>
      </p:sp>
    </p:spTree>
    <p:extLst>
      <p:ext uri="{BB962C8B-B14F-4D97-AF65-F5344CB8AC3E}">
        <p14:creationId xmlns:p14="http://schemas.microsoft.com/office/powerpoint/2010/main" val="442505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76F99-F26A-44EE-871D-DD15273641DE}"/>
              </a:ext>
            </a:extLst>
          </p:cNvPr>
          <p:cNvSpPr>
            <a:spLocks noGrp="1"/>
          </p:cNvSpPr>
          <p:nvPr>
            <p:ph type="title"/>
          </p:nvPr>
        </p:nvSpPr>
        <p:spPr>
          <a:xfrm>
            <a:off x="1244718" y="500435"/>
            <a:ext cx="10353761" cy="1326321"/>
          </a:xfrm>
        </p:spPr>
        <p:txBody>
          <a:bodyPr/>
          <a:lstStyle/>
          <a:p>
            <a:r>
              <a:rPr lang="en-IN" b="1" u="sng" dirty="0">
                <a:solidFill>
                  <a:srgbClr val="FFFF00"/>
                </a:solidFill>
              </a:rPr>
              <a:t>PREVENTIVE MEASURES</a:t>
            </a:r>
          </a:p>
        </p:txBody>
      </p:sp>
      <p:sp>
        <p:nvSpPr>
          <p:cNvPr id="3" name="Content Placeholder 2">
            <a:extLst>
              <a:ext uri="{FF2B5EF4-FFF2-40B4-BE49-F238E27FC236}">
                <a16:creationId xmlns="" xmlns:a16="http://schemas.microsoft.com/office/drawing/2014/main" id="{5613E7E9-410D-4BC5-A082-121CC1D1C57A}"/>
              </a:ext>
            </a:extLst>
          </p:cNvPr>
          <p:cNvSpPr>
            <a:spLocks noGrp="1"/>
          </p:cNvSpPr>
          <p:nvPr>
            <p:ph idx="1"/>
          </p:nvPr>
        </p:nvSpPr>
        <p:spPr>
          <a:xfrm>
            <a:off x="913795" y="1477743"/>
            <a:ext cx="11015608" cy="5063733"/>
          </a:xfrm>
        </p:spPr>
        <p:txBody>
          <a:bodyPr>
            <a:normAutofit/>
          </a:bodyPr>
          <a:lstStyle/>
          <a:p>
            <a:pPr algn="just">
              <a:lnSpc>
                <a:spcPct val="210000"/>
              </a:lnSpc>
            </a:pPr>
            <a:r>
              <a:rPr lang="en-US" b="1" dirty="0">
                <a:latin typeface="Times New Roman" pitchFamily="18" charset="0"/>
              </a:rPr>
              <a:t>Flush water lines on dental units</a:t>
            </a:r>
          </a:p>
          <a:p>
            <a:pPr algn="just">
              <a:lnSpc>
                <a:spcPct val="210000"/>
              </a:lnSpc>
            </a:pPr>
            <a:r>
              <a:rPr lang="en-US" b="1" dirty="0">
                <a:latin typeface="Times New Roman" pitchFamily="18" charset="0"/>
              </a:rPr>
              <a:t>Avoid instruments that produce splatter </a:t>
            </a:r>
            <a:endParaRPr lang="en-IN" b="1" dirty="0">
              <a:latin typeface="Times New Roman" panose="02020603050405020304" pitchFamily="18" charset="0"/>
              <a:cs typeface="Times New Roman" panose="02020603050405020304" pitchFamily="18" charset="0"/>
            </a:endParaRPr>
          </a:p>
          <a:p>
            <a:pPr algn="just">
              <a:lnSpc>
                <a:spcPct val="200000"/>
              </a:lnSpc>
            </a:pPr>
            <a:r>
              <a:rPr lang="en-IN" b="1" dirty="0">
                <a:latin typeface="Times New Roman" panose="02020603050405020304" pitchFamily="18" charset="0"/>
                <a:cs typeface="Times New Roman" panose="02020603050405020304" pitchFamily="18" charset="0"/>
              </a:rPr>
              <a:t>Sterilization of dental instruments, and</a:t>
            </a:r>
          </a:p>
          <a:p>
            <a:pPr algn="just">
              <a:lnSpc>
                <a:spcPct val="200000"/>
              </a:lnSpc>
            </a:pPr>
            <a:r>
              <a:rPr lang="en-IN" b="1" dirty="0">
                <a:latin typeface="Times New Roman" panose="02020603050405020304" pitchFamily="18" charset="0"/>
                <a:cs typeface="Times New Roman" panose="02020603050405020304" pitchFamily="18" charset="0"/>
              </a:rPr>
              <a:t>Protective vaccination of dentists especially against hepatitis B </a:t>
            </a:r>
          </a:p>
        </p:txBody>
      </p:sp>
      <p:sp>
        <p:nvSpPr>
          <p:cNvPr id="4" name="Slide Number Placeholder 3">
            <a:extLst>
              <a:ext uri="{FF2B5EF4-FFF2-40B4-BE49-F238E27FC236}">
                <a16:creationId xmlns="" xmlns:a16="http://schemas.microsoft.com/office/drawing/2014/main" id="{C767BD26-0189-4F90-ABE4-08668C5A7755}"/>
              </a:ext>
            </a:extLst>
          </p:cNvPr>
          <p:cNvSpPr>
            <a:spLocks noGrp="1"/>
          </p:cNvSpPr>
          <p:nvPr>
            <p:ph type="sldNum" sz="quarter" idx="12"/>
          </p:nvPr>
        </p:nvSpPr>
        <p:spPr>
          <a:xfrm>
            <a:off x="10468162" y="449457"/>
            <a:ext cx="753545" cy="365125"/>
          </a:xfrm>
        </p:spPr>
        <p:txBody>
          <a:bodyPr/>
          <a:lstStyle/>
          <a:p>
            <a:fld id="{53E93680-BDE6-4995-9A65-C5C6D1D9510C}" type="slidenum">
              <a:rPr lang="en-IN" smtClean="0"/>
              <a:pPr/>
              <a:t>37</a:t>
            </a:fld>
            <a:endParaRPr lang="en-IN" dirty="0"/>
          </a:p>
        </p:txBody>
      </p:sp>
    </p:spTree>
    <p:extLst>
      <p:ext uri="{BB962C8B-B14F-4D97-AF65-F5344CB8AC3E}">
        <p14:creationId xmlns:p14="http://schemas.microsoft.com/office/powerpoint/2010/main" val="342304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D1274C-EB23-4D33-A4EB-0752C707C5D5}"/>
              </a:ext>
            </a:extLst>
          </p:cNvPr>
          <p:cNvSpPr>
            <a:spLocks noGrp="1"/>
          </p:cNvSpPr>
          <p:nvPr>
            <p:ph type="title"/>
          </p:nvPr>
        </p:nvSpPr>
        <p:spPr>
          <a:xfrm>
            <a:off x="1232965" y="609601"/>
            <a:ext cx="9404723" cy="1400530"/>
          </a:xfrm>
        </p:spPr>
        <p:txBody>
          <a:bodyPr/>
          <a:lstStyle/>
          <a:p>
            <a:r>
              <a:rPr lang="en-IN" b="1" u="sng" dirty="0">
                <a:solidFill>
                  <a:srgbClr val="FFFF00"/>
                </a:solidFill>
              </a:rPr>
              <a:t>MECHANICAL HAZARDS</a:t>
            </a:r>
          </a:p>
        </p:txBody>
      </p:sp>
      <p:sp>
        <p:nvSpPr>
          <p:cNvPr id="3" name="Content Placeholder 2">
            <a:extLst>
              <a:ext uri="{FF2B5EF4-FFF2-40B4-BE49-F238E27FC236}">
                <a16:creationId xmlns="" xmlns:a16="http://schemas.microsoft.com/office/drawing/2014/main" id="{D02D92C4-D0C1-4036-AE84-1826FF5EEA10}"/>
              </a:ext>
            </a:extLst>
          </p:cNvPr>
          <p:cNvSpPr>
            <a:spLocks noGrp="1"/>
          </p:cNvSpPr>
          <p:nvPr>
            <p:ph idx="1"/>
          </p:nvPr>
        </p:nvSpPr>
        <p:spPr>
          <a:xfrm>
            <a:off x="1103312" y="2052918"/>
            <a:ext cx="9760306" cy="4195481"/>
          </a:xfrm>
        </p:spPr>
        <p:txBody>
          <a:bodyPr/>
          <a:lstStyle/>
          <a:p>
            <a:pPr algn="just">
              <a:lnSpc>
                <a:spcPct val="150000"/>
              </a:lnSpc>
            </a:pPr>
            <a:r>
              <a:rPr lang="en-IN" b="1" dirty="0">
                <a:latin typeface="Times New Roman" panose="02020603050405020304" pitchFamily="18" charset="0"/>
                <a:cs typeface="Times New Roman" panose="02020603050405020304" pitchFamily="18" charset="0"/>
              </a:rPr>
              <a:t>Mechanical hazards are created as a result of either powered or manual use of tools, equipment or machinery.</a:t>
            </a:r>
          </a:p>
          <a:p>
            <a:pPr algn="just">
              <a:lnSpc>
                <a:spcPct val="150000"/>
              </a:lnSpc>
            </a:pPr>
            <a:r>
              <a:rPr lang="en-IN" b="1" dirty="0">
                <a:latin typeface="Times New Roman" panose="02020603050405020304" pitchFamily="18" charset="0"/>
                <a:cs typeface="Times New Roman" panose="02020603050405020304" pitchFamily="18" charset="0"/>
              </a:rPr>
              <a:t>Musculoskeletal disorders and neurological injuries are common health problems reported among dentists. </a:t>
            </a:r>
          </a:p>
          <a:p>
            <a:pPr algn="just">
              <a:lnSpc>
                <a:spcPct val="150000"/>
              </a:lnSpc>
            </a:pPr>
            <a:r>
              <a:rPr lang="en-IN" b="1" dirty="0">
                <a:latin typeface="Times New Roman" panose="02020603050405020304" pitchFamily="18" charset="0"/>
                <a:cs typeface="Times New Roman" panose="02020603050405020304" pitchFamily="18" charset="0"/>
              </a:rPr>
              <a:t>Common musculoskeletal problems are, low back pain, shoulder pain, headache, hand and wrist pain. </a:t>
            </a:r>
          </a:p>
          <a:p>
            <a:pPr algn="just">
              <a:lnSpc>
                <a:spcPct val="150000"/>
              </a:lnSpc>
            </a:pPr>
            <a:r>
              <a:rPr lang="en-IN" b="1" dirty="0">
                <a:latin typeface="Times New Roman" panose="02020603050405020304" pitchFamily="18" charset="0"/>
                <a:cs typeface="Times New Roman" panose="02020603050405020304" pitchFamily="18" charset="0"/>
              </a:rPr>
              <a:t>Dentistry procedures incorporate such postural situations which increases the risk of twisting and contorting the body, varicose etc. </a:t>
            </a: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A5293F3-CC9C-4F51-B783-80722EFACC7C}"/>
              </a:ext>
            </a:extLst>
          </p:cNvPr>
          <p:cNvSpPr>
            <a:spLocks noGrp="1"/>
          </p:cNvSpPr>
          <p:nvPr>
            <p:ph type="sldNum" sz="quarter" idx="12"/>
          </p:nvPr>
        </p:nvSpPr>
        <p:spPr/>
        <p:txBody>
          <a:bodyPr/>
          <a:lstStyle/>
          <a:p>
            <a:fld id="{53E93680-BDE6-4995-9A65-C5C6D1D9510C}" type="slidenum">
              <a:rPr lang="en-IN" smtClean="0"/>
              <a:pPr/>
              <a:t>38</a:t>
            </a:fld>
            <a:endParaRPr lang="en-IN"/>
          </a:p>
        </p:txBody>
      </p:sp>
    </p:spTree>
    <p:extLst>
      <p:ext uri="{BB962C8B-B14F-4D97-AF65-F5344CB8AC3E}">
        <p14:creationId xmlns:p14="http://schemas.microsoft.com/office/powerpoint/2010/main" val="802881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D75044-3DC7-4BA3-BEC2-4422903B3BD8}"/>
              </a:ext>
            </a:extLst>
          </p:cNvPr>
          <p:cNvSpPr>
            <a:spLocks noGrp="1"/>
          </p:cNvSpPr>
          <p:nvPr>
            <p:ph type="title"/>
          </p:nvPr>
        </p:nvSpPr>
        <p:spPr>
          <a:xfrm>
            <a:off x="1103312" y="609601"/>
            <a:ext cx="9404723" cy="1400530"/>
          </a:xfrm>
        </p:spPr>
        <p:txBody>
          <a:bodyPr/>
          <a:lstStyle/>
          <a:p>
            <a:r>
              <a:rPr lang="en-IN" b="1" u="sng" dirty="0">
                <a:solidFill>
                  <a:srgbClr val="FFFF00"/>
                </a:solidFill>
              </a:rPr>
              <a:t>PREVENTIVE MEASURES</a:t>
            </a:r>
          </a:p>
        </p:txBody>
      </p:sp>
      <p:sp>
        <p:nvSpPr>
          <p:cNvPr id="3" name="Content Placeholder 2">
            <a:extLst>
              <a:ext uri="{FF2B5EF4-FFF2-40B4-BE49-F238E27FC236}">
                <a16:creationId xmlns="" xmlns:a16="http://schemas.microsoft.com/office/drawing/2014/main" id="{CB8481CB-FF7C-4591-9C39-5969C62F18E1}"/>
              </a:ext>
            </a:extLst>
          </p:cNvPr>
          <p:cNvSpPr>
            <a:spLocks noGrp="1"/>
          </p:cNvSpPr>
          <p:nvPr>
            <p:ph idx="1"/>
          </p:nvPr>
        </p:nvSpPr>
        <p:spPr/>
        <p:txBody>
          <a:bodyPr>
            <a:normAutofit fontScale="92500" lnSpcReduction="10000"/>
          </a:bodyPr>
          <a:lstStyle/>
          <a:p>
            <a:pPr marL="457200" indent="-457200">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Changing posture</a:t>
            </a:r>
          </a:p>
          <a:p>
            <a:pPr marL="457200" indent="-457200">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Using support</a:t>
            </a:r>
          </a:p>
          <a:p>
            <a:pPr marL="457200" indent="-457200">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Safe reaching</a:t>
            </a:r>
          </a:p>
          <a:p>
            <a:pPr marL="457200" indent="-457200">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Normal arm posture</a:t>
            </a:r>
          </a:p>
          <a:p>
            <a:pPr marL="457200" indent="-457200">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Using comfortable equipment</a:t>
            </a:r>
          </a:p>
          <a:p>
            <a:pPr marL="457200" indent="-457200">
              <a:lnSpc>
                <a:spcPct val="200000"/>
              </a:lnSpc>
              <a:buFont typeface="+mj-lt"/>
              <a:buAutoNum type="arabicPeriod"/>
            </a:pPr>
            <a:r>
              <a:rPr lang="en-IN" b="1" dirty="0">
                <a:latin typeface="Times New Roman" panose="02020603050405020304" pitchFamily="18" charset="0"/>
                <a:cs typeface="Times New Roman" panose="02020603050405020304" pitchFamily="18" charset="0"/>
              </a:rPr>
              <a:t>Managing time</a:t>
            </a:r>
          </a:p>
        </p:txBody>
      </p:sp>
      <p:sp>
        <p:nvSpPr>
          <p:cNvPr id="4" name="Slide Number Placeholder 3">
            <a:extLst>
              <a:ext uri="{FF2B5EF4-FFF2-40B4-BE49-F238E27FC236}">
                <a16:creationId xmlns="" xmlns:a16="http://schemas.microsoft.com/office/drawing/2014/main" id="{F455C990-9624-4ADA-9AD2-106340C31F25}"/>
              </a:ext>
            </a:extLst>
          </p:cNvPr>
          <p:cNvSpPr>
            <a:spLocks noGrp="1"/>
          </p:cNvSpPr>
          <p:nvPr>
            <p:ph type="sldNum" sz="quarter" idx="12"/>
          </p:nvPr>
        </p:nvSpPr>
        <p:spPr/>
        <p:txBody>
          <a:bodyPr/>
          <a:lstStyle/>
          <a:p>
            <a:fld id="{53E93680-BDE6-4995-9A65-C5C6D1D9510C}" type="slidenum">
              <a:rPr lang="en-IN" smtClean="0"/>
              <a:pPr/>
              <a:t>39</a:t>
            </a:fld>
            <a:endParaRPr lang="en-IN"/>
          </a:p>
        </p:txBody>
      </p:sp>
    </p:spTree>
    <p:extLst>
      <p:ext uri="{BB962C8B-B14F-4D97-AF65-F5344CB8AC3E}">
        <p14:creationId xmlns:p14="http://schemas.microsoft.com/office/powerpoint/2010/main" val="264597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5443A-B29F-4BA8-ACB8-BD4B1C469857}"/>
              </a:ext>
            </a:extLst>
          </p:cNvPr>
          <p:cNvSpPr>
            <a:spLocks noGrp="1"/>
          </p:cNvSpPr>
          <p:nvPr>
            <p:ph type="title"/>
          </p:nvPr>
        </p:nvSpPr>
        <p:spPr>
          <a:xfrm>
            <a:off x="1219317" y="712091"/>
            <a:ext cx="9404723" cy="1400530"/>
          </a:xfrm>
        </p:spPr>
        <p:txBody>
          <a:bodyPr/>
          <a:lstStyle/>
          <a:p>
            <a:r>
              <a:rPr lang="en-IN" b="1" u="sng" cap="none" dirty="0">
                <a:solidFill>
                  <a:srgbClr val="FFFF00"/>
                </a:solidFill>
                <a:latin typeface="Times New Roman" panose="02020603050405020304" pitchFamily="18" charset="0"/>
                <a:cs typeface="Times New Roman" panose="02020603050405020304" pitchFamily="18" charset="0"/>
              </a:rPr>
              <a:t>What is a hazard?</a:t>
            </a:r>
          </a:p>
        </p:txBody>
      </p:sp>
      <p:sp>
        <p:nvSpPr>
          <p:cNvPr id="3" name="Content Placeholder 2">
            <a:extLst>
              <a:ext uri="{FF2B5EF4-FFF2-40B4-BE49-F238E27FC236}">
                <a16:creationId xmlns="" xmlns:a16="http://schemas.microsoft.com/office/drawing/2014/main" id="{D983222F-6619-4E8D-845F-69E926D9DF6A}"/>
              </a:ext>
            </a:extLst>
          </p:cNvPr>
          <p:cNvSpPr>
            <a:spLocks noGrp="1"/>
          </p:cNvSpPr>
          <p:nvPr>
            <p:ph idx="1"/>
          </p:nvPr>
        </p:nvSpPr>
        <p:spPr/>
        <p:txBody>
          <a:bodyPr>
            <a:normAutofit/>
          </a:bodyPr>
          <a:lstStyle/>
          <a:p>
            <a:pPr algn="just">
              <a:lnSpc>
                <a:spcPct val="200000"/>
              </a:lnSpc>
            </a:pPr>
            <a:r>
              <a:rPr lang="en-US" sz="2400" b="1" dirty="0">
                <a:effectLst/>
                <a:latin typeface="Times New Roman" pitchFamily="18" charset="0"/>
                <a:cs typeface="Times New Roman" pitchFamily="18" charset="0"/>
              </a:rPr>
              <a:t>A hazard is any source of potential damage, harm or adverse health effects on something or someone under certain conditions at work.</a:t>
            </a:r>
          </a:p>
          <a:p>
            <a:pPr algn="just">
              <a:lnSpc>
                <a:spcPct val="200000"/>
              </a:lnSpc>
            </a:pPr>
            <a:endParaRPr lang="en-IN" sz="2400" b="1" dirty="0">
              <a:effectLst/>
            </a:endParaRPr>
          </a:p>
        </p:txBody>
      </p:sp>
      <p:sp>
        <p:nvSpPr>
          <p:cNvPr id="4" name="Slide Number Placeholder 3">
            <a:extLst>
              <a:ext uri="{FF2B5EF4-FFF2-40B4-BE49-F238E27FC236}">
                <a16:creationId xmlns="" xmlns:a16="http://schemas.microsoft.com/office/drawing/2014/main" id="{B280A977-6F55-4413-B704-9D45BF19B1DB}"/>
              </a:ext>
            </a:extLst>
          </p:cNvPr>
          <p:cNvSpPr>
            <a:spLocks noGrp="1"/>
          </p:cNvSpPr>
          <p:nvPr>
            <p:ph type="sldNum" sz="quarter" idx="12"/>
          </p:nvPr>
        </p:nvSpPr>
        <p:spPr>
          <a:xfrm>
            <a:off x="10459420" y="529528"/>
            <a:ext cx="753545" cy="365125"/>
          </a:xfrm>
        </p:spPr>
        <p:txBody>
          <a:bodyPr/>
          <a:lstStyle/>
          <a:p>
            <a:fld id="{53E93680-BDE6-4995-9A65-C5C6D1D9510C}" type="slidenum">
              <a:rPr lang="en-IN" sz="1600" smtClean="0"/>
              <a:pPr/>
              <a:t>4</a:t>
            </a:fld>
            <a:endParaRPr lang="en-IN" sz="1600" dirty="0"/>
          </a:p>
        </p:txBody>
      </p:sp>
    </p:spTree>
    <p:extLst>
      <p:ext uri="{BB962C8B-B14F-4D97-AF65-F5344CB8AC3E}">
        <p14:creationId xmlns:p14="http://schemas.microsoft.com/office/powerpoint/2010/main" val="85680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FC71E3-97DF-4F7B-BE7F-5EFFB35275C9}"/>
              </a:ext>
            </a:extLst>
          </p:cNvPr>
          <p:cNvSpPr>
            <a:spLocks noGrp="1"/>
          </p:cNvSpPr>
          <p:nvPr>
            <p:ph type="title"/>
          </p:nvPr>
        </p:nvSpPr>
        <p:spPr>
          <a:xfrm>
            <a:off x="874653" y="547950"/>
            <a:ext cx="9404723" cy="1400530"/>
          </a:xfrm>
        </p:spPr>
        <p:txBody>
          <a:bodyPr/>
          <a:lstStyle/>
          <a:p>
            <a:r>
              <a:rPr lang="en-IN" b="1" u="sng" dirty="0">
                <a:solidFill>
                  <a:srgbClr val="FFFF00"/>
                </a:solidFill>
              </a:rPr>
              <a:t>PSYCHOLOGICAL HAZARDS</a:t>
            </a:r>
          </a:p>
        </p:txBody>
      </p:sp>
      <p:sp>
        <p:nvSpPr>
          <p:cNvPr id="3" name="Content Placeholder 2">
            <a:extLst>
              <a:ext uri="{FF2B5EF4-FFF2-40B4-BE49-F238E27FC236}">
                <a16:creationId xmlns="" xmlns:a16="http://schemas.microsoft.com/office/drawing/2014/main" id="{E61AC2C3-921B-4CA9-BB89-4FCF6B25584A}"/>
              </a:ext>
            </a:extLst>
          </p:cNvPr>
          <p:cNvSpPr>
            <a:spLocks noGrp="1"/>
          </p:cNvSpPr>
          <p:nvPr>
            <p:ph idx="1"/>
          </p:nvPr>
        </p:nvSpPr>
        <p:spPr>
          <a:xfrm>
            <a:off x="874653" y="1433014"/>
            <a:ext cx="10442694" cy="4804012"/>
          </a:xfrm>
        </p:spPr>
        <p:txBody>
          <a:bodyPr>
            <a:normAutofit/>
          </a:bodyPr>
          <a:lstStyle/>
          <a:p>
            <a:pPr algn="just">
              <a:lnSpc>
                <a:spcPct val="200000"/>
              </a:lnSpc>
            </a:pPr>
            <a:r>
              <a:rPr lang="en-IN" b="1" dirty="0">
                <a:latin typeface="Times New Roman" panose="02020603050405020304" pitchFamily="18" charset="0"/>
                <a:cs typeface="Times New Roman" panose="02020603050405020304" pitchFamily="18" charset="0"/>
              </a:rPr>
              <a:t>Psychological hazards mainly include stress, chronic tiredness and burnout syndrome. </a:t>
            </a:r>
          </a:p>
          <a:p>
            <a:pPr algn="just">
              <a:lnSpc>
                <a:spcPct val="200000"/>
              </a:lnSpc>
            </a:pPr>
            <a:r>
              <a:rPr lang="en-IN" b="1" dirty="0">
                <a:latin typeface="Times New Roman" panose="02020603050405020304" pitchFamily="18" charset="0"/>
                <a:cs typeface="Times New Roman" panose="02020603050405020304" pitchFamily="18" charset="0"/>
              </a:rPr>
              <a:t>Exposure to psychosocial hazards in the workplace not only produces psychological damage such as depression and anxiety, but also causes somatic disorders such as cardiovascular diseases, hypertension, neurological disorders, insomnia and headaches, etc.</a:t>
            </a:r>
          </a:p>
          <a:p>
            <a:pPr algn="just">
              <a:lnSpc>
                <a:spcPct val="200000"/>
              </a:lnSpc>
            </a:pPr>
            <a:r>
              <a:rPr lang="en-IN" b="1" dirty="0">
                <a:latin typeface="Times New Roman" panose="02020603050405020304" pitchFamily="18" charset="0"/>
                <a:cs typeface="Times New Roman" panose="02020603050405020304" pitchFamily="18" charset="0"/>
              </a:rPr>
              <a:t>Stress is the main psychological hazard seen in the dental office.</a:t>
            </a:r>
          </a:p>
          <a:p>
            <a:pPr algn="just">
              <a:lnSpc>
                <a:spcPct val="200000"/>
              </a:lnSpc>
            </a:pPr>
            <a:r>
              <a:rPr lang="en-IN" b="1" dirty="0">
                <a:latin typeface="Times New Roman" panose="02020603050405020304" pitchFamily="18" charset="0"/>
                <a:cs typeface="Times New Roman" panose="02020603050405020304" pitchFamily="18" charset="0"/>
              </a:rPr>
              <a:t>Chronic stress in the work environment is one of the leading factors for burnout syndrome and could have a deleterious effect on health.</a:t>
            </a:r>
          </a:p>
          <a:p>
            <a:pPr algn="just">
              <a:lnSpc>
                <a:spcPct val="20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FAE3852F-BA06-44C5-8BAB-01E951FC981A}"/>
              </a:ext>
            </a:extLst>
          </p:cNvPr>
          <p:cNvSpPr>
            <a:spLocks noGrp="1"/>
          </p:cNvSpPr>
          <p:nvPr>
            <p:ph type="sldNum" sz="quarter" idx="12"/>
          </p:nvPr>
        </p:nvSpPr>
        <p:spPr/>
        <p:txBody>
          <a:bodyPr/>
          <a:lstStyle/>
          <a:p>
            <a:fld id="{53E93680-BDE6-4995-9A65-C5C6D1D9510C}" type="slidenum">
              <a:rPr lang="en-IN" smtClean="0"/>
              <a:pPr/>
              <a:t>40</a:t>
            </a:fld>
            <a:endParaRPr lang="en-IN"/>
          </a:p>
        </p:txBody>
      </p:sp>
    </p:spTree>
    <p:extLst>
      <p:ext uri="{BB962C8B-B14F-4D97-AF65-F5344CB8AC3E}">
        <p14:creationId xmlns:p14="http://schemas.microsoft.com/office/powerpoint/2010/main" val="3038095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9587A82-8F2F-4262-8825-E37ACE27879C}"/>
              </a:ext>
            </a:extLst>
          </p:cNvPr>
          <p:cNvSpPr>
            <a:spLocks noGrp="1"/>
          </p:cNvSpPr>
          <p:nvPr>
            <p:ph idx="1"/>
          </p:nvPr>
        </p:nvSpPr>
        <p:spPr>
          <a:xfrm>
            <a:off x="761693" y="1433015"/>
            <a:ext cx="10429046" cy="4876733"/>
          </a:xfrm>
        </p:spPr>
        <p:txBody>
          <a:bodyPr>
            <a:normAutofit/>
          </a:bodyPr>
          <a:lstStyle/>
          <a:p>
            <a:pPr algn="just">
              <a:lnSpc>
                <a:spcPct val="200000"/>
              </a:lnSpc>
            </a:pPr>
            <a:r>
              <a:rPr lang="en-IN" b="1" dirty="0">
                <a:latin typeface="Times New Roman" panose="02020603050405020304" pitchFamily="18" charset="0"/>
                <a:cs typeface="Times New Roman" panose="02020603050405020304" pitchFamily="18" charset="0"/>
              </a:rPr>
              <a:t>Failure associated with improper treatment planning and an inappropriate diagnosis can be stressful to both doctor and patient. </a:t>
            </a:r>
          </a:p>
          <a:p>
            <a:pPr algn="just">
              <a:lnSpc>
                <a:spcPct val="200000"/>
              </a:lnSpc>
            </a:pPr>
            <a:r>
              <a:rPr lang="en-IN" b="1" dirty="0">
                <a:latin typeface="Times New Roman" panose="02020603050405020304" pitchFamily="18" charset="0"/>
                <a:cs typeface="Times New Roman" panose="02020603050405020304" pitchFamily="18" charset="0"/>
              </a:rPr>
              <a:t>As a consequence, the dentist is susceptible to develop increased tension, high blood pressure, fatigue, sleeplessness, touchiness and depression.</a:t>
            </a:r>
          </a:p>
          <a:p>
            <a:pPr algn="just">
              <a:lnSpc>
                <a:spcPct val="200000"/>
              </a:lnSpc>
            </a:pPr>
            <a:r>
              <a:rPr lang="en-IN" b="1" dirty="0">
                <a:latin typeface="Times New Roman" panose="02020603050405020304" pitchFamily="18" charset="0"/>
                <a:cs typeface="Times New Roman" panose="02020603050405020304" pitchFamily="18" charset="0"/>
              </a:rPr>
              <a:t>Stressful situations can be resolved with thorough knowledge of psychology, good communication skills and by establishing proper relation between the dentist and the patient which also decides the outcome of the treatment. </a:t>
            </a:r>
          </a:p>
          <a:p>
            <a:pPr algn="just">
              <a:lnSpc>
                <a:spcPct val="20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D236C13-E911-42A1-9CCB-A558C8CD5C78}"/>
              </a:ext>
            </a:extLst>
          </p:cNvPr>
          <p:cNvSpPr>
            <a:spLocks noGrp="1"/>
          </p:cNvSpPr>
          <p:nvPr>
            <p:ph type="sldNum" sz="quarter" idx="12"/>
          </p:nvPr>
        </p:nvSpPr>
        <p:spPr/>
        <p:txBody>
          <a:bodyPr/>
          <a:lstStyle/>
          <a:p>
            <a:fld id="{53E93680-BDE6-4995-9A65-C5C6D1D9510C}" type="slidenum">
              <a:rPr lang="en-IN" smtClean="0"/>
              <a:pPr/>
              <a:t>41</a:t>
            </a:fld>
            <a:endParaRPr lang="en-IN"/>
          </a:p>
        </p:txBody>
      </p:sp>
    </p:spTree>
    <p:extLst>
      <p:ext uri="{BB962C8B-B14F-4D97-AF65-F5344CB8AC3E}">
        <p14:creationId xmlns:p14="http://schemas.microsoft.com/office/powerpoint/2010/main" val="1780446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940977E-D703-4FA9-A8E5-B512F9D03BBA}"/>
              </a:ext>
            </a:extLst>
          </p:cNvPr>
          <p:cNvSpPr>
            <a:spLocks noGrp="1"/>
          </p:cNvSpPr>
          <p:nvPr>
            <p:ph type="sldNum" sz="quarter" idx="12"/>
          </p:nvPr>
        </p:nvSpPr>
        <p:spPr/>
        <p:txBody>
          <a:bodyPr/>
          <a:lstStyle/>
          <a:p>
            <a:fld id="{53E93680-BDE6-4995-9A65-C5C6D1D9510C}" type="slidenum">
              <a:rPr lang="en-IN" smtClean="0"/>
              <a:pPr/>
              <a:t>42</a:t>
            </a:fld>
            <a:endParaRPr lang="en-IN"/>
          </a:p>
        </p:txBody>
      </p:sp>
      <p:sp>
        <p:nvSpPr>
          <p:cNvPr id="5" name="TextBox 4">
            <a:extLst>
              <a:ext uri="{FF2B5EF4-FFF2-40B4-BE49-F238E27FC236}">
                <a16:creationId xmlns="" xmlns:a16="http://schemas.microsoft.com/office/drawing/2014/main" id="{5022E215-2952-4091-B2B6-108802B95FAC}"/>
              </a:ext>
            </a:extLst>
          </p:cNvPr>
          <p:cNvSpPr txBox="1"/>
          <p:nvPr/>
        </p:nvSpPr>
        <p:spPr>
          <a:xfrm>
            <a:off x="1271612" y="2644170"/>
            <a:ext cx="9307291" cy="1569660"/>
          </a:xfrm>
          <a:prstGeom prst="rect">
            <a:avLst/>
          </a:prstGeom>
          <a:noFill/>
        </p:spPr>
        <p:txBody>
          <a:bodyPr wrap="square" rtlCol="0">
            <a:spAutoFit/>
          </a:bodyPr>
          <a:lstStyle/>
          <a:p>
            <a:pPr algn="ctr"/>
            <a:r>
              <a:rPr lang="en-IN" sz="4800" b="1" dirty="0">
                <a:solidFill>
                  <a:srgbClr val="FFFF00"/>
                </a:solidFill>
                <a:latin typeface="Times New Roman" panose="02020603050405020304" pitchFamily="18" charset="0"/>
                <a:cs typeface="Times New Roman" panose="02020603050405020304" pitchFamily="18" charset="0"/>
              </a:rPr>
              <a:t>OCCUPATIONAL HAZARDS: DEPARTMENT-WISE</a:t>
            </a:r>
          </a:p>
        </p:txBody>
      </p:sp>
    </p:spTree>
    <p:extLst>
      <p:ext uri="{BB962C8B-B14F-4D97-AF65-F5344CB8AC3E}">
        <p14:creationId xmlns:p14="http://schemas.microsoft.com/office/powerpoint/2010/main" val="2081039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81729E-05AB-4128-860E-F309869E5A2E}"/>
              </a:ext>
            </a:extLst>
          </p:cNvPr>
          <p:cNvSpPr>
            <a:spLocks noGrp="1"/>
          </p:cNvSpPr>
          <p:nvPr>
            <p:ph type="title"/>
          </p:nvPr>
        </p:nvSpPr>
        <p:spPr>
          <a:xfrm>
            <a:off x="1103312" y="609601"/>
            <a:ext cx="9404723" cy="1400530"/>
          </a:xfrm>
        </p:spPr>
        <p:txBody>
          <a:bodyPr/>
          <a:lstStyle/>
          <a:p>
            <a:r>
              <a:rPr lang="en-IN" b="1" u="sng" dirty="0">
                <a:solidFill>
                  <a:srgbClr val="FFFF00"/>
                </a:solidFill>
              </a:rPr>
              <a:t>ORTHODONTICS</a:t>
            </a:r>
          </a:p>
        </p:txBody>
      </p:sp>
      <p:sp>
        <p:nvSpPr>
          <p:cNvPr id="3" name="Content Placeholder 2">
            <a:extLst>
              <a:ext uri="{FF2B5EF4-FFF2-40B4-BE49-F238E27FC236}">
                <a16:creationId xmlns="" xmlns:a16="http://schemas.microsoft.com/office/drawing/2014/main" id="{7035C110-2A24-4EBC-99AD-75D9189AEA2B}"/>
              </a:ext>
            </a:extLst>
          </p:cNvPr>
          <p:cNvSpPr>
            <a:spLocks noGrp="1"/>
          </p:cNvSpPr>
          <p:nvPr>
            <p:ph idx="1"/>
          </p:nvPr>
        </p:nvSpPr>
        <p:spPr>
          <a:xfrm>
            <a:off x="1103312" y="2052918"/>
            <a:ext cx="10474399" cy="4195481"/>
          </a:xfrm>
        </p:spPr>
        <p:txBody>
          <a:bodyPr/>
          <a:lstStyle/>
          <a:p>
            <a:r>
              <a:rPr lang="en-IN" b="1" dirty="0" err="1">
                <a:latin typeface="Times New Roman" panose="02020603050405020304" pitchFamily="18" charset="0"/>
                <a:cs typeface="Times New Roman" panose="02020603050405020304" pitchFamily="18" charset="0"/>
              </a:rPr>
              <a:t>Occular</a:t>
            </a:r>
            <a:r>
              <a:rPr lang="en-IN" b="1" dirty="0">
                <a:latin typeface="Times New Roman" panose="02020603050405020304" pitchFamily="18" charset="0"/>
                <a:cs typeface="Times New Roman" panose="02020603050405020304" pitchFamily="18" charset="0"/>
              </a:rPr>
              <a:t> problems – laser, curing lights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Hearing problems – suction, saliva ejector, compressor</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Aerosol contamination – impression material, scaling, debonding procedures</a:t>
            </a:r>
          </a:p>
        </p:txBody>
      </p:sp>
      <p:sp>
        <p:nvSpPr>
          <p:cNvPr id="4" name="Slide Number Placeholder 3">
            <a:extLst>
              <a:ext uri="{FF2B5EF4-FFF2-40B4-BE49-F238E27FC236}">
                <a16:creationId xmlns="" xmlns:a16="http://schemas.microsoft.com/office/drawing/2014/main" id="{60FA432F-0E8D-4638-B77C-602E6FB3DCD3}"/>
              </a:ext>
            </a:extLst>
          </p:cNvPr>
          <p:cNvSpPr>
            <a:spLocks noGrp="1"/>
          </p:cNvSpPr>
          <p:nvPr>
            <p:ph type="sldNum" sz="quarter" idx="12"/>
          </p:nvPr>
        </p:nvSpPr>
        <p:spPr/>
        <p:txBody>
          <a:bodyPr/>
          <a:lstStyle/>
          <a:p>
            <a:fld id="{53E93680-BDE6-4995-9A65-C5C6D1D9510C}" type="slidenum">
              <a:rPr lang="en-IN" smtClean="0"/>
              <a:pPr/>
              <a:t>43</a:t>
            </a:fld>
            <a:endParaRPr lang="en-IN"/>
          </a:p>
        </p:txBody>
      </p:sp>
    </p:spTree>
    <p:extLst>
      <p:ext uri="{BB962C8B-B14F-4D97-AF65-F5344CB8AC3E}">
        <p14:creationId xmlns:p14="http://schemas.microsoft.com/office/powerpoint/2010/main" val="129904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978A9C-E196-4BF5-A590-BAB0BED7D763}"/>
              </a:ext>
            </a:extLst>
          </p:cNvPr>
          <p:cNvSpPr>
            <a:spLocks noGrp="1"/>
          </p:cNvSpPr>
          <p:nvPr>
            <p:ph type="title"/>
          </p:nvPr>
        </p:nvSpPr>
        <p:spPr>
          <a:xfrm>
            <a:off x="1001261" y="609601"/>
            <a:ext cx="9404723" cy="1400530"/>
          </a:xfrm>
        </p:spPr>
        <p:txBody>
          <a:bodyPr/>
          <a:lstStyle/>
          <a:p>
            <a:r>
              <a:rPr lang="en-IN" b="1" u="sng" dirty="0">
                <a:solidFill>
                  <a:srgbClr val="FFFF00"/>
                </a:solidFill>
              </a:rPr>
              <a:t>ORAL &amp; MAXILLO-FACIAL SURGERY</a:t>
            </a:r>
          </a:p>
        </p:txBody>
      </p:sp>
      <p:sp>
        <p:nvSpPr>
          <p:cNvPr id="3" name="Content Placeholder 2">
            <a:extLst>
              <a:ext uri="{FF2B5EF4-FFF2-40B4-BE49-F238E27FC236}">
                <a16:creationId xmlns="" xmlns:a16="http://schemas.microsoft.com/office/drawing/2014/main" id="{C09C6FF4-0263-43F4-BBA5-7587B9D960AB}"/>
              </a:ext>
            </a:extLst>
          </p:cNvPr>
          <p:cNvSpPr>
            <a:spLocks noGrp="1"/>
          </p:cNvSpPr>
          <p:nvPr>
            <p:ph idx="1"/>
          </p:nvPr>
        </p:nvSpPr>
        <p:spPr/>
        <p:txBody>
          <a:bodyPr/>
          <a:lstStyle/>
          <a:p>
            <a:r>
              <a:rPr lang="en-IN" b="1" dirty="0">
                <a:latin typeface="Times New Roman" panose="02020603050405020304" pitchFamily="18" charset="0"/>
                <a:cs typeface="Times New Roman" panose="02020603050405020304" pitchFamily="18" charset="0"/>
              </a:rPr>
              <a:t>Infection – blood and body fluids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Physical injuries – sharps and complex armamentarium</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Chemical injuries – exposure to formaldehyde, iodine &amp; isopropyl alcohol, anaesthetic gases</a:t>
            </a:r>
          </a:p>
        </p:txBody>
      </p:sp>
      <p:sp>
        <p:nvSpPr>
          <p:cNvPr id="4" name="Slide Number Placeholder 3">
            <a:extLst>
              <a:ext uri="{FF2B5EF4-FFF2-40B4-BE49-F238E27FC236}">
                <a16:creationId xmlns="" xmlns:a16="http://schemas.microsoft.com/office/drawing/2014/main" id="{32AD3892-6361-4A1A-B356-21B24FD869C5}"/>
              </a:ext>
            </a:extLst>
          </p:cNvPr>
          <p:cNvSpPr>
            <a:spLocks noGrp="1"/>
          </p:cNvSpPr>
          <p:nvPr>
            <p:ph type="sldNum" sz="quarter" idx="12"/>
          </p:nvPr>
        </p:nvSpPr>
        <p:spPr/>
        <p:txBody>
          <a:bodyPr/>
          <a:lstStyle/>
          <a:p>
            <a:fld id="{53E93680-BDE6-4995-9A65-C5C6D1D9510C}" type="slidenum">
              <a:rPr lang="en-IN" smtClean="0"/>
              <a:pPr/>
              <a:t>44</a:t>
            </a:fld>
            <a:endParaRPr lang="en-IN"/>
          </a:p>
        </p:txBody>
      </p:sp>
    </p:spTree>
    <p:extLst>
      <p:ext uri="{BB962C8B-B14F-4D97-AF65-F5344CB8AC3E}">
        <p14:creationId xmlns:p14="http://schemas.microsoft.com/office/powerpoint/2010/main" val="1394352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32AC42-A5DA-4AD6-843A-508A1870BB7E}"/>
              </a:ext>
            </a:extLst>
          </p:cNvPr>
          <p:cNvSpPr>
            <a:spLocks noGrp="1"/>
          </p:cNvSpPr>
          <p:nvPr>
            <p:ph type="title"/>
          </p:nvPr>
        </p:nvSpPr>
        <p:spPr>
          <a:xfrm>
            <a:off x="740406" y="679572"/>
            <a:ext cx="11423969" cy="1400530"/>
          </a:xfrm>
        </p:spPr>
        <p:txBody>
          <a:bodyPr/>
          <a:lstStyle/>
          <a:p>
            <a:r>
              <a:rPr lang="en-IN" sz="3600" b="1" u="sng" dirty="0">
                <a:solidFill>
                  <a:srgbClr val="FFFF00"/>
                </a:solidFill>
              </a:rPr>
              <a:t>CONSERVATIVE DENTISTRY &amp; ENDODONTICS</a:t>
            </a:r>
          </a:p>
        </p:txBody>
      </p:sp>
      <p:sp>
        <p:nvSpPr>
          <p:cNvPr id="3" name="Content Placeholder 2">
            <a:extLst>
              <a:ext uri="{FF2B5EF4-FFF2-40B4-BE49-F238E27FC236}">
                <a16:creationId xmlns="" xmlns:a16="http://schemas.microsoft.com/office/drawing/2014/main" id="{B3879B5F-047B-4840-BDE0-7499C09DF00B}"/>
              </a:ext>
            </a:extLst>
          </p:cNvPr>
          <p:cNvSpPr>
            <a:spLocks noGrp="1"/>
          </p:cNvSpPr>
          <p:nvPr>
            <p:ph idx="1"/>
          </p:nvPr>
        </p:nvSpPr>
        <p:spPr/>
        <p:txBody>
          <a:bodyPr/>
          <a:lstStyle/>
          <a:p>
            <a:r>
              <a:rPr lang="en-IN" b="1" dirty="0">
                <a:latin typeface="Times New Roman" panose="02020603050405020304" pitchFamily="18" charset="0"/>
                <a:cs typeface="Times New Roman" panose="02020603050405020304" pitchFamily="18" charset="0"/>
              </a:rPr>
              <a:t>Mercury poisoning </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Hearing problems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Radiation hazards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Aerosol contamination</a:t>
            </a:r>
          </a:p>
        </p:txBody>
      </p:sp>
      <p:sp>
        <p:nvSpPr>
          <p:cNvPr id="4" name="Slide Number Placeholder 3">
            <a:extLst>
              <a:ext uri="{FF2B5EF4-FFF2-40B4-BE49-F238E27FC236}">
                <a16:creationId xmlns="" xmlns:a16="http://schemas.microsoft.com/office/drawing/2014/main" id="{E14034DD-BC87-4336-8AF6-753A7950CA6F}"/>
              </a:ext>
            </a:extLst>
          </p:cNvPr>
          <p:cNvSpPr>
            <a:spLocks noGrp="1"/>
          </p:cNvSpPr>
          <p:nvPr>
            <p:ph type="sldNum" sz="quarter" idx="12"/>
          </p:nvPr>
        </p:nvSpPr>
        <p:spPr/>
        <p:txBody>
          <a:bodyPr/>
          <a:lstStyle/>
          <a:p>
            <a:fld id="{53E93680-BDE6-4995-9A65-C5C6D1D9510C}" type="slidenum">
              <a:rPr lang="en-IN" smtClean="0"/>
              <a:pPr/>
              <a:t>45</a:t>
            </a:fld>
            <a:endParaRPr lang="en-IN"/>
          </a:p>
        </p:txBody>
      </p:sp>
    </p:spTree>
    <p:extLst>
      <p:ext uri="{BB962C8B-B14F-4D97-AF65-F5344CB8AC3E}">
        <p14:creationId xmlns:p14="http://schemas.microsoft.com/office/powerpoint/2010/main" val="3431672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7CA89-AC0E-40C4-A991-FF8E05036C4E}"/>
              </a:ext>
            </a:extLst>
          </p:cNvPr>
          <p:cNvSpPr>
            <a:spLocks noGrp="1"/>
          </p:cNvSpPr>
          <p:nvPr>
            <p:ph type="title"/>
          </p:nvPr>
        </p:nvSpPr>
        <p:spPr>
          <a:xfrm>
            <a:off x="1103312" y="609601"/>
            <a:ext cx="9404723" cy="1400530"/>
          </a:xfrm>
        </p:spPr>
        <p:txBody>
          <a:bodyPr/>
          <a:lstStyle/>
          <a:p>
            <a:r>
              <a:rPr lang="en-IN" b="1" u="sng" dirty="0">
                <a:solidFill>
                  <a:srgbClr val="FFFF00"/>
                </a:solidFill>
              </a:rPr>
              <a:t>PERIODONTICS</a:t>
            </a:r>
          </a:p>
        </p:txBody>
      </p:sp>
      <p:sp>
        <p:nvSpPr>
          <p:cNvPr id="3" name="Content Placeholder 2">
            <a:extLst>
              <a:ext uri="{FF2B5EF4-FFF2-40B4-BE49-F238E27FC236}">
                <a16:creationId xmlns="" xmlns:a16="http://schemas.microsoft.com/office/drawing/2014/main" id="{DDE1D35A-2D66-4AA0-9DAE-943C9913CEB7}"/>
              </a:ext>
            </a:extLst>
          </p:cNvPr>
          <p:cNvSpPr>
            <a:spLocks noGrp="1"/>
          </p:cNvSpPr>
          <p:nvPr>
            <p:ph idx="1"/>
          </p:nvPr>
        </p:nvSpPr>
        <p:spPr/>
        <p:txBody>
          <a:bodyPr/>
          <a:lstStyle/>
          <a:p>
            <a:r>
              <a:rPr lang="en-IN" b="1" dirty="0">
                <a:latin typeface="Times New Roman" panose="02020603050405020304" pitchFamily="18" charset="0"/>
                <a:cs typeface="Times New Roman" panose="02020603050405020304" pitchFamily="18" charset="0"/>
              </a:rPr>
              <a:t>Hearing problems</a:t>
            </a:r>
          </a:p>
          <a:p>
            <a:endParaRPr lang="en-IN" b="1" dirty="0">
              <a:latin typeface="Times New Roman" panose="02020603050405020304" pitchFamily="18" charset="0"/>
              <a:cs typeface="Times New Roman" panose="02020603050405020304" pitchFamily="18" charset="0"/>
            </a:endParaRPr>
          </a:p>
          <a:p>
            <a:r>
              <a:rPr lang="en-IN" b="1" dirty="0" err="1">
                <a:latin typeface="Times New Roman" panose="02020603050405020304" pitchFamily="18" charset="0"/>
                <a:cs typeface="Times New Roman" panose="02020603050405020304" pitchFamily="18" charset="0"/>
              </a:rPr>
              <a:t>Occular</a:t>
            </a:r>
            <a:r>
              <a:rPr lang="en-IN" b="1" dirty="0">
                <a:latin typeface="Times New Roman" panose="02020603050405020304" pitchFamily="18" charset="0"/>
                <a:cs typeface="Times New Roman" panose="02020603050405020304" pitchFamily="18" charset="0"/>
              </a:rPr>
              <a:t> problems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Infections </a:t>
            </a:r>
          </a:p>
        </p:txBody>
      </p:sp>
      <p:sp>
        <p:nvSpPr>
          <p:cNvPr id="4" name="Slide Number Placeholder 3">
            <a:extLst>
              <a:ext uri="{FF2B5EF4-FFF2-40B4-BE49-F238E27FC236}">
                <a16:creationId xmlns="" xmlns:a16="http://schemas.microsoft.com/office/drawing/2014/main" id="{3FC08259-AE1A-43D4-B1A7-A70EFE21D471}"/>
              </a:ext>
            </a:extLst>
          </p:cNvPr>
          <p:cNvSpPr>
            <a:spLocks noGrp="1"/>
          </p:cNvSpPr>
          <p:nvPr>
            <p:ph type="sldNum" sz="quarter" idx="12"/>
          </p:nvPr>
        </p:nvSpPr>
        <p:spPr/>
        <p:txBody>
          <a:bodyPr/>
          <a:lstStyle/>
          <a:p>
            <a:fld id="{53E93680-BDE6-4995-9A65-C5C6D1D9510C}" type="slidenum">
              <a:rPr lang="en-IN" smtClean="0"/>
              <a:pPr/>
              <a:t>46</a:t>
            </a:fld>
            <a:endParaRPr lang="en-IN"/>
          </a:p>
        </p:txBody>
      </p:sp>
    </p:spTree>
    <p:extLst>
      <p:ext uri="{BB962C8B-B14F-4D97-AF65-F5344CB8AC3E}">
        <p14:creationId xmlns:p14="http://schemas.microsoft.com/office/powerpoint/2010/main" val="2452527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79D3A3-B297-4E1C-B0E0-F4AACC48858D}"/>
              </a:ext>
            </a:extLst>
          </p:cNvPr>
          <p:cNvSpPr>
            <a:spLocks noGrp="1"/>
          </p:cNvSpPr>
          <p:nvPr>
            <p:ph type="title"/>
          </p:nvPr>
        </p:nvSpPr>
        <p:spPr>
          <a:xfrm>
            <a:off x="1001261" y="609601"/>
            <a:ext cx="9404723" cy="1400530"/>
          </a:xfrm>
        </p:spPr>
        <p:txBody>
          <a:bodyPr/>
          <a:lstStyle/>
          <a:p>
            <a:r>
              <a:rPr lang="en-IN" b="1" u="sng" dirty="0">
                <a:solidFill>
                  <a:srgbClr val="FFFF00"/>
                </a:solidFill>
              </a:rPr>
              <a:t>ORAL MEDICINE &amp; RADIOLOGY</a:t>
            </a:r>
          </a:p>
        </p:txBody>
      </p:sp>
      <p:sp>
        <p:nvSpPr>
          <p:cNvPr id="3" name="Content Placeholder 2">
            <a:extLst>
              <a:ext uri="{FF2B5EF4-FFF2-40B4-BE49-F238E27FC236}">
                <a16:creationId xmlns="" xmlns:a16="http://schemas.microsoft.com/office/drawing/2014/main" id="{3D10C48F-82B2-4E86-8E39-05ED7A3CF14A}"/>
              </a:ext>
            </a:extLst>
          </p:cNvPr>
          <p:cNvSpPr>
            <a:spLocks noGrp="1"/>
          </p:cNvSpPr>
          <p:nvPr>
            <p:ph idx="1"/>
          </p:nvPr>
        </p:nvSpPr>
        <p:spPr/>
        <p:txBody>
          <a:bodyPr/>
          <a:lstStyle/>
          <a:p>
            <a:r>
              <a:rPr lang="en-IN" b="1" dirty="0">
                <a:latin typeface="Times New Roman" panose="02020603050405020304" pitchFamily="18" charset="0"/>
                <a:cs typeface="Times New Roman" panose="02020603050405020304" pitchFamily="18" charset="0"/>
              </a:rPr>
              <a:t>Radiation hazards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Infections </a:t>
            </a:r>
          </a:p>
        </p:txBody>
      </p:sp>
      <p:sp>
        <p:nvSpPr>
          <p:cNvPr id="4" name="Slide Number Placeholder 3">
            <a:extLst>
              <a:ext uri="{FF2B5EF4-FFF2-40B4-BE49-F238E27FC236}">
                <a16:creationId xmlns="" xmlns:a16="http://schemas.microsoft.com/office/drawing/2014/main" id="{83429A9D-6816-4482-A376-548AAEFBDFB0}"/>
              </a:ext>
            </a:extLst>
          </p:cNvPr>
          <p:cNvSpPr>
            <a:spLocks noGrp="1"/>
          </p:cNvSpPr>
          <p:nvPr>
            <p:ph type="sldNum" sz="quarter" idx="12"/>
          </p:nvPr>
        </p:nvSpPr>
        <p:spPr/>
        <p:txBody>
          <a:bodyPr/>
          <a:lstStyle/>
          <a:p>
            <a:fld id="{53E93680-BDE6-4995-9A65-C5C6D1D9510C}" type="slidenum">
              <a:rPr lang="en-IN" smtClean="0"/>
              <a:pPr/>
              <a:t>47</a:t>
            </a:fld>
            <a:endParaRPr lang="en-IN"/>
          </a:p>
        </p:txBody>
      </p:sp>
    </p:spTree>
    <p:extLst>
      <p:ext uri="{BB962C8B-B14F-4D97-AF65-F5344CB8AC3E}">
        <p14:creationId xmlns:p14="http://schemas.microsoft.com/office/powerpoint/2010/main" val="2857286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EF279-E01B-49A8-A1AC-2888CAE678AC}"/>
              </a:ext>
            </a:extLst>
          </p:cNvPr>
          <p:cNvSpPr>
            <a:spLocks noGrp="1"/>
          </p:cNvSpPr>
          <p:nvPr>
            <p:ph type="title"/>
          </p:nvPr>
        </p:nvSpPr>
        <p:spPr>
          <a:xfrm>
            <a:off x="1103312" y="609601"/>
            <a:ext cx="9404723" cy="1400530"/>
          </a:xfrm>
        </p:spPr>
        <p:txBody>
          <a:bodyPr/>
          <a:lstStyle/>
          <a:p>
            <a:r>
              <a:rPr lang="en-IN" b="1" u="sng" dirty="0">
                <a:solidFill>
                  <a:srgbClr val="FFFF00"/>
                </a:solidFill>
              </a:rPr>
              <a:t>PEDODONTICS</a:t>
            </a:r>
          </a:p>
        </p:txBody>
      </p:sp>
      <p:sp>
        <p:nvSpPr>
          <p:cNvPr id="3" name="Content Placeholder 2">
            <a:extLst>
              <a:ext uri="{FF2B5EF4-FFF2-40B4-BE49-F238E27FC236}">
                <a16:creationId xmlns="" xmlns:a16="http://schemas.microsoft.com/office/drawing/2014/main" id="{95178028-6C8A-4157-B81A-EA708B3F190A}"/>
              </a:ext>
            </a:extLst>
          </p:cNvPr>
          <p:cNvSpPr>
            <a:spLocks noGrp="1"/>
          </p:cNvSpPr>
          <p:nvPr>
            <p:ph idx="1"/>
          </p:nvPr>
        </p:nvSpPr>
        <p:spPr/>
        <p:txBody>
          <a:bodyPr/>
          <a:lstStyle/>
          <a:p>
            <a:r>
              <a:rPr lang="en-IN" b="1" dirty="0">
                <a:latin typeface="Times New Roman" panose="02020603050405020304" pitchFamily="18" charset="0"/>
                <a:cs typeface="Times New Roman" panose="02020603050405020304" pitchFamily="18" charset="0"/>
              </a:rPr>
              <a:t>Nitrous oxide hazards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Aerosol contamination</a:t>
            </a:r>
          </a:p>
          <a:p>
            <a:endParaRPr lang="en-IN" b="1" dirty="0">
              <a:latin typeface="Times New Roman" panose="02020603050405020304" pitchFamily="18" charset="0"/>
              <a:cs typeface="Times New Roman" panose="02020603050405020304" pitchFamily="18" charset="0"/>
            </a:endParaRPr>
          </a:p>
          <a:p>
            <a:pPr marL="0" indent="0">
              <a:buNone/>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9576A4E6-49F0-450D-851C-EED4DF925BA1}"/>
              </a:ext>
            </a:extLst>
          </p:cNvPr>
          <p:cNvSpPr>
            <a:spLocks noGrp="1"/>
          </p:cNvSpPr>
          <p:nvPr>
            <p:ph type="sldNum" sz="quarter" idx="12"/>
          </p:nvPr>
        </p:nvSpPr>
        <p:spPr/>
        <p:txBody>
          <a:bodyPr/>
          <a:lstStyle/>
          <a:p>
            <a:fld id="{53E93680-BDE6-4995-9A65-C5C6D1D9510C}" type="slidenum">
              <a:rPr lang="en-IN" smtClean="0"/>
              <a:pPr/>
              <a:t>48</a:t>
            </a:fld>
            <a:endParaRPr lang="en-IN"/>
          </a:p>
        </p:txBody>
      </p:sp>
    </p:spTree>
    <p:extLst>
      <p:ext uri="{BB962C8B-B14F-4D97-AF65-F5344CB8AC3E}">
        <p14:creationId xmlns:p14="http://schemas.microsoft.com/office/powerpoint/2010/main" val="3011129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DFA978-13A1-42E2-A95A-502C3338E012}"/>
              </a:ext>
            </a:extLst>
          </p:cNvPr>
          <p:cNvSpPr>
            <a:spLocks noGrp="1"/>
          </p:cNvSpPr>
          <p:nvPr>
            <p:ph type="title"/>
          </p:nvPr>
        </p:nvSpPr>
        <p:spPr>
          <a:xfrm>
            <a:off x="1103312" y="609601"/>
            <a:ext cx="9404723" cy="1400530"/>
          </a:xfrm>
        </p:spPr>
        <p:txBody>
          <a:bodyPr/>
          <a:lstStyle/>
          <a:p>
            <a:r>
              <a:rPr lang="en-IN" b="1" u="sng" dirty="0" smtClean="0">
                <a:solidFill>
                  <a:srgbClr val="FFFF00"/>
                </a:solidFill>
                <a:latin typeface="Times New Roman" panose="02020603050405020304" pitchFamily="18" charset="0"/>
                <a:cs typeface="Times New Roman" panose="02020603050405020304" pitchFamily="18" charset="0"/>
              </a:rPr>
              <a:t>PROSTHODONTICS</a:t>
            </a:r>
            <a:endParaRPr lang="en-IN" b="1" u="sng"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365F617-01AA-458A-93E4-11213A04DFB2}"/>
              </a:ext>
            </a:extLst>
          </p:cNvPr>
          <p:cNvSpPr>
            <a:spLocks noGrp="1"/>
          </p:cNvSpPr>
          <p:nvPr>
            <p:ph idx="1"/>
          </p:nvPr>
        </p:nvSpPr>
        <p:spPr>
          <a:xfrm>
            <a:off x="1067141" y="2010131"/>
            <a:ext cx="10474399" cy="4080596"/>
          </a:xfrm>
        </p:spPr>
        <p:txBody>
          <a:bodyPr/>
          <a:lstStyle/>
          <a:p>
            <a:r>
              <a:rPr lang="en-IN" b="1" dirty="0">
                <a:latin typeface="Times New Roman" panose="02020603050405020304" pitchFamily="18" charset="0"/>
                <a:cs typeface="Times New Roman" panose="02020603050405020304" pitchFamily="18" charset="0"/>
              </a:rPr>
              <a:t>Physical injuries – sharps and high speed projectiles during trimming and polishing</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Allergies – methacrylate, glutaraldehyde</a:t>
            </a:r>
          </a:p>
          <a:p>
            <a:endParaRPr lang="en-IN" b="1" dirty="0">
              <a:latin typeface="Times New Roman" panose="02020603050405020304" pitchFamily="18" charset="0"/>
              <a:cs typeface="Times New Roman" panose="02020603050405020304" pitchFamily="18" charset="0"/>
            </a:endParaRPr>
          </a:p>
          <a:p>
            <a:r>
              <a:rPr lang="en-IN" b="1" dirty="0" err="1">
                <a:latin typeface="Times New Roman" panose="02020603050405020304" pitchFamily="18" charset="0"/>
                <a:cs typeface="Times New Roman" panose="02020603050405020304" pitchFamily="18" charset="0"/>
              </a:rPr>
              <a:t>Occular</a:t>
            </a:r>
            <a:r>
              <a:rPr lang="en-IN" b="1" dirty="0">
                <a:latin typeface="Times New Roman" panose="02020603050405020304" pitchFamily="18" charset="0"/>
                <a:cs typeface="Times New Roman" panose="02020603050405020304" pitchFamily="18" charset="0"/>
              </a:rPr>
              <a:t> injuries</a:t>
            </a:r>
          </a:p>
          <a:p>
            <a:endParaRPr lang="en-IN" b="1" dirty="0">
              <a:latin typeface="Times New Roman" panose="02020603050405020304" pitchFamily="18" charset="0"/>
              <a:cs typeface="Times New Roman" panose="02020603050405020304" pitchFamily="18" charset="0"/>
            </a:endParaRPr>
          </a:p>
          <a:p>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6D8B888A-E998-4A6B-ABDC-919E2BAB06DF}"/>
              </a:ext>
            </a:extLst>
          </p:cNvPr>
          <p:cNvSpPr>
            <a:spLocks noGrp="1"/>
          </p:cNvSpPr>
          <p:nvPr>
            <p:ph type="sldNum" sz="quarter" idx="12"/>
          </p:nvPr>
        </p:nvSpPr>
        <p:spPr/>
        <p:txBody>
          <a:bodyPr/>
          <a:lstStyle/>
          <a:p>
            <a:fld id="{53E93680-BDE6-4995-9A65-C5C6D1D9510C}" type="slidenum">
              <a:rPr lang="en-IN" smtClean="0"/>
              <a:pPr/>
              <a:t>49</a:t>
            </a:fld>
            <a:endParaRPr lang="en-IN"/>
          </a:p>
        </p:txBody>
      </p:sp>
    </p:spTree>
    <p:extLst>
      <p:ext uri="{BB962C8B-B14F-4D97-AF65-F5344CB8AC3E}">
        <p14:creationId xmlns:p14="http://schemas.microsoft.com/office/powerpoint/2010/main" val="288211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3A139-04BE-4E96-9827-8B40C477E80A}"/>
              </a:ext>
            </a:extLst>
          </p:cNvPr>
          <p:cNvSpPr>
            <a:spLocks noGrp="1"/>
          </p:cNvSpPr>
          <p:nvPr>
            <p:ph type="title"/>
          </p:nvPr>
        </p:nvSpPr>
        <p:spPr>
          <a:xfrm>
            <a:off x="1103312" y="609600"/>
            <a:ext cx="9404723" cy="1400530"/>
          </a:xfrm>
        </p:spPr>
        <p:txBody>
          <a:bodyPr/>
          <a:lstStyle/>
          <a:p>
            <a:r>
              <a:rPr lang="en-IN" b="1" u="sng" dirty="0">
                <a:solidFill>
                  <a:srgbClr val="FFFF00"/>
                </a:solidFill>
                <a:effectLst/>
                <a:latin typeface="Times New Roman" panose="02020603050405020304" pitchFamily="18" charset="0"/>
                <a:cs typeface="Times New Roman" panose="02020603050405020304" pitchFamily="18" charset="0"/>
              </a:rPr>
              <a:t>OCCUPATIONAL HEALTH</a:t>
            </a:r>
          </a:p>
        </p:txBody>
      </p:sp>
      <p:sp>
        <p:nvSpPr>
          <p:cNvPr id="3" name="Content Placeholder 2">
            <a:extLst>
              <a:ext uri="{FF2B5EF4-FFF2-40B4-BE49-F238E27FC236}">
                <a16:creationId xmlns="" xmlns:a16="http://schemas.microsoft.com/office/drawing/2014/main" id="{0C627C17-25F4-459A-95F8-376D1976A7C9}"/>
              </a:ext>
            </a:extLst>
          </p:cNvPr>
          <p:cNvSpPr>
            <a:spLocks noGrp="1"/>
          </p:cNvSpPr>
          <p:nvPr>
            <p:ph idx="1"/>
          </p:nvPr>
        </p:nvSpPr>
        <p:spPr/>
        <p:txBody>
          <a:bodyPr>
            <a:normAutofit/>
          </a:bodyPr>
          <a:lstStyle/>
          <a:p>
            <a:pPr algn="just">
              <a:lnSpc>
                <a:spcPct val="200000"/>
              </a:lnSpc>
            </a:pPr>
            <a:r>
              <a:rPr lang="en-US" b="1" dirty="0">
                <a:effectLst/>
                <a:latin typeface="Times New Roman" pitchFamily="18" charset="0"/>
              </a:rPr>
              <a:t>Occupational health has been defined by WHO as “the </a:t>
            </a:r>
            <a:r>
              <a:rPr lang="en-US" b="1" dirty="0">
                <a:solidFill>
                  <a:srgbClr val="FFFF00"/>
                </a:solidFill>
                <a:effectLst/>
                <a:latin typeface="Times New Roman" pitchFamily="18" charset="0"/>
              </a:rPr>
              <a:t>promotion</a:t>
            </a:r>
            <a:r>
              <a:rPr lang="en-US" b="1" dirty="0">
                <a:solidFill>
                  <a:srgbClr val="FFC000"/>
                </a:solidFill>
                <a:effectLst/>
                <a:latin typeface="Times New Roman" pitchFamily="18" charset="0"/>
              </a:rPr>
              <a:t> </a:t>
            </a:r>
            <a:r>
              <a:rPr lang="en-US" b="1" dirty="0">
                <a:effectLst/>
                <a:latin typeface="Times New Roman" pitchFamily="18" charset="0"/>
              </a:rPr>
              <a:t>and maintenance of the highest degree of physical, mental and social well being of workers in all occupations; the </a:t>
            </a:r>
            <a:r>
              <a:rPr lang="en-US" b="1" dirty="0">
                <a:solidFill>
                  <a:srgbClr val="FFFF00"/>
                </a:solidFill>
                <a:effectLst/>
                <a:latin typeface="Times New Roman" pitchFamily="18" charset="0"/>
              </a:rPr>
              <a:t>prevention</a:t>
            </a:r>
            <a:r>
              <a:rPr lang="en-US" b="1" dirty="0">
                <a:effectLst/>
                <a:latin typeface="Times New Roman" pitchFamily="18" charset="0"/>
              </a:rPr>
              <a:t> among workers of departures from health caused by their working conditions; the </a:t>
            </a:r>
            <a:r>
              <a:rPr lang="en-US" b="1" dirty="0">
                <a:solidFill>
                  <a:srgbClr val="FFFF00"/>
                </a:solidFill>
                <a:effectLst/>
                <a:latin typeface="Times New Roman" pitchFamily="18" charset="0"/>
              </a:rPr>
              <a:t>protection </a:t>
            </a:r>
            <a:r>
              <a:rPr lang="en-US" b="1" dirty="0">
                <a:effectLst/>
                <a:latin typeface="Times New Roman" pitchFamily="18" charset="0"/>
              </a:rPr>
              <a:t>of workers in their employment from risks resulting from factors adverse to health and the adaptation of work to man and of each man to his job”.</a:t>
            </a:r>
          </a:p>
          <a:p>
            <a:pPr algn="just">
              <a:lnSpc>
                <a:spcPct val="200000"/>
              </a:lnSpc>
            </a:pPr>
            <a:endParaRPr lang="en-IN" b="1" dirty="0"/>
          </a:p>
        </p:txBody>
      </p:sp>
      <p:sp>
        <p:nvSpPr>
          <p:cNvPr id="4" name="Slide Number Placeholder 3">
            <a:extLst>
              <a:ext uri="{FF2B5EF4-FFF2-40B4-BE49-F238E27FC236}">
                <a16:creationId xmlns="" xmlns:a16="http://schemas.microsoft.com/office/drawing/2014/main" id="{0E991C4E-B3F7-48D6-A8BF-078982019F7C}"/>
              </a:ext>
            </a:extLst>
          </p:cNvPr>
          <p:cNvSpPr>
            <a:spLocks noGrp="1"/>
          </p:cNvSpPr>
          <p:nvPr>
            <p:ph type="sldNum" sz="quarter" idx="12"/>
          </p:nvPr>
        </p:nvSpPr>
        <p:spPr>
          <a:xfrm>
            <a:off x="10335143" y="267221"/>
            <a:ext cx="753545" cy="365125"/>
          </a:xfrm>
        </p:spPr>
        <p:txBody>
          <a:bodyPr/>
          <a:lstStyle/>
          <a:p>
            <a:fld id="{53E93680-BDE6-4995-9A65-C5C6D1D9510C}" type="slidenum">
              <a:rPr lang="en-IN" sz="1600" smtClean="0"/>
              <a:pPr/>
              <a:t>5</a:t>
            </a:fld>
            <a:endParaRPr lang="en-IN" sz="1600" dirty="0"/>
          </a:p>
        </p:txBody>
      </p:sp>
    </p:spTree>
    <p:extLst>
      <p:ext uri="{BB962C8B-B14F-4D97-AF65-F5344CB8AC3E}">
        <p14:creationId xmlns:p14="http://schemas.microsoft.com/office/powerpoint/2010/main" val="594536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88A07-4C0F-4EF6-BBEF-6BC2417B6367}"/>
              </a:ext>
            </a:extLst>
          </p:cNvPr>
          <p:cNvSpPr>
            <a:spLocks noGrp="1"/>
          </p:cNvSpPr>
          <p:nvPr>
            <p:ph type="title"/>
          </p:nvPr>
        </p:nvSpPr>
        <p:spPr>
          <a:xfrm>
            <a:off x="1103312" y="609601"/>
            <a:ext cx="9404723" cy="1400530"/>
          </a:xfrm>
        </p:spPr>
        <p:txBody>
          <a:bodyPr/>
          <a:lstStyle/>
          <a:p>
            <a:r>
              <a:rPr lang="en-IN" b="1" u="sng" dirty="0">
                <a:solidFill>
                  <a:srgbClr val="FFFF00"/>
                </a:solidFill>
              </a:rPr>
              <a:t>ORAL PATHOLOGY</a:t>
            </a:r>
          </a:p>
        </p:txBody>
      </p:sp>
      <p:sp>
        <p:nvSpPr>
          <p:cNvPr id="3" name="Content Placeholder 2">
            <a:extLst>
              <a:ext uri="{FF2B5EF4-FFF2-40B4-BE49-F238E27FC236}">
                <a16:creationId xmlns="" xmlns:a16="http://schemas.microsoft.com/office/drawing/2014/main" id="{6D237469-0775-4B83-84C4-A011C166FF19}"/>
              </a:ext>
            </a:extLst>
          </p:cNvPr>
          <p:cNvSpPr>
            <a:spLocks noGrp="1"/>
          </p:cNvSpPr>
          <p:nvPr>
            <p:ph idx="1"/>
          </p:nvPr>
        </p:nvSpPr>
        <p:spPr/>
        <p:txBody>
          <a:bodyPr/>
          <a:lstStyle/>
          <a:p>
            <a:r>
              <a:rPr lang="en-IN" b="1" dirty="0">
                <a:latin typeface="Times New Roman" panose="02020603050405020304" pitchFamily="18" charset="0"/>
                <a:cs typeface="Times New Roman" panose="02020603050405020304" pitchFamily="18" charset="0"/>
              </a:rPr>
              <a:t>Formaldehyde hazards</a:t>
            </a:r>
          </a:p>
          <a:p>
            <a:endParaRPr lang="en-IN" b="1"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Infections </a:t>
            </a:r>
          </a:p>
        </p:txBody>
      </p:sp>
      <p:sp>
        <p:nvSpPr>
          <p:cNvPr id="4" name="Slide Number Placeholder 3">
            <a:extLst>
              <a:ext uri="{FF2B5EF4-FFF2-40B4-BE49-F238E27FC236}">
                <a16:creationId xmlns="" xmlns:a16="http://schemas.microsoft.com/office/drawing/2014/main" id="{BA964510-CAC2-4233-9BC7-C67195A08B3A}"/>
              </a:ext>
            </a:extLst>
          </p:cNvPr>
          <p:cNvSpPr>
            <a:spLocks noGrp="1"/>
          </p:cNvSpPr>
          <p:nvPr>
            <p:ph type="sldNum" sz="quarter" idx="12"/>
          </p:nvPr>
        </p:nvSpPr>
        <p:spPr/>
        <p:txBody>
          <a:bodyPr/>
          <a:lstStyle/>
          <a:p>
            <a:fld id="{53E93680-BDE6-4995-9A65-C5C6D1D9510C}" type="slidenum">
              <a:rPr lang="en-IN" smtClean="0"/>
              <a:pPr/>
              <a:t>50</a:t>
            </a:fld>
            <a:endParaRPr lang="en-IN"/>
          </a:p>
        </p:txBody>
      </p:sp>
    </p:spTree>
    <p:extLst>
      <p:ext uri="{BB962C8B-B14F-4D97-AF65-F5344CB8AC3E}">
        <p14:creationId xmlns:p14="http://schemas.microsoft.com/office/powerpoint/2010/main" val="2831858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71FC4E-5234-4603-8C33-9012F33E2211}"/>
              </a:ext>
            </a:extLst>
          </p:cNvPr>
          <p:cNvSpPr>
            <a:spLocks noGrp="1"/>
          </p:cNvSpPr>
          <p:nvPr>
            <p:ph type="title"/>
          </p:nvPr>
        </p:nvSpPr>
        <p:spPr>
          <a:xfrm>
            <a:off x="1122069" y="609601"/>
            <a:ext cx="9404723" cy="1400530"/>
          </a:xfrm>
        </p:spPr>
        <p:txBody>
          <a:bodyPr/>
          <a:lstStyle/>
          <a:p>
            <a:r>
              <a:rPr lang="en-IN" b="1" u="sng" dirty="0">
                <a:solidFill>
                  <a:srgbClr val="FFFF00"/>
                </a:solidFill>
              </a:rPr>
              <a:t>PUBLIC HEALTH DENTISTRY</a:t>
            </a:r>
          </a:p>
        </p:txBody>
      </p:sp>
      <p:sp>
        <p:nvSpPr>
          <p:cNvPr id="3" name="Content Placeholder 2">
            <a:extLst>
              <a:ext uri="{FF2B5EF4-FFF2-40B4-BE49-F238E27FC236}">
                <a16:creationId xmlns="" xmlns:a16="http://schemas.microsoft.com/office/drawing/2014/main" id="{F49CDB5B-CA09-4A3E-8298-AB311FF8804D}"/>
              </a:ext>
            </a:extLst>
          </p:cNvPr>
          <p:cNvSpPr>
            <a:spLocks noGrp="1"/>
          </p:cNvSpPr>
          <p:nvPr>
            <p:ph idx="1"/>
          </p:nvPr>
        </p:nvSpPr>
        <p:spPr>
          <a:xfrm>
            <a:off x="816597" y="1575582"/>
            <a:ext cx="10558805" cy="4874147"/>
          </a:xfrm>
        </p:spPr>
        <p:txBody>
          <a:bodyPr>
            <a:normAutofit lnSpcReduction="10000"/>
          </a:bodyPr>
          <a:lstStyle/>
          <a:p>
            <a:pPr algn="just">
              <a:lnSpc>
                <a:spcPct val="150000"/>
              </a:lnSpc>
            </a:pPr>
            <a:r>
              <a:rPr lang="en-IN" b="1" dirty="0">
                <a:latin typeface="Times New Roman" panose="02020603050405020304" pitchFamily="18" charset="0"/>
                <a:cs typeface="Times New Roman" panose="02020603050405020304" pitchFamily="18" charset="0"/>
              </a:rPr>
              <a:t>Infections – dental camps, Mobile Dental Unit (MDU)</a:t>
            </a: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r>
              <a:rPr lang="en-IN" b="1" dirty="0">
                <a:solidFill>
                  <a:srgbClr val="FFC000"/>
                </a:solidFill>
                <a:latin typeface="Times New Roman" panose="02020603050405020304" pitchFamily="18" charset="0"/>
                <a:cs typeface="Times New Roman" panose="02020603050405020304" pitchFamily="18" charset="0"/>
              </a:rPr>
              <a:t>PREVENTIVE MEASURES:</a:t>
            </a:r>
          </a:p>
          <a:p>
            <a:pPr marL="457200" indent="-457200" algn="just">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Sterilizing instruments by boiling or by using pressure cooker ( if available).</a:t>
            </a:r>
          </a:p>
          <a:p>
            <a:pPr marL="457200" indent="-457200" algn="just">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Disinfection of items that cannot withstand sterilization temperatures using anti-microbial  chemicals.</a:t>
            </a:r>
          </a:p>
          <a:p>
            <a:pPr marL="457200" indent="-457200" algn="just">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Using protective equipment and aseptic precautions all the time.</a:t>
            </a:r>
          </a:p>
          <a:p>
            <a:pPr marL="457200" indent="-457200" algn="just">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Pre-procedural mouth rinsing using anti-septic mouthwash.</a:t>
            </a:r>
          </a:p>
          <a:p>
            <a:pPr marL="457200" indent="-457200" algn="just">
              <a:lnSpc>
                <a:spcPct val="150000"/>
              </a:lnSpc>
              <a:buFont typeface="+mj-lt"/>
              <a:buAutoNum type="arabicPeriod"/>
            </a:pPr>
            <a:r>
              <a:rPr lang="en-IN" b="1" dirty="0">
                <a:latin typeface="Times New Roman" panose="02020603050405020304" pitchFamily="18" charset="0"/>
                <a:cs typeface="Times New Roman" panose="02020603050405020304" pitchFamily="18" charset="0"/>
              </a:rPr>
              <a:t>MDU should be fumigated a minimum of once every month.</a:t>
            </a:r>
          </a:p>
          <a:p>
            <a:pPr marL="457200" indent="-457200" algn="just">
              <a:lnSpc>
                <a:spcPct val="150000"/>
              </a:lnSpc>
              <a:buFont typeface="+mj-lt"/>
              <a:buAutoNum type="arabicPeriod"/>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0F4C8D8E-014F-468D-8F63-8B39EB8CAA5C}"/>
              </a:ext>
            </a:extLst>
          </p:cNvPr>
          <p:cNvSpPr>
            <a:spLocks noGrp="1"/>
          </p:cNvSpPr>
          <p:nvPr>
            <p:ph type="sldNum" sz="quarter" idx="12"/>
          </p:nvPr>
        </p:nvSpPr>
        <p:spPr/>
        <p:txBody>
          <a:bodyPr/>
          <a:lstStyle/>
          <a:p>
            <a:fld id="{53E93680-BDE6-4995-9A65-C5C6D1D9510C}" type="slidenum">
              <a:rPr lang="en-IN" smtClean="0"/>
              <a:pPr/>
              <a:t>51</a:t>
            </a:fld>
            <a:endParaRPr lang="en-IN"/>
          </a:p>
        </p:txBody>
      </p:sp>
    </p:spTree>
    <p:extLst>
      <p:ext uri="{BB962C8B-B14F-4D97-AF65-F5344CB8AC3E}">
        <p14:creationId xmlns:p14="http://schemas.microsoft.com/office/powerpoint/2010/main" val="4140120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6192B1E4-A7A3-4207-9301-7D7C159CA8DE}"/>
              </a:ext>
            </a:extLst>
          </p:cNvPr>
          <p:cNvSpPr>
            <a:spLocks noGrp="1"/>
          </p:cNvSpPr>
          <p:nvPr>
            <p:ph type="sldNum" sz="quarter" idx="12"/>
          </p:nvPr>
        </p:nvSpPr>
        <p:spPr/>
        <p:txBody>
          <a:bodyPr/>
          <a:lstStyle/>
          <a:p>
            <a:fld id="{53E93680-BDE6-4995-9A65-C5C6D1D9510C}" type="slidenum">
              <a:rPr lang="en-IN" smtClean="0"/>
              <a:pPr/>
              <a:t>52</a:t>
            </a:fld>
            <a:endParaRPr lang="en-IN"/>
          </a:p>
        </p:txBody>
      </p:sp>
      <p:sp>
        <p:nvSpPr>
          <p:cNvPr id="5" name="TextBox 4">
            <a:extLst>
              <a:ext uri="{FF2B5EF4-FFF2-40B4-BE49-F238E27FC236}">
                <a16:creationId xmlns="" xmlns:a16="http://schemas.microsoft.com/office/drawing/2014/main" id="{C6B921C6-3227-4C4A-944E-AC057F9CDFB0}"/>
              </a:ext>
            </a:extLst>
          </p:cNvPr>
          <p:cNvSpPr txBox="1"/>
          <p:nvPr/>
        </p:nvSpPr>
        <p:spPr>
          <a:xfrm>
            <a:off x="1622729" y="4119112"/>
            <a:ext cx="8946541" cy="1323439"/>
          </a:xfrm>
          <a:prstGeom prst="rect">
            <a:avLst/>
          </a:prstGeom>
          <a:noFill/>
        </p:spPr>
        <p:txBody>
          <a:bodyPr wrap="square" rtlCol="0">
            <a:spAutoFit/>
          </a:bodyPr>
          <a:lstStyle/>
          <a:p>
            <a:r>
              <a:rPr lang="en-IN" sz="8000" b="1" u="sng" dirty="0">
                <a:solidFill>
                  <a:srgbClr val="FFFF00"/>
                </a:solidFill>
              </a:rPr>
              <a:t>OSHA GUIDELINES</a:t>
            </a:r>
          </a:p>
        </p:txBody>
      </p:sp>
      <p:pic>
        <p:nvPicPr>
          <p:cNvPr id="6" name="Picture 5">
            <a:extLst>
              <a:ext uri="{FF2B5EF4-FFF2-40B4-BE49-F238E27FC236}">
                <a16:creationId xmlns="" xmlns:a16="http://schemas.microsoft.com/office/drawing/2014/main" id="{69E7A435-837D-449B-A43D-81E9E20C7E95}"/>
              </a:ext>
            </a:extLst>
          </p:cNvPr>
          <p:cNvPicPr>
            <a:picLocks noChangeAspect="1"/>
          </p:cNvPicPr>
          <p:nvPr/>
        </p:nvPicPr>
        <p:blipFill>
          <a:blip r:embed="rId2"/>
          <a:stretch>
            <a:fillRect/>
          </a:stretch>
        </p:blipFill>
        <p:spPr>
          <a:xfrm>
            <a:off x="3334044" y="295729"/>
            <a:ext cx="5106572" cy="3744819"/>
          </a:xfrm>
          <a:prstGeom prst="rect">
            <a:avLst/>
          </a:prstGeom>
        </p:spPr>
      </p:pic>
    </p:spTree>
    <p:extLst>
      <p:ext uri="{BB962C8B-B14F-4D97-AF65-F5344CB8AC3E}">
        <p14:creationId xmlns:p14="http://schemas.microsoft.com/office/powerpoint/2010/main" val="2152553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4D8AA34-7B2E-449B-8DB2-408F42AC6C9A}"/>
              </a:ext>
            </a:extLst>
          </p:cNvPr>
          <p:cNvSpPr>
            <a:spLocks noGrp="1"/>
          </p:cNvSpPr>
          <p:nvPr>
            <p:ph idx="1"/>
          </p:nvPr>
        </p:nvSpPr>
        <p:spPr>
          <a:xfrm>
            <a:off x="1103312" y="1336432"/>
            <a:ext cx="9503728" cy="4911968"/>
          </a:xfrm>
        </p:spPr>
        <p:txBody>
          <a:bodyPr/>
          <a:lstStyle/>
          <a:p>
            <a:pPr algn="just">
              <a:lnSpc>
                <a:spcPct val="200000"/>
              </a:lnSpc>
            </a:pPr>
            <a:r>
              <a:rPr lang="en-IN" b="1" dirty="0">
                <a:latin typeface="Times New Roman" panose="02020603050405020304" pitchFamily="18" charset="0"/>
                <a:cs typeface="Times New Roman" panose="02020603050405020304" pitchFamily="18" charset="0"/>
              </a:rPr>
              <a:t>OSHA is part of the United States Department of Labour</a:t>
            </a:r>
          </a:p>
          <a:p>
            <a:pPr algn="just">
              <a:lnSpc>
                <a:spcPct val="200000"/>
              </a:lnSpc>
            </a:pPr>
            <a:r>
              <a:rPr lang="en-IN" b="1" dirty="0">
                <a:latin typeface="Times New Roman" panose="02020603050405020304" pitchFamily="18" charset="0"/>
                <a:cs typeface="Times New Roman" panose="02020603050405020304" pitchFamily="18" charset="0"/>
              </a:rPr>
              <a:t>Congress established the agency under the Occupational Safety and Health Act, which President Richard M. Nixon signed into law on December 29, 1970.</a:t>
            </a:r>
          </a:p>
          <a:p>
            <a:pPr algn="just">
              <a:lnSpc>
                <a:spcPct val="200000"/>
              </a:lnSpc>
            </a:pPr>
            <a:r>
              <a:rPr lang="en-IN" b="1" dirty="0">
                <a:latin typeface="Times New Roman" panose="02020603050405020304" pitchFamily="18" charset="0"/>
                <a:cs typeface="Times New Roman" panose="02020603050405020304" pitchFamily="18" charset="0"/>
              </a:rPr>
              <a:t>To ensure safe and healthful working conditions for working men and women by setting and enforcing standards and by providing training, outreach, education and assistance.</a:t>
            </a:r>
          </a:p>
          <a:p>
            <a:pPr algn="just">
              <a:lnSpc>
                <a:spcPct val="20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05564801-24C0-4B88-8C0F-EABDA6B21DA8}"/>
              </a:ext>
            </a:extLst>
          </p:cNvPr>
          <p:cNvSpPr>
            <a:spLocks noGrp="1"/>
          </p:cNvSpPr>
          <p:nvPr>
            <p:ph type="sldNum" sz="quarter" idx="12"/>
          </p:nvPr>
        </p:nvSpPr>
        <p:spPr/>
        <p:txBody>
          <a:bodyPr/>
          <a:lstStyle/>
          <a:p>
            <a:fld id="{53E93680-BDE6-4995-9A65-C5C6D1D9510C}" type="slidenum">
              <a:rPr lang="en-IN" smtClean="0"/>
              <a:pPr/>
              <a:t>53</a:t>
            </a:fld>
            <a:endParaRPr lang="en-IN"/>
          </a:p>
        </p:txBody>
      </p:sp>
    </p:spTree>
    <p:extLst>
      <p:ext uri="{BB962C8B-B14F-4D97-AF65-F5344CB8AC3E}">
        <p14:creationId xmlns:p14="http://schemas.microsoft.com/office/powerpoint/2010/main" val="3535686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41DCF4-8228-4C99-A74C-D1A029B555CC}"/>
              </a:ext>
            </a:extLst>
          </p:cNvPr>
          <p:cNvSpPr>
            <a:spLocks noGrp="1"/>
          </p:cNvSpPr>
          <p:nvPr>
            <p:ph type="title"/>
          </p:nvPr>
        </p:nvSpPr>
        <p:spPr>
          <a:xfrm>
            <a:off x="580963" y="527538"/>
            <a:ext cx="11030074" cy="1347947"/>
          </a:xfrm>
        </p:spPr>
        <p:txBody>
          <a:bodyPr/>
          <a:lstStyle/>
          <a:p>
            <a:r>
              <a:rPr lang="en-IN" sz="4000" b="1" u="sng" dirty="0">
                <a:solidFill>
                  <a:srgbClr val="FFFF00"/>
                </a:solidFill>
              </a:rPr>
              <a:t>BLOOD-BORNE PATHOGENS STANDARD</a:t>
            </a:r>
          </a:p>
        </p:txBody>
      </p:sp>
      <p:sp>
        <p:nvSpPr>
          <p:cNvPr id="3" name="Content Placeholder 2">
            <a:extLst>
              <a:ext uri="{FF2B5EF4-FFF2-40B4-BE49-F238E27FC236}">
                <a16:creationId xmlns="" xmlns:a16="http://schemas.microsoft.com/office/drawing/2014/main" id="{9F0DDA9B-51C7-4106-ACC4-8A7F29721DB4}"/>
              </a:ext>
            </a:extLst>
          </p:cNvPr>
          <p:cNvSpPr>
            <a:spLocks noGrp="1"/>
          </p:cNvSpPr>
          <p:nvPr>
            <p:ph idx="1"/>
          </p:nvPr>
        </p:nvSpPr>
        <p:spPr>
          <a:xfrm>
            <a:off x="695348" y="1603718"/>
            <a:ext cx="11030073" cy="4572000"/>
          </a:xfrm>
        </p:spPr>
        <p:txBody>
          <a:bodyPr>
            <a:noAutofit/>
          </a:bodyPr>
          <a:lstStyle/>
          <a:p>
            <a:pPr algn="just">
              <a:lnSpc>
                <a:spcPct val="200000"/>
              </a:lnSpc>
            </a:pPr>
            <a:r>
              <a:rPr lang="en-IN" b="1" dirty="0">
                <a:latin typeface="Times New Roman" panose="02020603050405020304" pitchFamily="18" charset="0"/>
                <a:cs typeface="Times New Roman" panose="02020603050405020304" pitchFamily="18" charset="0"/>
              </a:rPr>
              <a:t>A written exposure control plan, to be updated annually.</a:t>
            </a:r>
          </a:p>
          <a:p>
            <a:pPr algn="just">
              <a:lnSpc>
                <a:spcPct val="200000"/>
              </a:lnSpc>
            </a:pPr>
            <a:r>
              <a:rPr lang="en-IN" b="1" dirty="0">
                <a:latin typeface="Times New Roman" panose="02020603050405020304" pitchFamily="18" charset="0"/>
                <a:cs typeface="Times New Roman" panose="02020603050405020304" pitchFamily="18" charset="0"/>
              </a:rPr>
              <a:t> Use of universal precautions.</a:t>
            </a:r>
          </a:p>
          <a:p>
            <a:pPr algn="just">
              <a:lnSpc>
                <a:spcPct val="200000"/>
              </a:lnSpc>
            </a:pPr>
            <a:r>
              <a:rPr lang="en-IN" b="1" dirty="0">
                <a:latin typeface="Times New Roman" panose="02020603050405020304" pitchFamily="18" charset="0"/>
                <a:cs typeface="Times New Roman" panose="02020603050405020304" pitchFamily="18" charset="0"/>
              </a:rPr>
              <a:t> Consideration, implementation and use of safer engineered needles and sharps.</a:t>
            </a:r>
          </a:p>
          <a:p>
            <a:pPr algn="just">
              <a:lnSpc>
                <a:spcPct val="200000"/>
              </a:lnSpc>
            </a:pPr>
            <a:r>
              <a:rPr lang="en-IN" b="1" dirty="0">
                <a:latin typeface="Times New Roman" panose="02020603050405020304" pitchFamily="18" charset="0"/>
                <a:cs typeface="Times New Roman" panose="02020603050405020304" pitchFamily="18" charset="0"/>
              </a:rPr>
              <a:t>Use of engineering and work practice controls and appropriate personal protective equipment (gloves, face and eye protection, gowns).</a:t>
            </a:r>
          </a:p>
          <a:p>
            <a:pPr algn="just">
              <a:lnSpc>
                <a:spcPct val="200000"/>
              </a:lnSpc>
            </a:pPr>
            <a:r>
              <a:rPr lang="en-IN" b="1" dirty="0">
                <a:latin typeface="Times New Roman" panose="02020603050405020304" pitchFamily="18" charset="0"/>
                <a:cs typeface="Times New Roman" panose="02020603050405020304" pitchFamily="18" charset="0"/>
              </a:rPr>
              <a:t> Hepatitis B vaccine provided to exposed employees at no cost.</a:t>
            </a:r>
          </a:p>
        </p:txBody>
      </p:sp>
      <p:sp>
        <p:nvSpPr>
          <p:cNvPr id="4" name="Slide Number Placeholder 3">
            <a:extLst>
              <a:ext uri="{FF2B5EF4-FFF2-40B4-BE49-F238E27FC236}">
                <a16:creationId xmlns="" xmlns:a16="http://schemas.microsoft.com/office/drawing/2014/main" id="{5C6C7098-0654-4B77-9E8C-7C2E3EC3D53D}"/>
              </a:ext>
            </a:extLst>
          </p:cNvPr>
          <p:cNvSpPr>
            <a:spLocks noGrp="1"/>
          </p:cNvSpPr>
          <p:nvPr>
            <p:ph type="sldNum" sz="quarter" idx="12"/>
          </p:nvPr>
        </p:nvSpPr>
        <p:spPr/>
        <p:txBody>
          <a:bodyPr/>
          <a:lstStyle/>
          <a:p>
            <a:fld id="{53E93680-BDE6-4995-9A65-C5C6D1D9510C}" type="slidenum">
              <a:rPr lang="en-IN" smtClean="0"/>
              <a:pPr/>
              <a:t>54</a:t>
            </a:fld>
            <a:endParaRPr lang="en-IN"/>
          </a:p>
        </p:txBody>
      </p:sp>
    </p:spTree>
    <p:extLst>
      <p:ext uri="{BB962C8B-B14F-4D97-AF65-F5344CB8AC3E}">
        <p14:creationId xmlns:p14="http://schemas.microsoft.com/office/powerpoint/2010/main" val="1562418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A600754-86AD-40F6-9B34-C7D49D9A6DB7}"/>
              </a:ext>
            </a:extLst>
          </p:cNvPr>
          <p:cNvSpPr>
            <a:spLocks noGrp="1"/>
          </p:cNvSpPr>
          <p:nvPr>
            <p:ph idx="1"/>
          </p:nvPr>
        </p:nvSpPr>
        <p:spPr>
          <a:xfrm>
            <a:off x="828991" y="1715294"/>
            <a:ext cx="10193045" cy="4150934"/>
          </a:xfrm>
        </p:spPr>
        <p:txBody>
          <a:bodyPr/>
          <a:lstStyle/>
          <a:p>
            <a:pPr algn="just">
              <a:lnSpc>
                <a:spcPct val="200000"/>
              </a:lnSpc>
            </a:pPr>
            <a:r>
              <a:rPr lang="en-IN" b="1" dirty="0">
                <a:latin typeface="Times New Roman" panose="02020603050405020304" pitchFamily="18" charset="0"/>
                <a:cs typeface="Times New Roman" panose="02020603050405020304" pitchFamily="18" charset="0"/>
              </a:rPr>
              <a:t> Medical follow-up in the event of an “exposure incident” .</a:t>
            </a:r>
          </a:p>
          <a:p>
            <a:pPr algn="just">
              <a:lnSpc>
                <a:spcPct val="200000"/>
              </a:lnSpc>
            </a:pPr>
            <a:r>
              <a:rPr lang="en-IN" b="1" dirty="0">
                <a:latin typeface="Times New Roman" panose="02020603050405020304" pitchFamily="18" charset="0"/>
                <a:cs typeface="Times New Roman" panose="02020603050405020304" pitchFamily="18" charset="0"/>
              </a:rPr>
              <a:t> Use of labels or color-coding for items such as sharps disposal boxes and containers for regulated waste, contaminated laundry and certain specimens.</a:t>
            </a:r>
          </a:p>
          <a:p>
            <a:pPr algn="just">
              <a:lnSpc>
                <a:spcPct val="200000"/>
              </a:lnSpc>
            </a:pPr>
            <a:r>
              <a:rPr lang="en-IN" b="1" dirty="0">
                <a:latin typeface="Times New Roman" panose="02020603050405020304" pitchFamily="18" charset="0"/>
                <a:cs typeface="Times New Roman" panose="02020603050405020304" pitchFamily="18" charset="0"/>
              </a:rPr>
              <a:t> Employee training.</a:t>
            </a:r>
          </a:p>
          <a:p>
            <a:pPr algn="just">
              <a:lnSpc>
                <a:spcPct val="200000"/>
              </a:lnSpc>
            </a:pPr>
            <a:r>
              <a:rPr lang="en-IN" b="1" dirty="0">
                <a:latin typeface="Times New Roman" panose="02020603050405020304" pitchFamily="18" charset="0"/>
                <a:cs typeface="Times New Roman" panose="02020603050405020304" pitchFamily="18" charset="0"/>
              </a:rPr>
              <a:t> Proper containment of all regulated waste.</a:t>
            </a:r>
          </a:p>
          <a:p>
            <a:pPr>
              <a:lnSpc>
                <a:spcPct val="200000"/>
              </a:lnSpc>
            </a:pPr>
            <a:endParaRPr lang="en-IN" dirty="0"/>
          </a:p>
        </p:txBody>
      </p:sp>
      <p:sp>
        <p:nvSpPr>
          <p:cNvPr id="4" name="Slide Number Placeholder 3">
            <a:extLst>
              <a:ext uri="{FF2B5EF4-FFF2-40B4-BE49-F238E27FC236}">
                <a16:creationId xmlns="" xmlns:a16="http://schemas.microsoft.com/office/drawing/2014/main" id="{5DB0E53C-F0DA-41D6-94D4-D93F921D084B}"/>
              </a:ext>
            </a:extLst>
          </p:cNvPr>
          <p:cNvSpPr>
            <a:spLocks noGrp="1"/>
          </p:cNvSpPr>
          <p:nvPr>
            <p:ph type="sldNum" sz="quarter" idx="12"/>
          </p:nvPr>
        </p:nvSpPr>
        <p:spPr/>
        <p:txBody>
          <a:bodyPr/>
          <a:lstStyle/>
          <a:p>
            <a:fld id="{53E93680-BDE6-4995-9A65-C5C6D1D9510C}" type="slidenum">
              <a:rPr lang="en-IN" smtClean="0"/>
              <a:pPr/>
              <a:t>55</a:t>
            </a:fld>
            <a:endParaRPr lang="en-IN"/>
          </a:p>
        </p:txBody>
      </p:sp>
    </p:spTree>
    <p:extLst>
      <p:ext uri="{BB962C8B-B14F-4D97-AF65-F5344CB8AC3E}">
        <p14:creationId xmlns:p14="http://schemas.microsoft.com/office/powerpoint/2010/main" val="3404166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E6968-BFFF-4694-94DB-0F057FDFF9B1}"/>
              </a:ext>
            </a:extLst>
          </p:cNvPr>
          <p:cNvSpPr>
            <a:spLocks noGrp="1"/>
          </p:cNvSpPr>
          <p:nvPr>
            <p:ph type="title"/>
          </p:nvPr>
        </p:nvSpPr>
        <p:spPr>
          <a:xfrm>
            <a:off x="845766" y="652388"/>
            <a:ext cx="10242922" cy="1400530"/>
          </a:xfrm>
        </p:spPr>
        <p:txBody>
          <a:bodyPr/>
          <a:lstStyle/>
          <a:p>
            <a:r>
              <a:rPr lang="en-IN" sz="4000" b="1" u="sng" dirty="0">
                <a:solidFill>
                  <a:srgbClr val="FFFF00"/>
                </a:solidFill>
              </a:rPr>
              <a:t>HAZARD COMMUNICATION STANDARD</a:t>
            </a:r>
          </a:p>
        </p:txBody>
      </p:sp>
      <p:sp>
        <p:nvSpPr>
          <p:cNvPr id="3" name="Content Placeholder 2">
            <a:extLst>
              <a:ext uri="{FF2B5EF4-FFF2-40B4-BE49-F238E27FC236}">
                <a16:creationId xmlns="" xmlns:a16="http://schemas.microsoft.com/office/drawing/2014/main" id="{7A9C8F99-0542-43C2-B214-C206FC1116B8}"/>
              </a:ext>
            </a:extLst>
          </p:cNvPr>
          <p:cNvSpPr>
            <a:spLocks noGrp="1"/>
          </p:cNvSpPr>
          <p:nvPr>
            <p:ph idx="1"/>
          </p:nvPr>
        </p:nvSpPr>
        <p:spPr>
          <a:xfrm>
            <a:off x="1103312" y="1730326"/>
            <a:ext cx="10242922" cy="4518073"/>
          </a:xfrm>
        </p:spPr>
        <p:txBody>
          <a:bodyPr/>
          <a:lstStyle/>
          <a:p>
            <a:pPr>
              <a:lnSpc>
                <a:spcPct val="200000"/>
              </a:lnSpc>
            </a:pPr>
            <a:r>
              <a:rPr lang="en-IN" b="1" dirty="0">
                <a:latin typeface="Times New Roman" panose="02020603050405020304" pitchFamily="18" charset="0"/>
                <a:cs typeface="Times New Roman" panose="02020603050405020304" pitchFamily="18" charset="0"/>
              </a:rPr>
              <a:t>A written hazard communication program.</a:t>
            </a:r>
          </a:p>
          <a:p>
            <a:pPr>
              <a:lnSpc>
                <a:spcPct val="200000"/>
              </a:lnSpc>
            </a:pPr>
            <a:r>
              <a:rPr lang="en-IN" b="1" dirty="0">
                <a:latin typeface="Times New Roman" panose="02020603050405020304" pitchFamily="18" charset="0"/>
                <a:cs typeface="Times New Roman" panose="02020603050405020304" pitchFamily="18" charset="0"/>
              </a:rPr>
              <a:t> A list of hazardous chemicals (such as alcohol, disinfectants, anaesthetic agents, sterilant and mercury) used or stored in the office.</a:t>
            </a:r>
          </a:p>
          <a:p>
            <a:pPr>
              <a:lnSpc>
                <a:spcPct val="200000"/>
              </a:lnSpc>
            </a:pPr>
            <a:r>
              <a:rPr lang="en-IN" b="1" dirty="0">
                <a:latin typeface="Times New Roman" panose="02020603050405020304" pitchFamily="18" charset="0"/>
                <a:cs typeface="Times New Roman" panose="02020603050405020304" pitchFamily="18" charset="0"/>
              </a:rPr>
              <a:t> A copy of the Material Safety Data Sheet (MSDS) for each chemical (obtained from the manufacturer) used or stored in the office.</a:t>
            </a:r>
          </a:p>
          <a:p>
            <a:pPr>
              <a:lnSpc>
                <a:spcPct val="200000"/>
              </a:lnSpc>
            </a:pPr>
            <a:r>
              <a:rPr lang="en-IN" b="1" dirty="0">
                <a:latin typeface="Times New Roman" panose="02020603050405020304" pitchFamily="18" charset="0"/>
                <a:cs typeface="Times New Roman" panose="02020603050405020304" pitchFamily="18" charset="0"/>
              </a:rPr>
              <a:t> Employee training.</a:t>
            </a:r>
          </a:p>
        </p:txBody>
      </p:sp>
      <p:sp>
        <p:nvSpPr>
          <p:cNvPr id="4" name="Slide Number Placeholder 3">
            <a:extLst>
              <a:ext uri="{FF2B5EF4-FFF2-40B4-BE49-F238E27FC236}">
                <a16:creationId xmlns="" xmlns:a16="http://schemas.microsoft.com/office/drawing/2014/main" id="{C80F5ECE-4E95-4D3E-8FF9-6DD863339905}"/>
              </a:ext>
            </a:extLst>
          </p:cNvPr>
          <p:cNvSpPr>
            <a:spLocks noGrp="1"/>
          </p:cNvSpPr>
          <p:nvPr>
            <p:ph type="sldNum" sz="quarter" idx="12"/>
          </p:nvPr>
        </p:nvSpPr>
        <p:spPr/>
        <p:txBody>
          <a:bodyPr/>
          <a:lstStyle/>
          <a:p>
            <a:fld id="{53E93680-BDE6-4995-9A65-C5C6D1D9510C}" type="slidenum">
              <a:rPr lang="en-IN" smtClean="0"/>
              <a:pPr/>
              <a:t>56</a:t>
            </a:fld>
            <a:endParaRPr lang="en-IN"/>
          </a:p>
        </p:txBody>
      </p:sp>
    </p:spTree>
    <p:extLst>
      <p:ext uri="{BB962C8B-B14F-4D97-AF65-F5344CB8AC3E}">
        <p14:creationId xmlns:p14="http://schemas.microsoft.com/office/powerpoint/2010/main" val="2003919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78E395-CE08-44E0-B73F-C176234F8040}"/>
              </a:ext>
            </a:extLst>
          </p:cNvPr>
          <p:cNvSpPr>
            <a:spLocks noGrp="1"/>
          </p:cNvSpPr>
          <p:nvPr>
            <p:ph type="title"/>
          </p:nvPr>
        </p:nvSpPr>
        <p:spPr>
          <a:xfrm>
            <a:off x="1108833" y="609601"/>
            <a:ext cx="9404723" cy="1400530"/>
          </a:xfrm>
        </p:spPr>
        <p:txBody>
          <a:bodyPr/>
          <a:lstStyle/>
          <a:p>
            <a:r>
              <a:rPr lang="en-IN" b="1" u="sng" dirty="0">
                <a:solidFill>
                  <a:srgbClr val="FFFF00"/>
                </a:solidFill>
                <a:latin typeface="Times New Roman" panose="02020603050405020304" pitchFamily="18" charset="0"/>
                <a:cs typeface="Times New Roman" panose="02020603050405020304" pitchFamily="18" charset="0"/>
              </a:rPr>
              <a:t>IONIZING RADIATION STANDARD</a:t>
            </a:r>
          </a:p>
        </p:txBody>
      </p:sp>
      <p:sp>
        <p:nvSpPr>
          <p:cNvPr id="3" name="Content Placeholder 2">
            <a:extLst>
              <a:ext uri="{FF2B5EF4-FFF2-40B4-BE49-F238E27FC236}">
                <a16:creationId xmlns="" xmlns:a16="http://schemas.microsoft.com/office/drawing/2014/main" id="{E4B6E7D9-8A5D-4E42-9E08-CD42E66D799E}"/>
              </a:ext>
            </a:extLst>
          </p:cNvPr>
          <p:cNvSpPr>
            <a:spLocks noGrp="1"/>
          </p:cNvSpPr>
          <p:nvPr>
            <p:ph idx="1"/>
          </p:nvPr>
        </p:nvSpPr>
        <p:spPr>
          <a:xfrm>
            <a:off x="1103312" y="2052918"/>
            <a:ext cx="10087427" cy="4195481"/>
          </a:xfrm>
        </p:spPr>
        <p:txBody>
          <a:bodyPr/>
          <a:lstStyle/>
          <a:p>
            <a:pPr algn="just">
              <a:lnSpc>
                <a:spcPct val="200000"/>
              </a:lnSpc>
            </a:pPr>
            <a:r>
              <a:rPr lang="en-IN" b="1" dirty="0">
                <a:latin typeface="Times New Roman" panose="02020603050405020304" pitchFamily="18" charset="0"/>
                <a:cs typeface="Times New Roman" panose="02020603050405020304" pitchFamily="18" charset="0"/>
              </a:rPr>
              <a:t>A survey of the types of radiation used in the facility, including x-rays.</a:t>
            </a:r>
          </a:p>
          <a:p>
            <a:pPr algn="just">
              <a:lnSpc>
                <a:spcPct val="200000"/>
              </a:lnSpc>
            </a:pPr>
            <a:r>
              <a:rPr lang="en-IN" b="1" dirty="0">
                <a:latin typeface="Times New Roman" panose="02020603050405020304" pitchFamily="18" charset="0"/>
                <a:cs typeface="Times New Roman" panose="02020603050405020304" pitchFamily="18" charset="0"/>
              </a:rPr>
              <a:t> Restricted areas to limit employee exposures.</a:t>
            </a:r>
          </a:p>
          <a:p>
            <a:pPr algn="just">
              <a:lnSpc>
                <a:spcPct val="200000"/>
              </a:lnSpc>
            </a:pPr>
            <a:r>
              <a:rPr lang="en-IN" b="1" dirty="0">
                <a:latin typeface="Times New Roman" panose="02020603050405020304" pitchFamily="18" charset="0"/>
                <a:cs typeface="Times New Roman" panose="02020603050405020304" pitchFamily="18" charset="0"/>
              </a:rPr>
              <a:t> Employees working in restricted areas must wear personal radiation monitors such as film badges or pocket dosimeters.</a:t>
            </a:r>
          </a:p>
          <a:p>
            <a:pPr algn="just">
              <a:lnSpc>
                <a:spcPct val="200000"/>
              </a:lnSpc>
            </a:pPr>
            <a:r>
              <a:rPr lang="en-IN" b="1" dirty="0">
                <a:latin typeface="Times New Roman" panose="02020603050405020304" pitchFamily="18" charset="0"/>
                <a:cs typeface="Times New Roman" panose="02020603050405020304" pitchFamily="18" charset="0"/>
              </a:rPr>
              <a:t> Rooms and equipment may need to be labelled and equipped with caution signs.</a:t>
            </a:r>
          </a:p>
        </p:txBody>
      </p:sp>
      <p:sp>
        <p:nvSpPr>
          <p:cNvPr id="4" name="Slide Number Placeholder 3">
            <a:extLst>
              <a:ext uri="{FF2B5EF4-FFF2-40B4-BE49-F238E27FC236}">
                <a16:creationId xmlns="" xmlns:a16="http://schemas.microsoft.com/office/drawing/2014/main" id="{F9384C46-B243-406B-B164-654B730055ED}"/>
              </a:ext>
            </a:extLst>
          </p:cNvPr>
          <p:cNvSpPr>
            <a:spLocks noGrp="1"/>
          </p:cNvSpPr>
          <p:nvPr>
            <p:ph type="sldNum" sz="quarter" idx="12"/>
          </p:nvPr>
        </p:nvSpPr>
        <p:spPr/>
        <p:txBody>
          <a:bodyPr/>
          <a:lstStyle/>
          <a:p>
            <a:fld id="{53E93680-BDE6-4995-9A65-C5C6D1D9510C}" type="slidenum">
              <a:rPr lang="en-IN" smtClean="0"/>
              <a:pPr/>
              <a:t>57</a:t>
            </a:fld>
            <a:endParaRPr lang="en-IN"/>
          </a:p>
        </p:txBody>
      </p:sp>
    </p:spTree>
    <p:extLst>
      <p:ext uri="{BB962C8B-B14F-4D97-AF65-F5344CB8AC3E}">
        <p14:creationId xmlns:p14="http://schemas.microsoft.com/office/powerpoint/2010/main" val="1660680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140347-74E2-4FEF-9DDA-34163170FA45}"/>
              </a:ext>
            </a:extLst>
          </p:cNvPr>
          <p:cNvSpPr>
            <a:spLocks noGrp="1"/>
          </p:cNvSpPr>
          <p:nvPr>
            <p:ph type="title"/>
          </p:nvPr>
        </p:nvSpPr>
        <p:spPr>
          <a:xfrm>
            <a:off x="1103312" y="679572"/>
            <a:ext cx="9404723" cy="1400530"/>
          </a:xfrm>
        </p:spPr>
        <p:txBody>
          <a:bodyPr/>
          <a:lstStyle/>
          <a:p>
            <a:r>
              <a:rPr lang="en-IN" b="1" u="sng" dirty="0">
                <a:solidFill>
                  <a:srgbClr val="FFFF00"/>
                </a:solidFill>
                <a:latin typeface="Times New Roman" panose="02020603050405020304" pitchFamily="18" charset="0"/>
                <a:cs typeface="Times New Roman" panose="02020603050405020304" pitchFamily="18" charset="0"/>
              </a:rPr>
              <a:t>EXIT ROUTE STANDARDS</a:t>
            </a:r>
          </a:p>
        </p:txBody>
      </p:sp>
      <p:sp>
        <p:nvSpPr>
          <p:cNvPr id="3" name="Content Placeholder 2">
            <a:extLst>
              <a:ext uri="{FF2B5EF4-FFF2-40B4-BE49-F238E27FC236}">
                <a16:creationId xmlns="" xmlns:a16="http://schemas.microsoft.com/office/drawing/2014/main" id="{70424744-B266-4EFD-B4A0-C875FCA8FB50}"/>
              </a:ext>
            </a:extLst>
          </p:cNvPr>
          <p:cNvSpPr>
            <a:spLocks noGrp="1"/>
          </p:cNvSpPr>
          <p:nvPr>
            <p:ph idx="1"/>
          </p:nvPr>
        </p:nvSpPr>
        <p:spPr/>
        <p:txBody>
          <a:bodyPr/>
          <a:lstStyle/>
          <a:p>
            <a:pPr algn="just">
              <a:lnSpc>
                <a:spcPct val="200000"/>
              </a:lnSpc>
            </a:pPr>
            <a:r>
              <a:rPr lang="en-IN" b="1" dirty="0">
                <a:latin typeface="Times New Roman" panose="02020603050405020304" pitchFamily="18" charset="0"/>
                <a:cs typeface="Times New Roman" panose="02020603050405020304" pitchFamily="18" charset="0"/>
              </a:rPr>
              <a:t>These standards include the requirements for providing safe and accessible building exits in case of fire or other emergency.</a:t>
            </a:r>
          </a:p>
          <a:p>
            <a:pPr algn="just">
              <a:lnSpc>
                <a:spcPct val="200000"/>
              </a:lnSpc>
            </a:pPr>
            <a:r>
              <a:rPr lang="en-IN" b="1" dirty="0">
                <a:latin typeface="Times New Roman" panose="02020603050405020304" pitchFamily="18" charset="0"/>
                <a:cs typeface="Times New Roman" panose="02020603050405020304" pitchFamily="18" charset="0"/>
              </a:rPr>
              <a:t>Exit routes sufficient for the number of employees in any occupied space.</a:t>
            </a:r>
          </a:p>
          <a:p>
            <a:pPr algn="just">
              <a:lnSpc>
                <a:spcPct val="200000"/>
              </a:lnSpc>
            </a:pPr>
            <a:r>
              <a:rPr lang="en-IN" b="1" dirty="0">
                <a:latin typeface="Times New Roman" panose="02020603050405020304" pitchFamily="18" charset="0"/>
                <a:cs typeface="Times New Roman" panose="02020603050405020304" pitchFamily="18" charset="0"/>
              </a:rPr>
              <a:t> A diagram of evacuation routes posted in a visible location.</a:t>
            </a:r>
          </a:p>
          <a:p>
            <a:pPr algn="just">
              <a:lnSpc>
                <a:spcPct val="20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53240183-3286-4C00-A0EF-8EF97197F974}"/>
              </a:ext>
            </a:extLst>
          </p:cNvPr>
          <p:cNvSpPr>
            <a:spLocks noGrp="1"/>
          </p:cNvSpPr>
          <p:nvPr>
            <p:ph type="sldNum" sz="quarter" idx="12"/>
          </p:nvPr>
        </p:nvSpPr>
        <p:spPr/>
        <p:txBody>
          <a:bodyPr/>
          <a:lstStyle/>
          <a:p>
            <a:fld id="{53E93680-BDE6-4995-9A65-C5C6D1D9510C}" type="slidenum">
              <a:rPr lang="en-IN" smtClean="0"/>
              <a:pPr/>
              <a:t>58</a:t>
            </a:fld>
            <a:endParaRPr lang="en-IN"/>
          </a:p>
        </p:txBody>
      </p:sp>
    </p:spTree>
    <p:extLst>
      <p:ext uri="{BB962C8B-B14F-4D97-AF65-F5344CB8AC3E}">
        <p14:creationId xmlns:p14="http://schemas.microsoft.com/office/powerpoint/2010/main" val="1825534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1AF213-1ABD-4575-B99E-FF6C07A2A380}"/>
              </a:ext>
            </a:extLst>
          </p:cNvPr>
          <p:cNvSpPr>
            <a:spLocks noGrp="1"/>
          </p:cNvSpPr>
          <p:nvPr>
            <p:ph type="title"/>
          </p:nvPr>
        </p:nvSpPr>
        <p:spPr>
          <a:xfrm>
            <a:off x="1103312" y="652388"/>
            <a:ext cx="9404723" cy="1400530"/>
          </a:xfrm>
        </p:spPr>
        <p:txBody>
          <a:bodyPr/>
          <a:lstStyle/>
          <a:p>
            <a:r>
              <a:rPr lang="en-IN" b="1" u="sng" dirty="0">
                <a:solidFill>
                  <a:srgbClr val="FFFF00"/>
                </a:solidFill>
              </a:rPr>
              <a:t>ELECTRICAL STANDARDS</a:t>
            </a:r>
          </a:p>
        </p:txBody>
      </p:sp>
      <p:sp>
        <p:nvSpPr>
          <p:cNvPr id="3" name="Content Placeholder 2">
            <a:extLst>
              <a:ext uri="{FF2B5EF4-FFF2-40B4-BE49-F238E27FC236}">
                <a16:creationId xmlns="" xmlns:a16="http://schemas.microsoft.com/office/drawing/2014/main" id="{B3AD6C76-F286-4C82-B9B9-4D9742FEF5D5}"/>
              </a:ext>
            </a:extLst>
          </p:cNvPr>
          <p:cNvSpPr>
            <a:spLocks noGrp="1"/>
          </p:cNvSpPr>
          <p:nvPr>
            <p:ph idx="1"/>
          </p:nvPr>
        </p:nvSpPr>
        <p:spPr/>
        <p:txBody>
          <a:bodyPr>
            <a:normAutofit/>
          </a:bodyPr>
          <a:lstStyle/>
          <a:p>
            <a:pPr algn="just">
              <a:lnSpc>
                <a:spcPct val="200000"/>
              </a:lnSpc>
            </a:pPr>
            <a:r>
              <a:rPr lang="en-IN" b="1" dirty="0">
                <a:latin typeface="Times New Roman" panose="02020603050405020304" pitchFamily="18" charset="0"/>
                <a:cs typeface="Times New Roman" panose="02020603050405020304" pitchFamily="18" charset="0"/>
              </a:rPr>
              <a:t>OSHA electrical standards apply to electrical equipment and wiring in hazardous locations.</a:t>
            </a:r>
          </a:p>
        </p:txBody>
      </p:sp>
      <p:sp>
        <p:nvSpPr>
          <p:cNvPr id="4" name="Slide Number Placeholder 3">
            <a:extLst>
              <a:ext uri="{FF2B5EF4-FFF2-40B4-BE49-F238E27FC236}">
                <a16:creationId xmlns="" xmlns:a16="http://schemas.microsoft.com/office/drawing/2014/main" id="{3D3033BC-F647-4EBF-B296-1C79F0BCF19B}"/>
              </a:ext>
            </a:extLst>
          </p:cNvPr>
          <p:cNvSpPr>
            <a:spLocks noGrp="1"/>
          </p:cNvSpPr>
          <p:nvPr>
            <p:ph type="sldNum" sz="quarter" idx="12"/>
          </p:nvPr>
        </p:nvSpPr>
        <p:spPr/>
        <p:txBody>
          <a:bodyPr/>
          <a:lstStyle/>
          <a:p>
            <a:fld id="{53E93680-BDE6-4995-9A65-C5C6D1D9510C}" type="slidenum">
              <a:rPr lang="en-IN" smtClean="0"/>
              <a:pPr/>
              <a:t>59</a:t>
            </a:fld>
            <a:endParaRPr lang="en-IN"/>
          </a:p>
        </p:txBody>
      </p:sp>
    </p:spTree>
    <p:extLst>
      <p:ext uri="{BB962C8B-B14F-4D97-AF65-F5344CB8AC3E}">
        <p14:creationId xmlns:p14="http://schemas.microsoft.com/office/powerpoint/2010/main" val="10759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DE1D4F-3D9A-4CD0-8ED4-E1C02FA8B723}"/>
              </a:ext>
            </a:extLst>
          </p:cNvPr>
          <p:cNvSpPr>
            <a:spLocks noGrp="1"/>
          </p:cNvSpPr>
          <p:nvPr>
            <p:ph type="title"/>
          </p:nvPr>
        </p:nvSpPr>
        <p:spPr>
          <a:xfrm>
            <a:off x="1103312" y="652388"/>
            <a:ext cx="9404723" cy="1400530"/>
          </a:xfrm>
        </p:spPr>
        <p:txBody>
          <a:bodyPr/>
          <a:lstStyle/>
          <a:p>
            <a:r>
              <a:rPr lang="en-IN" b="1" u="sng" dirty="0">
                <a:solidFill>
                  <a:srgbClr val="FFFF00"/>
                </a:solidFill>
                <a:latin typeface="Times New Roman" panose="02020603050405020304" pitchFamily="18" charset="0"/>
                <a:cs typeface="Times New Roman" panose="02020603050405020304" pitchFamily="18" charset="0"/>
              </a:rPr>
              <a:t>OCCUPATIONAL HAZARD</a:t>
            </a:r>
          </a:p>
        </p:txBody>
      </p:sp>
      <p:sp>
        <p:nvSpPr>
          <p:cNvPr id="3" name="Content Placeholder 2">
            <a:extLst>
              <a:ext uri="{FF2B5EF4-FFF2-40B4-BE49-F238E27FC236}">
                <a16:creationId xmlns="" xmlns:a16="http://schemas.microsoft.com/office/drawing/2014/main" id="{B4A216BB-7829-4C58-B476-86398D959B23}"/>
              </a:ext>
            </a:extLst>
          </p:cNvPr>
          <p:cNvSpPr>
            <a:spLocks noGrp="1"/>
          </p:cNvSpPr>
          <p:nvPr>
            <p:ph idx="1"/>
          </p:nvPr>
        </p:nvSpPr>
        <p:spPr/>
        <p:txBody>
          <a:bodyPr>
            <a:normAutofit/>
          </a:bodyPr>
          <a:lstStyle/>
          <a:p>
            <a:pPr algn="just">
              <a:lnSpc>
                <a:spcPct val="200000"/>
              </a:lnSpc>
            </a:pPr>
            <a:r>
              <a:rPr lang="en-IN" b="1" dirty="0">
                <a:effectLst/>
                <a:latin typeface="Times New Roman" panose="02020603050405020304" pitchFamily="18" charset="0"/>
                <a:cs typeface="Times New Roman" panose="02020603050405020304" pitchFamily="18" charset="0"/>
              </a:rPr>
              <a:t>Occupational hazard refer to a risk or danger as a consequence of the nature or working conditions of a particular job.</a:t>
            </a:r>
          </a:p>
        </p:txBody>
      </p:sp>
      <p:sp>
        <p:nvSpPr>
          <p:cNvPr id="4" name="Slide Number Placeholder 3">
            <a:extLst>
              <a:ext uri="{FF2B5EF4-FFF2-40B4-BE49-F238E27FC236}">
                <a16:creationId xmlns="" xmlns:a16="http://schemas.microsoft.com/office/drawing/2014/main" id="{AD88E4B1-4CC2-4218-9E78-F768ADE7C1FF}"/>
              </a:ext>
            </a:extLst>
          </p:cNvPr>
          <p:cNvSpPr>
            <a:spLocks noGrp="1"/>
          </p:cNvSpPr>
          <p:nvPr>
            <p:ph type="sldNum" sz="quarter" idx="12"/>
          </p:nvPr>
        </p:nvSpPr>
        <p:spPr>
          <a:xfrm>
            <a:off x="10335143" y="469825"/>
            <a:ext cx="753545" cy="365125"/>
          </a:xfrm>
        </p:spPr>
        <p:txBody>
          <a:bodyPr/>
          <a:lstStyle/>
          <a:p>
            <a:fld id="{53E93680-BDE6-4995-9A65-C5C6D1D9510C}" type="slidenum">
              <a:rPr lang="en-IN" sz="1600" smtClean="0"/>
              <a:pPr/>
              <a:t>6</a:t>
            </a:fld>
            <a:endParaRPr lang="en-IN" sz="1600" dirty="0"/>
          </a:p>
        </p:txBody>
      </p:sp>
    </p:spTree>
    <p:extLst>
      <p:ext uri="{BB962C8B-B14F-4D97-AF65-F5344CB8AC3E}">
        <p14:creationId xmlns:p14="http://schemas.microsoft.com/office/powerpoint/2010/main" val="4098347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7D31078-E24E-4E5A-9BD4-581B176161A5}"/>
              </a:ext>
            </a:extLst>
          </p:cNvPr>
          <p:cNvSpPr>
            <a:spLocks noGrp="1"/>
          </p:cNvSpPr>
          <p:nvPr>
            <p:ph type="sldNum" sz="quarter" idx="12"/>
          </p:nvPr>
        </p:nvSpPr>
        <p:spPr/>
        <p:txBody>
          <a:bodyPr/>
          <a:lstStyle/>
          <a:p>
            <a:fld id="{53E93680-BDE6-4995-9A65-C5C6D1D9510C}" type="slidenum">
              <a:rPr lang="en-IN" smtClean="0"/>
              <a:pPr/>
              <a:t>60</a:t>
            </a:fld>
            <a:endParaRPr lang="en-IN"/>
          </a:p>
        </p:txBody>
      </p:sp>
      <p:pic>
        <p:nvPicPr>
          <p:cNvPr id="5" name="Picture 4">
            <a:extLst>
              <a:ext uri="{FF2B5EF4-FFF2-40B4-BE49-F238E27FC236}">
                <a16:creationId xmlns="" xmlns:a16="http://schemas.microsoft.com/office/drawing/2014/main" id="{230BAC55-9891-4225-9A23-BEB233A221BC}"/>
              </a:ext>
            </a:extLst>
          </p:cNvPr>
          <p:cNvPicPr>
            <a:picLocks noChangeAspect="1"/>
          </p:cNvPicPr>
          <p:nvPr/>
        </p:nvPicPr>
        <p:blipFill>
          <a:blip r:embed="rId2"/>
          <a:stretch>
            <a:fillRect/>
          </a:stretch>
        </p:blipFill>
        <p:spPr>
          <a:xfrm>
            <a:off x="2363372" y="0"/>
            <a:ext cx="6808763" cy="6857999"/>
          </a:xfrm>
          <a:prstGeom prst="rect">
            <a:avLst/>
          </a:prstGeom>
        </p:spPr>
      </p:pic>
    </p:spTree>
    <p:extLst>
      <p:ext uri="{BB962C8B-B14F-4D97-AF65-F5344CB8AC3E}">
        <p14:creationId xmlns:p14="http://schemas.microsoft.com/office/powerpoint/2010/main" val="974860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80F7D25-3394-4EF4-A16E-A9F649BB3C74}"/>
              </a:ext>
            </a:extLst>
          </p:cNvPr>
          <p:cNvSpPr>
            <a:spLocks noGrp="1"/>
          </p:cNvSpPr>
          <p:nvPr>
            <p:ph type="sldNum" sz="quarter" idx="12"/>
          </p:nvPr>
        </p:nvSpPr>
        <p:spPr/>
        <p:txBody>
          <a:bodyPr/>
          <a:lstStyle/>
          <a:p>
            <a:fld id="{53E93680-BDE6-4995-9A65-C5C6D1D9510C}" type="slidenum">
              <a:rPr lang="en-IN" smtClean="0"/>
              <a:pPr/>
              <a:t>61</a:t>
            </a:fld>
            <a:endParaRPr lang="en-IN"/>
          </a:p>
        </p:txBody>
      </p:sp>
      <p:pic>
        <p:nvPicPr>
          <p:cNvPr id="6" name="Picture 2">
            <a:extLst>
              <a:ext uri="{FF2B5EF4-FFF2-40B4-BE49-F238E27FC236}">
                <a16:creationId xmlns="" xmlns:a16="http://schemas.microsoft.com/office/drawing/2014/main" id="{1DFCBD56-1304-4DBA-BC86-0F073743B03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645920" y="0"/>
            <a:ext cx="83702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979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AA8125-252C-4B20-A567-12DEF448B07F}"/>
              </a:ext>
            </a:extLst>
          </p:cNvPr>
          <p:cNvSpPr>
            <a:spLocks noGrp="1"/>
          </p:cNvSpPr>
          <p:nvPr>
            <p:ph type="title"/>
          </p:nvPr>
        </p:nvSpPr>
        <p:spPr>
          <a:xfrm>
            <a:off x="1103312" y="652388"/>
            <a:ext cx="9404723" cy="1400530"/>
          </a:xfrm>
        </p:spPr>
        <p:txBody>
          <a:bodyPr/>
          <a:lstStyle/>
          <a:p>
            <a:r>
              <a:rPr lang="en-IN" b="1" u="sng" dirty="0">
                <a:solidFill>
                  <a:srgbClr val="FFFF00"/>
                </a:solidFill>
              </a:rPr>
              <a:t>CONCLUSION</a:t>
            </a:r>
          </a:p>
        </p:txBody>
      </p:sp>
      <p:sp>
        <p:nvSpPr>
          <p:cNvPr id="3" name="Content Placeholder 2">
            <a:extLst>
              <a:ext uri="{FF2B5EF4-FFF2-40B4-BE49-F238E27FC236}">
                <a16:creationId xmlns="" xmlns:a16="http://schemas.microsoft.com/office/drawing/2014/main" id="{F2CA8F48-5847-42AA-86AE-087970A4852F}"/>
              </a:ext>
            </a:extLst>
          </p:cNvPr>
          <p:cNvSpPr>
            <a:spLocks noGrp="1"/>
          </p:cNvSpPr>
          <p:nvPr>
            <p:ph idx="1"/>
          </p:nvPr>
        </p:nvSpPr>
        <p:spPr/>
        <p:txBody>
          <a:bodyPr/>
          <a:lstStyle/>
          <a:p>
            <a:pPr algn="just">
              <a:lnSpc>
                <a:spcPct val="200000"/>
              </a:lnSpc>
            </a:pPr>
            <a:r>
              <a:rPr lang="en-IN" b="1" dirty="0">
                <a:latin typeface="Times New Roman" panose="02020603050405020304" pitchFamily="18" charset="0"/>
                <a:cs typeface="Times New Roman" panose="02020603050405020304" pitchFamily="18" charset="0"/>
              </a:rPr>
              <a:t>Dental professionals are at greater risk of exposure to numerous Occupational Health Hazards. Sufficient knowledge and adequate information regarding occupational hazards and its prevention will contribute in providing quality care to patients. Hence, there is a need to recognize possible hazards and to implement specific measures to control and reduce these hazards. </a:t>
            </a:r>
          </a:p>
        </p:txBody>
      </p:sp>
      <p:sp>
        <p:nvSpPr>
          <p:cNvPr id="4" name="Slide Number Placeholder 3">
            <a:extLst>
              <a:ext uri="{FF2B5EF4-FFF2-40B4-BE49-F238E27FC236}">
                <a16:creationId xmlns="" xmlns:a16="http://schemas.microsoft.com/office/drawing/2014/main" id="{96EACDF6-D050-47D7-B44E-3985384ABDC0}"/>
              </a:ext>
            </a:extLst>
          </p:cNvPr>
          <p:cNvSpPr>
            <a:spLocks noGrp="1"/>
          </p:cNvSpPr>
          <p:nvPr>
            <p:ph type="sldNum" sz="quarter" idx="12"/>
          </p:nvPr>
        </p:nvSpPr>
        <p:spPr/>
        <p:txBody>
          <a:bodyPr/>
          <a:lstStyle/>
          <a:p>
            <a:fld id="{53E93680-BDE6-4995-9A65-C5C6D1D9510C}" type="slidenum">
              <a:rPr lang="en-IN" smtClean="0"/>
              <a:pPr/>
              <a:t>62</a:t>
            </a:fld>
            <a:endParaRPr lang="en-IN"/>
          </a:p>
        </p:txBody>
      </p:sp>
    </p:spTree>
    <p:extLst>
      <p:ext uri="{BB962C8B-B14F-4D97-AF65-F5344CB8AC3E}">
        <p14:creationId xmlns:p14="http://schemas.microsoft.com/office/powerpoint/2010/main" val="3136650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56367-8692-4CF7-AC3B-D217068FE120}"/>
              </a:ext>
            </a:extLst>
          </p:cNvPr>
          <p:cNvSpPr>
            <a:spLocks noGrp="1"/>
          </p:cNvSpPr>
          <p:nvPr>
            <p:ph type="title"/>
          </p:nvPr>
        </p:nvSpPr>
        <p:spPr>
          <a:xfrm>
            <a:off x="1103312" y="609601"/>
            <a:ext cx="9404723" cy="1400530"/>
          </a:xfrm>
        </p:spPr>
        <p:txBody>
          <a:bodyPr/>
          <a:lstStyle/>
          <a:p>
            <a:r>
              <a:rPr lang="en-IN" b="1" u="sng" dirty="0">
                <a:solidFill>
                  <a:srgbClr val="FFFF00"/>
                </a:solidFill>
              </a:rPr>
              <a:t>REFERENCES</a:t>
            </a:r>
          </a:p>
        </p:txBody>
      </p:sp>
      <p:sp>
        <p:nvSpPr>
          <p:cNvPr id="3" name="Content Placeholder 2">
            <a:extLst>
              <a:ext uri="{FF2B5EF4-FFF2-40B4-BE49-F238E27FC236}">
                <a16:creationId xmlns="" xmlns:a16="http://schemas.microsoft.com/office/drawing/2014/main" id="{A66C5553-AB09-4D5C-BF32-7FC6DB6D51AB}"/>
              </a:ext>
            </a:extLst>
          </p:cNvPr>
          <p:cNvSpPr>
            <a:spLocks noGrp="1"/>
          </p:cNvSpPr>
          <p:nvPr>
            <p:ph idx="1"/>
          </p:nvPr>
        </p:nvSpPr>
        <p:spPr>
          <a:xfrm>
            <a:off x="1103312" y="1772529"/>
            <a:ext cx="10347790" cy="4789741"/>
          </a:xfrm>
        </p:spPr>
        <p:txBody>
          <a:bodyPr>
            <a:normAutofit fontScale="92500" lnSpcReduction="10000"/>
          </a:bodyPr>
          <a:lstStyle/>
          <a:p>
            <a:pPr algn="just">
              <a:lnSpc>
                <a:spcPct val="150000"/>
              </a:lnSpc>
            </a:pPr>
            <a:r>
              <a:rPr lang="en-US" sz="2200" b="1" dirty="0" err="1">
                <a:latin typeface="Times New Roman" pitchFamily="18" charset="0"/>
                <a:cs typeface="Times New Roman" pitchFamily="18" charset="0"/>
              </a:rPr>
              <a:t>K.Park</a:t>
            </a:r>
            <a:r>
              <a:rPr lang="en-US" sz="2200" b="1" dirty="0">
                <a:latin typeface="Times New Roman" pitchFamily="18" charset="0"/>
                <a:cs typeface="Times New Roman" pitchFamily="18" charset="0"/>
              </a:rPr>
              <a:t>. Park’s textbook of preventive and social medicine 2019: 25</a:t>
            </a:r>
            <a:r>
              <a:rPr lang="en-US" sz="2200" b="1" baseline="30000" dirty="0">
                <a:latin typeface="Times New Roman" pitchFamily="18" charset="0"/>
                <a:cs typeface="Times New Roman" pitchFamily="18" charset="0"/>
              </a:rPr>
              <a:t>th</a:t>
            </a:r>
            <a:r>
              <a:rPr lang="en-US" sz="2200" b="1" dirty="0">
                <a:latin typeface="Times New Roman" pitchFamily="18" charset="0"/>
                <a:cs typeface="Times New Roman" pitchFamily="18" charset="0"/>
              </a:rPr>
              <a:t> edition, M/s </a:t>
            </a:r>
            <a:r>
              <a:rPr lang="en-US" sz="2200" b="1" dirty="0" err="1">
                <a:latin typeface="Times New Roman" pitchFamily="18" charset="0"/>
                <a:cs typeface="Times New Roman" pitchFamily="18" charset="0"/>
              </a:rPr>
              <a:t>Banarsidas</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Bhanot</a:t>
            </a:r>
            <a:r>
              <a:rPr lang="en-US" sz="2200" b="1" dirty="0">
                <a:latin typeface="Times New Roman" pitchFamily="18" charset="0"/>
                <a:cs typeface="Times New Roman" pitchFamily="18" charset="0"/>
              </a:rPr>
              <a:t> publishers : 864-880.</a:t>
            </a:r>
            <a:endParaRPr lang="en-IN" sz="2200" b="1" dirty="0">
              <a:latin typeface="Times New Roman" panose="02020603050405020304" pitchFamily="18" charset="0"/>
              <a:cs typeface="Times New Roman" panose="02020603050405020304" pitchFamily="18" charset="0"/>
            </a:endParaRPr>
          </a:p>
          <a:p>
            <a:pPr algn="just">
              <a:lnSpc>
                <a:spcPct val="150000"/>
              </a:lnSpc>
            </a:pPr>
            <a:r>
              <a:rPr lang="en-IN" b="1" dirty="0" err="1">
                <a:latin typeface="Times New Roman" panose="02020603050405020304" pitchFamily="18" charset="0"/>
                <a:cs typeface="Times New Roman" panose="02020603050405020304" pitchFamily="18" charset="0"/>
              </a:rPr>
              <a:t>Sandeepa</a:t>
            </a:r>
            <a:r>
              <a:rPr lang="en-IN" b="1" dirty="0">
                <a:latin typeface="Times New Roman" panose="02020603050405020304" pitchFamily="18" charset="0"/>
                <a:cs typeface="Times New Roman" panose="02020603050405020304" pitchFamily="18" charset="0"/>
              </a:rPr>
              <a:t> NC, </a:t>
            </a:r>
            <a:r>
              <a:rPr lang="en-IN" b="1" dirty="0" err="1">
                <a:latin typeface="Times New Roman" panose="02020603050405020304" pitchFamily="18" charset="0"/>
                <a:cs typeface="Times New Roman" panose="02020603050405020304" pitchFamily="18" charset="0"/>
              </a:rPr>
              <a:t>Salha</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Hossien</a:t>
            </a:r>
            <a:r>
              <a:rPr lang="en-IN" b="1" dirty="0">
                <a:latin typeface="Times New Roman" panose="02020603050405020304" pitchFamily="18" charset="0"/>
                <a:cs typeface="Times New Roman" panose="02020603050405020304" pitchFamily="18" charset="0"/>
              </a:rPr>
              <a:t> Ali, Tahani Abdullah Al-Qahtani. Occupational Hazards and preventive practices among Dentists in Saudi Arabia-a cross-sectional survey. ACTA Scientific Dental Sciences 2019;3(1): 145-153.</a:t>
            </a:r>
          </a:p>
          <a:p>
            <a:pPr algn="just">
              <a:lnSpc>
                <a:spcPct val="150000"/>
              </a:lnSpc>
            </a:pPr>
            <a:r>
              <a:rPr lang="en-IN" b="1" dirty="0" err="1">
                <a:latin typeface="Times New Roman" panose="02020603050405020304" pitchFamily="18" charset="0"/>
                <a:cs typeface="Times New Roman" panose="02020603050405020304" pitchFamily="18" charset="0"/>
              </a:rPr>
              <a:t>Chinta</a:t>
            </a:r>
            <a:r>
              <a:rPr lang="en-IN" b="1" dirty="0">
                <a:latin typeface="Times New Roman" panose="02020603050405020304" pitchFamily="18" charset="0"/>
                <a:cs typeface="Times New Roman" panose="02020603050405020304" pitchFamily="18" charset="0"/>
              </a:rPr>
              <a:t> Siva Naga </a:t>
            </a:r>
            <a:r>
              <a:rPr lang="en-IN" b="1" dirty="0" err="1">
                <a:latin typeface="Times New Roman" panose="02020603050405020304" pitchFamily="18" charset="0"/>
                <a:cs typeface="Times New Roman" panose="02020603050405020304" pitchFamily="18" charset="0"/>
              </a:rPr>
              <a:t>Yasaswi</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Neerisetty</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Prasnthi</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Bommireddy</a:t>
            </a:r>
            <a:r>
              <a:rPr lang="en-IN" b="1" dirty="0">
                <a:latin typeface="Times New Roman" panose="02020603050405020304" pitchFamily="18" charset="0"/>
                <a:cs typeface="Times New Roman" panose="02020603050405020304" pitchFamily="18" charset="0"/>
              </a:rPr>
              <a:t> Vikram </a:t>
            </a:r>
            <a:r>
              <a:rPr lang="en-IN" b="1" dirty="0" err="1">
                <a:latin typeface="Times New Roman" panose="02020603050405020304" pitchFamily="18" charset="0"/>
                <a:cs typeface="Times New Roman" panose="02020603050405020304" pitchFamily="18" charset="0"/>
              </a:rPr>
              <a:t>Simha</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Tieumala</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Dabburi</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Kommineni</a:t>
            </a:r>
            <a:r>
              <a:rPr lang="en-IN" b="1" dirty="0">
                <a:latin typeface="Times New Roman" panose="02020603050405020304" pitchFamily="18" charset="0"/>
                <a:cs typeface="Times New Roman" panose="02020603050405020304" pitchFamily="18" charset="0"/>
              </a:rPr>
              <a:t> Harish Chowdary, </a:t>
            </a:r>
            <a:r>
              <a:rPr lang="en-IN" b="1" dirty="0" err="1">
                <a:latin typeface="Times New Roman" panose="02020603050405020304" pitchFamily="18" charset="0"/>
                <a:cs typeface="Times New Roman" panose="02020603050405020304" pitchFamily="18" charset="0"/>
              </a:rPr>
              <a:t>Yaddanapalli</a:t>
            </a:r>
            <a:r>
              <a:rPr lang="en-IN" b="1" dirty="0">
                <a:latin typeface="Times New Roman" panose="02020603050405020304" pitchFamily="18" charset="0"/>
                <a:cs typeface="Times New Roman" panose="02020603050405020304" pitchFamily="18" charset="0"/>
              </a:rPr>
              <a:t> Suresh Chand. Occupational Hazards in Dentistry and Preventing them. Int J Med Rev 2018;5(2): 60-67.</a:t>
            </a:r>
          </a:p>
          <a:p>
            <a:pPr algn="just">
              <a:lnSpc>
                <a:spcPct val="150000"/>
              </a:lnSpc>
            </a:pPr>
            <a:r>
              <a:rPr lang="en-IN" b="1" dirty="0">
                <a:latin typeface="Times New Roman" panose="02020603050405020304" pitchFamily="18" charset="0"/>
                <a:cs typeface="Times New Roman" panose="02020603050405020304" pitchFamily="18" charset="0"/>
              </a:rPr>
              <a:t>Marin </a:t>
            </a:r>
            <a:r>
              <a:rPr lang="en-IN" b="1" dirty="0" err="1">
                <a:latin typeface="Times New Roman" panose="02020603050405020304" pitchFamily="18" charset="0"/>
                <a:cs typeface="Times New Roman" panose="02020603050405020304" pitchFamily="18" charset="0"/>
              </a:rPr>
              <a:t>Vodanovic</a:t>
            </a:r>
            <a:r>
              <a:rPr lang="en-IN" b="1" dirty="0">
                <a:latin typeface="Times New Roman" panose="02020603050405020304" pitchFamily="18" charset="0"/>
                <a:cs typeface="Times New Roman" panose="02020603050405020304" pitchFamily="18" charset="0"/>
              </a:rPr>
              <a:t>, Ivan </a:t>
            </a:r>
            <a:r>
              <a:rPr lang="en-IN" b="1" dirty="0" err="1">
                <a:latin typeface="Times New Roman" panose="02020603050405020304" pitchFamily="18" charset="0"/>
                <a:cs typeface="Times New Roman" panose="02020603050405020304" pitchFamily="18" charset="0"/>
              </a:rPr>
              <a:t>Galic</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Jeta</a:t>
            </a:r>
            <a:r>
              <a:rPr lang="en-IN" b="1" dirty="0">
                <a:latin typeface="Times New Roman" panose="02020603050405020304" pitchFamily="18" charset="0"/>
                <a:cs typeface="Times New Roman" panose="02020603050405020304" pitchFamily="18" charset="0"/>
              </a:rPr>
              <a:t> Kelmendi, Renata </a:t>
            </a:r>
            <a:r>
              <a:rPr lang="en-IN" b="1" dirty="0" err="1">
                <a:latin typeface="Times New Roman" panose="02020603050405020304" pitchFamily="18" charset="0"/>
                <a:cs typeface="Times New Roman" panose="02020603050405020304" pitchFamily="18" charset="0"/>
              </a:rPr>
              <a:t>Chalas</a:t>
            </a:r>
            <a:r>
              <a:rPr lang="en-IN" b="1" dirty="0">
                <a:latin typeface="Times New Roman" panose="02020603050405020304" pitchFamily="18" charset="0"/>
                <a:cs typeface="Times New Roman" panose="02020603050405020304" pitchFamily="18" charset="0"/>
              </a:rPr>
              <a:t>. Occupational Hazards in Contemporary Dentistry. Journal of Medical Sciences 2017;44: 25-41.</a:t>
            </a: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84BA5CB8-DF97-432C-9CE3-60DACAC2F2EC}"/>
              </a:ext>
            </a:extLst>
          </p:cNvPr>
          <p:cNvSpPr>
            <a:spLocks noGrp="1"/>
          </p:cNvSpPr>
          <p:nvPr>
            <p:ph type="sldNum" sz="quarter" idx="12"/>
          </p:nvPr>
        </p:nvSpPr>
        <p:spPr/>
        <p:txBody>
          <a:bodyPr/>
          <a:lstStyle/>
          <a:p>
            <a:fld id="{53E93680-BDE6-4995-9A65-C5C6D1D9510C}" type="slidenum">
              <a:rPr lang="en-IN" smtClean="0"/>
              <a:pPr/>
              <a:t>63</a:t>
            </a:fld>
            <a:endParaRPr lang="en-IN"/>
          </a:p>
        </p:txBody>
      </p:sp>
    </p:spTree>
    <p:extLst>
      <p:ext uri="{BB962C8B-B14F-4D97-AF65-F5344CB8AC3E}">
        <p14:creationId xmlns:p14="http://schemas.microsoft.com/office/powerpoint/2010/main" val="3539467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1FAF01C-4D24-45A8-89ED-31F83F1C2D6A}"/>
              </a:ext>
            </a:extLst>
          </p:cNvPr>
          <p:cNvSpPr>
            <a:spLocks noGrp="1"/>
          </p:cNvSpPr>
          <p:nvPr>
            <p:ph idx="1"/>
          </p:nvPr>
        </p:nvSpPr>
        <p:spPr>
          <a:xfrm>
            <a:off x="689318" y="1167618"/>
            <a:ext cx="10818054" cy="5275385"/>
          </a:xfrm>
        </p:spPr>
        <p:txBody>
          <a:bodyPr/>
          <a:lstStyle/>
          <a:p>
            <a:pPr algn="just">
              <a:lnSpc>
                <a:spcPct val="150000"/>
              </a:lnSpc>
            </a:pPr>
            <a:r>
              <a:rPr lang="en-IN" b="1" dirty="0" err="1">
                <a:latin typeface="Times New Roman" panose="02020603050405020304" pitchFamily="18" charset="0"/>
                <a:cs typeface="Times New Roman" panose="02020603050405020304" pitchFamily="18" charset="0"/>
              </a:rPr>
              <a:t>Kommuri</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Sahiti</a:t>
            </a:r>
            <a:r>
              <a:rPr lang="en-IN" b="1" dirty="0">
                <a:latin typeface="Times New Roman" panose="02020603050405020304" pitchFamily="18" charset="0"/>
                <a:cs typeface="Times New Roman" panose="02020603050405020304" pitchFamily="18" charset="0"/>
              </a:rPr>
              <a:t> Reddy, Dipak </a:t>
            </a:r>
            <a:r>
              <a:rPr lang="en-IN" b="1" dirty="0" err="1">
                <a:latin typeface="Times New Roman" panose="02020603050405020304" pitchFamily="18" charset="0"/>
                <a:cs typeface="Times New Roman" panose="02020603050405020304" pitchFamily="18" charset="0"/>
              </a:rPr>
              <a:t>Sadhan</a:t>
            </a:r>
            <a:r>
              <a:rPr lang="en-IN" b="1" dirty="0">
                <a:latin typeface="Times New Roman" panose="02020603050405020304" pitchFamily="18" charset="0"/>
                <a:cs typeface="Times New Roman" panose="02020603050405020304" pitchFamily="18" charset="0"/>
              </a:rPr>
              <a:t> Paul Majumder, </a:t>
            </a:r>
            <a:r>
              <a:rPr lang="en-IN" b="1" dirty="0" err="1">
                <a:latin typeface="Times New Roman" panose="02020603050405020304" pitchFamily="18" charset="0"/>
                <a:cs typeface="Times New Roman" panose="02020603050405020304" pitchFamily="18" charset="0"/>
              </a:rPr>
              <a:t>Dolar</a:t>
            </a:r>
            <a:r>
              <a:rPr lang="en-IN" b="1" dirty="0">
                <a:latin typeface="Times New Roman" panose="02020603050405020304" pitchFamily="18" charset="0"/>
                <a:cs typeface="Times New Roman" panose="02020603050405020304" pitchFamily="18" charset="0"/>
              </a:rPr>
              <a:t> Doshi, </a:t>
            </a:r>
            <a:r>
              <a:rPr lang="en-IN" b="1" dirty="0" err="1">
                <a:latin typeface="Times New Roman" panose="02020603050405020304" pitchFamily="18" charset="0"/>
                <a:cs typeface="Times New Roman" panose="02020603050405020304" pitchFamily="18" charset="0"/>
              </a:rPr>
              <a:t>Suhas</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Kulakarni</a:t>
            </a:r>
            <a:r>
              <a:rPr lang="en-IN" b="1" dirty="0">
                <a:latin typeface="Times New Roman" panose="02020603050405020304" pitchFamily="18" charset="0"/>
                <a:cs typeface="Times New Roman" panose="02020603050405020304" pitchFamily="18" charset="0"/>
              </a:rPr>
              <a:t> B, Srikanth Reddy M, Padma Reddy. Occupational Hazards in Dentistry. J Res Adv Dent 2017;6(2): 110-122.</a:t>
            </a:r>
          </a:p>
          <a:p>
            <a:pPr algn="just">
              <a:lnSpc>
                <a:spcPct val="150000"/>
              </a:lnSpc>
            </a:pPr>
            <a:r>
              <a:rPr lang="en-IN" b="1" dirty="0">
                <a:latin typeface="Times New Roman" panose="02020603050405020304" pitchFamily="18" charset="0"/>
                <a:cs typeface="Times New Roman" panose="02020603050405020304" pitchFamily="18" charset="0"/>
              </a:rPr>
              <a:t>Solanki J, Gupta S. Occupational Hazards among Western Indian private dental practitioners: A questionnaire-based descriptive study. J Indian Assoc Public Health Dent 2017;15: 48-52.</a:t>
            </a:r>
          </a:p>
          <a:p>
            <a:pPr algn="just">
              <a:lnSpc>
                <a:spcPct val="150000"/>
              </a:lnSpc>
            </a:pPr>
            <a:r>
              <a:rPr lang="en-IN" b="1" dirty="0">
                <a:latin typeface="Times New Roman" panose="02020603050405020304" pitchFamily="18" charset="0"/>
                <a:cs typeface="Times New Roman" panose="02020603050405020304" pitchFamily="18" charset="0"/>
              </a:rPr>
              <a:t>Shiva Kumar GC, </a:t>
            </a:r>
            <a:r>
              <a:rPr lang="en-IN" b="1" dirty="0" err="1">
                <a:latin typeface="Times New Roman" panose="02020603050405020304" pitchFamily="18" charset="0"/>
                <a:cs typeface="Times New Roman" panose="02020603050405020304" pitchFamily="18" charset="0"/>
              </a:rPr>
              <a:t>Sahana</a:t>
            </a:r>
            <a:r>
              <a:rPr lang="en-IN" b="1" dirty="0">
                <a:latin typeface="Times New Roman" panose="02020603050405020304" pitchFamily="18" charset="0"/>
                <a:cs typeface="Times New Roman" panose="02020603050405020304" pitchFamily="18" charset="0"/>
              </a:rPr>
              <a:t> S, </a:t>
            </a:r>
            <a:r>
              <a:rPr lang="en-IN" b="1" dirty="0" err="1">
                <a:latin typeface="Times New Roman" panose="02020603050405020304" pitchFamily="18" charset="0"/>
                <a:cs typeface="Times New Roman" panose="02020603050405020304" pitchFamily="18" charset="0"/>
              </a:rPr>
              <a:t>Prahant</a:t>
            </a:r>
            <a:r>
              <a:rPr lang="en-IN" b="1" dirty="0">
                <a:latin typeface="Times New Roman" panose="02020603050405020304" pitchFamily="18" charset="0"/>
                <a:cs typeface="Times New Roman" panose="02020603050405020304" pitchFamily="18" charset="0"/>
              </a:rPr>
              <a:t> Mishra. Occupational Hazards in the </a:t>
            </a:r>
            <a:r>
              <a:rPr lang="en-IN" b="1" dirty="0" err="1">
                <a:latin typeface="Times New Roman" panose="02020603050405020304" pitchFamily="18" charset="0"/>
                <a:cs typeface="Times New Roman" panose="02020603050405020304" pitchFamily="18" charset="0"/>
              </a:rPr>
              <a:t>detal</a:t>
            </a:r>
            <a:r>
              <a:rPr lang="en-IN" b="1" dirty="0">
                <a:latin typeface="Times New Roman" panose="02020603050405020304" pitchFamily="18" charset="0"/>
                <a:cs typeface="Times New Roman" panose="02020603050405020304" pitchFamily="18" charset="0"/>
              </a:rPr>
              <a:t> office-an overview. International Journal of Contemporary Medicine, Surgery and Radiology 2017;2(1): 29-31.</a:t>
            </a:r>
          </a:p>
          <a:p>
            <a:pPr algn="just">
              <a:lnSpc>
                <a:spcPct val="150000"/>
              </a:lnSpc>
            </a:pPr>
            <a:r>
              <a:rPr lang="en-IN" b="1" dirty="0">
                <a:latin typeface="Times New Roman" panose="02020603050405020304" pitchFamily="18" charset="0"/>
                <a:cs typeface="Times New Roman" panose="02020603050405020304" pitchFamily="18" charset="0"/>
              </a:rPr>
              <a:t>Reddy V, </a:t>
            </a:r>
            <a:r>
              <a:rPr lang="en-IN" b="1" dirty="0" err="1">
                <a:latin typeface="Times New Roman" panose="02020603050405020304" pitchFamily="18" charset="0"/>
                <a:cs typeface="Times New Roman" panose="02020603050405020304" pitchFamily="18" charset="0"/>
              </a:rPr>
              <a:t>Bennadi</a:t>
            </a:r>
            <a:r>
              <a:rPr lang="en-IN" b="1" dirty="0">
                <a:latin typeface="Times New Roman" panose="02020603050405020304" pitchFamily="18" charset="0"/>
                <a:cs typeface="Times New Roman" panose="02020603050405020304" pitchFamily="18" charset="0"/>
              </a:rPr>
              <a:t> D, Satish G, Kura U. Occupational Hazards in Dentists: A Descriptive Study. Journal of Oral Hygiene and Health 2015;3(5)</a:t>
            </a: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endParaRPr lang="en-IN"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D479EC54-185A-466A-88AE-578F2E1ACD56}"/>
              </a:ext>
            </a:extLst>
          </p:cNvPr>
          <p:cNvSpPr>
            <a:spLocks noGrp="1"/>
          </p:cNvSpPr>
          <p:nvPr>
            <p:ph type="sldNum" sz="quarter" idx="12"/>
          </p:nvPr>
        </p:nvSpPr>
        <p:spPr/>
        <p:txBody>
          <a:bodyPr/>
          <a:lstStyle/>
          <a:p>
            <a:fld id="{53E93680-BDE6-4995-9A65-C5C6D1D9510C}" type="slidenum">
              <a:rPr lang="en-IN" smtClean="0"/>
              <a:pPr/>
              <a:t>64</a:t>
            </a:fld>
            <a:endParaRPr lang="en-IN"/>
          </a:p>
        </p:txBody>
      </p:sp>
    </p:spTree>
    <p:extLst>
      <p:ext uri="{BB962C8B-B14F-4D97-AF65-F5344CB8AC3E}">
        <p14:creationId xmlns:p14="http://schemas.microsoft.com/office/powerpoint/2010/main" val="897826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D196BF6-4BCE-4D77-9619-D0D7DE1B9311}"/>
              </a:ext>
            </a:extLst>
          </p:cNvPr>
          <p:cNvSpPr>
            <a:spLocks noGrp="1"/>
          </p:cNvSpPr>
          <p:nvPr>
            <p:ph idx="1"/>
          </p:nvPr>
        </p:nvSpPr>
        <p:spPr>
          <a:xfrm>
            <a:off x="969559" y="1477108"/>
            <a:ext cx="10221180" cy="4757224"/>
          </a:xfrm>
        </p:spPr>
        <p:txBody>
          <a:bodyPr/>
          <a:lstStyle/>
          <a:p>
            <a:pPr algn="just">
              <a:lnSpc>
                <a:spcPct val="150000"/>
              </a:lnSpc>
            </a:pPr>
            <a:r>
              <a:rPr lang="en-IN" b="1" dirty="0">
                <a:latin typeface="Times New Roman" panose="02020603050405020304" pitchFamily="18" charset="0"/>
                <a:cs typeface="Times New Roman" panose="02020603050405020304" pitchFamily="18" charset="0"/>
              </a:rPr>
              <a:t>Abhishek Mehta, Mohit Gupta, Nancy Upadhyaya. Status of Occupational Hazards and their prevention among dental professionals in Chandigarh, India: A comprehensive questionnaire survey. Dent Res J 2013;10(4): 448-451.</a:t>
            </a:r>
          </a:p>
          <a:p>
            <a:pPr algn="just">
              <a:lnSpc>
                <a:spcPct val="150000"/>
              </a:lnSpc>
            </a:pPr>
            <a:r>
              <a:rPr lang="en-IN" b="1" dirty="0">
                <a:latin typeface="Times New Roman" panose="02020603050405020304" pitchFamily="18" charset="0"/>
                <a:cs typeface="Times New Roman" panose="02020603050405020304" pitchFamily="18" charset="0"/>
              </a:rPr>
              <a:t>Jamshid </a:t>
            </a:r>
            <a:r>
              <a:rPr lang="en-IN" b="1" dirty="0" err="1">
                <a:latin typeface="Times New Roman" panose="02020603050405020304" pitchFamily="18" charset="0"/>
                <a:cs typeface="Times New Roman" panose="02020603050405020304" pitchFamily="18" charset="0"/>
              </a:rPr>
              <a:t>Ayatollahi</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Fatemah</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Ayatollahi</a:t>
            </a:r>
            <a:r>
              <a:rPr lang="en-IN" b="1" dirty="0">
                <a:latin typeface="Times New Roman" panose="02020603050405020304" pitchFamily="18" charset="0"/>
                <a:cs typeface="Times New Roman" panose="02020603050405020304" pitchFamily="18" charset="0"/>
              </a:rPr>
              <a:t>, Ali </a:t>
            </a:r>
            <a:r>
              <a:rPr lang="en-IN" b="1" dirty="0" err="1">
                <a:latin typeface="Times New Roman" panose="02020603050405020304" pitchFamily="18" charset="0"/>
                <a:cs typeface="Times New Roman" panose="02020603050405020304" pitchFamily="18" charset="0"/>
              </a:rPr>
              <a:t>Mellat</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Ardekani</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Rezvan</a:t>
            </a:r>
            <a:r>
              <a:rPr lang="en-IN" b="1" dirty="0">
                <a:latin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cs typeface="Times New Roman" panose="02020603050405020304" pitchFamily="18" charset="0"/>
              </a:rPr>
              <a:t>Bahrololoomi</a:t>
            </a:r>
            <a:r>
              <a:rPr lang="en-IN" b="1" dirty="0">
                <a:latin typeface="Times New Roman" panose="02020603050405020304" pitchFamily="18" charset="0"/>
                <a:cs typeface="Times New Roman" panose="02020603050405020304" pitchFamily="18" charset="0"/>
              </a:rPr>
              <a:t>, Jahangir </a:t>
            </a:r>
            <a:r>
              <a:rPr lang="en-IN" b="1" dirty="0" err="1">
                <a:latin typeface="Times New Roman" panose="02020603050405020304" pitchFamily="18" charset="0"/>
                <a:cs typeface="Times New Roman" panose="02020603050405020304" pitchFamily="18" charset="0"/>
              </a:rPr>
              <a:t>Ayatollahi</a:t>
            </a:r>
            <a:r>
              <a:rPr lang="en-IN" b="1" dirty="0">
                <a:latin typeface="Times New Roman" panose="02020603050405020304" pitchFamily="18" charset="0"/>
                <a:cs typeface="Times New Roman" panose="02020603050405020304" pitchFamily="18" charset="0"/>
              </a:rPr>
              <a:t>, Ali </a:t>
            </a:r>
            <a:r>
              <a:rPr lang="en-IN" b="1" dirty="0" err="1">
                <a:latin typeface="Times New Roman" panose="02020603050405020304" pitchFamily="18" charset="0"/>
                <a:cs typeface="Times New Roman" panose="02020603050405020304" pitchFamily="18" charset="0"/>
              </a:rPr>
              <a:t>Ayatollahi</a:t>
            </a:r>
            <a:r>
              <a:rPr lang="en-IN" b="1" dirty="0">
                <a:latin typeface="Times New Roman" panose="02020603050405020304" pitchFamily="18" charset="0"/>
                <a:cs typeface="Times New Roman" panose="02020603050405020304" pitchFamily="18" charset="0"/>
              </a:rPr>
              <a:t>, Mohammad Bagher  </a:t>
            </a:r>
            <a:r>
              <a:rPr lang="en-IN" b="1" dirty="0" err="1">
                <a:latin typeface="Times New Roman" panose="02020603050405020304" pitchFamily="18" charset="0"/>
                <a:cs typeface="Times New Roman" panose="02020603050405020304" pitchFamily="18" charset="0"/>
              </a:rPr>
              <a:t>Owlia</a:t>
            </a:r>
            <a:r>
              <a:rPr lang="en-IN" b="1" dirty="0">
                <a:latin typeface="Times New Roman" panose="02020603050405020304" pitchFamily="18" charset="0"/>
                <a:cs typeface="Times New Roman" panose="02020603050405020304" pitchFamily="18" charset="0"/>
              </a:rPr>
              <a:t>. Occupational Hazards to dental staff. Dent Res J 2012;9(1): 2-7.</a:t>
            </a:r>
          </a:p>
          <a:p>
            <a:pPr algn="just">
              <a:lnSpc>
                <a:spcPct val="150000"/>
              </a:lnSpc>
            </a:pPr>
            <a:r>
              <a:rPr lang="en-IN" b="1" dirty="0">
                <a:latin typeface="Times New Roman" panose="02020603050405020304" pitchFamily="18" charset="0"/>
                <a:cs typeface="Times New Roman" panose="02020603050405020304" pitchFamily="18" charset="0"/>
              </a:rPr>
              <a:t>SS Chopra, SS Pandey. Occupational Hazards among Dental Surgeons. Medical Journal of Armed Forces India 2007;63(1): 23-25.</a:t>
            </a:r>
          </a:p>
        </p:txBody>
      </p:sp>
      <p:sp>
        <p:nvSpPr>
          <p:cNvPr id="4" name="Slide Number Placeholder 3">
            <a:extLst>
              <a:ext uri="{FF2B5EF4-FFF2-40B4-BE49-F238E27FC236}">
                <a16:creationId xmlns="" xmlns:a16="http://schemas.microsoft.com/office/drawing/2014/main" id="{DCEF143F-35F9-47AD-81C4-ACBA9CB41DA1}"/>
              </a:ext>
            </a:extLst>
          </p:cNvPr>
          <p:cNvSpPr>
            <a:spLocks noGrp="1"/>
          </p:cNvSpPr>
          <p:nvPr>
            <p:ph type="sldNum" sz="quarter" idx="12"/>
          </p:nvPr>
        </p:nvSpPr>
        <p:spPr/>
        <p:txBody>
          <a:bodyPr/>
          <a:lstStyle/>
          <a:p>
            <a:fld id="{53E93680-BDE6-4995-9A65-C5C6D1D9510C}" type="slidenum">
              <a:rPr lang="en-IN" smtClean="0"/>
              <a:pPr/>
              <a:t>65</a:t>
            </a:fld>
            <a:endParaRPr lang="en-IN"/>
          </a:p>
        </p:txBody>
      </p:sp>
    </p:spTree>
    <p:extLst>
      <p:ext uri="{BB962C8B-B14F-4D97-AF65-F5344CB8AC3E}">
        <p14:creationId xmlns:p14="http://schemas.microsoft.com/office/powerpoint/2010/main" val="2383575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6065D25-5FFE-414D-A9ED-DCE89E960C8B}"/>
              </a:ext>
            </a:extLst>
          </p:cNvPr>
          <p:cNvSpPr>
            <a:spLocks noGrp="1"/>
          </p:cNvSpPr>
          <p:nvPr>
            <p:ph idx="1"/>
          </p:nvPr>
        </p:nvSpPr>
        <p:spPr>
          <a:xfrm>
            <a:off x="1145515" y="1701227"/>
            <a:ext cx="9911691" cy="4179068"/>
          </a:xfrm>
        </p:spPr>
        <p:txBody>
          <a:bodyPr/>
          <a:lstStyle/>
          <a:p>
            <a:pPr algn="just">
              <a:lnSpc>
                <a:spcPct val="150000"/>
              </a:lnSpc>
            </a:pPr>
            <a:r>
              <a:rPr lang="en-IN" dirty="0">
                <a:hlinkClick r:id="rId2"/>
              </a:rPr>
              <a:t>https://www.who.int/csr/resources/publications/standardprecautions/en/</a:t>
            </a:r>
            <a:r>
              <a:rPr lang="en-IN" dirty="0"/>
              <a:t> last accessed on 17-05-2020.</a:t>
            </a:r>
          </a:p>
          <a:p>
            <a:pPr algn="just">
              <a:lnSpc>
                <a:spcPct val="150000"/>
              </a:lnSpc>
            </a:pPr>
            <a:r>
              <a:rPr lang="en-IN" dirty="0">
                <a:hlinkClick r:id="rId3"/>
              </a:rPr>
              <a:t>https://www.osha.gov/aboutosha</a:t>
            </a:r>
            <a:r>
              <a:rPr lang="en-IN" dirty="0"/>
              <a:t> last accessed on 17-05-2020.</a:t>
            </a:r>
          </a:p>
          <a:p>
            <a:pPr algn="just">
              <a:lnSpc>
                <a:spcPct val="150000"/>
              </a:lnSpc>
            </a:pPr>
            <a:r>
              <a:rPr lang="en-IN" dirty="0">
                <a:hlinkClick r:id="rId4"/>
              </a:rPr>
              <a:t>https://en.wikipedia.org/wiki/Occupational_Safety_and_Health_Administration</a:t>
            </a:r>
            <a:r>
              <a:rPr lang="en-IN" dirty="0"/>
              <a:t> last accessed on 17-05-2020.</a:t>
            </a:r>
          </a:p>
          <a:p>
            <a:pPr algn="just">
              <a:lnSpc>
                <a:spcPct val="150000"/>
              </a:lnSpc>
            </a:pPr>
            <a:r>
              <a:rPr lang="en-IN" dirty="0">
                <a:hlinkClick r:id="rId5"/>
              </a:rPr>
              <a:t>https://www.osha.gov/pls/publications/publication.athruz?pType=Industry&amp;pID=64</a:t>
            </a:r>
            <a:r>
              <a:rPr lang="en-IN" dirty="0"/>
              <a:t> last accessed on 17-05-2020.</a:t>
            </a:r>
          </a:p>
          <a:p>
            <a:pPr algn="just">
              <a:lnSpc>
                <a:spcPct val="150000"/>
              </a:lnSpc>
            </a:pPr>
            <a:endParaRPr lang="en-IN" dirty="0"/>
          </a:p>
          <a:p>
            <a:pPr algn="just">
              <a:lnSpc>
                <a:spcPct val="150000"/>
              </a:lnSpc>
            </a:pPr>
            <a:endParaRPr lang="en-IN" dirty="0"/>
          </a:p>
        </p:txBody>
      </p:sp>
      <p:sp>
        <p:nvSpPr>
          <p:cNvPr id="4" name="Slide Number Placeholder 3">
            <a:extLst>
              <a:ext uri="{FF2B5EF4-FFF2-40B4-BE49-F238E27FC236}">
                <a16:creationId xmlns="" xmlns:a16="http://schemas.microsoft.com/office/drawing/2014/main" id="{7D18753D-79BA-484C-95F6-12B070A8665D}"/>
              </a:ext>
            </a:extLst>
          </p:cNvPr>
          <p:cNvSpPr>
            <a:spLocks noGrp="1"/>
          </p:cNvSpPr>
          <p:nvPr>
            <p:ph type="sldNum" sz="quarter" idx="12"/>
          </p:nvPr>
        </p:nvSpPr>
        <p:spPr/>
        <p:txBody>
          <a:bodyPr/>
          <a:lstStyle/>
          <a:p>
            <a:fld id="{53E93680-BDE6-4995-9A65-C5C6D1D9510C}" type="slidenum">
              <a:rPr lang="en-IN" smtClean="0"/>
              <a:pPr/>
              <a:t>66</a:t>
            </a:fld>
            <a:endParaRPr lang="en-IN"/>
          </a:p>
        </p:txBody>
      </p:sp>
    </p:spTree>
    <p:extLst>
      <p:ext uri="{BB962C8B-B14F-4D97-AF65-F5344CB8AC3E}">
        <p14:creationId xmlns:p14="http://schemas.microsoft.com/office/powerpoint/2010/main" val="94847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1AE87-6E0B-4292-B986-6B65BF501464}"/>
              </a:ext>
            </a:extLst>
          </p:cNvPr>
          <p:cNvSpPr>
            <a:spLocks noGrp="1"/>
          </p:cNvSpPr>
          <p:nvPr>
            <p:ph type="title"/>
          </p:nvPr>
        </p:nvSpPr>
        <p:spPr>
          <a:xfrm>
            <a:off x="913795" y="609601"/>
            <a:ext cx="10353761" cy="923778"/>
          </a:xfrm>
        </p:spPr>
        <p:txBody>
          <a:bodyPr/>
          <a:lstStyle/>
          <a:p>
            <a:r>
              <a:rPr lang="en-IN" b="1" u="sng" dirty="0">
                <a:solidFill>
                  <a:srgbClr val="FFFF00"/>
                </a:solidFill>
                <a:effectLst/>
              </a:rPr>
              <a:t>HISTORY</a:t>
            </a:r>
          </a:p>
        </p:txBody>
      </p:sp>
      <p:sp>
        <p:nvSpPr>
          <p:cNvPr id="3" name="Content Placeholder 2">
            <a:extLst>
              <a:ext uri="{FF2B5EF4-FFF2-40B4-BE49-F238E27FC236}">
                <a16:creationId xmlns="" xmlns:a16="http://schemas.microsoft.com/office/drawing/2014/main" id="{7D6E50AE-A4AD-4F14-8E8D-D7DD2044A66E}"/>
              </a:ext>
            </a:extLst>
          </p:cNvPr>
          <p:cNvSpPr>
            <a:spLocks noGrp="1"/>
          </p:cNvSpPr>
          <p:nvPr>
            <p:ph idx="1"/>
          </p:nvPr>
        </p:nvSpPr>
        <p:spPr>
          <a:xfrm>
            <a:off x="913795" y="1692323"/>
            <a:ext cx="10353762" cy="4556076"/>
          </a:xfrm>
        </p:spPr>
        <p:txBody>
          <a:bodyPr>
            <a:normAutofit fontScale="92500" lnSpcReduction="10000"/>
          </a:bodyPr>
          <a:lstStyle/>
          <a:p>
            <a:pPr algn="just">
              <a:lnSpc>
                <a:spcPct val="150000"/>
              </a:lnSpc>
            </a:pPr>
            <a:r>
              <a:rPr lang="en-IN" b="1" dirty="0">
                <a:solidFill>
                  <a:srgbClr val="FFFF00"/>
                </a:solidFill>
                <a:effectLst/>
                <a:latin typeface="Times New Roman" panose="02020603050405020304" pitchFamily="18" charset="0"/>
                <a:cs typeface="Times New Roman" panose="02020603050405020304" pitchFamily="18" charset="0"/>
              </a:rPr>
              <a:t>BERNADINO RAMAZZINI,</a:t>
            </a:r>
            <a:r>
              <a:rPr lang="en-IN" b="1" dirty="0">
                <a:effectLst/>
                <a:latin typeface="Times New Roman" panose="02020603050405020304" pitchFamily="18" charset="0"/>
                <a:cs typeface="Times New Roman" panose="02020603050405020304" pitchFamily="18" charset="0"/>
              </a:rPr>
              <a:t> referred as father of occupational medicine in 18th century published his systemic study of occupational diseases in a book entitled “</a:t>
            </a:r>
            <a:r>
              <a:rPr lang="en-IN" b="1" dirty="0">
                <a:solidFill>
                  <a:srgbClr val="FFFF00"/>
                </a:solidFill>
                <a:effectLst/>
                <a:latin typeface="Times New Roman" panose="02020603050405020304" pitchFamily="18" charset="0"/>
                <a:cs typeface="Times New Roman" panose="02020603050405020304" pitchFamily="18" charset="0"/>
              </a:rPr>
              <a:t>DE MORBIS ARTIFICUM DIATRIBE</a:t>
            </a:r>
            <a:r>
              <a:rPr lang="en-IN" b="1" dirty="0">
                <a:effectLst/>
                <a:latin typeface="Times New Roman" panose="02020603050405020304" pitchFamily="18" charset="0"/>
                <a:cs typeface="Times New Roman" panose="02020603050405020304" pitchFamily="18" charset="0"/>
              </a:rPr>
              <a:t>” in the year 1713. </a:t>
            </a:r>
          </a:p>
          <a:p>
            <a:pPr algn="just">
              <a:lnSpc>
                <a:spcPct val="150000"/>
              </a:lnSpc>
            </a:pPr>
            <a:endParaRPr lang="en-IN" b="1" dirty="0">
              <a:effectLst/>
              <a:latin typeface="Times New Roman" panose="02020603050405020304" pitchFamily="18" charset="0"/>
              <a:cs typeface="Times New Roman" panose="02020603050405020304" pitchFamily="18" charset="0"/>
            </a:endParaRPr>
          </a:p>
          <a:p>
            <a:pPr algn="just">
              <a:lnSpc>
                <a:spcPct val="150000"/>
              </a:lnSpc>
            </a:pPr>
            <a:r>
              <a:rPr lang="en-IN" b="1" dirty="0">
                <a:effectLst/>
                <a:latin typeface="Times New Roman" panose="02020603050405020304" pitchFamily="18" charset="0"/>
                <a:cs typeface="Times New Roman" panose="02020603050405020304" pitchFamily="18" charset="0"/>
              </a:rPr>
              <a:t>The book had three principles causing occupational hazards which he recognised; they are as follows: </a:t>
            </a:r>
          </a:p>
          <a:p>
            <a:pPr algn="just">
              <a:lnSpc>
                <a:spcPct val="150000"/>
              </a:lnSpc>
            </a:pPr>
            <a:r>
              <a:rPr lang="en-IN" b="1" dirty="0">
                <a:effectLst/>
                <a:latin typeface="Times New Roman" panose="02020603050405020304" pitchFamily="18" charset="0"/>
                <a:cs typeface="Times New Roman" panose="02020603050405020304" pitchFamily="18" charset="0"/>
              </a:rPr>
              <a:t>1. Fixed working posture </a:t>
            </a:r>
          </a:p>
          <a:p>
            <a:pPr algn="just">
              <a:lnSpc>
                <a:spcPct val="150000"/>
              </a:lnSpc>
            </a:pPr>
            <a:r>
              <a:rPr lang="en-IN" b="1" dirty="0">
                <a:effectLst/>
                <a:latin typeface="Times New Roman" panose="02020603050405020304" pitchFamily="18" charset="0"/>
                <a:cs typeface="Times New Roman" panose="02020603050405020304" pitchFamily="18" charset="0"/>
              </a:rPr>
              <a:t>2. A continuous repetitive motion </a:t>
            </a:r>
          </a:p>
          <a:p>
            <a:pPr algn="just">
              <a:lnSpc>
                <a:spcPct val="150000"/>
              </a:lnSpc>
            </a:pPr>
            <a:r>
              <a:rPr lang="en-IN" b="1" dirty="0">
                <a:effectLst/>
                <a:latin typeface="Times New Roman" panose="02020603050405020304" pitchFamily="18" charset="0"/>
                <a:cs typeface="Times New Roman" panose="02020603050405020304" pitchFamily="18" charset="0"/>
              </a:rPr>
              <a:t>3. Psychological stress </a:t>
            </a:r>
          </a:p>
          <a:p>
            <a:pPr marL="0" indent="0" algn="just">
              <a:lnSpc>
                <a:spcPct val="150000"/>
              </a:lnSpc>
              <a:buNone/>
            </a:pPr>
            <a:endParaRPr lang="en-IN" b="1" dirty="0">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CC088D29-24E6-4972-AD00-39DDCC16B4EB}"/>
              </a:ext>
            </a:extLst>
          </p:cNvPr>
          <p:cNvSpPr>
            <a:spLocks noGrp="1"/>
          </p:cNvSpPr>
          <p:nvPr>
            <p:ph type="sldNum" sz="quarter" idx="12"/>
          </p:nvPr>
        </p:nvSpPr>
        <p:spPr>
          <a:xfrm>
            <a:off x="10418476" y="347567"/>
            <a:ext cx="753545" cy="365125"/>
          </a:xfrm>
        </p:spPr>
        <p:txBody>
          <a:bodyPr/>
          <a:lstStyle/>
          <a:p>
            <a:fld id="{53E93680-BDE6-4995-9A65-C5C6D1D9510C}" type="slidenum">
              <a:rPr lang="en-IN" sz="1600" smtClean="0"/>
              <a:pPr/>
              <a:t>7</a:t>
            </a:fld>
            <a:endParaRPr lang="en-IN" sz="1600" dirty="0"/>
          </a:p>
        </p:txBody>
      </p:sp>
    </p:spTree>
    <p:extLst>
      <p:ext uri="{BB962C8B-B14F-4D97-AF65-F5344CB8AC3E}">
        <p14:creationId xmlns:p14="http://schemas.microsoft.com/office/powerpoint/2010/main" val="113733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DF7B82-0A23-4957-AD73-71C63100FAFA}"/>
              </a:ext>
            </a:extLst>
          </p:cNvPr>
          <p:cNvSpPr>
            <a:spLocks noGrp="1"/>
          </p:cNvSpPr>
          <p:nvPr>
            <p:ph type="title"/>
          </p:nvPr>
        </p:nvSpPr>
        <p:spPr>
          <a:xfrm>
            <a:off x="913795" y="696170"/>
            <a:ext cx="9404723" cy="1400530"/>
          </a:xfrm>
        </p:spPr>
        <p:txBody>
          <a:bodyPr/>
          <a:lstStyle/>
          <a:p>
            <a:r>
              <a:rPr lang="en-IN" b="1" u="sng" dirty="0">
                <a:solidFill>
                  <a:srgbClr val="FFFF00"/>
                </a:solidFill>
                <a:effectLst/>
                <a:latin typeface="Times New Roman" panose="02020603050405020304" pitchFamily="18" charset="0"/>
                <a:cs typeface="Times New Roman" panose="02020603050405020304" pitchFamily="18" charset="0"/>
              </a:rPr>
              <a:t>OCCUPATIONAL HAZARDS</a:t>
            </a:r>
            <a:endParaRPr lang="en-IN" b="1" u="sng" dirty="0">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1B0A28A-8DF7-46B3-B617-9EEB2A0C472E}"/>
              </a:ext>
            </a:extLst>
          </p:cNvPr>
          <p:cNvSpPr>
            <a:spLocks noGrp="1"/>
          </p:cNvSpPr>
          <p:nvPr>
            <p:ph idx="1"/>
          </p:nvPr>
        </p:nvSpPr>
        <p:spPr>
          <a:xfrm>
            <a:off x="913795" y="2096063"/>
            <a:ext cx="10353762" cy="4332871"/>
          </a:xfrm>
        </p:spPr>
        <p:txBody>
          <a:bodyPr>
            <a:noAutofit/>
          </a:bodyPr>
          <a:lstStyle/>
          <a:p>
            <a:pPr>
              <a:lnSpc>
                <a:spcPct val="170000"/>
              </a:lnSpc>
              <a:buFont typeface="Wingdings" panose="05000000000000000000" pitchFamily="2" charset="2"/>
              <a:buChar char="Ø"/>
            </a:pPr>
            <a:r>
              <a:rPr lang="en-US" b="1" dirty="0">
                <a:effectLst/>
                <a:latin typeface="Times New Roman" pitchFamily="18" charset="0"/>
              </a:rPr>
              <a:t>Any person may be exposed to five types of hazards depending on his occupation:</a:t>
            </a:r>
          </a:p>
          <a:p>
            <a:pPr marL="609600" indent="-609600">
              <a:lnSpc>
                <a:spcPct val="170000"/>
              </a:lnSpc>
              <a:buFont typeface="Wingdings" pitchFamily="2" charset="2"/>
              <a:buAutoNum type="arabicPeriod"/>
            </a:pPr>
            <a:r>
              <a:rPr lang="en-US" b="1" dirty="0">
                <a:effectLst/>
                <a:latin typeface="Times New Roman" pitchFamily="18" charset="0"/>
              </a:rPr>
              <a:t>Physical </a:t>
            </a:r>
          </a:p>
          <a:p>
            <a:pPr marL="609600" indent="-609600">
              <a:lnSpc>
                <a:spcPct val="170000"/>
              </a:lnSpc>
              <a:buFont typeface="Wingdings" pitchFamily="2" charset="2"/>
              <a:buAutoNum type="arabicPeriod"/>
            </a:pPr>
            <a:r>
              <a:rPr lang="en-US" b="1" dirty="0">
                <a:effectLst/>
                <a:latin typeface="Times New Roman" pitchFamily="18" charset="0"/>
              </a:rPr>
              <a:t>Chemical </a:t>
            </a:r>
          </a:p>
          <a:p>
            <a:pPr marL="609600" indent="-609600">
              <a:lnSpc>
                <a:spcPct val="170000"/>
              </a:lnSpc>
              <a:buFont typeface="Wingdings" pitchFamily="2" charset="2"/>
              <a:buAutoNum type="arabicPeriod"/>
            </a:pPr>
            <a:r>
              <a:rPr lang="en-US" b="1" dirty="0">
                <a:effectLst/>
                <a:latin typeface="Times New Roman" pitchFamily="18" charset="0"/>
              </a:rPr>
              <a:t>Biological </a:t>
            </a:r>
          </a:p>
          <a:p>
            <a:pPr marL="609600" indent="-609600">
              <a:lnSpc>
                <a:spcPct val="170000"/>
              </a:lnSpc>
              <a:buFont typeface="Wingdings" pitchFamily="2" charset="2"/>
              <a:buAutoNum type="arabicPeriod"/>
            </a:pPr>
            <a:r>
              <a:rPr lang="en-US" b="1" dirty="0">
                <a:effectLst/>
                <a:latin typeface="Times New Roman" pitchFamily="18" charset="0"/>
              </a:rPr>
              <a:t>Mechanical</a:t>
            </a:r>
          </a:p>
          <a:p>
            <a:pPr marL="609600" indent="-609600">
              <a:lnSpc>
                <a:spcPct val="170000"/>
              </a:lnSpc>
              <a:buFont typeface="Wingdings" pitchFamily="2" charset="2"/>
              <a:buAutoNum type="arabicPeriod"/>
            </a:pPr>
            <a:r>
              <a:rPr lang="en-US" b="1" dirty="0">
                <a:effectLst/>
                <a:latin typeface="Times New Roman" pitchFamily="18" charset="0"/>
              </a:rPr>
              <a:t>Psychosocial </a:t>
            </a:r>
          </a:p>
          <a:p>
            <a:endParaRPr lang="en-IN" b="1" dirty="0"/>
          </a:p>
        </p:txBody>
      </p:sp>
      <p:sp>
        <p:nvSpPr>
          <p:cNvPr id="4" name="Slide Number Placeholder 3">
            <a:extLst>
              <a:ext uri="{FF2B5EF4-FFF2-40B4-BE49-F238E27FC236}">
                <a16:creationId xmlns="" xmlns:a16="http://schemas.microsoft.com/office/drawing/2014/main" id="{ABBE7412-2264-4170-81E7-84BB517077DC}"/>
              </a:ext>
            </a:extLst>
          </p:cNvPr>
          <p:cNvSpPr>
            <a:spLocks noGrp="1"/>
          </p:cNvSpPr>
          <p:nvPr>
            <p:ph type="sldNum" sz="quarter" idx="12"/>
          </p:nvPr>
        </p:nvSpPr>
        <p:spPr>
          <a:xfrm>
            <a:off x="10416265" y="331179"/>
            <a:ext cx="753545" cy="365125"/>
          </a:xfrm>
        </p:spPr>
        <p:txBody>
          <a:bodyPr/>
          <a:lstStyle/>
          <a:p>
            <a:fld id="{53E93680-BDE6-4995-9A65-C5C6D1D9510C}" type="slidenum">
              <a:rPr lang="en-IN" sz="1600" smtClean="0"/>
              <a:pPr/>
              <a:t>8</a:t>
            </a:fld>
            <a:endParaRPr lang="en-IN" sz="1600" dirty="0"/>
          </a:p>
        </p:txBody>
      </p:sp>
    </p:spTree>
    <p:extLst>
      <p:ext uri="{BB962C8B-B14F-4D97-AF65-F5344CB8AC3E}">
        <p14:creationId xmlns:p14="http://schemas.microsoft.com/office/powerpoint/2010/main" val="93163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05732A-9D7C-47A1-845F-194BF72E3EB2}"/>
              </a:ext>
            </a:extLst>
          </p:cNvPr>
          <p:cNvSpPr>
            <a:spLocks noGrp="1"/>
          </p:cNvSpPr>
          <p:nvPr>
            <p:ph type="title"/>
          </p:nvPr>
        </p:nvSpPr>
        <p:spPr>
          <a:xfrm>
            <a:off x="1103312" y="652388"/>
            <a:ext cx="9404723" cy="1400530"/>
          </a:xfrm>
        </p:spPr>
        <p:txBody>
          <a:bodyPr/>
          <a:lstStyle/>
          <a:p>
            <a:r>
              <a:rPr lang="en-IN" b="1" u="sng" dirty="0">
                <a:solidFill>
                  <a:srgbClr val="FFFF00"/>
                </a:solidFill>
                <a:effectLst/>
              </a:rPr>
              <a:t>PHYSICAL HAZARDS</a:t>
            </a:r>
          </a:p>
        </p:txBody>
      </p:sp>
      <p:sp>
        <p:nvSpPr>
          <p:cNvPr id="3" name="Content Placeholder 2">
            <a:extLst>
              <a:ext uri="{FF2B5EF4-FFF2-40B4-BE49-F238E27FC236}">
                <a16:creationId xmlns="" xmlns:a16="http://schemas.microsoft.com/office/drawing/2014/main" id="{A6113D67-8A90-488D-8E43-AE1A3BA6FA52}"/>
              </a:ext>
            </a:extLst>
          </p:cNvPr>
          <p:cNvSpPr>
            <a:spLocks noGrp="1"/>
          </p:cNvSpPr>
          <p:nvPr>
            <p:ph idx="1"/>
          </p:nvPr>
        </p:nvSpPr>
        <p:spPr>
          <a:xfrm>
            <a:off x="1103312" y="2052918"/>
            <a:ext cx="10278921" cy="4033983"/>
          </a:xfrm>
        </p:spPr>
        <p:txBody>
          <a:bodyPr>
            <a:normAutofit/>
          </a:bodyPr>
          <a:lstStyle/>
          <a:p>
            <a:pPr algn="just">
              <a:lnSpc>
                <a:spcPct val="200000"/>
              </a:lnSpc>
              <a:buFont typeface="Wingdings" panose="05000000000000000000" pitchFamily="2" charset="2"/>
              <a:buChar char="Ø"/>
            </a:pPr>
            <a:r>
              <a:rPr lang="en-US" b="1" dirty="0">
                <a:effectLst/>
                <a:latin typeface="Times New Roman" pitchFamily="18" charset="0"/>
              </a:rPr>
              <a:t>Physical agent is defined as an entity without substance or with minimal matter, such as radiation, atmospheric variations, noise, and vibrations.</a:t>
            </a:r>
          </a:p>
          <a:p>
            <a:pPr algn="just">
              <a:lnSpc>
                <a:spcPct val="200000"/>
              </a:lnSpc>
              <a:buFont typeface="Wingdings" panose="05000000000000000000" pitchFamily="2" charset="2"/>
              <a:buChar char="Ø"/>
            </a:pPr>
            <a:r>
              <a:rPr lang="en-US" b="1" dirty="0">
                <a:effectLst/>
                <a:latin typeface="Times New Roman" pitchFamily="18" charset="0"/>
              </a:rPr>
              <a:t>These agents encompass a wide range of potential health risks.</a:t>
            </a:r>
          </a:p>
          <a:p>
            <a:pPr algn="just">
              <a:lnSpc>
                <a:spcPct val="200000"/>
              </a:lnSpc>
              <a:buFont typeface="Wingdings" panose="05000000000000000000" pitchFamily="2" charset="2"/>
              <a:buChar char="Ø"/>
            </a:pPr>
            <a:r>
              <a:rPr lang="en-US" b="1" dirty="0">
                <a:effectLst/>
                <a:latin typeface="Times New Roman" pitchFamily="18" charset="0"/>
              </a:rPr>
              <a:t>Many of these hazards can be minimized by some simple precautions.</a:t>
            </a:r>
          </a:p>
        </p:txBody>
      </p:sp>
      <p:sp>
        <p:nvSpPr>
          <p:cNvPr id="4" name="Slide Number Placeholder 3">
            <a:extLst>
              <a:ext uri="{FF2B5EF4-FFF2-40B4-BE49-F238E27FC236}">
                <a16:creationId xmlns="" xmlns:a16="http://schemas.microsoft.com/office/drawing/2014/main" id="{4BF7736E-0843-4D6C-8642-4DEA7ABCC782}"/>
              </a:ext>
            </a:extLst>
          </p:cNvPr>
          <p:cNvSpPr>
            <a:spLocks noGrp="1"/>
          </p:cNvSpPr>
          <p:nvPr>
            <p:ph type="sldNum" sz="quarter" idx="12"/>
          </p:nvPr>
        </p:nvSpPr>
        <p:spPr>
          <a:xfrm>
            <a:off x="10335143" y="325502"/>
            <a:ext cx="753545" cy="365125"/>
          </a:xfrm>
        </p:spPr>
        <p:txBody>
          <a:bodyPr/>
          <a:lstStyle/>
          <a:p>
            <a:fld id="{53E93680-BDE6-4995-9A65-C5C6D1D9510C}" type="slidenum">
              <a:rPr lang="en-IN" sz="1600" smtClean="0"/>
              <a:pPr/>
              <a:t>9</a:t>
            </a:fld>
            <a:endParaRPr lang="en-IN" sz="1600" dirty="0"/>
          </a:p>
        </p:txBody>
      </p:sp>
    </p:spTree>
    <p:extLst>
      <p:ext uri="{BB962C8B-B14F-4D97-AF65-F5344CB8AC3E}">
        <p14:creationId xmlns:p14="http://schemas.microsoft.com/office/powerpoint/2010/main" val="2282708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822</TotalTime>
  <Words>2994</Words>
  <Application>Microsoft Office PowerPoint</Application>
  <PresentationFormat>Custom</PresentationFormat>
  <Paragraphs>399</Paragraphs>
  <Slides>66</Slides>
  <Notes>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Ion</vt:lpstr>
      <vt:lpstr>PowerPoint Presentation</vt:lpstr>
      <vt:lpstr>OCCUPATIONAL HAZARDS IN DENTISTRY</vt:lpstr>
      <vt:lpstr>CONTENTS</vt:lpstr>
      <vt:lpstr>What is a hazard?</vt:lpstr>
      <vt:lpstr>OCCUPATIONAL HEALTH</vt:lpstr>
      <vt:lpstr>OCCUPATIONAL HAZARD</vt:lpstr>
      <vt:lpstr>HISTORY</vt:lpstr>
      <vt:lpstr>OCCUPATIONAL HAZARDS</vt:lpstr>
      <vt:lpstr>PHYSICAL HAZARDS</vt:lpstr>
      <vt:lpstr>HEAT</vt:lpstr>
      <vt:lpstr>LIGHT</vt:lpstr>
      <vt:lpstr>NOISE</vt:lpstr>
      <vt:lpstr>RADIATION</vt:lpstr>
      <vt:lpstr>PREVENTION MEASURES</vt:lpstr>
      <vt:lpstr>PREVENTION MEASURES</vt:lpstr>
      <vt:lpstr>VIBRATION</vt:lpstr>
      <vt:lpstr>SHARPS</vt:lpstr>
      <vt:lpstr>CHEMICAL HAZARDS</vt:lpstr>
      <vt:lpstr>SILICA &amp; BERYLLIUM</vt:lpstr>
      <vt:lpstr>FORMALDEHYDE</vt:lpstr>
      <vt:lpstr>XYLENE</vt:lpstr>
      <vt:lpstr>PowerPoint Presentation</vt:lpstr>
      <vt:lpstr>METHACRYLATES</vt:lpstr>
      <vt:lpstr>NITRIC OXIDE</vt:lpstr>
      <vt:lpstr>LATEX</vt:lpstr>
      <vt:lpstr>MERCURY</vt:lpstr>
      <vt:lpstr>PowerPoint Presentation</vt:lpstr>
      <vt:lpstr>PowerPoint Presentation</vt:lpstr>
      <vt:lpstr>PREVENTIVE MEASURES</vt:lpstr>
      <vt:lpstr>BIOLOGICAL HAZARDS</vt:lpstr>
      <vt:lpstr>PowerPoint Presentation</vt:lpstr>
      <vt:lpstr>PowerPoint Presentation</vt:lpstr>
      <vt:lpstr>AEROSOLS</vt:lpstr>
      <vt:lpstr>PowerPoint Presentation</vt:lpstr>
      <vt:lpstr>PowerPoint Presentation</vt:lpstr>
      <vt:lpstr>PREVENTIVE MEASURES</vt:lpstr>
      <vt:lpstr>PREVENTIVE MEASURES</vt:lpstr>
      <vt:lpstr>MECHANICAL HAZARDS</vt:lpstr>
      <vt:lpstr>PREVENTIVE MEASURES</vt:lpstr>
      <vt:lpstr>PSYCHOLOGICAL HAZARDS</vt:lpstr>
      <vt:lpstr>PowerPoint Presentation</vt:lpstr>
      <vt:lpstr>PowerPoint Presentation</vt:lpstr>
      <vt:lpstr>ORTHODONTICS</vt:lpstr>
      <vt:lpstr>ORAL &amp; MAXILLO-FACIAL SURGERY</vt:lpstr>
      <vt:lpstr>CONSERVATIVE DENTISTRY &amp; ENDODONTICS</vt:lpstr>
      <vt:lpstr>PERIODONTICS</vt:lpstr>
      <vt:lpstr>ORAL MEDICINE &amp; RADIOLOGY</vt:lpstr>
      <vt:lpstr>PEDODONTICS</vt:lpstr>
      <vt:lpstr>PROSTHODONTICS</vt:lpstr>
      <vt:lpstr>ORAL PATHOLOGY</vt:lpstr>
      <vt:lpstr>PUBLIC HEALTH DENTISTRY</vt:lpstr>
      <vt:lpstr>PowerPoint Presentation</vt:lpstr>
      <vt:lpstr>PowerPoint Presentation</vt:lpstr>
      <vt:lpstr>BLOOD-BORNE PATHOGENS STANDARD</vt:lpstr>
      <vt:lpstr>PowerPoint Presentation</vt:lpstr>
      <vt:lpstr>HAZARD COMMUNICATION STANDARD</vt:lpstr>
      <vt:lpstr>IONIZING RADIATION STANDARD</vt:lpstr>
      <vt:lpstr>EXIT ROUTE STANDARDS</vt:lpstr>
      <vt:lpstr>ELECTRICAL STANDARDS</vt:lpstr>
      <vt:lpstr>PowerPoint Presentation</vt:lpstr>
      <vt:lpstr>PowerPoint Presentation</vt:lpstr>
      <vt:lpstr>CONCLUSION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HAZARDS IN DENTISTRY</dc:title>
  <dc:creator>NAGEN</dc:creator>
  <cp:lastModifiedBy>IDA ROOM</cp:lastModifiedBy>
  <cp:revision>199</cp:revision>
  <dcterms:created xsi:type="dcterms:W3CDTF">2020-04-24T14:30:46Z</dcterms:created>
  <dcterms:modified xsi:type="dcterms:W3CDTF">2023-07-01T07:36:08Z</dcterms:modified>
</cp:coreProperties>
</file>