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0FF0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0FF0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0FF0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54146" y="280162"/>
            <a:ext cx="2233295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00FF0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4540" y="1241806"/>
            <a:ext cx="7614919" cy="4660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g"/><Relationship Id="rId3" Type="http://schemas.openxmlformats.org/officeDocument/2006/relationships/image" Target="../media/image26.png"/><Relationship Id="rId4" Type="http://schemas.openxmlformats.org/officeDocument/2006/relationships/image" Target="../media/image27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1754" y="1579880"/>
            <a:ext cx="7539990" cy="2533015"/>
            <a:chOff x="571754" y="1579880"/>
            <a:chExt cx="7539990" cy="2533015"/>
          </a:xfrm>
        </p:grpSpPr>
        <p:sp>
          <p:nvSpPr>
            <p:cNvPr id="3" name="object 3"/>
            <p:cNvSpPr/>
            <p:nvPr/>
          </p:nvSpPr>
          <p:spPr>
            <a:xfrm>
              <a:off x="608076" y="1603248"/>
              <a:ext cx="7503414" cy="250926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71754" y="1579880"/>
              <a:ext cx="7502017" cy="250774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4881753" y="5458764"/>
            <a:ext cx="3700145" cy="635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 b="1">
                <a:solidFill>
                  <a:srgbClr val="FFFFFF"/>
                </a:solidFill>
                <a:latin typeface="Tahoma"/>
                <a:cs typeface="Tahoma"/>
              </a:rPr>
              <a:t>Dr. B. </a:t>
            </a:r>
            <a:r>
              <a:rPr dirty="0" sz="2000" b="1">
                <a:solidFill>
                  <a:srgbClr val="FFFFFF"/>
                </a:solidFill>
                <a:latin typeface="Tahoma"/>
                <a:cs typeface="Tahoma"/>
              </a:rPr>
              <a:t>Venkat </a:t>
            </a:r>
            <a:r>
              <a:rPr dirty="0" sz="2000" spc="-5" b="1">
                <a:solidFill>
                  <a:srgbClr val="FFFFFF"/>
                </a:solidFill>
                <a:latin typeface="Tahoma"/>
                <a:cs typeface="Tahoma"/>
              </a:rPr>
              <a:t>Ramana</a:t>
            </a:r>
            <a:r>
              <a:rPr dirty="0" sz="2000" spc="-8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Tahoma"/>
                <a:cs typeface="Tahoma"/>
              </a:rPr>
              <a:t>Reddy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2000" spc="-5">
                <a:solidFill>
                  <a:srgbClr val="FFFFFF"/>
                </a:solidFill>
                <a:latin typeface="Tahoma"/>
                <a:cs typeface="Tahoma"/>
              </a:rPr>
              <a:t>Professor </a:t>
            </a:r>
            <a:r>
              <a:rPr dirty="0" sz="2000">
                <a:solidFill>
                  <a:srgbClr val="FFFFFF"/>
                </a:solidFill>
                <a:latin typeface="Tahoma"/>
                <a:cs typeface="Tahoma"/>
              </a:rPr>
              <a:t>&amp;</a:t>
            </a:r>
            <a:r>
              <a:rPr dirty="0" sz="2000" spc="-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Tahoma"/>
                <a:cs typeface="Tahoma"/>
              </a:rPr>
              <a:t>Principal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4702" y="12903"/>
            <a:ext cx="189103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Margins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4939" y="642475"/>
            <a:ext cx="6739890" cy="2738120"/>
          </a:xfrm>
          <a:prstGeom prst="rect">
            <a:avLst/>
          </a:prstGeom>
        </p:spPr>
        <p:txBody>
          <a:bodyPr wrap="square" lIns="0" tIns="29527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232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solidFill>
                  <a:srgbClr val="FFCCCC"/>
                </a:solidFill>
                <a:latin typeface="Times New Roman"/>
                <a:cs typeface="Times New Roman"/>
              </a:rPr>
              <a:t>Superiorly </a:t>
            </a:r>
            <a:r>
              <a:rPr dirty="0" sz="3200" spc="5390">
                <a:solidFill>
                  <a:srgbClr val="CCEBFF"/>
                </a:solidFill>
                <a:latin typeface="Wingdings"/>
                <a:cs typeface="Wingdings"/>
              </a:rPr>
              <a:t>→</a:t>
            </a:r>
            <a:r>
              <a:rPr dirty="0" sz="3200" spc="-70">
                <a:solidFill>
                  <a:srgbClr val="CCEB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CCCC"/>
                </a:solidFill>
                <a:latin typeface="Times New Roman"/>
                <a:cs typeface="Times New Roman"/>
              </a:rPr>
              <a:t>Orbital floor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23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solidFill>
                  <a:srgbClr val="FFCCCC"/>
                </a:solidFill>
                <a:latin typeface="Times New Roman"/>
                <a:cs typeface="Times New Roman"/>
              </a:rPr>
              <a:t>Inferiorly </a:t>
            </a:r>
            <a:r>
              <a:rPr dirty="0" sz="3200" spc="5395">
                <a:solidFill>
                  <a:srgbClr val="CCEBFF"/>
                </a:solidFill>
                <a:latin typeface="Wingdings"/>
                <a:cs typeface="Wingdings"/>
              </a:rPr>
              <a:t>→</a:t>
            </a:r>
            <a:r>
              <a:rPr dirty="0" sz="3200" spc="-75">
                <a:solidFill>
                  <a:srgbClr val="CCEB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CCCC"/>
                </a:solidFill>
                <a:latin typeface="Times New Roman"/>
                <a:cs typeface="Times New Roman"/>
              </a:rPr>
              <a:t>Alveolar Process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solidFill>
                  <a:srgbClr val="FFCCCC"/>
                </a:solidFill>
                <a:latin typeface="Times New Roman"/>
                <a:cs typeface="Times New Roman"/>
              </a:rPr>
              <a:t>Anteriorly </a:t>
            </a:r>
            <a:r>
              <a:rPr dirty="0" sz="3200" spc="5390">
                <a:solidFill>
                  <a:srgbClr val="CCEBFF"/>
                </a:solidFill>
                <a:latin typeface="Wingdings"/>
                <a:cs typeface="Wingdings"/>
              </a:rPr>
              <a:t>→</a:t>
            </a:r>
            <a:r>
              <a:rPr dirty="0" sz="3200" spc="-85">
                <a:solidFill>
                  <a:srgbClr val="CCEB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CCCC"/>
                </a:solidFill>
                <a:latin typeface="Times New Roman"/>
                <a:cs typeface="Times New Roman"/>
              </a:rPr>
              <a:t>Facial surface of </a:t>
            </a:r>
            <a:r>
              <a:rPr dirty="0" sz="3200" spc="-770">
                <a:solidFill>
                  <a:srgbClr val="FFCCCC"/>
                </a:solidFill>
                <a:latin typeface="Times New Roman"/>
                <a:cs typeface="Times New Roman"/>
              </a:rPr>
              <a:t>Maxilla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solidFill>
                  <a:srgbClr val="FFCCCC"/>
                </a:solidFill>
                <a:latin typeface="Times New Roman"/>
                <a:cs typeface="Times New Roman"/>
              </a:rPr>
              <a:t>Posteriorly </a:t>
            </a:r>
            <a:r>
              <a:rPr dirty="0" sz="3200" spc="5390">
                <a:solidFill>
                  <a:srgbClr val="CCEBFF"/>
                </a:solidFill>
                <a:latin typeface="Wingdings"/>
                <a:cs typeface="Wingdings"/>
              </a:rPr>
              <a:t>→</a:t>
            </a:r>
            <a:r>
              <a:rPr dirty="0" sz="3200" spc="-55">
                <a:solidFill>
                  <a:srgbClr val="CCEB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CCCC"/>
                </a:solidFill>
                <a:latin typeface="Times New Roman"/>
                <a:cs typeface="Times New Roman"/>
              </a:rPr>
              <a:t>Infra temporal </a:t>
            </a:r>
            <a:r>
              <a:rPr dirty="0" sz="3200" spc="-355">
                <a:solidFill>
                  <a:srgbClr val="FFCCCC"/>
                </a:solidFill>
                <a:latin typeface="Times New Roman"/>
                <a:cs typeface="Times New Roman"/>
              </a:rPr>
              <a:t>surface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02123" y="3467098"/>
            <a:ext cx="3886200" cy="32644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73548" y="3438525"/>
            <a:ext cx="3943350" cy="3321050"/>
          </a:xfrm>
          <a:prstGeom prst="rect">
            <a:avLst/>
          </a:prstGeom>
          <a:ln w="34290">
            <a:solidFill>
              <a:srgbClr val="FFFF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algn="ctr" marL="469265">
              <a:lnSpc>
                <a:spcPct val="100000"/>
              </a:lnSpc>
              <a:spcBef>
                <a:spcPts val="905"/>
              </a:spcBef>
            </a:pPr>
            <a:r>
              <a:rPr dirty="0" sz="1000" spc="-5">
                <a:latin typeface="Times New Roman"/>
                <a:cs typeface="Times New Roman"/>
              </a:rPr>
              <a:t>Orbital</a:t>
            </a:r>
            <a:r>
              <a:rPr dirty="0" sz="1000" spc="-10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floor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Times New Roman"/>
              <a:cs typeface="Times New Roman"/>
            </a:endParaRPr>
          </a:p>
          <a:p>
            <a:pPr marL="2297430">
              <a:lnSpc>
                <a:spcPct val="100000"/>
              </a:lnSpc>
            </a:pPr>
            <a:r>
              <a:rPr dirty="0" sz="1000" spc="-5">
                <a:latin typeface="Times New Roman"/>
                <a:cs typeface="Times New Roman"/>
              </a:rPr>
              <a:t>infratemporal</a:t>
            </a:r>
            <a:r>
              <a:rPr dirty="0" sz="1000" spc="40">
                <a:latin typeface="Times New Roman"/>
                <a:cs typeface="Times New Roman"/>
              </a:rPr>
              <a:t> </a:t>
            </a:r>
            <a:r>
              <a:rPr dirty="0" sz="1000" spc="-10">
                <a:latin typeface="Times New Roman"/>
                <a:cs typeface="Times New Roman"/>
              </a:rPr>
              <a:t>surface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algn="ctr" marL="58419">
              <a:lnSpc>
                <a:spcPct val="100000"/>
              </a:lnSpc>
              <a:spcBef>
                <a:spcPts val="690"/>
              </a:spcBef>
            </a:pPr>
            <a:r>
              <a:rPr dirty="0" sz="1000" spc="-5">
                <a:latin typeface="Times New Roman"/>
                <a:cs typeface="Times New Roman"/>
              </a:rPr>
              <a:t>Alveolar</a:t>
            </a:r>
            <a:r>
              <a:rPr dirty="0" sz="1000" spc="35">
                <a:latin typeface="Times New Roman"/>
                <a:cs typeface="Times New Roman"/>
              </a:rPr>
              <a:t> </a:t>
            </a:r>
            <a:r>
              <a:rPr dirty="0" sz="1000" spc="-10">
                <a:latin typeface="Times New Roman"/>
                <a:cs typeface="Times New Roman"/>
              </a:rPr>
              <a:t>surface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30599" y="4988178"/>
            <a:ext cx="166370" cy="147193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1190"/>
              </a:lnSpc>
            </a:pPr>
            <a:r>
              <a:rPr dirty="0" sz="1000" spc="-5">
                <a:latin typeface="Times New Roman"/>
                <a:cs typeface="Times New Roman"/>
              </a:rPr>
              <a:t>Facial surface of the</a:t>
            </a:r>
            <a:r>
              <a:rPr dirty="0" sz="1000" spc="40">
                <a:latin typeface="Times New Roman"/>
                <a:cs typeface="Times New Roman"/>
              </a:rPr>
              <a:t> </a:t>
            </a:r>
            <a:r>
              <a:rPr dirty="0" sz="1000" spc="-10">
                <a:latin typeface="Times New Roman"/>
                <a:cs typeface="Times New Roman"/>
              </a:rPr>
              <a:t>maxilla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9398" y="432562"/>
            <a:ext cx="195326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00"/>
                </a:solidFill>
              </a:rPr>
              <a:t>Openi</a:t>
            </a:r>
            <a:r>
              <a:rPr dirty="0" spc="10">
                <a:solidFill>
                  <a:srgbClr val="FFFF00"/>
                </a:solidFill>
              </a:rPr>
              <a:t>n</a:t>
            </a:r>
            <a:r>
              <a:rPr dirty="0">
                <a:solidFill>
                  <a:srgbClr val="FFFF00"/>
                </a:solidFill>
              </a:rPr>
              <a:t>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2140" y="1770329"/>
            <a:ext cx="5995670" cy="32086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>
                <a:solidFill>
                  <a:srgbClr val="FFCCCC"/>
                </a:solidFill>
                <a:latin typeface="Times New Roman"/>
                <a:cs typeface="Times New Roman"/>
              </a:rPr>
              <a:t>Maxillary </a:t>
            </a:r>
            <a:r>
              <a:rPr dirty="0" sz="3600">
                <a:solidFill>
                  <a:srgbClr val="FFCCCC"/>
                </a:solidFill>
                <a:latin typeface="Times New Roman"/>
                <a:cs typeface="Times New Roman"/>
              </a:rPr>
              <a:t>sinus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5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3600">
                <a:solidFill>
                  <a:srgbClr val="FFCCCC"/>
                </a:solidFill>
                <a:latin typeface="Times New Roman"/>
                <a:cs typeface="Times New Roman"/>
              </a:rPr>
              <a:t>Hiatus</a:t>
            </a:r>
            <a:r>
              <a:rPr dirty="0" sz="3600" spc="-5">
                <a:solidFill>
                  <a:srgbClr val="FFCCCC"/>
                </a:solidFill>
                <a:latin typeface="Times New Roman"/>
                <a:cs typeface="Times New Roman"/>
              </a:rPr>
              <a:t> semilunaris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5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2513965" algn="l"/>
              </a:tabLst>
            </a:pPr>
            <a:r>
              <a:rPr dirty="0" sz="3600" spc="-5">
                <a:solidFill>
                  <a:srgbClr val="FFCCCC"/>
                </a:solidFill>
                <a:latin typeface="Times New Roman"/>
                <a:cs typeface="Times New Roman"/>
              </a:rPr>
              <a:t>Nasal</a:t>
            </a:r>
            <a:r>
              <a:rPr dirty="0" sz="3600" spc="10">
                <a:solidFill>
                  <a:srgbClr val="FFCCCC"/>
                </a:solidFill>
                <a:latin typeface="Times New Roman"/>
                <a:cs typeface="Times New Roman"/>
              </a:rPr>
              <a:t> </a:t>
            </a:r>
            <a:r>
              <a:rPr dirty="0" sz="3600" spc="-5">
                <a:solidFill>
                  <a:srgbClr val="FFCCCC"/>
                </a:solidFill>
                <a:latin typeface="Times New Roman"/>
                <a:cs typeface="Times New Roman"/>
              </a:rPr>
              <a:t>cavity	</a:t>
            </a:r>
            <a:r>
              <a:rPr dirty="0" sz="3600">
                <a:solidFill>
                  <a:srgbClr val="FFCCCC"/>
                </a:solidFill>
                <a:latin typeface="Times New Roman"/>
                <a:cs typeface="Times New Roman"/>
              </a:rPr>
              <a:t>( Through </a:t>
            </a:r>
            <a:r>
              <a:rPr dirty="0" sz="3600">
                <a:solidFill>
                  <a:srgbClr val="00CC99"/>
                </a:solidFill>
                <a:latin typeface="Times New Roman"/>
                <a:cs typeface="Times New Roman"/>
              </a:rPr>
              <a:t>ostium</a:t>
            </a:r>
            <a:r>
              <a:rPr dirty="0" sz="3600" spc="-90">
                <a:solidFill>
                  <a:srgbClr val="00CC99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CCCC"/>
                </a:solidFill>
                <a:latin typeface="Times New Roman"/>
                <a:cs typeface="Times New Roman"/>
              </a:rPr>
              <a:t>)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71675" y="3810000"/>
            <a:ext cx="171450" cy="690880"/>
          </a:xfrm>
          <a:custGeom>
            <a:avLst/>
            <a:gdLst/>
            <a:ahLst/>
            <a:cxnLst/>
            <a:rect l="l" t="t" r="r" b="b"/>
            <a:pathLst>
              <a:path w="171450" h="690879">
                <a:moveTo>
                  <a:pt x="57150" y="518922"/>
                </a:moveTo>
                <a:lnTo>
                  <a:pt x="0" y="518922"/>
                </a:lnTo>
                <a:lnTo>
                  <a:pt x="85725" y="690372"/>
                </a:lnTo>
                <a:lnTo>
                  <a:pt x="157162" y="547497"/>
                </a:lnTo>
                <a:lnTo>
                  <a:pt x="57150" y="547497"/>
                </a:lnTo>
                <a:lnTo>
                  <a:pt x="57150" y="518922"/>
                </a:lnTo>
                <a:close/>
              </a:path>
              <a:path w="171450" h="690879">
                <a:moveTo>
                  <a:pt x="114300" y="0"/>
                </a:moveTo>
                <a:lnTo>
                  <a:pt x="57150" y="0"/>
                </a:lnTo>
                <a:lnTo>
                  <a:pt x="57150" y="547497"/>
                </a:lnTo>
                <a:lnTo>
                  <a:pt x="114300" y="547497"/>
                </a:lnTo>
                <a:lnTo>
                  <a:pt x="114300" y="0"/>
                </a:lnTo>
                <a:close/>
              </a:path>
              <a:path w="171450" h="690879">
                <a:moveTo>
                  <a:pt x="171450" y="518922"/>
                </a:moveTo>
                <a:lnTo>
                  <a:pt x="114300" y="518922"/>
                </a:lnTo>
                <a:lnTo>
                  <a:pt x="114300" y="547497"/>
                </a:lnTo>
                <a:lnTo>
                  <a:pt x="157162" y="547497"/>
                </a:lnTo>
                <a:lnTo>
                  <a:pt x="171450" y="518922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971675" y="2433827"/>
            <a:ext cx="171450" cy="690880"/>
          </a:xfrm>
          <a:custGeom>
            <a:avLst/>
            <a:gdLst/>
            <a:ahLst/>
            <a:cxnLst/>
            <a:rect l="l" t="t" r="r" b="b"/>
            <a:pathLst>
              <a:path w="171450" h="690880">
                <a:moveTo>
                  <a:pt x="57150" y="518922"/>
                </a:moveTo>
                <a:lnTo>
                  <a:pt x="0" y="518922"/>
                </a:lnTo>
                <a:lnTo>
                  <a:pt x="85725" y="690372"/>
                </a:lnTo>
                <a:lnTo>
                  <a:pt x="157162" y="547497"/>
                </a:lnTo>
                <a:lnTo>
                  <a:pt x="57150" y="547497"/>
                </a:lnTo>
                <a:lnTo>
                  <a:pt x="57150" y="518922"/>
                </a:lnTo>
                <a:close/>
              </a:path>
              <a:path w="171450" h="690880">
                <a:moveTo>
                  <a:pt x="114300" y="0"/>
                </a:moveTo>
                <a:lnTo>
                  <a:pt x="57150" y="0"/>
                </a:lnTo>
                <a:lnTo>
                  <a:pt x="57150" y="547497"/>
                </a:lnTo>
                <a:lnTo>
                  <a:pt x="114300" y="547497"/>
                </a:lnTo>
                <a:lnTo>
                  <a:pt x="114300" y="0"/>
                </a:lnTo>
                <a:close/>
              </a:path>
              <a:path w="171450" h="690880">
                <a:moveTo>
                  <a:pt x="171450" y="518922"/>
                </a:moveTo>
                <a:lnTo>
                  <a:pt x="114300" y="518922"/>
                </a:lnTo>
                <a:lnTo>
                  <a:pt x="114300" y="547497"/>
                </a:lnTo>
                <a:lnTo>
                  <a:pt x="157162" y="547497"/>
                </a:lnTo>
                <a:lnTo>
                  <a:pt x="171450" y="518922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4362450" y="476250"/>
            <a:ext cx="4533900" cy="3848100"/>
            <a:chOff x="4362450" y="476250"/>
            <a:chExt cx="4533900" cy="3848100"/>
          </a:xfrm>
        </p:grpSpPr>
        <p:sp>
          <p:nvSpPr>
            <p:cNvPr id="7" name="object 7"/>
            <p:cNvSpPr/>
            <p:nvPr/>
          </p:nvSpPr>
          <p:spPr>
            <a:xfrm>
              <a:off x="4419600" y="533400"/>
              <a:ext cx="4419600" cy="3733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362450" y="476249"/>
              <a:ext cx="4533900" cy="3848100"/>
            </a:xfrm>
            <a:custGeom>
              <a:avLst/>
              <a:gdLst/>
              <a:ahLst/>
              <a:cxnLst/>
              <a:rect l="l" t="t" r="r" b="b"/>
              <a:pathLst>
                <a:path w="4533900" h="3848100">
                  <a:moveTo>
                    <a:pt x="4511040" y="22860"/>
                  </a:moveTo>
                  <a:lnTo>
                    <a:pt x="4476750" y="22860"/>
                  </a:lnTo>
                  <a:lnTo>
                    <a:pt x="4476750" y="57150"/>
                  </a:lnTo>
                  <a:lnTo>
                    <a:pt x="4476750" y="3790950"/>
                  </a:lnTo>
                  <a:lnTo>
                    <a:pt x="57150" y="3790950"/>
                  </a:lnTo>
                  <a:lnTo>
                    <a:pt x="57150" y="57150"/>
                  </a:lnTo>
                  <a:lnTo>
                    <a:pt x="4476750" y="57150"/>
                  </a:lnTo>
                  <a:lnTo>
                    <a:pt x="4476750" y="22860"/>
                  </a:lnTo>
                  <a:lnTo>
                    <a:pt x="22860" y="22860"/>
                  </a:lnTo>
                  <a:lnTo>
                    <a:pt x="22860" y="57150"/>
                  </a:lnTo>
                  <a:lnTo>
                    <a:pt x="22860" y="3790950"/>
                  </a:lnTo>
                  <a:lnTo>
                    <a:pt x="22860" y="3825240"/>
                  </a:lnTo>
                  <a:lnTo>
                    <a:pt x="4511040" y="3825240"/>
                  </a:lnTo>
                  <a:lnTo>
                    <a:pt x="4511040" y="3790950"/>
                  </a:lnTo>
                  <a:lnTo>
                    <a:pt x="4511040" y="57150"/>
                  </a:lnTo>
                  <a:lnTo>
                    <a:pt x="4511040" y="22860"/>
                  </a:lnTo>
                  <a:close/>
                </a:path>
                <a:path w="4533900" h="3848100">
                  <a:moveTo>
                    <a:pt x="4533900" y="0"/>
                  </a:moveTo>
                  <a:lnTo>
                    <a:pt x="4522470" y="0"/>
                  </a:lnTo>
                  <a:lnTo>
                    <a:pt x="4522470" y="11430"/>
                  </a:lnTo>
                  <a:lnTo>
                    <a:pt x="4522470" y="3836670"/>
                  </a:lnTo>
                  <a:lnTo>
                    <a:pt x="11430" y="3836670"/>
                  </a:lnTo>
                  <a:lnTo>
                    <a:pt x="11430" y="11430"/>
                  </a:lnTo>
                  <a:lnTo>
                    <a:pt x="4522470" y="11430"/>
                  </a:lnTo>
                  <a:lnTo>
                    <a:pt x="4522470" y="0"/>
                  </a:lnTo>
                  <a:lnTo>
                    <a:pt x="0" y="0"/>
                  </a:lnTo>
                  <a:lnTo>
                    <a:pt x="0" y="11430"/>
                  </a:lnTo>
                  <a:lnTo>
                    <a:pt x="0" y="3836670"/>
                  </a:lnTo>
                  <a:lnTo>
                    <a:pt x="0" y="3848100"/>
                  </a:lnTo>
                  <a:lnTo>
                    <a:pt x="4533900" y="3848100"/>
                  </a:lnTo>
                  <a:lnTo>
                    <a:pt x="4533900" y="3836682"/>
                  </a:lnTo>
                  <a:lnTo>
                    <a:pt x="4533900" y="11430"/>
                  </a:lnTo>
                  <a:lnTo>
                    <a:pt x="45339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533400"/>
            <a:ext cx="8382000" cy="5867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23850" y="476249"/>
            <a:ext cx="8496300" cy="5981700"/>
          </a:xfrm>
          <a:custGeom>
            <a:avLst/>
            <a:gdLst/>
            <a:ahLst/>
            <a:cxnLst/>
            <a:rect l="l" t="t" r="r" b="b"/>
            <a:pathLst>
              <a:path w="8496300" h="5981700">
                <a:moveTo>
                  <a:pt x="8473440" y="22860"/>
                </a:moveTo>
                <a:lnTo>
                  <a:pt x="8439150" y="22860"/>
                </a:lnTo>
                <a:lnTo>
                  <a:pt x="8439150" y="57150"/>
                </a:lnTo>
                <a:lnTo>
                  <a:pt x="8439150" y="5924550"/>
                </a:lnTo>
                <a:lnTo>
                  <a:pt x="57150" y="5924550"/>
                </a:lnTo>
                <a:lnTo>
                  <a:pt x="57150" y="57150"/>
                </a:lnTo>
                <a:lnTo>
                  <a:pt x="8439150" y="57150"/>
                </a:lnTo>
                <a:lnTo>
                  <a:pt x="8439150" y="22860"/>
                </a:lnTo>
                <a:lnTo>
                  <a:pt x="22860" y="22860"/>
                </a:lnTo>
                <a:lnTo>
                  <a:pt x="22860" y="57150"/>
                </a:lnTo>
                <a:lnTo>
                  <a:pt x="22860" y="5924550"/>
                </a:lnTo>
                <a:lnTo>
                  <a:pt x="22860" y="5958840"/>
                </a:lnTo>
                <a:lnTo>
                  <a:pt x="8473440" y="5958840"/>
                </a:lnTo>
                <a:lnTo>
                  <a:pt x="8473440" y="5924550"/>
                </a:lnTo>
                <a:lnTo>
                  <a:pt x="8473440" y="57150"/>
                </a:lnTo>
                <a:lnTo>
                  <a:pt x="8473440" y="22860"/>
                </a:lnTo>
                <a:close/>
              </a:path>
              <a:path w="8496300" h="5981700">
                <a:moveTo>
                  <a:pt x="8496300" y="0"/>
                </a:moveTo>
                <a:lnTo>
                  <a:pt x="8484870" y="0"/>
                </a:lnTo>
                <a:lnTo>
                  <a:pt x="8484870" y="11430"/>
                </a:lnTo>
                <a:lnTo>
                  <a:pt x="8484870" y="5970270"/>
                </a:lnTo>
                <a:lnTo>
                  <a:pt x="11430" y="5970270"/>
                </a:lnTo>
                <a:lnTo>
                  <a:pt x="11430" y="11430"/>
                </a:lnTo>
                <a:lnTo>
                  <a:pt x="8484870" y="11430"/>
                </a:lnTo>
                <a:lnTo>
                  <a:pt x="8484870" y="0"/>
                </a:lnTo>
                <a:lnTo>
                  <a:pt x="0" y="0"/>
                </a:lnTo>
                <a:lnTo>
                  <a:pt x="0" y="11430"/>
                </a:lnTo>
                <a:lnTo>
                  <a:pt x="0" y="5970270"/>
                </a:lnTo>
                <a:lnTo>
                  <a:pt x="0" y="5981700"/>
                </a:lnTo>
                <a:lnTo>
                  <a:pt x="8496300" y="5981700"/>
                </a:lnTo>
                <a:lnTo>
                  <a:pt x="8496300" y="5970282"/>
                </a:lnTo>
                <a:lnTo>
                  <a:pt x="8496300" y="11430"/>
                </a:lnTo>
                <a:lnTo>
                  <a:pt x="84963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0986" y="203962"/>
            <a:ext cx="4280535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9900"/>
                </a:solidFill>
              </a:rPr>
              <a:t>Proximity of</a:t>
            </a:r>
            <a:r>
              <a:rPr dirty="0" spc="-85">
                <a:solidFill>
                  <a:srgbClr val="FF9900"/>
                </a:solidFill>
              </a:rPr>
              <a:t> </a:t>
            </a:r>
            <a:r>
              <a:rPr dirty="0">
                <a:solidFill>
                  <a:srgbClr val="FF9900"/>
                </a:solidFill>
              </a:rPr>
              <a:t>Teeth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39140" y="1674533"/>
            <a:ext cx="2486660" cy="3538220"/>
          </a:xfrm>
          <a:prstGeom prst="rect">
            <a:avLst/>
          </a:prstGeom>
        </p:spPr>
        <p:txBody>
          <a:bodyPr wrap="square" lIns="0" tIns="110489" rIns="0" bIns="0" rtlCol="0" vert="horz">
            <a:spAutoFit/>
          </a:bodyPr>
          <a:lstStyle/>
          <a:p>
            <a:pPr marL="381000" indent="-343535">
              <a:lnSpc>
                <a:spcPct val="100000"/>
              </a:lnSpc>
              <a:spcBef>
                <a:spcPts val="869"/>
              </a:spcBef>
              <a:buChar char="•"/>
              <a:tabLst>
                <a:tab pos="381000" algn="l"/>
                <a:tab pos="381635" algn="l"/>
              </a:tabLst>
            </a:pPr>
            <a:r>
              <a:rPr dirty="0" sz="3200" spc="10">
                <a:solidFill>
                  <a:srgbClr val="FFCCCC"/>
                </a:solidFill>
                <a:latin typeface="Times New Roman"/>
                <a:cs typeface="Times New Roman"/>
              </a:rPr>
              <a:t>2</a:t>
            </a:r>
            <a:r>
              <a:rPr dirty="0" baseline="25132" sz="3150" spc="15">
                <a:solidFill>
                  <a:srgbClr val="FFCCCC"/>
                </a:solidFill>
                <a:latin typeface="Times New Roman"/>
                <a:cs typeface="Times New Roman"/>
              </a:rPr>
              <a:t>nd</a:t>
            </a:r>
            <a:r>
              <a:rPr dirty="0" baseline="25132" sz="3150" spc="352">
                <a:solidFill>
                  <a:srgbClr val="FFCCCC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CCCC"/>
                </a:solidFill>
                <a:latin typeface="Times New Roman"/>
                <a:cs typeface="Times New Roman"/>
              </a:rPr>
              <a:t>Molar</a:t>
            </a:r>
            <a:endParaRPr sz="3200">
              <a:latin typeface="Times New Roman"/>
              <a:cs typeface="Times New Roman"/>
            </a:endParaRPr>
          </a:p>
          <a:p>
            <a:pPr marL="381000" indent="-343535">
              <a:lnSpc>
                <a:spcPct val="100000"/>
              </a:lnSpc>
              <a:spcBef>
                <a:spcPts val="770"/>
              </a:spcBef>
              <a:buChar char="•"/>
              <a:tabLst>
                <a:tab pos="381000" algn="l"/>
                <a:tab pos="381635" algn="l"/>
              </a:tabLst>
            </a:pPr>
            <a:r>
              <a:rPr dirty="0" sz="3200" spc="5">
                <a:solidFill>
                  <a:srgbClr val="FFCCCC"/>
                </a:solidFill>
                <a:latin typeface="Times New Roman"/>
                <a:cs typeface="Times New Roman"/>
              </a:rPr>
              <a:t>1</a:t>
            </a:r>
            <a:r>
              <a:rPr dirty="0" baseline="25132" sz="3150" spc="7">
                <a:solidFill>
                  <a:srgbClr val="FFCCCC"/>
                </a:solidFill>
                <a:latin typeface="Times New Roman"/>
                <a:cs typeface="Times New Roman"/>
              </a:rPr>
              <a:t>st</a:t>
            </a:r>
            <a:r>
              <a:rPr dirty="0" baseline="25132" sz="3150" spc="367">
                <a:solidFill>
                  <a:srgbClr val="FFCCCC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CCCC"/>
                </a:solidFill>
                <a:latin typeface="Times New Roman"/>
                <a:cs typeface="Times New Roman"/>
              </a:rPr>
              <a:t>Molar</a:t>
            </a:r>
            <a:endParaRPr sz="3200">
              <a:latin typeface="Times New Roman"/>
              <a:cs typeface="Times New Roman"/>
            </a:endParaRPr>
          </a:p>
          <a:p>
            <a:pPr marL="381000" indent="-343535">
              <a:lnSpc>
                <a:spcPct val="100000"/>
              </a:lnSpc>
              <a:spcBef>
                <a:spcPts val="770"/>
              </a:spcBef>
              <a:buChar char="•"/>
              <a:tabLst>
                <a:tab pos="381000" algn="l"/>
                <a:tab pos="381635" algn="l"/>
              </a:tabLst>
            </a:pPr>
            <a:r>
              <a:rPr dirty="0" sz="3200" spc="10">
                <a:solidFill>
                  <a:srgbClr val="FFCCCC"/>
                </a:solidFill>
                <a:latin typeface="Times New Roman"/>
                <a:cs typeface="Times New Roman"/>
              </a:rPr>
              <a:t>3</a:t>
            </a:r>
            <a:r>
              <a:rPr dirty="0" baseline="25132" sz="3150" spc="15">
                <a:solidFill>
                  <a:srgbClr val="FFCCCC"/>
                </a:solidFill>
                <a:latin typeface="Times New Roman"/>
                <a:cs typeface="Times New Roman"/>
              </a:rPr>
              <a:t>rd</a:t>
            </a:r>
            <a:r>
              <a:rPr dirty="0" baseline="25132" sz="3150" spc="375">
                <a:solidFill>
                  <a:srgbClr val="FFCCCC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CCCC"/>
                </a:solidFill>
                <a:latin typeface="Times New Roman"/>
                <a:cs typeface="Times New Roman"/>
              </a:rPr>
              <a:t>Molar</a:t>
            </a:r>
            <a:endParaRPr sz="3200">
              <a:latin typeface="Times New Roman"/>
              <a:cs typeface="Times New Roman"/>
            </a:endParaRPr>
          </a:p>
          <a:p>
            <a:pPr marL="381000" indent="-343535">
              <a:lnSpc>
                <a:spcPct val="100000"/>
              </a:lnSpc>
              <a:spcBef>
                <a:spcPts val="770"/>
              </a:spcBef>
              <a:buChar char="•"/>
              <a:tabLst>
                <a:tab pos="381000" algn="l"/>
                <a:tab pos="381635" algn="l"/>
              </a:tabLst>
            </a:pPr>
            <a:r>
              <a:rPr dirty="0" sz="3200" spc="10">
                <a:solidFill>
                  <a:srgbClr val="FFCCCC"/>
                </a:solidFill>
                <a:latin typeface="Times New Roman"/>
                <a:cs typeface="Times New Roman"/>
              </a:rPr>
              <a:t>2</a:t>
            </a:r>
            <a:r>
              <a:rPr dirty="0" baseline="25132" sz="3150" spc="15">
                <a:solidFill>
                  <a:srgbClr val="FFCCCC"/>
                </a:solidFill>
                <a:latin typeface="Times New Roman"/>
                <a:cs typeface="Times New Roman"/>
              </a:rPr>
              <a:t>nd</a:t>
            </a:r>
            <a:r>
              <a:rPr dirty="0" baseline="25132" sz="3150" spc="262">
                <a:solidFill>
                  <a:srgbClr val="FFCCCC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CCCC"/>
                </a:solidFill>
                <a:latin typeface="Times New Roman"/>
                <a:cs typeface="Times New Roman"/>
              </a:rPr>
              <a:t>Premolar</a:t>
            </a:r>
            <a:endParaRPr sz="3200">
              <a:latin typeface="Times New Roman"/>
              <a:cs typeface="Times New Roman"/>
            </a:endParaRPr>
          </a:p>
          <a:p>
            <a:pPr marL="381000" indent="-343535">
              <a:lnSpc>
                <a:spcPct val="100000"/>
              </a:lnSpc>
              <a:spcBef>
                <a:spcPts val="770"/>
              </a:spcBef>
              <a:buChar char="•"/>
              <a:tabLst>
                <a:tab pos="381000" algn="l"/>
                <a:tab pos="381635" algn="l"/>
              </a:tabLst>
            </a:pPr>
            <a:r>
              <a:rPr dirty="0" sz="3200" spc="5">
                <a:solidFill>
                  <a:srgbClr val="FFCCCC"/>
                </a:solidFill>
                <a:latin typeface="Times New Roman"/>
                <a:cs typeface="Times New Roman"/>
              </a:rPr>
              <a:t>1</a:t>
            </a:r>
            <a:r>
              <a:rPr dirty="0" baseline="25132" sz="3150" spc="7">
                <a:solidFill>
                  <a:srgbClr val="FFCCCC"/>
                </a:solidFill>
                <a:latin typeface="Times New Roman"/>
                <a:cs typeface="Times New Roman"/>
              </a:rPr>
              <a:t>st</a:t>
            </a:r>
            <a:r>
              <a:rPr dirty="0" baseline="25132" sz="3150" spc="277">
                <a:solidFill>
                  <a:srgbClr val="FFCCCC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CCCC"/>
                </a:solidFill>
                <a:latin typeface="Times New Roman"/>
                <a:cs typeface="Times New Roman"/>
              </a:rPr>
              <a:t>Premolar</a:t>
            </a:r>
            <a:endParaRPr sz="3200">
              <a:latin typeface="Times New Roman"/>
              <a:cs typeface="Times New Roman"/>
            </a:endParaRPr>
          </a:p>
          <a:p>
            <a:pPr marL="381000" indent="-343535">
              <a:lnSpc>
                <a:spcPct val="100000"/>
              </a:lnSpc>
              <a:spcBef>
                <a:spcPts val="765"/>
              </a:spcBef>
              <a:buChar char="•"/>
              <a:tabLst>
                <a:tab pos="381000" algn="l"/>
                <a:tab pos="381635" algn="l"/>
              </a:tabLst>
            </a:pPr>
            <a:r>
              <a:rPr dirty="0" sz="3200">
                <a:solidFill>
                  <a:srgbClr val="FFCCCC"/>
                </a:solidFill>
                <a:latin typeface="Times New Roman"/>
                <a:cs typeface="Times New Roman"/>
              </a:rPr>
              <a:t>Canine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38500" y="1828800"/>
            <a:ext cx="228600" cy="3418840"/>
          </a:xfrm>
          <a:custGeom>
            <a:avLst/>
            <a:gdLst/>
            <a:ahLst/>
            <a:cxnLst/>
            <a:rect l="l" t="t" r="r" b="b"/>
            <a:pathLst>
              <a:path w="228600" h="3418840">
                <a:moveTo>
                  <a:pt x="76200" y="3189732"/>
                </a:moveTo>
                <a:lnTo>
                  <a:pt x="0" y="3189732"/>
                </a:lnTo>
                <a:lnTo>
                  <a:pt x="114300" y="3418331"/>
                </a:lnTo>
                <a:lnTo>
                  <a:pt x="209550" y="3227832"/>
                </a:lnTo>
                <a:lnTo>
                  <a:pt x="76200" y="3227832"/>
                </a:lnTo>
                <a:lnTo>
                  <a:pt x="76200" y="3189732"/>
                </a:lnTo>
                <a:close/>
              </a:path>
              <a:path w="228600" h="3418840">
                <a:moveTo>
                  <a:pt x="152400" y="0"/>
                </a:moveTo>
                <a:lnTo>
                  <a:pt x="76200" y="0"/>
                </a:lnTo>
                <a:lnTo>
                  <a:pt x="76200" y="3227832"/>
                </a:lnTo>
                <a:lnTo>
                  <a:pt x="152400" y="3227832"/>
                </a:lnTo>
                <a:lnTo>
                  <a:pt x="152400" y="0"/>
                </a:lnTo>
                <a:close/>
              </a:path>
              <a:path w="228600" h="3418840">
                <a:moveTo>
                  <a:pt x="228600" y="3189732"/>
                </a:moveTo>
                <a:lnTo>
                  <a:pt x="152400" y="3189732"/>
                </a:lnTo>
                <a:lnTo>
                  <a:pt x="152400" y="3227832"/>
                </a:lnTo>
                <a:lnTo>
                  <a:pt x="209550" y="3227832"/>
                </a:lnTo>
                <a:lnTo>
                  <a:pt x="228600" y="3189732"/>
                </a:lnTo>
                <a:close/>
              </a:path>
            </a:pathLst>
          </a:custGeom>
          <a:solidFill>
            <a:srgbClr val="CCEB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3676650" y="1050289"/>
            <a:ext cx="5219700" cy="4759960"/>
            <a:chOff x="3676650" y="1050289"/>
            <a:chExt cx="5219700" cy="4759960"/>
          </a:xfrm>
        </p:grpSpPr>
        <p:sp>
          <p:nvSpPr>
            <p:cNvPr id="6" name="object 6"/>
            <p:cNvSpPr/>
            <p:nvPr/>
          </p:nvSpPr>
          <p:spPr>
            <a:xfrm>
              <a:off x="3733800" y="1107947"/>
              <a:ext cx="5105400" cy="46451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676650" y="1050289"/>
              <a:ext cx="5219700" cy="4759960"/>
            </a:xfrm>
            <a:custGeom>
              <a:avLst/>
              <a:gdLst/>
              <a:ahLst/>
              <a:cxnLst/>
              <a:rect l="l" t="t" r="r" b="b"/>
              <a:pathLst>
                <a:path w="5219700" h="4759960">
                  <a:moveTo>
                    <a:pt x="5196840" y="22860"/>
                  </a:moveTo>
                  <a:lnTo>
                    <a:pt x="22860" y="22860"/>
                  </a:lnTo>
                  <a:lnTo>
                    <a:pt x="22860" y="57150"/>
                  </a:lnTo>
                  <a:lnTo>
                    <a:pt x="22860" y="4702810"/>
                  </a:lnTo>
                  <a:lnTo>
                    <a:pt x="22860" y="4737100"/>
                  </a:lnTo>
                  <a:lnTo>
                    <a:pt x="5196840" y="4737100"/>
                  </a:lnTo>
                  <a:lnTo>
                    <a:pt x="5196840" y="4702810"/>
                  </a:lnTo>
                  <a:lnTo>
                    <a:pt x="5196840" y="57658"/>
                  </a:lnTo>
                  <a:lnTo>
                    <a:pt x="5162550" y="57658"/>
                  </a:lnTo>
                  <a:lnTo>
                    <a:pt x="5162550" y="4702810"/>
                  </a:lnTo>
                  <a:lnTo>
                    <a:pt x="57150" y="4702810"/>
                  </a:lnTo>
                  <a:lnTo>
                    <a:pt x="57150" y="57150"/>
                  </a:lnTo>
                  <a:lnTo>
                    <a:pt x="5196840" y="57150"/>
                  </a:lnTo>
                  <a:lnTo>
                    <a:pt x="5196840" y="22860"/>
                  </a:lnTo>
                  <a:close/>
                </a:path>
                <a:path w="5219700" h="4759960">
                  <a:moveTo>
                    <a:pt x="521970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0" y="4748530"/>
                  </a:lnTo>
                  <a:lnTo>
                    <a:pt x="0" y="4759960"/>
                  </a:lnTo>
                  <a:lnTo>
                    <a:pt x="5219700" y="4759960"/>
                  </a:lnTo>
                  <a:lnTo>
                    <a:pt x="5219700" y="4748542"/>
                  </a:lnTo>
                  <a:lnTo>
                    <a:pt x="5219700" y="11938"/>
                  </a:lnTo>
                  <a:lnTo>
                    <a:pt x="5208270" y="11938"/>
                  </a:lnTo>
                  <a:lnTo>
                    <a:pt x="5208270" y="4748530"/>
                  </a:lnTo>
                  <a:lnTo>
                    <a:pt x="11430" y="4748530"/>
                  </a:lnTo>
                  <a:lnTo>
                    <a:pt x="11430" y="11430"/>
                  </a:lnTo>
                  <a:lnTo>
                    <a:pt x="5219700" y="11430"/>
                  </a:lnTo>
                  <a:lnTo>
                    <a:pt x="52197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1458214"/>
            <a:ext cx="4563745" cy="3518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3600">
                <a:solidFill>
                  <a:srgbClr val="FFFF99"/>
                </a:solidFill>
                <a:latin typeface="Times New Roman"/>
                <a:cs typeface="Times New Roman"/>
              </a:rPr>
              <a:t>Arterial</a:t>
            </a:r>
            <a:r>
              <a:rPr dirty="0" sz="3600" spc="-15">
                <a:solidFill>
                  <a:srgbClr val="FFFF99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99"/>
                </a:solidFill>
                <a:latin typeface="Times New Roman"/>
                <a:cs typeface="Times New Roman"/>
              </a:rPr>
              <a:t>Supply:-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FF99"/>
              </a:buClr>
              <a:buFont typeface="Times New Roman"/>
              <a:buChar char="•"/>
            </a:pPr>
            <a:endParaRPr sz="3450">
              <a:latin typeface="Times New Roman"/>
              <a:cs typeface="Times New Roman"/>
            </a:endParaRPr>
          </a:p>
          <a:p>
            <a:pPr lvl="1" marL="756285" indent="-287020">
              <a:lnSpc>
                <a:spcPct val="100000"/>
              </a:lnSpc>
              <a:buChar char="–"/>
              <a:tabLst>
                <a:tab pos="756920" algn="l"/>
              </a:tabLst>
            </a:pPr>
            <a:r>
              <a:rPr dirty="0" sz="3200">
                <a:solidFill>
                  <a:srgbClr val="FFCCCC"/>
                </a:solidFill>
                <a:latin typeface="Times New Roman"/>
                <a:cs typeface="Times New Roman"/>
              </a:rPr>
              <a:t>Facial</a:t>
            </a:r>
            <a:r>
              <a:rPr dirty="0" sz="3200" spc="-5">
                <a:solidFill>
                  <a:srgbClr val="FFCCCC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CCCC"/>
                </a:solidFill>
                <a:latin typeface="Times New Roman"/>
                <a:cs typeface="Times New Roman"/>
              </a:rPr>
              <a:t>Artery</a:t>
            </a:r>
            <a:endParaRPr sz="32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FFCCCC"/>
              </a:buClr>
              <a:buFont typeface="Times New Roman"/>
              <a:buChar char="–"/>
            </a:pPr>
            <a:endParaRPr sz="3300">
              <a:latin typeface="Times New Roman"/>
              <a:cs typeface="Times New Roman"/>
            </a:endParaRPr>
          </a:p>
          <a:p>
            <a:pPr lvl="1" marL="756285" indent="-287020">
              <a:lnSpc>
                <a:spcPct val="100000"/>
              </a:lnSpc>
              <a:buChar char="–"/>
              <a:tabLst>
                <a:tab pos="756920" algn="l"/>
              </a:tabLst>
            </a:pPr>
            <a:r>
              <a:rPr dirty="0" sz="3200">
                <a:solidFill>
                  <a:srgbClr val="FFCCCC"/>
                </a:solidFill>
                <a:latin typeface="Times New Roman"/>
                <a:cs typeface="Times New Roman"/>
              </a:rPr>
              <a:t>Infraorbital</a:t>
            </a:r>
            <a:r>
              <a:rPr dirty="0" sz="3200" spc="-65">
                <a:solidFill>
                  <a:srgbClr val="FFCCCC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CCCC"/>
                </a:solidFill>
                <a:latin typeface="Times New Roman"/>
                <a:cs typeface="Times New Roman"/>
              </a:rPr>
              <a:t>Artery</a:t>
            </a:r>
            <a:endParaRPr sz="32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FFCCCC"/>
              </a:buClr>
              <a:buFont typeface="Times New Roman"/>
              <a:buChar char="–"/>
            </a:pPr>
            <a:endParaRPr sz="3300">
              <a:latin typeface="Times New Roman"/>
              <a:cs typeface="Times New Roman"/>
            </a:endParaRPr>
          </a:p>
          <a:p>
            <a:pPr lvl="1" marL="756285" indent="-287020">
              <a:lnSpc>
                <a:spcPct val="100000"/>
              </a:lnSpc>
              <a:spcBef>
                <a:spcPts val="5"/>
              </a:spcBef>
              <a:buChar char="–"/>
              <a:tabLst>
                <a:tab pos="756920" algn="l"/>
              </a:tabLst>
            </a:pPr>
            <a:r>
              <a:rPr dirty="0" sz="3200">
                <a:solidFill>
                  <a:srgbClr val="FFCCCC"/>
                </a:solidFill>
                <a:latin typeface="Times New Roman"/>
                <a:cs typeface="Times New Roman"/>
              </a:rPr>
              <a:t>Greater Palatine</a:t>
            </a:r>
            <a:r>
              <a:rPr dirty="0" sz="3200" spc="-85">
                <a:solidFill>
                  <a:srgbClr val="FFCCCC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CCCC"/>
                </a:solidFill>
                <a:latin typeface="Times New Roman"/>
                <a:cs typeface="Times New Roman"/>
              </a:rPr>
              <a:t>Artery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671830"/>
            <a:ext cx="7572375" cy="47212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6990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solidFill>
                  <a:srgbClr val="FFFF99"/>
                </a:solidFill>
                <a:latin typeface="Times New Roman"/>
                <a:cs typeface="Times New Roman"/>
              </a:rPr>
              <a:t>Nerve</a:t>
            </a:r>
            <a:r>
              <a:rPr dirty="0" sz="3200" spc="-20">
                <a:solidFill>
                  <a:srgbClr val="FFFF99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99"/>
                </a:solidFill>
                <a:latin typeface="Times New Roman"/>
                <a:cs typeface="Times New Roman"/>
              </a:rPr>
              <a:t>Supply:-</a:t>
            </a:r>
            <a:endParaRPr sz="32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2300"/>
              </a:spcBef>
            </a:pPr>
            <a:r>
              <a:rPr dirty="0" sz="3200">
                <a:solidFill>
                  <a:srgbClr val="FFCCCC"/>
                </a:solidFill>
                <a:latin typeface="Times New Roman"/>
                <a:cs typeface="Times New Roman"/>
              </a:rPr>
              <a:t>-Infra-Orbital</a:t>
            </a:r>
            <a:r>
              <a:rPr dirty="0" sz="3200" spc="-40">
                <a:solidFill>
                  <a:srgbClr val="FFCCCC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CCCC"/>
                </a:solidFill>
                <a:latin typeface="Times New Roman"/>
                <a:cs typeface="Times New Roman"/>
              </a:rPr>
              <a:t>Nerve</a:t>
            </a:r>
            <a:endParaRPr sz="3200">
              <a:latin typeface="Times New Roman"/>
              <a:cs typeface="Times New Roman"/>
            </a:endParaRPr>
          </a:p>
          <a:p>
            <a:pPr marL="469900" marR="5080" indent="456565">
              <a:lnSpc>
                <a:spcPct val="140000"/>
              </a:lnSpc>
              <a:spcBef>
                <a:spcPts val="775"/>
              </a:spcBef>
            </a:pPr>
            <a:r>
              <a:rPr dirty="0" sz="3200" spc="-15">
                <a:solidFill>
                  <a:srgbClr val="FFCCCC"/>
                </a:solidFill>
                <a:latin typeface="Times New Roman"/>
                <a:cs typeface="Times New Roman"/>
              </a:rPr>
              <a:t>-Anterior, </a:t>
            </a:r>
            <a:r>
              <a:rPr dirty="0" sz="3200">
                <a:solidFill>
                  <a:srgbClr val="FFCCCC"/>
                </a:solidFill>
                <a:latin typeface="Times New Roman"/>
                <a:cs typeface="Times New Roman"/>
              </a:rPr>
              <a:t>Middle and Posterior</a:t>
            </a:r>
            <a:r>
              <a:rPr dirty="0" sz="3200" spc="-260">
                <a:solidFill>
                  <a:srgbClr val="FFCCCC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CCCC"/>
                </a:solidFill>
                <a:latin typeface="Times New Roman"/>
                <a:cs typeface="Times New Roman"/>
              </a:rPr>
              <a:t>Alveolar  nerves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215"/>
              </a:spcBef>
            </a:pPr>
            <a:r>
              <a:rPr dirty="0" sz="3200" spc="-20">
                <a:solidFill>
                  <a:srgbClr val="FFFF99"/>
                </a:solidFill>
                <a:latin typeface="Times New Roman"/>
                <a:cs typeface="Times New Roman"/>
              </a:rPr>
              <a:t>Lymphatic</a:t>
            </a:r>
            <a:r>
              <a:rPr dirty="0" sz="3200" spc="-50">
                <a:solidFill>
                  <a:srgbClr val="FFFF99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99"/>
                </a:solidFill>
                <a:latin typeface="Times New Roman"/>
                <a:cs typeface="Times New Roman"/>
              </a:rPr>
              <a:t>Drainage:-</a:t>
            </a:r>
            <a:endParaRPr sz="32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1535"/>
              </a:spcBef>
            </a:pPr>
            <a:r>
              <a:rPr dirty="0" sz="3200">
                <a:solidFill>
                  <a:srgbClr val="FFCCCC"/>
                </a:solidFill>
                <a:latin typeface="Times New Roman"/>
                <a:cs typeface="Times New Roman"/>
              </a:rPr>
              <a:t>-Into the Submandibular </a:t>
            </a:r>
            <a:r>
              <a:rPr dirty="0" sz="3200" spc="-35">
                <a:solidFill>
                  <a:srgbClr val="FFCCCC"/>
                </a:solidFill>
                <a:latin typeface="Times New Roman"/>
                <a:cs typeface="Times New Roman"/>
              </a:rPr>
              <a:t>Lymph</a:t>
            </a:r>
            <a:r>
              <a:rPr dirty="0" sz="3200" spc="-114">
                <a:solidFill>
                  <a:srgbClr val="FFCCCC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CCCC"/>
                </a:solidFill>
                <a:latin typeface="Times New Roman"/>
                <a:cs typeface="Times New Roman"/>
              </a:rPr>
              <a:t>nodes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54146" y="280162"/>
            <a:ext cx="2233295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99"/>
                </a:solidFill>
              </a:rPr>
              <a:t>Histol</a:t>
            </a:r>
            <a:r>
              <a:rPr dirty="0" spc="5">
                <a:solidFill>
                  <a:srgbClr val="FFFF99"/>
                </a:solidFill>
              </a:rPr>
              <a:t>o</a:t>
            </a:r>
            <a:r>
              <a:rPr dirty="0">
                <a:solidFill>
                  <a:srgbClr val="FFFF99"/>
                </a:solidFill>
              </a:rPr>
              <a:t>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2305304"/>
            <a:ext cx="3695065" cy="25654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622300" indent="-60960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dirty="0" sz="3200">
                <a:solidFill>
                  <a:srgbClr val="FFCCCC"/>
                </a:solidFill>
                <a:latin typeface="Times New Roman"/>
                <a:cs typeface="Times New Roman"/>
              </a:rPr>
              <a:t>Epithelial</a:t>
            </a:r>
            <a:r>
              <a:rPr dirty="0" sz="3200" spc="-50">
                <a:solidFill>
                  <a:srgbClr val="FFCCCC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CCCC"/>
                </a:solidFill>
                <a:latin typeface="Times New Roman"/>
                <a:cs typeface="Times New Roman"/>
              </a:rPr>
              <a:t>Layer</a:t>
            </a:r>
            <a:endParaRPr sz="3200">
              <a:latin typeface="Times New Roman"/>
              <a:cs typeface="Times New Roman"/>
            </a:endParaRPr>
          </a:p>
          <a:p>
            <a:pPr marL="622300" indent="-609600">
              <a:lnSpc>
                <a:spcPct val="100000"/>
              </a:lnSpc>
              <a:spcBef>
                <a:spcPts val="3095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dirty="0" sz="3200">
                <a:solidFill>
                  <a:srgbClr val="FFCCCC"/>
                </a:solidFill>
                <a:latin typeface="Times New Roman"/>
                <a:cs typeface="Times New Roman"/>
              </a:rPr>
              <a:t>Basal</a:t>
            </a:r>
            <a:r>
              <a:rPr dirty="0" sz="3200" spc="-20">
                <a:solidFill>
                  <a:srgbClr val="FFCCCC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CCCC"/>
                </a:solidFill>
                <a:latin typeface="Times New Roman"/>
                <a:cs typeface="Times New Roman"/>
              </a:rPr>
              <a:t>Membrane</a:t>
            </a:r>
            <a:endParaRPr sz="3200">
              <a:latin typeface="Times New Roman"/>
              <a:cs typeface="Times New Roman"/>
            </a:endParaRPr>
          </a:p>
          <a:p>
            <a:pPr marL="622300" indent="-60960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dirty="0" sz="3200">
                <a:solidFill>
                  <a:srgbClr val="FFCCCC"/>
                </a:solidFill>
                <a:latin typeface="Times New Roman"/>
                <a:cs typeface="Times New Roman"/>
              </a:rPr>
              <a:t>Subepithelial</a:t>
            </a:r>
            <a:r>
              <a:rPr dirty="0" sz="3200" spc="-100">
                <a:solidFill>
                  <a:srgbClr val="FFCCCC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CCCC"/>
                </a:solidFill>
                <a:latin typeface="Times New Roman"/>
                <a:cs typeface="Times New Roman"/>
              </a:rPr>
              <a:t>layer</a:t>
            </a:r>
            <a:endParaRPr sz="3200">
              <a:latin typeface="Times New Roman"/>
              <a:cs typeface="Times New Roman"/>
            </a:endParaRPr>
          </a:p>
          <a:p>
            <a:pPr marL="622300" indent="-609600">
              <a:lnSpc>
                <a:spcPct val="100000"/>
              </a:lnSpc>
              <a:spcBef>
                <a:spcPts val="765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dirty="0" sz="3200">
                <a:solidFill>
                  <a:srgbClr val="FFCCCC"/>
                </a:solidFill>
                <a:latin typeface="Times New Roman"/>
                <a:cs typeface="Times New Roman"/>
              </a:rPr>
              <a:t>Periosteum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829050" y="1085850"/>
            <a:ext cx="5314950" cy="5295900"/>
            <a:chOff x="3829050" y="1085850"/>
            <a:chExt cx="5314950" cy="5295900"/>
          </a:xfrm>
        </p:grpSpPr>
        <p:sp>
          <p:nvSpPr>
            <p:cNvPr id="5" name="object 5"/>
            <p:cNvSpPr/>
            <p:nvPr/>
          </p:nvSpPr>
          <p:spPr>
            <a:xfrm>
              <a:off x="3886200" y="1143000"/>
              <a:ext cx="5257800" cy="51816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829050" y="1085849"/>
              <a:ext cx="5314950" cy="5295900"/>
            </a:xfrm>
            <a:custGeom>
              <a:avLst/>
              <a:gdLst/>
              <a:ahLst/>
              <a:cxnLst/>
              <a:rect l="l" t="t" r="r" b="b"/>
              <a:pathLst>
                <a:path w="5314950" h="5295900">
                  <a:moveTo>
                    <a:pt x="5314950" y="22860"/>
                  </a:moveTo>
                  <a:lnTo>
                    <a:pt x="22860" y="22860"/>
                  </a:lnTo>
                  <a:lnTo>
                    <a:pt x="22860" y="57150"/>
                  </a:lnTo>
                  <a:lnTo>
                    <a:pt x="22860" y="5238750"/>
                  </a:lnTo>
                  <a:lnTo>
                    <a:pt x="22860" y="5273040"/>
                  </a:lnTo>
                  <a:lnTo>
                    <a:pt x="5314950" y="5273040"/>
                  </a:lnTo>
                  <a:lnTo>
                    <a:pt x="5314950" y="5238750"/>
                  </a:lnTo>
                  <a:lnTo>
                    <a:pt x="57150" y="5238750"/>
                  </a:lnTo>
                  <a:lnTo>
                    <a:pt x="57150" y="57150"/>
                  </a:lnTo>
                  <a:lnTo>
                    <a:pt x="5314950" y="57150"/>
                  </a:lnTo>
                  <a:lnTo>
                    <a:pt x="5314950" y="22860"/>
                  </a:lnTo>
                  <a:close/>
                </a:path>
                <a:path w="5314950" h="5295900">
                  <a:moveTo>
                    <a:pt x="531495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0" y="5284470"/>
                  </a:lnTo>
                  <a:lnTo>
                    <a:pt x="0" y="5295900"/>
                  </a:lnTo>
                  <a:lnTo>
                    <a:pt x="5314950" y="5295900"/>
                  </a:lnTo>
                  <a:lnTo>
                    <a:pt x="5314950" y="5284470"/>
                  </a:lnTo>
                  <a:lnTo>
                    <a:pt x="11430" y="5284470"/>
                  </a:lnTo>
                  <a:lnTo>
                    <a:pt x="11430" y="11430"/>
                  </a:lnTo>
                  <a:lnTo>
                    <a:pt x="5314950" y="11430"/>
                  </a:lnTo>
                  <a:lnTo>
                    <a:pt x="531495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43022" y="432562"/>
            <a:ext cx="345884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CCCCFF"/>
                </a:solidFill>
              </a:rPr>
              <a:t>Epithelial</a:t>
            </a:r>
            <a:r>
              <a:rPr dirty="0" spc="-70">
                <a:solidFill>
                  <a:srgbClr val="CCCCFF"/>
                </a:solidFill>
              </a:rPr>
              <a:t> </a:t>
            </a:r>
            <a:r>
              <a:rPr dirty="0">
                <a:solidFill>
                  <a:srgbClr val="CCCCFF"/>
                </a:solidFill>
              </a:rPr>
              <a:t>layer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476197"/>
            <a:ext cx="7997825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Font typeface="Times New Roman"/>
              <a:buChar char="•"/>
              <a:tabLst>
                <a:tab pos="356235" algn="l"/>
              </a:tabLst>
            </a:pPr>
            <a:r>
              <a:rPr dirty="0" sz="4000" b="1" i="1">
                <a:solidFill>
                  <a:srgbClr val="00FF00"/>
                </a:solidFill>
                <a:latin typeface="Times New Roman"/>
                <a:cs typeface="Times New Roman"/>
              </a:rPr>
              <a:t>Pseudo</a:t>
            </a:r>
            <a:r>
              <a:rPr dirty="0" sz="4000" b="1" i="1">
                <a:solidFill>
                  <a:srgbClr val="FF9900"/>
                </a:solidFill>
                <a:latin typeface="Times New Roman"/>
                <a:cs typeface="Times New Roman"/>
              </a:rPr>
              <a:t>-</a:t>
            </a:r>
            <a:r>
              <a:rPr dirty="0" sz="4000" b="1" i="1">
                <a:solidFill>
                  <a:srgbClr val="00FF00"/>
                </a:solidFill>
                <a:latin typeface="Times New Roman"/>
                <a:cs typeface="Times New Roman"/>
              </a:rPr>
              <a:t>Stratified </a:t>
            </a:r>
            <a:r>
              <a:rPr dirty="0" sz="4000" b="1" i="1">
                <a:solidFill>
                  <a:srgbClr val="FF99FF"/>
                </a:solidFill>
                <a:latin typeface="Times New Roman"/>
                <a:cs typeface="Times New Roman"/>
              </a:rPr>
              <a:t>Ciliated</a:t>
            </a:r>
            <a:r>
              <a:rPr dirty="0" sz="4000" spc="-459" b="1" i="1">
                <a:solidFill>
                  <a:srgbClr val="FF99FF"/>
                </a:solidFill>
                <a:latin typeface="Times New Roman"/>
                <a:cs typeface="Times New Roman"/>
              </a:rPr>
              <a:t> </a:t>
            </a:r>
            <a:r>
              <a:rPr dirty="0" sz="4000" spc="-5" b="1" i="1">
                <a:solidFill>
                  <a:srgbClr val="00CC99"/>
                </a:solidFill>
                <a:latin typeface="Times New Roman"/>
                <a:cs typeface="Times New Roman"/>
              </a:rPr>
              <a:t>Columnar</a:t>
            </a:r>
            <a:endParaRPr sz="40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76250" y="2457450"/>
            <a:ext cx="8191500" cy="3695700"/>
            <a:chOff x="476250" y="2457450"/>
            <a:chExt cx="8191500" cy="3695700"/>
          </a:xfrm>
        </p:grpSpPr>
        <p:sp>
          <p:nvSpPr>
            <p:cNvPr id="5" name="object 5"/>
            <p:cNvSpPr/>
            <p:nvPr/>
          </p:nvSpPr>
          <p:spPr>
            <a:xfrm>
              <a:off x="533400" y="2514600"/>
              <a:ext cx="8077200" cy="3581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76250" y="2457449"/>
              <a:ext cx="8191500" cy="3695700"/>
            </a:xfrm>
            <a:custGeom>
              <a:avLst/>
              <a:gdLst/>
              <a:ahLst/>
              <a:cxnLst/>
              <a:rect l="l" t="t" r="r" b="b"/>
              <a:pathLst>
                <a:path w="8191500" h="3695700">
                  <a:moveTo>
                    <a:pt x="8168640" y="22860"/>
                  </a:moveTo>
                  <a:lnTo>
                    <a:pt x="8134350" y="22860"/>
                  </a:lnTo>
                  <a:lnTo>
                    <a:pt x="8134350" y="57150"/>
                  </a:lnTo>
                  <a:lnTo>
                    <a:pt x="8134350" y="3638550"/>
                  </a:lnTo>
                  <a:lnTo>
                    <a:pt x="57150" y="3638550"/>
                  </a:lnTo>
                  <a:lnTo>
                    <a:pt x="57150" y="57150"/>
                  </a:lnTo>
                  <a:lnTo>
                    <a:pt x="8134350" y="57150"/>
                  </a:lnTo>
                  <a:lnTo>
                    <a:pt x="8134350" y="22860"/>
                  </a:lnTo>
                  <a:lnTo>
                    <a:pt x="22860" y="22860"/>
                  </a:lnTo>
                  <a:lnTo>
                    <a:pt x="22860" y="57150"/>
                  </a:lnTo>
                  <a:lnTo>
                    <a:pt x="22860" y="3638550"/>
                  </a:lnTo>
                  <a:lnTo>
                    <a:pt x="22860" y="3672840"/>
                  </a:lnTo>
                  <a:lnTo>
                    <a:pt x="8168640" y="3672840"/>
                  </a:lnTo>
                  <a:lnTo>
                    <a:pt x="8168640" y="3638550"/>
                  </a:lnTo>
                  <a:lnTo>
                    <a:pt x="8168640" y="57150"/>
                  </a:lnTo>
                  <a:lnTo>
                    <a:pt x="8168640" y="22860"/>
                  </a:lnTo>
                  <a:close/>
                </a:path>
                <a:path w="8191500" h="3695700">
                  <a:moveTo>
                    <a:pt x="8191500" y="0"/>
                  </a:moveTo>
                  <a:lnTo>
                    <a:pt x="8180070" y="0"/>
                  </a:lnTo>
                  <a:lnTo>
                    <a:pt x="8180070" y="11430"/>
                  </a:lnTo>
                  <a:lnTo>
                    <a:pt x="8180070" y="3684270"/>
                  </a:lnTo>
                  <a:lnTo>
                    <a:pt x="11430" y="3684270"/>
                  </a:lnTo>
                  <a:lnTo>
                    <a:pt x="11430" y="11430"/>
                  </a:lnTo>
                  <a:lnTo>
                    <a:pt x="8180070" y="11430"/>
                  </a:lnTo>
                  <a:lnTo>
                    <a:pt x="8180070" y="0"/>
                  </a:lnTo>
                  <a:lnTo>
                    <a:pt x="0" y="0"/>
                  </a:lnTo>
                  <a:lnTo>
                    <a:pt x="0" y="11430"/>
                  </a:lnTo>
                  <a:lnTo>
                    <a:pt x="0" y="3684270"/>
                  </a:lnTo>
                  <a:lnTo>
                    <a:pt x="0" y="3695700"/>
                  </a:lnTo>
                  <a:lnTo>
                    <a:pt x="8191500" y="3695700"/>
                  </a:lnTo>
                  <a:lnTo>
                    <a:pt x="8191500" y="3684282"/>
                  </a:lnTo>
                  <a:lnTo>
                    <a:pt x="8191500" y="11430"/>
                  </a:lnTo>
                  <a:lnTo>
                    <a:pt x="81915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5823" y="2616707"/>
            <a:ext cx="2673985" cy="787400"/>
            <a:chOff x="115823" y="2616707"/>
            <a:chExt cx="2673985" cy="787400"/>
          </a:xfrm>
        </p:grpSpPr>
        <p:sp>
          <p:nvSpPr>
            <p:cNvPr id="3" name="object 3"/>
            <p:cNvSpPr/>
            <p:nvPr/>
          </p:nvSpPr>
          <p:spPr>
            <a:xfrm>
              <a:off x="115823" y="2653283"/>
              <a:ext cx="557022" cy="72771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22503" y="2616707"/>
              <a:ext cx="2567178" cy="78714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35864" y="3105911"/>
              <a:ext cx="2140458" cy="571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307340" y="2707970"/>
            <a:ext cx="5439410" cy="39503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37160" indent="-125095">
              <a:lnSpc>
                <a:spcPct val="100000"/>
              </a:lnSpc>
              <a:spcBef>
                <a:spcPts val="95"/>
              </a:spcBef>
              <a:buSzPct val="96428"/>
              <a:buFont typeface="Times New Roman"/>
              <a:buChar char="•"/>
              <a:tabLst>
                <a:tab pos="137795" algn="l"/>
              </a:tabLst>
            </a:pPr>
            <a:r>
              <a:rPr dirty="0" u="heavy" sz="2800" spc="-5" i="1">
                <a:solidFill>
                  <a:srgbClr val="00CC99"/>
                </a:solidFill>
                <a:uFill>
                  <a:solidFill>
                    <a:srgbClr val="00CC99"/>
                  </a:solidFill>
                </a:uFill>
                <a:latin typeface="Times New Roman"/>
                <a:cs typeface="Times New Roman"/>
              </a:rPr>
              <a:t>4 types of</a:t>
            </a:r>
            <a:r>
              <a:rPr dirty="0" u="heavy" sz="2800" spc="-25" i="1">
                <a:solidFill>
                  <a:srgbClr val="00CC99"/>
                </a:solidFill>
                <a:uFill>
                  <a:solidFill>
                    <a:srgbClr val="00CC99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800" spc="-5" i="1">
                <a:solidFill>
                  <a:srgbClr val="00CC99"/>
                </a:solidFill>
                <a:uFill>
                  <a:solidFill>
                    <a:srgbClr val="00CC99"/>
                  </a:solidFill>
                </a:uFill>
                <a:latin typeface="Times New Roman"/>
                <a:cs typeface="Times New Roman"/>
              </a:rPr>
              <a:t>cells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CC99"/>
              </a:buClr>
              <a:buFont typeface="Times New Roman"/>
              <a:buChar char="•"/>
            </a:pPr>
            <a:endParaRPr sz="2550">
              <a:latin typeface="Times New Roman"/>
              <a:cs typeface="Times New Roman"/>
            </a:endParaRPr>
          </a:p>
          <a:p>
            <a:pPr lvl="1" marL="776605" indent="-307340">
              <a:lnSpc>
                <a:spcPct val="100000"/>
              </a:lnSpc>
              <a:buClr>
                <a:srgbClr val="FFFF99"/>
              </a:buClr>
              <a:buSzPct val="96875"/>
              <a:buAutoNum type="arabicPeriod"/>
              <a:tabLst>
                <a:tab pos="777240" algn="l"/>
              </a:tabLst>
            </a:pPr>
            <a:r>
              <a:rPr dirty="0" sz="3200">
                <a:solidFill>
                  <a:srgbClr val="FFCCCC"/>
                </a:solidFill>
                <a:latin typeface="Times New Roman"/>
                <a:cs typeface="Times New Roman"/>
              </a:rPr>
              <a:t>Ciliated Columnar</a:t>
            </a:r>
            <a:r>
              <a:rPr dirty="0" sz="3200" spc="-75">
                <a:solidFill>
                  <a:srgbClr val="FFCCCC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CCCC"/>
                </a:solidFill>
                <a:latin typeface="Times New Roman"/>
                <a:cs typeface="Times New Roman"/>
              </a:rPr>
              <a:t>cell</a:t>
            </a:r>
            <a:endParaRPr sz="3200">
              <a:latin typeface="Times New Roman"/>
              <a:cs typeface="Times New Roman"/>
            </a:endParaRPr>
          </a:p>
          <a:p>
            <a:pPr lvl="1" marL="469900" marR="5080">
              <a:lnSpc>
                <a:spcPct val="180000"/>
              </a:lnSpc>
              <a:spcBef>
                <a:spcPts val="5"/>
              </a:spcBef>
              <a:buClr>
                <a:srgbClr val="FFFF99"/>
              </a:buClr>
              <a:buSzPct val="96875"/>
              <a:buAutoNum type="arabicPeriod"/>
              <a:tabLst>
                <a:tab pos="777240" algn="l"/>
              </a:tabLst>
            </a:pPr>
            <a:r>
              <a:rPr dirty="0" sz="3200">
                <a:solidFill>
                  <a:srgbClr val="FFCCCC"/>
                </a:solidFill>
                <a:latin typeface="Times New Roman"/>
                <a:cs typeface="Times New Roman"/>
              </a:rPr>
              <a:t>Non - ciliated Columnar</a:t>
            </a:r>
            <a:r>
              <a:rPr dirty="0" sz="3200" spc="-125">
                <a:solidFill>
                  <a:srgbClr val="FFCCCC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CCCC"/>
                </a:solidFill>
                <a:latin typeface="Times New Roman"/>
                <a:cs typeface="Times New Roman"/>
              </a:rPr>
              <a:t>cell </a:t>
            </a:r>
            <a:r>
              <a:rPr dirty="0" sz="3200">
                <a:solidFill>
                  <a:srgbClr val="FFFF99"/>
                </a:solidFill>
                <a:latin typeface="Times New Roman"/>
                <a:cs typeface="Times New Roman"/>
              </a:rPr>
              <a:t> 3.</a:t>
            </a:r>
            <a:r>
              <a:rPr dirty="0" sz="3200">
                <a:solidFill>
                  <a:srgbClr val="FFCCCC"/>
                </a:solidFill>
                <a:latin typeface="Times New Roman"/>
                <a:cs typeface="Times New Roman"/>
              </a:rPr>
              <a:t>Goblet</a:t>
            </a:r>
            <a:r>
              <a:rPr dirty="0" sz="3200" spc="-40">
                <a:solidFill>
                  <a:srgbClr val="FFCCCC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CCCC"/>
                </a:solidFill>
                <a:latin typeface="Times New Roman"/>
                <a:cs typeface="Times New Roman"/>
              </a:rPr>
              <a:t>cell</a:t>
            </a:r>
            <a:endParaRPr sz="32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3075"/>
              </a:spcBef>
            </a:pPr>
            <a:r>
              <a:rPr dirty="0" sz="3200">
                <a:solidFill>
                  <a:srgbClr val="FFFF99"/>
                </a:solidFill>
                <a:latin typeface="Times New Roman"/>
                <a:cs typeface="Times New Roman"/>
              </a:rPr>
              <a:t>4.</a:t>
            </a:r>
            <a:r>
              <a:rPr dirty="0" sz="3200">
                <a:solidFill>
                  <a:srgbClr val="FFCCCC"/>
                </a:solidFill>
                <a:latin typeface="Times New Roman"/>
                <a:cs typeface="Times New Roman"/>
              </a:rPr>
              <a:t>Basal</a:t>
            </a:r>
            <a:r>
              <a:rPr dirty="0" sz="3200" spc="-30">
                <a:solidFill>
                  <a:srgbClr val="FFCCCC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CCCC"/>
                </a:solidFill>
                <a:latin typeface="Times New Roman"/>
                <a:cs typeface="Times New Roman"/>
              </a:rPr>
              <a:t>cell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12140" y="68341"/>
            <a:ext cx="8264525" cy="24168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40000"/>
              </a:lnSpc>
              <a:spcBef>
                <a:spcPts val="105"/>
              </a:spcBef>
            </a:pPr>
            <a:r>
              <a:rPr dirty="0" sz="2800" spc="-5">
                <a:solidFill>
                  <a:srgbClr val="FFCCCC"/>
                </a:solidFill>
              </a:rPr>
              <a:t>The epithelium is derived from the olfactory epithelium  </a:t>
            </a:r>
            <a:r>
              <a:rPr dirty="0" sz="2800">
                <a:solidFill>
                  <a:srgbClr val="FFCCCC"/>
                </a:solidFill>
              </a:rPr>
              <a:t>of the </a:t>
            </a:r>
            <a:r>
              <a:rPr dirty="0" sz="2800" spc="-5">
                <a:solidFill>
                  <a:srgbClr val="FFCCCC"/>
                </a:solidFill>
              </a:rPr>
              <a:t>middle nasal </a:t>
            </a:r>
            <a:r>
              <a:rPr dirty="0" sz="2800" spc="-10">
                <a:solidFill>
                  <a:srgbClr val="FFCCCC"/>
                </a:solidFill>
              </a:rPr>
              <a:t>meatus </a:t>
            </a:r>
            <a:r>
              <a:rPr dirty="0" sz="2800" spc="-5">
                <a:solidFill>
                  <a:srgbClr val="FFCCCC"/>
                </a:solidFill>
              </a:rPr>
              <a:t>and therefore </a:t>
            </a:r>
            <a:r>
              <a:rPr dirty="0" sz="2800" spc="-10">
                <a:solidFill>
                  <a:srgbClr val="FFCCCC"/>
                </a:solidFill>
              </a:rPr>
              <a:t>undergoes </a:t>
            </a:r>
            <a:r>
              <a:rPr dirty="0" sz="2800">
                <a:solidFill>
                  <a:srgbClr val="FFCCCC"/>
                </a:solidFill>
              </a:rPr>
              <a:t>the  </a:t>
            </a:r>
            <a:r>
              <a:rPr dirty="0" sz="2800" spc="-10">
                <a:solidFill>
                  <a:srgbClr val="FFCCCC"/>
                </a:solidFill>
              </a:rPr>
              <a:t>same </a:t>
            </a:r>
            <a:r>
              <a:rPr dirty="0" sz="2800" spc="-5">
                <a:solidFill>
                  <a:srgbClr val="FFCCCC"/>
                </a:solidFill>
              </a:rPr>
              <a:t>pattern </a:t>
            </a:r>
            <a:r>
              <a:rPr dirty="0" sz="2800">
                <a:solidFill>
                  <a:srgbClr val="FFCCCC"/>
                </a:solidFill>
              </a:rPr>
              <a:t>of </a:t>
            </a:r>
            <a:r>
              <a:rPr dirty="0" sz="2800" spc="-10">
                <a:solidFill>
                  <a:srgbClr val="FFCCCC"/>
                </a:solidFill>
              </a:rPr>
              <a:t>differentiation as does </a:t>
            </a:r>
            <a:r>
              <a:rPr dirty="0" sz="2800">
                <a:solidFill>
                  <a:srgbClr val="FFCCCC"/>
                </a:solidFill>
              </a:rPr>
              <a:t>the </a:t>
            </a:r>
            <a:r>
              <a:rPr dirty="0" sz="2800" spc="-5">
                <a:solidFill>
                  <a:srgbClr val="FFCCCC"/>
                </a:solidFill>
              </a:rPr>
              <a:t>respiratory  segment </a:t>
            </a:r>
            <a:r>
              <a:rPr dirty="0" sz="2800">
                <a:solidFill>
                  <a:srgbClr val="FFCCCC"/>
                </a:solidFill>
              </a:rPr>
              <a:t>of the </a:t>
            </a:r>
            <a:r>
              <a:rPr dirty="0" sz="2800" spc="-5">
                <a:solidFill>
                  <a:srgbClr val="FFCCCC"/>
                </a:solidFill>
              </a:rPr>
              <a:t>nasal epithelium</a:t>
            </a:r>
            <a:r>
              <a:rPr dirty="0" sz="2800" spc="-25">
                <a:solidFill>
                  <a:srgbClr val="FFCCCC"/>
                </a:solidFill>
              </a:rPr>
              <a:t> proper.</a:t>
            </a:r>
            <a:endParaRPr sz="2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1480" y="457200"/>
            <a:ext cx="8275320" cy="5887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354329" y="400050"/>
            <a:ext cx="8389620" cy="6002020"/>
            <a:chOff x="354329" y="400050"/>
            <a:chExt cx="8389620" cy="6002020"/>
          </a:xfrm>
        </p:grpSpPr>
        <p:sp>
          <p:nvSpPr>
            <p:cNvPr id="4" name="object 4"/>
            <p:cNvSpPr/>
            <p:nvPr/>
          </p:nvSpPr>
          <p:spPr>
            <a:xfrm>
              <a:off x="354330" y="400049"/>
              <a:ext cx="8389620" cy="6002020"/>
            </a:xfrm>
            <a:custGeom>
              <a:avLst/>
              <a:gdLst/>
              <a:ahLst/>
              <a:cxnLst/>
              <a:rect l="l" t="t" r="r" b="b"/>
              <a:pathLst>
                <a:path w="8389620" h="6002020">
                  <a:moveTo>
                    <a:pt x="8366760" y="22860"/>
                  </a:moveTo>
                  <a:lnTo>
                    <a:pt x="22860" y="22860"/>
                  </a:lnTo>
                  <a:lnTo>
                    <a:pt x="22860" y="57150"/>
                  </a:lnTo>
                  <a:lnTo>
                    <a:pt x="22860" y="5944870"/>
                  </a:lnTo>
                  <a:lnTo>
                    <a:pt x="22860" y="5979160"/>
                  </a:lnTo>
                  <a:lnTo>
                    <a:pt x="8366760" y="5979160"/>
                  </a:lnTo>
                  <a:lnTo>
                    <a:pt x="8366760" y="5944870"/>
                  </a:lnTo>
                  <a:lnTo>
                    <a:pt x="57150" y="5944870"/>
                  </a:lnTo>
                  <a:lnTo>
                    <a:pt x="57150" y="57150"/>
                  </a:lnTo>
                  <a:lnTo>
                    <a:pt x="8332470" y="57150"/>
                  </a:lnTo>
                  <a:lnTo>
                    <a:pt x="8332470" y="5944362"/>
                  </a:lnTo>
                  <a:lnTo>
                    <a:pt x="8366760" y="5944374"/>
                  </a:lnTo>
                  <a:lnTo>
                    <a:pt x="8366760" y="57150"/>
                  </a:lnTo>
                  <a:lnTo>
                    <a:pt x="8366760" y="22860"/>
                  </a:lnTo>
                  <a:close/>
                </a:path>
                <a:path w="8389620" h="6002020">
                  <a:moveTo>
                    <a:pt x="838962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0" y="5990590"/>
                  </a:lnTo>
                  <a:lnTo>
                    <a:pt x="0" y="6002020"/>
                  </a:lnTo>
                  <a:lnTo>
                    <a:pt x="8389620" y="6002020"/>
                  </a:lnTo>
                  <a:lnTo>
                    <a:pt x="8389620" y="5990590"/>
                  </a:lnTo>
                  <a:lnTo>
                    <a:pt x="11430" y="5990590"/>
                  </a:lnTo>
                  <a:lnTo>
                    <a:pt x="11430" y="11430"/>
                  </a:lnTo>
                  <a:lnTo>
                    <a:pt x="8378190" y="11430"/>
                  </a:lnTo>
                  <a:lnTo>
                    <a:pt x="8378190" y="5990082"/>
                  </a:lnTo>
                  <a:lnTo>
                    <a:pt x="8389620" y="5990082"/>
                  </a:lnTo>
                  <a:lnTo>
                    <a:pt x="8389620" y="11430"/>
                  </a:lnTo>
                  <a:lnTo>
                    <a:pt x="838962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172200" y="3886200"/>
              <a:ext cx="2209800" cy="1160145"/>
            </a:xfrm>
            <a:custGeom>
              <a:avLst/>
              <a:gdLst/>
              <a:ahLst/>
              <a:cxnLst/>
              <a:rect l="l" t="t" r="r" b="b"/>
              <a:pathLst>
                <a:path w="2209800" h="1160145">
                  <a:moveTo>
                    <a:pt x="2209800" y="0"/>
                  </a:moveTo>
                  <a:lnTo>
                    <a:pt x="0" y="0"/>
                  </a:lnTo>
                  <a:lnTo>
                    <a:pt x="0" y="1159764"/>
                  </a:lnTo>
                  <a:lnTo>
                    <a:pt x="2209800" y="1159764"/>
                  </a:lnTo>
                  <a:lnTo>
                    <a:pt x="22098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6251828" y="3693947"/>
            <a:ext cx="1990089" cy="1305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dirty="0" sz="2800" spc="-5">
                <a:solidFill>
                  <a:srgbClr val="FFFF99"/>
                </a:solidFill>
                <a:latin typeface="Times New Roman"/>
                <a:cs typeface="Times New Roman"/>
              </a:rPr>
              <a:t>Sub</a:t>
            </a:r>
            <a:r>
              <a:rPr dirty="0" sz="2800" spc="-55">
                <a:solidFill>
                  <a:srgbClr val="FFFF99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99"/>
                </a:solidFill>
                <a:latin typeface="Times New Roman"/>
                <a:cs typeface="Times New Roman"/>
              </a:rPr>
              <a:t>epithelial  gland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00800" y="3190875"/>
            <a:ext cx="762000" cy="171450"/>
          </a:xfrm>
          <a:custGeom>
            <a:avLst/>
            <a:gdLst/>
            <a:ahLst/>
            <a:cxnLst/>
            <a:rect l="l" t="t" r="r" b="b"/>
            <a:pathLst>
              <a:path w="762000" h="171450">
                <a:moveTo>
                  <a:pt x="590550" y="0"/>
                </a:moveTo>
                <a:lnTo>
                  <a:pt x="590550" y="171450"/>
                </a:lnTo>
                <a:lnTo>
                  <a:pt x="704850" y="114300"/>
                </a:lnTo>
                <a:lnTo>
                  <a:pt x="619125" y="114300"/>
                </a:lnTo>
                <a:lnTo>
                  <a:pt x="619125" y="57150"/>
                </a:lnTo>
                <a:lnTo>
                  <a:pt x="704850" y="57150"/>
                </a:lnTo>
                <a:lnTo>
                  <a:pt x="590550" y="0"/>
                </a:lnTo>
                <a:close/>
              </a:path>
              <a:path w="762000" h="171450">
                <a:moveTo>
                  <a:pt x="590550" y="57150"/>
                </a:moveTo>
                <a:lnTo>
                  <a:pt x="0" y="57150"/>
                </a:lnTo>
                <a:lnTo>
                  <a:pt x="0" y="114300"/>
                </a:lnTo>
                <a:lnTo>
                  <a:pt x="590550" y="114300"/>
                </a:lnTo>
                <a:lnTo>
                  <a:pt x="590550" y="57150"/>
                </a:lnTo>
                <a:close/>
              </a:path>
              <a:path w="762000" h="171450">
                <a:moveTo>
                  <a:pt x="704850" y="57150"/>
                </a:moveTo>
                <a:lnTo>
                  <a:pt x="619125" y="57150"/>
                </a:lnTo>
                <a:lnTo>
                  <a:pt x="619125" y="114300"/>
                </a:lnTo>
                <a:lnTo>
                  <a:pt x="704850" y="114300"/>
                </a:lnTo>
                <a:lnTo>
                  <a:pt x="762000" y="85725"/>
                </a:lnTo>
                <a:lnTo>
                  <a:pt x="704850" y="57150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8664" y="472210"/>
            <a:ext cx="7687309" cy="5742940"/>
          </a:xfrm>
          <a:prstGeom prst="rect">
            <a:avLst/>
          </a:prstGeom>
        </p:spPr>
        <p:txBody>
          <a:bodyPr wrap="square" lIns="0" tIns="22606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780"/>
              </a:spcBef>
            </a:pPr>
            <a:r>
              <a:rPr dirty="0" sz="2800">
                <a:solidFill>
                  <a:srgbClr val="FFCCCC"/>
                </a:solidFill>
                <a:latin typeface="Times New Roman"/>
                <a:cs typeface="Times New Roman"/>
              </a:rPr>
              <a:t>Sinus </a:t>
            </a:r>
            <a:r>
              <a:rPr dirty="0" sz="2800" spc="4695">
                <a:solidFill>
                  <a:srgbClr val="00FFCC"/>
                </a:solidFill>
                <a:latin typeface="Wingdings"/>
                <a:cs typeface="Wingdings"/>
              </a:rPr>
              <a:t>→</a:t>
            </a:r>
            <a:r>
              <a:rPr dirty="0" sz="2800" spc="-15">
                <a:solidFill>
                  <a:srgbClr val="00FFCC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CCCC"/>
                </a:solidFill>
                <a:latin typeface="Times New Roman"/>
                <a:cs typeface="Times New Roman"/>
              </a:rPr>
              <a:t>Hollow</a:t>
            </a:r>
            <a:endParaRPr sz="28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1680"/>
              </a:spcBef>
            </a:pPr>
            <a:r>
              <a:rPr dirty="0" sz="2800" spc="-100">
                <a:solidFill>
                  <a:srgbClr val="FFCCCC"/>
                </a:solidFill>
                <a:latin typeface="Times New Roman"/>
                <a:cs typeface="Times New Roman"/>
              </a:rPr>
              <a:t>To </a:t>
            </a:r>
            <a:r>
              <a:rPr dirty="0" sz="2800">
                <a:solidFill>
                  <a:srgbClr val="FFCCCC"/>
                </a:solidFill>
                <a:latin typeface="Times New Roman"/>
                <a:cs typeface="Times New Roman"/>
              </a:rPr>
              <a:t>denote </a:t>
            </a:r>
            <a:r>
              <a:rPr dirty="0" sz="2800" spc="4695">
                <a:solidFill>
                  <a:srgbClr val="00FFCC"/>
                </a:solidFill>
                <a:latin typeface="Wingdings"/>
                <a:cs typeface="Wingdings"/>
              </a:rPr>
              <a:t>→</a:t>
            </a:r>
            <a:r>
              <a:rPr dirty="0" sz="2800" spc="70">
                <a:solidFill>
                  <a:srgbClr val="00FFCC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CCCC"/>
                </a:solidFill>
                <a:latin typeface="Times New Roman"/>
                <a:cs typeface="Times New Roman"/>
              </a:rPr>
              <a:t>Cavity</a:t>
            </a:r>
            <a:endParaRPr sz="28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30000"/>
              </a:lnSpc>
              <a:spcBef>
                <a:spcPts val="1240"/>
              </a:spcBef>
            </a:pPr>
            <a:r>
              <a:rPr dirty="0" sz="2800" spc="-5">
                <a:solidFill>
                  <a:srgbClr val="00FF00"/>
                </a:solidFill>
                <a:latin typeface="Times New Roman"/>
                <a:cs typeface="Times New Roman"/>
              </a:rPr>
              <a:t>Paranasal </a:t>
            </a:r>
            <a:r>
              <a:rPr dirty="0" sz="2800">
                <a:solidFill>
                  <a:srgbClr val="00FF00"/>
                </a:solidFill>
                <a:latin typeface="Times New Roman"/>
                <a:cs typeface="Times New Roman"/>
              </a:rPr>
              <a:t>Sinuses </a:t>
            </a:r>
            <a:r>
              <a:rPr dirty="0" sz="2800" spc="4695">
                <a:solidFill>
                  <a:srgbClr val="00FFCC"/>
                </a:solidFill>
                <a:latin typeface="Wingdings"/>
                <a:cs typeface="Wingdings"/>
              </a:rPr>
              <a:t>→</a:t>
            </a:r>
            <a:r>
              <a:rPr dirty="0" sz="2800" spc="20">
                <a:solidFill>
                  <a:srgbClr val="00FFCC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CCCC"/>
                </a:solidFill>
                <a:latin typeface="Times New Roman"/>
                <a:cs typeface="Times New Roman"/>
              </a:rPr>
              <a:t>“ These </a:t>
            </a:r>
            <a:r>
              <a:rPr dirty="0" sz="2800" spc="-10">
                <a:solidFill>
                  <a:srgbClr val="FFCCCC"/>
                </a:solidFill>
                <a:latin typeface="Times New Roman"/>
                <a:cs typeface="Times New Roman"/>
              </a:rPr>
              <a:t>are </a:t>
            </a:r>
            <a:r>
              <a:rPr dirty="0" sz="2800" spc="-5">
                <a:solidFill>
                  <a:srgbClr val="FFCCCC"/>
                </a:solidFill>
                <a:latin typeface="Times New Roman"/>
                <a:cs typeface="Times New Roman"/>
              </a:rPr>
              <a:t>air filled </a:t>
            </a:r>
            <a:r>
              <a:rPr dirty="0" sz="2800" spc="-440">
                <a:solidFill>
                  <a:srgbClr val="FFCCCC"/>
                </a:solidFill>
                <a:latin typeface="Times New Roman"/>
                <a:cs typeface="Times New Roman"/>
              </a:rPr>
              <a:t>extenstions  </a:t>
            </a:r>
            <a:r>
              <a:rPr dirty="0" sz="2800">
                <a:solidFill>
                  <a:srgbClr val="FFCCCC"/>
                </a:solidFill>
                <a:latin typeface="Times New Roman"/>
                <a:cs typeface="Times New Roman"/>
              </a:rPr>
              <a:t>of the respiratory </a:t>
            </a:r>
            <a:r>
              <a:rPr dirty="0" sz="2800" spc="-5">
                <a:solidFill>
                  <a:srgbClr val="FFCCCC"/>
                </a:solidFill>
                <a:latin typeface="Times New Roman"/>
                <a:cs typeface="Times New Roman"/>
              </a:rPr>
              <a:t>part </a:t>
            </a:r>
            <a:r>
              <a:rPr dirty="0" sz="2800">
                <a:solidFill>
                  <a:srgbClr val="FFCCCC"/>
                </a:solidFill>
                <a:latin typeface="Times New Roman"/>
                <a:cs typeface="Times New Roman"/>
              </a:rPr>
              <a:t>of the </a:t>
            </a:r>
            <a:r>
              <a:rPr dirty="0" sz="2800" i="1">
                <a:solidFill>
                  <a:srgbClr val="CCEBFF"/>
                </a:solidFill>
                <a:latin typeface="Times New Roman"/>
                <a:cs typeface="Times New Roman"/>
              </a:rPr>
              <a:t>nasal </a:t>
            </a:r>
            <a:r>
              <a:rPr dirty="0" sz="2800" spc="-5" i="1">
                <a:solidFill>
                  <a:srgbClr val="CCEBFF"/>
                </a:solidFill>
                <a:latin typeface="Times New Roman"/>
                <a:cs typeface="Times New Roman"/>
              </a:rPr>
              <a:t>cavity </a:t>
            </a:r>
            <a:r>
              <a:rPr dirty="0" sz="2800" spc="-5">
                <a:solidFill>
                  <a:srgbClr val="FFCCCC"/>
                </a:solidFill>
                <a:latin typeface="Times New Roman"/>
                <a:cs typeface="Times New Roman"/>
              </a:rPr>
              <a:t>into various  </a:t>
            </a:r>
            <a:r>
              <a:rPr dirty="0" sz="2800">
                <a:solidFill>
                  <a:srgbClr val="FFCCCC"/>
                </a:solidFill>
                <a:latin typeface="Times New Roman"/>
                <a:cs typeface="Times New Roman"/>
              </a:rPr>
              <a:t>cranial</a:t>
            </a:r>
            <a:r>
              <a:rPr dirty="0" sz="2800" spc="-5">
                <a:solidFill>
                  <a:srgbClr val="FFCCCC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CCCC"/>
                </a:solidFill>
                <a:latin typeface="Times New Roman"/>
                <a:cs typeface="Times New Roman"/>
              </a:rPr>
              <a:t>bones”</a:t>
            </a:r>
            <a:endParaRPr sz="2800">
              <a:latin typeface="Times New Roman"/>
              <a:cs typeface="Times New Roman"/>
            </a:endParaRPr>
          </a:p>
          <a:p>
            <a:pPr algn="just" marL="1134110" indent="-207645">
              <a:lnSpc>
                <a:spcPct val="100000"/>
              </a:lnSpc>
              <a:spcBef>
                <a:spcPts val="2110"/>
              </a:spcBef>
              <a:buChar char="-"/>
              <a:tabLst>
                <a:tab pos="1134745" algn="l"/>
              </a:tabLst>
            </a:pPr>
            <a:r>
              <a:rPr dirty="0" sz="2800" spc="-5">
                <a:solidFill>
                  <a:srgbClr val="FFCCCC"/>
                </a:solidFill>
                <a:latin typeface="Times New Roman"/>
                <a:cs typeface="Times New Roman"/>
              </a:rPr>
              <a:t>Frontal</a:t>
            </a:r>
            <a:endParaRPr sz="2800">
              <a:latin typeface="Times New Roman"/>
              <a:cs typeface="Times New Roman"/>
            </a:endParaRPr>
          </a:p>
          <a:p>
            <a:pPr algn="just" marL="1134110" indent="-207645">
              <a:lnSpc>
                <a:spcPct val="100000"/>
              </a:lnSpc>
              <a:spcBef>
                <a:spcPts val="1680"/>
              </a:spcBef>
              <a:buChar char="-"/>
              <a:tabLst>
                <a:tab pos="1134745" algn="l"/>
              </a:tabLst>
            </a:pPr>
            <a:r>
              <a:rPr dirty="0" sz="2800" spc="-5">
                <a:solidFill>
                  <a:srgbClr val="FFCCCC"/>
                </a:solidFill>
                <a:latin typeface="Times New Roman"/>
                <a:cs typeface="Times New Roman"/>
              </a:rPr>
              <a:t>Ethmoidal</a:t>
            </a:r>
            <a:endParaRPr sz="2800">
              <a:latin typeface="Times New Roman"/>
              <a:cs typeface="Times New Roman"/>
            </a:endParaRPr>
          </a:p>
          <a:p>
            <a:pPr algn="just" marL="1134110" indent="-207645">
              <a:lnSpc>
                <a:spcPct val="100000"/>
              </a:lnSpc>
              <a:spcBef>
                <a:spcPts val="1685"/>
              </a:spcBef>
              <a:buChar char="-"/>
              <a:tabLst>
                <a:tab pos="1134745" algn="l"/>
              </a:tabLst>
            </a:pPr>
            <a:r>
              <a:rPr dirty="0" sz="2800" spc="-5">
                <a:solidFill>
                  <a:srgbClr val="FFCCCC"/>
                </a:solidFill>
                <a:latin typeface="Times New Roman"/>
                <a:cs typeface="Times New Roman"/>
              </a:rPr>
              <a:t>Maxillary</a:t>
            </a:r>
            <a:endParaRPr sz="2800">
              <a:latin typeface="Times New Roman"/>
              <a:cs typeface="Times New Roman"/>
            </a:endParaRPr>
          </a:p>
          <a:p>
            <a:pPr algn="just" marL="1134110" indent="-207645">
              <a:lnSpc>
                <a:spcPct val="100000"/>
              </a:lnSpc>
              <a:spcBef>
                <a:spcPts val="1680"/>
              </a:spcBef>
              <a:buChar char="-"/>
              <a:tabLst>
                <a:tab pos="1134745" algn="l"/>
              </a:tabLst>
            </a:pPr>
            <a:r>
              <a:rPr dirty="0" sz="2800" spc="-5">
                <a:solidFill>
                  <a:srgbClr val="FFCCCC"/>
                </a:solidFill>
                <a:latin typeface="Times New Roman"/>
                <a:cs typeface="Times New Roman"/>
              </a:rPr>
              <a:t>Sphenoidal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1000" y="842772"/>
            <a:ext cx="304800" cy="2240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81000" y="1447800"/>
            <a:ext cx="304800" cy="2240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81000" y="2214372"/>
            <a:ext cx="304800" cy="2240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325794"/>
            <a:ext cx="5689600" cy="2736215"/>
          </a:xfrm>
          <a:prstGeom prst="rect">
            <a:avLst/>
          </a:prstGeom>
        </p:spPr>
        <p:txBody>
          <a:bodyPr wrap="square" lIns="0" tIns="13589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70"/>
              </a:spcBef>
              <a:buChar char="•"/>
              <a:tabLst>
                <a:tab pos="355600" algn="l"/>
              </a:tabLst>
            </a:pPr>
            <a:r>
              <a:rPr dirty="0" sz="4000">
                <a:solidFill>
                  <a:srgbClr val="FFFF99"/>
                </a:solidFill>
                <a:latin typeface="Times New Roman"/>
                <a:cs typeface="Times New Roman"/>
              </a:rPr>
              <a:t>1.Ciliated Columnar</a:t>
            </a:r>
            <a:r>
              <a:rPr dirty="0" sz="4000" spc="-95">
                <a:solidFill>
                  <a:srgbClr val="FFFF99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FFFF99"/>
                </a:solidFill>
                <a:latin typeface="Times New Roman"/>
                <a:cs typeface="Times New Roman"/>
              </a:rPr>
              <a:t>cell:-</a:t>
            </a:r>
            <a:endParaRPr sz="4000">
              <a:latin typeface="Times New Roman"/>
              <a:cs typeface="Times New Roman"/>
            </a:endParaRPr>
          </a:p>
          <a:p>
            <a:pPr lvl="1" marL="756285" indent="-287020">
              <a:lnSpc>
                <a:spcPct val="100000"/>
              </a:lnSpc>
              <a:spcBef>
                <a:spcPts val="880"/>
              </a:spcBef>
              <a:buChar char="–"/>
              <a:tabLst>
                <a:tab pos="756920" algn="l"/>
              </a:tabLst>
            </a:pPr>
            <a:r>
              <a:rPr dirty="0" sz="3600">
                <a:solidFill>
                  <a:srgbClr val="FFCCCC"/>
                </a:solidFill>
                <a:latin typeface="Times New Roman"/>
                <a:cs typeface="Times New Roman"/>
              </a:rPr>
              <a:t>Numerous</a:t>
            </a:r>
            <a:endParaRPr sz="3600">
              <a:latin typeface="Times New Roman"/>
              <a:cs typeface="Times New Roman"/>
            </a:endParaRPr>
          </a:p>
          <a:p>
            <a:pPr lvl="1" marL="756285" indent="-287020">
              <a:lnSpc>
                <a:spcPct val="100000"/>
              </a:lnSpc>
              <a:spcBef>
                <a:spcPts val="865"/>
              </a:spcBef>
              <a:buChar char="–"/>
              <a:tabLst>
                <a:tab pos="756920" algn="l"/>
              </a:tabLst>
            </a:pPr>
            <a:r>
              <a:rPr dirty="0" sz="3600" spc="-5">
                <a:solidFill>
                  <a:srgbClr val="FFCCCC"/>
                </a:solidFill>
                <a:latin typeface="Times New Roman"/>
                <a:cs typeface="Times New Roman"/>
              </a:rPr>
              <a:t>Centrally placed </a:t>
            </a:r>
            <a:r>
              <a:rPr dirty="0" sz="3600">
                <a:solidFill>
                  <a:srgbClr val="FFCCCC"/>
                </a:solidFill>
                <a:latin typeface="Times New Roman"/>
                <a:cs typeface="Times New Roman"/>
              </a:rPr>
              <a:t>Nucleus</a:t>
            </a:r>
            <a:endParaRPr sz="3600">
              <a:latin typeface="Times New Roman"/>
              <a:cs typeface="Times New Roman"/>
            </a:endParaRPr>
          </a:p>
          <a:p>
            <a:pPr lvl="1" marL="756285" indent="-287020">
              <a:lnSpc>
                <a:spcPct val="100000"/>
              </a:lnSpc>
              <a:spcBef>
                <a:spcPts val="870"/>
              </a:spcBef>
              <a:buChar char="–"/>
              <a:tabLst>
                <a:tab pos="756920" algn="l"/>
              </a:tabLst>
            </a:pPr>
            <a:r>
              <a:rPr dirty="0" sz="3600" spc="-5">
                <a:solidFill>
                  <a:srgbClr val="FFCCCC"/>
                </a:solidFill>
                <a:latin typeface="Times New Roman"/>
                <a:cs typeface="Times New Roman"/>
              </a:rPr>
              <a:t>Mitochondria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286250" y="2840989"/>
            <a:ext cx="4686300" cy="3845560"/>
            <a:chOff x="4286250" y="2840989"/>
            <a:chExt cx="4686300" cy="3845560"/>
          </a:xfrm>
        </p:grpSpPr>
        <p:sp>
          <p:nvSpPr>
            <p:cNvPr id="4" name="object 4"/>
            <p:cNvSpPr/>
            <p:nvPr/>
          </p:nvSpPr>
          <p:spPr>
            <a:xfrm>
              <a:off x="4343400" y="2898647"/>
              <a:ext cx="4572000" cy="37307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286250" y="2840989"/>
              <a:ext cx="4686300" cy="3845560"/>
            </a:xfrm>
            <a:custGeom>
              <a:avLst/>
              <a:gdLst/>
              <a:ahLst/>
              <a:cxnLst/>
              <a:rect l="l" t="t" r="r" b="b"/>
              <a:pathLst>
                <a:path w="4686300" h="3845559">
                  <a:moveTo>
                    <a:pt x="4663440" y="22860"/>
                  </a:moveTo>
                  <a:lnTo>
                    <a:pt x="22860" y="22860"/>
                  </a:lnTo>
                  <a:lnTo>
                    <a:pt x="22860" y="57150"/>
                  </a:lnTo>
                  <a:lnTo>
                    <a:pt x="22860" y="3788410"/>
                  </a:lnTo>
                  <a:lnTo>
                    <a:pt x="22860" y="3822700"/>
                  </a:lnTo>
                  <a:lnTo>
                    <a:pt x="4663440" y="3822700"/>
                  </a:lnTo>
                  <a:lnTo>
                    <a:pt x="4663440" y="3788410"/>
                  </a:lnTo>
                  <a:lnTo>
                    <a:pt x="4663440" y="57658"/>
                  </a:lnTo>
                  <a:lnTo>
                    <a:pt x="4629150" y="57658"/>
                  </a:lnTo>
                  <a:lnTo>
                    <a:pt x="4629150" y="3788410"/>
                  </a:lnTo>
                  <a:lnTo>
                    <a:pt x="57150" y="3788410"/>
                  </a:lnTo>
                  <a:lnTo>
                    <a:pt x="57150" y="57150"/>
                  </a:lnTo>
                  <a:lnTo>
                    <a:pt x="4663440" y="57150"/>
                  </a:lnTo>
                  <a:lnTo>
                    <a:pt x="4663440" y="22860"/>
                  </a:lnTo>
                  <a:close/>
                </a:path>
                <a:path w="4686300" h="3845559">
                  <a:moveTo>
                    <a:pt x="468630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0" y="3834130"/>
                  </a:lnTo>
                  <a:lnTo>
                    <a:pt x="0" y="3845560"/>
                  </a:lnTo>
                  <a:lnTo>
                    <a:pt x="4686300" y="3845560"/>
                  </a:lnTo>
                  <a:lnTo>
                    <a:pt x="4686300" y="3834142"/>
                  </a:lnTo>
                  <a:lnTo>
                    <a:pt x="4686300" y="11938"/>
                  </a:lnTo>
                  <a:lnTo>
                    <a:pt x="4674870" y="11938"/>
                  </a:lnTo>
                  <a:lnTo>
                    <a:pt x="4674870" y="3834130"/>
                  </a:lnTo>
                  <a:lnTo>
                    <a:pt x="11430" y="3834130"/>
                  </a:lnTo>
                  <a:lnTo>
                    <a:pt x="11430" y="11430"/>
                  </a:lnTo>
                  <a:lnTo>
                    <a:pt x="4686300" y="11430"/>
                  </a:lnTo>
                  <a:lnTo>
                    <a:pt x="46863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171399"/>
            <a:ext cx="7680325" cy="37998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55575" indent="-143510">
              <a:lnSpc>
                <a:spcPct val="100000"/>
              </a:lnSpc>
              <a:spcBef>
                <a:spcPts val="105"/>
              </a:spcBef>
              <a:buSzPct val="96875"/>
              <a:buChar char="•"/>
              <a:tabLst>
                <a:tab pos="156210" algn="l"/>
              </a:tabLst>
            </a:pPr>
            <a:r>
              <a:rPr dirty="0" sz="3200">
                <a:solidFill>
                  <a:srgbClr val="CCEBFF"/>
                </a:solidFill>
                <a:latin typeface="Times New Roman"/>
                <a:cs typeface="Times New Roman"/>
              </a:rPr>
              <a:t>Cilia:-</a:t>
            </a:r>
            <a:endParaRPr sz="32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2010"/>
              </a:spcBef>
            </a:pPr>
            <a:r>
              <a:rPr dirty="0" sz="2800">
                <a:solidFill>
                  <a:srgbClr val="FFCCCC"/>
                </a:solidFill>
                <a:latin typeface="Times New Roman"/>
                <a:cs typeface="Times New Roman"/>
              </a:rPr>
              <a:t>–9 </a:t>
            </a:r>
            <a:r>
              <a:rPr dirty="0" sz="2800" spc="-5">
                <a:solidFill>
                  <a:srgbClr val="FFCCCC"/>
                </a:solidFill>
                <a:latin typeface="Times New Roman"/>
                <a:cs typeface="Times New Roman"/>
              </a:rPr>
              <a:t>+1 pairs of Microtubules</a:t>
            </a:r>
            <a:endParaRPr sz="28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2690"/>
              </a:spcBef>
            </a:pPr>
            <a:r>
              <a:rPr dirty="0" sz="2800" spc="-5">
                <a:solidFill>
                  <a:srgbClr val="FFCCCC"/>
                </a:solidFill>
                <a:latin typeface="Times New Roman"/>
                <a:cs typeface="Times New Roman"/>
              </a:rPr>
              <a:t>–Basal </a:t>
            </a:r>
            <a:r>
              <a:rPr dirty="0" sz="2800">
                <a:solidFill>
                  <a:srgbClr val="FFCCCC"/>
                </a:solidFill>
                <a:latin typeface="Times New Roman"/>
                <a:cs typeface="Times New Roman"/>
              </a:rPr>
              <a:t>bodies </a:t>
            </a:r>
            <a:r>
              <a:rPr dirty="0" sz="2800" spc="-5">
                <a:solidFill>
                  <a:srgbClr val="FFCCCC"/>
                </a:solidFill>
                <a:latin typeface="Times New Roman"/>
                <a:cs typeface="Times New Roman"/>
              </a:rPr>
              <a:t>– attaches – Apical segment of</a:t>
            </a:r>
            <a:r>
              <a:rPr dirty="0" sz="2800" spc="-185">
                <a:solidFill>
                  <a:srgbClr val="FFCCCC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CCCC"/>
                </a:solidFill>
                <a:latin typeface="Times New Roman"/>
                <a:cs typeface="Times New Roman"/>
              </a:rPr>
              <a:t>Cilia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2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dirty="0" sz="2800" spc="-5">
                <a:solidFill>
                  <a:srgbClr val="FFCCCC"/>
                </a:solidFill>
                <a:latin typeface="Times New Roman"/>
                <a:cs typeface="Times New Roman"/>
              </a:rPr>
              <a:t>–Moves </a:t>
            </a:r>
            <a:r>
              <a:rPr dirty="0" sz="2800" spc="4695">
                <a:solidFill>
                  <a:srgbClr val="00FFCC"/>
                </a:solidFill>
                <a:latin typeface="Wingdings"/>
                <a:cs typeface="Wingdings"/>
              </a:rPr>
              <a:t>→</a:t>
            </a:r>
            <a:r>
              <a:rPr dirty="0" sz="2800" spc="-10">
                <a:solidFill>
                  <a:srgbClr val="00FFCC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CCCC"/>
                </a:solidFill>
                <a:latin typeface="Times New Roman"/>
                <a:cs typeface="Times New Roman"/>
              </a:rPr>
              <a:t>Mucous, Foreign bodies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dirty="0" sz="2800" spc="-5">
                <a:solidFill>
                  <a:srgbClr val="00CC99"/>
                </a:solidFill>
                <a:latin typeface="Times New Roman"/>
                <a:cs typeface="Times New Roman"/>
              </a:rPr>
              <a:t>–</a:t>
            </a:r>
            <a:r>
              <a:rPr dirty="0" sz="2800" spc="-5" i="1">
                <a:solidFill>
                  <a:srgbClr val="00CC99"/>
                </a:solidFill>
                <a:latin typeface="Times New Roman"/>
                <a:cs typeface="Times New Roman"/>
              </a:rPr>
              <a:t>Immotile cilia</a:t>
            </a:r>
            <a:r>
              <a:rPr dirty="0" sz="2800" spc="-10" i="1">
                <a:solidFill>
                  <a:srgbClr val="00CC99"/>
                </a:solidFill>
                <a:latin typeface="Times New Roman"/>
                <a:cs typeface="Times New Roman"/>
              </a:rPr>
              <a:t> </a:t>
            </a:r>
            <a:r>
              <a:rPr dirty="0" sz="2800" spc="-15" i="1">
                <a:solidFill>
                  <a:srgbClr val="00CC99"/>
                </a:solidFill>
                <a:latin typeface="Times New Roman"/>
                <a:cs typeface="Times New Roman"/>
              </a:rPr>
              <a:t>syndrome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276850" y="3089910"/>
            <a:ext cx="3771900" cy="3596640"/>
            <a:chOff x="5276850" y="3089910"/>
            <a:chExt cx="3771900" cy="3596640"/>
          </a:xfrm>
        </p:grpSpPr>
        <p:sp>
          <p:nvSpPr>
            <p:cNvPr id="4" name="object 4"/>
            <p:cNvSpPr/>
            <p:nvPr/>
          </p:nvSpPr>
          <p:spPr>
            <a:xfrm>
              <a:off x="5334000" y="3147060"/>
              <a:ext cx="3657600" cy="34823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276850" y="3089909"/>
              <a:ext cx="3771900" cy="3596640"/>
            </a:xfrm>
            <a:custGeom>
              <a:avLst/>
              <a:gdLst/>
              <a:ahLst/>
              <a:cxnLst/>
              <a:rect l="l" t="t" r="r" b="b"/>
              <a:pathLst>
                <a:path w="3771900" h="3596640">
                  <a:moveTo>
                    <a:pt x="3749040" y="22860"/>
                  </a:moveTo>
                  <a:lnTo>
                    <a:pt x="3714750" y="22860"/>
                  </a:lnTo>
                  <a:lnTo>
                    <a:pt x="3714750" y="57150"/>
                  </a:lnTo>
                  <a:lnTo>
                    <a:pt x="3714750" y="3539490"/>
                  </a:lnTo>
                  <a:lnTo>
                    <a:pt x="57150" y="3539490"/>
                  </a:lnTo>
                  <a:lnTo>
                    <a:pt x="57150" y="57150"/>
                  </a:lnTo>
                  <a:lnTo>
                    <a:pt x="3714750" y="57150"/>
                  </a:lnTo>
                  <a:lnTo>
                    <a:pt x="3714750" y="22860"/>
                  </a:lnTo>
                  <a:lnTo>
                    <a:pt x="22860" y="22860"/>
                  </a:lnTo>
                  <a:lnTo>
                    <a:pt x="22860" y="57150"/>
                  </a:lnTo>
                  <a:lnTo>
                    <a:pt x="22860" y="3539490"/>
                  </a:lnTo>
                  <a:lnTo>
                    <a:pt x="22860" y="3573780"/>
                  </a:lnTo>
                  <a:lnTo>
                    <a:pt x="3749040" y="3573780"/>
                  </a:lnTo>
                  <a:lnTo>
                    <a:pt x="3749040" y="3539490"/>
                  </a:lnTo>
                  <a:lnTo>
                    <a:pt x="3749040" y="57150"/>
                  </a:lnTo>
                  <a:lnTo>
                    <a:pt x="3749040" y="22860"/>
                  </a:lnTo>
                  <a:close/>
                </a:path>
                <a:path w="3771900" h="3596640">
                  <a:moveTo>
                    <a:pt x="3771900" y="0"/>
                  </a:moveTo>
                  <a:lnTo>
                    <a:pt x="3760470" y="0"/>
                  </a:lnTo>
                  <a:lnTo>
                    <a:pt x="3760470" y="11430"/>
                  </a:lnTo>
                  <a:lnTo>
                    <a:pt x="3760470" y="3585210"/>
                  </a:lnTo>
                  <a:lnTo>
                    <a:pt x="11430" y="3585210"/>
                  </a:lnTo>
                  <a:lnTo>
                    <a:pt x="11430" y="11430"/>
                  </a:lnTo>
                  <a:lnTo>
                    <a:pt x="3760470" y="11430"/>
                  </a:lnTo>
                  <a:lnTo>
                    <a:pt x="3760470" y="0"/>
                  </a:lnTo>
                  <a:lnTo>
                    <a:pt x="0" y="0"/>
                  </a:lnTo>
                  <a:lnTo>
                    <a:pt x="0" y="11430"/>
                  </a:lnTo>
                  <a:lnTo>
                    <a:pt x="0" y="3585210"/>
                  </a:lnTo>
                  <a:lnTo>
                    <a:pt x="0" y="3596640"/>
                  </a:lnTo>
                  <a:lnTo>
                    <a:pt x="3771900" y="3596640"/>
                  </a:lnTo>
                  <a:lnTo>
                    <a:pt x="3771900" y="3585222"/>
                  </a:lnTo>
                  <a:lnTo>
                    <a:pt x="3771900" y="11430"/>
                  </a:lnTo>
                  <a:lnTo>
                    <a:pt x="37719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0"/>
            <a:ext cx="6868159" cy="3869054"/>
          </a:xfrm>
          <a:prstGeom prst="rect">
            <a:avLst/>
          </a:prstGeom>
        </p:spPr>
        <p:txBody>
          <a:bodyPr wrap="square" lIns="0" tIns="2266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785"/>
              </a:spcBef>
            </a:pPr>
            <a:r>
              <a:rPr dirty="0" sz="2800" spc="-5">
                <a:solidFill>
                  <a:srgbClr val="FFFF99"/>
                </a:solidFill>
                <a:latin typeface="Times New Roman"/>
                <a:cs typeface="Times New Roman"/>
              </a:rPr>
              <a:t>2. Goblet</a:t>
            </a:r>
            <a:r>
              <a:rPr dirty="0" sz="2800" spc="-10">
                <a:solidFill>
                  <a:srgbClr val="FFFF99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99"/>
                </a:solidFill>
                <a:latin typeface="Times New Roman"/>
                <a:cs typeface="Times New Roman"/>
              </a:rPr>
              <a:t>cell</a:t>
            </a:r>
            <a:endParaRPr sz="28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1685"/>
              </a:spcBef>
            </a:pPr>
            <a:r>
              <a:rPr dirty="0" sz="2800" spc="-5">
                <a:solidFill>
                  <a:srgbClr val="FFCCCC"/>
                </a:solidFill>
                <a:latin typeface="Times New Roman"/>
                <a:cs typeface="Times New Roman"/>
              </a:rPr>
              <a:t>-Modified Columnar cells</a:t>
            </a:r>
            <a:endParaRPr sz="28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1680"/>
              </a:spcBef>
            </a:pPr>
            <a:r>
              <a:rPr dirty="0" sz="2800" spc="-5">
                <a:solidFill>
                  <a:srgbClr val="FFCCCC"/>
                </a:solidFill>
                <a:latin typeface="Times New Roman"/>
                <a:cs typeface="Times New Roman"/>
              </a:rPr>
              <a:t>-Oval</a:t>
            </a:r>
            <a:r>
              <a:rPr dirty="0" sz="2800" spc="-10">
                <a:solidFill>
                  <a:srgbClr val="FFCCCC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CCCC"/>
                </a:solidFill>
                <a:latin typeface="Times New Roman"/>
                <a:cs typeface="Times New Roman"/>
              </a:rPr>
              <a:t>Nucleus</a:t>
            </a:r>
            <a:endParaRPr sz="28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1695"/>
              </a:spcBef>
            </a:pPr>
            <a:r>
              <a:rPr dirty="0" sz="2800" spc="-5">
                <a:solidFill>
                  <a:srgbClr val="FFCCCC"/>
                </a:solidFill>
                <a:latin typeface="Times New Roman"/>
                <a:cs typeface="Times New Roman"/>
              </a:rPr>
              <a:t>-Apex </a:t>
            </a:r>
            <a:r>
              <a:rPr dirty="0" sz="2800" spc="4695">
                <a:solidFill>
                  <a:srgbClr val="00FFCC"/>
                </a:solidFill>
                <a:latin typeface="Wingdings"/>
                <a:cs typeface="Wingdings"/>
              </a:rPr>
              <a:t>→</a:t>
            </a:r>
            <a:r>
              <a:rPr dirty="0" sz="2800" spc="70">
                <a:solidFill>
                  <a:srgbClr val="00FFCC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CCCC"/>
                </a:solidFill>
                <a:latin typeface="Times New Roman"/>
                <a:cs typeface="Times New Roman"/>
              </a:rPr>
              <a:t>Zymogen granules - </a:t>
            </a:r>
            <a:r>
              <a:rPr dirty="0" sz="2800" spc="-475">
                <a:solidFill>
                  <a:srgbClr val="FFCCCC"/>
                </a:solidFill>
                <a:latin typeface="Times New Roman"/>
                <a:cs typeface="Times New Roman"/>
              </a:rPr>
              <a:t>Exocytosis</a:t>
            </a:r>
            <a:endParaRPr sz="28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1680"/>
              </a:spcBef>
            </a:pPr>
            <a:r>
              <a:rPr dirty="0" sz="2800" spc="-5">
                <a:solidFill>
                  <a:srgbClr val="FFCCCC"/>
                </a:solidFill>
                <a:latin typeface="Times New Roman"/>
                <a:cs typeface="Times New Roman"/>
              </a:rPr>
              <a:t>-Basal </a:t>
            </a:r>
            <a:r>
              <a:rPr dirty="0" sz="2800" spc="4695">
                <a:solidFill>
                  <a:srgbClr val="00FFCC"/>
                </a:solidFill>
                <a:latin typeface="Wingdings"/>
                <a:cs typeface="Wingdings"/>
              </a:rPr>
              <a:t>→</a:t>
            </a:r>
            <a:r>
              <a:rPr dirty="0" sz="2800" spc="-15">
                <a:solidFill>
                  <a:srgbClr val="00FFCC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FFCCCC"/>
                </a:solidFill>
                <a:latin typeface="Times New Roman"/>
                <a:cs typeface="Times New Roman"/>
              </a:rPr>
              <a:t>Organelles </a:t>
            </a:r>
            <a:r>
              <a:rPr dirty="0" sz="2800">
                <a:solidFill>
                  <a:srgbClr val="FFCCCC"/>
                </a:solidFill>
                <a:latin typeface="Times New Roman"/>
                <a:cs typeface="Times New Roman"/>
              </a:rPr>
              <a:t>for </a:t>
            </a:r>
            <a:r>
              <a:rPr dirty="0" sz="2800" spc="-5">
                <a:solidFill>
                  <a:srgbClr val="FFCCCC"/>
                </a:solidFill>
                <a:latin typeface="Times New Roman"/>
                <a:cs typeface="Times New Roman"/>
              </a:rPr>
              <a:t>secretion</a:t>
            </a:r>
            <a:endParaRPr sz="2800">
              <a:latin typeface="Times New Roman"/>
              <a:cs typeface="Times New Roman"/>
            </a:endParaRPr>
          </a:p>
          <a:p>
            <a:pPr marL="1841500">
              <a:lnSpc>
                <a:spcPct val="100000"/>
              </a:lnSpc>
              <a:spcBef>
                <a:spcPts val="1680"/>
              </a:spcBef>
            </a:pPr>
            <a:r>
              <a:rPr dirty="0" sz="2800" spc="1170">
                <a:solidFill>
                  <a:srgbClr val="00CC99"/>
                </a:solidFill>
                <a:latin typeface="Wingdings"/>
                <a:cs typeface="Wingdings"/>
              </a:rPr>
              <a:t>→</a:t>
            </a:r>
            <a:r>
              <a:rPr dirty="0" sz="2800" spc="1170">
                <a:solidFill>
                  <a:srgbClr val="FFCCCC"/>
                </a:solidFill>
                <a:latin typeface="Times New Roman"/>
                <a:cs typeface="Times New Roman"/>
              </a:rPr>
              <a:t>rER</a:t>
            </a:r>
            <a:r>
              <a:rPr dirty="0" sz="2800" spc="-10">
                <a:solidFill>
                  <a:srgbClr val="FFCCCC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CCCC"/>
                </a:solidFill>
                <a:latin typeface="Times New Roman"/>
                <a:cs typeface="Times New Roman"/>
              </a:rPr>
              <a:t>and </a:t>
            </a:r>
            <a:r>
              <a:rPr dirty="0" sz="2800">
                <a:solidFill>
                  <a:srgbClr val="FFCCCC"/>
                </a:solidFill>
                <a:latin typeface="Times New Roman"/>
                <a:cs typeface="Times New Roman"/>
              </a:rPr>
              <a:t>SER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8000" y="3854196"/>
            <a:ext cx="5715000" cy="26228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544728"/>
            <a:ext cx="5103495" cy="2549525"/>
          </a:xfrm>
          <a:prstGeom prst="rect">
            <a:avLst/>
          </a:prstGeom>
        </p:spPr>
        <p:txBody>
          <a:bodyPr wrap="square" lIns="0" tIns="977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dirty="0" sz="2800" spc="-5">
                <a:solidFill>
                  <a:srgbClr val="FFFF99"/>
                </a:solidFill>
                <a:latin typeface="Times New Roman"/>
                <a:cs typeface="Times New Roman"/>
              </a:rPr>
              <a:t>3.Non-ciliated Columnar </a:t>
            </a:r>
            <a:r>
              <a:rPr dirty="0" sz="2800" spc="-10">
                <a:solidFill>
                  <a:srgbClr val="FFFF99"/>
                </a:solidFill>
                <a:latin typeface="Times New Roman"/>
                <a:cs typeface="Times New Roman"/>
              </a:rPr>
              <a:t>Cell</a:t>
            </a:r>
            <a:endParaRPr sz="2800">
              <a:latin typeface="Times New Roman"/>
              <a:cs typeface="Times New Roman"/>
            </a:endParaRPr>
          </a:p>
          <a:p>
            <a:pPr marL="137160" indent="-125095">
              <a:lnSpc>
                <a:spcPct val="100000"/>
              </a:lnSpc>
              <a:spcBef>
                <a:spcPts val="675"/>
              </a:spcBef>
              <a:buSzPct val="96428"/>
              <a:buChar char="•"/>
              <a:tabLst>
                <a:tab pos="137795" algn="l"/>
              </a:tabLst>
            </a:pPr>
            <a:r>
              <a:rPr dirty="0" sz="2800" spc="-5">
                <a:solidFill>
                  <a:srgbClr val="FFCCCC"/>
                </a:solidFill>
                <a:latin typeface="Times New Roman"/>
                <a:cs typeface="Times New Roman"/>
              </a:rPr>
              <a:t>Oval nucleus, More </a:t>
            </a:r>
            <a:r>
              <a:rPr dirty="0" sz="2800" spc="-10">
                <a:solidFill>
                  <a:srgbClr val="FFCCCC"/>
                </a:solidFill>
                <a:latin typeface="Times New Roman"/>
                <a:cs typeface="Times New Roman"/>
              </a:rPr>
              <a:t>cell</a:t>
            </a:r>
            <a:r>
              <a:rPr dirty="0" sz="2800" spc="10">
                <a:solidFill>
                  <a:srgbClr val="FFCCCC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FFCCCC"/>
                </a:solidFill>
                <a:latin typeface="Times New Roman"/>
                <a:cs typeface="Times New Roman"/>
              </a:rPr>
              <a:t>organelles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800" spc="-5">
                <a:solidFill>
                  <a:srgbClr val="FFFF99"/>
                </a:solidFill>
                <a:latin typeface="Times New Roman"/>
                <a:cs typeface="Times New Roman"/>
              </a:rPr>
              <a:t>4.Basal</a:t>
            </a:r>
            <a:r>
              <a:rPr dirty="0" sz="2800" spc="-10">
                <a:solidFill>
                  <a:srgbClr val="FFFF99"/>
                </a:solidFill>
                <a:latin typeface="Times New Roman"/>
                <a:cs typeface="Times New Roman"/>
              </a:rPr>
              <a:t> Cell</a:t>
            </a:r>
            <a:endParaRPr sz="2800">
              <a:latin typeface="Times New Roman"/>
              <a:cs typeface="Times New Roman"/>
            </a:endParaRPr>
          </a:p>
          <a:p>
            <a:pPr algn="ctr" marR="180975">
              <a:lnSpc>
                <a:spcPct val="100000"/>
              </a:lnSpc>
              <a:spcBef>
                <a:spcPts val="1680"/>
              </a:spcBef>
            </a:pPr>
            <a:r>
              <a:rPr dirty="0" sz="2800" spc="-5">
                <a:solidFill>
                  <a:srgbClr val="FFCCCC"/>
                </a:solidFill>
                <a:latin typeface="Times New Roman"/>
                <a:cs typeface="Times New Roman"/>
              </a:rPr>
              <a:t>-Undifferentiated</a:t>
            </a:r>
            <a:r>
              <a:rPr dirty="0" sz="2800" spc="-25">
                <a:solidFill>
                  <a:srgbClr val="FFCCCC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FFCCCC"/>
                </a:solidFill>
                <a:latin typeface="Times New Roman"/>
                <a:cs typeface="Times New Roman"/>
              </a:rPr>
              <a:t>cell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00050" y="3676650"/>
            <a:ext cx="8648700" cy="2499360"/>
            <a:chOff x="400050" y="3676650"/>
            <a:chExt cx="8648700" cy="2499360"/>
          </a:xfrm>
        </p:grpSpPr>
        <p:sp>
          <p:nvSpPr>
            <p:cNvPr id="4" name="object 4"/>
            <p:cNvSpPr/>
            <p:nvPr/>
          </p:nvSpPr>
          <p:spPr>
            <a:xfrm>
              <a:off x="457200" y="3733800"/>
              <a:ext cx="8534400" cy="23850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00050" y="3676649"/>
              <a:ext cx="8648700" cy="2499360"/>
            </a:xfrm>
            <a:custGeom>
              <a:avLst/>
              <a:gdLst/>
              <a:ahLst/>
              <a:cxnLst/>
              <a:rect l="l" t="t" r="r" b="b"/>
              <a:pathLst>
                <a:path w="8648700" h="2499360">
                  <a:moveTo>
                    <a:pt x="8625840" y="22860"/>
                  </a:moveTo>
                  <a:lnTo>
                    <a:pt x="8591550" y="22860"/>
                  </a:lnTo>
                  <a:lnTo>
                    <a:pt x="8591550" y="57150"/>
                  </a:lnTo>
                  <a:lnTo>
                    <a:pt x="8591550" y="2442210"/>
                  </a:lnTo>
                  <a:lnTo>
                    <a:pt x="57150" y="2442210"/>
                  </a:lnTo>
                  <a:lnTo>
                    <a:pt x="57150" y="57150"/>
                  </a:lnTo>
                  <a:lnTo>
                    <a:pt x="8591550" y="57150"/>
                  </a:lnTo>
                  <a:lnTo>
                    <a:pt x="8591550" y="22860"/>
                  </a:lnTo>
                  <a:lnTo>
                    <a:pt x="22860" y="22860"/>
                  </a:lnTo>
                  <a:lnTo>
                    <a:pt x="22860" y="57150"/>
                  </a:lnTo>
                  <a:lnTo>
                    <a:pt x="22860" y="2442210"/>
                  </a:lnTo>
                  <a:lnTo>
                    <a:pt x="22860" y="2476500"/>
                  </a:lnTo>
                  <a:lnTo>
                    <a:pt x="8625840" y="2476500"/>
                  </a:lnTo>
                  <a:lnTo>
                    <a:pt x="8625840" y="2442222"/>
                  </a:lnTo>
                  <a:lnTo>
                    <a:pt x="8625840" y="57150"/>
                  </a:lnTo>
                  <a:lnTo>
                    <a:pt x="8625840" y="22860"/>
                  </a:lnTo>
                  <a:close/>
                </a:path>
                <a:path w="8648700" h="2499360">
                  <a:moveTo>
                    <a:pt x="8648700" y="0"/>
                  </a:moveTo>
                  <a:lnTo>
                    <a:pt x="8637270" y="0"/>
                  </a:lnTo>
                  <a:lnTo>
                    <a:pt x="8637270" y="11430"/>
                  </a:lnTo>
                  <a:lnTo>
                    <a:pt x="8637270" y="2487930"/>
                  </a:lnTo>
                  <a:lnTo>
                    <a:pt x="11430" y="2487930"/>
                  </a:lnTo>
                  <a:lnTo>
                    <a:pt x="11430" y="11430"/>
                  </a:lnTo>
                  <a:lnTo>
                    <a:pt x="8637270" y="11430"/>
                  </a:lnTo>
                  <a:lnTo>
                    <a:pt x="8637270" y="0"/>
                  </a:lnTo>
                  <a:lnTo>
                    <a:pt x="0" y="0"/>
                  </a:lnTo>
                  <a:lnTo>
                    <a:pt x="0" y="11430"/>
                  </a:lnTo>
                  <a:lnTo>
                    <a:pt x="0" y="2487930"/>
                  </a:lnTo>
                  <a:lnTo>
                    <a:pt x="0" y="2499360"/>
                  </a:lnTo>
                  <a:lnTo>
                    <a:pt x="8648700" y="2499360"/>
                  </a:lnTo>
                  <a:lnTo>
                    <a:pt x="8648700" y="2487942"/>
                  </a:lnTo>
                  <a:lnTo>
                    <a:pt x="8648700" y="11430"/>
                  </a:lnTo>
                  <a:lnTo>
                    <a:pt x="86487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5129" y="432562"/>
            <a:ext cx="479171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CCCCFF"/>
                </a:solidFill>
              </a:rPr>
              <a:t>Basement</a:t>
            </a:r>
            <a:r>
              <a:rPr dirty="0" spc="-80">
                <a:solidFill>
                  <a:srgbClr val="CCCCFF"/>
                </a:solidFill>
              </a:rPr>
              <a:t> </a:t>
            </a:r>
            <a:r>
              <a:rPr dirty="0">
                <a:solidFill>
                  <a:srgbClr val="CCCCFF"/>
                </a:solidFill>
              </a:rPr>
              <a:t>Membrane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293850"/>
            <a:ext cx="3783965" cy="2367280"/>
          </a:xfrm>
          <a:prstGeom prst="rect">
            <a:avLst/>
          </a:prstGeom>
        </p:spPr>
        <p:txBody>
          <a:bodyPr wrap="square" lIns="0" tIns="110489" rIns="0" bIns="0" rtlCol="0" vert="horz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69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3200">
                <a:solidFill>
                  <a:srgbClr val="FFCCCC"/>
                </a:solidFill>
                <a:latin typeface="Times New Roman"/>
                <a:cs typeface="Times New Roman"/>
              </a:rPr>
              <a:t>Type IV</a:t>
            </a:r>
            <a:r>
              <a:rPr dirty="0" sz="3200" spc="-50">
                <a:solidFill>
                  <a:srgbClr val="FFCCCC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CCCC"/>
                </a:solidFill>
                <a:latin typeface="Times New Roman"/>
                <a:cs typeface="Times New Roman"/>
              </a:rPr>
              <a:t>Collagen</a:t>
            </a:r>
            <a:endParaRPr sz="32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3200">
                <a:solidFill>
                  <a:srgbClr val="FFCCCC"/>
                </a:solidFill>
                <a:latin typeface="Times New Roman"/>
                <a:cs typeface="Times New Roman"/>
              </a:rPr>
              <a:t>Laminin</a:t>
            </a:r>
            <a:endParaRPr sz="32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3200">
                <a:solidFill>
                  <a:srgbClr val="FFCCCC"/>
                </a:solidFill>
                <a:latin typeface="Times New Roman"/>
                <a:cs typeface="Times New Roman"/>
              </a:rPr>
              <a:t>Proteoglycans</a:t>
            </a:r>
            <a:endParaRPr sz="32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765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3200">
                <a:solidFill>
                  <a:srgbClr val="FFCCCC"/>
                </a:solidFill>
                <a:latin typeface="Times New Roman"/>
                <a:cs typeface="Times New Roman"/>
              </a:rPr>
              <a:t>Glycosaminoglycans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00050" y="3981450"/>
            <a:ext cx="8648700" cy="2499360"/>
            <a:chOff x="400050" y="3981450"/>
            <a:chExt cx="8648700" cy="2499360"/>
          </a:xfrm>
        </p:grpSpPr>
        <p:sp>
          <p:nvSpPr>
            <p:cNvPr id="5" name="object 5"/>
            <p:cNvSpPr/>
            <p:nvPr/>
          </p:nvSpPr>
          <p:spPr>
            <a:xfrm>
              <a:off x="457200" y="4038600"/>
              <a:ext cx="8534400" cy="23850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00050" y="3981449"/>
              <a:ext cx="8648700" cy="2499360"/>
            </a:xfrm>
            <a:custGeom>
              <a:avLst/>
              <a:gdLst/>
              <a:ahLst/>
              <a:cxnLst/>
              <a:rect l="l" t="t" r="r" b="b"/>
              <a:pathLst>
                <a:path w="8648700" h="2499360">
                  <a:moveTo>
                    <a:pt x="8625840" y="22860"/>
                  </a:moveTo>
                  <a:lnTo>
                    <a:pt x="8591550" y="22860"/>
                  </a:lnTo>
                  <a:lnTo>
                    <a:pt x="8591550" y="57150"/>
                  </a:lnTo>
                  <a:lnTo>
                    <a:pt x="8591550" y="2442210"/>
                  </a:lnTo>
                  <a:lnTo>
                    <a:pt x="57150" y="2442210"/>
                  </a:lnTo>
                  <a:lnTo>
                    <a:pt x="57150" y="57150"/>
                  </a:lnTo>
                  <a:lnTo>
                    <a:pt x="8591550" y="57150"/>
                  </a:lnTo>
                  <a:lnTo>
                    <a:pt x="8591550" y="22860"/>
                  </a:lnTo>
                  <a:lnTo>
                    <a:pt x="22860" y="22860"/>
                  </a:lnTo>
                  <a:lnTo>
                    <a:pt x="22860" y="57150"/>
                  </a:lnTo>
                  <a:lnTo>
                    <a:pt x="22860" y="2442210"/>
                  </a:lnTo>
                  <a:lnTo>
                    <a:pt x="22860" y="2476500"/>
                  </a:lnTo>
                  <a:lnTo>
                    <a:pt x="8625840" y="2476500"/>
                  </a:lnTo>
                  <a:lnTo>
                    <a:pt x="8625840" y="2442222"/>
                  </a:lnTo>
                  <a:lnTo>
                    <a:pt x="8625840" y="57150"/>
                  </a:lnTo>
                  <a:lnTo>
                    <a:pt x="8625840" y="22860"/>
                  </a:lnTo>
                  <a:close/>
                </a:path>
                <a:path w="8648700" h="2499360">
                  <a:moveTo>
                    <a:pt x="8648700" y="0"/>
                  </a:moveTo>
                  <a:lnTo>
                    <a:pt x="8637270" y="0"/>
                  </a:lnTo>
                  <a:lnTo>
                    <a:pt x="8637270" y="11430"/>
                  </a:lnTo>
                  <a:lnTo>
                    <a:pt x="8637270" y="2487930"/>
                  </a:lnTo>
                  <a:lnTo>
                    <a:pt x="11430" y="2487930"/>
                  </a:lnTo>
                  <a:lnTo>
                    <a:pt x="11430" y="11430"/>
                  </a:lnTo>
                  <a:lnTo>
                    <a:pt x="8637270" y="11430"/>
                  </a:lnTo>
                  <a:lnTo>
                    <a:pt x="8637270" y="0"/>
                  </a:lnTo>
                  <a:lnTo>
                    <a:pt x="0" y="0"/>
                  </a:lnTo>
                  <a:lnTo>
                    <a:pt x="0" y="11430"/>
                  </a:lnTo>
                  <a:lnTo>
                    <a:pt x="0" y="2487930"/>
                  </a:lnTo>
                  <a:lnTo>
                    <a:pt x="0" y="2499360"/>
                  </a:lnTo>
                  <a:lnTo>
                    <a:pt x="8648700" y="2499360"/>
                  </a:lnTo>
                  <a:lnTo>
                    <a:pt x="8648700" y="2487942"/>
                  </a:lnTo>
                  <a:lnTo>
                    <a:pt x="8648700" y="11430"/>
                  </a:lnTo>
                  <a:lnTo>
                    <a:pt x="86487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2373" y="203962"/>
            <a:ext cx="4699000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FFCC"/>
                </a:solidFill>
              </a:rPr>
              <a:t>Sub-Epithelial</a:t>
            </a:r>
            <a:r>
              <a:rPr dirty="0" spc="-95">
                <a:solidFill>
                  <a:srgbClr val="00FFCC"/>
                </a:solidFill>
              </a:rPr>
              <a:t> </a:t>
            </a:r>
            <a:r>
              <a:rPr dirty="0">
                <a:solidFill>
                  <a:srgbClr val="00FFCC"/>
                </a:solidFill>
              </a:rPr>
              <a:t>Layer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4939" y="933957"/>
            <a:ext cx="3101975" cy="33432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solidFill>
                  <a:srgbClr val="FFCCCC"/>
                </a:solidFill>
                <a:latin typeface="Times New Roman"/>
                <a:cs typeface="Times New Roman"/>
              </a:rPr>
              <a:t>Serous /</a:t>
            </a:r>
            <a:r>
              <a:rPr dirty="0" sz="3200" spc="-105">
                <a:solidFill>
                  <a:srgbClr val="FFCCCC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CCCC"/>
                </a:solidFill>
                <a:latin typeface="Times New Roman"/>
                <a:cs typeface="Times New Roman"/>
              </a:rPr>
              <a:t>Mucous  Glands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solidFill>
                  <a:srgbClr val="FFCCCC"/>
                </a:solidFill>
                <a:latin typeface="Times New Roman"/>
                <a:cs typeface="Times New Roman"/>
              </a:rPr>
              <a:t>Nerve</a:t>
            </a:r>
            <a:r>
              <a:rPr dirty="0" sz="3200" spc="-25">
                <a:solidFill>
                  <a:srgbClr val="FFCCCC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CCCC"/>
                </a:solidFill>
                <a:latin typeface="Times New Roman"/>
                <a:cs typeface="Times New Roman"/>
              </a:rPr>
              <a:t>fibers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solidFill>
                  <a:srgbClr val="FFCCCC"/>
                </a:solidFill>
                <a:latin typeface="Times New Roman"/>
                <a:cs typeface="Times New Roman"/>
              </a:rPr>
              <a:t>Blood</a:t>
            </a:r>
            <a:r>
              <a:rPr dirty="0" sz="3200" spc="-30">
                <a:solidFill>
                  <a:srgbClr val="FFCCCC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CCCC"/>
                </a:solidFill>
                <a:latin typeface="Times New Roman"/>
                <a:cs typeface="Times New Roman"/>
              </a:rPr>
              <a:t>vessels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solidFill>
                  <a:srgbClr val="FFCCCC"/>
                </a:solidFill>
                <a:latin typeface="Times New Roman"/>
                <a:cs typeface="Times New Roman"/>
              </a:rPr>
              <a:t>Fibroblasts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solidFill>
                  <a:srgbClr val="FFCCCC"/>
                </a:solidFill>
                <a:latin typeface="Times New Roman"/>
                <a:cs typeface="Times New Roman"/>
              </a:rPr>
              <a:t>Collagen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143250" y="4479290"/>
            <a:ext cx="5753100" cy="2207260"/>
            <a:chOff x="3143250" y="4479290"/>
            <a:chExt cx="5753100" cy="2207260"/>
          </a:xfrm>
        </p:grpSpPr>
        <p:sp>
          <p:nvSpPr>
            <p:cNvPr id="5" name="object 5"/>
            <p:cNvSpPr/>
            <p:nvPr/>
          </p:nvSpPr>
          <p:spPr>
            <a:xfrm>
              <a:off x="3200400" y="4536948"/>
              <a:ext cx="5638800" cy="20924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143250" y="4479290"/>
              <a:ext cx="5753100" cy="2207260"/>
            </a:xfrm>
            <a:custGeom>
              <a:avLst/>
              <a:gdLst/>
              <a:ahLst/>
              <a:cxnLst/>
              <a:rect l="l" t="t" r="r" b="b"/>
              <a:pathLst>
                <a:path w="5753100" h="2207259">
                  <a:moveTo>
                    <a:pt x="5730240" y="22860"/>
                  </a:moveTo>
                  <a:lnTo>
                    <a:pt x="22860" y="22860"/>
                  </a:lnTo>
                  <a:lnTo>
                    <a:pt x="22860" y="57150"/>
                  </a:lnTo>
                  <a:lnTo>
                    <a:pt x="22860" y="2150110"/>
                  </a:lnTo>
                  <a:lnTo>
                    <a:pt x="22860" y="2184400"/>
                  </a:lnTo>
                  <a:lnTo>
                    <a:pt x="5730240" y="2184400"/>
                  </a:lnTo>
                  <a:lnTo>
                    <a:pt x="5730240" y="2150110"/>
                  </a:lnTo>
                  <a:lnTo>
                    <a:pt x="5730240" y="57658"/>
                  </a:lnTo>
                  <a:lnTo>
                    <a:pt x="5695950" y="57658"/>
                  </a:lnTo>
                  <a:lnTo>
                    <a:pt x="5695950" y="2150110"/>
                  </a:lnTo>
                  <a:lnTo>
                    <a:pt x="57150" y="2150110"/>
                  </a:lnTo>
                  <a:lnTo>
                    <a:pt x="57150" y="57150"/>
                  </a:lnTo>
                  <a:lnTo>
                    <a:pt x="5730240" y="57150"/>
                  </a:lnTo>
                  <a:lnTo>
                    <a:pt x="5730240" y="22860"/>
                  </a:lnTo>
                  <a:close/>
                </a:path>
                <a:path w="5753100" h="2207259">
                  <a:moveTo>
                    <a:pt x="575310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0" y="2195830"/>
                  </a:lnTo>
                  <a:lnTo>
                    <a:pt x="0" y="2207260"/>
                  </a:lnTo>
                  <a:lnTo>
                    <a:pt x="5753100" y="2207260"/>
                  </a:lnTo>
                  <a:lnTo>
                    <a:pt x="5753100" y="2195830"/>
                  </a:lnTo>
                  <a:lnTo>
                    <a:pt x="5753100" y="11938"/>
                  </a:lnTo>
                  <a:lnTo>
                    <a:pt x="5741670" y="11938"/>
                  </a:lnTo>
                  <a:lnTo>
                    <a:pt x="5741670" y="2195830"/>
                  </a:lnTo>
                  <a:lnTo>
                    <a:pt x="11430" y="2195830"/>
                  </a:lnTo>
                  <a:lnTo>
                    <a:pt x="11430" y="11430"/>
                  </a:lnTo>
                  <a:lnTo>
                    <a:pt x="5753100" y="11430"/>
                  </a:lnTo>
                  <a:lnTo>
                    <a:pt x="57531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4651375" y="722000"/>
            <a:ext cx="3578860" cy="3653154"/>
          </a:xfrm>
          <a:prstGeom prst="rect">
            <a:avLst/>
          </a:prstGeom>
        </p:spPr>
        <p:txBody>
          <a:bodyPr wrap="square" lIns="0" tIns="2254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775"/>
              </a:spcBef>
            </a:pPr>
            <a:r>
              <a:rPr dirty="0" sz="2800" spc="-5">
                <a:solidFill>
                  <a:srgbClr val="FFFFCC"/>
                </a:solidFill>
                <a:latin typeface="Times New Roman"/>
                <a:cs typeface="Times New Roman"/>
              </a:rPr>
              <a:t>Serous</a:t>
            </a:r>
            <a:r>
              <a:rPr dirty="0" sz="2800">
                <a:solidFill>
                  <a:srgbClr val="FFFFCC"/>
                </a:solidFill>
                <a:latin typeface="Times New Roman"/>
                <a:cs typeface="Times New Roman"/>
              </a:rPr>
              <a:t> :-</a:t>
            </a:r>
            <a:endParaRPr sz="2800">
              <a:latin typeface="Times New Roman"/>
              <a:cs typeface="Times New Roman"/>
            </a:endParaRPr>
          </a:p>
          <a:p>
            <a:pPr marL="927100" marR="1477645">
              <a:lnSpc>
                <a:spcPct val="150000"/>
              </a:lnSpc>
            </a:pPr>
            <a:r>
              <a:rPr dirty="0" sz="2800" spc="-50">
                <a:solidFill>
                  <a:srgbClr val="CCEBFF"/>
                </a:solidFill>
                <a:latin typeface="Times New Roman"/>
                <a:cs typeface="Times New Roman"/>
              </a:rPr>
              <a:t>Water  </a:t>
            </a:r>
            <a:r>
              <a:rPr dirty="0" sz="2800" spc="-5">
                <a:solidFill>
                  <a:srgbClr val="CCEBFF"/>
                </a:solidFill>
                <a:latin typeface="Times New Roman"/>
                <a:cs typeface="Times New Roman"/>
              </a:rPr>
              <a:t>Lipids  </a:t>
            </a:r>
            <a:r>
              <a:rPr dirty="0" sz="2800" spc="-5">
                <a:solidFill>
                  <a:srgbClr val="CCEBFF"/>
                </a:solidFill>
                <a:latin typeface="Times New Roman"/>
                <a:cs typeface="Times New Roman"/>
              </a:rPr>
              <a:t>P</a:t>
            </a:r>
            <a:r>
              <a:rPr dirty="0" sz="2800">
                <a:solidFill>
                  <a:srgbClr val="CCEBFF"/>
                </a:solidFill>
                <a:latin typeface="Times New Roman"/>
                <a:cs typeface="Times New Roman"/>
              </a:rPr>
              <a:t>r</a:t>
            </a:r>
            <a:r>
              <a:rPr dirty="0" sz="2800" spc="-5">
                <a:solidFill>
                  <a:srgbClr val="CCEBFF"/>
                </a:solidFill>
                <a:latin typeface="Times New Roman"/>
                <a:cs typeface="Times New Roman"/>
              </a:rPr>
              <a:t>o</a:t>
            </a:r>
            <a:r>
              <a:rPr dirty="0" sz="2800">
                <a:solidFill>
                  <a:srgbClr val="CCEBFF"/>
                </a:solidFill>
                <a:latin typeface="Times New Roman"/>
                <a:cs typeface="Times New Roman"/>
              </a:rPr>
              <a:t>t</a:t>
            </a:r>
            <a:r>
              <a:rPr dirty="0" sz="2800" spc="-5">
                <a:solidFill>
                  <a:srgbClr val="CCEBFF"/>
                </a:solidFill>
                <a:latin typeface="Times New Roman"/>
                <a:cs typeface="Times New Roman"/>
              </a:rPr>
              <a:t>eins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dirty="0" sz="2800" spc="-5">
                <a:solidFill>
                  <a:srgbClr val="FFFFCC"/>
                </a:solidFill>
                <a:latin typeface="Times New Roman"/>
                <a:cs typeface="Times New Roman"/>
              </a:rPr>
              <a:t>Mucous </a:t>
            </a:r>
            <a:r>
              <a:rPr dirty="0" sz="2800">
                <a:solidFill>
                  <a:srgbClr val="FFFFCC"/>
                </a:solidFill>
                <a:latin typeface="Times New Roman"/>
                <a:cs typeface="Times New Roman"/>
              </a:rPr>
              <a:t>:-</a:t>
            </a:r>
            <a:r>
              <a:rPr dirty="0" sz="2800" spc="-35">
                <a:solidFill>
                  <a:srgbClr val="FFFFCC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CCEBFF"/>
                </a:solidFill>
                <a:latin typeface="Times New Roman"/>
                <a:cs typeface="Times New Roman"/>
              </a:rPr>
              <a:t>Glycoproteins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800" spc="-5">
                <a:solidFill>
                  <a:srgbClr val="CCEBFF"/>
                </a:solidFill>
                <a:latin typeface="Times New Roman"/>
                <a:cs typeface="Times New Roman"/>
              </a:rPr>
              <a:t>+</a:t>
            </a:r>
            <a:r>
              <a:rPr dirty="0" sz="2800" spc="-10">
                <a:solidFill>
                  <a:srgbClr val="CCEBF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CCEBFF"/>
                </a:solidFill>
                <a:latin typeface="Times New Roman"/>
                <a:cs typeface="Times New Roman"/>
              </a:rPr>
              <a:t>MPS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Functi</a:t>
            </a:r>
            <a:r>
              <a:rPr dirty="0" spc="10"/>
              <a:t>o</a:t>
            </a:r>
            <a:r>
              <a:rPr dirty="0"/>
              <a:t>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938065"/>
            <a:ext cx="6104255" cy="4707890"/>
          </a:xfrm>
          <a:prstGeom prst="rect">
            <a:avLst/>
          </a:prstGeom>
        </p:spPr>
        <p:txBody>
          <a:bodyPr wrap="square" lIns="0" tIns="207010" rIns="0" bIns="0" rtlCol="0" vert="horz">
            <a:spAutoFit/>
          </a:bodyPr>
          <a:lstStyle/>
          <a:p>
            <a:pPr marL="457834" indent="-445770">
              <a:lnSpc>
                <a:spcPct val="100000"/>
              </a:lnSpc>
              <a:spcBef>
                <a:spcPts val="1630"/>
              </a:spcBef>
              <a:buChar char="•"/>
              <a:tabLst>
                <a:tab pos="457834" algn="l"/>
                <a:tab pos="458470" algn="l"/>
              </a:tabLst>
            </a:pPr>
            <a:r>
              <a:rPr dirty="0" sz="3200">
                <a:solidFill>
                  <a:srgbClr val="FFCCCC"/>
                </a:solidFill>
                <a:latin typeface="Times New Roman"/>
                <a:cs typeface="Times New Roman"/>
              </a:rPr>
              <a:t>Resonance</a:t>
            </a:r>
            <a:endParaRPr sz="32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1535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3200">
                <a:solidFill>
                  <a:srgbClr val="FFCCCC"/>
                </a:solidFill>
                <a:latin typeface="Times New Roman"/>
                <a:cs typeface="Times New Roman"/>
              </a:rPr>
              <a:t>Lightens –</a:t>
            </a:r>
            <a:r>
              <a:rPr dirty="0" sz="3200" spc="-35">
                <a:solidFill>
                  <a:srgbClr val="FFCCCC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CCCC"/>
                </a:solidFill>
                <a:latin typeface="Times New Roman"/>
                <a:cs typeface="Times New Roman"/>
              </a:rPr>
              <a:t>Skull</a:t>
            </a:r>
            <a:endParaRPr sz="32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1540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3200">
                <a:solidFill>
                  <a:srgbClr val="FFCCCC"/>
                </a:solidFill>
                <a:latin typeface="Times New Roman"/>
                <a:cs typeface="Times New Roman"/>
              </a:rPr>
              <a:t>Resists –</a:t>
            </a:r>
            <a:r>
              <a:rPr dirty="0" sz="3200" spc="-5">
                <a:solidFill>
                  <a:srgbClr val="FFCCCC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CCCC"/>
                </a:solidFill>
                <a:latin typeface="Times New Roman"/>
                <a:cs typeface="Times New Roman"/>
              </a:rPr>
              <a:t>Shock</a:t>
            </a:r>
            <a:endParaRPr sz="32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1535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3200">
                <a:solidFill>
                  <a:srgbClr val="FFCCCC"/>
                </a:solidFill>
                <a:latin typeface="Times New Roman"/>
                <a:cs typeface="Times New Roman"/>
              </a:rPr>
              <a:t>Humidification –</a:t>
            </a:r>
            <a:r>
              <a:rPr dirty="0" sz="3200" spc="-40">
                <a:solidFill>
                  <a:srgbClr val="FFCCCC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CCCC"/>
                </a:solidFill>
                <a:latin typeface="Times New Roman"/>
                <a:cs typeface="Times New Roman"/>
              </a:rPr>
              <a:t>air</a:t>
            </a:r>
            <a:endParaRPr sz="3200">
              <a:latin typeface="Times New Roman"/>
              <a:cs typeface="Times New Roman"/>
            </a:endParaRPr>
          </a:p>
          <a:p>
            <a:pPr marL="457834" indent="-445770">
              <a:lnSpc>
                <a:spcPct val="100000"/>
              </a:lnSpc>
              <a:spcBef>
                <a:spcPts val="1540"/>
              </a:spcBef>
              <a:buClr>
                <a:srgbClr val="00FFCC"/>
              </a:buClr>
              <a:buChar char="•"/>
              <a:tabLst>
                <a:tab pos="457834" algn="l"/>
                <a:tab pos="458470" algn="l"/>
              </a:tabLst>
            </a:pPr>
            <a:r>
              <a:rPr dirty="0" sz="3200">
                <a:solidFill>
                  <a:srgbClr val="FFCCCC"/>
                </a:solidFill>
                <a:latin typeface="Times New Roman"/>
                <a:cs typeface="Times New Roman"/>
              </a:rPr>
              <a:t>Protects brain against</a:t>
            </a:r>
            <a:r>
              <a:rPr dirty="0" sz="3200" spc="-90">
                <a:solidFill>
                  <a:srgbClr val="FFCCCC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CCCC"/>
                </a:solidFill>
                <a:latin typeface="Times New Roman"/>
                <a:cs typeface="Times New Roman"/>
              </a:rPr>
              <a:t>cold</a:t>
            </a:r>
            <a:endParaRPr sz="32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20100"/>
              </a:lnSpc>
              <a:spcBef>
                <a:spcPts val="765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3200">
                <a:solidFill>
                  <a:srgbClr val="FFCCCC"/>
                </a:solidFill>
                <a:latin typeface="Times New Roman"/>
                <a:cs typeface="Times New Roman"/>
              </a:rPr>
              <a:t>Traps – Foreign material – moves</a:t>
            </a:r>
            <a:r>
              <a:rPr dirty="0" sz="3200" spc="-114">
                <a:solidFill>
                  <a:srgbClr val="FFCCCC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CCCC"/>
                </a:solidFill>
                <a:latin typeface="Times New Roman"/>
                <a:cs typeface="Times New Roman"/>
              </a:rPr>
              <a:t>-  Nasopharynx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810513"/>
            <a:ext cx="375602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5" i="1">
                <a:solidFill>
                  <a:srgbClr val="FFFF00"/>
                </a:solidFill>
                <a:latin typeface="Chancery Uralic"/>
                <a:cs typeface="Chancery Uralic"/>
              </a:rPr>
              <a:t>Developmental</a:t>
            </a:r>
            <a:r>
              <a:rPr dirty="0" sz="3200" spc="-70" i="1">
                <a:solidFill>
                  <a:srgbClr val="FFFF00"/>
                </a:solidFill>
                <a:latin typeface="Chancery Uralic"/>
                <a:cs typeface="Chancery Uralic"/>
              </a:rPr>
              <a:t> </a:t>
            </a:r>
            <a:r>
              <a:rPr dirty="0" sz="3200" spc="-5" i="1">
                <a:solidFill>
                  <a:srgbClr val="FFFF00"/>
                </a:solidFill>
                <a:latin typeface="Chancery Uralic"/>
                <a:cs typeface="Chancery Uralic"/>
              </a:rPr>
              <a:t>Anomalies</a:t>
            </a:r>
            <a:endParaRPr sz="3200">
              <a:latin typeface="Chancery Uralic"/>
              <a:cs typeface="Chancery Ural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1707845"/>
            <a:ext cx="6304915" cy="45072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19710" indent="-207645">
              <a:lnSpc>
                <a:spcPct val="100000"/>
              </a:lnSpc>
              <a:spcBef>
                <a:spcPts val="95"/>
              </a:spcBef>
              <a:buChar char="-"/>
              <a:tabLst>
                <a:tab pos="220345" algn="l"/>
              </a:tabLst>
            </a:pPr>
            <a:r>
              <a:rPr dirty="0" sz="2800" spc="-10">
                <a:solidFill>
                  <a:srgbClr val="FFCCFF"/>
                </a:solidFill>
                <a:latin typeface="Times New Roman"/>
                <a:cs typeface="Times New Roman"/>
              </a:rPr>
              <a:t>Enlargement </a:t>
            </a:r>
            <a:r>
              <a:rPr dirty="0" sz="2800" spc="4700">
                <a:solidFill>
                  <a:srgbClr val="00FFFF"/>
                </a:solidFill>
                <a:latin typeface="Wingdings"/>
                <a:cs typeface="Wingdings"/>
              </a:rPr>
              <a:t>→</a:t>
            </a:r>
            <a:r>
              <a:rPr dirty="0" sz="2800" spc="-15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CC99"/>
                </a:solidFill>
                <a:latin typeface="Times New Roman"/>
                <a:cs typeface="Times New Roman"/>
              </a:rPr>
              <a:t>Pituitary </a:t>
            </a:r>
            <a:r>
              <a:rPr dirty="0" sz="2800" spc="-5">
                <a:solidFill>
                  <a:srgbClr val="00CC99"/>
                </a:solidFill>
                <a:latin typeface="Times New Roman"/>
                <a:cs typeface="Times New Roman"/>
              </a:rPr>
              <a:t>gigantism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FFCCFF"/>
              </a:buClr>
              <a:buFont typeface="Times New Roman"/>
              <a:buChar char="-"/>
            </a:pPr>
            <a:endParaRPr sz="2600">
              <a:latin typeface="Times New Roman"/>
              <a:cs typeface="Times New Roman"/>
            </a:endParaRPr>
          </a:p>
          <a:p>
            <a:pPr marL="398145" indent="-386080">
              <a:lnSpc>
                <a:spcPct val="100000"/>
              </a:lnSpc>
              <a:buChar char="-"/>
              <a:tabLst>
                <a:tab pos="398145" algn="l"/>
                <a:tab pos="398780" algn="l"/>
              </a:tabLst>
            </a:pPr>
            <a:r>
              <a:rPr dirty="0" sz="2800" spc="-5">
                <a:solidFill>
                  <a:srgbClr val="FFCCFF"/>
                </a:solidFill>
                <a:latin typeface="Times New Roman"/>
                <a:cs typeface="Times New Roman"/>
              </a:rPr>
              <a:t>Size / Absent </a:t>
            </a:r>
            <a:r>
              <a:rPr dirty="0" sz="2800" spc="4695">
                <a:solidFill>
                  <a:srgbClr val="00FFFF"/>
                </a:solidFill>
                <a:latin typeface="Wingdings"/>
                <a:cs typeface="Wingdings"/>
              </a:rPr>
              <a:t>→</a:t>
            </a:r>
            <a:r>
              <a:rPr dirty="0" sz="2800" spc="-28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33CCCC"/>
                </a:solidFill>
                <a:latin typeface="Times New Roman"/>
                <a:cs typeface="Times New Roman"/>
              </a:rPr>
              <a:t>Apert </a:t>
            </a:r>
            <a:r>
              <a:rPr dirty="0" sz="2800" spc="-5">
                <a:solidFill>
                  <a:srgbClr val="33CCCC"/>
                </a:solidFill>
                <a:latin typeface="Times New Roman"/>
                <a:cs typeface="Times New Roman"/>
              </a:rPr>
              <a:t>‘s </a:t>
            </a:r>
            <a:r>
              <a:rPr dirty="0" sz="2800" spc="-5">
                <a:solidFill>
                  <a:srgbClr val="FFCCFF"/>
                </a:solidFill>
                <a:latin typeface="Times New Roman"/>
                <a:cs typeface="Times New Roman"/>
              </a:rPr>
              <a:t>Syndrome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CCFF"/>
              </a:buClr>
              <a:buFont typeface="Times New Roman"/>
              <a:buChar char="-"/>
            </a:pPr>
            <a:endParaRPr sz="2600">
              <a:latin typeface="Times New Roman"/>
              <a:cs typeface="Times New Roman"/>
            </a:endParaRPr>
          </a:p>
          <a:p>
            <a:pPr marL="2234565">
              <a:lnSpc>
                <a:spcPct val="100000"/>
              </a:lnSpc>
              <a:spcBef>
                <a:spcPts val="5"/>
              </a:spcBef>
            </a:pPr>
            <a:r>
              <a:rPr dirty="0" sz="2800" spc="4700">
                <a:solidFill>
                  <a:srgbClr val="00FFFF"/>
                </a:solidFill>
                <a:latin typeface="Wingdings"/>
                <a:cs typeface="Wingdings"/>
              </a:rPr>
              <a:t>→</a:t>
            </a:r>
            <a:r>
              <a:rPr dirty="0" sz="2800" spc="-5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00CC66"/>
                </a:solidFill>
                <a:latin typeface="Times New Roman"/>
                <a:cs typeface="Times New Roman"/>
              </a:rPr>
              <a:t>Congenital </a:t>
            </a:r>
            <a:r>
              <a:rPr dirty="0" sz="2800">
                <a:solidFill>
                  <a:srgbClr val="00CC66"/>
                </a:solidFill>
                <a:latin typeface="Times New Roman"/>
                <a:cs typeface="Times New Roman"/>
              </a:rPr>
              <a:t>Syphilis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00">
              <a:latin typeface="Times New Roman"/>
              <a:cs typeface="Times New Roman"/>
            </a:endParaRPr>
          </a:p>
          <a:p>
            <a:pPr marL="2196465">
              <a:lnSpc>
                <a:spcPct val="100000"/>
              </a:lnSpc>
            </a:pPr>
            <a:r>
              <a:rPr dirty="0" sz="2800" spc="4695">
                <a:solidFill>
                  <a:srgbClr val="00FFFF"/>
                </a:solidFill>
                <a:latin typeface="Wingdings"/>
                <a:cs typeface="Wingdings"/>
              </a:rPr>
              <a:t>→</a:t>
            </a:r>
            <a:r>
              <a:rPr dirty="0" sz="2800" spc="-5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66FFCC"/>
                </a:solidFill>
                <a:latin typeface="Times New Roman"/>
                <a:cs typeface="Times New Roman"/>
              </a:rPr>
              <a:t>Cleft Palate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00">
              <a:latin typeface="Times New Roman"/>
              <a:cs typeface="Times New Roman"/>
            </a:endParaRPr>
          </a:p>
          <a:p>
            <a:pPr marL="2196465">
              <a:lnSpc>
                <a:spcPct val="100000"/>
              </a:lnSpc>
            </a:pPr>
            <a:r>
              <a:rPr dirty="0" sz="2800" spc="4700">
                <a:solidFill>
                  <a:srgbClr val="00FFFF"/>
                </a:solidFill>
                <a:latin typeface="Wingdings"/>
                <a:cs typeface="Wingdings"/>
              </a:rPr>
              <a:t>→</a:t>
            </a:r>
            <a:r>
              <a:rPr dirty="0" sz="2800" spc="-45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dirty="0" sz="2800" spc="-15">
                <a:solidFill>
                  <a:srgbClr val="CCFFCC"/>
                </a:solidFill>
                <a:latin typeface="Times New Roman"/>
                <a:cs typeface="Times New Roman"/>
              </a:rPr>
              <a:t>Treacher-collin </a:t>
            </a:r>
            <a:r>
              <a:rPr dirty="0" sz="2800" spc="-590">
                <a:solidFill>
                  <a:srgbClr val="CCFFCC"/>
                </a:solidFill>
                <a:latin typeface="Times New Roman"/>
                <a:cs typeface="Times New Roman"/>
              </a:rPr>
              <a:t>syndrome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00">
              <a:latin typeface="Times New Roman"/>
              <a:cs typeface="Times New Roman"/>
            </a:endParaRPr>
          </a:p>
          <a:p>
            <a:pPr marL="309245" indent="-297180">
              <a:lnSpc>
                <a:spcPct val="100000"/>
              </a:lnSpc>
              <a:buChar char="-"/>
              <a:tabLst>
                <a:tab pos="309245" algn="l"/>
                <a:tab pos="309880" algn="l"/>
              </a:tabLst>
            </a:pPr>
            <a:r>
              <a:rPr dirty="0" sz="2800" spc="-5">
                <a:solidFill>
                  <a:srgbClr val="FFCCFF"/>
                </a:solidFill>
                <a:latin typeface="Times New Roman"/>
                <a:cs typeface="Times New Roman"/>
              </a:rPr>
              <a:t>Supernumerary</a:t>
            </a:r>
            <a:r>
              <a:rPr dirty="0" sz="2800" spc="5">
                <a:solidFill>
                  <a:srgbClr val="FFCC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CCFF"/>
                </a:solidFill>
                <a:latin typeface="Times New Roman"/>
                <a:cs typeface="Times New Roman"/>
              </a:rPr>
              <a:t>Sinus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71600" y="2591307"/>
            <a:ext cx="114300" cy="646430"/>
          </a:xfrm>
          <a:custGeom>
            <a:avLst/>
            <a:gdLst/>
            <a:ahLst/>
            <a:cxnLst/>
            <a:rect l="l" t="t" r="r" b="b"/>
            <a:pathLst>
              <a:path w="114300" h="646430">
                <a:moveTo>
                  <a:pt x="38090" y="532511"/>
                </a:moveTo>
                <a:lnTo>
                  <a:pt x="0" y="533145"/>
                </a:lnTo>
                <a:lnTo>
                  <a:pt x="59029" y="646429"/>
                </a:lnTo>
                <a:lnTo>
                  <a:pt x="104529" y="551561"/>
                </a:lnTo>
                <a:lnTo>
                  <a:pt x="38404" y="551561"/>
                </a:lnTo>
                <a:lnTo>
                  <a:pt x="38090" y="532511"/>
                </a:lnTo>
                <a:close/>
              </a:path>
              <a:path w="114300" h="646430">
                <a:moveTo>
                  <a:pt x="76190" y="531875"/>
                </a:moveTo>
                <a:lnTo>
                  <a:pt x="38090" y="532511"/>
                </a:lnTo>
                <a:lnTo>
                  <a:pt x="38404" y="551561"/>
                </a:lnTo>
                <a:lnTo>
                  <a:pt x="76504" y="550926"/>
                </a:lnTo>
                <a:lnTo>
                  <a:pt x="76190" y="531875"/>
                </a:lnTo>
                <a:close/>
              </a:path>
              <a:path w="114300" h="646430">
                <a:moveTo>
                  <a:pt x="114274" y="531240"/>
                </a:moveTo>
                <a:lnTo>
                  <a:pt x="76190" y="531875"/>
                </a:lnTo>
                <a:lnTo>
                  <a:pt x="76504" y="550926"/>
                </a:lnTo>
                <a:lnTo>
                  <a:pt x="38404" y="551561"/>
                </a:lnTo>
                <a:lnTo>
                  <a:pt x="104529" y="551561"/>
                </a:lnTo>
                <a:lnTo>
                  <a:pt x="114274" y="531240"/>
                </a:lnTo>
                <a:close/>
              </a:path>
              <a:path w="114300" h="646430">
                <a:moveTo>
                  <a:pt x="67411" y="0"/>
                </a:moveTo>
                <a:lnTo>
                  <a:pt x="29311" y="507"/>
                </a:lnTo>
                <a:lnTo>
                  <a:pt x="38090" y="532511"/>
                </a:lnTo>
                <a:lnTo>
                  <a:pt x="76190" y="531875"/>
                </a:lnTo>
                <a:lnTo>
                  <a:pt x="67411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5441" y="225297"/>
            <a:ext cx="4371340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 i="1">
                <a:solidFill>
                  <a:srgbClr val="FF9900"/>
                </a:solidFill>
                <a:latin typeface="Chancery Uralic"/>
                <a:cs typeface="Chancery Uralic"/>
              </a:rPr>
              <a:t>Clinical</a:t>
            </a:r>
            <a:r>
              <a:rPr dirty="0" spc="-100" i="1">
                <a:solidFill>
                  <a:srgbClr val="FF9900"/>
                </a:solidFill>
                <a:latin typeface="Chancery Uralic"/>
                <a:cs typeface="Chancery Uralic"/>
              </a:rPr>
              <a:t> </a:t>
            </a:r>
            <a:r>
              <a:rPr dirty="0" spc="-5" i="1">
                <a:solidFill>
                  <a:srgbClr val="FF9900"/>
                </a:solidFill>
                <a:latin typeface="Chancery Uralic"/>
                <a:cs typeface="Chancery Uralic"/>
              </a:rPr>
              <a:t>Consideration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241806"/>
            <a:ext cx="6351270" cy="46602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622300" indent="-610235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622300" algn="l"/>
                <a:tab pos="622935" algn="l"/>
              </a:tabLst>
            </a:pPr>
            <a:r>
              <a:rPr dirty="0" sz="3200">
                <a:solidFill>
                  <a:srgbClr val="FFCCCC"/>
                </a:solidFill>
                <a:latin typeface="Times New Roman"/>
                <a:cs typeface="Times New Roman"/>
              </a:rPr>
              <a:t>Common cold –Rhinitis –</a:t>
            </a:r>
            <a:r>
              <a:rPr dirty="0" sz="3200" spc="-100">
                <a:solidFill>
                  <a:srgbClr val="FFCCCC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CCCC"/>
                </a:solidFill>
                <a:latin typeface="Times New Roman"/>
                <a:cs typeface="Times New Roman"/>
              </a:rPr>
              <a:t>Sinusitis</a:t>
            </a:r>
            <a:endParaRPr sz="3200">
              <a:latin typeface="Times New Roman"/>
              <a:cs typeface="Times New Roman"/>
            </a:endParaRPr>
          </a:p>
          <a:p>
            <a:pPr marL="622300" indent="-610235">
              <a:lnSpc>
                <a:spcPct val="100000"/>
              </a:lnSpc>
              <a:spcBef>
                <a:spcPts val="2690"/>
              </a:spcBef>
              <a:buAutoNum type="arabicPeriod"/>
              <a:tabLst>
                <a:tab pos="622300" algn="l"/>
                <a:tab pos="622935" algn="l"/>
              </a:tabLst>
            </a:pPr>
            <a:r>
              <a:rPr dirty="0" sz="3200">
                <a:solidFill>
                  <a:srgbClr val="FFCCCC"/>
                </a:solidFill>
                <a:latin typeface="Times New Roman"/>
                <a:cs typeface="Times New Roman"/>
              </a:rPr>
              <a:t>Dental</a:t>
            </a:r>
            <a:r>
              <a:rPr dirty="0" sz="3200" spc="-30">
                <a:solidFill>
                  <a:srgbClr val="FFCCCC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CCCC"/>
                </a:solidFill>
                <a:latin typeface="Times New Roman"/>
                <a:cs typeface="Times New Roman"/>
              </a:rPr>
              <a:t>Abscess</a:t>
            </a:r>
            <a:endParaRPr sz="3200">
              <a:latin typeface="Times New Roman"/>
              <a:cs typeface="Times New Roman"/>
            </a:endParaRPr>
          </a:p>
          <a:p>
            <a:pPr marL="622300" indent="-610235">
              <a:lnSpc>
                <a:spcPct val="100000"/>
              </a:lnSpc>
              <a:spcBef>
                <a:spcPts val="2685"/>
              </a:spcBef>
              <a:buAutoNum type="arabicPeriod"/>
              <a:tabLst>
                <a:tab pos="622300" algn="l"/>
                <a:tab pos="622935" algn="l"/>
              </a:tabLst>
            </a:pPr>
            <a:r>
              <a:rPr dirty="0" sz="3200">
                <a:solidFill>
                  <a:srgbClr val="FFCCCC"/>
                </a:solidFill>
                <a:latin typeface="Times New Roman"/>
                <a:cs typeface="Times New Roman"/>
              </a:rPr>
              <a:t>Root</a:t>
            </a:r>
            <a:r>
              <a:rPr dirty="0" sz="3200" spc="-30">
                <a:solidFill>
                  <a:srgbClr val="FFCCCC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CCCC"/>
                </a:solidFill>
                <a:latin typeface="Times New Roman"/>
                <a:cs typeface="Times New Roman"/>
              </a:rPr>
              <a:t>fragment</a:t>
            </a:r>
            <a:endParaRPr sz="3200">
              <a:latin typeface="Times New Roman"/>
              <a:cs typeface="Times New Roman"/>
            </a:endParaRPr>
          </a:p>
          <a:p>
            <a:pPr marL="622300" indent="-610235">
              <a:lnSpc>
                <a:spcPct val="100000"/>
              </a:lnSpc>
              <a:spcBef>
                <a:spcPts val="2690"/>
              </a:spcBef>
              <a:buAutoNum type="arabicPeriod"/>
              <a:tabLst>
                <a:tab pos="622300" algn="l"/>
                <a:tab pos="622935" algn="l"/>
              </a:tabLst>
            </a:pPr>
            <a:r>
              <a:rPr dirty="0" sz="3200">
                <a:solidFill>
                  <a:srgbClr val="FFCCCC"/>
                </a:solidFill>
                <a:latin typeface="Times New Roman"/>
                <a:cs typeface="Times New Roman"/>
              </a:rPr>
              <a:t>Fracture</a:t>
            </a:r>
            <a:endParaRPr sz="3200">
              <a:latin typeface="Times New Roman"/>
              <a:cs typeface="Times New Roman"/>
            </a:endParaRPr>
          </a:p>
          <a:p>
            <a:pPr marL="622300" indent="-610235">
              <a:lnSpc>
                <a:spcPct val="100000"/>
              </a:lnSpc>
              <a:spcBef>
                <a:spcPts val="2690"/>
              </a:spcBef>
              <a:buAutoNum type="arabicPeriod"/>
              <a:tabLst>
                <a:tab pos="622300" algn="l"/>
                <a:tab pos="622935" algn="l"/>
              </a:tabLst>
            </a:pPr>
            <a:r>
              <a:rPr dirty="0" sz="3200">
                <a:solidFill>
                  <a:srgbClr val="FFCCCC"/>
                </a:solidFill>
                <a:latin typeface="Times New Roman"/>
                <a:cs typeface="Times New Roman"/>
              </a:rPr>
              <a:t>Deviated nasal septum –</a:t>
            </a:r>
            <a:r>
              <a:rPr dirty="0" sz="3200" spc="-60">
                <a:solidFill>
                  <a:srgbClr val="FFCCCC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CCCC"/>
                </a:solidFill>
                <a:latin typeface="Times New Roman"/>
                <a:cs typeface="Times New Roman"/>
              </a:rPr>
              <a:t>DNS</a:t>
            </a:r>
            <a:endParaRPr sz="3200">
              <a:latin typeface="Times New Roman"/>
              <a:cs typeface="Times New Roman"/>
            </a:endParaRPr>
          </a:p>
          <a:p>
            <a:pPr marL="622300" indent="-610235">
              <a:lnSpc>
                <a:spcPct val="100000"/>
              </a:lnSpc>
              <a:spcBef>
                <a:spcPts val="2690"/>
              </a:spcBef>
              <a:buAutoNum type="arabicPeriod"/>
              <a:tabLst>
                <a:tab pos="622300" algn="l"/>
                <a:tab pos="622935" algn="l"/>
              </a:tabLst>
            </a:pPr>
            <a:r>
              <a:rPr dirty="0" sz="3200">
                <a:solidFill>
                  <a:srgbClr val="FFCCCC"/>
                </a:solidFill>
                <a:latin typeface="Times New Roman"/>
                <a:cs typeface="Times New Roman"/>
              </a:rPr>
              <a:t>Tumors /</a:t>
            </a:r>
            <a:r>
              <a:rPr dirty="0" sz="3200" spc="-50">
                <a:solidFill>
                  <a:srgbClr val="FFCCCC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CCCC"/>
                </a:solidFill>
                <a:latin typeface="Times New Roman"/>
                <a:cs typeface="Times New Roman"/>
              </a:rPr>
              <a:t>Cysts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338734"/>
            <a:ext cx="5671820" cy="1299845"/>
          </a:xfrm>
          <a:prstGeom prst="rect">
            <a:avLst/>
          </a:prstGeom>
        </p:spPr>
        <p:txBody>
          <a:bodyPr wrap="square" lIns="0" tIns="222885" rIns="0" bIns="0" rtlCol="0" vert="horz">
            <a:spAutoFit/>
          </a:bodyPr>
          <a:lstStyle/>
          <a:p>
            <a:pPr marL="457200">
              <a:lnSpc>
                <a:spcPct val="100000"/>
              </a:lnSpc>
              <a:spcBef>
                <a:spcPts val="1755"/>
              </a:spcBef>
            </a:pPr>
            <a:r>
              <a:rPr dirty="0" sz="2800" spc="-5">
                <a:solidFill>
                  <a:srgbClr val="FFCC99"/>
                </a:solidFill>
                <a:latin typeface="Times New Roman"/>
                <a:cs typeface="Times New Roman"/>
              </a:rPr>
              <a:t>Oro-Antral Communication /</a:t>
            </a:r>
            <a:r>
              <a:rPr dirty="0" sz="2800">
                <a:solidFill>
                  <a:srgbClr val="FFCC99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CC99"/>
                </a:solidFill>
                <a:latin typeface="Times New Roman"/>
                <a:cs typeface="Times New Roman"/>
              </a:rPr>
              <a:t>Fistula</a:t>
            </a:r>
            <a:endParaRPr sz="2800">
              <a:latin typeface="Times New Roman"/>
              <a:cs typeface="Times New Roman"/>
            </a:endParaRPr>
          </a:p>
          <a:p>
            <a:pPr marL="137160" indent="-125095">
              <a:lnSpc>
                <a:spcPct val="100000"/>
              </a:lnSpc>
              <a:spcBef>
                <a:spcPts val="1655"/>
              </a:spcBef>
              <a:buSzPct val="96428"/>
              <a:buChar char="•"/>
              <a:tabLst>
                <a:tab pos="137795" algn="l"/>
              </a:tabLst>
            </a:pPr>
            <a:r>
              <a:rPr dirty="0" sz="2800" spc="-5">
                <a:solidFill>
                  <a:srgbClr val="FFCCFF"/>
                </a:solidFill>
                <a:latin typeface="Times New Roman"/>
                <a:cs typeface="Times New Roman"/>
              </a:rPr>
              <a:t>Extraction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1612116"/>
            <a:ext cx="2120900" cy="2587625"/>
          </a:xfrm>
          <a:prstGeom prst="rect">
            <a:avLst/>
          </a:prstGeom>
        </p:spPr>
        <p:txBody>
          <a:bodyPr wrap="square" lIns="0" tIns="226695" rIns="0" bIns="0" rtlCol="0" vert="horz">
            <a:spAutoFit/>
          </a:bodyPr>
          <a:lstStyle/>
          <a:p>
            <a:pPr marL="137160" indent="-125095">
              <a:lnSpc>
                <a:spcPct val="100000"/>
              </a:lnSpc>
              <a:spcBef>
                <a:spcPts val="1785"/>
              </a:spcBef>
              <a:buSzPct val="96428"/>
              <a:buChar char="•"/>
              <a:tabLst>
                <a:tab pos="137795" algn="l"/>
              </a:tabLst>
            </a:pPr>
            <a:r>
              <a:rPr dirty="0" sz="2800" spc="-25">
                <a:solidFill>
                  <a:srgbClr val="FFCCFF"/>
                </a:solidFill>
                <a:latin typeface="Times New Roman"/>
                <a:cs typeface="Times New Roman"/>
              </a:rPr>
              <a:t>Trauma</a:t>
            </a:r>
            <a:endParaRPr sz="2800">
              <a:latin typeface="Times New Roman"/>
              <a:cs typeface="Times New Roman"/>
            </a:endParaRPr>
          </a:p>
          <a:p>
            <a:pPr marL="137160" indent="-125095">
              <a:lnSpc>
                <a:spcPct val="100000"/>
              </a:lnSpc>
              <a:spcBef>
                <a:spcPts val="1680"/>
              </a:spcBef>
              <a:buSzPct val="96428"/>
              <a:buChar char="•"/>
              <a:tabLst>
                <a:tab pos="137795" algn="l"/>
              </a:tabLst>
            </a:pPr>
            <a:r>
              <a:rPr dirty="0" sz="2800" spc="-10">
                <a:solidFill>
                  <a:srgbClr val="FFCCFF"/>
                </a:solidFill>
                <a:latin typeface="Times New Roman"/>
                <a:cs typeface="Times New Roman"/>
              </a:rPr>
              <a:t>Surgical</a:t>
            </a:r>
            <a:endParaRPr sz="2800">
              <a:latin typeface="Times New Roman"/>
              <a:cs typeface="Times New Roman"/>
            </a:endParaRPr>
          </a:p>
          <a:p>
            <a:pPr marL="137160" indent="-125095">
              <a:lnSpc>
                <a:spcPct val="100000"/>
              </a:lnSpc>
              <a:spcBef>
                <a:spcPts val="1680"/>
              </a:spcBef>
              <a:buSzPct val="96428"/>
              <a:buChar char="•"/>
              <a:tabLst>
                <a:tab pos="137795" algn="l"/>
              </a:tabLst>
            </a:pPr>
            <a:r>
              <a:rPr dirty="0" sz="2800" spc="-5">
                <a:solidFill>
                  <a:srgbClr val="FFCCFF"/>
                </a:solidFill>
                <a:latin typeface="Times New Roman"/>
                <a:cs typeface="Times New Roman"/>
              </a:rPr>
              <a:t>Osteo</a:t>
            </a:r>
            <a:r>
              <a:rPr dirty="0" sz="2800" spc="-20">
                <a:solidFill>
                  <a:srgbClr val="FFCCFF"/>
                </a:solidFill>
                <a:latin typeface="Times New Roman"/>
                <a:cs typeface="Times New Roman"/>
              </a:rPr>
              <a:t>m</a:t>
            </a:r>
            <a:r>
              <a:rPr dirty="0" sz="2800" spc="-5">
                <a:solidFill>
                  <a:srgbClr val="FFCCFF"/>
                </a:solidFill>
                <a:latin typeface="Times New Roman"/>
                <a:cs typeface="Times New Roman"/>
              </a:rPr>
              <a:t>yeli</a:t>
            </a:r>
            <a:r>
              <a:rPr dirty="0" sz="2800">
                <a:solidFill>
                  <a:srgbClr val="FFCCFF"/>
                </a:solidFill>
                <a:latin typeface="Times New Roman"/>
                <a:cs typeface="Times New Roman"/>
              </a:rPr>
              <a:t>t</a:t>
            </a:r>
            <a:r>
              <a:rPr dirty="0" sz="2800" spc="-5">
                <a:solidFill>
                  <a:srgbClr val="FFCCFF"/>
                </a:solidFill>
                <a:latin typeface="Times New Roman"/>
                <a:cs typeface="Times New Roman"/>
              </a:rPr>
              <a:t>is</a:t>
            </a:r>
            <a:endParaRPr sz="2800">
              <a:latin typeface="Times New Roman"/>
              <a:cs typeface="Times New Roman"/>
            </a:endParaRPr>
          </a:p>
          <a:p>
            <a:pPr marL="137160" indent="-125095">
              <a:lnSpc>
                <a:spcPct val="100000"/>
              </a:lnSpc>
              <a:spcBef>
                <a:spcPts val="1685"/>
              </a:spcBef>
              <a:buSzPct val="96428"/>
              <a:buChar char="•"/>
              <a:tabLst>
                <a:tab pos="137795" algn="l"/>
              </a:tabLst>
            </a:pPr>
            <a:r>
              <a:rPr dirty="0" sz="2800" spc="-10">
                <a:solidFill>
                  <a:srgbClr val="FFCCFF"/>
                </a:solidFill>
                <a:latin typeface="Times New Roman"/>
                <a:cs typeface="Times New Roman"/>
              </a:rPr>
              <a:t>Gumma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36975" y="3232409"/>
            <a:ext cx="3483610" cy="3226435"/>
          </a:xfrm>
          <a:prstGeom prst="rect">
            <a:avLst/>
          </a:prstGeom>
        </p:spPr>
        <p:txBody>
          <a:bodyPr wrap="square" lIns="0" tIns="2254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775"/>
              </a:spcBef>
            </a:pPr>
            <a:r>
              <a:rPr dirty="0" sz="2800" spc="-5">
                <a:solidFill>
                  <a:srgbClr val="00FF00"/>
                </a:solidFill>
                <a:latin typeface="Times New Roman"/>
                <a:cs typeface="Times New Roman"/>
              </a:rPr>
              <a:t>C/F</a:t>
            </a:r>
            <a:endParaRPr sz="2800">
              <a:latin typeface="Times New Roman"/>
              <a:cs typeface="Times New Roman"/>
            </a:endParaRPr>
          </a:p>
          <a:p>
            <a:pPr marL="137160" indent="-125095">
              <a:lnSpc>
                <a:spcPct val="100000"/>
              </a:lnSpc>
              <a:spcBef>
                <a:spcPts val="1680"/>
              </a:spcBef>
              <a:buSzPct val="96428"/>
              <a:buChar char="•"/>
              <a:tabLst>
                <a:tab pos="137795" algn="l"/>
              </a:tabLst>
            </a:pPr>
            <a:r>
              <a:rPr dirty="0" sz="2800" spc="-5">
                <a:solidFill>
                  <a:srgbClr val="CCEBFF"/>
                </a:solidFill>
                <a:latin typeface="Times New Roman"/>
                <a:cs typeface="Times New Roman"/>
              </a:rPr>
              <a:t>Regurgitation of</a:t>
            </a:r>
            <a:r>
              <a:rPr dirty="0" sz="2800" spc="-55">
                <a:solidFill>
                  <a:srgbClr val="CCEB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CCEBFF"/>
                </a:solidFill>
                <a:latin typeface="Times New Roman"/>
                <a:cs typeface="Times New Roman"/>
              </a:rPr>
              <a:t>fluid</a:t>
            </a:r>
            <a:endParaRPr sz="2800">
              <a:latin typeface="Times New Roman"/>
              <a:cs typeface="Times New Roman"/>
            </a:endParaRPr>
          </a:p>
          <a:p>
            <a:pPr marL="137160" indent="-125095">
              <a:lnSpc>
                <a:spcPct val="100000"/>
              </a:lnSpc>
              <a:spcBef>
                <a:spcPts val="1680"/>
              </a:spcBef>
              <a:buSzPct val="96428"/>
              <a:buChar char="•"/>
              <a:tabLst>
                <a:tab pos="137795" algn="l"/>
              </a:tabLst>
            </a:pPr>
            <a:r>
              <a:rPr dirty="0" sz="2800" spc="-5">
                <a:solidFill>
                  <a:srgbClr val="CCEBFF"/>
                </a:solidFill>
                <a:latin typeface="Times New Roman"/>
                <a:cs typeface="Times New Roman"/>
              </a:rPr>
              <a:t>Epitaxis</a:t>
            </a:r>
            <a:endParaRPr sz="2800">
              <a:latin typeface="Times New Roman"/>
              <a:cs typeface="Times New Roman"/>
            </a:endParaRPr>
          </a:p>
          <a:p>
            <a:pPr marL="137160" indent="-125095">
              <a:lnSpc>
                <a:spcPct val="100000"/>
              </a:lnSpc>
              <a:spcBef>
                <a:spcPts val="1685"/>
              </a:spcBef>
              <a:buSzPct val="96428"/>
              <a:buChar char="•"/>
              <a:tabLst>
                <a:tab pos="137795" algn="l"/>
              </a:tabLst>
            </a:pPr>
            <a:r>
              <a:rPr dirty="0" sz="2800" spc="-5">
                <a:solidFill>
                  <a:srgbClr val="CCEBFF"/>
                </a:solidFill>
                <a:latin typeface="Times New Roman"/>
                <a:cs typeface="Times New Roman"/>
              </a:rPr>
              <a:t>Alteration of</a:t>
            </a:r>
            <a:r>
              <a:rPr dirty="0" sz="2800" spc="-20">
                <a:solidFill>
                  <a:srgbClr val="CCEBF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CCEBFF"/>
                </a:solidFill>
                <a:latin typeface="Times New Roman"/>
                <a:cs typeface="Times New Roman"/>
              </a:rPr>
              <a:t>resonance</a:t>
            </a:r>
            <a:endParaRPr sz="2800">
              <a:latin typeface="Times New Roman"/>
              <a:cs typeface="Times New Roman"/>
            </a:endParaRPr>
          </a:p>
          <a:p>
            <a:pPr marL="137160" indent="-125095">
              <a:lnSpc>
                <a:spcPct val="100000"/>
              </a:lnSpc>
              <a:spcBef>
                <a:spcPts val="1680"/>
              </a:spcBef>
              <a:buSzPct val="96428"/>
              <a:buChar char="•"/>
              <a:tabLst>
                <a:tab pos="137795" algn="l"/>
              </a:tabLst>
            </a:pPr>
            <a:r>
              <a:rPr dirty="0" sz="2800" spc="-5">
                <a:solidFill>
                  <a:srgbClr val="CCEBFF"/>
                </a:solidFill>
                <a:latin typeface="Times New Roman"/>
                <a:cs typeface="Times New Roman"/>
              </a:rPr>
              <a:t>Foul</a:t>
            </a:r>
            <a:r>
              <a:rPr dirty="0" sz="2800" spc="-15">
                <a:solidFill>
                  <a:srgbClr val="CCEB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CCEBFF"/>
                </a:solidFill>
                <a:latin typeface="Times New Roman"/>
                <a:cs typeface="Times New Roman"/>
              </a:rPr>
              <a:t>odour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51375" y="1926462"/>
            <a:ext cx="216789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solidFill>
                  <a:srgbClr val="99FF99"/>
                </a:solidFill>
                <a:latin typeface="Times New Roman"/>
                <a:cs typeface="Times New Roman"/>
              </a:rPr>
              <a:t>Nose-blow</a:t>
            </a:r>
            <a:r>
              <a:rPr dirty="0" sz="2800" spc="-55">
                <a:solidFill>
                  <a:srgbClr val="99FF99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99FF99"/>
                </a:solidFill>
                <a:latin typeface="Times New Roman"/>
                <a:cs typeface="Times New Roman"/>
              </a:rPr>
              <a:t>test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5591" y="972311"/>
            <a:ext cx="8065008" cy="5053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88442" y="915669"/>
            <a:ext cx="8179434" cy="5167630"/>
          </a:xfrm>
          <a:custGeom>
            <a:avLst/>
            <a:gdLst/>
            <a:ahLst/>
            <a:cxnLst/>
            <a:rect l="l" t="t" r="r" b="b"/>
            <a:pathLst>
              <a:path w="8179434" h="5167630">
                <a:moveTo>
                  <a:pt x="8156448" y="22860"/>
                </a:moveTo>
                <a:lnTo>
                  <a:pt x="22860" y="22860"/>
                </a:lnTo>
                <a:lnTo>
                  <a:pt x="22860" y="57150"/>
                </a:lnTo>
                <a:lnTo>
                  <a:pt x="22860" y="5110480"/>
                </a:lnTo>
                <a:lnTo>
                  <a:pt x="22860" y="5144770"/>
                </a:lnTo>
                <a:lnTo>
                  <a:pt x="8156448" y="5144770"/>
                </a:lnTo>
                <a:lnTo>
                  <a:pt x="8156448" y="5110480"/>
                </a:lnTo>
                <a:lnTo>
                  <a:pt x="57150" y="5110480"/>
                </a:lnTo>
                <a:lnTo>
                  <a:pt x="57150" y="57150"/>
                </a:lnTo>
                <a:lnTo>
                  <a:pt x="8122158" y="57150"/>
                </a:lnTo>
                <a:lnTo>
                  <a:pt x="8122158" y="5110238"/>
                </a:lnTo>
                <a:lnTo>
                  <a:pt x="8156448" y="5110238"/>
                </a:lnTo>
                <a:lnTo>
                  <a:pt x="8156448" y="57150"/>
                </a:lnTo>
                <a:lnTo>
                  <a:pt x="8156448" y="56642"/>
                </a:lnTo>
                <a:lnTo>
                  <a:pt x="8156448" y="22860"/>
                </a:lnTo>
                <a:close/>
              </a:path>
              <a:path w="8179434" h="5167630">
                <a:moveTo>
                  <a:pt x="8179308" y="0"/>
                </a:moveTo>
                <a:lnTo>
                  <a:pt x="0" y="0"/>
                </a:lnTo>
                <a:lnTo>
                  <a:pt x="0" y="11430"/>
                </a:lnTo>
                <a:lnTo>
                  <a:pt x="0" y="5156200"/>
                </a:lnTo>
                <a:lnTo>
                  <a:pt x="0" y="5167630"/>
                </a:lnTo>
                <a:lnTo>
                  <a:pt x="8179308" y="5167630"/>
                </a:lnTo>
                <a:lnTo>
                  <a:pt x="8179308" y="5156200"/>
                </a:lnTo>
                <a:lnTo>
                  <a:pt x="11430" y="5156200"/>
                </a:lnTo>
                <a:lnTo>
                  <a:pt x="11430" y="11430"/>
                </a:lnTo>
                <a:lnTo>
                  <a:pt x="8167878" y="11430"/>
                </a:lnTo>
                <a:lnTo>
                  <a:pt x="8167878" y="5155946"/>
                </a:lnTo>
                <a:lnTo>
                  <a:pt x="8179308" y="5155946"/>
                </a:lnTo>
                <a:lnTo>
                  <a:pt x="8179308" y="11430"/>
                </a:lnTo>
                <a:lnTo>
                  <a:pt x="8179308" y="10922"/>
                </a:lnTo>
                <a:lnTo>
                  <a:pt x="817930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4091940"/>
            <a:ext cx="5562600" cy="2385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1466850" y="0"/>
            <a:ext cx="7561580" cy="6534150"/>
            <a:chOff x="1466850" y="0"/>
            <a:chExt cx="7561580" cy="6534150"/>
          </a:xfrm>
        </p:grpSpPr>
        <p:sp>
          <p:nvSpPr>
            <p:cNvPr id="4" name="object 4"/>
            <p:cNvSpPr/>
            <p:nvPr/>
          </p:nvSpPr>
          <p:spPr>
            <a:xfrm>
              <a:off x="1466850" y="4034789"/>
              <a:ext cx="5676900" cy="2499360"/>
            </a:xfrm>
            <a:custGeom>
              <a:avLst/>
              <a:gdLst/>
              <a:ahLst/>
              <a:cxnLst/>
              <a:rect l="l" t="t" r="r" b="b"/>
              <a:pathLst>
                <a:path w="5676900" h="2499359">
                  <a:moveTo>
                    <a:pt x="5654040" y="22860"/>
                  </a:moveTo>
                  <a:lnTo>
                    <a:pt x="5619750" y="22860"/>
                  </a:lnTo>
                  <a:lnTo>
                    <a:pt x="5619750" y="57150"/>
                  </a:lnTo>
                  <a:lnTo>
                    <a:pt x="5619750" y="2442210"/>
                  </a:lnTo>
                  <a:lnTo>
                    <a:pt x="57150" y="2442210"/>
                  </a:lnTo>
                  <a:lnTo>
                    <a:pt x="57150" y="57150"/>
                  </a:lnTo>
                  <a:lnTo>
                    <a:pt x="5619750" y="57150"/>
                  </a:lnTo>
                  <a:lnTo>
                    <a:pt x="5619750" y="22860"/>
                  </a:lnTo>
                  <a:lnTo>
                    <a:pt x="22860" y="22860"/>
                  </a:lnTo>
                  <a:lnTo>
                    <a:pt x="22860" y="57150"/>
                  </a:lnTo>
                  <a:lnTo>
                    <a:pt x="22860" y="2442210"/>
                  </a:lnTo>
                  <a:lnTo>
                    <a:pt x="22860" y="2476500"/>
                  </a:lnTo>
                  <a:lnTo>
                    <a:pt x="5654040" y="2476500"/>
                  </a:lnTo>
                  <a:lnTo>
                    <a:pt x="5654040" y="2442210"/>
                  </a:lnTo>
                  <a:lnTo>
                    <a:pt x="5654040" y="57150"/>
                  </a:lnTo>
                  <a:lnTo>
                    <a:pt x="5654040" y="22860"/>
                  </a:lnTo>
                  <a:close/>
                </a:path>
                <a:path w="5676900" h="2499359">
                  <a:moveTo>
                    <a:pt x="5676900" y="0"/>
                  </a:moveTo>
                  <a:lnTo>
                    <a:pt x="5665470" y="0"/>
                  </a:lnTo>
                  <a:lnTo>
                    <a:pt x="5665470" y="11430"/>
                  </a:lnTo>
                  <a:lnTo>
                    <a:pt x="5665470" y="2487930"/>
                  </a:lnTo>
                  <a:lnTo>
                    <a:pt x="11430" y="2487930"/>
                  </a:lnTo>
                  <a:lnTo>
                    <a:pt x="11430" y="11430"/>
                  </a:lnTo>
                  <a:lnTo>
                    <a:pt x="5665470" y="11430"/>
                  </a:lnTo>
                  <a:lnTo>
                    <a:pt x="5665470" y="0"/>
                  </a:lnTo>
                  <a:lnTo>
                    <a:pt x="0" y="0"/>
                  </a:lnTo>
                  <a:lnTo>
                    <a:pt x="0" y="11430"/>
                  </a:lnTo>
                  <a:lnTo>
                    <a:pt x="0" y="2487930"/>
                  </a:lnTo>
                  <a:lnTo>
                    <a:pt x="0" y="2499360"/>
                  </a:lnTo>
                  <a:lnTo>
                    <a:pt x="5676900" y="2499360"/>
                  </a:lnTo>
                  <a:lnTo>
                    <a:pt x="5676900" y="2487930"/>
                  </a:lnTo>
                  <a:lnTo>
                    <a:pt x="5676900" y="11430"/>
                  </a:lnTo>
                  <a:lnTo>
                    <a:pt x="56769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917191" y="0"/>
              <a:ext cx="3950207" cy="4419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67400" y="322834"/>
              <a:ext cx="3160649" cy="84010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0636" y="127203"/>
            <a:ext cx="352425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Maxillary</a:t>
            </a:r>
            <a:r>
              <a:rPr dirty="0" spc="-75"/>
              <a:t> </a:t>
            </a:r>
            <a:r>
              <a:rPr dirty="0" spc="5"/>
              <a:t>sinus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0240" y="1008144"/>
            <a:ext cx="7997190" cy="5515610"/>
          </a:xfrm>
          <a:prstGeom prst="rect">
            <a:avLst/>
          </a:prstGeom>
        </p:spPr>
        <p:txBody>
          <a:bodyPr wrap="square" lIns="0" tIns="17335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365"/>
              </a:spcBef>
            </a:pPr>
            <a:r>
              <a:rPr dirty="0" sz="3200">
                <a:solidFill>
                  <a:srgbClr val="FFCCCC"/>
                </a:solidFill>
                <a:latin typeface="Times New Roman"/>
                <a:cs typeface="Times New Roman"/>
              </a:rPr>
              <a:t>Largest</a:t>
            </a:r>
            <a:endParaRPr sz="32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1275"/>
              </a:spcBef>
            </a:pPr>
            <a:r>
              <a:rPr dirty="0" sz="3200" spc="5">
                <a:solidFill>
                  <a:srgbClr val="FFCCCC"/>
                </a:solidFill>
                <a:latin typeface="Times New Roman"/>
                <a:cs typeface="Times New Roman"/>
              </a:rPr>
              <a:t>1</a:t>
            </a:r>
            <a:r>
              <a:rPr dirty="0" baseline="25132" sz="3150" spc="7">
                <a:solidFill>
                  <a:srgbClr val="FFCCCC"/>
                </a:solidFill>
                <a:latin typeface="Times New Roman"/>
                <a:cs typeface="Times New Roman"/>
              </a:rPr>
              <a:t>st </a:t>
            </a:r>
            <a:r>
              <a:rPr dirty="0" sz="3200">
                <a:solidFill>
                  <a:srgbClr val="FFCCCC"/>
                </a:solidFill>
                <a:latin typeface="Times New Roman"/>
                <a:cs typeface="Times New Roman"/>
              </a:rPr>
              <a:t>to</a:t>
            </a:r>
            <a:r>
              <a:rPr dirty="0" sz="3200" spc="-280">
                <a:solidFill>
                  <a:srgbClr val="FFCCCC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CCCC"/>
                </a:solidFill>
                <a:latin typeface="Times New Roman"/>
                <a:cs typeface="Times New Roman"/>
              </a:rPr>
              <a:t>develop</a:t>
            </a:r>
            <a:endParaRPr sz="32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850"/>
              </a:spcBef>
              <a:tabLst>
                <a:tab pos="1902460" algn="l"/>
              </a:tabLst>
            </a:pPr>
            <a:r>
              <a:rPr dirty="0" sz="3200">
                <a:solidFill>
                  <a:srgbClr val="FFCCCC"/>
                </a:solidFill>
                <a:latin typeface="Times New Roman"/>
                <a:cs typeface="Times New Roman"/>
              </a:rPr>
              <a:t>Highmore	</a:t>
            </a:r>
            <a:r>
              <a:rPr dirty="0" sz="3200" spc="5390">
                <a:solidFill>
                  <a:srgbClr val="00FF00"/>
                </a:solidFill>
                <a:latin typeface="Wingdings"/>
                <a:cs typeface="Wingdings"/>
              </a:rPr>
              <a:t>→</a:t>
            </a:r>
            <a:r>
              <a:rPr dirty="0" sz="3200" spc="-25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CCEBFF"/>
                </a:solidFill>
                <a:latin typeface="Times New Roman"/>
                <a:cs typeface="Times New Roman"/>
              </a:rPr>
              <a:t>“Sinus of </a:t>
            </a:r>
            <a:r>
              <a:rPr dirty="0" sz="3600" spc="-5">
                <a:solidFill>
                  <a:srgbClr val="CCEBFF"/>
                </a:solidFill>
                <a:latin typeface="Times New Roman"/>
                <a:cs typeface="Times New Roman"/>
              </a:rPr>
              <a:t>Highmore”</a:t>
            </a:r>
            <a:endParaRPr sz="3600">
              <a:latin typeface="Times New Roman"/>
              <a:cs typeface="Times New Roman"/>
            </a:endParaRPr>
          </a:p>
          <a:p>
            <a:pPr algn="just" marL="393700" marR="41910" indent="-229235">
              <a:lnSpc>
                <a:spcPct val="141100"/>
              </a:lnSpc>
              <a:spcBef>
                <a:spcPts val="740"/>
              </a:spcBef>
            </a:pPr>
            <a:r>
              <a:rPr dirty="0" sz="3200">
                <a:solidFill>
                  <a:srgbClr val="FFCCCC"/>
                </a:solidFill>
                <a:latin typeface="Times New Roman"/>
                <a:cs typeface="Times New Roman"/>
              </a:rPr>
              <a:t>“It </a:t>
            </a:r>
            <a:r>
              <a:rPr dirty="0" sz="3200" spc="-5">
                <a:solidFill>
                  <a:srgbClr val="FFCCCC"/>
                </a:solidFill>
                <a:latin typeface="Times New Roman"/>
                <a:cs typeface="Times New Roman"/>
              </a:rPr>
              <a:t>is the </a:t>
            </a:r>
            <a:r>
              <a:rPr dirty="0" sz="3200">
                <a:solidFill>
                  <a:srgbClr val="FFCCCC"/>
                </a:solidFill>
                <a:latin typeface="Times New Roman"/>
                <a:cs typeface="Times New Roman"/>
              </a:rPr>
              <a:t>Pneumatic space that </a:t>
            </a:r>
            <a:r>
              <a:rPr dirty="0" sz="3200" spc="-5">
                <a:solidFill>
                  <a:srgbClr val="FFCCCC"/>
                </a:solidFill>
                <a:latin typeface="Times New Roman"/>
                <a:cs typeface="Times New Roman"/>
              </a:rPr>
              <a:t>is lodged inside  </a:t>
            </a:r>
            <a:r>
              <a:rPr dirty="0" sz="3200">
                <a:solidFill>
                  <a:srgbClr val="FFCCCC"/>
                </a:solidFill>
                <a:latin typeface="Times New Roman"/>
                <a:cs typeface="Times New Roman"/>
              </a:rPr>
              <a:t>the body </a:t>
            </a:r>
            <a:r>
              <a:rPr dirty="0" sz="3200" spc="-5">
                <a:solidFill>
                  <a:srgbClr val="FFCCCC"/>
                </a:solidFill>
                <a:latin typeface="Times New Roman"/>
                <a:cs typeface="Times New Roman"/>
              </a:rPr>
              <a:t>of </a:t>
            </a:r>
            <a:r>
              <a:rPr dirty="0" sz="3200">
                <a:solidFill>
                  <a:srgbClr val="FFCCCC"/>
                </a:solidFill>
                <a:latin typeface="Times New Roman"/>
                <a:cs typeface="Times New Roman"/>
              </a:rPr>
              <a:t>the maxilla and that  communicates </a:t>
            </a:r>
            <a:r>
              <a:rPr dirty="0" sz="3200" spc="-5">
                <a:solidFill>
                  <a:srgbClr val="FFCCCC"/>
                </a:solidFill>
                <a:latin typeface="Times New Roman"/>
                <a:cs typeface="Times New Roman"/>
              </a:rPr>
              <a:t>with the environment by </a:t>
            </a:r>
            <a:r>
              <a:rPr dirty="0" sz="3200">
                <a:solidFill>
                  <a:srgbClr val="FFCCCC"/>
                </a:solidFill>
                <a:latin typeface="Times New Roman"/>
                <a:cs typeface="Times New Roman"/>
              </a:rPr>
              <a:t>way  of </a:t>
            </a:r>
            <a:r>
              <a:rPr dirty="0" sz="3200" spc="-5">
                <a:solidFill>
                  <a:srgbClr val="FFCCCC"/>
                </a:solidFill>
                <a:latin typeface="Times New Roman"/>
                <a:cs typeface="Times New Roman"/>
              </a:rPr>
              <a:t>the </a:t>
            </a:r>
            <a:r>
              <a:rPr dirty="0" sz="3200">
                <a:solidFill>
                  <a:srgbClr val="FFCCCC"/>
                </a:solidFill>
                <a:latin typeface="Times New Roman"/>
                <a:cs typeface="Times New Roman"/>
              </a:rPr>
              <a:t>middle nasal meatus </a:t>
            </a:r>
            <a:r>
              <a:rPr dirty="0" sz="3200" spc="-5">
                <a:solidFill>
                  <a:srgbClr val="FFCCCC"/>
                </a:solidFill>
                <a:latin typeface="Times New Roman"/>
                <a:cs typeface="Times New Roman"/>
              </a:rPr>
              <a:t>and </a:t>
            </a:r>
            <a:r>
              <a:rPr dirty="0" sz="3200">
                <a:solidFill>
                  <a:srgbClr val="FFCCCC"/>
                </a:solidFill>
                <a:latin typeface="Times New Roman"/>
                <a:cs typeface="Times New Roman"/>
              </a:rPr>
              <a:t>the nasal  vestibule.”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0" y="1371600"/>
            <a:ext cx="228600" cy="22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52400" y="1981200"/>
            <a:ext cx="228600" cy="22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52400" y="2667000"/>
            <a:ext cx="228600" cy="22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52400" y="3505200"/>
            <a:ext cx="228600" cy="22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228600"/>
            <a:ext cx="7543800" cy="63352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81050" y="171449"/>
            <a:ext cx="7658100" cy="6449060"/>
          </a:xfrm>
          <a:custGeom>
            <a:avLst/>
            <a:gdLst/>
            <a:ahLst/>
            <a:cxnLst/>
            <a:rect l="l" t="t" r="r" b="b"/>
            <a:pathLst>
              <a:path w="7658100" h="6449059">
                <a:moveTo>
                  <a:pt x="7635240" y="22860"/>
                </a:moveTo>
                <a:lnTo>
                  <a:pt x="7600950" y="22860"/>
                </a:lnTo>
                <a:lnTo>
                  <a:pt x="7600950" y="57150"/>
                </a:lnTo>
                <a:lnTo>
                  <a:pt x="7600950" y="6391910"/>
                </a:lnTo>
                <a:lnTo>
                  <a:pt x="57150" y="6391910"/>
                </a:lnTo>
                <a:lnTo>
                  <a:pt x="57150" y="57150"/>
                </a:lnTo>
                <a:lnTo>
                  <a:pt x="7600950" y="57150"/>
                </a:lnTo>
                <a:lnTo>
                  <a:pt x="7600950" y="22860"/>
                </a:lnTo>
                <a:lnTo>
                  <a:pt x="22860" y="22860"/>
                </a:lnTo>
                <a:lnTo>
                  <a:pt x="22860" y="57150"/>
                </a:lnTo>
                <a:lnTo>
                  <a:pt x="22860" y="6391910"/>
                </a:lnTo>
                <a:lnTo>
                  <a:pt x="22860" y="6426200"/>
                </a:lnTo>
                <a:lnTo>
                  <a:pt x="7635240" y="6426200"/>
                </a:lnTo>
                <a:lnTo>
                  <a:pt x="7635240" y="6392418"/>
                </a:lnTo>
                <a:lnTo>
                  <a:pt x="7635240" y="6391910"/>
                </a:lnTo>
                <a:lnTo>
                  <a:pt x="7635240" y="57150"/>
                </a:lnTo>
                <a:lnTo>
                  <a:pt x="7635240" y="22860"/>
                </a:lnTo>
                <a:close/>
              </a:path>
              <a:path w="7658100" h="6449059">
                <a:moveTo>
                  <a:pt x="7658100" y="0"/>
                </a:moveTo>
                <a:lnTo>
                  <a:pt x="7646670" y="0"/>
                </a:lnTo>
                <a:lnTo>
                  <a:pt x="7646670" y="11430"/>
                </a:lnTo>
                <a:lnTo>
                  <a:pt x="7646670" y="6437630"/>
                </a:lnTo>
                <a:lnTo>
                  <a:pt x="11430" y="6437630"/>
                </a:lnTo>
                <a:lnTo>
                  <a:pt x="11430" y="11430"/>
                </a:lnTo>
                <a:lnTo>
                  <a:pt x="7646670" y="11430"/>
                </a:lnTo>
                <a:lnTo>
                  <a:pt x="7646670" y="0"/>
                </a:lnTo>
                <a:lnTo>
                  <a:pt x="0" y="0"/>
                </a:lnTo>
                <a:lnTo>
                  <a:pt x="0" y="11430"/>
                </a:lnTo>
                <a:lnTo>
                  <a:pt x="0" y="6437630"/>
                </a:lnTo>
                <a:lnTo>
                  <a:pt x="0" y="6449060"/>
                </a:lnTo>
                <a:lnTo>
                  <a:pt x="7658100" y="6449060"/>
                </a:lnTo>
                <a:lnTo>
                  <a:pt x="7658100" y="6438138"/>
                </a:lnTo>
                <a:lnTo>
                  <a:pt x="7658100" y="6437630"/>
                </a:lnTo>
                <a:lnTo>
                  <a:pt x="7658100" y="11430"/>
                </a:lnTo>
                <a:lnTo>
                  <a:pt x="76581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7686" y="254634"/>
            <a:ext cx="6950075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03270" algn="l"/>
              </a:tabLst>
            </a:pPr>
            <a:r>
              <a:rPr dirty="0">
                <a:solidFill>
                  <a:srgbClr val="FFCC66"/>
                </a:solidFill>
              </a:rPr>
              <a:t>Development	</a:t>
            </a:r>
            <a:r>
              <a:rPr dirty="0" spc="7409">
                <a:solidFill>
                  <a:srgbClr val="CCEBFF"/>
                </a:solidFill>
                <a:latin typeface="Wingdings"/>
                <a:cs typeface="Wingdings"/>
              </a:rPr>
              <a:t>→</a:t>
            </a:r>
            <a:r>
              <a:rPr dirty="0" spc="-75">
                <a:solidFill>
                  <a:srgbClr val="CCEBFF"/>
                </a:solidFill>
              </a:rPr>
              <a:t> </a:t>
            </a:r>
            <a:r>
              <a:rPr dirty="0">
                <a:solidFill>
                  <a:srgbClr val="FFCC66"/>
                </a:solidFill>
              </a:rPr>
              <a:t>10 week  </a:t>
            </a:r>
            <a:r>
              <a:rPr dirty="0" spc="-1730">
                <a:solidFill>
                  <a:srgbClr val="FFCC66"/>
                </a:solidFill>
              </a:rPr>
              <a:t>IUL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28547" y="1092860"/>
            <a:ext cx="6557645" cy="2234565"/>
          </a:xfrm>
          <a:prstGeom prst="rect">
            <a:avLst/>
          </a:prstGeom>
        </p:spPr>
        <p:txBody>
          <a:bodyPr wrap="square" lIns="0" tIns="183515" rIns="0" bIns="0" rtlCol="0" vert="horz">
            <a:spAutoFit/>
          </a:bodyPr>
          <a:lstStyle/>
          <a:p>
            <a:pPr marL="368300" indent="-356235">
              <a:lnSpc>
                <a:spcPct val="100000"/>
              </a:lnSpc>
              <a:spcBef>
                <a:spcPts val="1445"/>
              </a:spcBef>
              <a:buAutoNum type="arabicPeriod"/>
              <a:tabLst>
                <a:tab pos="368935" algn="l"/>
              </a:tabLst>
            </a:pPr>
            <a:r>
              <a:rPr dirty="0" sz="2800" spc="-5">
                <a:solidFill>
                  <a:srgbClr val="FFCCCC"/>
                </a:solidFill>
                <a:latin typeface="Times New Roman"/>
                <a:cs typeface="Times New Roman"/>
              </a:rPr>
              <a:t>Primary</a:t>
            </a:r>
            <a:r>
              <a:rPr dirty="0" sz="2800" spc="15">
                <a:solidFill>
                  <a:srgbClr val="FFCCCC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CCCC"/>
                </a:solidFill>
                <a:latin typeface="Times New Roman"/>
                <a:cs typeface="Times New Roman"/>
              </a:rPr>
              <a:t>Pneumatization</a:t>
            </a:r>
            <a:endParaRPr sz="2800">
              <a:latin typeface="Times New Roman"/>
              <a:cs typeface="Times New Roman"/>
            </a:endParaRPr>
          </a:p>
          <a:p>
            <a:pPr marL="393700" indent="-357505">
              <a:lnSpc>
                <a:spcPct val="100000"/>
              </a:lnSpc>
              <a:spcBef>
                <a:spcPts val="1340"/>
              </a:spcBef>
              <a:buClr>
                <a:srgbClr val="FFCC66"/>
              </a:buClr>
              <a:buAutoNum type="arabicPeriod"/>
              <a:tabLst>
                <a:tab pos="394335" algn="l"/>
              </a:tabLst>
            </a:pPr>
            <a:r>
              <a:rPr dirty="0" sz="2800" spc="-5">
                <a:solidFill>
                  <a:srgbClr val="FFCCCC"/>
                </a:solidFill>
                <a:latin typeface="Times New Roman"/>
                <a:cs typeface="Times New Roman"/>
              </a:rPr>
              <a:t>Secondary</a:t>
            </a:r>
            <a:r>
              <a:rPr dirty="0" sz="2800" spc="-15">
                <a:solidFill>
                  <a:srgbClr val="FFCCCC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CCCC"/>
                </a:solidFill>
                <a:latin typeface="Times New Roman"/>
                <a:cs typeface="Times New Roman"/>
              </a:rPr>
              <a:t>Pneumatization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000">
              <a:latin typeface="Times New Roman"/>
              <a:cs typeface="Times New Roman"/>
            </a:endParaRPr>
          </a:p>
          <a:p>
            <a:pPr marL="1261745">
              <a:lnSpc>
                <a:spcPct val="100000"/>
              </a:lnSpc>
            </a:pPr>
            <a:r>
              <a:rPr dirty="0" sz="2800" spc="670">
                <a:solidFill>
                  <a:srgbClr val="FF9900"/>
                </a:solidFill>
                <a:latin typeface="Wingdings"/>
                <a:cs typeface="Wingdings"/>
              </a:rPr>
              <a:t>→</a:t>
            </a:r>
            <a:r>
              <a:rPr dirty="0" sz="2800" spc="670">
                <a:solidFill>
                  <a:srgbClr val="FFCCCC"/>
                </a:solidFill>
                <a:latin typeface="Times New Roman"/>
                <a:cs typeface="Times New Roman"/>
              </a:rPr>
              <a:t>Growth </a:t>
            </a:r>
            <a:r>
              <a:rPr dirty="0" sz="2800" spc="-5">
                <a:solidFill>
                  <a:srgbClr val="FFCCCC"/>
                </a:solidFill>
                <a:latin typeface="Times New Roman"/>
                <a:cs typeface="Times New Roman"/>
              </a:rPr>
              <a:t>of mucous </a:t>
            </a:r>
            <a:r>
              <a:rPr dirty="0" sz="2800" spc="-10">
                <a:solidFill>
                  <a:srgbClr val="FFCCCC"/>
                </a:solidFill>
                <a:latin typeface="Times New Roman"/>
                <a:cs typeface="Times New Roman"/>
              </a:rPr>
              <a:t>membrane  </a:t>
            </a:r>
            <a:r>
              <a:rPr dirty="0" sz="2800" spc="-1140">
                <a:solidFill>
                  <a:srgbClr val="CC99FF"/>
                </a:solidFill>
                <a:latin typeface="Times New Roman"/>
                <a:cs typeface="Times New Roman"/>
              </a:rPr>
              <a:t>sacs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65985" y="4154246"/>
            <a:ext cx="540702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solidFill>
                  <a:srgbClr val="00FF00"/>
                </a:solidFill>
                <a:latin typeface="Times New Roman"/>
                <a:cs typeface="Times New Roman"/>
              </a:rPr>
              <a:t>Ethmoidal cartilage </a:t>
            </a:r>
            <a:r>
              <a:rPr dirty="0" sz="2800" spc="-5">
                <a:solidFill>
                  <a:srgbClr val="FFCCCC"/>
                </a:solidFill>
                <a:latin typeface="Times New Roman"/>
                <a:cs typeface="Times New Roman"/>
              </a:rPr>
              <a:t>of Middle </a:t>
            </a:r>
            <a:r>
              <a:rPr dirty="0" sz="2800" spc="-10">
                <a:solidFill>
                  <a:srgbClr val="FFCCCC"/>
                </a:solidFill>
                <a:latin typeface="Times New Roman"/>
                <a:cs typeface="Times New Roman"/>
              </a:rPr>
              <a:t>meatus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92373" y="5436514"/>
            <a:ext cx="3815079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465">
                <a:solidFill>
                  <a:srgbClr val="00CC99"/>
                </a:solidFill>
                <a:latin typeface="Wingdings"/>
                <a:cs typeface="Wingdings"/>
              </a:rPr>
              <a:t>→</a:t>
            </a:r>
            <a:r>
              <a:rPr dirty="0" sz="2800" spc="465">
                <a:solidFill>
                  <a:srgbClr val="FFCCCC"/>
                </a:solidFill>
                <a:latin typeface="Times New Roman"/>
                <a:cs typeface="Times New Roman"/>
              </a:rPr>
              <a:t>Expansion</a:t>
            </a:r>
            <a:r>
              <a:rPr dirty="0" sz="2800" spc="-60">
                <a:solidFill>
                  <a:srgbClr val="FFCCCC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CCCC"/>
                </a:solidFill>
                <a:latin typeface="Times New Roman"/>
                <a:cs typeface="Times New Roman"/>
              </a:rPr>
              <a:t>into </a:t>
            </a:r>
            <a:r>
              <a:rPr dirty="0" sz="2800">
                <a:solidFill>
                  <a:srgbClr val="FFCCCC"/>
                </a:solidFill>
                <a:latin typeface="Times New Roman"/>
                <a:cs typeface="Times New Roman"/>
              </a:rPr>
              <a:t>the </a:t>
            </a:r>
            <a:r>
              <a:rPr dirty="0" sz="2800" spc="-1180">
                <a:solidFill>
                  <a:srgbClr val="FFCCCC"/>
                </a:solidFill>
                <a:latin typeface="Times New Roman"/>
                <a:cs typeface="Times New Roman"/>
              </a:rPr>
              <a:t>bone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62475" y="3390900"/>
            <a:ext cx="171450" cy="690880"/>
          </a:xfrm>
          <a:custGeom>
            <a:avLst/>
            <a:gdLst/>
            <a:ahLst/>
            <a:cxnLst/>
            <a:rect l="l" t="t" r="r" b="b"/>
            <a:pathLst>
              <a:path w="171450" h="690879">
                <a:moveTo>
                  <a:pt x="57150" y="518922"/>
                </a:moveTo>
                <a:lnTo>
                  <a:pt x="0" y="518922"/>
                </a:lnTo>
                <a:lnTo>
                  <a:pt x="85725" y="690372"/>
                </a:lnTo>
                <a:lnTo>
                  <a:pt x="157162" y="547497"/>
                </a:lnTo>
                <a:lnTo>
                  <a:pt x="57150" y="547497"/>
                </a:lnTo>
                <a:lnTo>
                  <a:pt x="57150" y="518922"/>
                </a:lnTo>
                <a:close/>
              </a:path>
              <a:path w="171450" h="690879">
                <a:moveTo>
                  <a:pt x="114300" y="0"/>
                </a:moveTo>
                <a:lnTo>
                  <a:pt x="57150" y="0"/>
                </a:lnTo>
                <a:lnTo>
                  <a:pt x="57150" y="547497"/>
                </a:lnTo>
                <a:lnTo>
                  <a:pt x="114300" y="547497"/>
                </a:lnTo>
                <a:lnTo>
                  <a:pt x="114300" y="0"/>
                </a:lnTo>
                <a:close/>
              </a:path>
              <a:path w="171450" h="690879">
                <a:moveTo>
                  <a:pt x="171450" y="518922"/>
                </a:moveTo>
                <a:lnTo>
                  <a:pt x="114300" y="518922"/>
                </a:lnTo>
                <a:lnTo>
                  <a:pt x="114300" y="547497"/>
                </a:lnTo>
                <a:lnTo>
                  <a:pt x="157162" y="547497"/>
                </a:lnTo>
                <a:lnTo>
                  <a:pt x="171450" y="518922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602098" y="4696967"/>
            <a:ext cx="171450" cy="690880"/>
          </a:xfrm>
          <a:custGeom>
            <a:avLst/>
            <a:gdLst/>
            <a:ahLst/>
            <a:cxnLst/>
            <a:rect l="l" t="t" r="r" b="b"/>
            <a:pathLst>
              <a:path w="171450" h="690879">
                <a:moveTo>
                  <a:pt x="57150" y="518921"/>
                </a:moveTo>
                <a:lnTo>
                  <a:pt x="0" y="518921"/>
                </a:lnTo>
                <a:lnTo>
                  <a:pt x="85725" y="690371"/>
                </a:lnTo>
                <a:lnTo>
                  <a:pt x="157162" y="547496"/>
                </a:lnTo>
                <a:lnTo>
                  <a:pt x="57150" y="547496"/>
                </a:lnTo>
                <a:lnTo>
                  <a:pt x="57150" y="518921"/>
                </a:lnTo>
                <a:close/>
              </a:path>
              <a:path w="171450" h="690879">
                <a:moveTo>
                  <a:pt x="114300" y="0"/>
                </a:moveTo>
                <a:lnTo>
                  <a:pt x="57150" y="0"/>
                </a:lnTo>
                <a:lnTo>
                  <a:pt x="57150" y="547496"/>
                </a:lnTo>
                <a:lnTo>
                  <a:pt x="114300" y="547496"/>
                </a:lnTo>
                <a:lnTo>
                  <a:pt x="114300" y="0"/>
                </a:lnTo>
                <a:close/>
              </a:path>
              <a:path w="171450" h="690879">
                <a:moveTo>
                  <a:pt x="171450" y="518921"/>
                </a:moveTo>
                <a:lnTo>
                  <a:pt x="114300" y="518921"/>
                </a:lnTo>
                <a:lnTo>
                  <a:pt x="114300" y="547496"/>
                </a:lnTo>
                <a:lnTo>
                  <a:pt x="157162" y="547496"/>
                </a:lnTo>
                <a:lnTo>
                  <a:pt x="171450" y="518921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1600" y="990600"/>
            <a:ext cx="7162800" cy="5013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14450" y="933449"/>
            <a:ext cx="7277100" cy="5128260"/>
          </a:xfrm>
          <a:custGeom>
            <a:avLst/>
            <a:gdLst/>
            <a:ahLst/>
            <a:cxnLst/>
            <a:rect l="l" t="t" r="r" b="b"/>
            <a:pathLst>
              <a:path w="7277100" h="5128260">
                <a:moveTo>
                  <a:pt x="7254240" y="22860"/>
                </a:moveTo>
                <a:lnTo>
                  <a:pt x="7219950" y="22860"/>
                </a:lnTo>
                <a:lnTo>
                  <a:pt x="7219950" y="57150"/>
                </a:lnTo>
                <a:lnTo>
                  <a:pt x="7219950" y="5071110"/>
                </a:lnTo>
                <a:lnTo>
                  <a:pt x="57150" y="5071110"/>
                </a:lnTo>
                <a:lnTo>
                  <a:pt x="57150" y="57150"/>
                </a:lnTo>
                <a:lnTo>
                  <a:pt x="7219950" y="57150"/>
                </a:lnTo>
                <a:lnTo>
                  <a:pt x="7219950" y="22860"/>
                </a:lnTo>
                <a:lnTo>
                  <a:pt x="22860" y="22860"/>
                </a:lnTo>
                <a:lnTo>
                  <a:pt x="22860" y="57150"/>
                </a:lnTo>
                <a:lnTo>
                  <a:pt x="22860" y="5071110"/>
                </a:lnTo>
                <a:lnTo>
                  <a:pt x="22860" y="5105400"/>
                </a:lnTo>
                <a:lnTo>
                  <a:pt x="7254240" y="5105400"/>
                </a:lnTo>
                <a:lnTo>
                  <a:pt x="7254240" y="5071122"/>
                </a:lnTo>
                <a:lnTo>
                  <a:pt x="7254240" y="57150"/>
                </a:lnTo>
                <a:lnTo>
                  <a:pt x="7254240" y="22860"/>
                </a:lnTo>
                <a:close/>
              </a:path>
              <a:path w="7277100" h="5128260">
                <a:moveTo>
                  <a:pt x="7277100" y="0"/>
                </a:moveTo>
                <a:lnTo>
                  <a:pt x="7265670" y="0"/>
                </a:lnTo>
                <a:lnTo>
                  <a:pt x="7265670" y="11430"/>
                </a:lnTo>
                <a:lnTo>
                  <a:pt x="7265670" y="5116830"/>
                </a:lnTo>
                <a:lnTo>
                  <a:pt x="11430" y="5116830"/>
                </a:lnTo>
                <a:lnTo>
                  <a:pt x="11430" y="11430"/>
                </a:lnTo>
                <a:lnTo>
                  <a:pt x="7265670" y="11430"/>
                </a:lnTo>
                <a:lnTo>
                  <a:pt x="7265670" y="0"/>
                </a:lnTo>
                <a:lnTo>
                  <a:pt x="0" y="0"/>
                </a:lnTo>
                <a:lnTo>
                  <a:pt x="0" y="11430"/>
                </a:lnTo>
                <a:lnTo>
                  <a:pt x="0" y="5116830"/>
                </a:lnTo>
                <a:lnTo>
                  <a:pt x="0" y="5128260"/>
                </a:lnTo>
                <a:lnTo>
                  <a:pt x="7277100" y="5128260"/>
                </a:lnTo>
                <a:lnTo>
                  <a:pt x="7277100" y="5116830"/>
                </a:lnTo>
                <a:lnTo>
                  <a:pt x="7277100" y="11430"/>
                </a:lnTo>
                <a:lnTo>
                  <a:pt x="72771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400557"/>
            <a:ext cx="3832225" cy="28549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  <a:tab pos="1495425" algn="l"/>
              </a:tabLst>
            </a:pPr>
            <a:r>
              <a:rPr dirty="0" sz="3200">
                <a:solidFill>
                  <a:srgbClr val="FFCCCC"/>
                </a:solidFill>
                <a:latin typeface="Times New Roman"/>
                <a:cs typeface="Times New Roman"/>
              </a:rPr>
              <a:t>Birth	</a:t>
            </a:r>
            <a:r>
              <a:rPr dirty="0" sz="3200" spc="5390">
                <a:solidFill>
                  <a:srgbClr val="00FF00"/>
                </a:solidFill>
                <a:latin typeface="Wingdings"/>
                <a:cs typeface="Wingdings"/>
              </a:rPr>
              <a:t>→</a:t>
            </a:r>
            <a:r>
              <a:rPr dirty="0" sz="3200" spc="-80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3200" spc="-170">
                <a:solidFill>
                  <a:srgbClr val="FFCCCC"/>
                </a:solidFill>
                <a:latin typeface="Times New Roman"/>
                <a:cs typeface="Times New Roman"/>
              </a:rPr>
              <a:t>Tubular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CCCC"/>
              </a:buClr>
              <a:buFont typeface="Times New Roman"/>
              <a:buChar char="•"/>
            </a:pPr>
            <a:endParaRPr sz="465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dirty="0" sz="3200">
                <a:solidFill>
                  <a:srgbClr val="FFCCCC"/>
                </a:solidFill>
                <a:latin typeface="Times New Roman"/>
                <a:cs typeface="Times New Roman"/>
              </a:rPr>
              <a:t>Childhood </a:t>
            </a:r>
            <a:r>
              <a:rPr dirty="0" sz="3200" spc="5395">
                <a:solidFill>
                  <a:srgbClr val="00FF00"/>
                </a:solidFill>
                <a:latin typeface="Wingdings"/>
                <a:cs typeface="Wingdings"/>
              </a:rPr>
              <a:t>→</a:t>
            </a:r>
            <a:r>
              <a:rPr dirty="0" sz="3200" spc="-65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3200" spc="-885">
                <a:solidFill>
                  <a:srgbClr val="FFCCCC"/>
                </a:solidFill>
                <a:latin typeface="Times New Roman"/>
                <a:cs typeface="Times New Roman"/>
              </a:rPr>
              <a:t>Ovoid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CCCC"/>
              </a:buClr>
              <a:buFont typeface="Times New Roman"/>
              <a:buChar char="•"/>
            </a:pPr>
            <a:endParaRPr sz="465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Char char="•"/>
              <a:tabLst>
                <a:tab pos="355600" algn="l"/>
                <a:tab pos="356235" algn="l"/>
                <a:tab pos="1643380" algn="l"/>
              </a:tabLst>
            </a:pPr>
            <a:r>
              <a:rPr dirty="0" sz="3200">
                <a:solidFill>
                  <a:srgbClr val="FFCCCC"/>
                </a:solidFill>
                <a:latin typeface="Times New Roman"/>
                <a:cs typeface="Times New Roman"/>
              </a:rPr>
              <a:t>Adults	</a:t>
            </a:r>
            <a:r>
              <a:rPr dirty="0" sz="3200" spc="5390">
                <a:solidFill>
                  <a:srgbClr val="00FF00"/>
                </a:solidFill>
                <a:latin typeface="Wingdings"/>
                <a:cs typeface="Wingdings"/>
              </a:rPr>
              <a:t>→</a:t>
            </a:r>
            <a:r>
              <a:rPr dirty="0" sz="3200" spc="-60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3200" spc="-600">
                <a:solidFill>
                  <a:srgbClr val="FFCCCC"/>
                </a:solidFill>
                <a:latin typeface="Times New Roman"/>
                <a:cs typeface="Times New Roman"/>
              </a:rPr>
              <a:t>Pyramidal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124450" y="1619250"/>
            <a:ext cx="3619500" cy="3619500"/>
            <a:chOff x="5124450" y="1619250"/>
            <a:chExt cx="3619500" cy="3619500"/>
          </a:xfrm>
        </p:grpSpPr>
        <p:sp>
          <p:nvSpPr>
            <p:cNvPr id="4" name="object 4"/>
            <p:cNvSpPr/>
            <p:nvPr/>
          </p:nvSpPr>
          <p:spPr>
            <a:xfrm>
              <a:off x="5181600" y="1676400"/>
              <a:ext cx="3505200" cy="35052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124450" y="1619249"/>
              <a:ext cx="3619500" cy="3619500"/>
            </a:xfrm>
            <a:custGeom>
              <a:avLst/>
              <a:gdLst/>
              <a:ahLst/>
              <a:cxnLst/>
              <a:rect l="l" t="t" r="r" b="b"/>
              <a:pathLst>
                <a:path w="3619500" h="3619500">
                  <a:moveTo>
                    <a:pt x="3596640" y="22860"/>
                  </a:moveTo>
                  <a:lnTo>
                    <a:pt x="3562350" y="22860"/>
                  </a:lnTo>
                  <a:lnTo>
                    <a:pt x="3562350" y="57150"/>
                  </a:lnTo>
                  <a:lnTo>
                    <a:pt x="3562350" y="3562350"/>
                  </a:lnTo>
                  <a:lnTo>
                    <a:pt x="57150" y="3562350"/>
                  </a:lnTo>
                  <a:lnTo>
                    <a:pt x="57150" y="57150"/>
                  </a:lnTo>
                  <a:lnTo>
                    <a:pt x="3562350" y="57150"/>
                  </a:lnTo>
                  <a:lnTo>
                    <a:pt x="3562350" y="22860"/>
                  </a:lnTo>
                  <a:lnTo>
                    <a:pt x="22860" y="22860"/>
                  </a:lnTo>
                  <a:lnTo>
                    <a:pt x="22860" y="57150"/>
                  </a:lnTo>
                  <a:lnTo>
                    <a:pt x="22860" y="3562350"/>
                  </a:lnTo>
                  <a:lnTo>
                    <a:pt x="22860" y="3596640"/>
                  </a:lnTo>
                  <a:lnTo>
                    <a:pt x="3596640" y="3596640"/>
                  </a:lnTo>
                  <a:lnTo>
                    <a:pt x="3596640" y="3562350"/>
                  </a:lnTo>
                  <a:lnTo>
                    <a:pt x="3596640" y="57150"/>
                  </a:lnTo>
                  <a:lnTo>
                    <a:pt x="3596640" y="22860"/>
                  </a:lnTo>
                  <a:close/>
                </a:path>
                <a:path w="3619500" h="3619500">
                  <a:moveTo>
                    <a:pt x="3619500" y="0"/>
                  </a:moveTo>
                  <a:lnTo>
                    <a:pt x="3608070" y="0"/>
                  </a:lnTo>
                  <a:lnTo>
                    <a:pt x="3608070" y="11430"/>
                  </a:lnTo>
                  <a:lnTo>
                    <a:pt x="3608070" y="3608070"/>
                  </a:lnTo>
                  <a:lnTo>
                    <a:pt x="11430" y="3608070"/>
                  </a:lnTo>
                  <a:lnTo>
                    <a:pt x="11430" y="11430"/>
                  </a:lnTo>
                  <a:lnTo>
                    <a:pt x="3608070" y="11430"/>
                  </a:lnTo>
                  <a:lnTo>
                    <a:pt x="3608070" y="0"/>
                  </a:lnTo>
                  <a:lnTo>
                    <a:pt x="0" y="0"/>
                  </a:lnTo>
                  <a:lnTo>
                    <a:pt x="0" y="11430"/>
                  </a:lnTo>
                  <a:lnTo>
                    <a:pt x="0" y="3608070"/>
                  </a:lnTo>
                  <a:lnTo>
                    <a:pt x="0" y="3619500"/>
                  </a:lnTo>
                  <a:lnTo>
                    <a:pt x="3619500" y="3619500"/>
                  </a:lnTo>
                  <a:lnTo>
                    <a:pt x="3619500" y="3608082"/>
                  </a:lnTo>
                  <a:lnTo>
                    <a:pt x="3619500" y="11430"/>
                  </a:lnTo>
                  <a:lnTo>
                    <a:pt x="36195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1390650" y="3524250"/>
            <a:ext cx="3238500" cy="3009900"/>
            <a:chOff x="1390650" y="3524250"/>
            <a:chExt cx="3238500" cy="3009900"/>
          </a:xfrm>
        </p:grpSpPr>
        <p:sp>
          <p:nvSpPr>
            <p:cNvPr id="7" name="object 7"/>
            <p:cNvSpPr/>
            <p:nvPr/>
          </p:nvSpPr>
          <p:spPr>
            <a:xfrm>
              <a:off x="1447800" y="3581400"/>
              <a:ext cx="3124200" cy="2895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390650" y="3524249"/>
              <a:ext cx="3238500" cy="3009900"/>
            </a:xfrm>
            <a:custGeom>
              <a:avLst/>
              <a:gdLst/>
              <a:ahLst/>
              <a:cxnLst/>
              <a:rect l="l" t="t" r="r" b="b"/>
              <a:pathLst>
                <a:path w="3238500" h="3009900">
                  <a:moveTo>
                    <a:pt x="3215640" y="22860"/>
                  </a:moveTo>
                  <a:lnTo>
                    <a:pt x="3181350" y="22860"/>
                  </a:lnTo>
                  <a:lnTo>
                    <a:pt x="3181350" y="57150"/>
                  </a:lnTo>
                  <a:lnTo>
                    <a:pt x="3181350" y="2952750"/>
                  </a:lnTo>
                  <a:lnTo>
                    <a:pt x="57150" y="2952750"/>
                  </a:lnTo>
                  <a:lnTo>
                    <a:pt x="57150" y="57150"/>
                  </a:lnTo>
                  <a:lnTo>
                    <a:pt x="3181350" y="57150"/>
                  </a:lnTo>
                  <a:lnTo>
                    <a:pt x="3181350" y="22860"/>
                  </a:lnTo>
                  <a:lnTo>
                    <a:pt x="22860" y="22860"/>
                  </a:lnTo>
                  <a:lnTo>
                    <a:pt x="22860" y="57150"/>
                  </a:lnTo>
                  <a:lnTo>
                    <a:pt x="22860" y="2952750"/>
                  </a:lnTo>
                  <a:lnTo>
                    <a:pt x="22860" y="2987040"/>
                  </a:lnTo>
                  <a:lnTo>
                    <a:pt x="3215640" y="2987040"/>
                  </a:lnTo>
                  <a:lnTo>
                    <a:pt x="3215640" y="2952750"/>
                  </a:lnTo>
                  <a:lnTo>
                    <a:pt x="3215640" y="57150"/>
                  </a:lnTo>
                  <a:lnTo>
                    <a:pt x="3215640" y="22860"/>
                  </a:lnTo>
                  <a:close/>
                </a:path>
                <a:path w="3238500" h="3009900">
                  <a:moveTo>
                    <a:pt x="3238500" y="0"/>
                  </a:moveTo>
                  <a:lnTo>
                    <a:pt x="3227070" y="0"/>
                  </a:lnTo>
                  <a:lnTo>
                    <a:pt x="3227070" y="11430"/>
                  </a:lnTo>
                  <a:lnTo>
                    <a:pt x="3227070" y="2998470"/>
                  </a:lnTo>
                  <a:lnTo>
                    <a:pt x="11430" y="2998470"/>
                  </a:lnTo>
                  <a:lnTo>
                    <a:pt x="11430" y="11430"/>
                  </a:lnTo>
                  <a:lnTo>
                    <a:pt x="3227070" y="11430"/>
                  </a:lnTo>
                  <a:lnTo>
                    <a:pt x="3227070" y="0"/>
                  </a:lnTo>
                  <a:lnTo>
                    <a:pt x="0" y="0"/>
                  </a:lnTo>
                  <a:lnTo>
                    <a:pt x="0" y="11430"/>
                  </a:lnTo>
                  <a:lnTo>
                    <a:pt x="0" y="2998470"/>
                  </a:lnTo>
                  <a:lnTo>
                    <a:pt x="0" y="3009900"/>
                  </a:lnTo>
                  <a:lnTo>
                    <a:pt x="3238500" y="3009900"/>
                  </a:lnTo>
                  <a:lnTo>
                    <a:pt x="3238500" y="2998470"/>
                  </a:lnTo>
                  <a:lnTo>
                    <a:pt x="3238500" y="11430"/>
                  </a:lnTo>
                  <a:lnTo>
                    <a:pt x="32385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231140" y="4669612"/>
            <a:ext cx="71501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solidFill>
                  <a:srgbClr val="CCEBFF"/>
                </a:solidFill>
                <a:latin typeface="Times New Roman"/>
                <a:cs typeface="Times New Roman"/>
              </a:rPr>
              <a:t>B</a:t>
            </a:r>
            <a:r>
              <a:rPr dirty="0" sz="2800" spc="-20">
                <a:solidFill>
                  <a:srgbClr val="CCEBFF"/>
                </a:solidFill>
                <a:latin typeface="Times New Roman"/>
                <a:cs typeface="Times New Roman"/>
              </a:rPr>
              <a:t>a</a:t>
            </a:r>
            <a:r>
              <a:rPr dirty="0" sz="2800" spc="-5">
                <a:solidFill>
                  <a:srgbClr val="CCEBFF"/>
                </a:solidFill>
                <a:latin typeface="Times New Roman"/>
                <a:cs typeface="Times New Roman"/>
              </a:rPr>
              <a:t>se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79975" y="5737047"/>
            <a:ext cx="79502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solidFill>
                  <a:srgbClr val="CCEBFF"/>
                </a:solidFill>
                <a:latin typeface="Times New Roman"/>
                <a:cs typeface="Times New Roman"/>
              </a:rPr>
              <a:t>Apex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90600" y="4867275"/>
            <a:ext cx="3886200" cy="1076325"/>
          </a:xfrm>
          <a:custGeom>
            <a:avLst/>
            <a:gdLst/>
            <a:ahLst/>
            <a:cxnLst/>
            <a:rect l="l" t="t" r="r" b="b"/>
            <a:pathLst>
              <a:path w="3886200" h="1076325">
                <a:moveTo>
                  <a:pt x="1066800" y="85725"/>
                </a:moveTo>
                <a:lnTo>
                  <a:pt x="1009650" y="57150"/>
                </a:lnTo>
                <a:lnTo>
                  <a:pt x="895350" y="0"/>
                </a:lnTo>
                <a:lnTo>
                  <a:pt x="895350" y="57150"/>
                </a:lnTo>
                <a:lnTo>
                  <a:pt x="0" y="57150"/>
                </a:lnTo>
                <a:lnTo>
                  <a:pt x="0" y="114300"/>
                </a:lnTo>
                <a:lnTo>
                  <a:pt x="895350" y="114300"/>
                </a:lnTo>
                <a:lnTo>
                  <a:pt x="895350" y="171450"/>
                </a:lnTo>
                <a:lnTo>
                  <a:pt x="1009650" y="114300"/>
                </a:lnTo>
                <a:lnTo>
                  <a:pt x="1066800" y="85725"/>
                </a:lnTo>
                <a:close/>
              </a:path>
              <a:path w="3886200" h="1076325">
                <a:moveTo>
                  <a:pt x="3886200" y="1076325"/>
                </a:moveTo>
                <a:lnTo>
                  <a:pt x="3855339" y="1029462"/>
                </a:lnTo>
                <a:lnTo>
                  <a:pt x="3780790" y="916228"/>
                </a:lnTo>
                <a:lnTo>
                  <a:pt x="3752126" y="965695"/>
                </a:lnTo>
                <a:lnTo>
                  <a:pt x="2452751" y="213360"/>
                </a:lnTo>
                <a:lnTo>
                  <a:pt x="2424049" y="262890"/>
                </a:lnTo>
                <a:lnTo>
                  <a:pt x="3723487" y="1015123"/>
                </a:lnTo>
                <a:lnTo>
                  <a:pt x="3694811" y="1064602"/>
                </a:lnTo>
                <a:lnTo>
                  <a:pt x="3886200" y="107632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18153" y="444830"/>
            <a:ext cx="210820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FFCC"/>
                </a:solidFill>
              </a:rPr>
              <a:t>Anatomy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4040" y="1276998"/>
            <a:ext cx="4425315" cy="4784725"/>
          </a:xfrm>
          <a:prstGeom prst="rect">
            <a:avLst/>
          </a:prstGeom>
        </p:spPr>
        <p:txBody>
          <a:bodyPr wrap="square" lIns="0" tIns="11112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7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solidFill>
                  <a:srgbClr val="FFFF99"/>
                </a:solidFill>
                <a:latin typeface="Times New Roman"/>
                <a:cs typeface="Times New Roman"/>
              </a:rPr>
              <a:t>Body of</a:t>
            </a:r>
            <a:r>
              <a:rPr dirty="0" sz="3200" spc="-30">
                <a:solidFill>
                  <a:srgbClr val="FFFF99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99"/>
                </a:solidFill>
                <a:latin typeface="Times New Roman"/>
                <a:cs typeface="Times New Roman"/>
              </a:rPr>
              <a:t>Maxilla</a:t>
            </a:r>
            <a:endParaRPr sz="3200">
              <a:latin typeface="Times New Roman"/>
              <a:cs typeface="Times New Roman"/>
            </a:endParaRPr>
          </a:p>
          <a:p>
            <a:pPr lvl="1" marL="756285" indent="-287020">
              <a:lnSpc>
                <a:spcPct val="100000"/>
              </a:lnSpc>
              <a:spcBef>
                <a:spcPts val="680"/>
              </a:spcBef>
              <a:buChar char="–"/>
              <a:tabLst>
                <a:tab pos="756920" algn="l"/>
              </a:tabLst>
            </a:pPr>
            <a:r>
              <a:rPr dirty="0" sz="2800" spc="-5">
                <a:solidFill>
                  <a:srgbClr val="FFCCCC"/>
                </a:solidFill>
                <a:latin typeface="Times New Roman"/>
                <a:cs typeface="Times New Roman"/>
              </a:rPr>
              <a:t>Apex</a:t>
            </a:r>
            <a:endParaRPr sz="2800">
              <a:latin typeface="Times New Roman"/>
              <a:cs typeface="Times New Roman"/>
            </a:endParaRPr>
          </a:p>
          <a:p>
            <a:pPr lvl="1" marL="756285" indent="-287020">
              <a:lnSpc>
                <a:spcPct val="100000"/>
              </a:lnSpc>
              <a:spcBef>
                <a:spcPts val="670"/>
              </a:spcBef>
              <a:buChar char="–"/>
              <a:tabLst>
                <a:tab pos="756920" algn="l"/>
              </a:tabLst>
            </a:pPr>
            <a:r>
              <a:rPr dirty="0" sz="2800" spc="-10">
                <a:solidFill>
                  <a:srgbClr val="FFCCCC"/>
                </a:solidFill>
                <a:latin typeface="Times New Roman"/>
                <a:cs typeface="Times New Roman"/>
              </a:rPr>
              <a:t>Base</a:t>
            </a:r>
            <a:endParaRPr sz="2800">
              <a:latin typeface="Times New Roman"/>
              <a:cs typeface="Times New Roman"/>
            </a:endParaRPr>
          </a:p>
          <a:p>
            <a:pPr lvl="1" marL="756285" indent="-287020">
              <a:lnSpc>
                <a:spcPct val="100000"/>
              </a:lnSpc>
              <a:spcBef>
                <a:spcPts val="675"/>
              </a:spcBef>
              <a:buChar char="–"/>
              <a:tabLst>
                <a:tab pos="756920" algn="l"/>
              </a:tabLst>
            </a:pPr>
            <a:r>
              <a:rPr dirty="0" sz="2800" spc="-5">
                <a:solidFill>
                  <a:srgbClr val="FFCCCC"/>
                </a:solidFill>
                <a:latin typeface="Times New Roman"/>
                <a:cs typeface="Times New Roman"/>
              </a:rPr>
              <a:t>4</a:t>
            </a:r>
            <a:r>
              <a:rPr dirty="0" sz="2800" spc="-10">
                <a:solidFill>
                  <a:srgbClr val="FFCCCC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CCCC"/>
                </a:solidFill>
                <a:latin typeface="Times New Roman"/>
                <a:cs typeface="Times New Roman"/>
              </a:rPr>
              <a:t>sides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solidFill>
                  <a:srgbClr val="FFFF99"/>
                </a:solidFill>
                <a:latin typeface="Times New Roman"/>
                <a:cs typeface="Times New Roman"/>
              </a:rPr>
              <a:t>Dimensions</a:t>
            </a:r>
            <a:endParaRPr sz="3200">
              <a:latin typeface="Times New Roman"/>
              <a:cs typeface="Times New Roman"/>
            </a:endParaRPr>
          </a:p>
          <a:p>
            <a:pPr lvl="1" marL="756285" indent="-287020">
              <a:lnSpc>
                <a:spcPct val="100000"/>
              </a:lnSpc>
              <a:spcBef>
                <a:spcPts val="690"/>
              </a:spcBef>
              <a:buChar char="–"/>
              <a:tabLst>
                <a:tab pos="756920" algn="l"/>
              </a:tabLst>
            </a:pPr>
            <a:r>
              <a:rPr dirty="0" sz="2800" spc="-5">
                <a:solidFill>
                  <a:srgbClr val="FFCCCC"/>
                </a:solidFill>
                <a:latin typeface="Times New Roman"/>
                <a:cs typeface="Times New Roman"/>
              </a:rPr>
              <a:t>Height </a:t>
            </a:r>
            <a:r>
              <a:rPr dirty="0" sz="2800" spc="4695">
                <a:solidFill>
                  <a:srgbClr val="CCEBFF"/>
                </a:solidFill>
                <a:latin typeface="Wingdings"/>
                <a:cs typeface="Wingdings"/>
              </a:rPr>
              <a:t>→</a:t>
            </a:r>
            <a:r>
              <a:rPr dirty="0" sz="2800" spc="-15">
                <a:solidFill>
                  <a:srgbClr val="CCEBF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CCCC"/>
                </a:solidFill>
                <a:latin typeface="Times New Roman"/>
                <a:cs typeface="Times New Roman"/>
              </a:rPr>
              <a:t>3.5 </a:t>
            </a:r>
            <a:r>
              <a:rPr dirty="0" sz="2800" spc="-10">
                <a:solidFill>
                  <a:srgbClr val="FFCCCC"/>
                </a:solidFill>
                <a:latin typeface="Times New Roman"/>
                <a:cs typeface="Times New Roman"/>
              </a:rPr>
              <a:t>cm</a:t>
            </a:r>
            <a:endParaRPr sz="2800">
              <a:latin typeface="Times New Roman"/>
              <a:cs typeface="Times New Roman"/>
            </a:endParaRPr>
          </a:p>
          <a:p>
            <a:pPr lvl="1" marL="756285" indent="-287020">
              <a:lnSpc>
                <a:spcPct val="100000"/>
              </a:lnSpc>
              <a:spcBef>
                <a:spcPts val="670"/>
              </a:spcBef>
              <a:buChar char="–"/>
              <a:tabLst>
                <a:tab pos="756920" algn="l"/>
              </a:tabLst>
            </a:pPr>
            <a:r>
              <a:rPr dirty="0" sz="2800" spc="-5">
                <a:solidFill>
                  <a:srgbClr val="FFCCCC"/>
                </a:solidFill>
                <a:latin typeface="Times New Roman"/>
                <a:cs typeface="Times New Roman"/>
              </a:rPr>
              <a:t>Anteroposterior </a:t>
            </a:r>
            <a:r>
              <a:rPr dirty="0" sz="2800" spc="4695">
                <a:solidFill>
                  <a:srgbClr val="CCEBFF"/>
                </a:solidFill>
                <a:latin typeface="Wingdings"/>
                <a:cs typeface="Wingdings"/>
              </a:rPr>
              <a:t>→</a:t>
            </a:r>
            <a:r>
              <a:rPr dirty="0" sz="2800" spc="4695">
                <a:solidFill>
                  <a:srgbClr val="CCEBFF"/>
                </a:solidFill>
                <a:latin typeface="Times New Roman"/>
                <a:cs typeface="Times New Roman"/>
              </a:rPr>
              <a:t> </a:t>
            </a:r>
            <a:r>
              <a:rPr dirty="0" sz="2800" spc="-894">
                <a:solidFill>
                  <a:srgbClr val="FFCCCC"/>
                </a:solidFill>
                <a:latin typeface="Times New Roman"/>
                <a:cs typeface="Times New Roman"/>
              </a:rPr>
              <a:t>3.2cm</a:t>
            </a:r>
            <a:endParaRPr sz="2800">
              <a:latin typeface="Times New Roman"/>
              <a:cs typeface="Times New Roman"/>
            </a:endParaRPr>
          </a:p>
          <a:p>
            <a:pPr lvl="1" marL="756285" indent="-287020">
              <a:lnSpc>
                <a:spcPct val="100000"/>
              </a:lnSpc>
              <a:spcBef>
                <a:spcPts val="670"/>
              </a:spcBef>
              <a:buChar char="–"/>
              <a:tabLst>
                <a:tab pos="756920" algn="l"/>
              </a:tabLst>
            </a:pPr>
            <a:r>
              <a:rPr dirty="0" sz="2800" spc="-5">
                <a:solidFill>
                  <a:srgbClr val="FFCCCC"/>
                </a:solidFill>
                <a:latin typeface="Times New Roman"/>
                <a:cs typeface="Times New Roman"/>
              </a:rPr>
              <a:t>Width </a:t>
            </a:r>
            <a:r>
              <a:rPr dirty="0" sz="2800" spc="4700">
                <a:solidFill>
                  <a:srgbClr val="CCEBFF"/>
                </a:solidFill>
                <a:latin typeface="Wingdings"/>
                <a:cs typeface="Wingdings"/>
              </a:rPr>
              <a:t>→</a:t>
            </a:r>
            <a:r>
              <a:rPr dirty="0" sz="2800" spc="-20">
                <a:solidFill>
                  <a:srgbClr val="CCEBF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CCCC"/>
                </a:solidFill>
                <a:latin typeface="Times New Roman"/>
                <a:cs typeface="Times New Roman"/>
              </a:rPr>
              <a:t>2.5cm</a:t>
            </a:r>
            <a:endParaRPr sz="2800">
              <a:latin typeface="Times New Roman"/>
              <a:cs typeface="Times New Roman"/>
            </a:endParaRPr>
          </a:p>
          <a:p>
            <a:pPr lvl="1" marL="756285" indent="-287020">
              <a:lnSpc>
                <a:spcPct val="100000"/>
              </a:lnSpc>
              <a:spcBef>
                <a:spcPts val="675"/>
              </a:spcBef>
              <a:buChar char="–"/>
              <a:tabLst>
                <a:tab pos="756920" algn="l"/>
              </a:tabLst>
            </a:pPr>
            <a:r>
              <a:rPr dirty="0" sz="2800" spc="-5">
                <a:solidFill>
                  <a:srgbClr val="FFCCCC"/>
                </a:solidFill>
                <a:latin typeface="Times New Roman"/>
                <a:cs typeface="Times New Roman"/>
              </a:rPr>
              <a:t>Volume </a:t>
            </a:r>
            <a:r>
              <a:rPr dirty="0" sz="2800" spc="4695">
                <a:solidFill>
                  <a:srgbClr val="CCEBFF"/>
                </a:solidFill>
                <a:latin typeface="Wingdings"/>
                <a:cs typeface="Wingdings"/>
              </a:rPr>
              <a:t>→</a:t>
            </a:r>
            <a:r>
              <a:rPr dirty="0" sz="2800" spc="-15">
                <a:solidFill>
                  <a:srgbClr val="CCEB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FF00"/>
                </a:solidFill>
                <a:latin typeface="Times New Roman"/>
                <a:cs typeface="Times New Roman"/>
              </a:rPr>
              <a:t>30 </a:t>
            </a:r>
            <a:r>
              <a:rPr dirty="0" sz="2800" spc="-10">
                <a:solidFill>
                  <a:srgbClr val="00FF00"/>
                </a:solidFill>
                <a:latin typeface="Times New Roman"/>
                <a:cs typeface="Times New Roman"/>
              </a:rPr>
              <a:t>ml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200650" y="1847850"/>
            <a:ext cx="3848100" cy="3512820"/>
            <a:chOff x="5200650" y="1847850"/>
            <a:chExt cx="3848100" cy="3512820"/>
          </a:xfrm>
        </p:grpSpPr>
        <p:sp>
          <p:nvSpPr>
            <p:cNvPr id="5" name="object 5"/>
            <p:cNvSpPr/>
            <p:nvPr/>
          </p:nvSpPr>
          <p:spPr>
            <a:xfrm>
              <a:off x="5257800" y="1905000"/>
              <a:ext cx="3733800" cy="33985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200650" y="1847849"/>
              <a:ext cx="3848100" cy="3512820"/>
            </a:xfrm>
            <a:custGeom>
              <a:avLst/>
              <a:gdLst/>
              <a:ahLst/>
              <a:cxnLst/>
              <a:rect l="l" t="t" r="r" b="b"/>
              <a:pathLst>
                <a:path w="3848100" h="3512820">
                  <a:moveTo>
                    <a:pt x="3825240" y="22860"/>
                  </a:moveTo>
                  <a:lnTo>
                    <a:pt x="3790950" y="22860"/>
                  </a:lnTo>
                  <a:lnTo>
                    <a:pt x="3790950" y="57150"/>
                  </a:lnTo>
                  <a:lnTo>
                    <a:pt x="3790950" y="3455670"/>
                  </a:lnTo>
                  <a:lnTo>
                    <a:pt x="57150" y="3455670"/>
                  </a:lnTo>
                  <a:lnTo>
                    <a:pt x="57150" y="57150"/>
                  </a:lnTo>
                  <a:lnTo>
                    <a:pt x="3790950" y="57150"/>
                  </a:lnTo>
                  <a:lnTo>
                    <a:pt x="3790950" y="22860"/>
                  </a:lnTo>
                  <a:lnTo>
                    <a:pt x="22860" y="22860"/>
                  </a:lnTo>
                  <a:lnTo>
                    <a:pt x="22860" y="57150"/>
                  </a:lnTo>
                  <a:lnTo>
                    <a:pt x="22860" y="3455670"/>
                  </a:lnTo>
                  <a:lnTo>
                    <a:pt x="22860" y="3489960"/>
                  </a:lnTo>
                  <a:lnTo>
                    <a:pt x="3825240" y="3489960"/>
                  </a:lnTo>
                  <a:lnTo>
                    <a:pt x="3825240" y="3455670"/>
                  </a:lnTo>
                  <a:lnTo>
                    <a:pt x="3825240" y="57150"/>
                  </a:lnTo>
                  <a:lnTo>
                    <a:pt x="3825240" y="22860"/>
                  </a:lnTo>
                  <a:close/>
                </a:path>
                <a:path w="3848100" h="3512820">
                  <a:moveTo>
                    <a:pt x="3848100" y="0"/>
                  </a:moveTo>
                  <a:lnTo>
                    <a:pt x="3836670" y="0"/>
                  </a:lnTo>
                  <a:lnTo>
                    <a:pt x="3836670" y="11430"/>
                  </a:lnTo>
                  <a:lnTo>
                    <a:pt x="3836670" y="3501390"/>
                  </a:lnTo>
                  <a:lnTo>
                    <a:pt x="11430" y="3501390"/>
                  </a:lnTo>
                  <a:lnTo>
                    <a:pt x="11430" y="11430"/>
                  </a:lnTo>
                  <a:lnTo>
                    <a:pt x="3836670" y="11430"/>
                  </a:lnTo>
                  <a:lnTo>
                    <a:pt x="3836670" y="0"/>
                  </a:lnTo>
                  <a:lnTo>
                    <a:pt x="0" y="0"/>
                  </a:lnTo>
                  <a:lnTo>
                    <a:pt x="0" y="11430"/>
                  </a:lnTo>
                  <a:lnTo>
                    <a:pt x="0" y="3501390"/>
                  </a:lnTo>
                  <a:lnTo>
                    <a:pt x="0" y="3512820"/>
                  </a:lnTo>
                  <a:lnTo>
                    <a:pt x="3848100" y="3512820"/>
                  </a:lnTo>
                  <a:lnTo>
                    <a:pt x="3848100" y="3501390"/>
                  </a:lnTo>
                  <a:lnTo>
                    <a:pt x="3848100" y="11430"/>
                  </a:lnTo>
                  <a:lnTo>
                    <a:pt x="3848100" y="0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2023-05-19T04:42:34Z</dcterms:created>
  <dcterms:modified xsi:type="dcterms:W3CDTF">2023-05-19T04:42:34Z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2023-05-19T00:00:00Z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2023-05-19T00:00:00Z</vt:filetime>
  </property>
</Properties>
</file>