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8"/>
  </p:normalViewPr>
  <p:slideViewPr>
    <p:cSldViewPr snapToGrid="0">
      <p:cViewPr varScale="1">
        <p:scale>
          <a:sx n="53" d="100"/>
          <a:sy n="53" d="100"/>
        </p:scale>
        <p:origin x="-630" y="-10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F45B3AD-910E-BD23-41E7-70F0FD692D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D0F97D-50C3-7044-96D0-9A410075C33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502BE3-B212-264B-985B-C83903988848}" type="datetimeFigureOut">
              <a:rPr lang="en-US" smtClean="0"/>
              <a:t>19-May-23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0EA8F04-E7C6-0166-5413-DCA646EB1F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CF834E-6842-195B-C509-C4DC88EDDA1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E2000-0D6B-0346-804C-B3E5CB392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633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91454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 air balloons viewed from below against a blue sky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Close-up of the top of a hot air balloon viewed from above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Hot air balloons viewed from below against a blue sky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 air balloons viewed from below against a blue sky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 air balloon viewed from above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 air balloon viewed from below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Hot air balloons viewed from below against a blue sky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hf hdr="0" dt="0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Dr Vidya Sagar,…"/>
          <p:cNvSpPr txBox="1">
            <a:spLocks noGrp="1"/>
          </p:cNvSpPr>
          <p:nvPr>
            <p:ph type="body" idx="21"/>
          </p:nvPr>
        </p:nvSpPr>
        <p:spPr>
          <a:xfrm>
            <a:off x="1201340" y="10355834"/>
            <a:ext cx="21971003" cy="212830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algn="r" defTabSz="759459">
              <a:defRPr sz="3312"/>
            </a:pPr>
            <a:r>
              <a:rPr dirty="0"/>
              <a:t>Dr Vidya Sagar</a:t>
            </a:r>
            <a:r>
              <a:rPr lang="en-US" dirty="0"/>
              <a:t> MDS</a:t>
            </a:r>
            <a:r>
              <a:rPr dirty="0"/>
              <a:t>, </a:t>
            </a:r>
          </a:p>
          <a:p>
            <a:pPr algn="r" defTabSz="759459">
              <a:defRPr sz="3312"/>
            </a:pPr>
            <a:r>
              <a:rPr dirty="0"/>
              <a:t>Senior Lecturer, </a:t>
            </a:r>
          </a:p>
          <a:p>
            <a:pPr algn="r" defTabSz="759459">
              <a:defRPr sz="3312"/>
            </a:pPr>
            <a:r>
              <a:rPr dirty="0"/>
              <a:t>Department of OMFS, </a:t>
            </a:r>
          </a:p>
          <a:p>
            <a:pPr algn="r" defTabSz="759459">
              <a:defRPr sz="3312"/>
            </a:pPr>
            <a:r>
              <a:rPr dirty="0"/>
              <a:t>SIBAR Institute of Dental Sciences.</a:t>
            </a:r>
          </a:p>
        </p:txBody>
      </p:sp>
      <p:sp>
        <p:nvSpPr>
          <p:cNvPr id="152" name="MAXILLARY SINU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MAXILLARY SINUS</a:t>
            </a:r>
          </a:p>
        </p:txBody>
      </p:sp>
      <p:sp>
        <p:nvSpPr>
          <p:cNvPr id="153" name="Antrum of Highmore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Antrum of Highmore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B337646-BBD6-2E0C-9C3E-198ACD37B34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6617" y="2460583"/>
            <a:ext cx="7105726" cy="78952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BLOOD SUPPLY"/>
          <p:cNvSpPr txBox="1">
            <a:spLocks noGrp="1"/>
          </p:cNvSpPr>
          <p:nvPr>
            <p:ph type="body" idx="21"/>
          </p:nvPr>
        </p:nvSpPr>
        <p:spPr>
          <a:xfrm>
            <a:off x="1206500" y="1202387"/>
            <a:ext cx="9779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BLOOD SUPPLY </a:t>
            </a:r>
          </a:p>
        </p:txBody>
      </p:sp>
      <p:sp>
        <p:nvSpPr>
          <p:cNvPr id="186" name="Arterial supply :…"/>
          <p:cNvSpPr txBox="1">
            <a:spLocks noGrp="1"/>
          </p:cNvSpPr>
          <p:nvPr>
            <p:ph type="body" sz="half" idx="1"/>
          </p:nvPr>
        </p:nvSpPr>
        <p:spPr>
          <a:xfrm>
            <a:off x="1206500" y="2595153"/>
            <a:ext cx="9779000" cy="9909981"/>
          </a:xfrm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Arterial supply :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Maxillary artery</a:t>
            </a:r>
          </a:p>
          <a:p>
            <a:pPr marL="1810511" lvl="2" indent="-603504" defTabSz="2413955">
              <a:spcBef>
                <a:spcPts val="4400"/>
              </a:spcBef>
              <a:defRPr sz="4752"/>
            </a:pPr>
            <a:r>
              <a:t>Infra orbital artery</a:t>
            </a:r>
          </a:p>
          <a:p>
            <a:pPr marL="1810511" lvl="2" indent="-603504" defTabSz="2413955">
              <a:spcBef>
                <a:spcPts val="4400"/>
              </a:spcBef>
              <a:defRPr sz="4752"/>
            </a:pPr>
            <a:r>
              <a:t>PSA artery and its intra osseous branches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Facial artery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Venous drainage : 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Facial vein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Pterygoid plexus</a:t>
            </a:r>
          </a:p>
        </p:txBody>
      </p:sp>
      <p:pic>
        <p:nvPicPr>
          <p:cNvPr id="187" name="Screenshot 2021-12-04 at 12.30.55 PM.png" descr="Screenshot 2021-12-04 at 12.30.5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7387" y="181928"/>
            <a:ext cx="8785590" cy="7477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Screenshot 2021-12-27 at 10.34.15 PM.png" descr="Screenshot 2021-12-27 at 10.34.1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304" y="6561946"/>
            <a:ext cx="8211715" cy="71491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9DC45C4-5C0A-F939-6006-FAA9557A6E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10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NERVE SUPPLY"/>
          <p:cNvSpPr txBox="1">
            <a:spLocks noGrp="1"/>
          </p:cNvSpPr>
          <p:nvPr>
            <p:ph type="body" idx="21"/>
          </p:nvPr>
        </p:nvSpPr>
        <p:spPr>
          <a:xfrm>
            <a:off x="1206500" y="1202387"/>
            <a:ext cx="9779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NERVE SUPPLY </a:t>
            </a:r>
          </a:p>
        </p:txBody>
      </p:sp>
      <p:sp>
        <p:nvSpPr>
          <p:cNvPr id="191" name="CN V2 (Maxillary) branches :…"/>
          <p:cNvSpPr txBox="1">
            <a:spLocks noGrp="1"/>
          </p:cNvSpPr>
          <p:nvPr>
            <p:ph type="body" sz="half" idx="1"/>
          </p:nvPr>
        </p:nvSpPr>
        <p:spPr>
          <a:xfrm>
            <a:off x="1206500" y="2963125"/>
            <a:ext cx="9779000" cy="9542009"/>
          </a:xfrm>
          <a:prstGeom prst="rect">
            <a:avLst/>
          </a:prstGeom>
        </p:spPr>
        <p:txBody>
          <a:bodyPr/>
          <a:lstStyle/>
          <a:p>
            <a:r>
              <a:t>CN V2 (Maxillary) branches : </a:t>
            </a:r>
          </a:p>
          <a:p>
            <a:pPr lvl="1"/>
            <a:r>
              <a:t>PSA</a:t>
            </a:r>
          </a:p>
          <a:p>
            <a:pPr lvl="1"/>
            <a:r>
              <a:t>MSA</a:t>
            </a:r>
          </a:p>
          <a:p>
            <a:pPr lvl="1"/>
            <a:r>
              <a:t>Infra orbital </a:t>
            </a:r>
          </a:p>
          <a:p>
            <a:pPr lvl="1"/>
            <a:r>
              <a:t>Lateral and Internal nasal branches</a:t>
            </a:r>
          </a:p>
        </p:txBody>
      </p:sp>
      <p:pic>
        <p:nvPicPr>
          <p:cNvPr id="192" name="Screenshot 2021-12-27 at 10.43.02 PM.png" descr="Screenshot 2021-12-27 at 10.43.0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8053" y="-205610"/>
            <a:ext cx="10564090" cy="6590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Screenshot 2021-12-27 at 10.50.38 PM.png" descr="Screenshot 2021-12-27 at 10.50.38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08" b="12289"/>
          <a:stretch>
            <a:fillRect/>
          </a:stretch>
        </p:blipFill>
        <p:spPr>
          <a:xfrm>
            <a:off x="12959829" y="5886258"/>
            <a:ext cx="9380436" cy="75699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2A09D8A-3552-A888-1D16-71105A4DB3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11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YMPHATIC DRAINAGE"/>
          <p:cNvSpPr txBox="1">
            <a:spLocks noGrp="1"/>
          </p:cNvSpPr>
          <p:nvPr>
            <p:ph type="body" idx="21"/>
          </p:nvPr>
        </p:nvSpPr>
        <p:spPr>
          <a:xfrm>
            <a:off x="309129" y="4793927"/>
            <a:ext cx="9779001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LYMPHATIC DRAINAGE</a:t>
            </a:r>
          </a:p>
        </p:txBody>
      </p:sp>
      <p:sp>
        <p:nvSpPr>
          <p:cNvPr id="196" name="Submandibular nodes…"/>
          <p:cNvSpPr txBox="1">
            <a:spLocks noGrp="1"/>
          </p:cNvSpPr>
          <p:nvPr>
            <p:ph type="body" sz="quarter" idx="1"/>
          </p:nvPr>
        </p:nvSpPr>
        <p:spPr>
          <a:xfrm>
            <a:off x="309129" y="6849681"/>
            <a:ext cx="9779001" cy="5634584"/>
          </a:xfrm>
          <a:prstGeom prst="rect">
            <a:avLst/>
          </a:prstGeom>
        </p:spPr>
        <p:txBody>
          <a:bodyPr/>
          <a:lstStyle/>
          <a:p>
            <a:r>
              <a:t>Submandibular nodes</a:t>
            </a:r>
          </a:p>
          <a:p>
            <a:r>
              <a:t>Upper deep cervical nodes </a:t>
            </a:r>
          </a:p>
        </p:txBody>
      </p:sp>
      <p:pic>
        <p:nvPicPr>
          <p:cNvPr id="197" name="Screenshot 2021-12-27 at 11.10.21 PM.png" descr="Screenshot 2021-12-27 at 11.10.2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8639" y="9662"/>
            <a:ext cx="14122336" cy="132209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D5BE546-9D98-E336-A200-B8C73049871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unctions of the sin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Functions of the sinus</a:t>
            </a:r>
          </a:p>
        </p:txBody>
      </p:sp>
      <p:sp>
        <p:nvSpPr>
          <p:cNvPr id="200" name="Reduce the weight of the skull…"/>
          <p:cNvSpPr txBox="1">
            <a:spLocks noGrp="1"/>
          </p:cNvSpPr>
          <p:nvPr>
            <p:ph type="body" idx="1"/>
          </p:nvPr>
        </p:nvSpPr>
        <p:spPr>
          <a:xfrm>
            <a:off x="1206500" y="3046402"/>
            <a:ext cx="21971000" cy="9458114"/>
          </a:xfrm>
          <a:prstGeom prst="rect">
            <a:avLst/>
          </a:prstGeom>
        </p:spPr>
        <p:txBody>
          <a:bodyPr/>
          <a:lstStyle/>
          <a:p>
            <a:pPr marL="536447" indent="-536447" defTabSz="2145738">
              <a:spcBef>
                <a:spcPts val="3900"/>
              </a:spcBef>
              <a:defRPr sz="4224"/>
            </a:pPr>
            <a:r>
              <a:t>Reduce the weight of the skull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Humidification and warming of the inspired air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Absorption of shock to the face or skull 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Secretion of mucous to assist air filtration and moisten the inspired air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Mechanical rigidity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Pressure damping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Vocal resonance and diminution of auditory feedback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Increases the olfactory area and assists in olfactory function</a:t>
            </a:r>
          </a:p>
          <a:p>
            <a:pPr marL="536447" indent="-536447" defTabSz="2145738">
              <a:spcBef>
                <a:spcPts val="3900"/>
              </a:spcBef>
              <a:defRPr sz="4224"/>
            </a:pPr>
            <a:r>
              <a:t>Heat insulation for intracranial structures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C6CF6F3-08DF-1AB6-5425-26A8BF592B9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13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Diseases related to the sinu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09538"/>
          </a:lstStyle>
          <a:p>
            <a:r>
              <a:t>Diseases related to the sinus</a:t>
            </a:r>
          </a:p>
        </p:txBody>
      </p:sp>
      <p:sp>
        <p:nvSpPr>
          <p:cNvPr id="203" name="Classification"/>
          <p:cNvSpPr txBox="1">
            <a:spLocks noGrp="1"/>
          </p:cNvSpPr>
          <p:nvPr>
            <p:ph type="body" idx="21"/>
          </p:nvPr>
        </p:nvSpPr>
        <p:spPr>
          <a:xfrm>
            <a:off x="1206500" y="2545400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Classification </a:t>
            </a:r>
          </a:p>
        </p:txBody>
      </p:sp>
      <p:sp>
        <p:nvSpPr>
          <p:cNvPr id="204" name="Infections :…"/>
          <p:cNvSpPr txBox="1">
            <a:spLocks noGrp="1"/>
          </p:cNvSpPr>
          <p:nvPr>
            <p:ph type="body" idx="1"/>
          </p:nvPr>
        </p:nvSpPr>
        <p:spPr>
          <a:xfrm>
            <a:off x="2457022" y="3944210"/>
            <a:ext cx="19469956" cy="8864600"/>
          </a:xfrm>
          <a:prstGeom prst="rect">
            <a:avLst/>
          </a:prstGeom>
        </p:spPr>
        <p:txBody>
          <a:bodyPr lIns="0" tIns="0" rIns="0" bIns="0" numCol="2" spcCol="562715"/>
          <a:lstStyle/>
          <a:p>
            <a:pPr marL="0" lvl="1" indent="283463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 b="1"/>
            </a:pPr>
            <a:r>
              <a:t>Infections : 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Acute Maxillary Sinusitis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Chronic Maxillary Sinusitis</a:t>
            </a:r>
          </a:p>
          <a:p>
            <a:pPr marL="0" lvl="1" indent="283463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 b="1"/>
            </a:pPr>
            <a:r>
              <a:t>Bone dysplasia : 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Fibrous dysplasia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Paget’s disease</a:t>
            </a:r>
          </a:p>
          <a:p>
            <a:pPr marL="0" lvl="1" indent="283463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 b="1"/>
            </a:pPr>
            <a:r>
              <a:t>Cysts : 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Odontogenic cysts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Maxillary antral cysts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endParaRPr/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endParaRPr/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endParaRPr/>
          </a:p>
          <a:p>
            <a:pPr marL="0" lvl="1" indent="283463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 b="1"/>
            </a:pPr>
            <a:r>
              <a:t>Benign tumors : 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Odontogenic tumors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Adenomas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Calcifying fibroma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Osteoma</a:t>
            </a:r>
          </a:p>
          <a:p>
            <a:pPr marL="0" indent="0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 </a:t>
            </a:r>
            <a:r>
              <a:rPr b="1"/>
              <a:t> Malignant tumors :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SCC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Osteosarcoma </a:t>
            </a:r>
          </a:p>
          <a:p>
            <a:pPr marL="0" lvl="1" indent="283463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 b="1"/>
            </a:pPr>
            <a:r>
              <a:t>Invasive tumors : 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Salivary gland tumors / Adenocarcinoma</a:t>
            </a:r>
          </a:p>
          <a:p>
            <a:pPr marL="0" lvl="2" indent="566927" defTabSz="1566925">
              <a:lnSpc>
                <a:spcPct val="70000"/>
              </a:lnSpc>
              <a:spcBef>
                <a:spcPts val="2700"/>
              </a:spcBef>
              <a:buSzTx/>
              <a:buNone/>
              <a:defRPr sz="3720"/>
            </a:pPr>
            <a:r>
              <a:t>Basal cell carcinoma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FAD3F12-23F3-8051-6F8F-91055109E7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14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Dentigerous cyst…"/>
          <p:cNvSpPr txBox="1">
            <a:spLocks noGrp="1"/>
          </p:cNvSpPr>
          <p:nvPr>
            <p:ph type="body" sz="half" idx="1"/>
          </p:nvPr>
        </p:nvSpPr>
        <p:spPr>
          <a:xfrm>
            <a:off x="1206500" y="3759591"/>
            <a:ext cx="9779000" cy="8745543"/>
          </a:xfrm>
          <a:prstGeom prst="rect">
            <a:avLst/>
          </a:prstGeom>
        </p:spPr>
        <p:txBody>
          <a:bodyPr/>
          <a:lstStyle/>
          <a:p>
            <a:r>
              <a:t>Dentigerous cyst </a:t>
            </a:r>
          </a:p>
          <a:p>
            <a:r>
              <a:t>Radicular cyst</a:t>
            </a:r>
          </a:p>
          <a:p>
            <a:r>
              <a:t>Mucous retention cysts</a:t>
            </a:r>
          </a:p>
          <a:p>
            <a:r>
              <a:t>Antral mucoceles </a:t>
            </a:r>
          </a:p>
        </p:txBody>
      </p:sp>
      <p:sp>
        <p:nvSpPr>
          <p:cNvPr id="207" name="Cysts"/>
          <p:cNvSpPr txBox="1">
            <a:spLocks noGrp="1"/>
          </p:cNvSpPr>
          <p:nvPr>
            <p:ph type="title"/>
          </p:nvPr>
        </p:nvSpPr>
        <p:spPr>
          <a:xfrm>
            <a:off x="1206500" y="1996231"/>
            <a:ext cx="9779000" cy="1435101"/>
          </a:xfrm>
          <a:prstGeom prst="rect">
            <a:avLst/>
          </a:prstGeom>
        </p:spPr>
        <p:txBody>
          <a:bodyPr/>
          <a:lstStyle/>
          <a:p>
            <a:r>
              <a:t>Cysts </a:t>
            </a:r>
          </a:p>
        </p:txBody>
      </p:sp>
      <p:pic>
        <p:nvPicPr>
          <p:cNvPr id="2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9575" y="835292"/>
            <a:ext cx="4543781" cy="37569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53979" y="3108429"/>
            <a:ext cx="4690700" cy="7499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496" y="5182322"/>
            <a:ext cx="6377939" cy="80885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AFD5433-A88B-8E0F-8635-842F19FB7D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15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Ameloblastoma is the most common benign tumor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Ameloblastoma is the most common benign tumor</a:t>
            </a:r>
          </a:p>
          <a:p>
            <a:r>
              <a:t>Malignant tumors like SCC and BCC are aggressive and invasive in nature and may extend onto the base of the skull, orbit and nasal regions</a:t>
            </a:r>
          </a:p>
        </p:txBody>
      </p:sp>
      <p:sp>
        <p:nvSpPr>
          <p:cNvPr id="213" name="Tum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Tumors 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353" y="6684612"/>
            <a:ext cx="5260726" cy="63362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8236" y="6493617"/>
            <a:ext cx="5260725" cy="67182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523" y="587319"/>
            <a:ext cx="5420387" cy="5420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599233" flipH="1">
            <a:off x="17539977" y="607174"/>
            <a:ext cx="5260726" cy="53806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E89261C-167A-B9A1-96C2-0A09698B77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16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Infec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Infections </a:t>
            </a:r>
          </a:p>
        </p:txBody>
      </p:sp>
      <p:sp>
        <p:nvSpPr>
          <p:cNvPr id="220" name="Bacterial and viral sinusitis are most comm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Bacterial and viral sinusitis are most common</a:t>
            </a:r>
          </a:p>
          <a:p>
            <a:r>
              <a:t>Odontogenic infections of maxillary teeth can also result in maxillary sinusitis</a:t>
            </a:r>
          </a:p>
          <a:p>
            <a:r>
              <a:t>Fungal infections are most dangerous and need extensive debridements and medical management.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3C33A8-EA72-5187-D926-86681D80DB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17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Maxillary sinusit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Maxillary sinusitis </a:t>
            </a:r>
          </a:p>
        </p:txBody>
      </p:sp>
      <p:sp>
        <p:nvSpPr>
          <p:cNvPr id="223" name="Classifica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Classification </a:t>
            </a:r>
          </a:p>
        </p:txBody>
      </p:sp>
      <p:sp>
        <p:nvSpPr>
          <p:cNvPr id="224" name="Acute Maxillary Sinusitis : duration of 4 weeks or less…"/>
          <p:cNvSpPr txBox="1">
            <a:spLocks noGrp="1"/>
          </p:cNvSpPr>
          <p:nvPr>
            <p:ph type="body" idx="1"/>
          </p:nvPr>
        </p:nvSpPr>
        <p:spPr>
          <a:xfrm>
            <a:off x="1206500" y="3912661"/>
            <a:ext cx="21971000" cy="8591855"/>
          </a:xfrm>
          <a:prstGeom prst="rect">
            <a:avLst/>
          </a:prstGeom>
        </p:spPr>
        <p:txBody>
          <a:bodyPr/>
          <a:lstStyle/>
          <a:p>
            <a:r>
              <a:t>Acute Maxillary Sinusitis : duration of 4 weeks or less </a:t>
            </a:r>
          </a:p>
          <a:p>
            <a:r>
              <a:t>Sub-acute Maxillary Sinusitis : 4 - 12 weeks </a:t>
            </a:r>
          </a:p>
          <a:p>
            <a:r>
              <a:t>Recurrent Subacute Maxillary Sinusitis : at least 4 times per year lasting for 7 to 10 days</a:t>
            </a:r>
          </a:p>
          <a:p>
            <a:r>
              <a:t>Chronic Maxillary Sinusitis : at least 12 weeks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49576FD-565F-7EE8-B460-61C079B217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18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Maxillary sinusit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Maxillary sinusitis </a:t>
            </a:r>
          </a:p>
        </p:txBody>
      </p:sp>
      <p:sp>
        <p:nvSpPr>
          <p:cNvPr id="227" name="Odontogenic origi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Odontogenic origin</a:t>
            </a:r>
          </a:p>
        </p:txBody>
      </p:sp>
      <p:sp>
        <p:nvSpPr>
          <p:cNvPr id="228" name="Etiology :…"/>
          <p:cNvSpPr txBox="1">
            <a:spLocks noGrp="1"/>
          </p:cNvSpPr>
          <p:nvPr>
            <p:ph type="body" idx="1"/>
          </p:nvPr>
        </p:nvSpPr>
        <p:spPr>
          <a:xfrm>
            <a:off x="1206500" y="3935357"/>
            <a:ext cx="21971000" cy="8569159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Etiology : </a:t>
            </a:r>
          </a:p>
          <a:p>
            <a:pPr lvl="1"/>
            <a:r>
              <a:t>Odontogenic infections like - periodical abscess, common cold, URI </a:t>
            </a:r>
          </a:p>
          <a:p>
            <a:pPr lvl="1"/>
            <a:r>
              <a:t>Allergic reactions - pollen, chemical agents</a:t>
            </a:r>
          </a:p>
          <a:p>
            <a:pPr lvl="1"/>
            <a:r>
              <a:t>Oro-antral communication and/or fistula.</a:t>
            </a:r>
          </a:p>
          <a:p>
            <a:pPr lvl="1"/>
            <a:r>
              <a:t>Traumatic injuries</a:t>
            </a:r>
          </a:p>
          <a:p>
            <a:pPr lvl="1"/>
            <a:r>
              <a:t>Displaced tooth/root into the sinus</a:t>
            </a:r>
          </a:p>
          <a:p>
            <a:pPr lvl="1"/>
            <a:r>
              <a:t>Cystic / tumorous lesions of maxilla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230CC0D-447F-0785-FE1C-F210FF43CDA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19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onten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Contents </a:t>
            </a:r>
          </a:p>
        </p:txBody>
      </p:sp>
      <p:sp>
        <p:nvSpPr>
          <p:cNvPr id="156" name="Introduction…"/>
          <p:cNvSpPr txBox="1">
            <a:spLocks noGrp="1"/>
          </p:cNvSpPr>
          <p:nvPr>
            <p:ph type="body" idx="1"/>
          </p:nvPr>
        </p:nvSpPr>
        <p:spPr>
          <a:xfrm>
            <a:off x="1206500" y="3284061"/>
            <a:ext cx="21971000" cy="9220455"/>
          </a:xfrm>
          <a:prstGeom prst="rect">
            <a:avLst/>
          </a:prstGeom>
        </p:spPr>
        <p:txBody>
          <a:bodyPr/>
          <a:lstStyle/>
          <a:p>
            <a:pPr marL="524255" indent="-524255" defTabSz="2096971">
              <a:spcBef>
                <a:spcPts val="3800"/>
              </a:spcBef>
              <a:defRPr sz="4128"/>
            </a:pPr>
            <a:r>
              <a:t>Introduction 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Growth and Development 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Anatomy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Functions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Diseases related to maxillary sinus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Maxillary Sinusitis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Oro - Antral communication and Fistula 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Covid-19 and Mucormycosis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References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4DD0F82-AE25-D07E-3603-6548099F6D0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Maxillary sinusit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Maxillary sinusitis</a:t>
            </a:r>
          </a:p>
        </p:txBody>
      </p:sp>
      <p:sp>
        <p:nvSpPr>
          <p:cNvPr id="231" name="Odontogenic origi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Odontogenic origin</a:t>
            </a:r>
          </a:p>
        </p:txBody>
      </p:sp>
      <p:sp>
        <p:nvSpPr>
          <p:cNvPr id="232" name="Clinical features :…"/>
          <p:cNvSpPr txBox="1">
            <a:spLocks noGrp="1"/>
          </p:cNvSpPr>
          <p:nvPr>
            <p:ph type="body" idx="1"/>
          </p:nvPr>
        </p:nvSpPr>
        <p:spPr>
          <a:xfrm>
            <a:off x="1206500" y="3558869"/>
            <a:ext cx="21971000" cy="8945647"/>
          </a:xfrm>
          <a:prstGeom prst="rect">
            <a:avLst/>
          </a:prstGeom>
        </p:spPr>
        <p:txBody>
          <a:bodyPr/>
          <a:lstStyle/>
          <a:p>
            <a:pPr marL="0" indent="0" defTabSz="2316421">
              <a:spcBef>
                <a:spcPts val="4200"/>
              </a:spcBef>
              <a:buSzTx/>
              <a:buNone/>
              <a:defRPr sz="4560"/>
            </a:pPr>
            <a:r>
              <a:t>Clinical features : </a:t>
            </a:r>
          </a:p>
          <a:p>
            <a:pPr marL="1158239" lvl="1" indent="-579119" defTabSz="2316421">
              <a:spcBef>
                <a:spcPts val="4200"/>
              </a:spcBef>
              <a:defRPr sz="4560"/>
            </a:pPr>
            <a:r>
              <a:t>Sinonasal symptoms : </a:t>
            </a:r>
          </a:p>
          <a:p>
            <a:pPr marL="1737360" lvl="2" indent="-579119" defTabSz="2316421">
              <a:spcBef>
                <a:spcPts val="4200"/>
              </a:spcBef>
              <a:defRPr sz="4560"/>
            </a:pPr>
            <a:r>
              <a:t>Unilateral nasal obstruction</a:t>
            </a:r>
          </a:p>
          <a:p>
            <a:pPr marL="1737360" lvl="2" indent="-579119" defTabSz="2316421">
              <a:spcBef>
                <a:spcPts val="4200"/>
              </a:spcBef>
              <a:defRPr sz="4560"/>
            </a:pPr>
            <a:r>
              <a:t>Rhinorrhoea</a:t>
            </a:r>
          </a:p>
          <a:p>
            <a:pPr marL="1737360" lvl="2" indent="-579119" defTabSz="2316421">
              <a:spcBef>
                <a:spcPts val="4200"/>
              </a:spcBef>
              <a:defRPr sz="4560"/>
            </a:pPr>
            <a:r>
              <a:t>Foul order &amp;/ taste</a:t>
            </a:r>
          </a:p>
          <a:p>
            <a:pPr marL="1158239" lvl="1" indent="-579119" defTabSz="2316421">
              <a:spcBef>
                <a:spcPts val="4200"/>
              </a:spcBef>
              <a:defRPr sz="4560"/>
            </a:pPr>
            <a:r>
              <a:t>Dental symptoms : </a:t>
            </a:r>
          </a:p>
          <a:p>
            <a:pPr marL="1737360" lvl="2" indent="-579119" defTabSz="2316421">
              <a:spcBef>
                <a:spcPts val="4200"/>
              </a:spcBef>
              <a:defRPr sz="4560"/>
            </a:pPr>
            <a:r>
              <a:t>Severe throbbing pain in the periradicular region </a:t>
            </a:r>
          </a:p>
          <a:p>
            <a:pPr marL="1737360" lvl="2" indent="-579119" defTabSz="2316421">
              <a:spcBef>
                <a:spcPts val="4200"/>
              </a:spcBef>
              <a:defRPr sz="4560"/>
            </a:pPr>
            <a:r>
              <a:t>Mobility of tooth involved (depends on periodontal status of the tooth)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FE493ED-8B33-2389-0027-C8E73A3682D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20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Maxillary sinusit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Maxillary sinusitis </a:t>
            </a:r>
          </a:p>
        </p:txBody>
      </p:sp>
      <p:sp>
        <p:nvSpPr>
          <p:cNvPr id="235" name="Odontogenic origi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Odontogenic origin </a:t>
            </a:r>
          </a:p>
        </p:txBody>
      </p:sp>
      <p:sp>
        <p:nvSpPr>
          <p:cNvPr id="236" name="Diagnosis :…"/>
          <p:cNvSpPr txBox="1">
            <a:spLocks noGrp="1"/>
          </p:cNvSpPr>
          <p:nvPr>
            <p:ph type="body" idx="1"/>
          </p:nvPr>
        </p:nvSpPr>
        <p:spPr>
          <a:xfrm>
            <a:off x="1206500" y="3741974"/>
            <a:ext cx="21971000" cy="8762542"/>
          </a:xfrm>
          <a:prstGeom prst="rect">
            <a:avLst/>
          </a:prstGeom>
        </p:spPr>
        <p:txBody>
          <a:bodyPr/>
          <a:lstStyle/>
          <a:p>
            <a:r>
              <a:t>Diagnosis : </a:t>
            </a:r>
          </a:p>
          <a:p>
            <a:pPr lvl="1"/>
            <a:r>
              <a:t>It is important to accurately differentiate the odontogenic cause for sinusitis, as the pathophysiology, microbiology and treatment differ from other forms of maxillary sinusitis.</a:t>
            </a:r>
          </a:p>
          <a:p>
            <a:pPr lvl="1"/>
            <a:r>
              <a:t>Radiographic imaging provides useful information in the diagnosis.</a:t>
            </a:r>
          </a:p>
          <a:p>
            <a:r>
              <a:t>Management : </a:t>
            </a:r>
          </a:p>
          <a:p>
            <a:pPr lvl="1"/>
            <a:r>
              <a:t>Elimination of the source of infection.</a:t>
            </a:r>
          </a:p>
          <a:p>
            <a:pPr lvl="1"/>
            <a:r>
              <a:t> Antibiotic prophylaxis and Nasal decongestants should be used.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8B016F0-3242-C8E4-46DC-ACE8EEB2FE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21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Acute Maxillary Sinusit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Acute Maxillary Sinusitis</a:t>
            </a:r>
          </a:p>
        </p:txBody>
      </p:sp>
      <p:sp>
        <p:nvSpPr>
          <p:cNvPr id="239" name="At least 4 weeks of infec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At least 4 weeks of infection</a:t>
            </a:r>
          </a:p>
        </p:txBody>
      </p:sp>
      <p:sp>
        <p:nvSpPr>
          <p:cNvPr id="240" name="H Influenzae, Strp. Pneumoniae, Maraxella catarrhalis are the most common organisms causing sinusitis…"/>
          <p:cNvSpPr txBox="1">
            <a:spLocks noGrp="1"/>
          </p:cNvSpPr>
          <p:nvPr>
            <p:ph type="body" idx="1"/>
          </p:nvPr>
        </p:nvSpPr>
        <p:spPr>
          <a:xfrm>
            <a:off x="1206500" y="3766427"/>
            <a:ext cx="22160082" cy="8738089"/>
          </a:xfrm>
          <a:prstGeom prst="rect">
            <a:avLst/>
          </a:prstGeom>
        </p:spPr>
        <p:txBody>
          <a:bodyPr numCol="2" spcCol="1108004"/>
          <a:lstStyle/>
          <a:p>
            <a:r>
              <a:t>H Influenzae, Strp. Pneumoniae, Maraxella catarrhalis are the most common organisms causing sinusitis</a:t>
            </a:r>
          </a:p>
          <a:p>
            <a:r>
              <a:t>Etiology : </a:t>
            </a:r>
          </a:p>
          <a:p>
            <a:pPr lvl="1"/>
            <a:r>
              <a:t>Mucosal swelling from microbial infections / allergic reactions </a:t>
            </a:r>
          </a:p>
          <a:p>
            <a:pPr lvl="1"/>
            <a:r>
              <a:t>Ciliary disability</a:t>
            </a:r>
          </a:p>
          <a:p>
            <a:pPr lvl="1"/>
            <a:r>
              <a:t>Anatomic abnormalities : </a:t>
            </a:r>
          </a:p>
          <a:p>
            <a:pPr lvl="2"/>
            <a:r>
              <a:t>Conchal bullosa </a:t>
            </a:r>
          </a:p>
          <a:p>
            <a:pPr lvl="2"/>
            <a:r>
              <a:t>DNS</a:t>
            </a:r>
          </a:p>
          <a:p>
            <a:pPr lvl="2"/>
            <a:r>
              <a:t>Paradoxical Turbinates</a:t>
            </a:r>
          </a:p>
          <a:p>
            <a:pPr lvl="2"/>
            <a:r>
              <a:t>Malformed Uncinate process</a:t>
            </a:r>
          </a:p>
          <a:p>
            <a:pPr lvl="1"/>
            <a:r>
              <a:t>Trauma involving Maxilla</a:t>
            </a:r>
          </a:p>
          <a:p>
            <a:pPr lvl="1"/>
            <a:r>
              <a:t>Prolonged nasal intubation</a:t>
            </a:r>
          </a:p>
          <a:p>
            <a:pPr lvl="1"/>
            <a:r>
              <a:t>Space occupying lesions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BDEA5D7-FA19-C68E-7AD4-52400262B57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Diagnostic criteria for Rhinosinusit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Diagnostic criteria for Rhinosinusitis</a:t>
            </a:r>
          </a:p>
        </p:txBody>
      </p:sp>
      <p:sp>
        <p:nvSpPr>
          <p:cNvPr id="243" name="Rhinosinusitis Task Force of the American Academy of Otolaryngology Head and Neck Surgery, 1977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defTabSz="536575">
              <a:defRPr sz="3575"/>
            </a:lvl1pPr>
          </a:lstStyle>
          <a:p>
            <a:r>
              <a:t>Rhinosinusitis Task Force of the American Academy of Otolaryngology Head and Neck Surgery, 1977</a:t>
            </a:r>
          </a:p>
        </p:txBody>
      </p:sp>
      <p:sp>
        <p:nvSpPr>
          <p:cNvPr id="244" name="Diagnosis is made if :…"/>
          <p:cNvSpPr txBox="1">
            <a:spLocks noGrp="1"/>
          </p:cNvSpPr>
          <p:nvPr>
            <p:ph type="body" sz="half" idx="1"/>
          </p:nvPr>
        </p:nvSpPr>
        <p:spPr>
          <a:xfrm>
            <a:off x="1206500" y="3407428"/>
            <a:ext cx="9862550" cy="90970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  <a:r>
              <a:t>Diagnosis is made if : </a:t>
            </a:r>
          </a:p>
          <a:p>
            <a:r>
              <a:t>Two or more Major signs and symptoms.</a:t>
            </a:r>
          </a:p>
          <a:p>
            <a:r>
              <a:t>One major and two or more Minor signs and symptoms.</a:t>
            </a:r>
          </a:p>
          <a:p>
            <a:r>
              <a:t>Nasal purulence on examination.</a:t>
            </a:r>
          </a:p>
        </p:txBody>
      </p:sp>
      <p:graphicFrame>
        <p:nvGraphicFramePr>
          <p:cNvPr id="245" name="Table"/>
          <p:cNvGraphicFramePr/>
          <p:nvPr/>
        </p:nvGraphicFramePr>
        <p:xfrm>
          <a:off x="11186866" y="2959356"/>
          <a:ext cx="12746475" cy="9545153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63774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36903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6658"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MAJOR CRITERIA </a:t>
                      </a:r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  <a:lnT w="762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 b="1"/>
                        <a:t>MINOR CRITERIA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  <a:lnT w="762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85278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FACIAL PAIN / PRESSURE / FULLNESS</a:t>
                      </a:r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HEADACHES 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17497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NASAL OBSTRUCTION / CONGESTION </a:t>
                      </a:r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FEVER (OTHER THAN ACUTE RHINOSINISITIS)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93144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NASAL OR POSTNASAL DISCHARGE / PURULENCE</a:t>
                      </a:r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HALITOSIS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93144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HYPOSMIA /ANOSMIA </a:t>
                      </a:r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FATIGUE 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93144"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FEVER</a:t>
                      </a:r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DENTAL PAIN 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93144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COUGH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93144">
                <a:tc>
                  <a:txBody>
                    <a:bodyPr/>
                    <a:lstStyle/>
                    <a:p>
                      <a:pPr defTabSz="914400">
                        <a:defRPr sz="3200"/>
                      </a:pPr>
                      <a:endParaRPr/>
                    </a:p>
                  </a:txBody>
                  <a:tcPr marL="50800" marR="50800" marT="50800" marB="50800" anchor="ctr" horzOverflow="overflow">
                    <a:lnL w="76200">
                      <a:solidFill>
                        <a:srgbClr val="000000"/>
                      </a:solidFill>
                      <a:miter lim="400000"/>
                    </a:lnL>
                    <a:lnB w="762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/>
                      <a:r>
                        <a:rPr sz="3200"/>
                        <a:t>EAR PAIN / PRESSURE / FULLNESS</a:t>
                      </a:r>
                    </a:p>
                  </a:txBody>
                  <a:tcPr marL="50800" marR="50800" marT="50800" marB="50800" anchor="ctr" horzOverflow="overflow">
                    <a:lnR w="76200">
                      <a:solidFill>
                        <a:srgbClr val="000000"/>
                      </a:solidFill>
                      <a:miter lim="400000"/>
                    </a:lnR>
                    <a:lnB w="762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46" name="J. DAVID OSGUTHORPE, M.D., Medical University of South Carolina, Charleston, South Carolina Am Fam Physician. 2001 Jan 1;63(1):69-77."/>
          <p:cNvSpPr txBox="1"/>
          <p:nvPr/>
        </p:nvSpPr>
        <p:spPr>
          <a:xfrm>
            <a:off x="4114774" y="12731201"/>
            <a:ext cx="1615445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4800"/>
              </a:lnSpc>
              <a:spcBef>
                <a:spcPts val="1900"/>
              </a:spcBef>
              <a:defRPr sz="2000">
                <a:solidFill>
                  <a:schemeClr val="accent1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J. DAVID OSGUTHORPE, M.D., Medical University of South Carolina, Charleston, South Carolina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Am Fam Physician.</a:t>
            </a:r>
            <a:r>
              <a:t> 2001 Jan 1;63(1):69-77.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6F80D31-05F7-F355-8B9C-DE9BACCC0DB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23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HRONIC MAXILLARY SINUSI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CHRONIC MAXILLARY SINUSITS</a:t>
            </a:r>
          </a:p>
        </p:txBody>
      </p:sp>
      <p:sp>
        <p:nvSpPr>
          <p:cNvPr id="249" name="Duration of at least 12 week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Duration of at least 12 weeks </a:t>
            </a:r>
          </a:p>
        </p:txBody>
      </p:sp>
      <p:sp>
        <p:nvSpPr>
          <p:cNvPr id="250" name="ETIOLOGY 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ETIOLOGY : </a:t>
            </a:r>
          </a:p>
          <a:p>
            <a:pPr lvl="1"/>
            <a:r>
              <a:t>Persistent dental focus</a:t>
            </a:r>
          </a:p>
          <a:p>
            <a:pPr lvl="1"/>
            <a:r>
              <a:t>Chronic Rhinitis</a:t>
            </a:r>
          </a:p>
          <a:p>
            <a:pPr lvl="1"/>
            <a:r>
              <a:t>Chronic infection from other sinuses</a:t>
            </a:r>
          </a:p>
          <a:p>
            <a:pPr lvl="1"/>
            <a:r>
              <a:t>Allergic conditions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82DC8A-3F0E-0B20-0E77-31A7366628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24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athophysiology of Chronic Sinusiti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Pathophysiology of Chronic Sinusitis </a:t>
            </a:r>
          </a:p>
        </p:txBody>
      </p:sp>
      <p:sp>
        <p:nvSpPr>
          <p:cNvPr id="253" name="Chronic inflammation - hyperplasia / atrophy…"/>
          <p:cNvSpPr txBox="1">
            <a:spLocks noGrp="1"/>
          </p:cNvSpPr>
          <p:nvPr>
            <p:ph type="body" sz="half" idx="1"/>
          </p:nvPr>
        </p:nvSpPr>
        <p:spPr>
          <a:xfrm>
            <a:off x="1206500" y="4248504"/>
            <a:ext cx="13580892" cy="8256012"/>
          </a:xfrm>
          <a:prstGeom prst="rect">
            <a:avLst/>
          </a:prstGeom>
        </p:spPr>
        <p:txBody>
          <a:bodyPr/>
          <a:lstStyle/>
          <a:p>
            <a:r>
              <a:t>Chronic inflammation - hyperplasia / atrophy</a:t>
            </a:r>
          </a:p>
          <a:p>
            <a:r>
              <a:t>Multiple polyp formation / generation of epithelium</a:t>
            </a:r>
          </a:p>
          <a:p>
            <a:r>
              <a:t>Ostium shows edematous changes causing complete blockade</a:t>
            </a:r>
          </a:p>
          <a:p>
            <a:r>
              <a:t>Drainage of the sinus will be affected.</a:t>
            </a:r>
          </a:p>
        </p:txBody>
      </p:sp>
      <p:pic>
        <p:nvPicPr>
          <p:cNvPr id="254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36314" y="3181548"/>
            <a:ext cx="9463127" cy="73529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FF13228-F286-B0A5-D399-40EC376BC0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25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linical featur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Clinical features </a:t>
            </a:r>
          </a:p>
        </p:txBody>
      </p:sp>
      <p:sp>
        <p:nvSpPr>
          <p:cNvPr id="257" name="Extra oral :…"/>
          <p:cNvSpPr txBox="1">
            <a:spLocks noGrp="1"/>
          </p:cNvSpPr>
          <p:nvPr>
            <p:ph type="body" sz="half" idx="1"/>
          </p:nvPr>
        </p:nvSpPr>
        <p:spPr>
          <a:xfrm>
            <a:off x="1206500" y="3068227"/>
            <a:ext cx="13709581" cy="9436289"/>
          </a:xfrm>
          <a:prstGeom prst="rect">
            <a:avLst/>
          </a:prstGeom>
        </p:spPr>
        <p:txBody>
          <a:bodyPr numCol="2" spcCol="685479"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Extra oral : 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Head ache 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Facial pain 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Nasal obstruction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Nasal / Postnasal discharge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Fatigue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Hyposmia / Anosmia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Cough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Ear pain 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Intra oral : 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Halitosis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Presence of fistula </a:t>
            </a:r>
          </a:p>
          <a:p>
            <a:pPr marL="1207008" lvl="1" indent="-603504" defTabSz="2413955">
              <a:spcBef>
                <a:spcPts val="4400"/>
              </a:spcBef>
              <a:defRPr sz="4752"/>
            </a:pPr>
            <a:r>
              <a:t>Discharge of pus from fistula into the mouth</a:t>
            </a:r>
          </a:p>
        </p:txBody>
      </p:sp>
      <p:pic>
        <p:nvPicPr>
          <p:cNvPr id="25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083" y="2168071"/>
            <a:ext cx="3647842" cy="31220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08718" y="2292574"/>
            <a:ext cx="3887029" cy="2873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7708" y="5800967"/>
            <a:ext cx="2964592" cy="3042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31927" y="5721350"/>
            <a:ext cx="4895368" cy="3042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19301" y="9058690"/>
            <a:ext cx="4895368" cy="383470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F0AEACA-5B70-0C96-BDDA-A3CDA2748B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26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linical examination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Clinical examination </a:t>
            </a:r>
          </a:p>
        </p:txBody>
      </p:sp>
      <p:sp>
        <p:nvSpPr>
          <p:cNvPr id="265" name="Inspection : extra oral swelling / asymmetry /erythema in the middle third of the face…"/>
          <p:cNvSpPr txBox="1">
            <a:spLocks noGrp="1"/>
          </p:cNvSpPr>
          <p:nvPr>
            <p:ph type="body" idx="1"/>
          </p:nvPr>
        </p:nvSpPr>
        <p:spPr>
          <a:xfrm>
            <a:off x="1206500" y="3450902"/>
            <a:ext cx="21971000" cy="9053614"/>
          </a:xfrm>
          <a:prstGeom prst="rect">
            <a:avLst/>
          </a:prstGeom>
        </p:spPr>
        <p:txBody>
          <a:bodyPr/>
          <a:lstStyle/>
          <a:p>
            <a:r>
              <a:rPr b="1"/>
              <a:t>Inspection </a:t>
            </a:r>
            <a:r>
              <a:t>: extra oral swelling / asymmetry /erythema in the middle third of the face</a:t>
            </a:r>
          </a:p>
          <a:p>
            <a:r>
              <a:rPr b="1"/>
              <a:t>Palpation </a:t>
            </a:r>
            <a:r>
              <a:t>: palpation on the anterior wall of the sinus on the facial aspect above the premolar area reveals pain</a:t>
            </a:r>
          </a:p>
          <a:p>
            <a:r>
              <a:t>Intra orally, tenderness / paresthesia of upper molar/ premolar teeth is seen.</a:t>
            </a:r>
          </a:p>
          <a:p>
            <a:r>
              <a:rPr b="1"/>
              <a:t>Transillumination test</a:t>
            </a:r>
            <a:r>
              <a:t> : a negative transillumination test represents the presence of pus / fluid / mucosal thickening / solid mass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994EF48-4189-242E-1FB3-8B5C7975FFE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27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01"/>
          <a:stretch>
            <a:fillRect/>
          </a:stretch>
        </p:blipFill>
        <p:spPr>
          <a:xfrm>
            <a:off x="11631908" y="2207418"/>
            <a:ext cx="12487906" cy="9301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36" y="6958351"/>
            <a:ext cx="10280066" cy="6466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87873" y="310083"/>
            <a:ext cx="5919348" cy="6303009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Arrow"/>
          <p:cNvSpPr/>
          <p:nvPr/>
        </p:nvSpPr>
        <p:spPr>
          <a:xfrm rot="16979778">
            <a:off x="2727396" y="4185247"/>
            <a:ext cx="2459959" cy="962318"/>
          </a:xfrm>
          <a:prstGeom prst="rightArrow">
            <a:avLst>
              <a:gd name="adj1" fmla="val 25834"/>
              <a:gd name="adj2" fmla="val 95698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71" name="Arrow"/>
          <p:cNvSpPr/>
          <p:nvPr/>
        </p:nvSpPr>
        <p:spPr>
          <a:xfrm rot="19444561">
            <a:off x="16682429" y="5462301"/>
            <a:ext cx="2459959" cy="962318"/>
          </a:xfrm>
          <a:prstGeom prst="rightArrow">
            <a:avLst>
              <a:gd name="adj1" fmla="val 25834"/>
              <a:gd name="adj2" fmla="val 95698"/>
            </a:avLst>
          </a:prstGeom>
          <a:solidFill>
            <a:srgbClr val="FAFAFA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620158F-157E-9DA9-40EB-BC90E11C848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28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adiographic examination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Radiographic examination </a:t>
            </a:r>
          </a:p>
        </p:txBody>
      </p:sp>
      <p:sp>
        <p:nvSpPr>
          <p:cNvPr id="274" name="Intra oral :…"/>
          <p:cNvSpPr txBox="1">
            <a:spLocks noGrp="1"/>
          </p:cNvSpPr>
          <p:nvPr>
            <p:ph type="body" sz="half" idx="1"/>
          </p:nvPr>
        </p:nvSpPr>
        <p:spPr>
          <a:xfrm>
            <a:off x="1206500" y="2813936"/>
            <a:ext cx="11573486" cy="9690580"/>
          </a:xfrm>
          <a:prstGeom prst="rect">
            <a:avLst/>
          </a:prstGeom>
        </p:spPr>
        <p:txBody>
          <a:bodyPr/>
          <a:lstStyle/>
          <a:p>
            <a:r>
              <a:t>Intra oral : </a:t>
            </a:r>
          </a:p>
          <a:p>
            <a:pPr lvl="1"/>
            <a:r>
              <a:t>IOPA</a:t>
            </a:r>
          </a:p>
          <a:p>
            <a:pPr lvl="1"/>
            <a:r>
              <a:t>Occlusal views </a:t>
            </a:r>
          </a:p>
          <a:p>
            <a:r>
              <a:t>Extra oral : </a:t>
            </a:r>
          </a:p>
          <a:p>
            <a:pPr lvl="1"/>
            <a:r>
              <a:t>Caldwell view (occipito-frontal view)</a:t>
            </a:r>
          </a:p>
          <a:p>
            <a:pPr lvl="1"/>
            <a:r>
              <a:t>Warter’s view (occipito-mental view)</a:t>
            </a:r>
          </a:p>
          <a:p>
            <a:pPr lvl="1"/>
            <a:r>
              <a:t>Submentovertex view</a:t>
            </a:r>
          </a:p>
          <a:p>
            <a:pPr lvl="1"/>
            <a:r>
              <a:t>CT</a:t>
            </a:r>
          </a:p>
        </p:txBody>
      </p:sp>
      <p:pic>
        <p:nvPicPr>
          <p:cNvPr id="275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1150" y="198753"/>
            <a:ext cx="10438760" cy="6652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27356" y="7031899"/>
            <a:ext cx="5526348" cy="655527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16AAC8E-368B-E7C4-BB85-D894C957F39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29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Introduction </a:t>
            </a:r>
          </a:p>
        </p:txBody>
      </p:sp>
      <p:sp>
        <p:nvSpPr>
          <p:cNvPr id="159" name="Air sinus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Air sinuses </a:t>
            </a:r>
          </a:p>
        </p:txBody>
      </p:sp>
      <p:sp>
        <p:nvSpPr>
          <p:cNvPr id="160" name="Paranasal air sinuses are air filled, mucosa - lined cavities in the facial skeleton that communicate with the nasal airway.…"/>
          <p:cNvSpPr txBox="1">
            <a:spLocks noGrp="1"/>
          </p:cNvSpPr>
          <p:nvPr>
            <p:ph type="body" sz="half" idx="1"/>
          </p:nvPr>
        </p:nvSpPr>
        <p:spPr>
          <a:xfrm>
            <a:off x="1206500" y="3933255"/>
            <a:ext cx="10469398" cy="8571261"/>
          </a:xfrm>
          <a:prstGeom prst="rect">
            <a:avLst/>
          </a:prstGeom>
        </p:spPr>
        <p:txBody>
          <a:bodyPr/>
          <a:lstStyle/>
          <a:p>
            <a:r>
              <a:t>Paranasal air sinuses are air filled, mucosa - lined cavities in the facial skeleton that communicate with the nasal airway.</a:t>
            </a:r>
          </a:p>
          <a:p>
            <a:r>
              <a:t>The complex anatomy, as well as their functions makes the sinuses an interesting and rewarding to study.</a:t>
            </a:r>
          </a:p>
        </p:txBody>
      </p:sp>
      <p:pic>
        <p:nvPicPr>
          <p:cNvPr id="161" name="Screenshot 2021-12-27 at 11.27.17 PM.png" descr="Screenshot 2021-12-27 at 11.27.1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3" r="1303"/>
          <a:stretch>
            <a:fillRect/>
          </a:stretch>
        </p:blipFill>
        <p:spPr>
          <a:xfrm>
            <a:off x="11641628" y="1797050"/>
            <a:ext cx="12517380" cy="101219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A6E91C0-5E5C-DE32-41A2-18F2A4EA34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Endoscopy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Endoscopy </a:t>
            </a:r>
          </a:p>
        </p:txBody>
      </p:sp>
      <p:pic>
        <p:nvPicPr>
          <p:cNvPr id="279" name="5e21e544336df.jpeg" descr="5e21e544336df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87020" y="6861370"/>
            <a:ext cx="5187349" cy="56151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download.jpeg" descr="download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640" y="592472"/>
            <a:ext cx="6086107" cy="6086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9781604062816_c011_f013.jpg" descr="9781604062816_c011_f0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588" y="6480038"/>
            <a:ext cx="8475583" cy="6377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NasalEndoscope.jpg" descr="NasalEndoscop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46273">
            <a:off x="547382" y="4966559"/>
            <a:ext cx="9525001" cy="681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3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4326" y="413651"/>
            <a:ext cx="6086107" cy="55076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BAEAE07-4D6D-FBA6-E9F4-78F9963599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30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MANAGEMENT </a:t>
            </a:r>
          </a:p>
        </p:txBody>
      </p:sp>
      <p:sp>
        <p:nvSpPr>
          <p:cNvPr id="286" name="MEDICAL :…"/>
          <p:cNvSpPr txBox="1">
            <a:spLocks noGrp="1"/>
          </p:cNvSpPr>
          <p:nvPr>
            <p:ph type="body" idx="1"/>
          </p:nvPr>
        </p:nvSpPr>
        <p:spPr>
          <a:xfrm>
            <a:off x="1206500" y="3254393"/>
            <a:ext cx="21971000" cy="9250123"/>
          </a:xfrm>
          <a:prstGeom prst="rect">
            <a:avLst/>
          </a:prstGeom>
        </p:spPr>
        <p:txBody>
          <a:bodyPr numCol="2" spcCol="1098550"/>
          <a:lstStyle/>
          <a:p>
            <a:pPr marL="0" indent="0">
              <a:buSzTx/>
              <a:buNone/>
              <a:defRPr b="1"/>
            </a:pPr>
            <a:r>
              <a:t>MEDICAL :</a:t>
            </a:r>
          </a:p>
          <a:p>
            <a:pPr lvl="1"/>
            <a:r>
              <a:t>Antibiotics</a:t>
            </a:r>
          </a:p>
          <a:p>
            <a:pPr lvl="1"/>
            <a:r>
              <a:t>Steroids</a:t>
            </a:r>
          </a:p>
          <a:p>
            <a:pPr lvl="1"/>
            <a:r>
              <a:t>Decongestants / mucolytics</a:t>
            </a:r>
          </a:p>
          <a:p>
            <a:pPr lvl="1"/>
            <a:r>
              <a:t>Analgesics </a:t>
            </a:r>
          </a:p>
          <a:p>
            <a:pPr lvl="1"/>
            <a:r>
              <a:t>Antihistamines</a:t>
            </a:r>
          </a:p>
          <a:p>
            <a:pPr lvl="1"/>
            <a:r>
              <a:t>Nasal sprays &amp; saline irrigations</a:t>
            </a:r>
          </a:p>
          <a:p>
            <a:pPr marL="0" indent="0">
              <a:buSzTx/>
              <a:buNone/>
              <a:defRPr b="1"/>
            </a:pPr>
            <a:r>
              <a:t>SURGICAL : </a:t>
            </a:r>
          </a:p>
          <a:p>
            <a:pPr lvl="1"/>
            <a:r>
              <a:t>Sinus aspiration and leverage</a:t>
            </a:r>
          </a:p>
          <a:p>
            <a:pPr lvl="1"/>
            <a:r>
              <a:t>Needle sinusotomy </a:t>
            </a:r>
          </a:p>
          <a:p>
            <a:pPr lvl="1"/>
            <a:r>
              <a:t>Caldwell luc operation</a:t>
            </a:r>
          </a:p>
          <a:p>
            <a:pPr lvl="1"/>
            <a:r>
              <a:t>FESS (functional Endoscopic Sinus Surgery)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461097C-B1AE-778E-4CC0-8F621A9F27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31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Medical management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Medical management </a:t>
            </a:r>
          </a:p>
        </p:txBody>
      </p:sp>
      <p:sp>
        <p:nvSpPr>
          <p:cNvPr id="289" name="ANTIBIOTICS :…"/>
          <p:cNvSpPr txBox="1">
            <a:spLocks noGrp="1"/>
          </p:cNvSpPr>
          <p:nvPr>
            <p:ph type="body" idx="1"/>
          </p:nvPr>
        </p:nvSpPr>
        <p:spPr>
          <a:xfrm>
            <a:off x="1206500" y="2628741"/>
            <a:ext cx="21971000" cy="9875775"/>
          </a:xfrm>
          <a:prstGeom prst="rect">
            <a:avLst/>
          </a:prstGeom>
        </p:spPr>
        <p:txBody>
          <a:bodyPr numCol="2" spcCol="1098550"/>
          <a:lstStyle/>
          <a:p>
            <a:pPr marL="524255" indent="-524255" defTabSz="2096971">
              <a:spcBef>
                <a:spcPts val="3800"/>
              </a:spcBef>
              <a:defRPr sz="4128"/>
            </a:pPr>
            <a:r>
              <a:t>ANTIBIOTICS : 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Amoxicillin + clavulanate, Metronidazole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Cefuroxie, cefodoxime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Erythromycin + sulfonamides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ANALGESICS : 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Acetaminophen with codeine, hydrocodone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SYSTEMIC DECONGESTANTS : 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Phenylpropamolamine, alpha adrenergic agonists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TOPICAL DECONGESTANTS : 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Nasal sprays - Oxymetazoline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TOPICAL STEROIDS : 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Budesonide, fluticasone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ANTI-HISTAMINES : </a:t>
            </a:r>
          </a:p>
          <a:p>
            <a:pPr marL="1048511" lvl="1" indent="-524255" defTabSz="2096971">
              <a:spcBef>
                <a:spcPts val="3800"/>
              </a:spcBef>
              <a:defRPr sz="4128"/>
            </a:pPr>
            <a:r>
              <a:t>Cetrizine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Saline lavage and steam therapy</a:t>
            </a:r>
          </a:p>
          <a:p>
            <a:pPr marL="524255" indent="-524255" defTabSz="2096971">
              <a:spcBef>
                <a:spcPts val="3800"/>
              </a:spcBef>
              <a:defRPr sz="4128"/>
            </a:pPr>
            <a:r>
              <a:t>MUCOLYTICS : tincture benzoin, potassium iodide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23BE5C8-C3A3-1187-1812-6568D2A2C6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Indications for surgery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Indications for surgery</a:t>
            </a:r>
          </a:p>
        </p:txBody>
      </p:sp>
      <p:sp>
        <p:nvSpPr>
          <p:cNvPr id="292" name="Bilateral extensive and massive obstructive nasal polyps with complications…"/>
          <p:cNvSpPr txBox="1">
            <a:spLocks noGrp="1"/>
          </p:cNvSpPr>
          <p:nvPr>
            <p:ph type="body" idx="1"/>
          </p:nvPr>
        </p:nvSpPr>
        <p:spPr>
          <a:xfrm>
            <a:off x="1206500" y="2747833"/>
            <a:ext cx="21971000" cy="9756683"/>
          </a:xfrm>
          <a:prstGeom prst="rect">
            <a:avLst/>
          </a:prstGeom>
        </p:spPr>
        <p:txBody>
          <a:bodyPr/>
          <a:lstStyle/>
          <a:p>
            <a:r>
              <a:t>Bilateral extensive and massive obstructive nasal polyps with complications</a:t>
            </a:r>
          </a:p>
          <a:p>
            <a:r>
              <a:t>Chronic adult rhino-sinusitis with mucocele or mucopolycele formation</a:t>
            </a:r>
          </a:p>
          <a:p>
            <a:r>
              <a:t>Invasive fungal rhino-sinusitis.</a:t>
            </a:r>
          </a:p>
          <a:p>
            <a:pPr marL="0" indent="0">
              <a:buSzTx/>
              <a:buNone/>
              <a:defRPr b="1"/>
            </a:pPr>
            <a:r>
              <a:t>Types of Surgery : </a:t>
            </a:r>
          </a:p>
          <a:p>
            <a:pPr lvl="1"/>
            <a:r>
              <a:t>Sinus aspiration and leverage</a:t>
            </a:r>
          </a:p>
          <a:p>
            <a:pPr lvl="1"/>
            <a:r>
              <a:t>Needle sinusotomy </a:t>
            </a:r>
          </a:p>
          <a:p>
            <a:pPr lvl="1"/>
            <a:r>
              <a:t>Caldwell luc operation</a:t>
            </a:r>
          </a:p>
          <a:p>
            <a:pPr lvl="1"/>
            <a:r>
              <a:t>FESS (functional Endoscopic Sinus Surgery)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5A772BE-4B31-AF98-350F-F8D26F127C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33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inus Aspiration and Lavage"/>
          <p:cNvSpPr txBox="1">
            <a:spLocks noGrp="1"/>
          </p:cNvSpPr>
          <p:nvPr>
            <p:ph type="body" idx="21"/>
          </p:nvPr>
        </p:nvSpPr>
        <p:spPr>
          <a:xfrm>
            <a:off x="1206500" y="4405601"/>
            <a:ext cx="9779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Sinus Aspiration and Lavage</a:t>
            </a:r>
          </a:p>
        </p:txBody>
      </p:sp>
      <p:sp>
        <p:nvSpPr>
          <p:cNvPr id="295" name="Sinus approaches through the lateral nasal wall antrostomy and a wide bore syringe is used to aspirate the contents of the sinus"/>
          <p:cNvSpPr txBox="1">
            <a:spLocks noGrp="1"/>
          </p:cNvSpPr>
          <p:nvPr>
            <p:ph type="body" sz="quarter" idx="1"/>
          </p:nvPr>
        </p:nvSpPr>
        <p:spPr>
          <a:xfrm>
            <a:off x="1206500" y="6195080"/>
            <a:ext cx="9779000" cy="3696454"/>
          </a:xfrm>
          <a:prstGeom prst="rect">
            <a:avLst/>
          </a:prstGeom>
        </p:spPr>
        <p:txBody>
          <a:bodyPr/>
          <a:lstStyle/>
          <a:p>
            <a:r>
              <a:t>Sinus approaches through the lateral nasal wall antrostomy and a wide bore syringe is used to aspirate the contents of the sinus</a:t>
            </a:r>
          </a:p>
        </p:txBody>
      </p:sp>
      <p:pic>
        <p:nvPicPr>
          <p:cNvPr id="29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122" y="401500"/>
            <a:ext cx="5823953" cy="56746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5177" y="6584938"/>
            <a:ext cx="12769842" cy="59741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B33ECDC-8642-9F77-C339-98474B27B13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34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Nasal Amtrostomy"/>
          <p:cNvSpPr txBox="1">
            <a:spLocks noGrp="1"/>
          </p:cNvSpPr>
          <p:nvPr>
            <p:ph type="body" idx="21"/>
          </p:nvPr>
        </p:nvSpPr>
        <p:spPr>
          <a:xfrm>
            <a:off x="1206500" y="649263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Nasal Amtrostomy</a:t>
            </a:r>
          </a:p>
        </p:txBody>
      </p:sp>
      <p:pic>
        <p:nvPicPr>
          <p:cNvPr id="300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313" y="2126330"/>
            <a:ext cx="18578856" cy="1090740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AE12A26-7C70-B9BB-1DEE-B6A42AC579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35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ladwell-Luc Operation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Cladwell-Luc Operation </a:t>
            </a:r>
          </a:p>
        </p:txBody>
      </p:sp>
      <p:sp>
        <p:nvSpPr>
          <p:cNvPr id="303" name="First described by George Caldwell in 1893 and the by Henri Luc in 1897.…"/>
          <p:cNvSpPr txBox="1">
            <a:spLocks noGrp="1"/>
          </p:cNvSpPr>
          <p:nvPr>
            <p:ph type="body" idx="1"/>
          </p:nvPr>
        </p:nvSpPr>
        <p:spPr>
          <a:xfrm>
            <a:off x="1206500" y="2616473"/>
            <a:ext cx="21971000" cy="9888043"/>
          </a:xfrm>
          <a:prstGeom prst="rect">
            <a:avLst/>
          </a:prstGeom>
        </p:spPr>
        <p:txBody>
          <a:bodyPr/>
          <a:lstStyle/>
          <a:p>
            <a:pPr marL="505968" indent="-505968" defTabSz="2023821">
              <a:spcBef>
                <a:spcPts val="3700"/>
              </a:spcBef>
              <a:defRPr sz="3984"/>
            </a:pPr>
            <a:r>
              <a:t>First described by George Caldwell in 1893 and the by Henri Luc in 1897.</a:t>
            </a:r>
          </a:p>
          <a:p>
            <a:pPr marL="505968" indent="-505968" defTabSz="2023821">
              <a:spcBef>
                <a:spcPts val="3700"/>
              </a:spcBef>
              <a:defRPr sz="3984"/>
            </a:pPr>
            <a:r>
              <a:t>Indications : 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Removal of root, tooth or foreign body from sinus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Treatment of acute sinusitis resistant to medical therapy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Excisional biopsy of a suspected malignant tumor of MS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Management of chronic sinusitis with hyperplastic lining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Antrochoancal polyp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Enucleation of odontogenic cysts / mucocele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Control of active hemorrhage following trauma</a:t>
            </a:r>
          </a:p>
          <a:p>
            <a:pPr marL="1011936" lvl="1" indent="-505968" defTabSz="2023821">
              <a:spcBef>
                <a:spcPts val="3700"/>
              </a:spcBef>
              <a:defRPr sz="3984"/>
            </a:pPr>
            <a:r>
              <a:t>Lifting the floor of the orbit in blow out fractures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BDB4D3B-B34A-4FB1-400C-100615F5E9F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36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aldwell-Luc surgical procedure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Caldwell-Luc surgical procedure</a:t>
            </a:r>
          </a:p>
        </p:txBody>
      </p:sp>
      <p:sp>
        <p:nvSpPr>
          <p:cNvPr id="306" name="The procedures can be performed under local anesthesia  with sedation or in general anesthesia.…"/>
          <p:cNvSpPr txBox="1">
            <a:spLocks noGrp="1"/>
          </p:cNvSpPr>
          <p:nvPr>
            <p:ph type="body" idx="1"/>
          </p:nvPr>
        </p:nvSpPr>
        <p:spPr>
          <a:xfrm>
            <a:off x="1206500" y="3019781"/>
            <a:ext cx="21971000" cy="9484735"/>
          </a:xfrm>
          <a:prstGeom prst="rect">
            <a:avLst/>
          </a:prstGeom>
        </p:spPr>
        <p:txBody>
          <a:bodyPr/>
          <a:lstStyle/>
          <a:p>
            <a:pPr marL="566927" indent="-566927" defTabSz="2267655">
              <a:spcBef>
                <a:spcPts val="4100"/>
              </a:spcBef>
              <a:defRPr sz="4464"/>
            </a:pPr>
            <a:r>
              <a:t>The procedures can be performed under local anesthesia  with sedation or in general anesthesia.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Semilunar incision is given in the buccal vestibule (from canine to 1st molar).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Mucoperiosteal flap is raised.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Antrostomy is done in the anterior wall of the sinus using power driven burs / chistles.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Antral lining curetted and antrum is derided and irrigated.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Iodoform ribbon gauze is placed &amp; nasal antrostomy done if required for the drainage.</a:t>
            </a:r>
          </a:p>
          <a:p>
            <a:pPr marL="566927" indent="-566927" defTabSz="2267655">
              <a:spcBef>
                <a:spcPts val="4100"/>
              </a:spcBef>
              <a:defRPr sz="4464"/>
            </a:pPr>
            <a:r>
              <a:t>Wound is closed in water tight manner using interrupted sutures.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F5192A7-ED2B-069E-D121-F45273022E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37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186" y="860897"/>
            <a:ext cx="16215628" cy="1199420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954918F-1C09-E48A-9243-11BD8D3CC48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38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5819" y="2420937"/>
            <a:ext cx="11772555" cy="8874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Image" descr="Image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8304"/>
          <a:stretch>
            <a:fillRect/>
          </a:stretch>
        </p:blipFill>
        <p:spPr>
          <a:xfrm>
            <a:off x="14132165" y="3177381"/>
            <a:ext cx="8957830" cy="73611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E25A7C0-FB96-760B-6ADF-B419F7B8353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39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ARA NASAL SIN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PARA NASAL SINUSES</a:t>
            </a:r>
          </a:p>
        </p:txBody>
      </p:sp>
      <p:sp>
        <p:nvSpPr>
          <p:cNvPr id="164" name="Frontal Sinus - paired…"/>
          <p:cNvSpPr txBox="1">
            <a:spLocks noGrp="1"/>
          </p:cNvSpPr>
          <p:nvPr>
            <p:ph type="body" sz="half" idx="1"/>
          </p:nvPr>
        </p:nvSpPr>
        <p:spPr>
          <a:xfrm>
            <a:off x="1206500" y="2903303"/>
            <a:ext cx="9664933" cy="9601213"/>
          </a:xfrm>
          <a:prstGeom prst="rect">
            <a:avLst/>
          </a:prstGeom>
        </p:spPr>
        <p:txBody>
          <a:bodyPr/>
          <a:lstStyle/>
          <a:p>
            <a:r>
              <a:t>Frontal Sinus - paired</a:t>
            </a:r>
          </a:p>
          <a:p>
            <a:r>
              <a:t>Ethmoidal Sinus :</a:t>
            </a:r>
          </a:p>
          <a:p>
            <a:pPr lvl="1"/>
            <a:r>
              <a:t>Anterior</a:t>
            </a:r>
          </a:p>
          <a:p>
            <a:pPr lvl="1"/>
            <a:r>
              <a:t>Middle</a:t>
            </a:r>
          </a:p>
          <a:p>
            <a:pPr lvl="1"/>
            <a:r>
              <a:t>Posterior</a:t>
            </a:r>
          </a:p>
          <a:p>
            <a:r>
              <a:t>Sphenoidal Sinus - single</a:t>
            </a:r>
          </a:p>
          <a:p>
            <a:r>
              <a:t>Maxillary Sinus - paired</a:t>
            </a:r>
          </a:p>
        </p:txBody>
      </p:sp>
      <p:pic>
        <p:nvPicPr>
          <p:cNvPr id="165" name="Anatomy-of-the-Paranasal-Sinuses.png" descr="Anatomy-of-the-Paranasal-Sinuse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01703" y="3106539"/>
            <a:ext cx="15058066" cy="750281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893001A-594E-492B-1DF9-FD0B5765AF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ostoperative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Postoperative management</a:t>
            </a:r>
          </a:p>
        </p:txBody>
      </p:sp>
      <p:sp>
        <p:nvSpPr>
          <p:cNvPr id="314" name="Antibiotics, Analgesics for 5 days…"/>
          <p:cNvSpPr txBox="1">
            <a:spLocks noGrp="1"/>
          </p:cNvSpPr>
          <p:nvPr>
            <p:ph type="body" idx="1"/>
          </p:nvPr>
        </p:nvSpPr>
        <p:spPr>
          <a:xfrm>
            <a:off x="1206500" y="2954974"/>
            <a:ext cx="21971000" cy="9549542"/>
          </a:xfrm>
          <a:prstGeom prst="rect">
            <a:avLst/>
          </a:prstGeom>
        </p:spPr>
        <p:txBody>
          <a:bodyPr/>
          <a:lstStyle/>
          <a:p>
            <a:r>
              <a:t>Antibiotics, Analgesics for 5 days</a:t>
            </a:r>
          </a:p>
          <a:p>
            <a:r>
              <a:t>Pack removal on 5th day</a:t>
            </a:r>
          </a:p>
          <a:p>
            <a:r>
              <a:t>Tincture benzoin inhalation TID</a:t>
            </a:r>
          </a:p>
          <a:p>
            <a:r>
              <a:t>Otrivin nasal drops TID, not more than 3 or 4 days</a:t>
            </a:r>
          </a:p>
          <a:p>
            <a:r>
              <a:t>Not to blow the nose or sneeze for 1 week</a:t>
            </a:r>
          </a:p>
          <a:p>
            <a:r>
              <a:t>Soft diet </a:t>
            </a:r>
          </a:p>
          <a:p>
            <a:r>
              <a:t>No vigorous gargling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B830924-B473-D07F-8FCE-7D0305CB127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40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omplication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Complications </a:t>
            </a:r>
          </a:p>
        </p:txBody>
      </p:sp>
      <p:sp>
        <p:nvSpPr>
          <p:cNvPr id="317" name="Infra-orbital / PSA nerve paraesthesi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Infra-orbital / PSA nerve paraesthesia </a:t>
            </a:r>
          </a:p>
          <a:p>
            <a:r>
              <a:t>Recurrent sinusitis</a:t>
            </a:r>
          </a:p>
          <a:p>
            <a:r>
              <a:t>Persistent oedema of cheek</a:t>
            </a:r>
          </a:p>
          <a:p>
            <a:r>
              <a:t>Damage to maxillary teeth</a:t>
            </a:r>
          </a:p>
          <a:p>
            <a:r>
              <a:t>Persistent bleeding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80A4E86-C6A0-3D45-3407-086117AFF2C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41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unctional Endoscopic Sinus Surge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Functional Endoscopic Sinus Surgery</a:t>
            </a:r>
          </a:p>
        </p:txBody>
      </p:sp>
      <p:sp>
        <p:nvSpPr>
          <p:cNvPr id="320" name="Classically describes as intra nasal endoscopic technique…"/>
          <p:cNvSpPr txBox="1">
            <a:spLocks noGrp="1"/>
          </p:cNvSpPr>
          <p:nvPr>
            <p:ph type="body" sz="half" idx="1"/>
          </p:nvPr>
        </p:nvSpPr>
        <p:spPr>
          <a:xfrm>
            <a:off x="1206500" y="3208936"/>
            <a:ext cx="10571408" cy="9295580"/>
          </a:xfrm>
          <a:prstGeom prst="rect">
            <a:avLst/>
          </a:prstGeom>
        </p:spPr>
        <p:txBody>
          <a:bodyPr/>
          <a:lstStyle/>
          <a:p>
            <a:r>
              <a:t>Classically describes as intra nasal endoscopic technique</a:t>
            </a:r>
          </a:p>
          <a:p>
            <a:r>
              <a:t>To establish adequate sinus drainage without a negative impact on sinus mucosal physiology and function</a:t>
            </a:r>
          </a:p>
          <a:p>
            <a:r>
              <a:t>FESS - opening of OMC (osteo-meatal complex), thereby allowing adequate ventilation and drainage of the sinuses</a:t>
            </a:r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3472" y="3113526"/>
            <a:ext cx="11237735" cy="948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B011C9D-AE6E-AA96-57D9-1C122657895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Oro-Antral communic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Oro-Antral communication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C95ED01-4A70-248B-DBB2-B2822F5BFD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43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Defini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Definitions </a:t>
            </a:r>
          </a:p>
        </p:txBody>
      </p:sp>
      <p:sp>
        <p:nvSpPr>
          <p:cNvPr id="326" name="Oro - antral communication is an unnatural communication between oral cavity and maxillary sinus.…"/>
          <p:cNvSpPr txBox="1">
            <a:spLocks noGrp="1"/>
          </p:cNvSpPr>
          <p:nvPr>
            <p:ph type="body" idx="1"/>
          </p:nvPr>
        </p:nvSpPr>
        <p:spPr>
          <a:xfrm>
            <a:off x="1206500" y="3227502"/>
            <a:ext cx="21971000" cy="9277014"/>
          </a:xfrm>
          <a:prstGeom prst="rect">
            <a:avLst/>
          </a:prstGeom>
        </p:spPr>
        <p:txBody>
          <a:bodyPr/>
          <a:lstStyle/>
          <a:p>
            <a:r>
              <a:t>Oro - antral communication is an unnatural communication between oral cavity and maxillary sinus.</a:t>
            </a:r>
          </a:p>
          <a:p>
            <a:r>
              <a:t>Oro - antral fistula is an epithelized, pathological, unnatural communication between the oral cavity and maxillary sinus</a:t>
            </a:r>
          </a:p>
        </p:txBody>
      </p:sp>
      <p:pic>
        <p:nvPicPr>
          <p:cNvPr id="327" name="imagesss.jpeg" descr="imagess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78" y="6908443"/>
            <a:ext cx="9297564" cy="63813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" name="images (1).jpeg" descr="images (1)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78014" y="6908443"/>
            <a:ext cx="5871505" cy="63814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9E8B21F-6696-BC8A-DB13-75FF2818FA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44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Etiology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Etiology </a:t>
            </a:r>
          </a:p>
        </p:txBody>
      </p:sp>
      <p:sp>
        <p:nvSpPr>
          <p:cNvPr id="331" name="Extraction of tooth…"/>
          <p:cNvSpPr txBox="1">
            <a:spLocks noGrp="1"/>
          </p:cNvSpPr>
          <p:nvPr>
            <p:ph type="body" idx="1"/>
          </p:nvPr>
        </p:nvSpPr>
        <p:spPr>
          <a:xfrm>
            <a:off x="1206500" y="2830052"/>
            <a:ext cx="21971000" cy="9674464"/>
          </a:xfrm>
          <a:prstGeom prst="rect">
            <a:avLst/>
          </a:prstGeom>
        </p:spPr>
        <p:txBody>
          <a:bodyPr/>
          <a:lstStyle/>
          <a:p>
            <a:pPr marL="499872" indent="-499872" defTabSz="1999437">
              <a:spcBef>
                <a:spcPts val="3600"/>
              </a:spcBef>
              <a:defRPr sz="3936"/>
            </a:pPr>
            <a:r>
              <a:t>Extraction of tooth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Destruction of the portion of the floor of sinus by periodical lesions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Perforation of floor of the sinus and sinus membrane with injudicious use of instruments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Forcing a tooth or root into sinus during attempted removal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Extensive trauma to face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Surgery of maxillary sinus, removal of large cystic lesions encroaching on the sinus cavity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Chronic infections of the maxillary sinus such as osteomyelitis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Teratomatous destruction of maxilla such as gamma involving palate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Infected maxillary implant</a:t>
            </a:r>
          </a:p>
          <a:p>
            <a:pPr marL="499872" indent="-499872" defTabSz="1999437">
              <a:spcBef>
                <a:spcPts val="3600"/>
              </a:spcBef>
              <a:defRPr sz="3936"/>
            </a:pPr>
            <a:r>
              <a:t>Malignant disease such as  malignant melanoma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6C5FFE3-0F39-1BC1-6AED-D7BB8854834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45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ymptoms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Symptoms </a:t>
            </a:r>
          </a:p>
        </p:txBody>
      </p:sp>
      <p:sp>
        <p:nvSpPr>
          <p:cNvPr id="334" name="FRESH COMMUNICATION:…"/>
          <p:cNvSpPr txBox="1">
            <a:spLocks noGrp="1"/>
          </p:cNvSpPr>
          <p:nvPr>
            <p:ph type="body" idx="1"/>
          </p:nvPr>
        </p:nvSpPr>
        <p:spPr>
          <a:xfrm>
            <a:off x="1929456" y="3432542"/>
            <a:ext cx="21494731" cy="839076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/>
            </a:pPr>
            <a:r>
              <a:t>FRESH COMMUNICATION: </a:t>
            </a:r>
          </a:p>
          <a:p>
            <a:pPr lvl="1"/>
            <a:r>
              <a:t>Escape of fluids from mouth to nose</a:t>
            </a:r>
          </a:p>
          <a:p>
            <a:pPr lvl="1"/>
            <a:r>
              <a:t>Epistaxis </a:t>
            </a:r>
          </a:p>
          <a:p>
            <a:pPr lvl="1"/>
            <a:r>
              <a:t>Escape of air from mouth to nose</a:t>
            </a:r>
          </a:p>
          <a:p>
            <a:pPr lvl="1"/>
            <a:r>
              <a:t>Enhanced column of air - vocal resonance</a:t>
            </a:r>
          </a:p>
          <a:p>
            <a:pPr lvl="1"/>
            <a:r>
              <a:t>Excruciating pain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95D199E-ED84-4DD1-A05C-A71B7E7053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46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ymptoms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Symptoms </a:t>
            </a:r>
          </a:p>
        </p:txBody>
      </p:sp>
      <p:sp>
        <p:nvSpPr>
          <p:cNvPr id="337" name="LATE STAGE :…"/>
          <p:cNvSpPr txBox="1">
            <a:spLocks noGrp="1"/>
          </p:cNvSpPr>
          <p:nvPr>
            <p:ph type="body" idx="1"/>
          </p:nvPr>
        </p:nvSpPr>
        <p:spPr>
          <a:xfrm>
            <a:off x="1206500" y="3087762"/>
            <a:ext cx="21971000" cy="9416754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LATE STAGE : </a:t>
            </a:r>
          </a:p>
          <a:p>
            <a:pPr lvl="1"/>
            <a:r>
              <a:t>Persistent, purulent or mucopurulent, foul, unilateral nasal discharge from the affected nostril</a:t>
            </a:r>
          </a:p>
          <a:p>
            <a:pPr lvl="1"/>
            <a:r>
              <a:t>Postnasal drip</a:t>
            </a:r>
          </a:p>
          <a:p>
            <a:pPr lvl="1"/>
            <a:r>
              <a:t>Possible sequale of general systemic toxemic condition - fever, malaise, morning anorexia, frontal &amp; parietal headache and in extreme cases anosmia, cacosmis</a:t>
            </a:r>
          </a:p>
          <a:p>
            <a:pPr lvl="1"/>
            <a:r>
              <a:t>Popping out of an antral polyp </a:t>
            </a:r>
          </a:p>
          <a:p>
            <a:pPr lvl="1"/>
            <a:r>
              <a:t>Pain - not as dominant as in early stages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330716E-33B4-52C6-4398-58865F28D43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47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Diagno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Diagnosis </a:t>
            </a:r>
          </a:p>
        </p:txBody>
      </p:sp>
      <p:sp>
        <p:nvSpPr>
          <p:cNvPr id="340" name="Recognition of the antral floor being attached to the roots of the extracted tooth…"/>
          <p:cNvSpPr txBox="1">
            <a:spLocks noGrp="1"/>
          </p:cNvSpPr>
          <p:nvPr>
            <p:ph type="body" idx="1"/>
          </p:nvPr>
        </p:nvSpPr>
        <p:spPr>
          <a:xfrm>
            <a:off x="1206500" y="3407007"/>
            <a:ext cx="21971000" cy="9097509"/>
          </a:xfrm>
          <a:prstGeom prst="rect">
            <a:avLst/>
          </a:prstGeom>
        </p:spPr>
        <p:txBody>
          <a:bodyPr/>
          <a:lstStyle/>
          <a:p>
            <a:r>
              <a:t>Recognition of the antral floor being attached to the roots of the extracted tooth</a:t>
            </a:r>
          </a:p>
          <a:p>
            <a:r>
              <a:t>Nose blowing test</a:t>
            </a:r>
          </a:p>
          <a:p>
            <a:r>
              <a:t>Cotton wisp test </a:t>
            </a:r>
          </a:p>
          <a:p>
            <a:r>
              <a:t>Mirror fogging test</a:t>
            </a:r>
          </a:p>
          <a:p>
            <a:r>
              <a:t>Water holding test</a:t>
            </a:r>
          </a:p>
          <a:p>
            <a:r>
              <a:t>Radiographic examination - CBCT / 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FC7FC10-71C4-632E-F194-74939F9585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48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Managemen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Management </a:t>
            </a:r>
          </a:p>
        </p:txBody>
      </p:sp>
      <p:sp>
        <p:nvSpPr>
          <p:cNvPr id="343" name="For early cases :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For early cases : </a:t>
            </a:r>
          </a:p>
          <a:p>
            <a:pPr lvl="1"/>
            <a:r>
              <a:t>If the opening is small (2-6 mm) preserving the blood clot in the socket by means of suture is enough</a:t>
            </a:r>
          </a:p>
          <a:p>
            <a:pPr lvl="1"/>
            <a:r>
              <a:t>Nasal precautions </a:t>
            </a:r>
          </a:p>
          <a:p>
            <a:pPr lvl="1"/>
            <a:r>
              <a:t>Antibiotic therapy</a:t>
            </a:r>
          </a:p>
          <a:p>
            <a:pPr lvl="1"/>
            <a:r>
              <a:t>Close review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3B9577-E87F-C66E-2FE8-B985711CE8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49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rowth and Develop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Growth and Development</a:t>
            </a:r>
          </a:p>
        </p:txBody>
      </p:sp>
      <p:sp>
        <p:nvSpPr>
          <p:cNvPr id="168" name="The maxillary sinus is the first of the para-nasal sinuses to develop.…"/>
          <p:cNvSpPr txBox="1">
            <a:spLocks noGrp="1"/>
          </p:cNvSpPr>
          <p:nvPr>
            <p:ph type="body" idx="1"/>
          </p:nvPr>
        </p:nvSpPr>
        <p:spPr>
          <a:xfrm>
            <a:off x="1206500" y="2777057"/>
            <a:ext cx="21971000" cy="9727459"/>
          </a:xfrm>
          <a:prstGeom prst="rect">
            <a:avLst/>
          </a:prstGeom>
        </p:spPr>
        <p:txBody>
          <a:bodyPr/>
          <a:lstStyle/>
          <a:p>
            <a:pPr marL="603504" indent="-603504" defTabSz="2413955">
              <a:spcBef>
                <a:spcPts val="4400"/>
              </a:spcBef>
              <a:defRPr sz="4752"/>
            </a:pPr>
            <a:r>
              <a:t>The maxillary sinus is the first of the para-nasal sinuses to develop.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It appears as a </a:t>
            </a:r>
            <a:r>
              <a:rPr b="1"/>
              <a:t>lateral evagination</a:t>
            </a:r>
            <a:r>
              <a:t> or pouch of the mucous </a:t>
            </a:r>
            <a:r>
              <a:rPr b="1"/>
              <a:t>membrane of the middle meatus of the nose</a:t>
            </a:r>
            <a:r>
              <a:t> at about the </a:t>
            </a:r>
            <a:r>
              <a:rPr b="1"/>
              <a:t>third month</a:t>
            </a:r>
            <a:r>
              <a:t> of the IUL.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The neck of the pouch remains small and forms the future ostium.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The growth of the antrum occurs by pneumatization and it is proportional to that of the body of the maxilla.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At birth the maxillary sinus is a shallow cavity about 2cm long anteroposteiorly, 1cm wide and 1cm in height situated on the lateral wall of the nose.</a:t>
            </a:r>
          </a:p>
          <a:p>
            <a:pPr marL="603504" indent="-603504" defTabSz="2413955">
              <a:spcBef>
                <a:spcPts val="4400"/>
              </a:spcBef>
              <a:defRPr sz="4752"/>
            </a:pPr>
            <a:r>
              <a:t>It shows biphasic growth at 0-3 yrs and 7-12 yrs of life and reaches its maximum size by 18 yrs of age.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5BE2496-13EA-AAEE-2CE3-1367EA012E7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For large perforations (7mm / &gt;) :…"/>
          <p:cNvSpPr txBox="1">
            <a:spLocks noGrp="1"/>
          </p:cNvSpPr>
          <p:nvPr>
            <p:ph type="body" idx="1"/>
          </p:nvPr>
        </p:nvSpPr>
        <p:spPr>
          <a:xfrm>
            <a:off x="1206500" y="2142813"/>
            <a:ext cx="21971000" cy="10361703"/>
          </a:xfrm>
          <a:prstGeom prst="rect">
            <a:avLst/>
          </a:prstGeom>
        </p:spPr>
        <p:txBody>
          <a:bodyPr/>
          <a:lstStyle/>
          <a:p>
            <a:r>
              <a:t>For large perforations (7mm / &gt;) :</a:t>
            </a:r>
          </a:p>
          <a:p>
            <a:pPr lvl="1"/>
            <a:r>
              <a:t>Communications should be sealed from external environment by using local flaps</a:t>
            </a:r>
          </a:p>
          <a:p>
            <a:pPr lvl="1"/>
            <a:r>
              <a:t>Sinus precautions and other previous measures</a:t>
            </a:r>
          </a:p>
          <a:p>
            <a:r>
              <a:t>Additional measures : </a:t>
            </a:r>
          </a:p>
          <a:p>
            <a:pPr lvl="1"/>
            <a:r>
              <a:t>White head varnish pack</a:t>
            </a:r>
          </a:p>
          <a:p>
            <a:pPr lvl="1"/>
            <a:r>
              <a:t>Denture plate to cover the operated area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D4DB08D-212A-8485-97E4-A77D48CC55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50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For delayed cases :…"/>
          <p:cNvSpPr txBox="1">
            <a:spLocks noGrp="1"/>
          </p:cNvSpPr>
          <p:nvPr>
            <p:ph type="body" idx="1"/>
          </p:nvPr>
        </p:nvSpPr>
        <p:spPr>
          <a:xfrm>
            <a:off x="1206500" y="1740465"/>
            <a:ext cx="21971000" cy="10764051"/>
          </a:xfrm>
          <a:prstGeom prst="rect">
            <a:avLst/>
          </a:prstGeom>
        </p:spPr>
        <p:txBody>
          <a:bodyPr/>
          <a:lstStyle/>
          <a:p>
            <a:r>
              <a:t>For delayed cases :</a:t>
            </a:r>
          </a:p>
          <a:p>
            <a:pPr lvl="1"/>
            <a:r>
              <a:t>&gt; 24 hrs of exposure, gingival margins gets infected.</a:t>
            </a:r>
          </a:p>
          <a:p>
            <a:pPr lvl="1"/>
            <a:r>
              <a:t>So the surgical closure is done after 3 weeks to allow for healing of gingival margins</a:t>
            </a:r>
          </a:p>
          <a:p>
            <a:pPr lvl="1"/>
            <a:r>
              <a:t>In cases with purulent discharge, patient develop symptoms of acute / chronic sinusitis - maxillary sinus should be irrigated gently with normal saline</a:t>
            </a:r>
          </a:p>
          <a:p>
            <a:pPr lvl="1"/>
            <a:r>
              <a:t>Cases of &gt; 1 month communications require surgical closure.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008FC7D-807A-4804-C521-B1126473A6F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51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urgical procedures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Surgical procedures</a:t>
            </a:r>
          </a:p>
        </p:txBody>
      </p:sp>
      <p:sp>
        <p:nvSpPr>
          <p:cNvPr id="350" name="The surgical procedures include :…"/>
          <p:cNvSpPr txBox="1">
            <a:spLocks noGrp="1"/>
          </p:cNvSpPr>
          <p:nvPr>
            <p:ph type="body" idx="1"/>
          </p:nvPr>
        </p:nvSpPr>
        <p:spPr>
          <a:xfrm>
            <a:off x="1206500" y="2696738"/>
            <a:ext cx="21971000" cy="9807778"/>
          </a:xfrm>
          <a:prstGeom prst="rect">
            <a:avLst/>
          </a:prstGeom>
        </p:spPr>
        <p:txBody>
          <a:bodyPr/>
          <a:lstStyle/>
          <a:p>
            <a:r>
              <a:t>The surgical procedures include : </a:t>
            </a:r>
          </a:p>
          <a:p>
            <a:pPr lvl="1"/>
            <a:r>
              <a:t>Buccal flaps : Von Rehrmann flap (1936), Moczair modification</a:t>
            </a:r>
          </a:p>
          <a:p>
            <a:pPr lvl="1"/>
            <a:r>
              <a:t>Palatial flaps : Ashley’s flap, Kruger modification </a:t>
            </a:r>
          </a:p>
          <a:p>
            <a:pPr lvl="1"/>
            <a:r>
              <a:t>Combination </a:t>
            </a:r>
          </a:p>
          <a:p>
            <a:pPr lvl="1"/>
            <a:r>
              <a:t>Tongue flaps</a:t>
            </a:r>
          </a:p>
          <a:p>
            <a:pPr lvl="1"/>
            <a:r>
              <a:t>Buccal pad of fat grafting</a:t>
            </a:r>
          </a:p>
          <a:p>
            <a:pPr lvl="1"/>
            <a:r>
              <a:t>Bridge flap</a:t>
            </a:r>
          </a:p>
          <a:p>
            <a:pPr lvl="1"/>
            <a:r>
              <a:t>Alloplastic materials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5848E8E-55B4-30DE-EC30-1E805E63434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5-Figure6-1.png" descr="5-Figure6-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134" y="1028700"/>
            <a:ext cx="11785601" cy="11658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462947_1_En_24_Fig12_HTML.png" descr="462947_1_En_24_Fig12_HTM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9849" y="625037"/>
            <a:ext cx="6747386" cy="6552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4" name="466562_1_En_11_Fig2_HTML.png" descr="466562_1_En_11_Fig2_HTML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06372" y="7762277"/>
            <a:ext cx="7839500" cy="574556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3F38C78-0478-399C-FA0A-90A1085C8C9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53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466562_1_En_11_Fig3_HTML.png" descr="466562_1_En_11_Fig3_HTM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80" y="3681512"/>
            <a:ext cx="9001677" cy="6352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7" name="466562_1_En_11_Fig4_HTML.jpg" descr="466562_1_En_11_Fig4_HTML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24166" y="0"/>
            <a:ext cx="5482829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Moczair modification"/>
          <p:cNvSpPr txBox="1"/>
          <p:nvPr/>
        </p:nvSpPr>
        <p:spPr>
          <a:xfrm>
            <a:off x="1757942" y="1862418"/>
            <a:ext cx="8143953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lnSpc>
                <a:spcPct val="90000"/>
              </a:lnSpc>
              <a:spcBef>
                <a:spcPts val="4500"/>
              </a:spcBef>
              <a:defRPr sz="4800" cap="all">
                <a:solidFill>
                  <a:srgbClr val="000000"/>
                </a:solidFill>
              </a:defRPr>
            </a:pPr>
            <a:r>
              <a:rPr b="1"/>
              <a:t>Moczair modification</a:t>
            </a:r>
          </a:p>
        </p:txBody>
      </p:sp>
      <p:sp>
        <p:nvSpPr>
          <p:cNvPr id="359" name="Ashley’s flap"/>
          <p:cNvSpPr txBox="1"/>
          <p:nvPr/>
        </p:nvSpPr>
        <p:spPr>
          <a:xfrm>
            <a:off x="18490207" y="6447741"/>
            <a:ext cx="5281271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algn="l">
              <a:lnSpc>
                <a:spcPct val="90000"/>
              </a:lnSpc>
              <a:spcBef>
                <a:spcPts val="4500"/>
              </a:spcBef>
              <a:defRPr sz="4800" b="1" cap="all">
                <a:solidFill>
                  <a:srgbClr val="000000"/>
                </a:solidFill>
              </a:defRPr>
            </a:pPr>
            <a:r>
              <a:t>Ashley’s flap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40BAF0B-B914-57DD-C99D-A007E0F2A65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54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roup"/>
          <p:cNvGrpSpPr/>
          <p:nvPr/>
        </p:nvGrpSpPr>
        <p:grpSpPr>
          <a:xfrm>
            <a:off x="14079308" y="1621615"/>
            <a:ext cx="9414669" cy="11306446"/>
            <a:chOff x="0" y="0"/>
            <a:chExt cx="9414667" cy="11306444"/>
          </a:xfrm>
        </p:grpSpPr>
        <p:grpSp>
          <p:nvGrpSpPr>
            <p:cNvPr id="364" name="Group"/>
            <p:cNvGrpSpPr/>
            <p:nvPr/>
          </p:nvGrpSpPr>
          <p:grpSpPr>
            <a:xfrm>
              <a:off x="0" y="6429644"/>
              <a:ext cx="9414668" cy="4876801"/>
              <a:chOff x="0" y="0"/>
              <a:chExt cx="9414667" cy="4876800"/>
            </a:xfrm>
          </p:grpSpPr>
          <p:pic>
            <p:nvPicPr>
              <p:cNvPr id="361" name="Image" descr="Image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152400"/>
                <a:ext cx="2997200" cy="4572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Image" descr="Imag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7134" y="152400"/>
                <a:ext cx="2997201" cy="4572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Image" descr="Image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4267" y="0"/>
                <a:ext cx="3200401" cy="4876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365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9953" y="0"/>
              <a:ext cx="7474762" cy="5214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67" name="466562_1_En_11_Fig6_HTML.jpg" descr="466562_1_En_11_Fig6_HTM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94" y="3386399"/>
            <a:ext cx="12335548" cy="6943202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BUCCAL FAT PAD FLAP"/>
          <p:cNvSpPr txBox="1"/>
          <p:nvPr/>
        </p:nvSpPr>
        <p:spPr>
          <a:xfrm>
            <a:off x="2500725" y="913926"/>
            <a:ext cx="8177887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 b="1"/>
            </a:lvl1pPr>
          </a:lstStyle>
          <a:p>
            <a:r>
              <a:t>BUCCAL FAT PAD FLAP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9646608-AE4A-0F30-1D25-EBF33A9F31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55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recautions to avoid OAC/F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Precautions to avoid OAC/F</a:t>
            </a:r>
          </a:p>
        </p:txBody>
      </p:sp>
      <p:sp>
        <p:nvSpPr>
          <p:cNvPr id="371" name="Warn the patient about the risk of OAC/F…"/>
          <p:cNvSpPr txBox="1">
            <a:spLocks noGrp="1"/>
          </p:cNvSpPr>
          <p:nvPr>
            <p:ph type="body" idx="1"/>
          </p:nvPr>
        </p:nvSpPr>
        <p:spPr>
          <a:xfrm>
            <a:off x="1206500" y="3041350"/>
            <a:ext cx="21971000" cy="9463166"/>
          </a:xfrm>
          <a:prstGeom prst="rect">
            <a:avLst/>
          </a:prstGeom>
        </p:spPr>
        <p:txBody>
          <a:bodyPr/>
          <a:lstStyle/>
          <a:p>
            <a:r>
              <a:t>Warn the patient about the risk of OAC/F</a:t>
            </a:r>
          </a:p>
          <a:p>
            <a:r>
              <a:t>Use peristomes</a:t>
            </a:r>
          </a:p>
          <a:p>
            <a:r>
              <a:t>Raise a flap that can be converted into buccal flap </a:t>
            </a:r>
          </a:p>
          <a:p>
            <a:r>
              <a:t>Remove the bone round the tooth in question</a:t>
            </a:r>
          </a:p>
          <a:p>
            <a:r>
              <a:t>Section of tooth</a:t>
            </a:r>
          </a:p>
          <a:p>
            <a:r>
              <a:t>Elevate with care</a:t>
            </a:r>
          </a:p>
          <a:p>
            <a:r>
              <a:t>Check the socket after extraction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26E355B-04AA-9786-8FE6-70F91C8F758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56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Assessment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Assessment </a:t>
            </a:r>
          </a:p>
        </p:txBody>
      </p:sp>
      <p:sp>
        <p:nvSpPr>
          <p:cNvPr id="374" name="Previous history of OAC/F…"/>
          <p:cNvSpPr txBox="1">
            <a:spLocks noGrp="1"/>
          </p:cNvSpPr>
          <p:nvPr>
            <p:ph type="body" idx="1"/>
          </p:nvPr>
        </p:nvSpPr>
        <p:spPr>
          <a:xfrm>
            <a:off x="1206500" y="3075329"/>
            <a:ext cx="21971000" cy="9429187"/>
          </a:xfrm>
          <a:prstGeom prst="rect">
            <a:avLst/>
          </a:prstGeom>
        </p:spPr>
        <p:txBody>
          <a:bodyPr/>
          <a:lstStyle/>
          <a:p>
            <a:r>
              <a:t>Previous history of OAC/F</a:t>
            </a:r>
          </a:p>
          <a:p>
            <a:r>
              <a:t>Bone quality, quantity, density</a:t>
            </a:r>
          </a:p>
          <a:p>
            <a:r>
              <a:t>Anatomical position</a:t>
            </a:r>
          </a:p>
          <a:p>
            <a:r>
              <a:t>Previous radiotherapy</a:t>
            </a:r>
          </a:p>
          <a:p>
            <a:r>
              <a:t>Extent or proximity of antrum</a:t>
            </a:r>
          </a:p>
          <a:p>
            <a:r>
              <a:t>Associated ankylosis/ hypercementosis</a:t>
            </a:r>
          </a:p>
          <a:p>
            <a:r>
              <a:t>Root morphology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EB5DC0A-21DE-61A9-D55D-29AD064A1A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57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COVID-19 &amp; MUCORMYCOSI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COVID-19 &amp; MUCORMYCOSIS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B90E5EF-EEBC-BB54-3EC0-4DAE231AAF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58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WhatsApp Image 2021-12-29 at 12.30.14 AM (4).jpeg" descr="WhatsApp Image 2021-12-29 at 12.30.14 AM (4)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2727" y="4234738"/>
            <a:ext cx="10105482" cy="6759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79" name="WhatsApp Image 2021-12-29 at 12.30.14 AM (1).jpeg" descr="WhatsApp Image 2021-12-29 at 12.30.14 AM (1)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69803" y="335422"/>
            <a:ext cx="9272619" cy="665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WhatsApp Image 2021-12-29 at 12.30.14 AM (2).jpeg" descr="WhatsApp Image 2021-12-29 at 12.30.14 AM (2)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75025" y="6841406"/>
            <a:ext cx="8920967" cy="665743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0E757BA-4331-AE77-27A0-C4192419B38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59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shot 2021-12-27 at 10.21.53 PM.png" descr="Screenshot 2021-12-27 at 10.21.5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22698" y="1196379"/>
            <a:ext cx="19938435" cy="113234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DF63E75-ECAA-5404-03F9-F6BD481A42E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6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WhatsApp Image 2021-12-29 at 12.30.14 AM.jpeg" descr="WhatsApp Image 2021-12-29 at 12.30.14 AM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4506" y="3944760"/>
            <a:ext cx="12192001" cy="914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WhatsApp Image 2021-12-29 at 12.30.14 AM (3).jpeg" descr="WhatsApp Image 2021-12-29 at 12.30.14 AM (3).jpe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5276" y="469540"/>
            <a:ext cx="11336984" cy="818462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6E0E48A-6320-662D-4887-85004CEDD05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60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IMG_9780.JPG" descr="IMG_9780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93674" y="63361"/>
            <a:ext cx="5842566" cy="4098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6" name="Screenshot 2021-12-29 at 12.24.26 AM.png" descr="Screenshot 2021-12-29 at 12.24.26 A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854" y="6708804"/>
            <a:ext cx="13733710" cy="700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WhatsApp Image 2021-12-29 at 12.36.19 AM.jpeg" descr="WhatsApp Image 2021-12-29 at 12.36.19 AM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770206" y="4202509"/>
            <a:ext cx="5842438" cy="5310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8" name="WhatsApp Image 2021-12-29 at 12.36.19 AM (1).jpeg" descr="WhatsApp Image 2021-12-29 at 12.36.19 AM (1).jpe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7843" y="9554507"/>
            <a:ext cx="8667123" cy="40288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Screenshot 2021-12-29 at 12.24.26 AM.png" descr="Screenshot 2021-12-29 at 12.24.26 A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9854" y="33000"/>
            <a:ext cx="13733688" cy="674865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FD87941-3D9C-CDDF-FD9F-BF6E99BF4FC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61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Referen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References </a:t>
            </a:r>
          </a:p>
        </p:txBody>
      </p:sp>
      <p:sp>
        <p:nvSpPr>
          <p:cNvPr id="392" name="Nutter Anatomy…"/>
          <p:cNvSpPr txBox="1">
            <a:spLocks noGrp="1"/>
          </p:cNvSpPr>
          <p:nvPr>
            <p:ph type="body" idx="1"/>
          </p:nvPr>
        </p:nvSpPr>
        <p:spPr>
          <a:xfrm>
            <a:off x="1206500" y="2923173"/>
            <a:ext cx="21971000" cy="9581343"/>
          </a:xfrm>
          <a:prstGeom prst="rect">
            <a:avLst/>
          </a:prstGeom>
        </p:spPr>
        <p:txBody>
          <a:bodyPr/>
          <a:lstStyle/>
          <a:p>
            <a:r>
              <a:t>Nutter Anatomy</a:t>
            </a:r>
          </a:p>
          <a:p>
            <a:r>
              <a:t>Killey &amp; Kay Maxillary Sinus and its Dental Implications</a:t>
            </a:r>
          </a:p>
          <a:p>
            <a:r>
              <a:t>Balaji textbook of Oral and Maxillofacial Surgery. </a:t>
            </a:r>
          </a:p>
          <a:p>
            <a:r>
              <a:t>J. DAVID OSGUTHORPE, M.D., Medical University of South Carolina, Charleston, South Carolina </a:t>
            </a:r>
            <a:r>
              <a:rPr i="1"/>
              <a:t>Am Fam Physician.</a:t>
            </a:r>
            <a:r>
              <a:t> 2001 Jan 1;63(1):69-77.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71501B55-03B9-1832-4940-0978C7EAC42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62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ost your queries and questions without spamming… Thank you.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>
            <a:normAutofit lnSpcReduction="10000"/>
          </a:bodyPr>
          <a:lstStyle>
            <a:lvl1pPr algn="ctr"/>
          </a:lstStyle>
          <a:p>
            <a:r>
              <a:t>Post your queries and questions without spamming… Thank you.</a:t>
            </a:r>
          </a:p>
        </p:txBody>
      </p:sp>
      <p:sp>
        <p:nvSpPr>
          <p:cNvPr id="395" name="Contact :…"/>
          <p:cNvSpPr txBox="1">
            <a:spLocks noGrp="1"/>
          </p:cNvSpPr>
          <p:nvPr>
            <p:ph type="body" sz="half" idx="1"/>
          </p:nvPr>
        </p:nvSpPr>
        <p:spPr>
          <a:xfrm>
            <a:off x="454848" y="4950381"/>
            <a:ext cx="18834286" cy="3815238"/>
          </a:xfrm>
          <a:prstGeom prst="rect">
            <a:avLst/>
          </a:prstGeom>
        </p:spPr>
        <p:txBody>
          <a:bodyPr/>
          <a:lstStyle/>
          <a:p>
            <a:pPr marL="281126" indent="-206756" defTabSz="1072869">
              <a:defRPr sz="3740" spc="-74"/>
            </a:pPr>
            <a:r>
              <a:rPr dirty="0"/>
              <a:t>Contact : </a:t>
            </a:r>
          </a:p>
          <a:p>
            <a:pPr marL="281126" indent="-206756" defTabSz="1072869">
              <a:defRPr sz="3740" spc="-74">
                <a:solidFill>
                  <a:srgbClr val="26C5D0"/>
                </a:solidFill>
              </a:defRPr>
            </a:pPr>
            <a:r>
              <a:rPr dirty="0"/>
              <a:t>Dr Vidya Sagar </a:t>
            </a:r>
            <a:r>
              <a:rPr baseline="-5999" dirty="0"/>
              <a:t>MDS , </a:t>
            </a:r>
          </a:p>
          <a:p>
            <a:pPr marL="281126" indent="-206756" defTabSz="1072869">
              <a:defRPr sz="3740" spc="-74">
                <a:solidFill>
                  <a:srgbClr val="26C5D0"/>
                </a:solidFill>
              </a:defRPr>
            </a:pPr>
            <a:r>
              <a:rPr dirty="0"/>
              <a:t>SL, Dept of OMFS,</a:t>
            </a:r>
          </a:p>
          <a:p>
            <a:pPr marL="281126" indent="-206756" defTabSz="1072869">
              <a:defRPr sz="3740" spc="-74">
                <a:solidFill>
                  <a:srgbClr val="26C5D0"/>
                </a:solidFill>
              </a:defRPr>
            </a:pPr>
            <a:r>
              <a:rPr dirty="0"/>
              <a:t>SIDS.</a:t>
            </a:r>
          </a:p>
          <a:p>
            <a:pPr marL="281126" indent="-206756" defTabSz="1072869">
              <a:defRPr sz="3740" spc="-74">
                <a:solidFill>
                  <a:srgbClr val="473D90"/>
                </a:solidFill>
              </a:defRPr>
            </a:pPr>
            <a:endParaRPr dirty="0"/>
          </a:p>
          <a:p>
            <a:pPr marL="281126" indent="-206756" defTabSz="1072869">
              <a:defRPr sz="3740" spc="-74"/>
            </a:pPr>
            <a:r>
              <a:rPr dirty="0"/>
              <a:t>      +91 8500738505</a:t>
            </a:r>
          </a:p>
          <a:p>
            <a:pPr marL="281126" indent="-206756" defTabSz="1072869">
              <a:defRPr sz="3740" spc="-74"/>
            </a:pPr>
            <a:r>
              <a:rPr dirty="0"/>
              <a:t>      </a:t>
            </a:r>
            <a:r>
              <a:rPr dirty="0" err="1"/>
              <a:t>drvidyasag</a:t>
            </a:r>
            <a:r>
              <a:rPr lang="en-US" dirty="0" err="1"/>
              <a:t>arbsurgery</a:t>
            </a:r>
            <a:r>
              <a:rPr dirty="0" err="1"/>
              <a:t>@</a:t>
            </a:r>
            <a:r>
              <a:rPr lang="en-US" dirty="0" err="1"/>
              <a:t>sids.ac</a:t>
            </a:r>
            <a:r>
              <a:rPr dirty="0" err="1"/>
              <a:t>.</a:t>
            </a:r>
            <a:r>
              <a:rPr lang="en-US" dirty="0" err="1"/>
              <a:t>in</a:t>
            </a:r>
            <a:endParaRPr dirty="0"/>
          </a:p>
        </p:txBody>
      </p:sp>
      <p:grpSp>
        <p:nvGrpSpPr>
          <p:cNvPr id="398" name="Group"/>
          <p:cNvGrpSpPr/>
          <p:nvPr/>
        </p:nvGrpSpPr>
        <p:grpSpPr>
          <a:xfrm>
            <a:off x="518804" y="7594051"/>
            <a:ext cx="647387" cy="1043764"/>
            <a:chOff x="0" y="0"/>
            <a:chExt cx="647386" cy="1043762"/>
          </a:xfrm>
        </p:grpSpPr>
        <p:pic>
          <p:nvPicPr>
            <p:cNvPr id="396" name="gmail-email-logo-png-16.png" descr="gmail-email-logo-png-16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576090"/>
              <a:ext cx="647387" cy="4676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7" name="whatsapp-logo-1.png" descr="whatsapp-logo-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921" y="0"/>
              <a:ext cx="465544" cy="4676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99" name="Slide Number"/>
          <p:cNvSpPr txBox="1">
            <a:spLocks noGrp="1"/>
          </p:cNvSpPr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63</a:t>
            </a:fld>
            <a:endParaRPr/>
          </a:p>
        </p:txBody>
      </p:sp>
      <p:pic>
        <p:nvPicPr>
          <p:cNvPr id="400" name="questions2.jpg" descr="questions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80294" y="362419"/>
            <a:ext cx="14148490" cy="81489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urgical Anatom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Surgical Anatomy</a:t>
            </a:r>
          </a:p>
        </p:txBody>
      </p:sp>
      <p:sp>
        <p:nvSpPr>
          <p:cNvPr id="173" name="Largest paranasal sinus.…"/>
          <p:cNvSpPr txBox="1">
            <a:spLocks noGrp="1"/>
          </p:cNvSpPr>
          <p:nvPr>
            <p:ph type="body" idx="1"/>
          </p:nvPr>
        </p:nvSpPr>
        <p:spPr>
          <a:xfrm>
            <a:off x="1206500" y="2747959"/>
            <a:ext cx="21971000" cy="9756557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Largest paranasal sinus.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Lies within the body of the maxilla.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Pyramidal in shape with apex extending into the zygomatic process and the base is formed by the lateral wall of the nose/maxilla.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The size of an average maxillary sinus is : </a:t>
            </a:r>
          </a:p>
          <a:p>
            <a:pPr marL="1182624" lvl="1" indent="-591312" defTabSz="2365188">
              <a:spcBef>
                <a:spcPts val="4300"/>
              </a:spcBef>
              <a:defRPr sz="4656"/>
            </a:pPr>
            <a:r>
              <a:t>Anteroposterior - 35mm</a:t>
            </a:r>
          </a:p>
          <a:p>
            <a:pPr marL="1182624" lvl="1" indent="-591312" defTabSz="2365188">
              <a:spcBef>
                <a:spcPts val="4300"/>
              </a:spcBef>
              <a:defRPr sz="4656"/>
            </a:pPr>
            <a:r>
              <a:t>Mediolateral - 27 mm</a:t>
            </a:r>
          </a:p>
          <a:p>
            <a:pPr marL="1182624" lvl="1" indent="-591312" defTabSz="2365188">
              <a:spcBef>
                <a:spcPts val="4300"/>
              </a:spcBef>
              <a:defRPr sz="4656"/>
            </a:pPr>
            <a:r>
              <a:t>Superoinferior - 37 mm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Adult maxillary sinus has a volume of 15-30 ml.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2F8E765-B6B2-3580-B584-058152FB6F2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7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OSTIUM OF MAXILLARY SINUS"/>
          <p:cNvSpPr txBox="1">
            <a:spLocks noGrp="1"/>
          </p:cNvSpPr>
          <p:nvPr>
            <p:ph type="body" idx="21"/>
          </p:nvPr>
        </p:nvSpPr>
        <p:spPr>
          <a:xfrm>
            <a:off x="1206500" y="1201631"/>
            <a:ext cx="21971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OSTIUM OF MAXILLARY SINUS</a:t>
            </a:r>
          </a:p>
        </p:txBody>
      </p:sp>
      <p:sp>
        <p:nvSpPr>
          <p:cNvPr id="176" name="Opening of the maxillary sinus is in the middle meatus (lower part of Hiatus semilunaris).…"/>
          <p:cNvSpPr txBox="1">
            <a:spLocks noGrp="1"/>
          </p:cNvSpPr>
          <p:nvPr>
            <p:ph type="body" sz="half" idx="1"/>
          </p:nvPr>
        </p:nvSpPr>
        <p:spPr>
          <a:xfrm>
            <a:off x="1206500" y="2535780"/>
            <a:ext cx="11244710" cy="9968736"/>
          </a:xfrm>
          <a:prstGeom prst="rect">
            <a:avLst/>
          </a:prstGeom>
        </p:spPr>
        <p:txBody>
          <a:bodyPr/>
          <a:lstStyle/>
          <a:p>
            <a:r>
              <a:t>Opening of the maxillary sinus is in the middle meatus (lower part of Hiatus semilunaris).</a:t>
            </a:r>
          </a:p>
          <a:p>
            <a:r>
              <a:t>The Ostium lies approximately 2/3rd height on the medial wall of the sinus, making spontaneous drainage difficult.</a:t>
            </a:r>
          </a:p>
          <a:p>
            <a:r>
              <a:t>Blockage of the ostium can easily occur when there is inflammation of the mucosal lining of the ostum.</a:t>
            </a:r>
          </a:p>
        </p:txBody>
      </p:sp>
      <p:pic>
        <p:nvPicPr>
          <p:cNvPr id="177" name="Screenshot 2021-12-27 at 11.57.11 PM.png" descr="Screenshot 2021-12-27 at 11.57.1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7"/>
          <a:stretch>
            <a:fillRect/>
          </a:stretch>
        </p:blipFill>
        <p:spPr>
          <a:xfrm>
            <a:off x="12627863" y="17904"/>
            <a:ext cx="11775720" cy="7190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Screenshot 2021-12-27 at 11.58.58 PM.png" descr="Screenshot 2021-12-27 at 11.58.5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40552" y="7559144"/>
            <a:ext cx="8750301" cy="615950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8C9F76B-4FB9-7FEA-44BC-4A7E76E549E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8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chneiderian membrane"/>
          <p:cNvSpPr txBox="1">
            <a:spLocks noGrp="1"/>
          </p:cNvSpPr>
          <p:nvPr>
            <p:ph type="body" idx="21"/>
          </p:nvPr>
        </p:nvSpPr>
        <p:spPr>
          <a:xfrm>
            <a:off x="1206500" y="1202387"/>
            <a:ext cx="9779000" cy="93478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Schneiderian membrane </a:t>
            </a:r>
          </a:p>
        </p:txBody>
      </p:sp>
      <p:sp>
        <p:nvSpPr>
          <p:cNvPr id="181" name="Pseudo stratified columnar ciliated epithelium (2.16-3.11 mm thick)…"/>
          <p:cNvSpPr txBox="1">
            <a:spLocks noGrp="1"/>
          </p:cNvSpPr>
          <p:nvPr>
            <p:ph type="body" sz="half" idx="1"/>
          </p:nvPr>
        </p:nvSpPr>
        <p:spPr>
          <a:xfrm>
            <a:off x="802816" y="3398083"/>
            <a:ext cx="10348683" cy="9107051"/>
          </a:xfrm>
          <a:prstGeom prst="rect">
            <a:avLst/>
          </a:prstGeom>
        </p:spPr>
        <p:txBody>
          <a:bodyPr/>
          <a:lstStyle/>
          <a:p>
            <a:r>
              <a:t>Pseudo stratified columnar ciliated epithelium (2.16-3.11 mm thick) </a:t>
            </a:r>
          </a:p>
          <a:p>
            <a:r>
              <a:t>Mucous secreting cells (Goblet cells)</a:t>
            </a:r>
          </a:p>
          <a:p>
            <a:r>
              <a:t>Sweeping motion of the cilia clears the sinus secretions along with trapped dust particles and microbial agents.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202" y="8234726"/>
            <a:ext cx="10535655" cy="5267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462947_1_En_23_Fig4_HTML.png" descr="462947_1_En_23_Fig4_HTM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16178" y="217455"/>
            <a:ext cx="11467840" cy="758929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4300C90-ECFF-0364-0E5B-DCF11A3111E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IN" smtClean="0"/>
              <a:t>9</a:t>
            </a:fld>
            <a:endParaRPr lang="en-I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2278</Words>
  <Application>Microsoft Office PowerPoint</Application>
  <PresentationFormat>Custom</PresentationFormat>
  <Paragraphs>462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30_BasicColor</vt:lpstr>
      <vt:lpstr>MAXILLARY SINUS</vt:lpstr>
      <vt:lpstr>Contents </vt:lpstr>
      <vt:lpstr>Introduction </vt:lpstr>
      <vt:lpstr>PARA NASAL SINUSES</vt:lpstr>
      <vt:lpstr>Growth and Development</vt:lpstr>
      <vt:lpstr>PowerPoint Presentation</vt:lpstr>
      <vt:lpstr>Surgical 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Functions of the sinus</vt:lpstr>
      <vt:lpstr>Diseases related to the sinus</vt:lpstr>
      <vt:lpstr>Cysts </vt:lpstr>
      <vt:lpstr>Tumors </vt:lpstr>
      <vt:lpstr>Infections </vt:lpstr>
      <vt:lpstr>Maxillary sinusitis </vt:lpstr>
      <vt:lpstr>Maxillary sinusitis </vt:lpstr>
      <vt:lpstr>Maxillary sinusitis</vt:lpstr>
      <vt:lpstr>Maxillary sinusitis </vt:lpstr>
      <vt:lpstr>Acute Maxillary Sinusitis</vt:lpstr>
      <vt:lpstr>Diagnostic criteria for Rhinosinusitis</vt:lpstr>
      <vt:lpstr>CHRONIC MAXILLARY SINUSITS</vt:lpstr>
      <vt:lpstr>PowerPoint Presentation</vt:lpstr>
      <vt:lpstr>Clinical features </vt:lpstr>
      <vt:lpstr>PowerPoint Presentation</vt:lpstr>
      <vt:lpstr>PowerPoint Presentation</vt:lpstr>
      <vt:lpstr>PowerPoint Presentation</vt:lpstr>
      <vt:lpstr>PowerPoint Presentation</vt:lpstr>
      <vt:lpstr>MANAGEMENT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Postoperative management</vt:lpstr>
      <vt:lpstr>PowerPoint Presentation</vt:lpstr>
      <vt:lpstr>Functional Endoscopic Sinus Surgery</vt:lpstr>
      <vt:lpstr>Oro-Antral communication</vt:lpstr>
      <vt:lpstr>Definitions </vt:lpstr>
      <vt:lpstr>PowerPoint Presentation</vt:lpstr>
      <vt:lpstr>PowerPoint Presentation</vt:lpstr>
      <vt:lpstr>PowerPoint Presentation</vt:lpstr>
      <vt:lpstr>Diagnosis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COVID-19 &amp; MUCORMYCOSIS</vt:lpstr>
      <vt:lpstr>PowerPoint Presentation</vt:lpstr>
      <vt:lpstr>PowerPoint Presentation</vt:lpstr>
      <vt:lpstr>PowerPoint Presentation</vt:lpstr>
      <vt:lpstr>References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MAXILLARY SINUS</dc:title>
  <dc:creator>IDA ROOM</dc:creator>
  <cp:lastModifiedBy>IDA ROOM</cp:lastModifiedBy>
  <cp:revision>3</cp:revision>
  <dcterms:modified xsi:type="dcterms:W3CDTF">2023-05-19T10:32:10Z</dcterms:modified>
</cp:coreProperties>
</file>