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3"/>
  </p:notesMasterIdLst>
  <p:sldIdLst>
    <p:sldId id="256" r:id="rId2"/>
    <p:sldId id="257" r:id="rId3"/>
    <p:sldId id="258" r:id="rId4"/>
    <p:sldId id="259" r:id="rId5"/>
    <p:sldId id="382" r:id="rId6"/>
    <p:sldId id="383" r:id="rId7"/>
    <p:sldId id="384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81" r:id="rId21"/>
    <p:sldId id="277" r:id="rId22"/>
    <p:sldId id="279" r:id="rId23"/>
    <p:sldId id="280" r:id="rId24"/>
    <p:sldId id="333" r:id="rId25"/>
    <p:sldId id="336" r:id="rId26"/>
    <p:sldId id="335" r:id="rId27"/>
    <p:sldId id="338" r:id="rId28"/>
    <p:sldId id="337" r:id="rId29"/>
    <p:sldId id="284" r:id="rId30"/>
    <p:sldId id="291" r:id="rId31"/>
    <p:sldId id="342" r:id="rId32"/>
    <p:sldId id="340" r:id="rId33"/>
    <p:sldId id="343" r:id="rId34"/>
    <p:sldId id="344" r:id="rId35"/>
    <p:sldId id="345" r:id="rId36"/>
    <p:sldId id="347" r:id="rId37"/>
    <p:sldId id="346" r:id="rId38"/>
    <p:sldId id="351" r:id="rId39"/>
    <p:sldId id="292" r:id="rId40"/>
    <p:sldId id="293" r:id="rId41"/>
    <p:sldId id="352" r:id="rId42"/>
    <p:sldId id="296" r:id="rId43"/>
    <p:sldId id="353" r:id="rId44"/>
    <p:sldId id="297" r:id="rId45"/>
    <p:sldId id="300" r:id="rId46"/>
    <p:sldId id="302" r:id="rId47"/>
    <p:sldId id="303" r:id="rId48"/>
    <p:sldId id="306" r:id="rId49"/>
    <p:sldId id="307" r:id="rId50"/>
    <p:sldId id="356" r:id="rId51"/>
    <p:sldId id="357" r:id="rId52"/>
    <p:sldId id="358" r:id="rId53"/>
    <p:sldId id="359" r:id="rId54"/>
    <p:sldId id="360" r:id="rId55"/>
    <p:sldId id="308" r:id="rId56"/>
    <p:sldId id="310" r:id="rId57"/>
    <p:sldId id="309" r:id="rId58"/>
    <p:sldId id="312" r:id="rId59"/>
    <p:sldId id="363" r:id="rId60"/>
    <p:sldId id="364" r:id="rId61"/>
    <p:sldId id="365" r:id="rId62"/>
    <p:sldId id="354" r:id="rId63"/>
    <p:sldId id="366" r:id="rId64"/>
    <p:sldId id="361" r:id="rId65"/>
    <p:sldId id="355" r:id="rId66"/>
    <p:sldId id="367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9" r:id="rId75"/>
    <p:sldId id="313" r:id="rId76"/>
    <p:sldId id="315" r:id="rId77"/>
    <p:sldId id="316" r:id="rId78"/>
    <p:sldId id="326" r:id="rId79"/>
    <p:sldId id="317" r:id="rId80"/>
    <p:sldId id="369" r:id="rId81"/>
    <p:sldId id="370" r:id="rId82"/>
    <p:sldId id="368" r:id="rId83"/>
    <p:sldId id="330" r:id="rId84"/>
    <p:sldId id="318" r:id="rId85"/>
    <p:sldId id="319" r:id="rId86"/>
    <p:sldId id="329" r:id="rId87"/>
    <p:sldId id="321" r:id="rId88"/>
    <p:sldId id="323" r:id="rId89"/>
    <p:sldId id="325" r:id="rId90"/>
    <p:sldId id="381" r:id="rId91"/>
    <p:sldId id="328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FF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08" autoAdjust="0"/>
  </p:normalViewPr>
  <p:slideViewPr>
    <p:cSldViewPr>
      <p:cViewPr varScale="1">
        <p:scale>
          <a:sx n="89" d="100"/>
          <a:sy n="89" d="100"/>
        </p:scale>
        <p:origin x="-21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6E368-1D95-4D1E-9462-84619928A6BC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42D46-EA13-4D03-A565-6498793332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4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5,6,7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76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Liquid dam:</a:t>
            </a:r>
            <a:r>
              <a:rPr lang="en-IN" sz="1200" dirty="0">
                <a:solidFill>
                  <a:schemeClr val="bg1">
                    <a:lumMod val="85000"/>
                  </a:schemeClr>
                </a:solidFill>
              </a:rPr>
              <a:t>It is a resinous material applied on the labial aspect of the tooth surface prior to power </a:t>
            </a:r>
            <a:r>
              <a:rPr lang="en-IN" sz="1200" dirty="0" err="1">
                <a:solidFill>
                  <a:schemeClr val="bg1">
                    <a:lumMod val="85000"/>
                  </a:schemeClr>
                </a:solidFill>
              </a:rPr>
              <a:t>bleaching,also</a:t>
            </a:r>
            <a:r>
              <a:rPr lang="en-IN" sz="1200" dirty="0">
                <a:solidFill>
                  <a:schemeClr val="bg1">
                    <a:lumMod val="85000"/>
                  </a:schemeClr>
                </a:solidFill>
              </a:rPr>
              <a:t> to block out undercut prior to impression taking.</a:t>
            </a:r>
          </a:p>
          <a:p>
            <a:r>
              <a:rPr lang="en-IN" sz="1200" b="1" dirty="0" err="1">
                <a:solidFill>
                  <a:schemeClr val="bg1">
                    <a:lumMod val="85000"/>
                  </a:schemeClr>
                </a:solidFill>
              </a:rPr>
              <a:t>Cushees</a:t>
            </a:r>
            <a:r>
              <a:rPr lang="en-IN" sz="1200" b="1" dirty="0">
                <a:solidFill>
                  <a:schemeClr val="bg1">
                    <a:lumMod val="85000"/>
                  </a:schemeClr>
                </a:solidFill>
              </a:rPr>
              <a:t>: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Increase clamp performance &amp; patient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comfort.;Help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protect natural tooth structure &amp; delicate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restorations.;Reduces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clamp </a:t>
            </a:r>
            <a:r>
              <a:rPr lang="en-US" sz="1200" dirty="0" err="1">
                <a:solidFill>
                  <a:schemeClr val="bg1">
                    <a:lumMod val="85000"/>
                  </a:schemeClr>
                </a:solidFill>
              </a:rPr>
              <a:t>slippage.;Sterilizable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 &amp; reusable</a:t>
            </a:r>
          </a:p>
          <a:p>
            <a:r>
              <a:rPr lang="en-US" sz="1200" b="1" dirty="0">
                <a:solidFill>
                  <a:schemeClr val="bg1">
                    <a:lumMod val="85000"/>
                  </a:schemeClr>
                </a:solidFill>
              </a:rPr>
              <a:t>Hat dam: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clear plastic form shaped like a hat without a top; this is trimmed and fitted around clinical crown that cannot be clamped, to hold the rubber dam in place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Drawback:Access</a:t>
            </a:r>
            <a:r>
              <a:rPr lang="en-US" dirty="0"/>
              <a:t> to </a:t>
            </a:r>
            <a:r>
              <a:rPr lang="en-US" dirty="0" err="1"/>
              <a:t>mandibular</a:t>
            </a:r>
            <a:r>
              <a:rPr lang="en-US" dirty="0"/>
              <a:t> surfaces of teeth is limited.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Svedopter:Metal</a:t>
            </a:r>
            <a:r>
              <a:rPr lang="en-US" baseline="0" dirty="0"/>
              <a:t> saliva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Antianxiety</a:t>
            </a:r>
            <a:r>
              <a:rPr lang="en-US" dirty="0"/>
              <a:t> </a:t>
            </a:r>
            <a:r>
              <a:rPr lang="en-US" dirty="0" err="1"/>
              <a:t>drugs:benzodiazepines</a:t>
            </a:r>
            <a:r>
              <a:rPr lang="en-US" dirty="0"/>
              <a:t>(</a:t>
            </a:r>
            <a:r>
              <a:rPr lang="en-US" dirty="0" err="1"/>
              <a:t>diazepam,lorazepam,alprazolam</a:t>
            </a:r>
            <a:r>
              <a:rPr lang="en-US" dirty="0"/>
              <a:t>)</a:t>
            </a:r>
          </a:p>
          <a:p>
            <a:r>
              <a:rPr lang="en-US" dirty="0"/>
              <a:t>Muscle relaxants,antipsychotics,antihypertensives,antiemetics,antispasmotics,antihistamines.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5,6,7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63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 Disadvantage of plastic frame: 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1. Do not withstand sterilization.</a:t>
            </a:r>
          </a:p>
          <a:p>
            <a:pPr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  2. Have short life span.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-Advantageous when radiographs are part of procedure ( because it is radiolucent)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DF8F0-76D5-45E2-9575-71CB8AF0B9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>
                <a:solidFill>
                  <a:schemeClr val="bg1"/>
                </a:solidFill>
              </a:rPr>
              <a:t>:9-Universal double bowed anterior clamp</a:t>
            </a:r>
          </a:p>
          <a:p>
            <a:r>
              <a:rPr lang="en-US" sz="1200" dirty="0">
                <a:solidFill>
                  <a:srgbClr val="00B050"/>
                </a:solidFill>
              </a:rPr>
              <a:t>Green</a:t>
            </a:r>
            <a:r>
              <a:rPr lang="en-US" sz="1200" dirty="0">
                <a:solidFill>
                  <a:schemeClr val="bg1"/>
                </a:solidFill>
              </a:rPr>
              <a:t>:2A-Universal maxillary premolar clamp</a:t>
            </a:r>
          </a:p>
          <a:p>
            <a:r>
              <a:rPr lang="en-US" sz="1200" dirty="0">
                <a:solidFill>
                  <a:schemeClr val="accent2"/>
                </a:solidFill>
              </a:rPr>
              <a:t>Brown</a:t>
            </a:r>
            <a:r>
              <a:rPr lang="en-US" sz="1200" dirty="0">
                <a:solidFill>
                  <a:schemeClr val="bg1"/>
                </a:solidFill>
              </a:rPr>
              <a:t>:2-Universal </a:t>
            </a:r>
            <a:r>
              <a:rPr lang="en-US" sz="1200" dirty="0" err="1">
                <a:solidFill>
                  <a:schemeClr val="bg1"/>
                </a:solidFill>
              </a:rPr>
              <a:t>mandibular</a:t>
            </a:r>
            <a:r>
              <a:rPr lang="en-US" sz="1200" dirty="0">
                <a:solidFill>
                  <a:schemeClr val="bg1"/>
                </a:solidFill>
              </a:rPr>
              <a:t> premolar clamp</a:t>
            </a:r>
          </a:p>
          <a:p>
            <a:r>
              <a:rPr lang="en-US" sz="1200" dirty="0">
                <a:solidFill>
                  <a:srgbClr val="00B0F0"/>
                </a:solidFill>
              </a:rPr>
              <a:t>Skyblue</a:t>
            </a:r>
            <a:r>
              <a:rPr lang="en-US" sz="1200" dirty="0">
                <a:solidFill>
                  <a:schemeClr val="bg1"/>
                </a:solidFill>
              </a:rPr>
              <a:t>:7-Universal </a:t>
            </a:r>
            <a:r>
              <a:rPr lang="en-US" sz="1200" dirty="0" err="1">
                <a:solidFill>
                  <a:schemeClr val="bg1"/>
                </a:solidFill>
              </a:rPr>
              <a:t>mandibular</a:t>
            </a:r>
            <a:r>
              <a:rPr lang="en-US" sz="1200" dirty="0">
                <a:solidFill>
                  <a:schemeClr val="bg1"/>
                </a:solidFill>
              </a:rPr>
              <a:t> molar clamp</a:t>
            </a:r>
          </a:p>
          <a:p>
            <a:r>
              <a:rPr lang="en-US" sz="1200" dirty="0">
                <a:solidFill>
                  <a:srgbClr val="FFC000"/>
                </a:solidFill>
              </a:rPr>
              <a:t>Orange</a:t>
            </a:r>
            <a:r>
              <a:rPr lang="en-US" sz="1200" dirty="0">
                <a:solidFill>
                  <a:schemeClr val="bg1"/>
                </a:solidFill>
              </a:rPr>
              <a:t>:4-small maxillary molar clamp</a:t>
            </a:r>
          </a:p>
          <a:p>
            <a:r>
              <a:rPr lang="en-US" sz="1200" dirty="0">
                <a:solidFill>
                  <a:srgbClr val="FFFF00"/>
                </a:solidFill>
              </a:rPr>
              <a:t>Yellow</a:t>
            </a:r>
            <a:r>
              <a:rPr lang="en-US" sz="1200" dirty="0">
                <a:solidFill>
                  <a:schemeClr val="bg1"/>
                </a:solidFill>
              </a:rPr>
              <a:t>:12A-Right </a:t>
            </a:r>
            <a:r>
              <a:rPr lang="en-US" sz="1200" dirty="0" err="1">
                <a:solidFill>
                  <a:schemeClr val="bg1"/>
                </a:solidFill>
              </a:rPr>
              <a:t>mand</a:t>
            </a:r>
            <a:r>
              <a:rPr lang="en-US" sz="1200" dirty="0">
                <a:solidFill>
                  <a:schemeClr val="bg1"/>
                </a:solidFill>
              </a:rPr>
              <a:t>. Molar clamp with serrated jaws for partially erupted teeth</a:t>
            </a:r>
          </a:p>
          <a:p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1200" dirty="0">
                <a:solidFill>
                  <a:schemeClr val="bg1"/>
                </a:solidFill>
              </a:rPr>
              <a:t>:14A-Molar clamp for partially erupted or irregularly shaped teeth</a:t>
            </a:r>
          </a:p>
          <a:p>
            <a:r>
              <a:rPr lang="en-US" sz="1200" dirty="0"/>
              <a:t>Black</a:t>
            </a:r>
            <a:r>
              <a:rPr lang="en-US" sz="1200" dirty="0">
                <a:solidFill>
                  <a:schemeClr val="bg1"/>
                </a:solidFill>
              </a:rPr>
              <a:t>:8A-Molar clamp for small partially erupted or irregularly shaped teeth(</a:t>
            </a:r>
            <a:r>
              <a:rPr lang="en-US" sz="1200" dirty="0" err="1">
                <a:solidFill>
                  <a:schemeClr val="bg1"/>
                </a:solidFill>
              </a:rPr>
              <a:t>pedo</a:t>
            </a:r>
            <a:r>
              <a:rPr lang="en-US" sz="1200" dirty="0">
                <a:solidFill>
                  <a:schemeClr val="bg1"/>
                </a:solidFill>
              </a:rPr>
              <a:t>)</a:t>
            </a:r>
          </a:p>
          <a:p>
            <a:r>
              <a:rPr lang="en-US" sz="1200" dirty="0">
                <a:solidFill>
                  <a:srgbClr val="FF66CC"/>
                </a:solidFill>
              </a:rPr>
              <a:t>Pink</a:t>
            </a:r>
            <a:r>
              <a:rPr lang="en-US" sz="1200" dirty="0">
                <a:solidFill>
                  <a:schemeClr val="bg1"/>
                </a:solidFill>
              </a:rPr>
              <a:t>:13A-Left </a:t>
            </a:r>
            <a:r>
              <a:rPr lang="en-US" sz="1200" dirty="0" err="1">
                <a:solidFill>
                  <a:schemeClr val="bg1"/>
                </a:solidFill>
              </a:rPr>
              <a:t>mand</a:t>
            </a:r>
            <a:r>
              <a:rPr lang="en-US" sz="1200" dirty="0">
                <a:solidFill>
                  <a:schemeClr val="bg1"/>
                </a:solidFill>
              </a:rPr>
              <a:t>. Molar clamp with serrated jaws for partially erupted teeth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Excessive: dam will</a:t>
            </a:r>
            <a:r>
              <a:rPr lang="en-US" baseline="0" dirty="0"/>
              <a:t> </a:t>
            </a:r>
            <a:r>
              <a:rPr lang="en-US" dirty="0"/>
              <a:t>wrinkle between the teeth,</a:t>
            </a:r>
          </a:p>
          <a:p>
            <a:r>
              <a:rPr lang="en-US" dirty="0"/>
              <a:t>Less: chances of tear</a:t>
            </a:r>
            <a:r>
              <a:rPr lang="en-US" baseline="0" dirty="0"/>
              <a:t> is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Modelling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compound:Specially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required for anchoring and stabilizing no.212SA retainer.</a:t>
            </a:r>
            <a:r>
              <a:rPr lang="en-US" b="1" dirty="0">
                <a:solidFill>
                  <a:srgbClr val="00B0F0"/>
                </a:solidFill>
              </a:rPr>
              <a:t> compound in form of stick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heated over alcohol flame can be used to stabilize clamps.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 determine proper position mentally divide RD into 3 vertical sections: left, middle,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42D46-EA13-4D03-A565-64987933321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1F9A1-F5DB-48B4-9102-F879D8F50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BAC3E3-5D0C-4FE9-A335-F15E028EE0A1}" type="datetimeFigureOut">
              <a:rPr lang="en-US" smtClean="0"/>
              <a:pPr/>
              <a:t>01-Jul-23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6CCF339-4AE3-41E7-AC5A-8A797F3849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cer\My%20Documents\isolation%20pics\Ivoclar%20Vivadent%20-%20OptraLine_files\Media_33196203.jpg" TargetMode="External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e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438400"/>
            <a:ext cx="7772400" cy="197510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34000" endA="740" endPos="53000" dir="5400000" sy="-100000" algn="bl" rotWithShape="0"/>
                </a:effectLst>
              </a:rPr>
              <a:t>ISOLATION OF OPERATING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0"/>
            <a:ext cx="5791200" cy="400110"/>
          </a:xfrm>
          <a:prstGeom prst="rect">
            <a:avLst/>
          </a:prstGeom>
          <a:solidFill>
            <a:srgbClr val="66FF33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SIBAR INSTITUTE OF DENTAL SCIENCES,GUNTUR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143000"/>
            <a:ext cx="4953000" cy="95410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/>
              <a:t>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CONSERVATIVE 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DENTISTRY AND ENDODONTICS</a:t>
            </a: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C:\Users\nagesh\Desktop\IMG-20201215-WA00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87150" cy="1842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86400" y="5029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Dr. ANILA B.S.</a:t>
            </a:r>
          </a:p>
          <a:p>
            <a:r>
              <a:rPr lang="en-US" sz="2800" dirty="0"/>
              <a:t>READER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algn="ctr"/>
            <a:r>
              <a:rPr lang="en-US" sz="4000" b="1" u="sng" dirty="0">
                <a:solidFill>
                  <a:srgbClr val="FFC000"/>
                </a:solidFill>
                <a:effectLst/>
                <a:latin typeface="Arial Rounded MT Bold" pitchFamily="34" charset="0"/>
              </a:rPr>
              <a:t>Cotton rolls</a:t>
            </a:r>
            <a:endParaRPr lang="en-IN" sz="4000" b="1" u="sng" dirty="0">
              <a:solidFill>
                <a:srgbClr val="FFC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en-US" dirty="0"/>
              <a:t>Provides satisfactory dryness.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Placed in areas of mouth, Where salivary gland ducts exit so that they can absorb the saliva.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292" name="Picture 4" descr="C:\Users\standard\Desktop\pedo 1\cCotton-Rolls-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15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92D050"/>
                </a:solidFill>
              </a:rPr>
              <a:t>For MAXILLARY TEETH-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	In facial vestibule related to involved teeth.</a:t>
            </a:r>
          </a:p>
          <a:p>
            <a:pPr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2291" name="Picture 2" descr="E:\Bhavesh family photo, video\111020111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20900"/>
            <a:ext cx="43434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843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92D050"/>
                </a:solidFill>
              </a:rPr>
              <a:t>For MANDIBULAR TEETH-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	In facial &amp; lingual vestibule. </a:t>
            </a:r>
            <a:r>
              <a:rPr lang="en-US" sz="3200" dirty="0" err="1"/>
              <a:t>Lingually</a:t>
            </a:r>
            <a:r>
              <a:rPr lang="en-US" sz="3200" dirty="0"/>
              <a:t>, a large roll is rolled into position between tongue &amp; involved teeth.</a:t>
            </a:r>
            <a:endParaRPr lang="en-IN" sz="3200" dirty="0"/>
          </a:p>
        </p:txBody>
      </p:sp>
      <p:pic>
        <p:nvPicPr>
          <p:cNvPr id="13315" name="Picture 2" descr="C:\Users\standard\Desktop\pedo 1\th_0601demma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276600"/>
            <a:ext cx="37131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2" descr="45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276600"/>
            <a:ext cx="38862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C000"/>
                </a:solidFill>
              </a:rPr>
              <a:t>Cellulose wafers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Cellulose wafers are used in conjunction with cotton rolls 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In facial aspect of Posterior teeth to absorb saliva secreted by parotid gland.</a:t>
            </a:r>
          </a:p>
          <a:p>
            <a:endParaRPr lang="en-US" dirty="0"/>
          </a:p>
        </p:txBody>
      </p:sp>
      <p:pic>
        <p:nvPicPr>
          <p:cNvPr id="6" name="Picture 3" descr="C:\Users\ACER\Desktop\Screenshot_2017-02-21-20-38-12-460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238648"/>
            <a:ext cx="3004180" cy="2619352"/>
          </a:xfrm>
          <a:prstGeom prst="rect">
            <a:avLst/>
          </a:prstGeom>
          <a:noFill/>
        </p:spPr>
      </p:pic>
      <p:pic>
        <p:nvPicPr>
          <p:cNvPr id="1027" name="Picture 3" descr="C:\Users\ACER\Desktop\Screenshot_2017-02-22-00-05-13-188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795478"/>
            <a:ext cx="2276475" cy="306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rgbClr val="FFC000"/>
                </a:solidFill>
              </a:rPr>
              <a:t>Rubber Dam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4495800" cy="4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/>
              <a:t>Use of Rubber dam ensures </a:t>
            </a:r>
          </a:p>
          <a:p>
            <a:r>
              <a:rPr lang="en-US" sz="2400" dirty="0"/>
              <a:t>absolute moisture control in mouth.</a:t>
            </a:r>
          </a:p>
          <a:p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It isolates one or more teeth that are to be worked upon  from the rest of the mouth.</a:t>
            </a:r>
          </a:p>
          <a:p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Introduced by </a:t>
            </a:r>
          </a:p>
          <a:p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Sanford C Barnum </a:t>
            </a:r>
            <a:r>
              <a:rPr lang="en-US" sz="2400" dirty="0"/>
              <a:t>in 1864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1783560"/>
            <a:ext cx="3581400" cy="457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3124200"/>
            <a:ext cx="2871893" cy="22860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Armamentarium: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sheet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frame or holder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retainers or clamp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punch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 template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clamp forceps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napkin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Rubber dam lubricant</a:t>
            </a:r>
          </a:p>
          <a:p>
            <a:pPr marL="622300" indent="-514350"/>
            <a:r>
              <a:rPr lang="en-US" dirty="0">
                <a:solidFill>
                  <a:srgbClr val="FFC000"/>
                </a:solidFill>
              </a:rPr>
              <a:t>Other retainers: Dental floss, </a:t>
            </a:r>
            <a:r>
              <a:rPr lang="en-US" dirty="0" err="1">
                <a:solidFill>
                  <a:srgbClr val="FFC000"/>
                </a:solidFill>
              </a:rPr>
              <a:t>wedgets</a:t>
            </a:r>
            <a:r>
              <a:rPr lang="en-US" dirty="0">
                <a:solidFill>
                  <a:srgbClr val="FFC000"/>
                </a:solidFill>
              </a:rPr>
              <a:t> (elastic cords),</a:t>
            </a:r>
            <a:r>
              <a:rPr lang="en-US" dirty="0" err="1">
                <a:solidFill>
                  <a:srgbClr val="FFC000"/>
                </a:solidFill>
              </a:rPr>
              <a:t>Modelling</a:t>
            </a:r>
            <a:r>
              <a:rPr lang="en-US" dirty="0">
                <a:solidFill>
                  <a:srgbClr val="FFC000"/>
                </a:solidFill>
              </a:rPr>
              <a:t> compound.</a:t>
            </a:r>
          </a:p>
          <a:p>
            <a:pPr marL="622300" indent="-514350"/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screen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72106" y="0"/>
            <a:ext cx="2871893" cy="22860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Advantages of Rubber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Maintains clean, dry operating field.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Maximum access &amp; visibility.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Improves the properties of restorative material.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patient protection.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Clinician's protection.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Prevents aspiration of foreign bodies.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Retracts &amp; protects soft tissue.</a:t>
            </a:r>
          </a:p>
          <a:p>
            <a:pPr marL="571500" indent="-571500">
              <a:buFont typeface="+mj-lt"/>
              <a:buAutoNum type="romanLcPeriod"/>
              <a:defRPr/>
            </a:pPr>
            <a:r>
              <a:rPr lang="en-US" dirty="0"/>
              <a:t>Increases operating efficiency.</a:t>
            </a:r>
          </a:p>
          <a:p>
            <a:pPr marL="571500" indent="-571500">
              <a:buFontTx/>
              <a:buNone/>
              <a:defRPr/>
            </a:pPr>
            <a:endParaRPr lang="en-IN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Disadvantages of Rubber dam: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objection</a:t>
            </a:r>
          </a:p>
          <a:p>
            <a:r>
              <a:rPr lang="en-US" dirty="0"/>
              <a:t>Time consumption</a:t>
            </a:r>
          </a:p>
          <a:p>
            <a:r>
              <a:rPr lang="en-US" dirty="0"/>
              <a:t>Minor trauma to </a:t>
            </a:r>
            <a:r>
              <a:rPr lang="en-US" dirty="0" err="1"/>
              <a:t>gingiva</a:t>
            </a:r>
            <a:r>
              <a:rPr lang="en-US" dirty="0"/>
              <a:t>/cervical </a:t>
            </a:r>
            <a:r>
              <a:rPr lang="en-US" dirty="0" err="1"/>
              <a:t>cementum</a:t>
            </a:r>
            <a:r>
              <a:rPr lang="en-US" dirty="0"/>
              <a:t> during clamp removal</a:t>
            </a:r>
          </a:p>
          <a:p>
            <a:r>
              <a:rPr lang="en-US" dirty="0"/>
              <a:t>In case of metal crowns: show microscopic defects </a:t>
            </a:r>
            <a:r>
              <a:rPr lang="en-US" dirty="0" err="1"/>
              <a:t>followiong</a:t>
            </a:r>
            <a:r>
              <a:rPr lang="en-US" dirty="0"/>
              <a:t> clamp removal</a:t>
            </a:r>
          </a:p>
          <a:p>
            <a:r>
              <a:rPr lang="en-US" dirty="0"/>
              <a:t>Ceramic </a:t>
            </a:r>
            <a:r>
              <a:rPr lang="en-US" dirty="0" err="1"/>
              <a:t>crowns:tend</a:t>
            </a:r>
            <a:r>
              <a:rPr lang="en-US" dirty="0"/>
              <a:t> to # if clamps are allowed to grip margins.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Indications of Rubber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Endodontic procedures</a:t>
            </a:r>
          </a:p>
          <a:p>
            <a:r>
              <a:rPr lang="en-US" dirty="0"/>
              <a:t>Excavation of deep caries</a:t>
            </a:r>
          </a:p>
          <a:p>
            <a:r>
              <a:rPr lang="en-US" dirty="0"/>
              <a:t>Adhesive restorations</a:t>
            </a:r>
          </a:p>
          <a:p>
            <a:r>
              <a:rPr lang="en-US" dirty="0"/>
              <a:t>Bleaching</a:t>
            </a:r>
          </a:p>
          <a:p>
            <a:r>
              <a:rPr lang="en-US" dirty="0" err="1"/>
              <a:t>Subgingival</a:t>
            </a:r>
            <a:r>
              <a:rPr lang="en-US" dirty="0"/>
              <a:t> restorations</a:t>
            </a:r>
          </a:p>
          <a:p>
            <a:r>
              <a:rPr lang="en-US" dirty="0"/>
              <a:t>High risk patients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686800" cy="914400"/>
          </a:xfrm>
        </p:spPr>
        <p:txBody>
          <a:bodyPr/>
          <a:lstStyle/>
          <a:p>
            <a:r>
              <a:rPr lang="en-US" sz="3600" dirty="0">
                <a:solidFill>
                  <a:srgbClr val="FFC000"/>
                </a:solidFill>
              </a:rPr>
              <a:t>Contraindications of Rubber dam: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Asthmatic patients with breathing problems</a:t>
            </a:r>
          </a:p>
          <a:p>
            <a:r>
              <a:rPr lang="en-US" dirty="0"/>
              <a:t>Extremely </a:t>
            </a:r>
            <a:r>
              <a:rPr lang="en-US" dirty="0" err="1"/>
              <a:t>malpositioned</a:t>
            </a:r>
            <a:r>
              <a:rPr lang="en-US" dirty="0"/>
              <a:t> tooth</a:t>
            </a:r>
          </a:p>
          <a:p>
            <a:r>
              <a:rPr lang="en-US" dirty="0"/>
              <a:t>Patients with latex allergy</a:t>
            </a:r>
          </a:p>
          <a:p>
            <a:r>
              <a:rPr lang="en-US" dirty="0"/>
              <a:t>Presence of some fixed orthodontic appliance.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Table of contents: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Introduction</a:t>
            </a:r>
          </a:p>
          <a:p>
            <a:r>
              <a:rPr lang="en-US" dirty="0">
                <a:solidFill>
                  <a:srgbClr val="FFFF00"/>
                </a:solidFill>
              </a:rPr>
              <a:t>What is Infection prevention and control?</a:t>
            </a:r>
          </a:p>
          <a:p>
            <a:r>
              <a:rPr lang="en-US" dirty="0">
                <a:solidFill>
                  <a:srgbClr val="FFFF00"/>
                </a:solidFill>
              </a:rPr>
              <a:t>Goals of Isolation</a:t>
            </a:r>
          </a:p>
          <a:p>
            <a:r>
              <a:rPr lang="en-US" dirty="0">
                <a:solidFill>
                  <a:srgbClr val="FFFF00"/>
                </a:solidFill>
              </a:rPr>
              <a:t>Methods of Isolation</a:t>
            </a:r>
          </a:p>
          <a:p>
            <a:r>
              <a:rPr lang="en-US" dirty="0"/>
              <a:t>1.Cotton rolls</a:t>
            </a:r>
          </a:p>
          <a:p>
            <a:r>
              <a:rPr lang="en-US" dirty="0"/>
              <a:t>2.Cellulose wafers</a:t>
            </a:r>
          </a:p>
          <a:p>
            <a:r>
              <a:rPr lang="en-US" dirty="0"/>
              <a:t>3. </a:t>
            </a:r>
            <a:r>
              <a:rPr lang="en-US" dirty="0">
                <a:solidFill>
                  <a:srgbClr val="FF0000"/>
                </a:solidFill>
              </a:rPr>
              <a:t>Rubber dam</a:t>
            </a:r>
          </a:p>
          <a:p>
            <a:r>
              <a:rPr lang="en-US" dirty="0"/>
              <a:t>4. saliva ejectors</a:t>
            </a:r>
          </a:p>
          <a:p>
            <a:r>
              <a:rPr lang="en-US" dirty="0"/>
              <a:t>5. High volume evacuator</a:t>
            </a:r>
          </a:p>
          <a:p>
            <a:r>
              <a:rPr lang="en-US" dirty="0"/>
              <a:t>6. Throat shields</a:t>
            </a:r>
          </a:p>
          <a:p>
            <a:r>
              <a:rPr lang="en-US" dirty="0"/>
              <a:t>7. other adjuncts</a:t>
            </a:r>
          </a:p>
          <a:p>
            <a:r>
              <a:rPr lang="en-US" dirty="0"/>
              <a:t>8.Recent advances in isolation</a:t>
            </a:r>
          </a:p>
          <a:p>
            <a:r>
              <a:rPr lang="en-US" dirty="0">
                <a:solidFill>
                  <a:srgbClr val="FFFF00"/>
                </a:solidFill>
              </a:rPr>
              <a:t>conclusion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Armamentarium of Rubber dam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7772400" cy="12501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04635" y="1987120"/>
            <a:ext cx="5257045" cy="44847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92162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Rubber dam Sheet: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71600"/>
            <a:ext cx="5486400" cy="5486400"/>
          </a:xfrm>
          <a:solidFill>
            <a:srgbClr val="FF000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-Made of latex rubber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-Availability: </a:t>
            </a:r>
          </a:p>
          <a:p>
            <a:r>
              <a:rPr lang="en-US" dirty="0"/>
              <a:t>5x5 inch square ( 12.5x12.5 cm) – </a:t>
            </a:r>
            <a:r>
              <a:rPr lang="en-US" sz="2800" dirty="0"/>
              <a:t>used for children</a:t>
            </a:r>
          </a:p>
          <a:p>
            <a:pPr>
              <a:buNone/>
            </a:pPr>
            <a:r>
              <a:rPr lang="en-US" dirty="0"/>
              <a:t>     6x6 inch square (  15x15 cm)- used for adults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en-US" dirty="0" err="1">
                <a:solidFill>
                  <a:srgbClr val="FFFF00"/>
                </a:solidFill>
              </a:rPr>
              <a:t>Colors:</a:t>
            </a:r>
            <a:r>
              <a:rPr lang="en-US" dirty="0" err="1">
                <a:solidFill>
                  <a:srgbClr val="00B050"/>
                </a:solidFill>
              </a:rPr>
              <a:t>Green</a:t>
            </a:r>
            <a:r>
              <a:rPr lang="en-US" dirty="0"/>
              <a:t> or</a:t>
            </a:r>
            <a:r>
              <a:rPr lang="en-US" dirty="0">
                <a:solidFill>
                  <a:srgbClr val="0070C0"/>
                </a:solidFill>
              </a:rPr>
              <a:t> blue </a:t>
            </a:r>
            <a:r>
              <a:rPr lang="en-US" dirty="0"/>
              <a:t>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gray</a:t>
            </a:r>
            <a:r>
              <a:rPr lang="en-US" dirty="0"/>
              <a:t>– provide good contrast with teeth.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</a:rPr>
              <a:t>Sides :</a:t>
            </a:r>
          </a:p>
          <a:p>
            <a:r>
              <a:rPr lang="en-US" dirty="0"/>
              <a:t>Rubber dam sheet has </a:t>
            </a:r>
            <a:r>
              <a:rPr lang="en-US" dirty="0">
                <a:solidFill>
                  <a:srgbClr val="002060"/>
                </a:solidFill>
              </a:rPr>
              <a:t>dull and shiny </a:t>
            </a:r>
            <a:r>
              <a:rPr lang="en-US" dirty="0"/>
              <a:t>side. </a:t>
            </a:r>
          </a:p>
          <a:p>
            <a:r>
              <a:rPr lang="en-US" dirty="0"/>
              <a:t>Dull side is less reflective and placed facing the operator.</a:t>
            </a:r>
            <a:endParaRPr lang="en-IN" dirty="0"/>
          </a:p>
          <a:p>
            <a:pPr>
              <a:buNone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7" descr="untitled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>
          <a:xfrm>
            <a:off x="6019800" y="1676400"/>
            <a:ext cx="2857500" cy="215265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  <p:pic>
        <p:nvPicPr>
          <p:cNvPr id="8" name="Picture 8" descr="Dental_D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72200" y="4495800"/>
            <a:ext cx="2678113" cy="218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Rubber dam sheet thickness: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Thinner dams </a:t>
            </a:r>
            <a:r>
              <a:rPr lang="en-US" dirty="0"/>
              <a:t>are used where contacts are too tight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Thin and medium dams </a:t>
            </a:r>
            <a:r>
              <a:rPr lang="en-US" dirty="0"/>
              <a:t>are adequate for endodontic therapy.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Heavy thickness dam: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Recommended for isolation in operative dentistry- more effective in retracting tissues and more resistant to tearing.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Extra Heavy &amp;  Special Heavy thickness dams</a:t>
            </a:r>
            <a:r>
              <a:rPr lang="en-US" dirty="0"/>
              <a:t> are used for procedures : </a:t>
            </a:r>
            <a:r>
              <a:rPr lang="en-US" dirty="0">
                <a:solidFill>
                  <a:srgbClr val="FFFF00"/>
                </a:solidFill>
              </a:rPr>
              <a:t>bleaching, </a:t>
            </a:r>
            <a:r>
              <a:rPr lang="en-US" dirty="0" err="1">
                <a:solidFill>
                  <a:srgbClr val="FFFF00"/>
                </a:solidFill>
              </a:rPr>
              <a:t>subgingival</a:t>
            </a:r>
            <a:r>
              <a:rPr lang="en-US" dirty="0">
                <a:solidFill>
                  <a:srgbClr val="FFFF00"/>
                </a:solidFill>
              </a:rPr>
              <a:t> lesions, class V cavities </a:t>
            </a:r>
            <a:r>
              <a:rPr lang="en-US" dirty="0"/>
              <a:t>– better gingival retraction.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62600" y="1295400"/>
          <a:ext cx="3276600" cy="528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120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 GUAGE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  THICKNESS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THIN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0.006” (0.15mm)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MEDIUM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0.008” (0.20mm)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 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0.010” (0.25mm)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EXTRA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0.012” (0.30mm)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SPECIAL HEAVY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0.014”</a:t>
                      </a:r>
                    </a:p>
                    <a:p>
                      <a:r>
                        <a:rPr lang="en-US" dirty="0"/>
                        <a:t>(0.35mm)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Rubber dam frame: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Plastic frame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Metallic frame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/>
              <a:t>Hygenic</a:t>
            </a:r>
            <a:r>
              <a:rPr lang="en-US" dirty="0"/>
              <a:t> frame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Young’s frame</a:t>
            </a:r>
          </a:p>
        </p:txBody>
      </p:sp>
      <p:pic>
        <p:nvPicPr>
          <p:cNvPr id="8" name="Picture 2" descr="C:\Users\standard\Desktop\pedo\untitle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228600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 descr="IMGP209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2722407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5257800"/>
            <a:ext cx="7696200" cy="175432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USE-</a:t>
            </a:r>
          </a:p>
          <a:p>
            <a:r>
              <a:rPr lang="en-US" dirty="0">
                <a:solidFill>
                  <a:srgbClr val="FFFF00"/>
                </a:solidFill>
              </a:rPr>
              <a:t>-Placed below the rubber dam sheet, holds the borders of rubber dam  sheet preventing it from falling into patient’s mouth. </a:t>
            </a:r>
          </a:p>
          <a:p>
            <a:r>
              <a:rPr lang="en-US" dirty="0">
                <a:solidFill>
                  <a:srgbClr val="FFFF00"/>
                </a:solidFill>
              </a:rPr>
              <a:t>-All frames have retentive pegs or projections over which dam can be stretched to provide clear operating field.</a:t>
            </a:r>
          </a:p>
          <a:p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828800" y="50292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Nygaard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en-US" dirty="0" err="1">
                <a:solidFill>
                  <a:schemeClr val="accent2"/>
                </a:solidFill>
              </a:rPr>
              <a:t>Ostby</a:t>
            </a:r>
            <a:r>
              <a:rPr lang="en-US" dirty="0">
                <a:solidFill>
                  <a:schemeClr val="accent2"/>
                </a:solidFill>
              </a:rPr>
              <a:t> Frame: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Normally positioned on tissue surface or inside surface of dam and touches patient’s face.</a:t>
            </a:r>
          </a:p>
        </p:txBody>
      </p:sp>
      <p:pic>
        <p:nvPicPr>
          <p:cNvPr id="9" name="Content Placeholder 4" descr="IMGP20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3810000"/>
            <a:ext cx="3505200" cy="280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3" descr="IMGP209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819524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C:\Users\ACER\Desktop\isolation-the-rubber-dam-8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838200"/>
            <a:ext cx="324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(Pre attached frame)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Le </a:t>
            </a:r>
            <a:r>
              <a:rPr lang="en-US" dirty="0" err="1">
                <a:solidFill>
                  <a:schemeClr val="accent2"/>
                </a:solidFill>
              </a:rPr>
              <a:t>Carde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Articule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(articulated frame)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3581400" cy="457200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dirty="0"/>
              <a:t>New frame from France which is an </a:t>
            </a:r>
            <a:r>
              <a:rPr lang="en-US" dirty="0">
                <a:solidFill>
                  <a:srgbClr val="FFC000"/>
                </a:solidFill>
              </a:rPr>
              <a:t>articulated frame.  </a:t>
            </a:r>
            <a:r>
              <a:rPr lang="en-US" dirty="0"/>
              <a:t>Developed by 		</a:t>
            </a:r>
            <a:r>
              <a:rPr lang="en-US" b="1" dirty="0"/>
              <a:t>Dr. G. </a:t>
            </a:r>
            <a:r>
              <a:rPr lang="en-US" b="1" dirty="0" err="1"/>
              <a:t>Saveur</a:t>
            </a:r>
            <a:r>
              <a:rPr lang="en-US" b="1" dirty="0"/>
              <a:t>. 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It is curved to fit the face. </a:t>
            </a:r>
          </a:p>
          <a:p>
            <a:pPr algn="just">
              <a:lnSpc>
                <a:spcPct val="110000"/>
              </a:lnSpc>
            </a:pPr>
            <a:r>
              <a:rPr lang="en-US" dirty="0"/>
              <a:t>It is hinged in the middle to fold back allowing easier access for radiographic film placement. </a:t>
            </a:r>
          </a:p>
          <a:p>
            <a:endParaRPr lang="en-US" dirty="0"/>
          </a:p>
        </p:txBody>
      </p:sp>
      <p:pic>
        <p:nvPicPr>
          <p:cNvPr id="4" name="Picture 9" descr="41130rubberd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76800" y="2209800"/>
            <a:ext cx="37338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0" y="5943600"/>
            <a:ext cx="190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Saveur</a:t>
            </a:r>
            <a:r>
              <a:rPr lang="en-US" dirty="0">
                <a:solidFill>
                  <a:srgbClr val="FFC000"/>
                </a:solidFill>
              </a:rPr>
              <a:t> oval frame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Starlite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Visu</a:t>
            </a:r>
            <a:r>
              <a:rPr lang="en-US" b="1" dirty="0">
                <a:solidFill>
                  <a:schemeClr val="accent2"/>
                </a:solidFill>
              </a:rPr>
              <a:t> Frame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It is a ‘U’ shaped radiolucent plastic frame.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There is less tension because of shape.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 It is easier to use than </a:t>
            </a:r>
            <a:r>
              <a:rPr lang="en-US" dirty="0" err="1"/>
              <a:t>Nygard</a:t>
            </a:r>
            <a:r>
              <a:rPr lang="en-US" dirty="0"/>
              <a:t> </a:t>
            </a:r>
            <a:r>
              <a:rPr lang="en-US" dirty="0" err="1"/>
              <a:t>Ostby</a:t>
            </a:r>
            <a:r>
              <a:rPr lang="en-US" dirty="0"/>
              <a:t> frame when taking radiographs of molars.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/>
              <a:t>Placed either above or below the rubber dam sheet.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Requires no absorbent napkin and </a:t>
            </a:r>
          </a:p>
          <a:p>
            <a:pPr>
              <a:buNone/>
            </a:pPr>
            <a:r>
              <a:rPr lang="en-US" dirty="0"/>
              <a:t>stands away from the face of </a:t>
            </a:r>
          </a:p>
          <a:p>
            <a:pPr>
              <a:buNone/>
            </a:pPr>
            <a:r>
              <a:rPr lang="en-US" dirty="0"/>
              <a:t>the patient.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9874" name="Picture 2" descr="C:\Users\ACER\Desktop\f1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357315"/>
            <a:ext cx="2590800" cy="2500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8850" name="Picture 2" descr="C:\Users\ACER\Desktop\isolation-of-dental-operating-field-3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88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 Rubber dam retainers/clamps: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410200"/>
            <a:ext cx="868680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Uses:- </a:t>
            </a:r>
          </a:p>
          <a:p>
            <a:r>
              <a:rPr lang="en-US" dirty="0">
                <a:solidFill>
                  <a:srgbClr val="FFFF00"/>
                </a:solidFill>
              </a:rPr>
              <a:t>     -   Metal retainers that fit neck of tooth and hold Rubber dam sheet in position.</a:t>
            </a:r>
          </a:p>
          <a:p>
            <a:r>
              <a:rPr lang="en-US" dirty="0">
                <a:solidFill>
                  <a:srgbClr val="FFFF00"/>
                </a:solidFill>
              </a:rPr>
              <a:t>     -    They also provide gingival retraction.</a:t>
            </a:r>
          </a:p>
          <a:p>
            <a:r>
              <a:rPr lang="en-US" dirty="0">
                <a:solidFill>
                  <a:srgbClr val="FFFF00"/>
                </a:solidFill>
              </a:rPr>
              <a:t>     -   They make 4 point contact on tooth  &amp; grasp the tooth at gingival margin.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990600"/>
            <a:ext cx="307841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standard\Desktop\pedo\seal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505200"/>
            <a:ext cx="2133600" cy="166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standard\Desktop\pedo\ash%20rubber%20dam%20clamps%20a%20k%20and%20p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85800"/>
            <a:ext cx="3581400" cy="437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standard\Desktop\pedo\rubberda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352800"/>
            <a:ext cx="2514600" cy="194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Introduction: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Oral cavity is an extremely difficult area to work. </a:t>
            </a:r>
          </a:p>
          <a:p>
            <a:r>
              <a:rPr lang="en-IN" dirty="0"/>
              <a:t>The cheeks and tongue, the gingival tissue and the saliva complicate the access to and visibility of the tooth. </a:t>
            </a:r>
          </a:p>
          <a:p>
            <a:r>
              <a:rPr lang="en-IN" dirty="0"/>
              <a:t>Aerosol production: Transmission of Infection</a:t>
            </a:r>
          </a:p>
          <a:p>
            <a:r>
              <a:rPr lang="en-IN" dirty="0"/>
              <a:t>Also fluids  like saliva, blood, gingival </a:t>
            </a:r>
            <a:r>
              <a:rPr lang="en-IN" dirty="0" err="1"/>
              <a:t>crevicular</a:t>
            </a:r>
            <a:r>
              <a:rPr lang="en-IN" dirty="0"/>
              <a:t> fluid ,water spray from </a:t>
            </a:r>
            <a:r>
              <a:rPr lang="en-IN" dirty="0" err="1"/>
              <a:t>handpiece</a:t>
            </a:r>
            <a:r>
              <a:rPr lang="en-IN" dirty="0"/>
              <a:t> may be present.</a:t>
            </a:r>
          </a:p>
          <a:p>
            <a:pPr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CER\Desktop\LongScreenshot_2016-12-21-10-53-0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40868"/>
            <a:ext cx="4987601" cy="6517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2800" y="0"/>
            <a:ext cx="3629776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Hygenic</a:t>
            </a:r>
            <a:r>
              <a:rPr lang="en-US" dirty="0">
                <a:solidFill>
                  <a:srgbClr val="C00000"/>
                </a:solidFill>
              </a:rPr>
              <a:t> FIESTA Rubber dam clamps</a:t>
            </a:r>
          </a:p>
        </p:txBody>
      </p:sp>
      <p:pic>
        <p:nvPicPr>
          <p:cNvPr id="7" name="Picture 2" descr="C:\Users\ACER\Desktop\New folder\IMG_20160426_1133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91334"/>
            <a:ext cx="2286000" cy="1766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FFC000"/>
                </a:solidFill>
              </a:rPr>
              <a:t>Classification of clamps/Retainers: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05800" cy="5638800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material made</a:t>
            </a:r>
            <a:r>
              <a:rPr lang="en-US" sz="2400" b="1" dirty="0">
                <a:solidFill>
                  <a:schemeClr val="accent2"/>
                </a:solidFill>
              </a:rPr>
              <a:t> from they can be </a:t>
            </a:r>
          </a:p>
          <a:p>
            <a:pPr marL="609600" indent="-609600">
              <a:buClr>
                <a:srgbClr val="FF66FF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Metallic</a:t>
            </a:r>
          </a:p>
          <a:p>
            <a:pPr marL="609600" indent="-609600">
              <a:buFont typeface="Arial" charset="0"/>
              <a:buChar char="-"/>
            </a:pPr>
            <a:r>
              <a:rPr lang="en-US" sz="2400" dirty="0"/>
              <a:t>Tempered carbon steel </a:t>
            </a:r>
          </a:p>
          <a:p>
            <a:pPr marL="609600" indent="-609600">
              <a:buFont typeface="Arial" charset="0"/>
              <a:buChar char="-"/>
            </a:pPr>
            <a:r>
              <a:rPr lang="en-US" sz="2400" dirty="0"/>
              <a:t>Stainless steel </a:t>
            </a:r>
          </a:p>
          <a:p>
            <a:pPr marL="609600" indent="-609600">
              <a:buClr>
                <a:srgbClr val="FF66FF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Non Metallic </a:t>
            </a:r>
          </a:p>
          <a:p>
            <a:pPr marL="609600" indent="-609600">
              <a:buFont typeface="Arial" charset="0"/>
              <a:buChar char="–"/>
            </a:pPr>
            <a:r>
              <a:rPr lang="en-US" sz="2400" dirty="0"/>
              <a:t>Polycarbonate clamps</a:t>
            </a:r>
          </a:p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jaw design </a:t>
            </a:r>
          </a:p>
          <a:p>
            <a:pPr marL="609600" indent="-609600">
              <a:buFontTx/>
              <a:buNone/>
            </a:pPr>
            <a:r>
              <a:rPr lang="en-US" sz="2400" dirty="0"/>
              <a:t>                  All clamps can be divided into two main groups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Bland </a:t>
            </a:r>
          </a:p>
          <a:p>
            <a:pPr marL="609600" indent="-609600">
              <a:buFontTx/>
              <a:buAutoNum type="arabicPeriod"/>
            </a:pPr>
            <a:r>
              <a:rPr lang="en-US" sz="2400" dirty="0"/>
              <a:t>Retentive </a:t>
            </a:r>
          </a:p>
          <a:p>
            <a:pPr marL="609600" indent="-609600"/>
            <a:r>
              <a:rPr lang="en-US" sz="2400" b="1" i="1" dirty="0">
                <a:solidFill>
                  <a:schemeClr val="accent2"/>
                </a:solidFill>
              </a:rPr>
              <a:t>According to the tooth they are used on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</a:p>
          <a:p>
            <a:pPr marL="609600" indent="-609600">
              <a:buNone/>
            </a:pPr>
            <a:r>
              <a:rPr lang="en-US" sz="2400" dirty="0"/>
              <a:t>1)  Anterior Clamp, 2) Premolar Clamp, 3)  Molar Clamp </a:t>
            </a:r>
          </a:p>
          <a:p>
            <a:pPr marL="609600" indent="-609600">
              <a:buFontTx/>
              <a:buNone/>
            </a:pPr>
            <a:r>
              <a:rPr lang="en-US" sz="2400" dirty="0"/>
              <a:t>               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000"/>
                </a:solidFill>
              </a:rPr>
              <a:t>Jaw design : </a:t>
            </a:r>
            <a:r>
              <a:rPr lang="en-US" sz="3000" dirty="0">
                <a:solidFill>
                  <a:srgbClr val="FF0000"/>
                </a:solidFill>
              </a:rPr>
              <a:t>Bland and Retentive clamps</a:t>
            </a:r>
            <a:r>
              <a:rPr lang="en-US" sz="3000" b="1" dirty="0">
                <a:solidFill>
                  <a:srgbClr val="800000"/>
                </a:solidFill>
              </a:rPr>
              <a:t/>
            </a:r>
            <a:br>
              <a:rPr lang="en-US" sz="3000" b="1" dirty="0">
                <a:solidFill>
                  <a:srgbClr val="800000"/>
                </a:solidFill>
              </a:rPr>
            </a:b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505200"/>
            <a:ext cx="8229600" cy="3733800"/>
          </a:xfrm>
        </p:spPr>
        <p:txBody>
          <a:bodyPr/>
          <a:lstStyle/>
          <a:p>
            <a:pPr marL="609600" indent="-609600" algn="just">
              <a:lnSpc>
                <a:spcPct val="110000"/>
              </a:lnSpc>
            </a:pPr>
            <a:r>
              <a:rPr lang="en-US" sz="2400" b="1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Bland clamps </a:t>
            </a:r>
            <a:r>
              <a:rPr lang="en-US" sz="2400" dirty="0"/>
              <a:t>have jaws which are </a:t>
            </a:r>
            <a:r>
              <a:rPr lang="en-US" sz="2400" dirty="0">
                <a:solidFill>
                  <a:schemeClr val="accent3"/>
                </a:solidFill>
              </a:rPr>
              <a:t>flat and bent, directed towards each other</a:t>
            </a:r>
            <a:r>
              <a:rPr lang="en-US" sz="2400" dirty="0"/>
              <a:t>. They grasp the tooth at or above the gingival margin and  cause minimal gingival damage</a:t>
            </a:r>
          </a:p>
          <a:p>
            <a:pPr marL="609600" indent="-609600" algn="just">
              <a:lnSpc>
                <a:spcPct val="110000"/>
              </a:lnSpc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Retentive clamps </a:t>
            </a:r>
            <a:r>
              <a:rPr lang="en-US" sz="2400" dirty="0"/>
              <a:t>have jaws </a:t>
            </a:r>
            <a:r>
              <a:rPr lang="en-US" sz="2400" dirty="0">
                <a:solidFill>
                  <a:schemeClr val="accent3"/>
                </a:solidFill>
              </a:rPr>
              <a:t>directed more </a:t>
            </a:r>
            <a:r>
              <a:rPr lang="en-US" sz="2400" dirty="0" err="1">
                <a:solidFill>
                  <a:schemeClr val="accent3"/>
                </a:solidFill>
              </a:rPr>
              <a:t>gingivally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dirty="0"/>
              <a:t>so that they can grasp the teeth below the gingival margin. Used  more in partially erupted teeth.</a:t>
            </a:r>
          </a:p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en-US" sz="2400" dirty="0"/>
              <a:t>                              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40000" contrast="10000"/>
          </a:blip>
          <a:srcRect/>
          <a:stretch>
            <a:fillRect/>
          </a:stretch>
        </p:blipFill>
        <p:spPr>
          <a:xfrm>
            <a:off x="2362200" y="762000"/>
            <a:ext cx="449981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lnSpc>
                <a:spcPct val="110000"/>
              </a:lnSpc>
              <a:buFontTx/>
              <a:buNone/>
            </a:pPr>
            <a:r>
              <a:rPr lang="en-US" sz="3200" dirty="0">
                <a:solidFill>
                  <a:schemeClr val="accent2"/>
                </a:solidFill>
              </a:rPr>
              <a:t>Both bland and retentive can be further sub divided into:</a:t>
            </a:r>
          </a:p>
          <a:p>
            <a:pPr marL="609600" indent="-609600" algn="just">
              <a:lnSpc>
                <a:spcPct val="110000"/>
              </a:lnSpc>
              <a:buFontTx/>
              <a:buAutoNum type="arabicPeriod"/>
            </a:pPr>
            <a:r>
              <a:rPr lang="en-US" sz="3200" dirty="0"/>
              <a:t>     Winged and </a:t>
            </a:r>
          </a:p>
          <a:p>
            <a:pPr marL="609600" indent="-609600" algn="just">
              <a:lnSpc>
                <a:spcPct val="110000"/>
              </a:lnSpc>
              <a:buFontTx/>
              <a:buAutoNum type="arabicPeriod"/>
            </a:pPr>
            <a:r>
              <a:rPr lang="en-US" sz="3200" dirty="0"/>
              <a:t>     Wingless type.</a:t>
            </a:r>
            <a:endParaRPr lang="en-US" dirty="0"/>
          </a:p>
        </p:txBody>
      </p:sp>
      <p:pic>
        <p:nvPicPr>
          <p:cNvPr id="4" name="Picture 3" descr="IMGP204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037066"/>
            <a:ext cx="4572000" cy="282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b="1" u="sng" dirty="0">
                <a:solidFill>
                  <a:schemeClr val="accent2"/>
                </a:solidFill>
              </a:rPr>
              <a:t>Winged Retainers</a:t>
            </a:r>
            <a:r>
              <a:rPr lang="en-US" u="sng" dirty="0">
                <a:solidFill>
                  <a:schemeClr val="accent2"/>
                </a:solidFill>
              </a:rPr>
              <a:t>:</a:t>
            </a:r>
            <a:r>
              <a:rPr lang="en-US" u="sng" dirty="0">
                <a:solidFill>
                  <a:srgbClr val="FF0000"/>
                </a:solidFill>
              </a:rPr>
              <a:t/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772400" cy="4572000"/>
          </a:xfrm>
        </p:spPr>
        <p:txBody>
          <a:bodyPr/>
          <a:lstStyle/>
          <a:p>
            <a:r>
              <a:rPr lang="en-US" sz="3200" dirty="0"/>
              <a:t>Have both </a:t>
            </a:r>
            <a:r>
              <a:rPr lang="en-US" sz="3200" dirty="0">
                <a:solidFill>
                  <a:srgbClr val="FFC000"/>
                </a:solidFill>
              </a:rPr>
              <a:t>anterior and lateral wings</a:t>
            </a:r>
            <a:r>
              <a:rPr lang="en-US" sz="3200" dirty="0"/>
              <a:t>.</a:t>
            </a:r>
          </a:p>
          <a:p>
            <a:r>
              <a:rPr lang="en-US" sz="3200" dirty="0"/>
              <a:t>Wings are designed to provide </a:t>
            </a:r>
            <a:r>
              <a:rPr lang="en-US" sz="3200" dirty="0">
                <a:solidFill>
                  <a:srgbClr val="FFC000"/>
                </a:solidFill>
              </a:rPr>
              <a:t>extra retraction of rubber dam from operating field.</a:t>
            </a:r>
            <a:endParaRPr lang="en-US" sz="3200" dirty="0"/>
          </a:p>
          <a:p>
            <a:r>
              <a:rPr lang="en-US" sz="3200" dirty="0">
                <a:solidFill>
                  <a:srgbClr val="FFFF00"/>
                </a:solidFill>
              </a:rPr>
              <a:t>Disadvantage: </a:t>
            </a:r>
            <a:r>
              <a:rPr lang="en-US" sz="3200" dirty="0"/>
              <a:t>Wings interfere with placement of matrix bands,  retainers &amp; wedges.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30000" contrast="-10000"/>
          </a:blip>
          <a:srcRect/>
          <a:stretch>
            <a:fillRect/>
          </a:stretch>
        </p:blipFill>
        <p:spPr bwMode="auto">
          <a:xfrm>
            <a:off x="6055360" y="4419600"/>
            <a:ext cx="308864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2"/>
                </a:solidFill>
              </a:rPr>
              <a:t>Wingless retainers:</a:t>
            </a:r>
            <a:r>
              <a:rPr lang="en-US" b="1" u="sng" dirty="0">
                <a:solidFill>
                  <a:srgbClr val="FF0000"/>
                </a:solidFill>
              </a:rPr>
              <a:t/>
            </a:r>
            <a:br>
              <a:rPr lang="en-US" b="1" u="sng" dirty="0">
                <a:solidFill>
                  <a:srgbClr val="FF0000"/>
                </a:solidFill>
              </a:rPr>
            </a:b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>
              <a:buFont typeface="Wingdings 3" pitchFamily="18" charset="2"/>
              <a:buNone/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-</a:t>
            </a:r>
            <a:r>
              <a:rPr lang="en-US" dirty="0"/>
              <a:t>Wingless clamps are without wings.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dirty="0"/>
              <a:t>This clamp is placed over the anchor tooth &amp; then the dam is stretched over it. </a:t>
            </a:r>
          </a:p>
          <a:p>
            <a:pPr>
              <a:buFont typeface="Wingdings 3" pitchFamily="18" charset="2"/>
              <a:buNone/>
              <a:defRPr/>
            </a:pPr>
            <a:r>
              <a:rPr lang="en-US" b="1" dirty="0"/>
              <a:t> </a:t>
            </a:r>
            <a:r>
              <a:rPr lang="en-US" dirty="0"/>
              <a:t>They are indicated by letter </a:t>
            </a:r>
            <a:r>
              <a:rPr lang="en-US" dirty="0">
                <a:solidFill>
                  <a:schemeClr val="accent2"/>
                </a:solidFill>
              </a:rPr>
              <a:t>‘W’</a:t>
            </a:r>
            <a:r>
              <a:rPr lang="en-US" dirty="0"/>
              <a:t> in front of clamp number.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5247565" y="4191000"/>
            <a:ext cx="3896435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3400" y="4419600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Few examples: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/>
              <a:t>W 7   - </a:t>
            </a:r>
            <a:r>
              <a:rPr lang="en-US" dirty="0" err="1"/>
              <a:t>mandibular</a:t>
            </a:r>
            <a:r>
              <a:rPr lang="en-US" dirty="0"/>
              <a:t> molar anchor teeth.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/>
              <a:t>W 8   - maxillary molar anchor teeth.</a:t>
            </a:r>
          </a:p>
          <a:p>
            <a:pPr marL="623887" indent="-514350">
              <a:buFont typeface="Wingdings 3" pitchFamily="18" charset="2"/>
              <a:buAutoNum type="arabicPeriod"/>
              <a:defRPr/>
            </a:pPr>
            <a:r>
              <a:rPr lang="en-US" dirty="0"/>
              <a:t>W 4   - most premolar anchor teeth.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991600" cy="9144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Brinker clamps (</a:t>
            </a:r>
            <a:r>
              <a:rPr lang="en-US" dirty="0" err="1">
                <a:solidFill>
                  <a:schemeClr val="accent2"/>
                </a:solidFill>
              </a:rPr>
              <a:t>Coltene,Hygenic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 Maximum tissue retraction without laceration of gingival tissues.</a:t>
            </a:r>
          </a:p>
          <a:p>
            <a:r>
              <a:rPr lang="en-US" dirty="0"/>
              <a:t>Set of 6 clamps.</a:t>
            </a:r>
          </a:p>
        </p:txBody>
      </p:sp>
      <p:pic>
        <p:nvPicPr>
          <p:cNvPr id="80898" name="Picture 2" descr="C:\Users\ACER\Desktop\s-l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95600"/>
            <a:ext cx="4953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Tiger clamps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Retainers with </a:t>
            </a:r>
            <a:r>
              <a:rPr lang="en-US" sz="3200" dirty="0">
                <a:solidFill>
                  <a:srgbClr val="FFC000"/>
                </a:solidFill>
              </a:rPr>
              <a:t>serrated jaws </a:t>
            </a:r>
            <a:r>
              <a:rPr lang="en-US" sz="3200" dirty="0"/>
              <a:t>–tiger clamps, </a:t>
            </a:r>
            <a:r>
              <a:rPr lang="en-US" sz="3200" dirty="0">
                <a:solidFill>
                  <a:schemeClr val="accent3"/>
                </a:solidFill>
              </a:rPr>
              <a:t>increase stabilization/retention </a:t>
            </a:r>
            <a:r>
              <a:rPr lang="en-US" sz="3200" dirty="0"/>
              <a:t>in case of broken down teeth.</a:t>
            </a:r>
          </a:p>
          <a:p>
            <a:endParaRPr lang="en-US" dirty="0"/>
          </a:p>
        </p:txBody>
      </p:sp>
      <p:pic>
        <p:nvPicPr>
          <p:cNvPr id="4" name="Picture 5" descr="Rubber Dam Clamps - Ti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52800" y="3657600"/>
            <a:ext cx="2895600" cy="236220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Tying retainers with dental floss:</a:t>
            </a:r>
          </a:p>
          <a:p>
            <a:r>
              <a:rPr lang="en-US" sz="2400" dirty="0"/>
              <a:t>Bow of retainer should be tied with dental floss, </a:t>
            </a:r>
            <a:r>
              <a:rPr lang="en-IN" sz="2400" dirty="0"/>
              <a:t>before retainer is placed in mouth.</a:t>
            </a:r>
          </a:p>
          <a:p>
            <a:r>
              <a:rPr lang="en-IN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Uses of floss:</a:t>
            </a:r>
          </a:p>
          <a:p>
            <a:r>
              <a:rPr lang="en-US" sz="2400" dirty="0">
                <a:solidFill>
                  <a:srgbClr val="DFF50B"/>
                </a:solidFill>
              </a:rPr>
              <a:t>It allows retrieval of broken parts, if they are accidentally swallowed or aspirated.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Tight contacts:</a:t>
            </a:r>
            <a:r>
              <a:rPr lang="en-US" sz="2400" dirty="0">
                <a:solidFill>
                  <a:srgbClr val="DFF50B"/>
                </a:solidFill>
              </a:rPr>
              <a:t> Pass the dental floss- allows easy passage of Rubber Dam sheet.</a:t>
            </a:r>
          </a:p>
          <a:p>
            <a:endParaRPr lang="en-IN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IN" dirty="0"/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3" descr="IMGP2066.JPG"/>
          <p:cNvPicPr>
            <a:picLocks noChangeAspect="1"/>
          </p:cNvPicPr>
          <p:nvPr/>
        </p:nvPicPr>
        <p:blipFill>
          <a:blip r:embed="rId3" cstate="screen">
            <a:lum bright="4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071937"/>
            <a:ext cx="6357938" cy="278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657600" y="6488668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inches approximately is tied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Rubber dam punch: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cut holes on rubber dam sheet.</a:t>
            </a:r>
          </a:p>
          <a:p>
            <a:r>
              <a:rPr lang="en-US" dirty="0"/>
              <a:t>2 designs:</a:t>
            </a: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     Ainsworth design                   Ivory design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7" descr="IMGP2084.JPG"/>
          <p:cNvPicPr>
            <a:picLocks noChangeAspect="1"/>
          </p:cNvPicPr>
          <p:nvPr/>
        </p:nvPicPr>
        <p:blipFill>
          <a:blip r:embed="rId2" cstate="screen">
            <a:lum bright="3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200" y="3962400"/>
            <a:ext cx="3601956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IMGP2085.JPG"/>
          <p:cNvPicPr>
            <a:picLocks noChangeAspect="1"/>
          </p:cNvPicPr>
          <p:nvPr/>
        </p:nvPicPr>
        <p:blipFill>
          <a:blip r:embed="rId3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810000" cy="2496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production of absolute dryness by the exclusion of mouth secretions and humidity from the operation is essential to the correct performances of most operative procedures. </a:t>
            </a:r>
            <a:endParaRPr lang="en-GB" dirty="0"/>
          </a:p>
          <a:p>
            <a:pPr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/>
              <a:t>Isolation allow the proper manipulation and insertion of restorative materials &amp; help in achieving  best possible results.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75360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   Rubber dam punch(Ainsworth Design)</a:t>
            </a:r>
            <a:endParaRPr lang="en-US" dirty="0"/>
          </a:p>
        </p:txBody>
      </p:sp>
      <p:pic>
        <p:nvPicPr>
          <p:cNvPr id="13315" name="Picture 3" descr="C:\Users\ACER\Desktop\New folder\IMG_20160426_113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007749" cy="2670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316" name="Picture 4" descr="C:\Users\ACER\Desktop\New folder\IMG_20160426_1139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3962400"/>
            <a:ext cx="3949214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42672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err="1">
                <a:solidFill>
                  <a:srgbClr val="FF0000"/>
                </a:solidFill>
              </a:rPr>
              <a:t>Punch:To</a:t>
            </a:r>
            <a:r>
              <a:rPr lang="en-US" dirty="0">
                <a:solidFill>
                  <a:srgbClr val="FF0000"/>
                </a:solidFill>
              </a:rPr>
              <a:t> cut holes in Rubber Dam sheet</a:t>
            </a:r>
          </a:p>
          <a:p>
            <a:r>
              <a:rPr lang="en-US" dirty="0"/>
              <a:t>-Precision instrument which has</a:t>
            </a:r>
          </a:p>
          <a:p>
            <a:r>
              <a:rPr lang="en-US" dirty="0"/>
              <a:t> rotating </a:t>
            </a:r>
            <a:r>
              <a:rPr lang="en-US" dirty="0">
                <a:solidFill>
                  <a:srgbClr val="FF0000"/>
                </a:solidFill>
              </a:rPr>
              <a:t>metal disc with 6 holes </a:t>
            </a:r>
            <a:r>
              <a:rPr lang="en-US" dirty="0"/>
              <a:t>of</a:t>
            </a:r>
          </a:p>
          <a:p>
            <a:r>
              <a:rPr lang="en-US" dirty="0"/>
              <a:t> varying sizes &amp;  tapered sharp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pointed plunger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5657671"/>
            <a:ext cx="4187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Smaller holes-</a:t>
            </a:r>
            <a:r>
              <a:rPr lang="en-US" dirty="0" err="1"/>
              <a:t>incisors,canines,premolars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FFC000"/>
                </a:solidFill>
              </a:rPr>
              <a:t>Larger holes-</a:t>
            </a:r>
            <a:r>
              <a:rPr lang="en-US" dirty="0"/>
              <a:t>molars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Rubber dam punch holes: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IMGP2049.JPG"/>
          <p:cNvPicPr>
            <a:picLocks noChangeAspect="1"/>
          </p:cNvPicPr>
          <p:nvPr/>
        </p:nvPicPr>
        <p:blipFill>
          <a:blip r:embed="rId2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7212978" cy="4829437"/>
          </a:xfrm>
          <a:prstGeom prst="rect">
            <a:avLst/>
          </a:prstGeom>
          <a:ln w="762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880" cy="6096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Rubber dam template</a:t>
            </a:r>
          </a:p>
        </p:txBody>
      </p:sp>
      <p:pic>
        <p:nvPicPr>
          <p:cNvPr id="15362" name="Picture 2" descr="C:\Users\ACER\Desktop\New folder\IMG_20160426_114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474317" cy="4187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5657671"/>
            <a:ext cx="8511304" cy="156966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Use: </a:t>
            </a:r>
            <a:r>
              <a:rPr lang="en-US" sz="2400" dirty="0"/>
              <a:t>-Rubber dam template  helps in marking </a:t>
            </a:r>
          </a:p>
          <a:p>
            <a:r>
              <a:rPr lang="en-US" sz="2400" dirty="0"/>
              <a:t>dots on Rubber Dam sheet according to average position of teeth.</a:t>
            </a:r>
          </a:p>
          <a:p>
            <a:r>
              <a:rPr lang="en-US" sz="2400" dirty="0"/>
              <a:t>           -Distance b/w holes :1/4inch (6.3 mm)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07136"/>
          </a:xfrm>
        </p:spPr>
        <p:txBody>
          <a:bodyPr/>
          <a:lstStyle/>
          <a:p>
            <a:r>
              <a:rPr lang="en-US" dirty="0"/>
              <a:t>Points to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/>
              <a:t>Marks for maxillary central incisors are positioned approx </a:t>
            </a:r>
            <a:r>
              <a:rPr lang="en-US" sz="3200" dirty="0">
                <a:solidFill>
                  <a:schemeClr val="accent3"/>
                </a:solidFill>
              </a:rPr>
              <a:t>1 inch from top edge of rubber dam sheet </a:t>
            </a:r>
            <a:r>
              <a:rPr lang="en-US" sz="3200" dirty="0"/>
              <a:t>so that, patients upper lip is covered when dam is in place.</a:t>
            </a:r>
            <a:endParaRPr lang="en-IN" sz="3200" dirty="0"/>
          </a:p>
          <a:p>
            <a:pPr>
              <a:buFont typeface="Wingdings" pitchFamily="2" charset="2"/>
              <a:buChar char="v"/>
            </a:pPr>
            <a:r>
              <a:rPr lang="en-US" dirty="0"/>
              <a:t>Distance b/w holes is equal to distance from centre of one tooth to centre of adjacent tooth, measured at level of gingival tissue.</a:t>
            </a:r>
          </a:p>
          <a:p>
            <a:r>
              <a:rPr lang="en-US" dirty="0"/>
              <a:t>   It is </a:t>
            </a:r>
            <a:r>
              <a:rPr lang="en-US" dirty="0" err="1"/>
              <a:t>apprx</a:t>
            </a:r>
            <a:r>
              <a:rPr lang="en-US" dirty="0"/>
              <a:t> </a:t>
            </a:r>
            <a:r>
              <a:rPr lang="en-US" dirty="0">
                <a:solidFill>
                  <a:schemeClr val="accent3"/>
                </a:solidFill>
              </a:rPr>
              <a:t>1/4 inches (6.3 mm).</a:t>
            </a:r>
          </a:p>
          <a:p>
            <a:r>
              <a:rPr lang="en-US" dirty="0"/>
              <a:t>Holes are punched according to arch form with </a:t>
            </a:r>
            <a:r>
              <a:rPr lang="en-US" dirty="0">
                <a:solidFill>
                  <a:schemeClr val="accent3"/>
                </a:solidFill>
              </a:rPr>
              <a:t>adjustments in case of missing or </a:t>
            </a:r>
            <a:r>
              <a:rPr lang="en-US" dirty="0" err="1">
                <a:solidFill>
                  <a:schemeClr val="accent3"/>
                </a:solidFill>
              </a:rPr>
              <a:t>malaligned</a:t>
            </a:r>
            <a:r>
              <a:rPr lang="en-US" dirty="0">
                <a:solidFill>
                  <a:schemeClr val="accent3"/>
                </a:solidFill>
              </a:rPr>
              <a:t> teeth.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Distance b/w holes  -excessive</a:t>
            </a:r>
          </a:p>
          <a:p>
            <a:pPr>
              <a:buFont typeface="Wingdings 3" pitchFamily="18" charset="2"/>
              <a:buNone/>
            </a:pPr>
            <a:r>
              <a:rPr lang="en-US" dirty="0"/>
              <a:t>                                            -less</a:t>
            </a:r>
          </a:p>
          <a:p>
            <a:pPr>
              <a:buFont typeface="Wingdings 3" pitchFamily="18" charset="2"/>
              <a:buNone/>
            </a:pPr>
            <a:r>
              <a:rPr lang="en-US" dirty="0"/>
              <a:t>                                              -correct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Rubber dam clamp forceps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 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</a:rPr>
              <a:t> </a:t>
            </a:r>
            <a:r>
              <a:rPr lang="en-US" sz="3200" dirty="0"/>
              <a:t>Instrument used  for placing, adjusting &amp; removing clamp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81000" y="3048000"/>
            <a:ext cx="607807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39000" y="39624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Ivory type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5943600"/>
            <a:ext cx="1305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Stokes type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629400" y="4038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05600" y="6019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Rubber dam napkin: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r>
              <a:rPr lang="en-US" dirty="0"/>
              <a:t>Soft, absorbent, disposable napkin.</a:t>
            </a:r>
          </a:p>
          <a:p>
            <a:r>
              <a:rPr lang="en-US" dirty="0"/>
              <a:t>Placed  b/w rubber dam and patients skin.</a:t>
            </a:r>
          </a:p>
          <a:p>
            <a:r>
              <a:rPr lang="en-US" dirty="0"/>
              <a:t>Reduces allergic reactions in sensitive patients.</a:t>
            </a:r>
          </a:p>
          <a:p>
            <a:r>
              <a:rPr lang="en-US" dirty="0"/>
              <a:t>Provide greater comfort for the patient.</a:t>
            </a:r>
          </a:p>
          <a:p>
            <a:r>
              <a:rPr lang="en-US" dirty="0"/>
              <a:t>Absorbs saliva from the corner of the patient’s mouth.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18" r="7218"/>
          <a:stretch>
            <a:fillRect/>
          </a:stretch>
        </p:blipFill>
        <p:spPr bwMode="auto">
          <a:xfrm>
            <a:off x="3886200" y="4419600"/>
            <a:ext cx="2590800" cy="2088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Ora-Shield Rubber Dam Napkin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1000" y="4191000"/>
            <a:ext cx="2743200" cy="2400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86600" y="46482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2800" y="579120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553200" y="4724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53200" y="58674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ppt templates\9WUCAK2GWQKCA8WY3DMCAPPEB6DCA7YMR0LCAH4XPHPCA37R3IKCA1W0IPDCASI96KXCAJCRYYJCACJ1HT1CA0ZLT1ECASMB5J8CAY01DUHCAM8CA6FCAJ26I3NCAM7B4J5CA04RBXMCA5KZAWLCABYF0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358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Rubber dam lubricant: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Water soluble lubricants are applied in area of punched holes.</a:t>
            </a:r>
          </a:p>
          <a:p>
            <a:pPr>
              <a:defRPr/>
            </a:pPr>
            <a:r>
              <a:rPr lang="en-US" dirty="0"/>
              <a:t>Facilitate easy passage of dam  through proximal contacts.</a:t>
            </a:r>
          </a:p>
          <a:p>
            <a:pPr>
              <a:defRPr/>
            </a:pPr>
            <a:r>
              <a:rPr lang="en-US" dirty="0"/>
              <a:t>Commercially a product </a:t>
            </a:r>
            <a:r>
              <a:rPr lang="en-US" dirty="0" err="1">
                <a:solidFill>
                  <a:srgbClr val="FF0000"/>
                </a:solidFill>
              </a:rPr>
              <a:t>Velvachol</a:t>
            </a:r>
            <a:r>
              <a:rPr lang="en-US" dirty="0"/>
              <a:t> (water based gel) available</a:t>
            </a:r>
            <a:r>
              <a:rPr lang="en-IN" dirty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8" descr="bo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6200" y="3733800"/>
            <a:ext cx="2743200" cy="2895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914400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Other retainers: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88760"/>
          </a:xfrm>
        </p:spPr>
        <p:txBody>
          <a:bodyPr/>
          <a:lstStyle/>
          <a:p>
            <a:r>
              <a:rPr lang="en-US" dirty="0"/>
              <a:t>Dental floss</a:t>
            </a:r>
          </a:p>
          <a:p>
            <a:r>
              <a:rPr lang="en-US" dirty="0" err="1"/>
              <a:t>Wedgets</a:t>
            </a:r>
            <a:r>
              <a:rPr lang="en-US" dirty="0"/>
              <a:t> (elastic cord)</a:t>
            </a:r>
          </a:p>
          <a:p>
            <a:r>
              <a:rPr lang="en-US" dirty="0"/>
              <a:t>Strip of RD material.</a:t>
            </a:r>
          </a:p>
          <a:p>
            <a:r>
              <a:rPr lang="en-US" dirty="0" err="1"/>
              <a:t>Modelling</a:t>
            </a:r>
            <a:r>
              <a:rPr lang="en-US" dirty="0"/>
              <a:t> compound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ACER\Desktop\New folder\IMG_20160426_1132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2743200" cy="1371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D:\Downloads\Desktop\rd\rd pics\IMG_1490.JPG"/>
          <p:cNvPicPr>
            <a:picLocks noChangeAspect="1" noChangeArrowheads="1"/>
          </p:cNvPicPr>
          <p:nvPr/>
        </p:nvPicPr>
        <p:blipFill>
          <a:blip r:embed="rId4" cstate="screen">
            <a:lum bright="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961" y="2590800"/>
            <a:ext cx="3975039" cy="1622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ACER\Desktop\Screenshot_2017-02-21-23-05-49-125.jpe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200525" cy="2743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4114800"/>
            <a:ext cx="13067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Dental floss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488668"/>
            <a:ext cx="1029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Wedgets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1505" name="Picture 1" descr="C:\Users\ACER\Desktop\th_13448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7975" y="4861531"/>
            <a:ext cx="2486025" cy="1996469"/>
          </a:xfrm>
          <a:prstGeom prst="rect">
            <a:avLst/>
          </a:prstGeom>
          <a:noFill/>
        </p:spPr>
      </p:pic>
      <p:pic>
        <p:nvPicPr>
          <p:cNvPr id="21506" name="Picture 2" descr="C:\Users\ACER\Desktop\Compound-210x210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857750"/>
            <a:ext cx="2000250" cy="20002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43400" y="4800600"/>
            <a:ext cx="2362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Modelling</a:t>
            </a:r>
            <a:r>
              <a:rPr lang="en-US" dirty="0">
                <a:solidFill>
                  <a:schemeClr val="accent2"/>
                </a:solidFill>
              </a:rPr>
              <a:t> compound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8915400" cy="914400"/>
          </a:xfrm>
        </p:spPr>
        <p:txBody>
          <a:bodyPr/>
          <a:lstStyle/>
          <a:p>
            <a:r>
              <a:rPr lang="en-US" dirty="0"/>
              <a:t>Rubber dam placement techniques: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622300" indent="-514350">
              <a:buNone/>
            </a:pPr>
            <a:r>
              <a:rPr lang="en-US" dirty="0">
                <a:solidFill>
                  <a:srgbClr val="FFC000"/>
                </a:solidFill>
              </a:rPr>
              <a:t>Preparation of  the mouth:</a:t>
            </a:r>
          </a:p>
          <a:p>
            <a:pPr marL="622300" indent="-514350"/>
            <a:r>
              <a:rPr lang="en-US" dirty="0"/>
              <a:t>Teeth cleaned</a:t>
            </a:r>
          </a:p>
          <a:p>
            <a:pPr marL="622300" indent="-514350"/>
            <a:r>
              <a:rPr lang="en-US" dirty="0"/>
              <a:t>Contacts checked with floss</a:t>
            </a:r>
          </a:p>
          <a:p>
            <a:pPr marL="622300" indent="-514350"/>
            <a:r>
              <a:rPr lang="en-US" dirty="0"/>
              <a:t>Rough contact smoothened with proximal contact disk.</a:t>
            </a:r>
          </a:p>
          <a:p>
            <a:pPr marL="622300" indent="-514350"/>
            <a:r>
              <a:rPr lang="en-US" dirty="0"/>
              <a:t>Lips and corners of mouth lubricated with </a:t>
            </a:r>
            <a:r>
              <a:rPr lang="en-US" dirty="0" err="1"/>
              <a:t>vaseline</a:t>
            </a:r>
            <a:r>
              <a:rPr lang="en-US" dirty="0"/>
              <a:t>.</a:t>
            </a:r>
            <a:endParaRPr lang="en-IN" dirty="0"/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C000"/>
                </a:solidFill>
              </a:rPr>
              <a:t>Preparation of dam:</a:t>
            </a:r>
          </a:p>
          <a:p>
            <a:r>
              <a:rPr lang="en-US" dirty="0"/>
              <a:t>Selection of  RD sheet</a:t>
            </a:r>
          </a:p>
          <a:p>
            <a:r>
              <a:rPr lang="en-US" dirty="0"/>
              <a:t>Marking &amp; Punching holes.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with rubber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50874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Single tooth isolation:</a:t>
            </a:r>
          </a:p>
          <a:p>
            <a:r>
              <a:rPr lang="en-US" dirty="0">
                <a:solidFill>
                  <a:schemeClr val="bg1"/>
                </a:solidFill>
              </a:rPr>
              <a:t>1.Pit &amp; fissure sealants</a:t>
            </a:r>
          </a:p>
          <a:p>
            <a:r>
              <a:rPr lang="en-US" dirty="0">
                <a:solidFill>
                  <a:schemeClr val="bg1"/>
                </a:solidFill>
              </a:rPr>
              <a:t>2.Class I restorations</a:t>
            </a:r>
          </a:p>
          <a:p>
            <a:r>
              <a:rPr lang="en-US" dirty="0">
                <a:solidFill>
                  <a:schemeClr val="bg1"/>
                </a:solidFill>
              </a:rPr>
              <a:t>3.Class v restorations</a:t>
            </a:r>
          </a:p>
          <a:p>
            <a:r>
              <a:rPr lang="en-US" dirty="0">
                <a:solidFill>
                  <a:schemeClr val="bg1"/>
                </a:solidFill>
              </a:rPr>
              <a:t>4.Endodontic procedures</a:t>
            </a:r>
          </a:p>
          <a:p>
            <a:endParaRPr lang="en-US" dirty="0"/>
          </a:p>
          <a:p>
            <a:r>
              <a:rPr lang="en-US" i="1" u="sng" dirty="0">
                <a:solidFill>
                  <a:srgbClr val="C00000"/>
                </a:solidFill>
              </a:rPr>
              <a:t>3 techniques of placement: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Clamp placement prior to rubber dam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Clamp and rubber dam  placed together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Clamp placement after rubber dam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260056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Multiple teeth isolation:</a:t>
            </a:r>
          </a:p>
          <a:p>
            <a:r>
              <a:rPr lang="en-US" dirty="0">
                <a:solidFill>
                  <a:schemeClr val="bg1"/>
                </a:solidFill>
              </a:rPr>
              <a:t>1.Bleaching</a:t>
            </a:r>
          </a:p>
          <a:p>
            <a:r>
              <a:rPr lang="en-US" dirty="0">
                <a:solidFill>
                  <a:schemeClr val="bg1"/>
                </a:solidFill>
              </a:rPr>
              <a:t>2.Class II restorations</a:t>
            </a:r>
          </a:p>
          <a:p>
            <a:r>
              <a:rPr lang="en-US" dirty="0">
                <a:solidFill>
                  <a:schemeClr val="bg1"/>
                </a:solidFill>
              </a:rPr>
              <a:t>3.Multiple restorations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57400" y="36576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Infection prevention and control?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Infection prevention and control is a scientific approach with: </a:t>
            </a:r>
          </a:p>
          <a:p>
            <a:r>
              <a:rPr lang="en-US" dirty="0"/>
              <a:t> practical solutions designed to prevent harm, caused by infections to patients and health care workers, </a:t>
            </a:r>
          </a:p>
          <a:p>
            <a:r>
              <a:rPr lang="en-US" dirty="0"/>
              <a:t> grounded in principles of infectious diseases, epidemiology, social science and health system strengthening, and</a:t>
            </a:r>
          </a:p>
          <a:p>
            <a:r>
              <a:rPr lang="en-US" dirty="0"/>
              <a:t>  rooted in patient safety and health service quality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/>
              <a:t>Preparation of the rubber dam: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Stage 1: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Selection of the Dam:</a:t>
            </a:r>
          </a:p>
          <a:p>
            <a:r>
              <a:rPr lang="en-US" dirty="0">
                <a:solidFill>
                  <a:schemeClr val="accent3"/>
                </a:solidFill>
              </a:rPr>
              <a:t>Heavy and Extra heavy </a:t>
            </a:r>
            <a:r>
              <a:rPr lang="en-US" dirty="0"/>
              <a:t>: Restorative procedures.</a:t>
            </a:r>
          </a:p>
          <a:p>
            <a:r>
              <a:rPr lang="en-US" dirty="0">
                <a:solidFill>
                  <a:schemeClr val="accent3"/>
                </a:solidFill>
              </a:rPr>
              <a:t>Medium</a:t>
            </a:r>
            <a:r>
              <a:rPr lang="en-US" dirty="0"/>
              <a:t> :Endodontic procedures.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Natural rubber dams: advantageous in case of endodontic radiography.</a:t>
            </a:r>
          </a:p>
        </p:txBody>
      </p:sp>
      <p:sp>
        <p:nvSpPr>
          <p:cNvPr id="7" name="Down Arrow 6"/>
          <p:cNvSpPr/>
          <p:nvPr/>
        </p:nvSpPr>
        <p:spPr>
          <a:xfrm>
            <a:off x="2057400" y="41148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4800600"/>
            <a:ext cx="816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Better retraction of tissues than thin dams;  and is easier to place than heavier dams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/>
              <a:t>Preparation of the rubber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772400" cy="498396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Stage 2:</a:t>
            </a:r>
          </a:p>
          <a:p>
            <a:r>
              <a:rPr lang="en-US" dirty="0">
                <a:solidFill>
                  <a:srgbClr val="FF0000"/>
                </a:solidFill>
              </a:rPr>
              <a:t>Marking the holes: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Punch an Identification hole in </a:t>
            </a:r>
            <a:r>
              <a:rPr lang="en-US" dirty="0">
                <a:solidFill>
                  <a:srgbClr val="FF0000"/>
                </a:solidFill>
              </a:rPr>
              <a:t>upper left corner </a:t>
            </a:r>
            <a:r>
              <a:rPr lang="en-US" dirty="0"/>
              <a:t>for ease of location of that corner while applying dam to the RD frame.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Distance b/w holes is equal to distance from centre of one tooth to centre of adjacent tooth, measured at level of gingival tissue.</a:t>
            </a:r>
          </a:p>
          <a:p>
            <a:r>
              <a:rPr lang="en-US" dirty="0">
                <a:solidFill>
                  <a:srgbClr val="FF0000"/>
                </a:solidFill>
              </a:rPr>
              <a:t>   It is approx 1/4 inches (6.3 mm).</a:t>
            </a:r>
          </a:p>
          <a:p>
            <a:r>
              <a:rPr lang="en-US" dirty="0"/>
              <a:t>Isolation of a minimum of 3 teeth is recommended. But when endodontic therapy is indicated only the tooth to be treated is isolated.</a:t>
            </a:r>
          </a:p>
          <a:p>
            <a:r>
              <a:rPr lang="en-US" sz="3200" dirty="0"/>
              <a:t>Marks for </a:t>
            </a:r>
            <a:r>
              <a:rPr lang="en-US" sz="3200" dirty="0">
                <a:solidFill>
                  <a:srgbClr val="FF0000"/>
                </a:solidFill>
              </a:rPr>
              <a:t>maxillary central incisors </a:t>
            </a:r>
            <a:r>
              <a:rPr lang="en-US" sz="3200" dirty="0"/>
              <a:t>are positioned </a:t>
            </a:r>
            <a:r>
              <a:rPr lang="en-US" sz="3200" dirty="0">
                <a:solidFill>
                  <a:srgbClr val="FF0000"/>
                </a:solidFill>
              </a:rPr>
              <a:t>approx 1 inch from top edge of rubber dam sheet </a:t>
            </a:r>
            <a:r>
              <a:rPr lang="en-US" sz="3200" dirty="0"/>
              <a:t>so that, patients upper lip is covered when dam is in place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1994"/>
            <a:ext cx="9144000" cy="697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343400" cy="4572000"/>
          </a:xfrm>
        </p:spPr>
        <p:txBody>
          <a:bodyPr/>
          <a:lstStyle/>
          <a:p>
            <a:r>
              <a:rPr lang="en-US" dirty="0"/>
              <a:t>The farther posterior the </a:t>
            </a:r>
            <a:r>
              <a:rPr lang="en-US" dirty="0" err="1"/>
              <a:t>mandibular</a:t>
            </a:r>
            <a:r>
              <a:rPr lang="en-US" dirty="0"/>
              <a:t> anchor tooth, the  more dam material is required to come from behind the retainer over the upper lip.</a:t>
            </a:r>
            <a:endParaRPr lang="en-IN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05000"/>
            <a:ext cx="3505200" cy="4257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US" dirty="0"/>
              <a:t>Preparation of the rubber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Stage 2:</a:t>
            </a:r>
          </a:p>
          <a:p>
            <a:r>
              <a:rPr lang="en-US" dirty="0">
                <a:solidFill>
                  <a:srgbClr val="FF0000"/>
                </a:solidFill>
              </a:rPr>
              <a:t>Position of the holes:</a:t>
            </a:r>
          </a:p>
          <a:p>
            <a:r>
              <a:rPr lang="en-US" dirty="0">
                <a:solidFill>
                  <a:srgbClr val="FFC000"/>
                </a:solidFill>
              </a:rPr>
              <a:t>Single tooth isolation:</a:t>
            </a:r>
          </a:p>
          <a:p>
            <a:r>
              <a:rPr lang="en-US" dirty="0"/>
              <a:t>It should be near the centre  of RD sheet with in the area of the sheet corresponding to the quadrant under treatment.</a:t>
            </a:r>
          </a:p>
          <a:p>
            <a:r>
              <a:rPr lang="en-US" dirty="0">
                <a:solidFill>
                  <a:srgbClr val="FFC000"/>
                </a:solidFill>
              </a:rPr>
              <a:t>Multiple teeth isolation</a:t>
            </a:r>
            <a:r>
              <a:rPr lang="en-US" dirty="0"/>
              <a:t>:</a:t>
            </a:r>
          </a:p>
          <a:p>
            <a:r>
              <a:rPr lang="en-US" dirty="0"/>
              <a:t> Templates are used to indicate average positions of the holes.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7" descr="DSCF379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3281363" cy="21875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0"/>
            <a:ext cx="2895600" cy="2277268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  <p:pic>
        <p:nvPicPr>
          <p:cNvPr id="9" name="Picture 4" descr="DSCF379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362200"/>
            <a:ext cx="3200400" cy="2209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0" name="Picture 7" descr="DSCF379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2438401"/>
            <a:ext cx="3124200" cy="21336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11" name="Picture 7" descr="DSCF379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4670425"/>
            <a:ext cx="3281363" cy="21875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4191000" y="5638800"/>
            <a:ext cx="476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Technique 1: CLAMP                   Rubber dam sheet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400800" y="5638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DSCF380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2916238" cy="1828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5" name="Picture 12" descr="DSCF38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381000"/>
            <a:ext cx="3048000" cy="1719262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6" name="Picture 14" descr="DSCF38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352800" cy="1676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4" descr="DSCF38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2438400"/>
            <a:ext cx="3048000" cy="1771651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7" descr="DSCF38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067021" y="4724621"/>
            <a:ext cx="2437958" cy="18288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9" name="Picture 4" descr="DSCF381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5800" y="4343400"/>
            <a:ext cx="2895600" cy="184785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0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Technique 2:Clamp &amp; Rubber dam placed together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5943600"/>
            <a:ext cx="8183880" cy="47244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C000"/>
                </a:solidFill>
              </a:rPr>
              <a:t>Technique 3: RD SHEET      CLAMP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914400" y="7162800"/>
            <a:ext cx="7772400" cy="381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Tec</a:t>
            </a:r>
          </a:p>
        </p:txBody>
      </p:sp>
      <p:pic>
        <p:nvPicPr>
          <p:cNvPr id="4" name="Picture 4" descr="DSCF380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457200"/>
            <a:ext cx="3279775" cy="218598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6" name="Picture 4" descr="DSCF38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895600"/>
            <a:ext cx="3657599" cy="2743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7" name="Picture 7" descr="DSCF380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3656937" cy="274320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</p:pic>
      <p:pic>
        <p:nvPicPr>
          <p:cNvPr id="8" name="Picture 14" descr="DSCF380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114800" cy="2057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5867400" y="6019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248400" cy="468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/>
              <a:t>Application Procedure Steps: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772400" cy="6172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Step 1:Testing and lubricating the proximal contacts.</a:t>
            </a:r>
          </a:p>
          <a:p>
            <a:r>
              <a:rPr lang="en-US" dirty="0"/>
              <a:t>Step 2:Puncing the holes</a:t>
            </a:r>
          </a:p>
          <a:p>
            <a:r>
              <a:rPr lang="en-US" dirty="0"/>
              <a:t>Step 3:Lubricating the Dam</a:t>
            </a:r>
          </a:p>
          <a:p>
            <a:r>
              <a:rPr lang="en-US" dirty="0"/>
              <a:t>Step 4:Selecting the Retainer</a:t>
            </a:r>
          </a:p>
          <a:p>
            <a:r>
              <a:rPr lang="en-US" dirty="0"/>
              <a:t>Step 5:Checking the Retainer’s stability or retention on anchor tooth</a:t>
            </a:r>
          </a:p>
          <a:p>
            <a:r>
              <a:rPr lang="en-US" dirty="0"/>
              <a:t>Step 6: Positioning dam over retainer</a:t>
            </a:r>
          </a:p>
          <a:p>
            <a:r>
              <a:rPr lang="en-US" dirty="0"/>
              <a:t>Step 7:Applying napkin</a:t>
            </a:r>
          </a:p>
          <a:p>
            <a:r>
              <a:rPr lang="en-US" dirty="0"/>
              <a:t>Step8:Positioning the napkin</a:t>
            </a:r>
          </a:p>
          <a:p>
            <a:r>
              <a:rPr lang="en-US" dirty="0"/>
              <a:t>Step 9: Attaching RD sheet to RD frame</a:t>
            </a:r>
          </a:p>
          <a:p>
            <a:r>
              <a:rPr lang="en-US" dirty="0"/>
              <a:t>Step 10:Passing the dam through posterior contact (with the help of floss)</a:t>
            </a:r>
          </a:p>
          <a:p>
            <a:r>
              <a:rPr lang="en-US" dirty="0"/>
              <a:t>Step 11:Passing septa through the contact.</a:t>
            </a:r>
          </a:p>
          <a:p>
            <a:r>
              <a:rPr lang="en-US" dirty="0"/>
              <a:t>Step 12: Inverting the dam  </a:t>
            </a:r>
            <a:r>
              <a:rPr lang="en-US" dirty="0" err="1"/>
              <a:t>interproximally</a:t>
            </a:r>
            <a:r>
              <a:rPr lang="en-US" dirty="0"/>
              <a:t> and  </a:t>
            </a:r>
            <a:r>
              <a:rPr lang="en-US" dirty="0" err="1"/>
              <a:t>faciolingually</a:t>
            </a:r>
            <a:r>
              <a:rPr lang="en-US" dirty="0"/>
              <a:t> </a:t>
            </a:r>
          </a:p>
          <a:p>
            <a:r>
              <a:rPr lang="en-US" dirty="0"/>
              <a:t>Step 13: Checking properly placed RD</a:t>
            </a:r>
          </a:p>
          <a:p>
            <a:r>
              <a:rPr lang="en-US" dirty="0"/>
              <a:t>Step 14: Checking access and visibility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CER\Desktop\Cap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1925" y="0"/>
            <a:ext cx="946785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Courtesy:World</a:t>
            </a:r>
            <a:r>
              <a:rPr lang="en-US" dirty="0">
                <a:solidFill>
                  <a:srgbClr val="FF0000"/>
                </a:solidFill>
              </a:rPr>
              <a:t> Health Organization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2296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0867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286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286000"/>
            <a:ext cx="2893741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286000"/>
            <a:ext cx="3048000" cy="2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4648200"/>
            <a:ext cx="316638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4675531"/>
            <a:ext cx="3200401" cy="218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14400" y="1905000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14800" y="1981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1981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41910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0" y="42672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65532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64886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the dam: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4614863" cy="45536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7772400" cy="914400"/>
          </a:xfrm>
        </p:spPr>
        <p:txBody>
          <a:bodyPr/>
          <a:lstStyle/>
          <a:p>
            <a:r>
              <a:rPr lang="en-US" dirty="0"/>
              <a:t>Removal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with age: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7711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Sterilization: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Rubber dam sheet and napkin and any floss or </a:t>
            </a:r>
            <a:r>
              <a:rPr lang="en-US" dirty="0" err="1"/>
              <a:t>wedgets</a:t>
            </a:r>
            <a:r>
              <a:rPr lang="en-US" dirty="0"/>
              <a:t> used are disposable.</a:t>
            </a:r>
          </a:p>
          <a:p>
            <a:r>
              <a:rPr lang="en-US" dirty="0"/>
              <a:t>Rubber dam </a:t>
            </a:r>
            <a:r>
              <a:rPr lang="en-US" dirty="0" err="1"/>
              <a:t>frame,clamps,clamp</a:t>
            </a:r>
            <a:r>
              <a:rPr lang="en-US" dirty="0"/>
              <a:t> forceps are cleaned and sterilized in autoclave between each patient.</a:t>
            </a:r>
          </a:p>
          <a:p>
            <a:r>
              <a:rPr lang="en-US" dirty="0"/>
              <a:t>Rubber dam punch need nit be sterilized frequently , since it only contacts the rubber dam before it is placed in patient’s mouth.</a:t>
            </a:r>
          </a:p>
          <a:p>
            <a:r>
              <a:rPr lang="en-US" dirty="0"/>
              <a:t>Clamps or punches made with carbon steel are sterilized using hot air sterilization.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95276" y="609600"/>
            <a:ext cx="70487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clear plastic form shaped like a hat without a top;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this is trimmed and fitted around clinical crown that cannot be clamped,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to hold the rubber dam in place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new type of dam which  Comes with an attached flexible plastic frame or rim that support the dam intra-orally and eliminate the need for a frame. </a:t>
            </a:r>
          </a:p>
          <a:p>
            <a:endParaRPr lang="en-US" dirty="0"/>
          </a:p>
        </p:txBody>
      </p:sp>
      <p:pic>
        <p:nvPicPr>
          <p:cNvPr id="4" name="Picture 4" descr="da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0400" y="3886200"/>
            <a:ext cx="3581400" cy="2490787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Garamond" pitchFamily="18" charset="0"/>
              </a:rPr>
              <a:t>Non latex Dental Dam:</a:t>
            </a: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patients, doctors and assistants with latex allergies and those who are sensitized to latex.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For patients, doctors and assistants with latex allergies and those who are sensitized to latex.</a:t>
            </a:r>
            <a:endParaRPr lang="en-US" dirty="0"/>
          </a:p>
        </p:txBody>
      </p:sp>
      <p:pic>
        <p:nvPicPr>
          <p:cNvPr id="4" name="Picture 8" descr="Dental_Dam_K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2514600" y="3505200"/>
            <a:ext cx="4038600" cy="23622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914400"/>
          </a:xfrm>
        </p:spPr>
        <p:txBody>
          <a:bodyPr/>
          <a:lstStyle/>
          <a:p>
            <a:r>
              <a:rPr lang="en-US" dirty="0"/>
              <a:t>Dry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72400" cy="4572000"/>
          </a:xfrm>
        </p:spPr>
        <p:txBody>
          <a:bodyPr/>
          <a:lstStyle/>
          <a:p>
            <a:r>
              <a:rPr lang="en-US" sz="3200" dirty="0"/>
              <a:t>Consists of a small sheet of rubber set into the centre of an absorbent paper sheet with light elastics on either side to pass over the ears.</a:t>
            </a:r>
          </a:p>
          <a:p>
            <a:r>
              <a:rPr lang="en-US" sz="3200" dirty="0"/>
              <a:t>Does not require a frame.</a:t>
            </a:r>
          </a:p>
          <a:p>
            <a:r>
              <a:rPr lang="en-IN" sz="3200" dirty="0" err="1"/>
              <a:t>Useful:bleaching</a:t>
            </a:r>
            <a:r>
              <a:rPr lang="en-IN" sz="3200" dirty="0"/>
              <a:t> due to the absorbent nature of the paper.</a:t>
            </a:r>
            <a:endParaRPr lang="en-GB" sz="3200" dirty="0"/>
          </a:p>
          <a:p>
            <a:endParaRPr lang="en-GB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lum brigh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8800" y="4191000"/>
            <a:ext cx="3505200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CER\Desktop\Captur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201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Courtesy:World</a:t>
            </a:r>
            <a:r>
              <a:rPr lang="en-US" dirty="0">
                <a:solidFill>
                  <a:srgbClr val="FF0000"/>
                </a:solidFill>
              </a:rPr>
              <a:t> Health Organization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Insta</a:t>
            </a:r>
            <a:r>
              <a:rPr lang="en-US" dirty="0"/>
              <a:t> dam: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5745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It is Pre  punched rubber dam mounted</a:t>
            </a:r>
          </a:p>
          <a:p>
            <a:r>
              <a:rPr lang="en-US" sz="3600" dirty="0"/>
              <a:t> on frame.</a:t>
            </a:r>
          </a:p>
        </p:txBody>
      </p:sp>
      <p:pic>
        <p:nvPicPr>
          <p:cNvPr id="13315" name="Picture 3" descr="C:\Users\ACER\Desktop\isolation-of-dental-operating-field-39-638 (1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623588"/>
            <a:ext cx="4038600" cy="4234412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53600" y="2362200"/>
            <a:ext cx="1447800" cy="36123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914400"/>
          </a:xfrm>
        </p:spPr>
        <p:txBody>
          <a:bodyPr/>
          <a:lstStyle/>
          <a:p>
            <a:r>
              <a:rPr lang="en-US" b="1" dirty="0" err="1">
                <a:solidFill>
                  <a:schemeClr val="tx2"/>
                </a:solidFill>
              </a:rPr>
              <a:t>Optradam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6388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Anatomically shaped rubber dam combines the </a:t>
            </a:r>
            <a:r>
              <a:rPr lang="en-US" sz="3200" dirty="0">
                <a:solidFill>
                  <a:schemeClr val="accent3"/>
                </a:solidFill>
              </a:rPr>
              <a:t>benefits of a lip &amp; cheek retractor with the total isolation of a rubber dam</a:t>
            </a:r>
            <a:r>
              <a:rPr lang="en-US" sz="3200" dirty="0"/>
              <a:t>.</a:t>
            </a:r>
          </a:p>
          <a:p>
            <a:r>
              <a:rPr lang="en-US" sz="3200" dirty="0"/>
              <a:t>Its high </a:t>
            </a:r>
            <a:r>
              <a:rPr lang="en-US" sz="3200" dirty="0" err="1"/>
              <a:t>flexibility</a:t>
            </a:r>
            <a:r>
              <a:rPr lang="en-US" sz="3200" dirty="0" err="1">
                <a:solidFill>
                  <a:schemeClr val="accent1"/>
                </a:solidFill>
              </a:rPr>
              <a:t>,anatomical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1"/>
                </a:solidFill>
              </a:rPr>
              <a:t>shape,patented</a:t>
            </a:r>
            <a:r>
              <a:rPr lang="en-US" sz="3200" dirty="0">
                <a:solidFill>
                  <a:schemeClr val="accent1"/>
                </a:solidFill>
              </a:rPr>
              <a:t> inner ring </a:t>
            </a:r>
            <a:r>
              <a:rPr lang="en-US" sz="3200" dirty="0"/>
              <a:t>design allows it to be placed quickly &amp; easily.</a:t>
            </a:r>
          </a:p>
          <a:p>
            <a:r>
              <a:rPr lang="en-US" sz="3200" dirty="0"/>
              <a:t>2sizes:regular-adults</a:t>
            </a:r>
          </a:p>
          <a:p>
            <a:pPr>
              <a:buNone/>
            </a:pPr>
            <a:r>
              <a:rPr lang="en-US" sz="3200" dirty="0"/>
              <a:t>                Small-children</a:t>
            </a:r>
          </a:p>
          <a:p>
            <a:endParaRPr lang="en-US" dirty="0"/>
          </a:p>
        </p:txBody>
      </p:sp>
      <p:pic>
        <p:nvPicPr>
          <p:cNvPr id="4" name="Picture 5" descr="C:\Documents and Settings\acer\My Documents\isolation pics\Ivoclar Vivadent - OptraLine_files\Media_33196203.jpg"/>
          <p:cNvPicPr>
            <a:picLocks noChangeAspect="1" noChangeArrowheads="1"/>
          </p:cNvPicPr>
          <p:nvPr/>
        </p:nvPicPr>
        <p:blipFill>
          <a:blip r:embed="rId2" r:link="rId3">
            <a:lum contrast="12000"/>
          </a:blip>
          <a:srcRect/>
          <a:stretch>
            <a:fillRect/>
          </a:stretch>
        </p:blipFill>
        <p:spPr bwMode="auto">
          <a:xfrm>
            <a:off x="6292516" y="0"/>
            <a:ext cx="2851484" cy="216712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" descr="Media_163410485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>
          <a:xfrm>
            <a:off x="6318422" y="2362200"/>
            <a:ext cx="2825578" cy="2133600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  <p:pic>
        <p:nvPicPr>
          <p:cNvPr id="6" name="Picture 7" descr="Media_368096900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>
          <a:xfrm>
            <a:off x="6324600" y="4648200"/>
            <a:ext cx="2819399" cy="2080259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6858000"/>
            <a:ext cx="7772400" cy="381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pPr>
              <a:buNone/>
            </a:pPr>
            <a:r>
              <a:rPr lang="en-US" b="1" dirty="0" err="1">
                <a:solidFill>
                  <a:schemeClr val="tx2"/>
                </a:solidFill>
              </a:rPr>
              <a:t>Opti</a:t>
            </a:r>
            <a:r>
              <a:rPr lang="en-US" b="1" dirty="0">
                <a:solidFill>
                  <a:schemeClr val="tx2"/>
                </a:solidFill>
              </a:rPr>
              <a:t> dam:</a:t>
            </a: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-It is first </a:t>
            </a:r>
            <a:r>
              <a:rPr lang="en-US" sz="3200" dirty="0">
                <a:solidFill>
                  <a:schemeClr val="accent3"/>
                </a:solidFill>
              </a:rPr>
              <a:t>three dimensional rubber dam with a nipple design &amp; anatomical frame </a:t>
            </a:r>
            <a:r>
              <a:rPr lang="en-US" sz="3200" dirty="0">
                <a:solidFill>
                  <a:schemeClr val="tx1"/>
                </a:solidFill>
              </a:rPr>
              <a:t>offering easy application &amp; high patient comfort.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-Nipples on the dam indicate the tooth positions.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>
                <a:solidFill>
                  <a:srgbClr val="00B0F0"/>
                </a:solidFill>
              </a:rPr>
              <a:t>3D design &amp; anatomical frame:</a:t>
            </a:r>
            <a:br>
              <a:rPr lang="en-US" sz="3200" dirty="0">
                <a:solidFill>
                  <a:srgbClr val="00B0F0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Perfectly matches the </a:t>
            </a:r>
            <a:r>
              <a:rPr lang="en-US" sz="3200" dirty="0" err="1">
                <a:solidFill>
                  <a:schemeClr val="tx1"/>
                </a:solidFill>
              </a:rPr>
              <a:t>cotours</a:t>
            </a:r>
            <a:r>
              <a:rPr lang="en-US" sz="3200" dirty="0">
                <a:solidFill>
                  <a:schemeClr val="tx1"/>
                </a:solidFill>
              </a:rPr>
              <a:t> of the mouth in order to provide perfect fit of the dam.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err="1">
                <a:solidFill>
                  <a:schemeClr val="tx2"/>
                </a:solidFill>
              </a:rPr>
              <a:t>Optidam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:anterior &amp; posterior</a:t>
            </a:r>
            <a:r>
              <a:rPr lang="en-US" sz="3200" dirty="0">
                <a:solidFill>
                  <a:srgbClr val="00B0F0"/>
                </a:solidFill>
              </a:rPr>
              <a:t>.</a:t>
            </a:r>
            <a:br>
              <a:rPr lang="en-US" sz="3200" dirty="0">
                <a:solidFill>
                  <a:srgbClr val="00B0F0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4812320i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3636" y="0"/>
            <a:ext cx="1850363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</a:t>
            </a:r>
            <a:r>
              <a:rPr lang="en-US" dirty="0"/>
              <a:t> dam: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8" descr="4812320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3200" y="1905000"/>
            <a:ext cx="3374192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00800" y="1981200"/>
            <a:ext cx="2743200" cy="237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1828800"/>
            <a:ext cx="244656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7826" name="Picture 2" descr="C:\Users\ACER\Desktop\isolation-the-rubber-dam-8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71800" y="838200"/>
            <a:ext cx="3247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(Pre attached frame)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Throat shield: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191000" cy="4572000"/>
          </a:xfrm>
        </p:spPr>
        <p:txBody>
          <a:bodyPr/>
          <a:lstStyle/>
          <a:p>
            <a:r>
              <a:rPr lang="en-US" dirty="0"/>
              <a:t>2x2 inch gauze sponge is spread over tongue and posterior part of mouth.</a:t>
            </a:r>
          </a:p>
          <a:p>
            <a:r>
              <a:rPr lang="en-US" dirty="0"/>
              <a:t>Throat shield is used when rubber dam is not used and there is danger of aspirating small objects.</a:t>
            </a:r>
          </a:p>
          <a:p>
            <a:endParaRPr lang="en-US" dirty="0"/>
          </a:p>
        </p:txBody>
      </p:sp>
      <p:pic>
        <p:nvPicPr>
          <p:cNvPr id="5122" name="Picture 2" descr="C:\Users\ACER\Desktop\Screenshot_2017-02-22-00-04-37-6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99675"/>
            <a:ext cx="3581400" cy="505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8382000" cy="13716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sz="4000" b="0" cap="none" dirty="0">
                <a:solidFill>
                  <a:srgbClr val="C00000"/>
                </a:solidFill>
              </a:rPr>
              <a:t>Saliva ejector &amp;</a:t>
            </a:r>
            <a:br>
              <a:rPr lang="en-US" sz="4000" b="0" cap="none" dirty="0">
                <a:solidFill>
                  <a:srgbClr val="C00000"/>
                </a:solidFill>
              </a:rPr>
            </a:br>
            <a:r>
              <a:rPr lang="en-US" sz="4000" b="0" cap="none" dirty="0">
                <a:solidFill>
                  <a:srgbClr val="C00000"/>
                </a:solidFill>
              </a:rPr>
              <a:t> High volume evacuator</a:t>
            </a:r>
            <a:endParaRPr lang="en-IN" sz="4000" b="0" cap="none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5105400" cy="51816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Saliva ejector </a:t>
            </a:r>
            <a:r>
              <a:rPr lang="en-US" sz="3200" dirty="0"/>
              <a:t>aspirates </a:t>
            </a:r>
            <a:r>
              <a:rPr lang="en-US" sz="3200" dirty="0">
                <a:solidFill>
                  <a:srgbClr val="FF0000"/>
                </a:solidFill>
              </a:rPr>
              <a:t>saliva </a:t>
            </a:r>
            <a:r>
              <a:rPr lang="en-US" sz="3200" dirty="0"/>
              <a:t>from floor of mouth.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</a:rPr>
              <a:t>High volume evacuator </a:t>
            </a:r>
            <a:r>
              <a:rPr lang="en-US" sz="3200" dirty="0"/>
              <a:t>removes </a:t>
            </a:r>
            <a:r>
              <a:rPr lang="en-US" sz="3200" dirty="0">
                <a:solidFill>
                  <a:srgbClr val="FF0000"/>
                </a:solidFill>
              </a:rPr>
              <a:t>solid debris </a:t>
            </a:r>
            <a:r>
              <a:rPr lang="en-US" sz="3200" dirty="0"/>
              <a:t>along with water unlike the ejector.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3200" dirty="0"/>
          </a:p>
          <a:p>
            <a:pPr algn="l">
              <a:defRPr/>
            </a:pPr>
            <a:r>
              <a:rPr lang="en-US" sz="3200" u="sng" dirty="0">
                <a:solidFill>
                  <a:srgbClr val="92D050"/>
                </a:solidFill>
                <a:latin typeface="Arial Rounded MT Bold" pitchFamily="34" charset="0"/>
              </a:rPr>
              <a:t>Requirements: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>
                <a:effectLst/>
              </a:rPr>
              <a:t>Not traumatize the lip or cheek mucosa.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>
                <a:effectLst/>
              </a:rPr>
              <a:t>Not interfere with instrumentation.</a:t>
            </a:r>
          </a:p>
          <a:p>
            <a:pPr marL="571500" indent="-571500" algn="l">
              <a:buFont typeface="+mj-lt"/>
              <a:buAutoNum type="arabicPeriod"/>
              <a:defRPr/>
            </a:pPr>
            <a:r>
              <a:rPr lang="en-US" sz="3200" dirty="0">
                <a:effectLst/>
              </a:rPr>
              <a:t>Needs to be used with other adjuncts like cotton rolls &amp; gauze.</a:t>
            </a:r>
          </a:p>
          <a:p>
            <a:pPr marL="571500" indent="-571500" algn="l">
              <a:buFont typeface="+mj-lt"/>
              <a:buAutoNum type="arabicPeriod"/>
              <a:defRPr/>
            </a:pPr>
            <a:endParaRPr lang="en-IN" dirty="0">
              <a:effectLst/>
            </a:endParaRPr>
          </a:p>
        </p:txBody>
      </p:sp>
      <p:pic>
        <p:nvPicPr>
          <p:cNvPr id="4" name="Picture 2" descr="C:\Users\ACER\Desktop\Screenshot_2017-02-28-20-07-53-722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035" y="1676401"/>
            <a:ext cx="3425966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Arial Rounded MT Bold" pitchFamily="34" charset="0"/>
              </a:rPr>
              <a:t>2 types of saliva ejectors :</a:t>
            </a:r>
          </a:p>
          <a:p>
            <a:pPr>
              <a:buFontTx/>
              <a:buNone/>
              <a:defRPr/>
            </a:pPr>
            <a:r>
              <a:rPr lang="en-US" dirty="0">
                <a:solidFill>
                  <a:srgbClr val="FFC000"/>
                </a:solidFill>
              </a:rPr>
              <a:t>   (1) Plastic                    (2) Metallic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Plastic ejectors - </a:t>
            </a:r>
            <a:r>
              <a:rPr lang="en-US" dirty="0"/>
              <a:t>are disposable &amp; inexpensive.</a:t>
            </a:r>
          </a:p>
          <a:p>
            <a:pPr>
              <a:defRPr/>
            </a:pPr>
            <a:r>
              <a:rPr lang="en-US" dirty="0">
                <a:solidFill>
                  <a:srgbClr val="FFC000"/>
                </a:solidFill>
              </a:rPr>
              <a:t>Metallic ejectors -  </a:t>
            </a:r>
            <a:r>
              <a:rPr lang="en-US" dirty="0"/>
              <a:t>are </a:t>
            </a:r>
            <a:r>
              <a:rPr lang="en-US" dirty="0" err="1"/>
              <a:t>autoclavable</a:t>
            </a:r>
            <a:r>
              <a:rPr lang="en-US" dirty="0"/>
              <a:t> &amp; has rubber tip to avoid irritating the delicate tissue on floor of mouth.</a:t>
            </a:r>
          </a:p>
        </p:txBody>
      </p:sp>
      <p:pic>
        <p:nvPicPr>
          <p:cNvPr id="26628" name="Picture 5" descr="C:\Users\standard\Desktop\pedo\ASP0000S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581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C:\Users\standard\Desktop\pedo\medicom-distech-saliva-ejector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358140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28800" y="62484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Plastic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6248400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Metallic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High volume evacuator: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267200"/>
            <a:ext cx="7772400" cy="2088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This device suction out water spray of </a:t>
            </a:r>
            <a:r>
              <a:rPr lang="en-US" dirty="0" err="1"/>
              <a:t>airotor</a:t>
            </a:r>
            <a:r>
              <a:rPr lang="en-US" dirty="0"/>
              <a:t>.</a:t>
            </a:r>
          </a:p>
          <a:p>
            <a:r>
              <a:rPr lang="en-US" dirty="0"/>
              <a:t>Speed of suction is high.</a:t>
            </a:r>
          </a:p>
          <a:p>
            <a:r>
              <a:rPr lang="en-US" dirty="0">
                <a:solidFill>
                  <a:srgbClr val="92D050"/>
                </a:solidFill>
              </a:rPr>
              <a:t>2 types: </a:t>
            </a:r>
            <a:r>
              <a:rPr lang="en-US" dirty="0"/>
              <a:t>-Plastic</a:t>
            </a:r>
          </a:p>
          <a:p>
            <a:pPr>
              <a:buNone/>
            </a:pPr>
            <a:r>
              <a:rPr lang="en-US" dirty="0"/>
              <a:t>                     - Metallic: </a:t>
            </a:r>
            <a:r>
              <a:rPr lang="en-US" dirty="0" err="1"/>
              <a:t>autoclavable</a:t>
            </a:r>
            <a:endParaRPr lang="en-US" dirty="0"/>
          </a:p>
        </p:txBody>
      </p:sp>
      <p:pic>
        <p:nvPicPr>
          <p:cNvPr id="6148" name="Picture 4" descr="C:\Users\ACER\Desktop\Screenshot_2017-02-22-00-06-44-811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533650" cy="2487540"/>
          </a:xfrm>
          <a:prstGeom prst="rect">
            <a:avLst/>
          </a:prstGeom>
          <a:noFill/>
        </p:spPr>
      </p:pic>
      <p:pic>
        <p:nvPicPr>
          <p:cNvPr id="6149" name="Picture 5" descr="C:\Users\ACER\Desktop\Screenshot_2017-02-22-00-07-31-122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148138" cy="27840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sz="3600" b="1" u="sng" dirty="0">
                <a:solidFill>
                  <a:srgbClr val="FF0000"/>
                </a:solidFill>
                <a:latin typeface="Arial Rounded MT Bold" pitchFamily="34" charset="0"/>
              </a:rPr>
              <a:t>Advantage:</a:t>
            </a:r>
            <a:endParaRPr lang="en-IN" sz="3600" b="1" u="sng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82000" cy="449580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en-US" dirty="0"/>
              <a:t>Provides adequate dry field along with advantage of washed field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improves access &amp; visibility.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Rapid clearance of cutting debris from the tooth.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dirty="0"/>
              <a:t>No dehydration of oral tissues.</a:t>
            </a:r>
          </a:p>
          <a:p>
            <a:pPr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Goals of Isolation: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Control of moisture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Retraction of soft tissues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Protection of soft tissues &amp; prevent aspiration of  small instruments.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Improved quality of treatment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Svedopter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1266" name="Picture 2" descr="C:\Users\ACER\Desktop\EPS_8424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905000" cy="1905000"/>
          </a:xfrm>
          <a:prstGeom prst="rect">
            <a:avLst/>
          </a:prstGeom>
          <a:noFill/>
        </p:spPr>
      </p:pic>
      <p:pic>
        <p:nvPicPr>
          <p:cNvPr id="11267" name="Picture 3" descr="C:\Users\ACER\Desktop\fluid-control-and-soft-tissue-management-in-prosthodontics-20-63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9144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Isolite</a:t>
            </a:r>
            <a:r>
              <a:rPr lang="en-US" dirty="0">
                <a:solidFill>
                  <a:srgbClr val="FF0000"/>
                </a:solidFill>
              </a:rPr>
              <a:t> system: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AC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5185833" cy="213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3072348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Retraction,protection,aspiration</a:t>
            </a:r>
            <a:r>
              <a:rPr lang="en-US" sz="4000" dirty="0"/>
              <a:t> and illumination.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Hands free suction and retraction unit.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4 sizes available: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 Pediatric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/>
              <a:t>Adult(</a:t>
            </a:r>
            <a:r>
              <a:rPr lang="en-US" sz="4000" dirty="0" err="1"/>
              <a:t>small,medium</a:t>
            </a:r>
            <a:r>
              <a:rPr lang="en-US" sz="4000" dirty="0"/>
              <a:t> and large)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19400"/>
            <a:ext cx="7772400" cy="914400"/>
          </a:xfrm>
        </p:spPr>
        <p:txBody>
          <a:bodyPr/>
          <a:lstStyle/>
          <a:p>
            <a:r>
              <a:rPr lang="en-US" dirty="0"/>
              <a:t>OTHER ADJUNCTS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96200" cy="8382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latin typeface="Arial Rounded MT Bold" pitchFamily="34" charset="0"/>
              </a:rPr>
              <a:t>Mouth prop:</a:t>
            </a:r>
            <a:br>
              <a:rPr lang="en-US" dirty="0">
                <a:solidFill>
                  <a:srgbClr val="C00000"/>
                </a:solidFill>
                <a:latin typeface="Arial Rounded MT Bold" pitchFamily="34" charset="0"/>
              </a:rPr>
            </a:br>
            <a:endParaRPr lang="en-IN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It benefits for both operator &amp; patient – Patient mouth kept open to desired extent. Placed </a:t>
            </a:r>
            <a:r>
              <a:rPr lang="en-US" dirty="0" err="1"/>
              <a:t>posteriorly</a:t>
            </a:r>
            <a:r>
              <a:rPr lang="en-US" dirty="0"/>
              <a:t> on side opposite to treatment site.</a:t>
            </a:r>
          </a:p>
          <a:p>
            <a:pPr>
              <a:defRPr/>
            </a:pPr>
            <a:r>
              <a:rPr lang="en-US" dirty="0"/>
              <a:t>Lengthy appointments.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2 types:  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/>
              <a:t>               et type.</a:t>
            </a:r>
          </a:p>
          <a:p>
            <a:pPr>
              <a:buFontTx/>
              <a:buNone/>
              <a:defRPr/>
            </a:pPr>
            <a:endParaRPr lang="en-IN" dirty="0"/>
          </a:p>
        </p:txBody>
      </p:sp>
      <p:pic>
        <p:nvPicPr>
          <p:cNvPr id="28676" name="Picture 4" descr="C:\Users\standard\Desktop\pedo\MOG09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617912"/>
            <a:ext cx="36576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C:\Users\standard\Desktop\pedo\Mouth-Prop-CutOu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17913"/>
            <a:ext cx="36576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00200" y="6400800"/>
            <a:ext cx="14093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Ratchet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6488668"/>
            <a:ext cx="118494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Block type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6106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en-US" sz="3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Advantages:</a:t>
            </a:r>
          </a:p>
          <a:p>
            <a:pPr eaLnBrk="0" hangingPunct="0">
              <a:defRPr/>
            </a:pPr>
            <a:endParaRPr lang="en-US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Provides relief from muscle fatigue &amp; muscle pain.</a:t>
            </a: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571500" indent="-571500" eaLnBrk="0" hangingPunct="0">
              <a:buFont typeface="Wingdings" pitchFamily="2" charset="2"/>
              <a:buChar char="ü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Used in prolonged treatments because of sufficient mouth opening.</a:t>
            </a:r>
          </a:p>
        </p:txBody>
      </p:sp>
      <p:pic>
        <p:nvPicPr>
          <p:cNvPr id="7170" name="Picture 2" descr="C:\Users\ACER\Desktop\Screenshot_2017-02-22-00-05-37-37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546535"/>
            <a:ext cx="3048000" cy="23114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3310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MOUTH   PROP: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Retraction cords: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Retraction cords are gently forced into the gingival </a:t>
            </a:r>
            <a:r>
              <a:rPr lang="en-US" dirty="0" err="1"/>
              <a:t>sulcus</a:t>
            </a:r>
            <a:r>
              <a:rPr lang="en-US" dirty="0"/>
              <a:t> to displace </a:t>
            </a:r>
            <a:r>
              <a:rPr lang="en-US" dirty="0" err="1"/>
              <a:t>gingiva</a:t>
            </a:r>
            <a:r>
              <a:rPr lang="en-US" dirty="0"/>
              <a:t> laterally from the tooth.</a:t>
            </a:r>
          </a:p>
          <a:p>
            <a:r>
              <a:rPr lang="en-US" dirty="0"/>
              <a:t>Synthetic </a:t>
            </a:r>
            <a:r>
              <a:rPr lang="en-US" dirty="0" err="1"/>
              <a:t>fibres</a:t>
            </a:r>
            <a:r>
              <a:rPr lang="en-US" dirty="0"/>
              <a:t> or readymade cotton</a:t>
            </a:r>
          </a:p>
          <a:p>
            <a:r>
              <a:rPr lang="en-US" dirty="0"/>
              <a:t>Various sizes: 000,00,0,1,2&amp;3.</a:t>
            </a:r>
          </a:p>
          <a:p>
            <a:r>
              <a:rPr lang="en-US" dirty="0"/>
              <a:t>Braided or </a:t>
            </a:r>
            <a:r>
              <a:rPr lang="en-US" dirty="0" err="1"/>
              <a:t>Nonbraided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 descr="C:\Users\kaku\Desktop\pooja\MDS\my seminars\II yr\3.gingival tissue management\pics\preshaped r stay pu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8837" y="4790786"/>
            <a:ext cx="3315163" cy="2067214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9960"/>
            <a:ext cx="2933394" cy="1958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066800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Drugs</a:t>
            </a:r>
            <a:endParaRPr lang="en-IN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5867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It can decrease excessive salivation.</a:t>
            </a:r>
          </a:p>
          <a:p>
            <a:pPr>
              <a:defRPr/>
            </a:pPr>
            <a:r>
              <a:rPr lang="en-US" dirty="0" err="1">
                <a:solidFill>
                  <a:srgbClr val="FF0000"/>
                </a:solidFill>
              </a:rPr>
              <a:t>Anticholinergic</a:t>
            </a:r>
            <a:r>
              <a:rPr lang="en-US" dirty="0">
                <a:solidFill>
                  <a:srgbClr val="FF0000"/>
                </a:solidFill>
              </a:rPr>
              <a:t> drugs </a:t>
            </a:r>
            <a:r>
              <a:rPr lang="en-US" dirty="0"/>
              <a:t>to control salivary flow ;reduce </a:t>
            </a:r>
            <a:r>
              <a:rPr lang="en-US" dirty="0" err="1"/>
              <a:t>vol</a:t>
            </a:r>
            <a:r>
              <a:rPr lang="en-US" dirty="0"/>
              <a:t> of serous saliva.</a:t>
            </a:r>
          </a:p>
          <a:p>
            <a:pPr>
              <a:buFontTx/>
              <a:buNone/>
              <a:defRPr/>
            </a:pPr>
            <a:endParaRPr lang="en-US" sz="600" dirty="0"/>
          </a:p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Atropine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sulphate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dirty="0"/>
              <a:t>	- given 1-2 hrs before the procedures.</a:t>
            </a:r>
            <a:endParaRPr lang="en-US" dirty="0">
              <a:latin typeface="Arial Rounded MT Bold" pitchFamily="34" charset="0"/>
            </a:endParaRPr>
          </a:p>
          <a:p>
            <a:pPr marL="514350" indent="-514350">
              <a:buFontTx/>
              <a:buNone/>
              <a:defRPr/>
            </a:pPr>
            <a:r>
              <a:rPr lang="en-US" dirty="0">
                <a:latin typeface="Arial Rounded MT Bold" pitchFamily="34" charset="0"/>
              </a:rPr>
              <a:t>		</a:t>
            </a:r>
            <a:r>
              <a:rPr lang="en-US" dirty="0">
                <a:solidFill>
                  <a:srgbClr val="FFFF00"/>
                </a:solidFill>
              </a:rPr>
              <a:t>orally - 0.3-1 mg</a:t>
            </a:r>
          </a:p>
          <a:p>
            <a:pPr marL="514350" indent="-514350"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		</a:t>
            </a:r>
            <a:r>
              <a:rPr lang="en-US" dirty="0" err="1">
                <a:solidFill>
                  <a:srgbClr val="FFFF00"/>
                </a:solidFill>
              </a:rPr>
              <a:t>i.m</a:t>
            </a:r>
            <a:r>
              <a:rPr lang="en-US" dirty="0">
                <a:solidFill>
                  <a:srgbClr val="FFFF00"/>
                </a:solidFill>
              </a:rPr>
              <a:t>/ </a:t>
            </a:r>
            <a:r>
              <a:rPr lang="en-US" dirty="0" err="1">
                <a:solidFill>
                  <a:srgbClr val="FFFF00"/>
                </a:solidFill>
              </a:rPr>
              <a:t>i.v</a:t>
            </a:r>
            <a:r>
              <a:rPr lang="en-US" sz="2600" dirty="0">
                <a:solidFill>
                  <a:srgbClr val="FFFF00"/>
                </a:solidFill>
              </a:rPr>
              <a:t>. - 0.6-2 mg.</a:t>
            </a:r>
          </a:p>
          <a:p>
            <a:pPr marL="514350" indent="-514350">
              <a:buSzPct val="100000"/>
              <a:buFont typeface="+mj-lt"/>
              <a:buAutoNum type="arabicPeriod" startAt="2"/>
              <a:defRPr/>
            </a:pPr>
            <a:r>
              <a:rPr lang="en-US" sz="2600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 Rounded MT Bold" pitchFamily="34" charset="0"/>
              </a:rPr>
              <a:t>Propantheline</a:t>
            </a:r>
            <a:r>
              <a:rPr lang="en-US" dirty="0">
                <a:solidFill>
                  <a:srgbClr val="FF0000"/>
                </a:solidFill>
                <a:latin typeface="Arial Rounded MT Bold" pitchFamily="34" charset="0"/>
              </a:rPr>
              <a:t> bromide 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sz="800" dirty="0">
                <a:latin typeface="Arial Rounded MT Bold" pitchFamily="34" charset="0"/>
              </a:rPr>
              <a:t>	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sz="3600" dirty="0">
                <a:latin typeface="Arial Rounded MT Bold" pitchFamily="34" charset="0"/>
              </a:rPr>
              <a:t>	 -	</a:t>
            </a:r>
            <a:r>
              <a:rPr lang="en-US" dirty="0"/>
              <a:t>given 30-45 min before the procedure.</a:t>
            </a:r>
          </a:p>
          <a:p>
            <a:pPr marL="514350" indent="-514350">
              <a:buSzPct val="100000"/>
              <a:buFontTx/>
              <a:buNone/>
              <a:defRPr/>
            </a:pP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orally -  7.5 – 15 mg</a:t>
            </a:r>
          </a:p>
          <a:p>
            <a:pPr marL="514350" indent="-514350"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Tx/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Tx/>
              <a:buNone/>
              <a:defRPr/>
            </a:pPr>
            <a:endParaRPr lang="en-US" sz="600" dirty="0"/>
          </a:p>
          <a:p>
            <a:pPr marL="514350" indent="-514350">
              <a:buFontTx/>
              <a:buNone/>
              <a:defRPr/>
            </a:pPr>
            <a:r>
              <a:rPr lang="en-US" dirty="0"/>
              <a:t>	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 marL="742950" indent="-742950">
              <a:buSzPct val="100000"/>
              <a:buNone/>
              <a:defRPr/>
            </a:pPr>
            <a:r>
              <a:rPr lang="en-US" sz="3600" dirty="0">
                <a:solidFill>
                  <a:srgbClr val="FF0000"/>
                </a:solidFill>
                <a:latin typeface="Arial Rounded MT Bold" pitchFamily="34" charset="0"/>
              </a:rPr>
              <a:t>   Local Anesthesia</a:t>
            </a:r>
            <a:endParaRPr lang="en-US" dirty="0"/>
          </a:p>
          <a:p>
            <a:pPr marL="742950" indent="-742950" algn="just">
              <a:buSzPct val="100000"/>
              <a:buFontTx/>
              <a:buNone/>
              <a:defRPr/>
            </a:pPr>
            <a:r>
              <a:rPr lang="en-US" dirty="0"/>
              <a:t>	-	 In addition to vasoconstrictor in it, brings about a reduction in pain &amp; salivation.</a:t>
            </a:r>
          </a:p>
          <a:p>
            <a:pPr marL="742950" indent="-742950" algn="just">
              <a:buSzPct val="100000"/>
              <a:buFontTx/>
              <a:buNone/>
              <a:defRPr/>
            </a:pPr>
            <a:endParaRPr lang="en-US" sz="1600" dirty="0"/>
          </a:p>
          <a:p>
            <a:pPr marL="742950" indent="-742950">
              <a:buSzPct val="100000"/>
              <a:buFontTx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92D050"/>
                </a:solidFill>
              </a:rPr>
              <a:t>-	 Adverse effect:-</a:t>
            </a:r>
          </a:p>
          <a:p>
            <a:pPr marL="742950" indent="-742950" algn="just">
              <a:buSzPct val="100000"/>
              <a:buFontTx/>
              <a:buNone/>
              <a:defRPr/>
            </a:pPr>
            <a:r>
              <a:rPr lang="en-US" dirty="0"/>
              <a:t>	Rashes, </a:t>
            </a:r>
            <a:r>
              <a:rPr lang="en-US" dirty="0" err="1"/>
              <a:t>angioedema</a:t>
            </a:r>
            <a:r>
              <a:rPr lang="en-US" dirty="0"/>
              <a:t>, dermatitis, anaphylaxis, headedness, dizziness, </a:t>
            </a:r>
            <a:r>
              <a:rPr lang="en-US" dirty="0" err="1"/>
              <a:t>bradycardia</a:t>
            </a:r>
            <a:r>
              <a:rPr lang="en-US" dirty="0"/>
              <a:t>, hypotension, arrhythmia, vascular collapse.</a:t>
            </a:r>
            <a:endParaRPr lang="en-IN" dirty="0"/>
          </a:p>
          <a:p>
            <a:pPr marL="514350" indent="-514350">
              <a:buSzPct val="100000"/>
              <a:buFont typeface="+mj-lt"/>
              <a:buAutoNum type="arabicPeriod" startAt="3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Conclusion</a:t>
            </a:r>
            <a:endParaRPr lang="en-IN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algn="just">
              <a:defRPr/>
            </a:pPr>
            <a:r>
              <a:rPr lang="en-US" dirty="0"/>
              <a:t>In order to practice the highest standards of dentistry, proper control of operating field is necessary.</a:t>
            </a:r>
          </a:p>
          <a:p>
            <a:pPr algn="just"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Isolation of working area &amp; moisture control enhance the quality &amp; quantity of restorative treatment.</a:t>
            </a:r>
          </a:p>
          <a:p>
            <a:pPr algn="just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066800"/>
          </a:xfrm>
        </p:spPr>
        <p:txBody>
          <a:bodyPr/>
          <a:lstStyle/>
          <a:p>
            <a:pPr algn="ctr">
              <a:defRPr/>
            </a:pPr>
            <a:r>
              <a:rPr lang="en-US" b="1" u="sng" dirty="0">
                <a:latin typeface="Arial Rounded MT Bold" pitchFamily="34" charset="0"/>
              </a:rPr>
              <a:t>METHODS OF ISOLATION</a:t>
            </a:r>
            <a:endParaRPr lang="en-IN" b="1" u="sng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838200"/>
          </a:xfrm>
          <a:solidFill>
            <a:schemeClr val="accent1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</a:t>
            </a:r>
            <a:endParaRPr lang="en-IN" sz="32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828800"/>
            <a:ext cx="4041775" cy="762000"/>
          </a:xfrm>
        </p:spPr>
        <p:txBody>
          <a:bodyPr/>
          <a:lstStyle/>
          <a:p>
            <a:pPr>
              <a:defRPr/>
            </a:pPr>
            <a:r>
              <a:rPr lang="en-US" sz="32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Indirect</a:t>
            </a:r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</a:t>
            </a:r>
            <a:endParaRPr lang="en-IN" sz="32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267200" cy="4191000"/>
          </a:xfrm>
          <a:solidFill>
            <a:srgbClr val="FF0000"/>
          </a:soli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000" dirty="0"/>
              <a:t>Cotton rolls.</a:t>
            </a:r>
          </a:p>
          <a:p>
            <a:pPr>
              <a:defRPr/>
            </a:pPr>
            <a:r>
              <a:rPr lang="en-US" sz="4000" dirty="0"/>
              <a:t>Cellulose wafers.</a:t>
            </a:r>
          </a:p>
          <a:p>
            <a:pPr>
              <a:defRPr/>
            </a:pPr>
            <a:r>
              <a:rPr lang="en-US" sz="4000">
                <a:solidFill>
                  <a:schemeClr val="tx2"/>
                </a:solidFill>
              </a:rPr>
              <a:t>Rubber </a:t>
            </a:r>
            <a:r>
              <a:rPr lang="en-US" sz="4000" dirty="0">
                <a:solidFill>
                  <a:schemeClr val="tx2"/>
                </a:solidFill>
              </a:rPr>
              <a:t>dam.</a:t>
            </a:r>
          </a:p>
          <a:p>
            <a:pPr>
              <a:defRPr/>
            </a:pPr>
            <a:r>
              <a:rPr lang="en-US" sz="4000" dirty="0"/>
              <a:t>Saliva ejector.</a:t>
            </a:r>
          </a:p>
          <a:p>
            <a:pPr>
              <a:defRPr/>
            </a:pPr>
            <a:r>
              <a:rPr lang="en-US" sz="4000" dirty="0"/>
              <a:t>High volume evacuator.</a:t>
            </a:r>
          </a:p>
          <a:p>
            <a:r>
              <a:rPr lang="en-US" sz="4000" dirty="0"/>
              <a:t>Throat shields.</a:t>
            </a:r>
          </a:p>
          <a:p>
            <a:r>
              <a:rPr lang="en-US" sz="4000" dirty="0"/>
              <a:t> Other adjuncts:  Mouth props, Retraction cords.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buNone/>
              <a:defRPr/>
            </a:pPr>
            <a:r>
              <a:rPr lang="en-US" sz="2800" dirty="0"/>
              <a:t> </a:t>
            </a:r>
          </a:p>
          <a:p>
            <a:pPr>
              <a:buNone/>
              <a:defRPr/>
            </a:pP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4191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Comfortable position of patient.</a:t>
            </a:r>
          </a:p>
          <a:p>
            <a:pPr>
              <a:defRPr/>
            </a:pPr>
            <a:r>
              <a:rPr lang="en-US" sz="2800" dirty="0"/>
              <a:t>Local anesthesia.</a:t>
            </a:r>
          </a:p>
          <a:p>
            <a:pPr>
              <a:defRPr/>
            </a:pPr>
            <a:r>
              <a:rPr lang="en-US" sz="2800" dirty="0"/>
              <a:t>Drugs.</a:t>
            </a:r>
          </a:p>
          <a:p>
            <a:pPr>
              <a:buFontTx/>
              <a:buNone/>
              <a:defRPr/>
            </a:pPr>
            <a:r>
              <a:rPr lang="en-US" sz="2800" dirty="0"/>
              <a:t>    -Anti sialogogues.</a:t>
            </a:r>
          </a:p>
          <a:p>
            <a:pPr>
              <a:buFontTx/>
              <a:buNone/>
              <a:defRPr/>
            </a:pPr>
            <a:r>
              <a:rPr lang="en-US" sz="2800" dirty="0"/>
              <a:t>    -Anti anxiety drugs.</a:t>
            </a:r>
          </a:p>
          <a:p>
            <a:pPr>
              <a:buFontTx/>
              <a:buNone/>
              <a:defRPr/>
            </a:pPr>
            <a:r>
              <a:rPr lang="en-US" sz="2800" dirty="0"/>
              <a:t>    -Muscle relaxants.</a:t>
            </a:r>
          </a:p>
          <a:p>
            <a:pPr>
              <a:buFontTx/>
              <a:buNone/>
              <a:defRPr/>
            </a:pPr>
            <a:endParaRPr lang="en-IN" dirty="0"/>
          </a:p>
        </p:txBody>
      </p:sp>
      <p:sp>
        <p:nvSpPr>
          <p:cNvPr id="10247" name="Right Arrow 7"/>
          <p:cNvSpPr>
            <a:spLocks noChangeArrowheads="1"/>
          </p:cNvSpPr>
          <p:nvPr/>
        </p:nvSpPr>
        <p:spPr bwMode="auto">
          <a:xfrm rot="2538096">
            <a:off x="4055654" y="1279678"/>
            <a:ext cx="930275" cy="184150"/>
          </a:xfrm>
          <a:prstGeom prst="rightArrow">
            <a:avLst>
              <a:gd name="adj1" fmla="val 50000"/>
              <a:gd name="adj2" fmla="val 497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/>
          </a:p>
        </p:txBody>
      </p:sp>
      <p:sp>
        <p:nvSpPr>
          <p:cNvPr id="10" name="Half Frame 9"/>
          <p:cNvSpPr/>
          <p:nvPr/>
        </p:nvSpPr>
        <p:spPr bwMode="auto">
          <a:xfrm rot="2412405">
            <a:off x="4024470" y="1061072"/>
            <a:ext cx="333375" cy="314325"/>
          </a:xfrm>
          <a:prstGeom prst="half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IN">
              <a:cs typeface="+mn-cs"/>
            </a:endParaRPr>
          </a:p>
        </p:txBody>
      </p:sp>
      <p:sp>
        <p:nvSpPr>
          <p:cNvPr id="10249" name="Right Arrow 10"/>
          <p:cNvSpPr>
            <a:spLocks noChangeArrowheads="1"/>
          </p:cNvSpPr>
          <p:nvPr/>
        </p:nvSpPr>
        <p:spPr bwMode="auto">
          <a:xfrm rot="7802271">
            <a:off x="3517481" y="1317350"/>
            <a:ext cx="736600" cy="176213"/>
          </a:xfrm>
          <a:prstGeom prst="rightArrow">
            <a:avLst>
              <a:gd name="adj1" fmla="val 50000"/>
              <a:gd name="adj2" fmla="val 498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IN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>
                <a:cs typeface="Times New Roman" panose="02020603050405020304" pitchFamily="18" charset="0"/>
              </a:rPr>
              <a:t>Marzouk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anose="02020603050405020304" pitchFamily="18" charset="0"/>
              </a:rPr>
              <a:t>Art  &amp; science of operative dentistry – </a:t>
            </a:r>
            <a:r>
              <a:rPr lang="en-US" sz="2000" dirty="0" err="1">
                <a:cs typeface="Times New Roman" panose="02020603050405020304" pitchFamily="18" charset="0"/>
              </a:rPr>
              <a:t>Sturdevant’s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>
                <a:cs typeface="Times New Roman" panose="02020603050405020304" pitchFamily="18" charset="0"/>
              </a:rPr>
              <a:t>Vimal</a:t>
            </a:r>
            <a:r>
              <a:rPr lang="en-US" sz="2000" dirty="0">
                <a:cs typeface="Times New Roman" panose="02020603050405020304" pitchFamily="18" charset="0"/>
              </a:rPr>
              <a:t> K </a:t>
            </a:r>
            <a:r>
              <a:rPr lang="en-US" sz="2000" dirty="0" err="1">
                <a:cs typeface="Times New Roman" panose="02020603050405020304" pitchFamily="18" charset="0"/>
              </a:rPr>
              <a:t>Sikri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>
                <a:cs typeface="Times New Roman" panose="02020603050405020304" pitchFamily="18" charset="0"/>
              </a:rPr>
              <a:t>Ramya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cs typeface="Times New Roman" panose="02020603050405020304" pitchFamily="18" charset="0"/>
              </a:rPr>
              <a:t>Raghu</a:t>
            </a: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>
                <a:cs typeface="Times New Roman" panose="02020603050405020304" pitchFamily="18" charset="0"/>
              </a:rPr>
              <a:t>Textbook of operative dentistry – </a:t>
            </a:r>
            <a:r>
              <a:rPr lang="en-US" sz="2000" dirty="0" err="1">
                <a:cs typeface="Times New Roman" panose="02020603050405020304" pitchFamily="18" charset="0"/>
              </a:rPr>
              <a:t>Nisha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  <a:r>
              <a:rPr lang="en-US" sz="2000">
                <a:cs typeface="Times New Roman" panose="02020603050405020304" pitchFamily="18" charset="0"/>
              </a:rPr>
              <a:t>Garg</a:t>
            </a: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0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CER\Pictures\thank-yo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0668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981</TotalTime>
  <Words>3103</Words>
  <Application>Microsoft Office PowerPoint</Application>
  <PresentationFormat>On-screen Show (4:3)</PresentationFormat>
  <Paragraphs>528</Paragraphs>
  <Slides>91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Metro</vt:lpstr>
      <vt:lpstr>ISOLATION OF OPERATING FIELD</vt:lpstr>
      <vt:lpstr>Table of contents:</vt:lpstr>
      <vt:lpstr>Introduction:</vt:lpstr>
      <vt:lpstr>PowerPoint Presentation</vt:lpstr>
      <vt:lpstr>What is Infection prevention and control?</vt:lpstr>
      <vt:lpstr>PowerPoint Presentation</vt:lpstr>
      <vt:lpstr>PowerPoint Presentation</vt:lpstr>
      <vt:lpstr>Goals of Isolation:</vt:lpstr>
      <vt:lpstr>METHODS OF ISOLATION</vt:lpstr>
      <vt:lpstr>Cotton rolls</vt:lpstr>
      <vt:lpstr>PowerPoint Presentation</vt:lpstr>
      <vt:lpstr>For MANDIBULAR TEETH-  In facial &amp; lingual vestibule. Lingually, a large roll is rolled into position between tongue &amp; involved teeth.</vt:lpstr>
      <vt:lpstr>Cellulose wafers</vt:lpstr>
      <vt:lpstr>Rubber Dam</vt:lpstr>
      <vt:lpstr>Armamentarium:</vt:lpstr>
      <vt:lpstr>Advantages of Rubber dam:</vt:lpstr>
      <vt:lpstr>Disadvantages of Rubber dam:</vt:lpstr>
      <vt:lpstr>Indications of Rubber dam:</vt:lpstr>
      <vt:lpstr>Contraindications of Rubber dam:</vt:lpstr>
      <vt:lpstr>Armamentarium of Rubber dam</vt:lpstr>
      <vt:lpstr>Rubber dam Sheet:</vt:lpstr>
      <vt:lpstr>Rubber dam sheet thickness:</vt:lpstr>
      <vt:lpstr>Rubber dam frame:</vt:lpstr>
      <vt:lpstr>PowerPoint Presentation</vt:lpstr>
      <vt:lpstr>PowerPoint Presentation</vt:lpstr>
      <vt:lpstr>Le Carde Articule (articulated frame)</vt:lpstr>
      <vt:lpstr>Starlite Visu Frame</vt:lpstr>
      <vt:lpstr>PowerPoint Presentation</vt:lpstr>
      <vt:lpstr> Rubber dam retainers/clamps:</vt:lpstr>
      <vt:lpstr>PowerPoint Presentation</vt:lpstr>
      <vt:lpstr>Classification of clamps/Retainers:</vt:lpstr>
      <vt:lpstr>Jaw design : Bland and Retentive clamps </vt:lpstr>
      <vt:lpstr>PowerPoint Presentation</vt:lpstr>
      <vt:lpstr>Winged Retainers: </vt:lpstr>
      <vt:lpstr>Wingless retainers: </vt:lpstr>
      <vt:lpstr>Brinker clamps (Coltene,Hygenic)</vt:lpstr>
      <vt:lpstr>Tiger clamps</vt:lpstr>
      <vt:lpstr>PowerPoint Presentation</vt:lpstr>
      <vt:lpstr>Rubber dam punch:</vt:lpstr>
      <vt:lpstr>   Rubber dam punch(Ainsworth Design)</vt:lpstr>
      <vt:lpstr>Rubber dam punch holes:</vt:lpstr>
      <vt:lpstr>Rubber dam template</vt:lpstr>
      <vt:lpstr>Points to remember:</vt:lpstr>
      <vt:lpstr>Rubber dam clamp forceps     </vt:lpstr>
      <vt:lpstr>Rubber dam napkin:</vt:lpstr>
      <vt:lpstr>Rubber dam lubricant:</vt:lpstr>
      <vt:lpstr>Other retainers:</vt:lpstr>
      <vt:lpstr>Rubber dam placement techniques:</vt:lpstr>
      <vt:lpstr>Isolation with rubber dam:</vt:lpstr>
      <vt:lpstr>Preparation of the rubber dam:</vt:lpstr>
      <vt:lpstr>Preparation of the rubber dam:</vt:lpstr>
      <vt:lpstr>PowerPoint Presentation</vt:lpstr>
      <vt:lpstr>PowerPoint Presentation</vt:lpstr>
      <vt:lpstr>Preparation of the rubber dam:</vt:lpstr>
      <vt:lpstr>PowerPoint Presentation</vt:lpstr>
      <vt:lpstr>PowerPoint Presentation</vt:lpstr>
      <vt:lpstr>Technique 3: RD SHEET      CLAMP</vt:lpstr>
      <vt:lpstr>PowerPoint Presentation</vt:lpstr>
      <vt:lpstr>Application Procedure Steps:</vt:lpstr>
      <vt:lpstr>PowerPoint Presentation</vt:lpstr>
      <vt:lpstr>PowerPoint Presentation</vt:lpstr>
      <vt:lpstr>Removal of the dam:</vt:lpstr>
      <vt:lpstr>Removal steps</vt:lpstr>
      <vt:lpstr>Variations with age:</vt:lpstr>
      <vt:lpstr>Sterilization:</vt:lpstr>
      <vt:lpstr>PowerPoint Presentation</vt:lpstr>
      <vt:lpstr>Quick dam:</vt:lpstr>
      <vt:lpstr>Non latex Dental Dam:  patients, doctors and assistants with latex allergies and those who are sensitized to latex.</vt:lpstr>
      <vt:lpstr>Dry Dam:</vt:lpstr>
      <vt:lpstr>Insta dam:</vt:lpstr>
      <vt:lpstr>Optradam: </vt:lpstr>
      <vt:lpstr>Opti dam:  -It is first three dimensional rubber dam with a nipple design &amp; anatomical frame offering easy application &amp; high patient comfort. -Nipples on the dam indicate the tooth positions. -3D design &amp; anatomical frame: Perfectly matches the cotours of the mouth in order to provide perfect fit of the dam. -Optidam :anterior &amp; posterior.  </vt:lpstr>
      <vt:lpstr>Opti dam:</vt:lpstr>
      <vt:lpstr>PowerPoint Presentation</vt:lpstr>
      <vt:lpstr>Throat shield:</vt:lpstr>
      <vt:lpstr>Saliva ejector &amp;  High volume evacuator</vt:lpstr>
      <vt:lpstr>   </vt:lpstr>
      <vt:lpstr>High volume evacuator:</vt:lpstr>
      <vt:lpstr>Advantage:</vt:lpstr>
      <vt:lpstr>Svedopter:</vt:lpstr>
      <vt:lpstr>Isolite system:</vt:lpstr>
      <vt:lpstr>PowerPoint Presentation</vt:lpstr>
      <vt:lpstr>OTHER ADJUNCTS</vt:lpstr>
      <vt:lpstr>Mouth prop: </vt:lpstr>
      <vt:lpstr>PowerPoint Presentation</vt:lpstr>
      <vt:lpstr>Retraction cords:</vt:lpstr>
      <vt:lpstr>Drugs</vt:lpstr>
      <vt:lpstr>PowerPoint Presentation</vt:lpstr>
      <vt:lpstr>Conclusion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OPERATING FIELD</dc:title>
  <dc:creator>ACER</dc:creator>
  <cp:lastModifiedBy>IDA ROOM</cp:lastModifiedBy>
  <cp:revision>86</cp:revision>
  <dcterms:created xsi:type="dcterms:W3CDTF">2017-02-21T13:26:54Z</dcterms:created>
  <dcterms:modified xsi:type="dcterms:W3CDTF">2023-07-01T07:35:32Z</dcterms:modified>
</cp:coreProperties>
</file>