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2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19-May-23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19-May-23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19-May-23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19-May-23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19-May-23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77240" y="0"/>
            <a:ext cx="7543800" cy="6200140"/>
          </a:xfrm>
          <a:custGeom>
            <a:avLst/>
            <a:gdLst/>
            <a:ahLst/>
            <a:cxnLst/>
            <a:rect l="l" t="t" r="r" b="b"/>
            <a:pathLst>
              <a:path w="7543800" h="6200140">
                <a:moveTo>
                  <a:pt x="7543800" y="6172200"/>
                </a:moveTo>
                <a:lnTo>
                  <a:pt x="0" y="6172200"/>
                </a:lnTo>
                <a:lnTo>
                  <a:pt x="0" y="6199632"/>
                </a:lnTo>
                <a:lnTo>
                  <a:pt x="7543800" y="6199632"/>
                </a:lnTo>
                <a:lnTo>
                  <a:pt x="7543800" y="6172200"/>
                </a:lnTo>
                <a:close/>
              </a:path>
              <a:path w="7543800" h="6200140">
                <a:moveTo>
                  <a:pt x="7543800" y="0"/>
                </a:moveTo>
                <a:lnTo>
                  <a:pt x="0" y="0"/>
                </a:lnTo>
                <a:lnTo>
                  <a:pt x="0" y="381000"/>
                </a:lnTo>
                <a:lnTo>
                  <a:pt x="7543800" y="381000"/>
                </a:lnTo>
                <a:lnTo>
                  <a:pt x="7543800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0739" y="580390"/>
            <a:ext cx="244792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1401288"/>
            <a:ext cx="7995920" cy="4653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19-May-23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9" name="Content Placeholder 3" descr="sid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057400" y="914400"/>
            <a:ext cx="586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/>
              <a:t>Department of Oral Medicine and Radiology </a:t>
            </a:r>
          </a:p>
        </p:txBody>
      </p:sp>
    </p:spTree>
    <p:extLst>
      <p:ext uri="{BB962C8B-B14F-4D97-AF65-F5344CB8AC3E}">
        <p14:creationId xmlns:p14="http://schemas.microsoft.com/office/powerpoint/2010/main" val="57480170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813562"/>
            <a:ext cx="3698240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69900" algn="l"/>
              </a:tabLst>
            </a:pPr>
            <a:r>
              <a:rPr sz="2400" b="1" spc="-5" dirty="0">
                <a:solidFill>
                  <a:srgbClr val="AC0000"/>
                </a:solidFill>
                <a:latin typeface="Times New Roman"/>
                <a:cs typeface="Times New Roman"/>
              </a:rPr>
              <a:t>B.	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Decrease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RBC: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High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barometric</a:t>
            </a:r>
            <a:r>
              <a:rPr sz="2400" spc="-5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pressures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After</a:t>
            </a:r>
            <a:r>
              <a:rPr sz="2400" spc="-3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sleep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Pregnancy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Pathological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variation: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Polycythemia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295400"/>
            <a:ext cx="3733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447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4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73809"/>
            <a:ext cx="73882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Develop </a:t>
            </a:r>
            <a:r>
              <a:rPr sz="2400" spc="-5" dirty="0">
                <a:latin typeface="Times New Roman"/>
                <a:cs typeface="Times New Roman"/>
              </a:rPr>
              <a:t>insidiously </a:t>
            </a:r>
            <a:r>
              <a:rPr sz="2400" dirty="0">
                <a:latin typeface="Times New Roman"/>
                <a:cs typeface="Times New Roman"/>
              </a:rPr>
              <a:t>that the </a:t>
            </a:r>
            <a:r>
              <a:rPr sz="2400" spc="-5" dirty="0">
                <a:latin typeface="Times New Roman"/>
                <a:cs typeface="Times New Roman"/>
              </a:rPr>
              <a:t>disease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present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months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even several </a:t>
            </a:r>
            <a:r>
              <a:rPr sz="2400" dirty="0">
                <a:latin typeface="Times New Roman"/>
                <a:cs typeface="Times New Roman"/>
              </a:rPr>
              <a:t>years </a:t>
            </a:r>
            <a:r>
              <a:rPr sz="2400" spc="-5" dirty="0">
                <a:latin typeface="Times New Roman"/>
                <a:cs typeface="Times New Roman"/>
              </a:rPr>
              <a:t>before the symptoms </a:t>
            </a:r>
            <a:r>
              <a:rPr sz="2400" dirty="0">
                <a:latin typeface="Times New Roman"/>
                <a:cs typeface="Times New Roman"/>
              </a:rPr>
              <a:t>lead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discovery.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Anemic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pallor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35" dirty="0">
                <a:latin typeface="Times New Roman"/>
                <a:cs typeface="Times New Roman"/>
              </a:rPr>
              <a:t>Lymph</a:t>
            </a:r>
            <a:r>
              <a:rPr sz="2400" dirty="0">
                <a:latin typeface="Times New Roman"/>
                <a:cs typeface="Times New Roman"/>
              </a:rPr>
              <a:t> node</a:t>
            </a:r>
            <a:r>
              <a:rPr sz="2400" spc="-10" dirty="0">
                <a:latin typeface="Times New Roman"/>
                <a:cs typeface="Times New Roman"/>
              </a:rPr>
              <a:t> enlargement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Splenomegaly,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hepatomegaly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Enlargement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salivary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tonsils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Xerostomia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2900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6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023874"/>
            <a:ext cx="7100570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Gingivitis,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gingival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hyperplasia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Hemorrhage,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petechiae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ulceration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mucosa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Rapid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loosening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tooth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necrosis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PDL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Destruction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alveolar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mucositis,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exfoliative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cheilitis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Infection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herpes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candida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540" y="3962399"/>
            <a:ext cx="3680460" cy="2895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962399"/>
            <a:ext cx="3505200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864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Laboratory</a:t>
            </a:r>
            <a:r>
              <a:rPr spc="-10" dirty="0"/>
              <a:t> </a:t>
            </a:r>
            <a:r>
              <a:rPr spc="-5" dirty="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107694"/>
            <a:ext cx="7845425" cy="46202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Acute</a:t>
            </a:r>
            <a:r>
              <a:rPr sz="2400" spc="-3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leukemia</a:t>
            </a:r>
            <a:endParaRPr sz="2400">
              <a:latin typeface="Impact"/>
              <a:cs typeface="Impact"/>
            </a:endParaRPr>
          </a:p>
          <a:p>
            <a:pPr marL="287020" marR="6985" indent="-274955">
              <a:lnSpc>
                <a:spcPts val="259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183005" algn="l"/>
                <a:tab pos="2534920" algn="l"/>
                <a:tab pos="3277235" algn="l"/>
                <a:tab pos="4999990" algn="l"/>
                <a:tab pos="5843905" algn="l"/>
                <a:tab pos="6518275" algn="l"/>
              </a:tabLst>
            </a:pPr>
            <a:r>
              <a:rPr sz="2400" dirty="0">
                <a:latin typeface="Times New Roman"/>
                <a:cs typeface="Times New Roman"/>
              </a:rPr>
              <a:t>Both	b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ee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ing	and	coag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	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	are	pro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onge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.  </a:t>
            </a:r>
            <a:r>
              <a:rPr sz="2400" spc="-20" dirty="0">
                <a:latin typeface="Times New Roman"/>
                <a:cs typeface="Times New Roman"/>
              </a:rPr>
              <a:t>Tourniquet </a:t>
            </a:r>
            <a:r>
              <a:rPr sz="2400" dirty="0">
                <a:latin typeface="Times New Roman"/>
                <a:cs typeface="Times New Roman"/>
              </a:rPr>
              <a:t>test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positive.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590"/>
              </a:lnSpc>
              <a:spcBef>
                <a:spcPts val="58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715135" algn="l"/>
                <a:tab pos="2637155" algn="l"/>
                <a:tab pos="3304540" algn="l"/>
                <a:tab pos="3890010" algn="l"/>
                <a:tab pos="4574540" algn="l"/>
                <a:tab pos="5937250" algn="l"/>
                <a:tab pos="6640195" algn="l"/>
                <a:tab pos="7173595" algn="l"/>
              </a:tabLst>
            </a:pPr>
            <a:r>
              <a:rPr sz="2400" dirty="0">
                <a:latin typeface="Times New Roman"/>
                <a:cs typeface="Times New Roman"/>
              </a:rPr>
              <a:t>Leukoc</a:t>
            </a:r>
            <a:r>
              <a:rPr sz="2400" spc="-1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te	coun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-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ay	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se</a:t>
            </a:r>
            <a:r>
              <a:rPr sz="2400" dirty="0">
                <a:latin typeface="Times New Roman"/>
                <a:cs typeface="Times New Roman"/>
              </a:rPr>
              <a:t>	upto	1,000,000	cells	per	cu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ic  </a:t>
            </a:r>
            <a:r>
              <a:rPr sz="2400" spc="-20" dirty="0"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AML-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predominant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resemble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myeloblast.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ts val="2735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198245" algn="l"/>
                <a:tab pos="1974214" algn="l"/>
                <a:tab pos="3037840" algn="l"/>
                <a:tab pos="4794250" algn="l"/>
                <a:tab pos="6092190" algn="l"/>
                <a:tab pos="6548755" algn="l"/>
                <a:tab pos="757745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-	cells	exhi</a:t>
            </a:r>
            <a:r>
              <a:rPr sz="2400" spc="-10" dirty="0">
                <a:latin typeface="Times New Roman"/>
                <a:cs typeface="Times New Roman"/>
              </a:rPr>
              <a:t>bi</a:t>
            </a:r>
            <a:r>
              <a:rPr sz="2400" dirty="0">
                <a:latin typeface="Times New Roman"/>
                <a:cs typeface="Times New Roman"/>
              </a:rPr>
              <a:t>t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onsidera</a:t>
            </a:r>
            <a:r>
              <a:rPr sz="2400" spc="-2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le	va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	in	de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ree	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ts val="2735"/>
              </a:lnSpc>
            </a:pPr>
            <a:r>
              <a:rPr sz="2400" spc="-5" dirty="0">
                <a:latin typeface="Times New Roman"/>
                <a:cs typeface="Times New Roman"/>
              </a:rPr>
              <a:t>differentiation.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Monocyte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poorly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differentiated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Chronic</a:t>
            </a:r>
            <a:r>
              <a:rPr sz="2400" spc="-5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leukemia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229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Anemia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thrombocytemia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common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WBC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5,000,000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cubic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153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850138"/>
            <a:ext cx="7285355" cy="30251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Chemotherapy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Radiation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Corticosteroids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10" dirty="0">
                <a:latin typeface="Times New Roman"/>
                <a:cs typeface="Times New Roman"/>
              </a:rPr>
              <a:t> bcr-abl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fusion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identified-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Tyrosine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kinase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inhibitor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appropriate.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Supportive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Optimal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oral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hygiene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4057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0000"/>
                </a:solidFill>
              </a:rPr>
              <a:t>PLATELET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AND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ITS</a:t>
            </a:r>
            <a:r>
              <a:rPr spc="-10" dirty="0">
                <a:solidFill>
                  <a:srgbClr val="FF0000"/>
                </a:solidFill>
              </a:rPr>
              <a:t> 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73453"/>
            <a:ext cx="755523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5085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Platelets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thrombocytes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small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colorless,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nonnucleated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moderately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refractive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bodies.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Considered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fragments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cytoplasm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Spherical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shaped,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becomes </a:t>
            </a:r>
            <a:r>
              <a:rPr sz="2400" dirty="0">
                <a:latin typeface="Times New Roman"/>
                <a:cs typeface="Times New Roman"/>
              </a:rPr>
              <a:t>oval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inactivated.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Properties: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Adhesiveness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Aggregation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Agglutination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4400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Normal</a:t>
            </a:r>
            <a:r>
              <a:rPr spc="10" dirty="0"/>
              <a:t> </a:t>
            </a:r>
            <a:r>
              <a:rPr spc="-5" dirty="0"/>
              <a:t>count</a:t>
            </a:r>
            <a:r>
              <a:rPr spc="5" dirty="0"/>
              <a:t> </a:t>
            </a:r>
            <a:r>
              <a:rPr spc="-5" dirty="0"/>
              <a:t>and its</a:t>
            </a:r>
            <a:r>
              <a:rPr spc="-25" dirty="0"/>
              <a:t> </a:t>
            </a:r>
            <a:r>
              <a:rPr spc="-5" dirty="0"/>
              <a:t>variation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189990"/>
            <a:ext cx="6616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Normal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2,00,000-4,00,000/cu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2376043"/>
            <a:ext cx="3182620" cy="220535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15"/>
              </a:spcBef>
              <a:buClr>
                <a:srgbClr val="AC0000"/>
              </a:buClr>
              <a:buSzPct val="95833"/>
              <a:buFont typeface="Wingdings"/>
              <a:buChar char=""/>
              <a:tabLst>
                <a:tab pos="287655" algn="l"/>
              </a:tabLst>
            </a:pP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Physiological</a:t>
            </a:r>
            <a:r>
              <a:rPr sz="2400" spc="-7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variation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Age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Sex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altitude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After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3775" y="2470530"/>
            <a:ext cx="3625850" cy="3370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indent="-250190">
              <a:lnSpc>
                <a:spcPts val="2610"/>
              </a:lnSpc>
              <a:spcBef>
                <a:spcPts val="95"/>
              </a:spcBef>
              <a:buSzPct val="95454"/>
              <a:buFont typeface="Wingdings"/>
              <a:buChar char=""/>
              <a:tabLst>
                <a:tab pos="262890" algn="l"/>
              </a:tabLst>
            </a:pPr>
            <a:r>
              <a:rPr sz="2200" spc="-5" dirty="0">
                <a:solidFill>
                  <a:srgbClr val="C00000"/>
                </a:solidFill>
                <a:latin typeface="Impact"/>
                <a:cs typeface="Impact"/>
              </a:rPr>
              <a:t>Pathological</a:t>
            </a:r>
            <a:r>
              <a:rPr sz="2200" spc="-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Impact"/>
                <a:cs typeface="Impact"/>
              </a:rPr>
              <a:t>variation</a:t>
            </a:r>
            <a:endParaRPr sz="2200">
              <a:latin typeface="Impact"/>
              <a:cs typeface="Impact"/>
            </a:endParaRPr>
          </a:p>
          <a:p>
            <a:pPr marL="12700">
              <a:lnSpc>
                <a:spcPts val="2610"/>
              </a:lnSpc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Thrombocytopenia-</a:t>
            </a:r>
            <a:endParaRPr sz="2200">
              <a:latin typeface="Times New Roman"/>
              <a:cs typeface="Times New Roman"/>
            </a:endParaRPr>
          </a:p>
          <a:p>
            <a:pPr marL="181610" indent="-169545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182245" algn="l"/>
              </a:tabLst>
            </a:pPr>
            <a:r>
              <a:rPr sz="2200" spc="-5" dirty="0">
                <a:latin typeface="Times New Roman"/>
                <a:cs typeface="Times New Roman"/>
              </a:rPr>
              <a:t>acute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infections,</a:t>
            </a:r>
            <a:endParaRPr sz="2200">
              <a:latin typeface="Times New Roman"/>
              <a:cs typeface="Times New Roman"/>
            </a:endParaRPr>
          </a:p>
          <a:p>
            <a:pPr marL="111760" indent="-99060">
              <a:lnSpc>
                <a:spcPct val="100000"/>
              </a:lnSpc>
              <a:buClr>
                <a:srgbClr val="AC0000"/>
              </a:buClr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spc="-5" dirty="0">
                <a:latin typeface="Times New Roman"/>
                <a:cs typeface="Times New Roman"/>
              </a:rPr>
              <a:t>acute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leukemia,</a:t>
            </a:r>
            <a:endParaRPr sz="2200">
              <a:latin typeface="Times New Roman"/>
              <a:cs typeface="Times New Roman"/>
            </a:endParaRPr>
          </a:p>
          <a:p>
            <a:pPr marL="111760" indent="-99060">
              <a:lnSpc>
                <a:spcPct val="100000"/>
              </a:lnSpc>
              <a:buClr>
                <a:srgbClr val="AC0000"/>
              </a:buClr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spc="-5" dirty="0">
                <a:latin typeface="Times New Roman"/>
                <a:cs typeface="Times New Roman"/>
              </a:rPr>
              <a:t>aplastic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pernicious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anemia,</a:t>
            </a:r>
            <a:endParaRPr sz="2200">
              <a:latin typeface="Times New Roman"/>
              <a:cs typeface="Times New Roman"/>
            </a:endParaRPr>
          </a:p>
          <a:p>
            <a:pPr marL="111760" indent="-99060">
              <a:lnSpc>
                <a:spcPct val="100000"/>
              </a:lnSpc>
              <a:buClr>
                <a:srgbClr val="AC0000"/>
              </a:buClr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spc="-5" dirty="0">
                <a:latin typeface="Times New Roman"/>
                <a:cs typeface="Times New Roman"/>
              </a:rPr>
              <a:t>chickenpox,</a:t>
            </a:r>
            <a:endParaRPr sz="2200">
              <a:latin typeface="Times New Roman"/>
              <a:cs typeface="Times New Roman"/>
            </a:endParaRPr>
          </a:p>
          <a:p>
            <a:pPr marL="111760" indent="-99060">
              <a:lnSpc>
                <a:spcPct val="100000"/>
              </a:lnSpc>
              <a:buClr>
                <a:srgbClr val="AC0000"/>
              </a:buClr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spc="-5" dirty="0">
                <a:latin typeface="Times New Roman"/>
                <a:cs typeface="Times New Roman"/>
              </a:rPr>
              <a:t>smallpox,</a:t>
            </a:r>
            <a:endParaRPr sz="2200">
              <a:latin typeface="Times New Roman"/>
              <a:cs typeface="Times New Roman"/>
            </a:endParaRPr>
          </a:p>
          <a:p>
            <a:pPr marL="111760" indent="-99060">
              <a:lnSpc>
                <a:spcPct val="100000"/>
              </a:lnSpc>
              <a:buClr>
                <a:srgbClr val="AC0000"/>
              </a:buClr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spc="-15" dirty="0">
                <a:latin typeface="Times New Roman"/>
                <a:cs typeface="Times New Roman"/>
              </a:rPr>
              <a:t>splenomegaly,</a:t>
            </a:r>
            <a:endParaRPr sz="2200">
              <a:latin typeface="Times New Roman"/>
              <a:cs typeface="Times New Roman"/>
            </a:endParaRPr>
          </a:p>
          <a:p>
            <a:pPr marL="111760" indent="-99060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spc="-5" dirty="0">
                <a:latin typeface="Times New Roman"/>
                <a:cs typeface="Times New Roman"/>
              </a:rPr>
              <a:t>scarlet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fever, </a:t>
            </a:r>
            <a:r>
              <a:rPr sz="2200" dirty="0">
                <a:latin typeface="Times New Roman"/>
                <a:cs typeface="Times New Roman"/>
              </a:rPr>
              <a:t>typhoid,</a:t>
            </a:r>
            <a:endParaRPr sz="2200">
              <a:latin typeface="Times New Roman"/>
              <a:cs typeface="Times New Roman"/>
            </a:endParaRPr>
          </a:p>
          <a:p>
            <a:pPr marL="111760" indent="-99060">
              <a:lnSpc>
                <a:spcPct val="100000"/>
              </a:lnSpc>
              <a:buClr>
                <a:srgbClr val="AC0000"/>
              </a:buClr>
              <a:buSzPct val="95454"/>
              <a:buFont typeface="Arial MT"/>
              <a:buChar char="•"/>
              <a:tabLst>
                <a:tab pos="111760" algn="l"/>
              </a:tabLst>
            </a:pPr>
            <a:r>
              <a:rPr sz="2200" spc="-5" dirty="0">
                <a:latin typeface="Times New Roman"/>
                <a:cs typeface="Times New Roman"/>
              </a:rPr>
              <a:t>tuberculosis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97738"/>
            <a:ext cx="2682240" cy="52933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Thrombocytosis-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allergic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hemorrhage,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bone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fracture,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surgical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operations,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splenectomy,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rheumatic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fever,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trauma.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Thrombocythemia-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carcinoma,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chrinic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hodgkin’s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24941"/>
            <a:ext cx="3596004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dirty="0">
                <a:solidFill>
                  <a:srgbClr val="C00000"/>
                </a:solidFill>
              </a:rPr>
              <a:t>Platelet</a:t>
            </a:r>
            <a:r>
              <a:rPr sz="3800" spc="-75" dirty="0">
                <a:solidFill>
                  <a:srgbClr val="C00000"/>
                </a:solidFill>
              </a:rPr>
              <a:t> </a:t>
            </a:r>
            <a:r>
              <a:rPr sz="3800" dirty="0">
                <a:solidFill>
                  <a:srgbClr val="C00000"/>
                </a:solidFill>
              </a:rPr>
              <a:t>Disorders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840739" y="1510029"/>
            <a:ext cx="7386955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Platelet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disorders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divided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into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categories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etiology—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congenital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acquired</a:t>
            </a:r>
            <a:r>
              <a:rPr sz="2400" dirty="0">
                <a:latin typeface="Times New Roman"/>
                <a:cs typeface="Times New Roman"/>
              </a:rPr>
              <a:t>—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981710" algn="l"/>
                <a:tab pos="2357120" algn="l"/>
                <a:tab pos="3748404" algn="l"/>
                <a:tab pos="4210050" algn="l"/>
              </a:tabLst>
            </a:pPr>
            <a:r>
              <a:rPr sz="2400" spc="-17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wo</a:t>
            </a:r>
            <a:r>
              <a:rPr sz="2400" dirty="0">
                <a:latin typeface="Times New Roman"/>
                <a:cs typeface="Times New Roman"/>
              </a:rPr>
              <a:t>	addi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nal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atego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ies</a:t>
            </a:r>
            <a:r>
              <a:rPr sz="2400" dirty="0">
                <a:latin typeface="Times New Roman"/>
                <a:cs typeface="Times New Roman"/>
              </a:rPr>
              <a:t>	by	t</a:t>
            </a:r>
            <a:r>
              <a:rPr sz="2400" spc="5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bocytop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ias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thrombocytopathies.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87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3028950" algn="l"/>
                <a:tab pos="3934460" algn="l"/>
                <a:tab pos="4821555" algn="l"/>
                <a:tab pos="5944870" algn="l"/>
                <a:tab pos="7168515" algn="l"/>
              </a:tabLst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Thromboc</a:t>
            </a:r>
            <a:r>
              <a:rPr sz="2400" spc="45" dirty="0">
                <a:solidFill>
                  <a:srgbClr val="001F5F"/>
                </a:solidFill>
                <a:latin typeface="Impact"/>
                <a:cs typeface="Impact"/>
              </a:rPr>
              <a:t>y</a:t>
            </a:r>
            <a:r>
              <a:rPr sz="2400" spc="10" dirty="0">
                <a:solidFill>
                  <a:srgbClr val="001F5F"/>
                </a:solidFill>
                <a:latin typeface="Impact"/>
                <a:cs typeface="Impact"/>
              </a:rPr>
              <a:t>t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openi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as	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cur	when	pla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el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	q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ant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ty	is  reduced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one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three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mechanisms: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decreased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marrow,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sequestration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spleen,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accelerated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destruction.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202557"/>
            <a:ext cx="7388225" cy="37534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7020" indent="-274955" algn="just">
              <a:lnSpc>
                <a:spcPct val="100000"/>
              </a:lnSpc>
              <a:spcBef>
                <a:spcPts val="66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Thrombocytopathies,</a:t>
            </a:r>
            <a:r>
              <a:rPr sz="2400" spc="204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qualitative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disorders-</a:t>
            </a:r>
            <a:endParaRPr sz="2400">
              <a:latin typeface="Times New Roman"/>
              <a:cs typeface="Times New Roman"/>
            </a:endParaRPr>
          </a:p>
          <a:p>
            <a:pPr marL="287020" marR="5080" indent="-45720" algn="just">
              <a:lnSpc>
                <a:spcPct val="100000"/>
              </a:lnSpc>
              <a:spcBef>
                <a:spcPts val="565"/>
              </a:spcBef>
            </a:pPr>
            <a:r>
              <a:rPr sz="2400" spc="-5" dirty="0">
                <a:latin typeface="Times New Roman"/>
                <a:cs typeface="Times New Roman"/>
              </a:rPr>
              <a:t>-Characterized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dysfunctional platelets (thrombocytes),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which result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prolonged bleeding </a:t>
            </a:r>
            <a:r>
              <a:rPr sz="2400" spc="-10" dirty="0">
                <a:latin typeface="Times New Roman"/>
                <a:cs typeface="Times New Roman"/>
              </a:rPr>
              <a:t>time, </a:t>
            </a:r>
            <a:r>
              <a:rPr sz="2400" spc="-5" dirty="0">
                <a:latin typeface="Times New Roman"/>
                <a:cs typeface="Times New Roman"/>
              </a:rPr>
              <a:t>defective clot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formation,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tendency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hemorrhage</a:t>
            </a:r>
            <a:endParaRPr sz="2400">
              <a:latin typeface="Times New Roman"/>
              <a:cs typeface="Times New Roman"/>
            </a:endParaRPr>
          </a:p>
          <a:p>
            <a:pPr marL="287020" marR="635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029335" algn="l"/>
                <a:tab pos="1887220" algn="l"/>
                <a:tab pos="2660015" algn="l"/>
                <a:tab pos="3707129" algn="l"/>
                <a:tab pos="4126229" algn="l"/>
                <a:tab pos="4748530" algn="l"/>
                <a:tab pos="5184140" algn="l"/>
                <a:tab pos="5739130" algn="l"/>
                <a:tab pos="6530340" algn="l"/>
              </a:tabLst>
            </a:pPr>
            <a:r>
              <a:rPr sz="2400" dirty="0">
                <a:latin typeface="Times New Roman"/>
                <a:cs typeface="Times New Roman"/>
              </a:rPr>
              <a:t>May	</a:t>
            </a:r>
            <a:r>
              <a:rPr sz="2400" spc="-5" dirty="0">
                <a:latin typeface="Times New Roman"/>
                <a:cs typeface="Times New Roman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lt	from	def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cts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any	of	the	three	cr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tic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  platelet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reactions: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Adhesion,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Aggregation,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Granule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release.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119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P</a:t>
            </a:r>
            <a:r>
              <a:rPr dirty="0">
                <a:solidFill>
                  <a:srgbClr val="C00000"/>
                </a:solidFill>
              </a:rPr>
              <a:t>u</a:t>
            </a:r>
            <a:r>
              <a:rPr spc="-5" dirty="0">
                <a:solidFill>
                  <a:srgbClr val="C00000"/>
                </a:solidFill>
              </a:rPr>
              <a:t>rpura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121409"/>
            <a:ext cx="7388225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Purpura is </a:t>
            </a:r>
            <a:r>
              <a:rPr sz="2400" spc="-5" dirty="0">
                <a:latin typeface="Times New Roman"/>
                <a:cs typeface="Times New Roman"/>
              </a:rPr>
              <a:t>defined as </a:t>
            </a:r>
            <a:r>
              <a:rPr sz="2400" dirty="0">
                <a:latin typeface="Times New Roman"/>
                <a:cs typeface="Times New Roman"/>
              </a:rPr>
              <a:t>a purplish </a:t>
            </a:r>
            <a:r>
              <a:rPr sz="2400" spc="-5" dirty="0">
                <a:latin typeface="Times New Roman"/>
                <a:cs typeface="Times New Roman"/>
              </a:rPr>
              <a:t>discoloration </a:t>
            </a:r>
            <a:r>
              <a:rPr sz="2400" dirty="0">
                <a:latin typeface="Times New Roman"/>
                <a:cs typeface="Times New Roman"/>
              </a:rPr>
              <a:t>of the skin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mucous membrane </a:t>
            </a:r>
            <a:r>
              <a:rPr sz="2400" dirty="0">
                <a:latin typeface="Times New Roman"/>
                <a:cs typeface="Times New Roman"/>
              </a:rPr>
              <a:t>due to </a:t>
            </a:r>
            <a:r>
              <a:rPr sz="2400" spc="-5" dirty="0">
                <a:latin typeface="Times New Roman"/>
                <a:cs typeface="Times New Roman"/>
              </a:rPr>
              <a:t>spontaneous extravasation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blood.</a:t>
            </a:r>
            <a:endParaRPr sz="2400">
              <a:latin typeface="Times New Roman"/>
              <a:cs typeface="Times New Roman"/>
            </a:endParaRPr>
          </a:p>
          <a:p>
            <a:pPr marL="12700" marR="2407285">
              <a:lnSpc>
                <a:spcPct val="120000"/>
              </a:lnSpc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Symptoms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rather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r>
              <a:rPr sz="2400" spc="-25" dirty="0">
                <a:latin typeface="Times New Roman"/>
                <a:cs typeface="Times New Roman"/>
              </a:rPr>
              <a:t> entity.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Classification: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Nonthrombocytic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purpura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Thrombocytic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purpua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Primary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essential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purpura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Secondary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symptomatic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purpura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3863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RED </a:t>
            </a:r>
            <a:r>
              <a:rPr spc="-15" dirty="0">
                <a:solidFill>
                  <a:srgbClr val="C00000"/>
                </a:solidFill>
              </a:rPr>
              <a:t>BLOOD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CELL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22371"/>
            <a:ext cx="3727450" cy="44151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Erythrocytoses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Polycythemia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Wingdings"/>
              <a:buChar char="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Iron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deficiency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Wingdings"/>
              <a:buChar char="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Anemia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owing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hemolysis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Wingdings"/>
              <a:buChar char="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Sickle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Wingdings"/>
              <a:buChar char="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Erythroblastosis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fetalis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Wingdings"/>
              <a:buChar char="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Thalassemia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Wingdings"/>
              <a:buChar char="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Pernicious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Wingdings"/>
              <a:buChar char="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Aplastic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4524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Nonthrombocytopenic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purpura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60207"/>
            <a:ext cx="7382509" cy="17094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Heterogeneous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Not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mediated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changes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Due</a:t>
            </a:r>
            <a:r>
              <a:rPr sz="2400" dirty="0">
                <a:latin typeface="Times New Roman"/>
                <a:cs typeface="Times New Roman"/>
              </a:rPr>
              <a:t> to alterations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capillaries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themselves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instances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permeability.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626110"/>
            <a:ext cx="745617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/>
              <a:t>Bleeding</a:t>
            </a:r>
            <a:r>
              <a:rPr sz="2500" spc="10" dirty="0"/>
              <a:t> </a:t>
            </a:r>
            <a:r>
              <a:rPr sz="2500" spc="-5" dirty="0"/>
              <a:t>disorders</a:t>
            </a:r>
            <a:r>
              <a:rPr sz="2500" spc="40" dirty="0"/>
              <a:t> </a:t>
            </a:r>
            <a:r>
              <a:rPr sz="2500" spc="-5" dirty="0"/>
              <a:t>due to</a:t>
            </a:r>
            <a:r>
              <a:rPr sz="2500" spc="15" dirty="0"/>
              <a:t> </a:t>
            </a:r>
            <a:r>
              <a:rPr sz="2500" spc="-5" dirty="0"/>
              <a:t>Nonthrombocytopenic</a:t>
            </a:r>
            <a:r>
              <a:rPr sz="2500" spc="70" dirty="0"/>
              <a:t> </a:t>
            </a:r>
            <a:r>
              <a:rPr sz="2500" spc="-10" dirty="0"/>
              <a:t>purpura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840739" y="1133601"/>
            <a:ext cx="6918959" cy="4781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Autoimmune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Allergic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purpuras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Drug-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induced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vascular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purpuras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Bacterial-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typhoid</a:t>
            </a:r>
            <a:r>
              <a:rPr sz="2400" spc="-20" dirty="0">
                <a:latin typeface="Times New Roman"/>
                <a:cs typeface="Times New Roman"/>
              </a:rPr>
              <a:t> fever, </a:t>
            </a:r>
            <a:r>
              <a:rPr sz="2400" dirty="0">
                <a:latin typeface="Times New Roman"/>
                <a:cs typeface="Times New Roman"/>
              </a:rPr>
              <a:t>scarlet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fever,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tuberculosis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25" dirty="0">
                <a:latin typeface="Times New Roman"/>
                <a:cs typeface="Times New Roman"/>
              </a:rPr>
              <a:t>Viral- </a:t>
            </a:r>
            <a:r>
              <a:rPr sz="2400" spc="-5" dirty="0">
                <a:latin typeface="Times New Roman"/>
                <a:cs typeface="Times New Roman"/>
              </a:rPr>
              <a:t>smallpox,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influenza,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measles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Rickettsial-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typhus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Protozoal-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malaria,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toxoplasmosis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Structural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malformations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Hereditary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hemorrhagic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telangiectasia,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Ehlers-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Danlos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Osteogenesis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Imperfecta,</a:t>
            </a:r>
            <a:r>
              <a:rPr sz="2400" spc="-25" dirty="0">
                <a:latin typeface="Times New Roman"/>
                <a:cs typeface="Times New Roman"/>
              </a:rPr>
              <a:t> scurvy.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2848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Thrombocytic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purpura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197609"/>
            <a:ext cx="7387590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654175" algn="l"/>
                <a:tab pos="2933065" algn="l"/>
                <a:tab pos="3300095" algn="l"/>
                <a:tab pos="3803015" algn="l"/>
                <a:tab pos="4864100" algn="l"/>
                <a:tab pos="5248275" algn="l"/>
                <a:tab pos="6679565" algn="l"/>
              </a:tabLst>
            </a:pPr>
            <a:r>
              <a:rPr sz="2400" dirty="0">
                <a:latin typeface="Times New Roman"/>
                <a:cs typeface="Times New Roman"/>
              </a:rPr>
              <a:t>Abno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al	redu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tion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the	nu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ber	of	circ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g	blood  platelets.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Patient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develops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focal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hemorrhages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various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organs, </a:t>
            </a:r>
            <a:r>
              <a:rPr sz="2400" dirty="0">
                <a:latin typeface="Times New Roman"/>
                <a:cs typeface="Times New Roman"/>
              </a:rPr>
              <a:t>including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mucous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membranes.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basic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forms-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Primary-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unknown </a:t>
            </a:r>
            <a:r>
              <a:rPr sz="2400" dirty="0">
                <a:latin typeface="Times New Roman"/>
                <a:cs typeface="Times New Roman"/>
              </a:rPr>
              <a:t>etiology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Secondary-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etiology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27990"/>
            <a:ext cx="6873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Idiopathic</a:t>
            </a:r>
            <a:r>
              <a:rPr spc="-10" dirty="0">
                <a:solidFill>
                  <a:srgbClr val="C00000"/>
                </a:solidFill>
              </a:rPr>
              <a:t> purpura/</a:t>
            </a:r>
            <a:r>
              <a:rPr dirty="0">
                <a:solidFill>
                  <a:srgbClr val="C00000"/>
                </a:solidFill>
              </a:rPr>
              <a:t> Primary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thrombocytopenia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31138"/>
            <a:ext cx="738695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635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Autoimmune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disorder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person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becomes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immunized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develops antibodies against his/her </a:t>
            </a:r>
            <a:r>
              <a:rPr sz="2400" dirty="0">
                <a:latin typeface="Times New Roman"/>
                <a:cs typeface="Times New Roman"/>
              </a:rPr>
              <a:t>own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platelet.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 antiplatelet globulin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results </a:t>
            </a:r>
            <a:r>
              <a:rPr sz="2400" dirty="0">
                <a:latin typeface="Times New Roman"/>
                <a:cs typeface="Times New Roman"/>
              </a:rPr>
              <a:t>in a </a:t>
            </a:r>
            <a:r>
              <a:rPr sz="2400" spc="-5" dirty="0">
                <a:latin typeface="Times New Roman"/>
                <a:cs typeface="Times New Roman"/>
              </a:rPr>
              <a:t>decrease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number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circulating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platelets</a:t>
            </a:r>
            <a:r>
              <a:rPr sz="2400" dirty="0">
                <a:latin typeface="Times New Roman"/>
                <a:cs typeface="Times New Roman"/>
              </a:rPr>
              <a:t> when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administered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 normal</a:t>
            </a:r>
            <a:r>
              <a:rPr sz="2400" dirty="0">
                <a:latin typeface="Times New Roman"/>
                <a:cs typeface="Times New Roman"/>
              </a:rPr>
              <a:t> patients.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1146" y="3572636"/>
            <a:ext cx="3876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6615" algn="l"/>
                <a:tab pos="2260600" algn="l"/>
                <a:tab pos="3307715" algn="l"/>
              </a:tabLst>
            </a:pPr>
            <a:r>
              <a:rPr sz="2400" dirty="0">
                <a:latin typeface="Times New Roman"/>
                <a:cs typeface="Times New Roman"/>
              </a:rPr>
              <a:t>often	following	cert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in	v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3572636"/>
            <a:ext cx="331851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266825" algn="l"/>
                <a:tab pos="223202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Acute	for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-	</a:t>
            </a:r>
            <a:r>
              <a:rPr sz="2400" dirty="0">
                <a:latin typeface="Times New Roman"/>
                <a:cs typeface="Times New Roman"/>
              </a:rPr>
              <a:t>chil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ren,  infections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Chronic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type-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adults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821182"/>
            <a:ext cx="5862955" cy="498602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Clinical</a:t>
            </a:r>
            <a:r>
              <a:rPr sz="2400" spc="-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features:</a:t>
            </a:r>
            <a:endParaRPr sz="2400">
              <a:latin typeface="Impact"/>
              <a:cs typeface="Impact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Spontaneous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appearance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purpuric</a:t>
            </a:r>
            <a:r>
              <a:rPr sz="2400" dirty="0">
                <a:latin typeface="Times New Roman"/>
                <a:cs typeface="Times New Roman"/>
              </a:rPr>
              <a:t> 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hemorrhagic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lesions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skin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vary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size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tiny </a:t>
            </a:r>
            <a:r>
              <a:rPr sz="2400" dirty="0">
                <a:latin typeface="Times New Roman"/>
                <a:cs typeface="Times New Roman"/>
              </a:rPr>
              <a:t>red </a:t>
            </a:r>
            <a:r>
              <a:rPr sz="2400" spc="-5" dirty="0">
                <a:latin typeface="Times New Roman"/>
                <a:cs typeface="Times New Roman"/>
              </a:rPr>
              <a:t>pinpoint petechiae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15" dirty="0">
                <a:latin typeface="Times New Roman"/>
                <a:cs typeface="Times New Roman"/>
              </a:rPr>
              <a:t>large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purplish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ecchymoses.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Massive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hemartomas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Bruising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tendency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Epistaxis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Hematuria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Malena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Complications</a:t>
            </a:r>
            <a:r>
              <a:rPr sz="2400" spc="-5" dirty="0">
                <a:latin typeface="Times New Roman"/>
                <a:cs typeface="Times New Roman"/>
              </a:rPr>
              <a:t>-</a:t>
            </a:r>
            <a:r>
              <a:rPr sz="2400" spc="715" dirty="0">
                <a:latin typeface="Times New Roman"/>
                <a:cs typeface="Times New Roman"/>
              </a:rPr>
              <a:t>  </a:t>
            </a:r>
            <a:r>
              <a:rPr sz="2400" spc="-5" dirty="0">
                <a:latin typeface="Times New Roman"/>
                <a:cs typeface="Times New Roman"/>
              </a:rPr>
              <a:t>intracranial</a:t>
            </a:r>
            <a:r>
              <a:rPr sz="2400" spc="710" dirty="0">
                <a:latin typeface="Times New Roman"/>
                <a:cs typeface="Times New Roman"/>
              </a:rPr>
              <a:t> </a:t>
            </a:r>
            <a:r>
              <a:rPr sz="2400" spc="7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hemorrhage,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hemiplagia.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762000"/>
            <a:ext cx="2514599" cy="23058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3200400"/>
            <a:ext cx="2514600" cy="2686812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389889"/>
            <a:ext cx="7313930" cy="43999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Oral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manifestations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profuse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gingival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Hemorrhage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spontaneous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Petechiae-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palate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Ecchymosis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usually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below </a:t>
            </a:r>
            <a:r>
              <a:rPr sz="2400" spc="-5" dirty="0">
                <a:latin typeface="Times New Roman"/>
                <a:cs typeface="Times New Roman"/>
              </a:rPr>
              <a:t>60,000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platelets/cubic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prolonged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Coagulation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609600"/>
            <a:ext cx="2523744" cy="240792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084833"/>
            <a:ext cx="6845934" cy="301053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Treatment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specific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Splenomegaly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Corticosteroids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5826125" algn="l"/>
              </a:tabLst>
            </a:pPr>
            <a:r>
              <a:rPr sz="2400" dirty="0">
                <a:latin typeface="Times New Roman"/>
                <a:cs typeface="Times New Roman"/>
              </a:rPr>
              <a:t>Oral </a:t>
            </a:r>
            <a:r>
              <a:rPr sz="2400" spc="-5" dirty="0">
                <a:latin typeface="Times New Roman"/>
                <a:cs typeface="Times New Roman"/>
              </a:rPr>
              <a:t>surgical </a:t>
            </a:r>
            <a:r>
              <a:rPr sz="2400" dirty="0">
                <a:latin typeface="Times New Roman"/>
                <a:cs typeface="Times New Roman"/>
              </a:rPr>
              <a:t>procedures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contraindicated	</a:t>
            </a:r>
            <a:r>
              <a:rPr sz="2400" dirty="0">
                <a:latin typeface="Times New Roman"/>
                <a:cs typeface="Times New Roman"/>
              </a:rPr>
              <a:t>until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deficiency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compensated.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34669"/>
            <a:ext cx="5707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Thrombotic</a:t>
            </a:r>
            <a:r>
              <a:rPr spc="1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thrombocytopenic</a:t>
            </a:r>
            <a:r>
              <a:rPr spc="-2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purpura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50238"/>
            <a:ext cx="7387590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715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Uncommon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life-threatening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multisystem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disorder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obscure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nature</a:t>
            </a:r>
            <a:r>
              <a:rPr sz="2400" dirty="0">
                <a:latin typeface="Times New Roman"/>
                <a:cs typeface="Times New Roman"/>
              </a:rPr>
              <a:t> but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immunologically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mediated.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First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described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Eli</a:t>
            </a:r>
            <a:r>
              <a:rPr sz="2400" spc="-5" dirty="0">
                <a:latin typeface="Times New Roman"/>
                <a:cs typeface="Times New Roman"/>
              </a:rPr>
              <a:t> Moschowitz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1924.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adults,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associated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pregnancy,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disease</a:t>
            </a:r>
            <a:r>
              <a:rPr sz="2400" dirty="0">
                <a:latin typeface="Times New Roman"/>
                <a:cs typeface="Times New Roman"/>
              </a:rPr>
              <a:t> such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HIV,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cancer,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bacterial </a:t>
            </a:r>
            <a:r>
              <a:rPr sz="2400" dirty="0">
                <a:latin typeface="Times New Roman"/>
                <a:cs typeface="Times New Roman"/>
              </a:rPr>
              <a:t> infections,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vasculitis.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Characterized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microangiopathic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hemolysis</a:t>
            </a:r>
            <a:r>
              <a:rPr sz="2400" dirty="0">
                <a:latin typeface="Times New Roman"/>
                <a:cs typeface="Times New Roman"/>
              </a:rPr>
              <a:t> 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agggregation/hyaline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thrombi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microcirculation.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490473"/>
            <a:ext cx="7388225" cy="5570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Clinical</a:t>
            </a:r>
            <a:r>
              <a:rPr sz="2400" spc="-4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features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229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0" dirty="0">
                <a:latin typeface="Times New Roman"/>
                <a:cs typeface="Times New Roman"/>
              </a:rPr>
              <a:t>Young</a:t>
            </a:r>
            <a:r>
              <a:rPr sz="2400" dirty="0">
                <a:latin typeface="Times New Roman"/>
                <a:cs typeface="Times New Roman"/>
              </a:rPr>
              <a:t> adults,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females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Thrombocytopenia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Hemolytic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Fever,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Renal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failure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5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4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marR="5080" indent="-274955">
              <a:lnSpc>
                <a:spcPts val="259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Fragmented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RBCs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consistent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hemolysis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noted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peripheral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smear.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54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Reticulocyte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elevated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PTT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limits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LDH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Urinalysis-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proteinuria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hematuria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84606"/>
            <a:ext cx="7387590" cy="50590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Histologic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features</a:t>
            </a:r>
            <a:endParaRPr sz="2400">
              <a:latin typeface="Impact"/>
              <a:cs typeface="Impact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Widespread </a:t>
            </a:r>
            <a:r>
              <a:rPr sz="2400" spc="-5" dirty="0">
                <a:latin typeface="Times New Roman"/>
                <a:cs typeface="Times New Roman"/>
              </a:rPr>
              <a:t>microthrombi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arterioles, venules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capillaries.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Intravascular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thrombi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composed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loose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aggregates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platelets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become organized into amorphous </a:t>
            </a:r>
            <a:r>
              <a:rPr sz="2400" dirty="0">
                <a:latin typeface="Times New Roman"/>
                <a:cs typeface="Times New Roman"/>
              </a:rPr>
              <a:t>plugs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replaced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fibrins.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Treatment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Corticosteroids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aggregation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inhibitors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Splenectomy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Exchange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transfusion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224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C00000"/>
                </a:solidFill>
              </a:rPr>
              <a:t>Erythrocytoses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555750"/>
            <a:ext cx="761619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increase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circulating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(RBCs),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characterized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a increased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412875" algn="l"/>
              </a:tabLst>
            </a:pPr>
            <a:r>
              <a:rPr sz="2400" dirty="0">
                <a:latin typeface="Times New Roman"/>
                <a:cs typeface="Times New Roman"/>
              </a:rPr>
              <a:t>2 types-	relative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absolute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349504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Relative</a:t>
            </a:r>
            <a:r>
              <a:rPr sz="24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polycythemia</a:t>
            </a:r>
            <a:r>
              <a:rPr sz="2400" spc="-5" dirty="0">
                <a:latin typeface="Times New Roman"/>
                <a:cs typeface="Times New Roman"/>
              </a:rPr>
              <a:t>:	</a:t>
            </a:r>
            <a:r>
              <a:rPr sz="2400" dirty="0">
                <a:latin typeface="Times New Roman"/>
                <a:cs typeface="Times New Roman"/>
              </a:rPr>
              <a:t>Occur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fluid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hemoconcentration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30480">
              <a:lnSpc>
                <a:spcPct val="100000"/>
              </a:lnSpc>
              <a:spcBef>
                <a:spcPts val="580"/>
              </a:spcBef>
              <a:tabLst>
                <a:tab pos="1169035" algn="l"/>
                <a:tab pos="1664335" algn="l"/>
                <a:tab pos="2978785" algn="l"/>
                <a:tab pos="4117340" algn="l"/>
                <a:tab pos="4509135" algn="l"/>
                <a:tab pos="5124450" algn="l"/>
                <a:tab pos="5518150" algn="l"/>
                <a:tab pos="7061834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Seen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	i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:	</a:t>
            </a:r>
            <a:r>
              <a:rPr sz="2400" dirty="0">
                <a:latin typeface="Times New Roman"/>
                <a:cs typeface="Times New Roman"/>
              </a:rPr>
              <a:t>vo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ing,	diarrhea	or	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r>
              <a:rPr sz="2400" dirty="0">
                <a:latin typeface="Times New Roman"/>
                <a:cs typeface="Times New Roman"/>
              </a:rPr>
              <a:t>	of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lect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tes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th  accompanying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r>
              <a:rPr sz="2400" dirty="0">
                <a:latin typeface="Times New Roman"/>
                <a:cs typeface="Times New Roman"/>
              </a:rPr>
              <a:t> of </a:t>
            </a:r>
            <a:r>
              <a:rPr sz="2400" spc="-25" dirty="0"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575"/>
              </a:spcBef>
              <a:tabLst>
                <a:tab pos="1567180" algn="l"/>
                <a:tab pos="1937385" algn="l"/>
                <a:tab pos="3001645" algn="l"/>
                <a:tab pos="3387090" algn="l"/>
                <a:tab pos="4130675" algn="l"/>
                <a:tab pos="4467860" algn="l"/>
                <a:tab pos="5142865" algn="l"/>
                <a:tab pos="6186805" algn="l"/>
                <a:tab pos="6557645" algn="l"/>
                <a:tab pos="7061834" algn="l"/>
              </a:tabLst>
            </a:pPr>
            <a:r>
              <a:rPr sz="2400" spc="5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Increa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	in	nu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ber	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	RBC	is	only	rel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	to	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t</a:t>
            </a:r>
            <a:r>
              <a:rPr sz="2400" spc="-10" dirty="0">
                <a:latin typeface="Times New Roman"/>
                <a:cs typeface="Times New Roman"/>
              </a:rPr>
              <a:t>ot</a:t>
            </a:r>
            <a:r>
              <a:rPr sz="2400" dirty="0">
                <a:latin typeface="Times New Roman"/>
                <a:cs typeface="Times New Roman"/>
              </a:rPr>
              <a:t>al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volume.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10869"/>
            <a:ext cx="3060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Thrombocytasthenia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800809"/>
            <a:ext cx="7296784" cy="163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variety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diseases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characterized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qualitative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defect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Congenital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and/or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familial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Acquired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4123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Thrombocytopathic</a:t>
            </a:r>
            <a:r>
              <a:rPr spc="-4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purpura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62202"/>
            <a:ext cx="5802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unknown </a:t>
            </a:r>
            <a:r>
              <a:rPr sz="2400" spc="-20" dirty="0">
                <a:latin typeface="Times New Roman"/>
                <a:cs typeface="Times New Roman"/>
              </a:rPr>
              <a:t>etiology.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8925" y="1800809"/>
            <a:ext cx="15906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8580" algn="l"/>
              </a:tabLst>
            </a:pP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1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erab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	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1800809"/>
            <a:ext cx="5578475" cy="163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74320" algn="l"/>
                <a:tab pos="287655" algn="l"/>
                <a:tab pos="1365250" algn="l"/>
                <a:tab pos="2778760" algn="l"/>
                <a:tab pos="3157855" algn="l"/>
                <a:tab pos="4451985" algn="l"/>
              </a:tabLst>
            </a:pPr>
            <a:r>
              <a:rPr sz="2400" spc="-5" dirty="0">
                <a:latin typeface="Times New Roman"/>
                <a:cs typeface="Times New Roman"/>
              </a:rPr>
              <a:t>Patient	manifests	</a:t>
            </a:r>
            <a:r>
              <a:rPr sz="2400" dirty="0">
                <a:latin typeface="Times New Roman"/>
                <a:cs typeface="Times New Roman"/>
              </a:rPr>
              <a:t>a	</a:t>
            </a:r>
            <a:r>
              <a:rPr sz="2400" spc="-5" dirty="0">
                <a:latin typeface="Times New Roman"/>
                <a:cs typeface="Times New Roman"/>
              </a:rPr>
              <a:t>bleeding	tendency</a:t>
            </a:r>
            <a:endParaRPr sz="2400">
              <a:latin typeface="Times New Roman"/>
              <a:cs typeface="Times New Roman"/>
            </a:endParaRPr>
          </a:p>
          <a:p>
            <a:pPr marL="5778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qualitative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defects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Defective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aggregation.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408666"/>
            <a:ext cx="7387590" cy="50958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Clinical</a:t>
            </a:r>
            <a:r>
              <a:rPr sz="2400" spc="-3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features</a:t>
            </a:r>
            <a:endParaRPr sz="2400">
              <a:latin typeface="Impact"/>
              <a:cs typeface="Impact"/>
            </a:endParaRPr>
          </a:p>
          <a:p>
            <a:pPr marL="287020" marR="5080" indent="-274955">
              <a:lnSpc>
                <a:spcPts val="2590"/>
              </a:lnSpc>
              <a:spcBef>
                <a:spcPts val="56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277620" algn="l"/>
                <a:tab pos="2483485" algn="l"/>
                <a:tab pos="3742054" algn="l"/>
                <a:tab pos="4342765" algn="l"/>
                <a:tab pos="5246370" algn="l"/>
                <a:tab pos="6115050" algn="l"/>
                <a:tab pos="6833234" algn="l"/>
              </a:tabLst>
            </a:pPr>
            <a:r>
              <a:rPr sz="2400" dirty="0">
                <a:latin typeface="Times New Roman"/>
                <a:cs typeface="Times New Roman"/>
              </a:rPr>
              <a:t>Severe	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ding	tende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cy	and	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ruise	</a:t>
            </a:r>
            <a:r>
              <a:rPr sz="2400" spc="-5" dirty="0">
                <a:latin typeface="Times New Roman"/>
                <a:cs typeface="Times New Roman"/>
              </a:rPr>
              <a:t>eas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ly	aft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	o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ly  </a:t>
            </a:r>
            <a:r>
              <a:rPr sz="2400" spc="-5" dirty="0">
                <a:latin typeface="Times New Roman"/>
                <a:cs typeface="Times New Roman"/>
              </a:rPr>
              <a:t>minor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trauma.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Spontaneous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ecchymoses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Epistaxis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GIT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frequent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795780" algn="l"/>
                <a:tab pos="3117215" algn="l"/>
                <a:tab pos="3592829" algn="l"/>
                <a:tab pos="4746625" algn="l"/>
                <a:tab pos="5542280" algn="l"/>
                <a:tab pos="6679565" algn="l"/>
              </a:tabLst>
            </a:pPr>
            <a:r>
              <a:rPr sz="2400" spc="-5" dirty="0">
                <a:latin typeface="Times New Roman"/>
                <a:cs typeface="Times New Roman"/>
              </a:rPr>
              <a:t>Mens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blee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ing	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seve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-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ay	require	blood  transfusion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C0000"/>
              </a:buClr>
              <a:buFont typeface="Arial MT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Oral</a:t>
            </a:r>
            <a:r>
              <a:rPr sz="2400" spc="-1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manifestation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22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Spontaneous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gingival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Mucosal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ecchymosis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Excessive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prolonged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from</a:t>
            </a:r>
            <a:r>
              <a:rPr sz="2400" dirty="0">
                <a:latin typeface="Times New Roman"/>
                <a:cs typeface="Times New Roman"/>
              </a:rPr>
              <a:t> extraction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socket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3352800"/>
            <a:ext cx="2286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94689"/>
            <a:ext cx="5744210" cy="35223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nearly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either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prolonged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Normal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capillary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plugging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impaired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Treatment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Conventional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hemostatic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agents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transfusion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10869"/>
            <a:ext cx="5258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Thrombocythemia/</a:t>
            </a:r>
            <a:r>
              <a:rPr spc="6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Thrombocytosis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651761"/>
            <a:ext cx="7388225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715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Condition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characterized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increase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number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circulating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types: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94500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Primary-	</a:t>
            </a:r>
            <a:r>
              <a:rPr sz="2400" dirty="0">
                <a:latin typeface="Times New Roman"/>
                <a:cs typeface="Times New Roman"/>
              </a:rPr>
              <a:t>unknown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etiology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918970" algn="l"/>
                <a:tab pos="2754630" algn="l"/>
                <a:tab pos="3469640" algn="l"/>
                <a:tab pos="4775835" algn="l"/>
                <a:tab pos="571754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Secondary-	</a:t>
            </a:r>
            <a:r>
              <a:rPr sz="2400" dirty="0">
                <a:latin typeface="Times New Roman"/>
                <a:cs typeface="Times New Roman"/>
              </a:rPr>
              <a:t>occur	</a:t>
            </a:r>
            <a:r>
              <a:rPr sz="2400" spc="-5" dirty="0">
                <a:latin typeface="Times New Roman"/>
                <a:cs typeface="Times New Roman"/>
              </a:rPr>
              <a:t>after	traumatic	</a:t>
            </a:r>
            <a:r>
              <a:rPr sz="2400" spc="-25" dirty="0">
                <a:latin typeface="Times New Roman"/>
                <a:cs typeface="Times New Roman"/>
              </a:rPr>
              <a:t>injury,	</a:t>
            </a:r>
            <a:r>
              <a:rPr sz="2400" spc="-5" dirty="0">
                <a:latin typeface="Times New Roman"/>
                <a:cs typeface="Times New Roman"/>
              </a:rPr>
              <a:t>inflammatory</a:t>
            </a:r>
            <a:endParaRPr sz="24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conditions,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surgical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procedures,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parturition.</a:t>
            </a:r>
            <a:endParaRPr sz="2400">
              <a:latin typeface="Times New Roman"/>
              <a:cs typeface="Times New Roman"/>
            </a:endParaRPr>
          </a:p>
          <a:p>
            <a:pPr marL="287020" marR="5080" indent="3048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dirty="0">
                <a:latin typeface="Times New Roman"/>
                <a:cs typeface="Times New Roman"/>
              </a:rPr>
              <a:t>be due to </a:t>
            </a:r>
            <a:r>
              <a:rPr sz="2400" spc="-5" dirty="0">
                <a:latin typeface="Times New Roman"/>
                <a:cs typeface="Times New Roman"/>
              </a:rPr>
              <a:t>the overproduction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proinflammatory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cytokines </a:t>
            </a:r>
            <a:r>
              <a:rPr sz="2400" dirty="0">
                <a:latin typeface="Times New Roman"/>
                <a:cs typeface="Times New Roman"/>
              </a:rPr>
              <a:t>such as </a:t>
            </a:r>
            <a:r>
              <a:rPr sz="2400" spc="-5" dirty="0">
                <a:latin typeface="Times New Roman"/>
                <a:cs typeface="Times New Roman"/>
              </a:rPr>
              <a:t>IL-1, IL-6, </a:t>
            </a:r>
            <a:r>
              <a:rPr sz="2400" spc="-20" dirty="0">
                <a:latin typeface="Times New Roman"/>
                <a:cs typeface="Times New Roman"/>
              </a:rPr>
              <a:t>IL-11, </a:t>
            </a:r>
            <a:r>
              <a:rPr sz="2400" spc="-5" dirty="0">
                <a:latin typeface="Times New Roman"/>
                <a:cs typeface="Times New Roman"/>
              </a:rPr>
              <a:t>that occurs in chronic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inflammatory, </a:t>
            </a:r>
            <a:r>
              <a:rPr sz="2400" dirty="0">
                <a:latin typeface="Times New Roman"/>
                <a:cs typeface="Times New Roman"/>
              </a:rPr>
              <a:t>infective,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malignant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75462"/>
            <a:ext cx="7386955" cy="433895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Clinical</a:t>
            </a:r>
            <a:r>
              <a:rPr sz="2400" spc="-4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features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6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gender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predilection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seen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Bleeding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tendency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spite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fact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that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their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platelet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count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elevated.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Epistaxis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Genitourinary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tract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Oral</a:t>
            </a:r>
            <a:r>
              <a:rPr sz="2400" spc="-1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manifestations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Spontaneous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gingival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Excessive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prolonged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69009"/>
            <a:ext cx="7387590" cy="432689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3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Clotting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time,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PT,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clot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retraction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tourniquet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test-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all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Treatment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Radioactive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phosphorus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transfusion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Corticosteroids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Aspirin,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heparin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975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Congenital</a:t>
            </a:r>
            <a:r>
              <a:rPr spc="-4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coagulopathies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143355"/>
            <a:ext cx="8302625" cy="44983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300" spc="-5" dirty="0">
                <a:solidFill>
                  <a:srgbClr val="C00000"/>
                </a:solidFill>
                <a:latin typeface="Impact"/>
                <a:cs typeface="Impact"/>
              </a:rPr>
              <a:t>Hemophilia</a:t>
            </a:r>
            <a:endParaRPr sz="23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158875" algn="l"/>
                <a:tab pos="2161540" algn="l"/>
                <a:tab pos="3877945" algn="l"/>
                <a:tab pos="4328795" algn="l"/>
                <a:tab pos="5670550" algn="l"/>
                <a:tab pos="7190105" algn="l"/>
                <a:tab pos="7867015" algn="l"/>
              </a:tabLst>
            </a:pPr>
            <a:r>
              <a:rPr sz="2300" dirty="0">
                <a:latin typeface="Times New Roman"/>
                <a:cs typeface="Times New Roman"/>
              </a:rPr>
              <a:t>Blood	disea</a:t>
            </a:r>
            <a:r>
              <a:rPr sz="2300" spc="5" dirty="0">
                <a:latin typeface="Times New Roman"/>
                <a:cs typeface="Times New Roman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e	char</a:t>
            </a:r>
            <a:r>
              <a:rPr sz="2300" spc="-10" dirty="0">
                <a:latin typeface="Times New Roman"/>
                <a:cs typeface="Times New Roman"/>
              </a:rPr>
              <a:t>a</a:t>
            </a:r>
            <a:r>
              <a:rPr sz="2300" spc="5" dirty="0">
                <a:latin typeface="Times New Roman"/>
                <a:cs typeface="Times New Roman"/>
              </a:rPr>
              <a:t>c</a:t>
            </a:r>
            <a:r>
              <a:rPr sz="2300" dirty="0">
                <a:latin typeface="Times New Roman"/>
                <a:cs typeface="Times New Roman"/>
              </a:rPr>
              <a:t>t</a:t>
            </a:r>
            <a:r>
              <a:rPr sz="2300" spc="-10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r</a:t>
            </a:r>
            <a:r>
              <a:rPr sz="2300" spc="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zed	by	pro</a:t>
            </a:r>
            <a:r>
              <a:rPr sz="2300" spc="-20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onged	coagu</a:t>
            </a:r>
            <a:r>
              <a:rPr sz="2300" spc="-15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-10" dirty="0">
                <a:latin typeface="Times New Roman"/>
                <a:cs typeface="Times New Roman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ion	</a:t>
            </a:r>
            <a:r>
              <a:rPr sz="2300" spc="-5" dirty="0">
                <a:latin typeface="Times New Roman"/>
                <a:cs typeface="Times New Roman"/>
              </a:rPr>
              <a:t>tim</a:t>
            </a:r>
            <a:r>
              <a:rPr sz="2300" dirty="0">
                <a:latin typeface="Times New Roman"/>
                <a:cs typeface="Times New Roman"/>
              </a:rPr>
              <a:t>e	and</a:t>
            </a:r>
            <a:endParaRPr sz="23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300" spc="-5" dirty="0">
                <a:latin typeface="Times New Roman"/>
                <a:cs typeface="Times New Roman"/>
              </a:rPr>
              <a:t>hemorrhagic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tendencies.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Hereditary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disease,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defect</a:t>
            </a:r>
            <a:r>
              <a:rPr sz="2300" spc="-5" dirty="0">
                <a:latin typeface="Times New Roman"/>
                <a:cs typeface="Times New Roman"/>
              </a:rPr>
              <a:t> being</a:t>
            </a:r>
            <a:r>
              <a:rPr sz="2300" dirty="0">
                <a:latin typeface="Times New Roman"/>
                <a:cs typeface="Times New Roman"/>
              </a:rPr>
              <a:t> carried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by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x-chromosome,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10" dirty="0">
                <a:latin typeface="Times New Roman"/>
                <a:cs typeface="Times New Roman"/>
              </a:rPr>
              <a:t>Transmitted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as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gender-linked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Mendelian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recessive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trait.</a:t>
            </a:r>
            <a:endParaRPr sz="2300">
              <a:latin typeface="Times New Roman"/>
              <a:cs typeface="Times New Roman"/>
            </a:endParaRPr>
          </a:p>
          <a:p>
            <a:pPr marL="286385" marR="5715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Occurs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only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males,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transmitted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through</a:t>
            </a:r>
            <a:r>
              <a:rPr sz="2300" spc="4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</a:t>
            </a:r>
            <a:r>
              <a:rPr sz="2300" spc="4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unaffected</a:t>
            </a:r>
            <a:r>
              <a:rPr sz="2300" spc="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daughter</a:t>
            </a:r>
            <a:r>
              <a:rPr sz="2300" spc="5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grandson.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300" spc="-5" dirty="0">
                <a:solidFill>
                  <a:srgbClr val="001F5F"/>
                </a:solidFill>
                <a:latin typeface="Impact"/>
                <a:cs typeface="Impact"/>
              </a:rPr>
              <a:t>Etiology</a:t>
            </a:r>
            <a:endParaRPr sz="23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Hemophilia</a:t>
            </a:r>
            <a:r>
              <a:rPr sz="2300" spc="-1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A- </a:t>
            </a:r>
            <a:r>
              <a:rPr sz="2300" spc="-5" dirty="0">
                <a:latin typeface="Times New Roman"/>
                <a:cs typeface="Times New Roman"/>
              </a:rPr>
              <a:t>Plasma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Thromboplastinogen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(AHG</a:t>
            </a:r>
            <a:r>
              <a:rPr sz="2300" spc="-5" dirty="0">
                <a:latin typeface="Times New Roman"/>
                <a:cs typeface="Times New Roman"/>
              </a:rPr>
              <a:t> factor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VIII)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Hemophilia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B-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Plasma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Thromboplastin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component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(PTC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factor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IX)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Hemophilia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C-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Plasma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Thromboplastin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antecedent</a:t>
            </a:r>
            <a:r>
              <a:rPr sz="2300" spc="35" dirty="0">
                <a:latin typeface="Times New Roman"/>
                <a:cs typeface="Times New Roman"/>
              </a:rPr>
              <a:t> </a:t>
            </a:r>
            <a:r>
              <a:rPr sz="2300" spc="-45" dirty="0">
                <a:latin typeface="Times New Roman"/>
                <a:cs typeface="Times New Roman"/>
              </a:rPr>
              <a:t>(PTA</a:t>
            </a:r>
            <a:r>
              <a:rPr sz="2300" spc="-1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factor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XI)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0806"/>
            <a:ext cx="7388225" cy="50590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C00000"/>
                </a:solidFill>
                <a:latin typeface="Impact"/>
                <a:cs typeface="Impact"/>
              </a:rPr>
              <a:t>Hemophilia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A</a:t>
            </a:r>
            <a:endParaRPr sz="2400">
              <a:latin typeface="Impact"/>
              <a:cs typeface="Impact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deficiency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VIII,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antihemophilic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factor,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inherited </a:t>
            </a:r>
            <a:r>
              <a:rPr sz="2400" dirty="0">
                <a:latin typeface="Times New Roman"/>
                <a:cs typeface="Times New Roman"/>
              </a:rPr>
              <a:t>as an </a:t>
            </a:r>
            <a:r>
              <a:rPr sz="2400" spc="-5" dirty="0">
                <a:latin typeface="Times New Roman"/>
                <a:cs typeface="Times New Roman"/>
              </a:rPr>
              <a:t>X-linked recessive trait that </a:t>
            </a:r>
            <a:r>
              <a:rPr sz="2400" spc="-10" dirty="0">
                <a:latin typeface="Times New Roman"/>
                <a:cs typeface="Times New Roman"/>
              </a:rPr>
              <a:t>affects </a:t>
            </a:r>
            <a:r>
              <a:rPr sz="2400" spc="-5" dirty="0">
                <a:latin typeface="Times New Roman"/>
                <a:cs typeface="Times New Roman"/>
              </a:rPr>
              <a:t>males. </a:t>
            </a:r>
            <a:r>
              <a:rPr sz="2400" dirty="0">
                <a:latin typeface="Times New Roman"/>
                <a:cs typeface="Times New Roman"/>
              </a:rPr>
              <a:t> The </a:t>
            </a:r>
            <a:r>
              <a:rPr sz="2400" spc="-5" dirty="0">
                <a:latin typeface="Times New Roman"/>
                <a:cs typeface="Times New Roman"/>
              </a:rPr>
              <a:t>trait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carried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female without clinical evidence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Clinical</a:t>
            </a:r>
            <a:r>
              <a:rPr sz="2400" spc="37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signs:</a:t>
            </a:r>
            <a:endParaRPr sz="24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hematomas,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hemarthroses,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hematuria,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gastrointestinal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lacerations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head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trauma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spontaneous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intracranial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Joint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synovitis,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hemophilic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arthropathies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Intramuscular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pseudotumors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481329"/>
            <a:ext cx="7386955" cy="3815079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400" spc="-5" dirty="0">
                <a:solidFill>
                  <a:srgbClr val="C00000"/>
                </a:solidFill>
                <a:latin typeface="Impact"/>
                <a:cs typeface="Impact"/>
              </a:rPr>
              <a:t>Hemophilia</a:t>
            </a:r>
            <a:r>
              <a:rPr sz="2400" spc="-1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B</a:t>
            </a:r>
            <a:endParaRPr sz="2400">
              <a:latin typeface="Impact"/>
              <a:cs typeface="Impact"/>
            </a:endParaRPr>
          </a:p>
          <a:p>
            <a:pPr marL="287020" indent="-274955" algn="just">
              <a:lnSpc>
                <a:spcPct val="100000"/>
              </a:lnSpc>
              <a:spcBef>
                <a:spcPts val="229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Due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PTC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deficiency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 Christmas </a:t>
            </a:r>
            <a:r>
              <a:rPr sz="2400" dirty="0">
                <a:latin typeface="Times New Roman"/>
                <a:cs typeface="Times New Roman"/>
              </a:rPr>
              <a:t>disease.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2 </a:t>
            </a:r>
            <a:r>
              <a:rPr sz="2400" spc="-5" dirty="0">
                <a:latin typeface="Times New Roman"/>
                <a:cs typeface="Times New Roman"/>
              </a:rPr>
              <a:t>forms- </a:t>
            </a:r>
            <a:r>
              <a:rPr sz="2400" dirty="0">
                <a:latin typeface="Times New Roman"/>
                <a:cs typeface="Times New Roman"/>
              </a:rPr>
              <a:t>apparently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levels </a:t>
            </a:r>
            <a:r>
              <a:rPr sz="2400" spc="-1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inactive </a:t>
            </a:r>
            <a:r>
              <a:rPr sz="2400" dirty="0">
                <a:latin typeface="Times New Roman"/>
                <a:cs typeface="Times New Roman"/>
              </a:rPr>
              <a:t>protein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another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deficient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level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coagulant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factor.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C0000"/>
              </a:buClr>
              <a:buFont typeface="Arial MT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Impact"/>
                <a:cs typeface="Impact"/>
              </a:rPr>
              <a:t>Hemophilia</a:t>
            </a:r>
            <a:r>
              <a:rPr sz="2400" spc="-1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C</a:t>
            </a:r>
            <a:endParaRPr sz="2400">
              <a:latin typeface="Impact"/>
              <a:cs typeface="Impact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Mild </a:t>
            </a:r>
            <a:r>
              <a:rPr sz="2400" spc="-5" dirty="0">
                <a:latin typeface="Times New Roman"/>
                <a:cs typeface="Times New Roman"/>
              </a:rPr>
              <a:t>disorder </a:t>
            </a:r>
            <a:r>
              <a:rPr sz="2400" dirty="0">
                <a:latin typeface="Times New Roman"/>
                <a:cs typeface="Times New Roman"/>
              </a:rPr>
              <a:t>seen in </a:t>
            </a:r>
            <a:r>
              <a:rPr sz="2400" spc="-5" dirty="0">
                <a:latin typeface="Times New Roman"/>
                <a:cs typeface="Times New Roman"/>
              </a:rPr>
              <a:t>pedigrees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Jewish descent; it </a:t>
            </a:r>
            <a:r>
              <a:rPr sz="2400" spc="-15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transmitted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autosomal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dominant </a:t>
            </a:r>
            <a:r>
              <a:rPr sz="2400" dirty="0">
                <a:latin typeface="Times New Roman"/>
                <a:cs typeface="Times New Roman"/>
              </a:rPr>
              <a:t>trait.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254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symptoms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occur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882142"/>
            <a:ext cx="8300720" cy="50012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Absolute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erythrocytoses</a:t>
            </a:r>
            <a:endParaRPr sz="2400">
              <a:latin typeface="Times New Roman"/>
              <a:cs typeface="Times New Roman"/>
            </a:endParaRPr>
          </a:p>
          <a:p>
            <a:pPr marL="286385" marR="6985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Primary</a:t>
            </a:r>
            <a:r>
              <a:rPr sz="24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polycythemia:</a:t>
            </a:r>
            <a:r>
              <a:rPr sz="2400" b="1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latin typeface="Times New Roman"/>
                <a:cs typeface="Times New Roman"/>
              </a:rPr>
              <a:t>True</a:t>
            </a:r>
            <a:r>
              <a:rPr sz="2400" b="1" i="1" spc="10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idiopathic</a:t>
            </a:r>
            <a:r>
              <a:rPr sz="2400" b="1" i="1" spc="10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increase</a:t>
            </a:r>
            <a:r>
              <a:rPr sz="2400" b="1" i="1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circulating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RBC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level.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</a:t>
            </a:r>
            <a:r>
              <a:rPr sz="2400" spc="-5" dirty="0">
                <a:latin typeface="Times New Roman"/>
                <a:cs typeface="Times New Roman"/>
              </a:rPr>
              <a:t> marrow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inherited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proliferative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activity.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Secondary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polycythemia: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 etiology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664335" algn="l"/>
                <a:tab pos="2938780" algn="l"/>
                <a:tab pos="3452495" algn="l"/>
                <a:tab pos="4339590" algn="l"/>
                <a:tab pos="5226685" algn="l"/>
                <a:tab pos="6554470" algn="l"/>
                <a:tab pos="7068184" algn="l"/>
              </a:tabLst>
            </a:pP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bsolute	</a:t>
            </a:r>
            <a:r>
              <a:rPr sz="2400" spc="-5" dirty="0">
                <a:latin typeface="Times New Roman"/>
                <a:cs typeface="Times New Roman"/>
              </a:rPr>
              <a:t>increase	</a:t>
            </a:r>
            <a:r>
              <a:rPr sz="2400" dirty="0">
                <a:latin typeface="Times New Roman"/>
                <a:cs typeface="Times New Roman"/>
              </a:rPr>
              <a:t>in	</a:t>
            </a:r>
            <a:r>
              <a:rPr sz="2400" spc="-10" dirty="0">
                <a:latin typeface="Times New Roman"/>
                <a:cs typeface="Times New Roman"/>
              </a:rPr>
              <a:t>RBC	</a:t>
            </a:r>
            <a:r>
              <a:rPr sz="2400" spc="-5" dirty="0">
                <a:latin typeface="Times New Roman"/>
                <a:cs typeface="Times New Roman"/>
              </a:rPr>
              <a:t>mass	resultant	</a:t>
            </a:r>
            <a:r>
              <a:rPr sz="2400" b="1" i="1" dirty="0">
                <a:latin typeface="Times New Roman"/>
                <a:cs typeface="Times New Roman"/>
              </a:rPr>
              <a:t>to	</a:t>
            </a:r>
            <a:r>
              <a:rPr sz="2400" b="1" i="1" spc="-5" dirty="0">
                <a:latin typeface="Times New Roman"/>
                <a:cs typeface="Times New Roman"/>
              </a:rPr>
              <a:t>enhanced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stimulation</a:t>
            </a:r>
            <a:r>
              <a:rPr sz="2400" b="1" i="1" spc="-5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of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RBC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production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6385" marR="635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Bone</a:t>
            </a:r>
            <a:r>
              <a:rPr sz="2400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marrow</a:t>
            </a:r>
            <a:r>
              <a:rPr sz="2400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anoxia</a:t>
            </a:r>
            <a:r>
              <a:rPr sz="24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pulmonary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dysfunction,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altitude,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poisoning.</a:t>
            </a:r>
            <a:endParaRPr sz="2400">
              <a:latin typeface="Times New Roman"/>
              <a:cs typeface="Times New Roman"/>
            </a:endParaRPr>
          </a:p>
          <a:p>
            <a:pPr marL="286385" marR="6985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783714" algn="l"/>
                <a:tab pos="2196465" algn="l"/>
                <a:tab pos="2644775" algn="l"/>
                <a:tab pos="4513580" algn="l"/>
                <a:tab pos="6042025" algn="l"/>
                <a:tab pos="7008495" algn="l"/>
                <a:tab pos="7845425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Production	of	an	er</a:t>
            </a:r>
            <a:r>
              <a:rPr sz="2400" spc="5" dirty="0">
                <a:solidFill>
                  <a:srgbClr val="C00000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ropoie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ic	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st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im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ulating	fact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400" spc="-4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-	drugs	and  </a:t>
            </a:r>
            <a:r>
              <a:rPr sz="2400" spc="-5" dirty="0">
                <a:latin typeface="Times New Roman"/>
                <a:cs typeface="Times New Roman"/>
              </a:rPr>
              <a:t>chemicals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coal-tar,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mercury,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bismuth.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09346"/>
            <a:ext cx="5952490" cy="352234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Oral</a:t>
            </a:r>
            <a:r>
              <a:rPr sz="2400" spc="-1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manifeststions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Gingival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Hemorrhage-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massive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prolonged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Pseudotumor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Prolonged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coagulation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PTT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prolonged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705935"/>
            <a:ext cx="5189220" cy="17672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Treatment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2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Preoperative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transfusion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whole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Administration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antihemophilic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factor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Protected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traumatic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injuries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6944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von</a:t>
            </a:r>
            <a:r>
              <a:rPr spc="-10" dirty="0">
                <a:solidFill>
                  <a:srgbClr val="C00000"/>
                </a:solidFill>
              </a:rPr>
              <a:t> Willebrand’s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75561"/>
            <a:ext cx="7692390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vWD, </a:t>
            </a:r>
            <a:r>
              <a:rPr sz="2400" dirty="0">
                <a:latin typeface="Times New Roman"/>
                <a:cs typeface="Times New Roman"/>
              </a:rPr>
              <a:t>a unique </a:t>
            </a:r>
            <a:r>
              <a:rPr sz="2400" spc="-5" dirty="0">
                <a:latin typeface="Times New Roman"/>
                <a:cs typeface="Times New Roman"/>
              </a:rPr>
              <a:t>disorder that was </a:t>
            </a:r>
            <a:r>
              <a:rPr sz="2400" dirty="0">
                <a:latin typeface="Times New Roman"/>
                <a:cs typeface="Times New Roman"/>
              </a:rPr>
              <a:t>described </a:t>
            </a:r>
            <a:r>
              <a:rPr sz="2400" spc="-5" dirty="0">
                <a:latin typeface="Times New Roman"/>
                <a:cs typeface="Times New Roman"/>
              </a:rPr>
              <a:t>originally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Erik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Willebrand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1926,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can</a:t>
            </a:r>
            <a:r>
              <a:rPr sz="2400" dirty="0">
                <a:latin typeface="Times New Roman"/>
                <a:cs typeface="Times New Roman"/>
              </a:rPr>
              <a:t> result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from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inherited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defects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concentration, </a:t>
            </a:r>
            <a:r>
              <a:rPr sz="2400" spc="-5" dirty="0">
                <a:latin typeface="Times New Roman"/>
                <a:cs typeface="Times New Roman"/>
              </a:rPr>
              <a:t>structure, </a:t>
            </a:r>
            <a:r>
              <a:rPr sz="2400" spc="-1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function </a:t>
            </a:r>
            <a:r>
              <a:rPr sz="2400" dirty="0">
                <a:latin typeface="Times New Roman"/>
                <a:cs typeface="Times New Roman"/>
              </a:rPr>
              <a:t>of von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Willebrand’s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factor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(vWF).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promotes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ways:</a:t>
            </a:r>
            <a:endParaRPr sz="2400">
              <a:latin typeface="Times New Roman"/>
              <a:cs typeface="Times New Roman"/>
            </a:endParaRPr>
          </a:p>
          <a:p>
            <a:pPr marL="287020" marR="6985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SzPct val="95833"/>
              <a:buFont typeface="Wingdings"/>
              <a:buChar char="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(1)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supporting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platelet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adhesion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injured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vessel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wall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shear forces and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SzPct val="95833"/>
              <a:buFont typeface="Wingdings"/>
              <a:buChar char="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(2)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carrier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factor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VIIIc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plasma.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Transmitted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autosomal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dominant </a:t>
            </a:r>
            <a:r>
              <a:rPr sz="2400" dirty="0">
                <a:latin typeface="Times New Roman"/>
                <a:cs typeface="Times New Roman"/>
              </a:rPr>
              <a:t>trait.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760221"/>
            <a:ext cx="8149590" cy="2696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-10" dirty="0">
                <a:latin typeface="Times New Roman"/>
                <a:cs typeface="Times New Roman"/>
              </a:rPr>
              <a:t>vWD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classified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four </a:t>
            </a:r>
            <a:r>
              <a:rPr sz="2400" spc="-5" dirty="0">
                <a:latin typeface="Times New Roman"/>
                <a:cs typeface="Times New Roman"/>
              </a:rPr>
              <a:t>primary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categories.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590"/>
              </a:lnSpc>
              <a:spcBef>
                <a:spcPts val="620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  <a:tab pos="1304925" algn="l"/>
                <a:tab pos="1655445" algn="l"/>
                <a:tab pos="2564130" algn="l"/>
                <a:tab pos="3016885" algn="l"/>
                <a:tab pos="3536315" algn="l"/>
                <a:tab pos="4513580" algn="l"/>
                <a:tab pos="5728335" algn="l"/>
                <a:tab pos="6702425" algn="l"/>
              </a:tabLst>
            </a:pPr>
            <a:r>
              <a:rPr sz="2400" b="1" spc="-18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ype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	1	(8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%	of	all	vW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)	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spc="-5" dirty="0">
                <a:latin typeface="Times New Roman"/>
                <a:cs typeface="Times New Roman"/>
              </a:rPr>
              <a:t>des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ial	qua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  </a:t>
            </a:r>
            <a:r>
              <a:rPr sz="2400" spc="-15" dirty="0">
                <a:latin typeface="Times New Roman"/>
                <a:cs typeface="Times New Roman"/>
              </a:rPr>
              <a:t>deficiency,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50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(10–15% of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vWD)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qualitative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defects,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(rare)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virtually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complete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deficiency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vWF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AutoNum type="arabicPeriod"/>
              <a:tabLst>
                <a:tab pos="469265" algn="l"/>
                <a:tab pos="469900" algn="l"/>
                <a:tab pos="1617345" algn="l"/>
                <a:tab pos="3787775" algn="l"/>
                <a:tab pos="4672330" algn="l"/>
                <a:tab pos="5245100" algn="l"/>
                <a:tab pos="5545455" algn="l"/>
                <a:tab pos="5880735" algn="l"/>
                <a:tab pos="6147435" algn="l"/>
                <a:tab pos="724217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ps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ud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-	or </a:t>
            </a:r>
            <a:r>
              <a:rPr sz="2400" b="1" spc="-2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plat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-ty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	vW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,	</a:t>
            </a:r>
            <a:r>
              <a:rPr sz="2400" spc="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	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a	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ary	p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let  disorder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mimics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vWD.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165" y="4674489"/>
            <a:ext cx="2334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850" algn="l"/>
                <a:tab pos="1880870" algn="l"/>
              </a:tabLst>
            </a:pP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wo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en,	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3848480"/>
            <a:ext cx="5664200" cy="15468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Clinical</a:t>
            </a:r>
            <a:r>
              <a:rPr sz="2400" spc="-3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features</a:t>
            </a:r>
            <a:endParaRPr sz="24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229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bleeding,</a:t>
            </a:r>
            <a:endParaRPr sz="2400">
              <a:latin typeface="Times New Roman"/>
              <a:cs typeface="Times New Roman"/>
            </a:endParaRPr>
          </a:p>
          <a:p>
            <a:pPr marL="286385" marR="159385" indent="-274320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073150" algn="l"/>
                <a:tab pos="2097405" algn="l"/>
                <a:tab pos="3958590" algn="l"/>
              </a:tabLst>
            </a:pPr>
            <a:r>
              <a:rPr sz="2400" spc="-5" dirty="0">
                <a:latin typeface="Times New Roman"/>
                <a:cs typeface="Times New Roman"/>
              </a:rPr>
              <a:t>soft	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ssue</a:t>
            </a:r>
            <a:r>
              <a:rPr sz="2400" dirty="0">
                <a:latin typeface="Times New Roman"/>
                <a:cs typeface="Times New Roman"/>
              </a:rPr>
              <a:t>	he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hage,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rha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ia  hemarthrosis.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36777"/>
            <a:ext cx="7258050" cy="43999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Clotting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normal, may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slightly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prolonged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shows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variation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Prothrombin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20" dirty="0">
                <a:latin typeface="Times New Roman"/>
                <a:cs typeface="Times New Roman"/>
              </a:rPr>
              <a:t>Tourniquet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test-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positive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Treatment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2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Transfusion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plasma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Antihemophilic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factor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Local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control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hemostasis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5678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Anticoagulant-Related</a:t>
            </a:r>
            <a:r>
              <a:rPr spc="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Coagulopathies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0797"/>
            <a:ext cx="7919720" cy="207137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66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Impact"/>
                <a:cs typeface="Impact"/>
              </a:rPr>
              <a:t>Heparin</a:t>
            </a:r>
            <a:r>
              <a:rPr sz="2400" spc="18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short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duration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hours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anticoagulation.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Binds with </a:t>
            </a:r>
            <a:r>
              <a:rPr sz="2400" spc="-5" dirty="0">
                <a:latin typeface="Times New Roman"/>
                <a:cs typeface="Times New Roman"/>
              </a:rPr>
              <a:t>antithrombin </a:t>
            </a:r>
            <a:r>
              <a:rPr sz="2400" dirty="0">
                <a:latin typeface="Times New Roman"/>
                <a:cs typeface="Times New Roman"/>
              </a:rPr>
              <a:t>III to </a:t>
            </a:r>
            <a:r>
              <a:rPr sz="2400" spc="-5" dirty="0">
                <a:latin typeface="Times New Roman"/>
                <a:cs typeface="Times New Roman"/>
              </a:rPr>
              <a:t>significantly inhibit activation </a:t>
            </a:r>
            <a:r>
              <a:rPr sz="2400" dirty="0">
                <a:latin typeface="Times New Roman"/>
                <a:cs typeface="Times New Roman"/>
              </a:rPr>
              <a:t> of </a:t>
            </a:r>
            <a:r>
              <a:rPr sz="2400" spc="-5" dirty="0">
                <a:latin typeface="Times New Roman"/>
                <a:cs typeface="Times New Roman"/>
              </a:rPr>
              <a:t>Fs IX,</a:t>
            </a:r>
            <a:r>
              <a:rPr sz="2400" dirty="0">
                <a:latin typeface="Times New Roman"/>
                <a:cs typeface="Times New Roman"/>
              </a:rPr>
              <a:t> X, and </a:t>
            </a:r>
            <a:r>
              <a:rPr sz="2400" spc="-5" dirty="0">
                <a:latin typeface="Times New Roman"/>
                <a:cs typeface="Times New Roman"/>
              </a:rPr>
              <a:t>XI, thereby reducing thrombin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generation 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fibrin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formation.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16890" y="3711745"/>
          <a:ext cx="7957819" cy="1073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0670"/>
                <a:gridCol w="2109470"/>
                <a:gridCol w="1757679"/>
              </a:tblGrid>
              <a:tr h="355967">
                <a:tc>
                  <a:txBody>
                    <a:bodyPr/>
                    <a:lstStyle/>
                    <a:p>
                      <a:pPr marL="273685" marR="111125" indent="-273685" algn="r">
                        <a:lnSpc>
                          <a:spcPts val="2655"/>
                        </a:lnSpc>
                        <a:buClr>
                          <a:srgbClr val="AC0000"/>
                        </a:buClr>
                        <a:buFont typeface="Arial MT"/>
                        <a:buChar char="•"/>
                        <a:tabLst>
                          <a:tab pos="273685" algn="l"/>
                          <a:tab pos="274320" algn="l"/>
                          <a:tab pos="2065020" algn="l"/>
                          <a:tab pos="2501265" algn="l"/>
                        </a:tabLst>
                      </a:pPr>
                      <a:r>
                        <a:rPr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Indications	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prophylaxis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2655"/>
                        </a:lnSpc>
                        <a:tabLst>
                          <a:tab pos="80200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or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treatment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655"/>
                        </a:lnSpc>
                        <a:tabLst>
                          <a:tab pos="6889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for	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venous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R="100330" algn="r">
                        <a:lnSpc>
                          <a:spcPts val="2730"/>
                        </a:lnSpc>
                        <a:tabLst>
                          <a:tab pos="252412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thromboembolism,	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including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2730"/>
                        </a:lnSpc>
                        <a:tabLst>
                          <a:tab pos="176339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prophylaxis	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30"/>
                        </a:lnSpc>
                        <a:tabLst>
                          <a:tab pos="1179830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medical	and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1651">
                <a:tc>
                  <a:txBody>
                    <a:bodyPr/>
                    <a:lstStyle/>
                    <a:p>
                      <a:pPr marL="305435">
                        <a:lnSpc>
                          <a:spcPts val="2670"/>
                        </a:lnSpc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surgical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patients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35940" y="4840300"/>
            <a:ext cx="7919084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212215" algn="l"/>
                <a:tab pos="2830830" algn="l"/>
                <a:tab pos="4027170" algn="l"/>
                <a:tab pos="4476750" algn="l"/>
                <a:tab pos="5359400" algn="l"/>
                <a:tab pos="615061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Dos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-	</a:t>
            </a:r>
            <a:r>
              <a:rPr sz="2400" dirty="0">
                <a:latin typeface="Times New Roman"/>
                <a:cs typeface="Times New Roman"/>
              </a:rPr>
              <a:t>intr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venous	infusion	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	1</a:t>
            </a:r>
            <a:r>
              <a:rPr sz="2400" spc="-5" dirty="0">
                <a:latin typeface="Times New Roman"/>
                <a:cs typeface="Times New Roman"/>
              </a:rPr>
              <a:t>,00</a:t>
            </a:r>
            <a:r>
              <a:rPr sz="2400" dirty="0">
                <a:latin typeface="Times New Roman"/>
                <a:cs typeface="Times New Roman"/>
              </a:rPr>
              <a:t>0	units	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ractio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heparin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hour.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56105"/>
            <a:ext cx="7692390" cy="39751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86385" marR="5080" indent="-274320" algn="just">
              <a:lnSpc>
                <a:spcPts val="2870"/>
              </a:lnSpc>
              <a:spcBef>
                <a:spcPts val="204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Coumarin</a:t>
            </a:r>
            <a:r>
              <a:rPr sz="2400" spc="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anticoagulants-</a:t>
            </a:r>
            <a:r>
              <a:rPr sz="2400" spc="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warfarin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dicumarol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4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Indication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prevent recurrent thromboembolic events,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pulmonary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embolism,</a:t>
            </a:r>
            <a:r>
              <a:rPr sz="2400" dirty="0">
                <a:latin typeface="Times New Roman"/>
                <a:cs typeface="Times New Roman"/>
              </a:rPr>
              <a:t> venous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thrombosis,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stroke,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myocardial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infarction.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91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slow</a:t>
            </a:r>
            <a:r>
              <a:rPr sz="2400" spc="9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thrombin</a:t>
            </a:r>
            <a:r>
              <a:rPr sz="2400" spc="9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production</a:t>
            </a:r>
            <a:r>
              <a:rPr sz="2400" spc="89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400" spc="91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clot</a:t>
            </a:r>
            <a:r>
              <a:rPr sz="2400" spc="91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formation</a:t>
            </a:r>
            <a:r>
              <a:rPr sz="2400" spc="9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  <a:p>
            <a:pPr marL="28638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blocking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action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vitamin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286385" marR="6350" indent="-274320" algn="just">
              <a:lnSpc>
                <a:spcPts val="2870"/>
              </a:lnSpc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Ethylenediaminetetraaetic </a:t>
            </a:r>
            <a:r>
              <a:rPr sz="2400" spc="-10" dirty="0">
                <a:solidFill>
                  <a:srgbClr val="C00000"/>
                </a:solidFill>
                <a:latin typeface="Impact"/>
                <a:cs typeface="Impact"/>
              </a:rPr>
              <a:t>(EDTA)- </a:t>
            </a:r>
            <a:r>
              <a:rPr sz="2400" dirty="0">
                <a:latin typeface="Times New Roman"/>
                <a:cs typeface="Times New Roman"/>
              </a:rPr>
              <a:t>strong </a:t>
            </a:r>
            <a:r>
              <a:rPr sz="2400" spc="-5" dirty="0">
                <a:latin typeface="Times New Roman"/>
                <a:cs typeface="Times New Roman"/>
              </a:rPr>
              <a:t>anticoagulants. </a:t>
            </a:r>
            <a:r>
              <a:rPr sz="2400" spc="-1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prevents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clotting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removing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calcium</a:t>
            </a:r>
            <a:r>
              <a:rPr sz="24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from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blood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4801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Disease-Related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Coagulopathies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09802"/>
            <a:ext cx="7386955" cy="102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998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200" spc="-5" dirty="0">
                <a:solidFill>
                  <a:srgbClr val="C00000"/>
                </a:solidFill>
                <a:latin typeface="Impact"/>
                <a:cs typeface="Impact"/>
              </a:rPr>
              <a:t>Liver </a:t>
            </a:r>
            <a:r>
              <a:rPr sz="2200" dirty="0">
                <a:solidFill>
                  <a:srgbClr val="C00000"/>
                </a:solidFill>
                <a:latin typeface="Impact"/>
                <a:cs typeface="Impact"/>
              </a:rPr>
              <a:t>disease- </a:t>
            </a:r>
            <a:r>
              <a:rPr sz="2200" spc="-5" dirty="0">
                <a:latin typeface="Times New Roman"/>
                <a:cs typeface="Times New Roman"/>
              </a:rPr>
              <a:t>Owing to impaired </a:t>
            </a:r>
            <a:r>
              <a:rPr sz="2200" dirty="0">
                <a:latin typeface="Times New Roman"/>
                <a:cs typeface="Times New Roman"/>
              </a:rPr>
              <a:t>protein </a:t>
            </a:r>
            <a:r>
              <a:rPr sz="2200" spc="-5" dirty="0">
                <a:latin typeface="Times New Roman"/>
                <a:cs typeface="Times New Roman"/>
              </a:rPr>
              <a:t>synthesis, important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factors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inhibitors</a:t>
            </a:r>
            <a:r>
              <a:rPr sz="2200" dirty="0">
                <a:latin typeface="Times New Roman"/>
                <a:cs typeface="Times New Roman"/>
              </a:rPr>
              <a:t> 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clotting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fibrinolytic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systems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markedly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reduced.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Additionally,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abnormal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vitamin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75626" y="2214498"/>
            <a:ext cx="552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been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2214498"/>
            <a:ext cx="6661784" cy="109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>
              <a:lnSpc>
                <a:spcPct val="100000"/>
              </a:lnSpc>
              <a:spcBef>
                <a:spcPts val="95"/>
              </a:spcBef>
              <a:tabLst>
                <a:tab pos="1974214" algn="l"/>
                <a:tab pos="2824480" algn="l"/>
                <a:tab pos="3426460" algn="l"/>
                <a:tab pos="4792345" algn="l"/>
                <a:tab pos="6121400" algn="l"/>
              </a:tabLst>
            </a:pPr>
            <a:r>
              <a:rPr sz="2200" spc="-10" dirty="0">
                <a:latin typeface="Times New Roman"/>
                <a:cs typeface="Times New Roman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5" dirty="0">
                <a:latin typeface="Times New Roman"/>
                <a:cs typeface="Times New Roman"/>
              </a:rPr>
              <a:t>de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5" dirty="0">
                <a:latin typeface="Times New Roman"/>
                <a:cs typeface="Times New Roman"/>
              </a:rPr>
              <a:t>en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ent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factor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fi</a:t>
            </a:r>
            <a:r>
              <a:rPr sz="2200" dirty="0">
                <a:latin typeface="Times New Roman"/>
                <a:cs typeface="Times New Roman"/>
              </a:rPr>
              <a:t>b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g</a:t>
            </a:r>
            <a:r>
              <a:rPr sz="2200" spc="-5" dirty="0">
                <a:latin typeface="Times New Roman"/>
                <a:cs typeface="Times New Roman"/>
              </a:rPr>
              <a:t>en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olecules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ha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5" dirty="0">
                <a:latin typeface="Times New Roman"/>
                <a:cs typeface="Times New Roman"/>
              </a:rPr>
              <a:t>e  encountered.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latin typeface="Times New Roman"/>
                <a:cs typeface="Times New Roman"/>
              </a:rPr>
              <a:t>Thrombocytopenia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thrombocytopathy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common.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3758565"/>
            <a:ext cx="7388859" cy="210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998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200" spc="-10" dirty="0">
                <a:solidFill>
                  <a:srgbClr val="C00000"/>
                </a:solidFill>
                <a:latin typeface="Impact"/>
                <a:cs typeface="Impact"/>
              </a:rPr>
              <a:t>Vitamin</a:t>
            </a:r>
            <a:r>
              <a:rPr sz="2200" spc="-5" dirty="0">
                <a:solidFill>
                  <a:srgbClr val="C00000"/>
                </a:solidFill>
                <a:latin typeface="Impact"/>
                <a:cs typeface="Impact"/>
              </a:rPr>
              <a:t> k</a:t>
            </a:r>
            <a:r>
              <a:rPr sz="220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Impact"/>
                <a:cs typeface="Impact"/>
              </a:rPr>
              <a:t>deficiency-</a:t>
            </a:r>
            <a:r>
              <a:rPr sz="220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plays an important role in hemostasis.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Vitamin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deficiency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associated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production</a:t>
            </a:r>
            <a:r>
              <a:rPr sz="2200" dirty="0">
                <a:latin typeface="Times New Roman"/>
                <a:cs typeface="Times New Roman"/>
              </a:rPr>
              <a:t> of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poorly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functioning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vitamin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K–dependent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II,VII,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IX,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X.</a:t>
            </a:r>
            <a:endParaRPr sz="22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200" spc="-5" dirty="0">
                <a:latin typeface="Times New Roman"/>
                <a:cs typeface="Times New Roman"/>
              </a:rPr>
              <a:t>When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vitamin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deficiency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results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coagulopathy,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supplemental vitamin K </a:t>
            </a:r>
            <a:r>
              <a:rPr sz="2200" spc="5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injection restores the integrity</a:t>
            </a:r>
            <a:r>
              <a:rPr sz="2200" spc="5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 clotting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mechanism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35126"/>
            <a:ext cx="7922259" cy="434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999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C00000"/>
                </a:solidFill>
                <a:latin typeface="Impact"/>
                <a:cs typeface="Impact"/>
              </a:rPr>
              <a:t>Disseminated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Intravascular Coagulation- </a:t>
            </a:r>
            <a:r>
              <a:rPr sz="2400" dirty="0">
                <a:latin typeface="Times New Roman"/>
                <a:cs typeface="Times New Roman"/>
              </a:rPr>
              <a:t>triggered by </a:t>
            </a:r>
            <a:r>
              <a:rPr sz="2400" spc="-5" dirty="0">
                <a:latin typeface="Times New Roman"/>
                <a:cs typeface="Times New Roman"/>
              </a:rPr>
              <a:t>potent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stimuli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activate both F XII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tissue factor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initially </a:t>
            </a:r>
            <a:r>
              <a:rPr sz="2400" dirty="0">
                <a:latin typeface="Times New Roman"/>
                <a:cs typeface="Times New Roman"/>
              </a:rPr>
              <a:t> form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microthrombi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emboli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throughout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microvasculature.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DIC</a:t>
            </a:r>
            <a:r>
              <a:rPr sz="2400" dirty="0">
                <a:latin typeface="Times New Roman"/>
                <a:cs typeface="Times New Roman"/>
              </a:rPr>
              <a:t> 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massive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life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threatening.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C0000"/>
              </a:buClr>
              <a:buFont typeface="Arial MT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99800"/>
              </a:lnSpc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5" dirty="0">
                <a:solidFill>
                  <a:srgbClr val="C00000"/>
                </a:solidFill>
                <a:latin typeface="Impact"/>
                <a:cs typeface="Impact"/>
              </a:rPr>
              <a:t>Fibrinolytic</a:t>
            </a:r>
            <a:r>
              <a:rPr sz="2400" spc="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Disorders-</a:t>
            </a:r>
            <a:r>
              <a:rPr sz="2400" spc="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hemorrhage</a:t>
            </a:r>
            <a:r>
              <a:rPr sz="2400" dirty="0">
                <a:latin typeface="Times New Roman"/>
                <a:cs typeface="Times New Roman"/>
              </a:rPr>
              <a:t> when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clot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breakdown </a:t>
            </a:r>
            <a:r>
              <a:rPr sz="2400" spc="-1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enhanced or </a:t>
            </a:r>
            <a:r>
              <a:rPr sz="2400" spc="-5" dirty="0">
                <a:latin typeface="Times New Roman"/>
                <a:cs typeface="Times New Roman"/>
              </a:rPr>
              <a:t>excessive clotting and thrombosis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clot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breakdown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mechanisms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retarded.</a:t>
            </a:r>
            <a:endParaRPr sz="24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Deficiency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plasminogen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activator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inhibitors,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natural </a:t>
            </a:r>
            <a:r>
              <a:rPr sz="2400" dirty="0">
                <a:latin typeface="Times New Roman"/>
                <a:cs typeface="Times New Roman"/>
              </a:rPr>
              <a:t> proteins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turn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off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activation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fibrinolytic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156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Procoagulants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32683"/>
            <a:ext cx="6798309" cy="39763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Thrombin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Snake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venom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Extracts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lungs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thymus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Sodium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calcium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alginate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Oxidized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cellulose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PHYSICAL</a:t>
            </a:r>
            <a:r>
              <a:rPr sz="2400" spc="-1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Impact"/>
                <a:cs typeface="Impact"/>
              </a:rPr>
              <a:t>METHODS</a:t>
            </a:r>
            <a:r>
              <a:rPr sz="2400" spc="2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TO PREVENT</a:t>
            </a:r>
            <a:r>
              <a:rPr sz="2400" spc="1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Impact"/>
                <a:cs typeface="Impact"/>
              </a:rPr>
              <a:t>BLOOD</a:t>
            </a:r>
            <a:r>
              <a:rPr sz="2400" spc="5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Impact"/>
                <a:cs typeface="Impact"/>
              </a:rPr>
              <a:t>CLOTTING</a:t>
            </a:r>
            <a:endParaRPr sz="2400">
              <a:latin typeface="Impact"/>
              <a:cs typeface="Impact"/>
            </a:endParaRPr>
          </a:p>
          <a:p>
            <a:pPr marL="469900" indent="-457834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Cold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Collecting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container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smooth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surface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92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03450" algn="l"/>
              </a:tabLst>
            </a:pPr>
            <a:r>
              <a:rPr spc="-5" dirty="0">
                <a:solidFill>
                  <a:srgbClr val="C00000"/>
                </a:solidFill>
              </a:rPr>
              <a:t>PO</a:t>
            </a:r>
            <a:r>
              <a:rPr spc="-180" dirty="0">
                <a:solidFill>
                  <a:srgbClr val="C00000"/>
                </a:solidFill>
              </a:rPr>
              <a:t>L</a:t>
            </a:r>
            <a:r>
              <a:rPr spc="-10" dirty="0">
                <a:solidFill>
                  <a:srgbClr val="C00000"/>
                </a:solidFill>
              </a:rPr>
              <a:t>YCYTHEMI</a:t>
            </a:r>
            <a:r>
              <a:rPr spc="-5" dirty="0">
                <a:solidFill>
                  <a:srgbClr val="C00000"/>
                </a:solidFill>
              </a:rPr>
              <a:t>A</a:t>
            </a:r>
            <a:r>
              <a:rPr dirty="0">
                <a:solidFill>
                  <a:srgbClr val="C00000"/>
                </a:solidFill>
              </a:rPr>
              <a:t>	</a:t>
            </a:r>
            <a:r>
              <a:rPr spc="-10" dirty="0">
                <a:solidFill>
                  <a:srgbClr val="C00000"/>
                </a:solidFill>
              </a:rPr>
              <a:t>VERA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167254"/>
            <a:ext cx="776922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Chronic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stem</a:t>
            </a:r>
            <a:r>
              <a:rPr sz="2400" dirty="0">
                <a:latin typeface="Times New Roman"/>
                <a:cs typeface="Times New Roman"/>
              </a:rPr>
              <a:t> cell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disorder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insidious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onset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characterized as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panhyperplastic, malignant and neoplastic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disorder.</a:t>
            </a:r>
            <a:endParaRPr sz="24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Absolute increase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number of circulating RBC </a:t>
            </a:r>
            <a:r>
              <a:rPr sz="2400" dirty="0">
                <a:latin typeface="Times New Roman"/>
                <a:cs typeface="Times New Roman"/>
              </a:rPr>
              <a:t>and in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total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volume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because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uncontrolled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RBC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production.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Accompanied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WBC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platelet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34669"/>
            <a:ext cx="59505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Identification</a:t>
            </a:r>
            <a:r>
              <a:rPr spc="2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of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the Dental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Patient with</a:t>
            </a:r>
            <a:r>
              <a:rPr spc="-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 </a:t>
            </a:r>
            <a:r>
              <a:rPr spc="-48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Bleeding Disorder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64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dirty="0"/>
              <a:t>Begins</a:t>
            </a:r>
            <a:r>
              <a:rPr spc="-10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thorough</a:t>
            </a:r>
            <a:r>
              <a:rPr spc="-15" dirty="0"/>
              <a:t> </a:t>
            </a:r>
            <a:r>
              <a:rPr dirty="0"/>
              <a:t>review</a:t>
            </a:r>
            <a:r>
              <a:rPr spc="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the</a:t>
            </a:r>
            <a:r>
              <a:rPr spc="-5" dirty="0"/>
              <a:t> medical</a:t>
            </a:r>
            <a:r>
              <a:rPr spc="10" dirty="0"/>
              <a:t> </a:t>
            </a:r>
            <a:r>
              <a:rPr spc="-20" dirty="0"/>
              <a:t>history.</a:t>
            </a:r>
          </a:p>
          <a:p>
            <a:pPr marL="287020" indent="-274320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dirty="0"/>
              <a:t>A</a:t>
            </a:r>
            <a:r>
              <a:rPr spc="570" dirty="0"/>
              <a:t> </a:t>
            </a:r>
            <a:r>
              <a:rPr spc="-5" dirty="0"/>
              <a:t>family</a:t>
            </a:r>
            <a:r>
              <a:rPr spc="705" dirty="0"/>
              <a:t> </a:t>
            </a:r>
            <a:r>
              <a:rPr spc="-5" dirty="0"/>
              <a:t>history</a:t>
            </a:r>
            <a:r>
              <a:rPr spc="710" dirty="0"/>
              <a:t> </a:t>
            </a:r>
            <a:r>
              <a:rPr spc="-5" dirty="0"/>
              <a:t>of</a:t>
            </a:r>
            <a:r>
              <a:rPr spc="695" dirty="0"/>
              <a:t> </a:t>
            </a:r>
            <a:r>
              <a:rPr spc="-5" dirty="0"/>
              <a:t>bleeding</a:t>
            </a:r>
            <a:r>
              <a:rPr spc="695" dirty="0"/>
              <a:t> </a:t>
            </a:r>
            <a:r>
              <a:rPr spc="-5" dirty="0"/>
              <a:t>problems</a:t>
            </a:r>
            <a:r>
              <a:rPr spc="700" dirty="0"/>
              <a:t> </a:t>
            </a:r>
            <a:r>
              <a:rPr spc="-5" dirty="0"/>
              <a:t>may</a:t>
            </a:r>
            <a:r>
              <a:rPr spc="705" dirty="0"/>
              <a:t> </a:t>
            </a:r>
            <a:r>
              <a:rPr spc="-5" dirty="0"/>
              <a:t>help</a:t>
            </a:r>
            <a:r>
              <a:rPr spc="705" dirty="0"/>
              <a:t> </a:t>
            </a:r>
            <a:r>
              <a:rPr dirty="0"/>
              <a:t>to</a:t>
            </a:r>
            <a:r>
              <a:rPr spc="695" dirty="0"/>
              <a:t> </a:t>
            </a:r>
            <a:r>
              <a:rPr spc="-5" dirty="0"/>
              <a:t>identify</a:t>
            </a:r>
          </a:p>
          <a:p>
            <a:pPr marL="286385" algn="just">
              <a:lnSpc>
                <a:spcPct val="100000"/>
              </a:lnSpc>
            </a:pPr>
            <a:r>
              <a:rPr dirty="0"/>
              <a:t>inherited</a:t>
            </a:r>
            <a:r>
              <a:rPr spc="-25" dirty="0"/>
              <a:t> </a:t>
            </a:r>
            <a:r>
              <a:rPr dirty="0"/>
              <a:t>disorders</a:t>
            </a:r>
            <a:r>
              <a:rPr spc="-15" dirty="0"/>
              <a:t> </a:t>
            </a:r>
            <a:r>
              <a:rPr dirty="0"/>
              <a:t>of</a:t>
            </a:r>
            <a:r>
              <a:rPr spc="-5" dirty="0"/>
              <a:t> hemostasis.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dirty="0"/>
              <a:t>Past </a:t>
            </a:r>
            <a:r>
              <a:rPr spc="-5" dirty="0"/>
              <a:t>history </a:t>
            </a:r>
            <a:r>
              <a:rPr dirty="0"/>
              <a:t>of </a:t>
            </a:r>
            <a:r>
              <a:rPr spc="-5" dirty="0"/>
              <a:t>bleeding </a:t>
            </a:r>
            <a:r>
              <a:rPr dirty="0"/>
              <a:t>following </a:t>
            </a:r>
            <a:r>
              <a:rPr spc="-5" dirty="0"/>
              <a:t>surgical </a:t>
            </a:r>
            <a:r>
              <a:rPr dirty="0"/>
              <a:t>procedures, </a:t>
            </a:r>
            <a:r>
              <a:rPr spc="-5" dirty="0"/>
              <a:t>including </a:t>
            </a:r>
            <a:r>
              <a:rPr dirty="0"/>
              <a:t> dental </a:t>
            </a:r>
            <a:r>
              <a:rPr spc="-5" dirty="0"/>
              <a:t>extractions,</a:t>
            </a:r>
            <a:r>
              <a:rPr dirty="0"/>
              <a:t> </a:t>
            </a:r>
            <a:r>
              <a:rPr spc="-5" dirty="0"/>
              <a:t>can</a:t>
            </a:r>
            <a:r>
              <a:rPr spc="10" dirty="0"/>
              <a:t> </a:t>
            </a:r>
            <a:r>
              <a:rPr spc="-5" dirty="0"/>
              <a:t>help</a:t>
            </a:r>
            <a:r>
              <a:rPr dirty="0"/>
              <a:t> </a:t>
            </a:r>
            <a:r>
              <a:rPr spc="-5" dirty="0"/>
              <a:t>identify</a:t>
            </a:r>
            <a:r>
              <a:rPr dirty="0"/>
              <a:t> a risk.</a:t>
            </a:r>
          </a:p>
          <a:p>
            <a:pPr marL="287020" indent="-274320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dirty="0"/>
              <a:t>Identification</a:t>
            </a:r>
            <a:r>
              <a:rPr spc="695" dirty="0"/>
              <a:t> </a:t>
            </a:r>
            <a:r>
              <a:rPr dirty="0"/>
              <a:t>of</a:t>
            </a:r>
            <a:r>
              <a:rPr spc="715" dirty="0"/>
              <a:t> </a:t>
            </a:r>
            <a:r>
              <a:rPr spc="-5" dirty="0"/>
              <a:t>medications</a:t>
            </a:r>
            <a:r>
              <a:rPr spc="735" dirty="0"/>
              <a:t> </a:t>
            </a:r>
            <a:r>
              <a:rPr dirty="0"/>
              <a:t>with</a:t>
            </a:r>
            <a:r>
              <a:rPr spc="710" dirty="0"/>
              <a:t> </a:t>
            </a:r>
            <a:r>
              <a:rPr spc="-5" dirty="0"/>
              <a:t>hemostatic</a:t>
            </a:r>
            <a:r>
              <a:rPr spc="730" dirty="0"/>
              <a:t> </a:t>
            </a:r>
            <a:r>
              <a:rPr spc="-5" dirty="0"/>
              <a:t>effect-coumarin</a:t>
            </a:r>
          </a:p>
          <a:p>
            <a:pPr marL="286385" algn="just">
              <a:lnSpc>
                <a:spcPct val="100000"/>
              </a:lnSpc>
              <a:spcBef>
                <a:spcPts val="5"/>
              </a:spcBef>
            </a:pPr>
            <a:r>
              <a:rPr dirty="0"/>
              <a:t>anticoagulants,</a:t>
            </a:r>
            <a:r>
              <a:rPr spc="-35" dirty="0"/>
              <a:t> </a:t>
            </a:r>
            <a:r>
              <a:rPr dirty="0"/>
              <a:t>heparin,</a:t>
            </a:r>
            <a:r>
              <a:rPr spc="-10" dirty="0"/>
              <a:t> </a:t>
            </a:r>
            <a:r>
              <a:rPr spc="-5" dirty="0"/>
              <a:t>aspirin.</a:t>
            </a:r>
          </a:p>
          <a:p>
            <a:pPr marL="286385" marR="5715" indent="-274320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dirty="0"/>
              <a:t>Active </a:t>
            </a:r>
            <a:r>
              <a:rPr spc="-5" dirty="0"/>
              <a:t>medical conditions, including hepatitis </a:t>
            </a:r>
            <a:r>
              <a:rPr dirty="0"/>
              <a:t>or cirrhosis, renal </a:t>
            </a:r>
            <a:r>
              <a:rPr spc="5" dirty="0"/>
              <a:t> </a:t>
            </a:r>
            <a:r>
              <a:rPr dirty="0"/>
              <a:t>disease,</a:t>
            </a:r>
            <a:r>
              <a:rPr spc="5" dirty="0"/>
              <a:t> </a:t>
            </a:r>
            <a:r>
              <a:rPr spc="-5" dirty="0"/>
              <a:t>hematologic</a:t>
            </a:r>
            <a:r>
              <a:rPr dirty="0"/>
              <a:t> </a:t>
            </a:r>
            <a:r>
              <a:rPr spc="-15" dirty="0"/>
              <a:t>malignancy,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dirty="0"/>
              <a:t> </a:t>
            </a:r>
            <a:r>
              <a:rPr spc="-5" dirty="0"/>
              <a:t>thrombocytopenia,</a:t>
            </a:r>
            <a:r>
              <a:rPr dirty="0"/>
              <a:t> </a:t>
            </a:r>
            <a:r>
              <a:rPr spc="-5" dirty="0"/>
              <a:t>may </a:t>
            </a:r>
            <a:r>
              <a:rPr dirty="0"/>
              <a:t> predispose</a:t>
            </a:r>
            <a:r>
              <a:rPr spc="-15" dirty="0"/>
              <a:t> </a:t>
            </a:r>
            <a:r>
              <a:rPr spc="-5" dirty="0"/>
              <a:t>patients</a:t>
            </a:r>
            <a:r>
              <a:rPr spc="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5" dirty="0"/>
              <a:t>bleeding</a:t>
            </a:r>
            <a:r>
              <a:rPr spc="10" dirty="0"/>
              <a:t> </a:t>
            </a:r>
            <a:r>
              <a:rPr spc="-5" dirty="0"/>
              <a:t>problems.</a:t>
            </a:r>
          </a:p>
          <a:p>
            <a:pPr marL="286385" marR="5080" indent="-274320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dirty="0"/>
              <a:t>History and the review of </a:t>
            </a:r>
            <a:r>
              <a:rPr spc="-5" dirty="0"/>
              <a:t>systems </a:t>
            </a:r>
            <a:r>
              <a:rPr dirty="0"/>
              <a:t>suggest increased </a:t>
            </a:r>
            <a:r>
              <a:rPr spc="-5" dirty="0"/>
              <a:t>bleeding </a:t>
            </a:r>
            <a:r>
              <a:rPr dirty="0"/>
              <a:t> </a:t>
            </a:r>
            <a:r>
              <a:rPr spc="-15" dirty="0"/>
              <a:t>propensity,</a:t>
            </a:r>
            <a:r>
              <a:rPr spc="-50" dirty="0"/>
              <a:t> </a:t>
            </a:r>
            <a:r>
              <a:rPr dirty="0"/>
              <a:t>laboratory</a:t>
            </a:r>
            <a:r>
              <a:rPr spc="-15" dirty="0"/>
              <a:t> </a:t>
            </a:r>
            <a:r>
              <a:rPr dirty="0"/>
              <a:t>studies</a:t>
            </a:r>
            <a:r>
              <a:rPr spc="5" dirty="0"/>
              <a:t> </a:t>
            </a:r>
            <a:r>
              <a:rPr dirty="0"/>
              <a:t>are</a:t>
            </a:r>
            <a:r>
              <a:rPr spc="5" dirty="0"/>
              <a:t> </a:t>
            </a:r>
            <a:r>
              <a:rPr dirty="0"/>
              <a:t>warranted.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6821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30197"/>
            <a:ext cx="73869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wide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array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disorders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blood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hemostasis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encountered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internal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medicine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has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manifestations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cavity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facial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region.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8730" y="2501010"/>
            <a:ext cx="4918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marR="5080" indent="-121920">
              <a:lnSpc>
                <a:spcPct val="100000"/>
              </a:lnSpc>
              <a:spcBef>
                <a:spcPts val="100"/>
              </a:spcBef>
              <a:tabLst>
                <a:tab pos="676910" algn="l"/>
                <a:tab pos="856615" algn="l"/>
                <a:tab pos="1187450" algn="l"/>
                <a:tab pos="1614170" algn="l"/>
                <a:tab pos="2559050" algn="l"/>
                <a:tab pos="3138170" algn="l"/>
                <a:tab pos="3673475" algn="l"/>
                <a:tab pos="4072890" algn="l"/>
                <a:tab pos="4208780" algn="l"/>
                <a:tab pos="4533265" algn="l"/>
              </a:tabLst>
            </a:pPr>
            <a:r>
              <a:rPr sz="2400" dirty="0">
                <a:latin typeface="Times New Roman"/>
                <a:cs typeface="Times New Roman"/>
              </a:rPr>
              <a:t>that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ll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icians	are	aware	of	the  and		oral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anifesta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ions	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		blood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2501010"/>
            <a:ext cx="2331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important </a:t>
            </a:r>
            <a:r>
              <a:rPr sz="2400" dirty="0">
                <a:latin typeface="Times New Roman"/>
                <a:cs typeface="Times New Roman"/>
              </a:rPr>
              <a:t> physiop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logy  disorders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3671696"/>
            <a:ext cx="738822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Dental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surgeons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carefully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obtain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patient’s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clinical history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information about particular features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 </a:t>
            </a:r>
            <a:r>
              <a:rPr sz="2400" dirty="0">
                <a:latin typeface="Times New Roman"/>
                <a:cs typeface="Times New Roman"/>
              </a:rPr>
              <a:t>that they can </a:t>
            </a:r>
            <a:r>
              <a:rPr sz="2400" spc="-5" dirty="0">
                <a:latin typeface="Times New Roman"/>
                <a:cs typeface="Times New Roman"/>
              </a:rPr>
              <a:t>plan any dental treatment such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it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appropriate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patient’s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limitations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needs.</a:t>
            </a:r>
            <a:endParaRPr sz="24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Proper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diagnosis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essential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initiate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correct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treatment.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113790"/>
            <a:ext cx="1703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8039" y="1730705"/>
            <a:ext cx="6960870" cy="287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7495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 MT"/>
              <a:buChar char="•"/>
              <a:tabLst>
                <a:tab pos="299720" algn="l"/>
                <a:tab pos="300355" algn="l"/>
              </a:tabLst>
            </a:pPr>
            <a:r>
              <a:rPr sz="2400" spc="-5" dirty="0">
                <a:latin typeface="Times New Roman"/>
                <a:cs typeface="Times New Roman"/>
              </a:rPr>
              <a:t>Guyton</a:t>
            </a:r>
            <a:r>
              <a:rPr sz="2400" dirty="0">
                <a:latin typeface="Times New Roman"/>
                <a:cs typeface="Times New Roman"/>
              </a:rPr>
              <a:t> and </a:t>
            </a:r>
            <a:r>
              <a:rPr sz="2400" spc="-5" dirty="0">
                <a:latin typeface="Times New Roman"/>
                <a:cs typeface="Times New Roman"/>
              </a:rPr>
              <a:t>Hall,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textbook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medical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physiology, </a:t>
            </a:r>
            <a:r>
              <a:rPr sz="2400" spc="-20" dirty="0">
                <a:latin typeface="Times New Roman"/>
                <a:cs typeface="Times New Roman"/>
              </a:rPr>
              <a:t>11</a:t>
            </a:r>
            <a:r>
              <a:rPr sz="2400" spc="-30" baseline="24305" dirty="0">
                <a:latin typeface="Times New Roman"/>
                <a:cs typeface="Times New Roman"/>
              </a:rPr>
              <a:t>th</a:t>
            </a:r>
            <a:endParaRPr sz="2400" baseline="24305">
              <a:latin typeface="Times New Roman"/>
              <a:cs typeface="Times New Roman"/>
            </a:endParaRPr>
          </a:p>
          <a:p>
            <a:pPr marL="2997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edition.</a:t>
            </a:r>
            <a:endParaRPr sz="2400">
              <a:latin typeface="Times New Roman"/>
              <a:cs typeface="Times New Roman"/>
            </a:endParaRPr>
          </a:p>
          <a:p>
            <a:pPr marL="299720" marR="17780" indent="-274955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Font typeface="Arial MT"/>
              <a:buChar char="•"/>
              <a:tabLst>
                <a:tab pos="299720" algn="l"/>
                <a:tab pos="300355" algn="l"/>
              </a:tabLst>
            </a:pPr>
            <a:r>
              <a:rPr sz="2400" spc="-5" dirty="0">
                <a:latin typeface="Times New Roman"/>
                <a:cs typeface="Times New Roman"/>
              </a:rPr>
              <a:t>K.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sembulingam, </a:t>
            </a:r>
            <a:r>
              <a:rPr sz="2400" dirty="0">
                <a:latin typeface="Times New Roman"/>
                <a:cs typeface="Times New Roman"/>
              </a:rPr>
              <a:t>Essentials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medical </a:t>
            </a:r>
            <a:r>
              <a:rPr sz="2400" spc="-15" dirty="0">
                <a:latin typeface="Times New Roman"/>
                <a:cs typeface="Times New Roman"/>
              </a:rPr>
              <a:t>physiology,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baseline="24305" dirty="0">
                <a:latin typeface="Times New Roman"/>
                <a:cs typeface="Times New Roman"/>
              </a:rPr>
              <a:t>rd </a:t>
            </a:r>
            <a:r>
              <a:rPr sz="2400" spc="-577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edition.</a:t>
            </a:r>
            <a:endParaRPr sz="2400">
              <a:latin typeface="Times New Roman"/>
              <a:cs typeface="Times New Roman"/>
            </a:endParaRPr>
          </a:p>
          <a:p>
            <a:pPr marL="299720" indent="-274955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Font typeface="Arial MT"/>
              <a:buChar char="•"/>
              <a:tabLst>
                <a:tab pos="299720" algn="l"/>
                <a:tab pos="300355" algn="l"/>
              </a:tabLst>
            </a:pPr>
            <a:r>
              <a:rPr sz="2400" spc="-20" dirty="0">
                <a:latin typeface="Times New Roman"/>
                <a:cs typeface="Times New Roman"/>
              </a:rPr>
              <a:t>Burket’s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medicine,</a:t>
            </a:r>
            <a:r>
              <a:rPr sz="2400" spc="-25" dirty="0">
                <a:latin typeface="Times New Roman"/>
                <a:cs typeface="Times New Roman"/>
              </a:rPr>
              <a:t> 11</a:t>
            </a:r>
            <a:r>
              <a:rPr sz="2400" spc="-37" baseline="24305" dirty="0">
                <a:latin typeface="Times New Roman"/>
                <a:cs typeface="Times New Roman"/>
              </a:rPr>
              <a:t>th</a:t>
            </a:r>
            <a:r>
              <a:rPr sz="2400" spc="307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edition.</a:t>
            </a:r>
            <a:endParaRPr sz="2400">
              <a:latin typeface="Times New Roman"/>
              <a:cs typeface="Times New Roman"/>
            </a:endParaRPr>
          </a:p>
          <a:p>
            <a:pPr marL="299720" indent="-274955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Font typeface="Arial MT"/>
              <a:buChar char="•"/>
              <a:tabLst>
                <a:tab pos="299720" algn="l"/>
                <a:tab pos="300355" algn="l"/>
              </a:tabLst>
            </a:pPr>
            <a:r>
              <a:rPr sz="2400" spc="-10" dirty="0">
                <a:latin typeface="Times New Roman"/>
                <a:cs typeface="Times New Roman"/>
              </a:rPr>
              <a:t>Shafer’s </a:t>
            </a:r>
            <a:r>
              <a:rPr sz="2400" dirty="0">
                <a:latin typeface="Times New Roman"/>
                <a:cs typeface="Times New Roman"/>
              </a:rPr>
              <a:t>textbook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pathology,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edition.</a:t>
            </a:r>
            <a:endParaRPr sz="2400">
              <a:latin typeface="Times New Roman"/>
              <a:cs typeface="Times New Roman"/>
            </a:endParaRPr>
          </a:p>
          <a:p>
            <a:pPr marL="299720" indent="-274955">
              <a:lnSpc>
                <a:spcPct val="100000"/>
              </a:lnSpc>
              <a:spcBef>
                <a:spcPts val="575"/>
              </a:spcBef>
              <a:buClr>
                <a:srgbClr val="C00000"/>
              </a:buClr>
              <a:buFont typeface="Arial MT"/>
              <a:buChar char="•"/>
              <a:tabLst>
                <a:tab pos="299720" algn="l"/>
                <a:tab pos="300355" algn="l"/>
              </a:tabLst>
            </a:pPr>
            <a:r>
              <a:rPr sz="2400" dirty="0">
                <a:latin typeface="Times New Roman"/>
                <a:cs typeface="Times New Roman"/>
              </a:rPr>
              <a:t>Oral and </a:t>
            </a:r>
            <a:r>
              <a:rPr sz="2400" spc="-5" dirty="0">
                <a:latin typeface="Times New Roman"/>
                <a:cs typeface="Times New Roman"/>
              </a:rPr>
              <a:t>maxillofacial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pathology,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baseline="24305" dirty="0">
                <a:latin typeface="Times New Roman"/>
                <a:cs typeface="Times New Roman"/>
              </a:rPr>
              <a:t>rd</a:t>
            </a:r>
            <a:r>
              <a:rPr sz="2400" spc="307" baseline="24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edition,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Neville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71829"/>
            <a:ext cx="26885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1F5F"/>
                </a:solidFill>
                <a:latin typeface="Impact"/>
                <a:cs typeface="Impact"/>
              </a:rPr>
              <a:t>Clinical</a:t>
            </a:r>
            <a:r>
              <a:rPr sz="2200" spc="-1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Impact"/>
                <a:cs typeface="Impact"/>
              </a:rPr>
              <a:t>Manifestations</a:t>
            </a:r>
            <a:endParaRPr sz="22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954808"/>
            <a:ext cx="3856990" cy="28422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latin typeface="Times New Roman"/>
                <a:cs typeface="Times New Roman"/>
              </a:rPr>
              <a:t>Asymptomatic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latin typeface="Times New Roman"/>
                <a:cs typeface="Times New Roman"/>
              </a:rPr>
              <a:t>Pruritis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200" spc="-40" dirty="0">
                <a:latin typeface="Times New Roman"/>
                <a:cs typeface="Times New Roman"/>
              </a:rPr>
              <a:t>Vertigo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latin typeface="Times New Roman"/>
                <a:cs typeface="Times New Roman"/>
              </a:rPr>
              <a:t>Gastrointestinal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pain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latin typeface="Times New Roman"/>
                <a:cs typeface="Times New Roman"/>
              </a:rPr>
              <a:t>Headache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latin typeface="Times New Roman"/>
                <a:cs typeface="Times New Roman"/>
              </a:rPr>
              <a:t>Paresthesias,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fatigue,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weakness,</a:t>
            </a:r>
            <a:endParaRPr sz="22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200" spc="-5" dirty="0">
                <a:latin typeface="Times New Roman"/>
                <a:cs typeface="Times New Roman"/>
              </a:rPr>
              <a:t>visual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disturbances, tinnitus,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39826"/>
            <a:ext cx="248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Oral Manifestations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9740" y="1018387"/>
            <a:ext cx="7854950" cy="465328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Erythema </a:t>
            </a:r>
            <a:r>
              <a:rPr sz="2300" dirty="0">
                <a:latin typeface="Times New Roman"/>
                <a:cs typeface="Times New Roman"/>
              </a:rPr>
              <a:t>(red-purple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color)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mucosa,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Glossitis,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Erythematous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&amp;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edematous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gingiva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Spontaneous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gingival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bleeding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AC0000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C0000"/>
              </a:buClr>
              <a:buFont typeface="Arial MT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300" spc="-4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300" spc="-5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3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RBC</a:t>
            </a:r>
            <a:r>
              <a:rPr sz="2300" dirty="0">
                <a:solidFill>
                  <a:srgbClr val="C00000"/>
                </a:solidFill>
                <a:latin typeface="Times New Roman"/>
                <a:cs typeface="Times New Roman"/>
              </a:rPr>
              <a:t>- </a:t>
            </a:r>
            <a:r>
              <a:rPr sz="2300" spc="-5" dirty="0">
                <a:latin typeface="Times New Roman"/>
                <a:cs typeface="Times New Roman"/>
              </a:rPr>
              <a:t>normochromic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normocytic-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&gt;10,000.000/cubic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mm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HEMOGLOBIN</a:t>
            </a:r>
            <a:r>
              <a:rPr sz="2300" dirty="0">
                <a:latin typeface="Times New Roman"/>
                <a:cs typeface="Times New Roman"/>
              </a:rPr>
              <a:t>: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&gt;20gm/dl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30" dirty="0">
                <a:solidFill>
                  <a:srgbClr val="FF0000"/>
                </a:solidFill>
                <a:latin typeface="Times New Roman"/>
                <a:cs typeface="Times New Roman"/>
              </a:rPr>
              <a:t>PLATELETS</a:t>
            </a:r>
            <a:r>
              <a:rPr sz="2300" spc="-3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300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400,000-800,000/dl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BONE</a:t>
            </a:r>
            <a:r>
              <a:rPr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spc="-20" dirty="0">
                <a:solidFill>
                  <a:srgbClr val="FF0000"/>
                </a:solidFill>
                <a:latin typeface="Times New Roman"/>
                <a:cs typeface="Times New Roman"/>
              </a:rPr>
              <a:t>MARROW-</a:t>
            </a:r>
            <a:r>
              <a:rPr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hypercellular,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megakaryocytes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increased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457200"/>
            <a:ext cx="2485644" cy="14935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2133600"/>
            <a:ext cx="2542031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16026"/>
            <a:ext cx="7386955" cy="4839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1F5F"/>
                </a:solidFill>
                <a:latin typeface="Impact"/>
                <a:cs typeface="Impact"/>
              </a:rPr>
              <a:t>TREATMENT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21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Phlebotomy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Chemotherapy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Radioactive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phosphorus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Oral</a:t>
            </a:r>
            <a:r>
              <a:rPr sz="2400" spc="-1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health</a:t>
            </a:r>
            <a:r>
              <a:rPr sz="2400" spc="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consideration:</a:t>
            </a:r>
            <a:endParaRPr sz="2400">
              <a:latin typeface="Impact"/>
              <a:cs typeface="Impact"/>
            </a:endParaRPr>
          </a:p>
          <a:p>
            <a:pPr marL="287020" marR="6985" indent="-274955">
              <a:lnSpc>
                <a:spcPct val="100000"/>
              </a:lnSpc>
              <a:spcBef>
                <a:spcPts val="52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Clinically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significant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bleeding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paradoxically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require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transfusion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Tranexamic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acid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5" dirty="0">
                <a:latin typeface="Times New Roman"/>
                <a:cs typeface="Times New Roman"/>
              </a:rPr>
              <a:t> used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2155190" algn="l"/>
                <a:tab pos="2632710" algn="l"/>
                <a:tab pos="3295650" algn="l"/>
                <a:tab pos="5022850" algn="l"/>
                <a:tab pos="659574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jus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	of	any	conco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	a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let	an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/or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anticoagulant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580390"/>
            <a:ext cx="1083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ANEMIA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93394"/>
            <a:ext cx="7085965" cy="30257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Anemia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refers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content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Packed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volume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5" dirty="0">
                <a:latin typeface="Times New Roman"/>
                <a:cs typeface="Times New Roman"/>
              </a:rPr>
              <a:t> 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defined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lowered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ability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oxygen.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3044" y="4000498"/>
            <a:ext cx="460095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97483"/>
            <a:ext cx="6756400" cy="56591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Etiologic</a:t>
            </a:r>
            <a:r>
              <a:rPr sz="2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classification</a:t>
            </a:r>
            <a:r>
              <a:rPr sz="2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2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Anemia: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354965" algn="l"/>
              </a:tabLst>
            </a:pPr>
            <a:r>
              <a:rPr sz="2200" b="1" dirty="0">
                <a:solidFill>
                  <a:srgbClr val="AC0000"/>
                </a:solidFill>
                <a:latin typeface="Times New Roman"/>
                <a:cs typeface="Times New Roman"/>
              </a:rPr>
              <a:t>1.	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Loss</a:t>
            </a:r>
            <a:r>
              <a:rPr sz="2200" b="1" u="heavy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200" b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blood: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Acute posthemorragic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anemia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Chronic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posthemorrhagic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anemia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200" b="1" dirty="0">
                <a:solidFill>
                  <a:srgbClr val="AC0000"/>
                </a:solidFill>
                <a:latin typeface="Times New Roman"/>
                <a:cs typeface="Times New Roman"/>
              </a:rPr>
              <a:t>2.	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Excessive</a:t>
            </a:r>
            <a:r>
              <a:rPr sz="22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destruction</a:t>
            </a:r>
            <a:r>
              <a:rPr sz="2200" b="1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RBC: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u="heavy" spc="-5" dirty="0">
                <a:solidFill>
                  <a:srgbClr val="2F2F2F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a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2200" u="heavy" spc="15" dirty="0">
                <a:solidFill>
                  <a:srgbClr val="FF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Extra</a:t>
            </a:r>
            <a:r>
              <a:rPr sz="2200" u="heavy" spc="30" dirty="0">
                <a:solidFill>
                  <a:srgbClr val="FF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corpuscular</a:t>
            </a:r>
            <a:r>
              <a:rPr sz="2200" u="heavy" spc="20" dirty="0">
                <a:solidFill>
                  <a:srgbClr val="FF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causes</a:t>
            </a:r>
            <a:r>
              <a:rPr sz="2200" u="heavy" spc="-5" dirty="0">
                <a:uFill>
                  <a:solidFill>
                    <a:srgbClr val="2F2F2F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Antibodies,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Infection(malaria),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Splenic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sequestration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destruction</a:t>
            </a:r>
            <a:endParaRPr sz="2200">
              <a:latin typeface="Times New Roman"/>
              <a:cs typeface="Times New Roman"/>
            </a:endParaRPr>
          </a:p>
          <a:p>
            <a:pPr marL="12700" marR="2266315">
              <a:lnSpc>
                <a:spcPct val="12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Drugs,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chemicals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physical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agents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b)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Intracorpuscular</a:t>
            </a:r>
            <a:r>
              <a:rPr sz="2200" u="heavy" spc="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haemolytic</a:t>
            </a:r>
            <a:r>
              <a:rPr sz="2200" u="heavy" spc="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disease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1)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Hereditary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Disorder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glycolysis,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abnormalities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RBC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membrane.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Abnormalities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 synthesis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globin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Times New Roman"/>
                <a:cs typeface="Times New Roman"/>
              </a:rPr>
              <a:t>2)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Acquired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lead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poisonong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1538" y="2000240"/>
            <a:ext cx="7286676" cy="689291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6720">
              <a:lnSpc>
                <a:spcPct val="100000"/>
              </a:lnSpc>
              <a:spcBef>
                <a:spcPts val="95"/>
              </a:spcBef>
            </a:pPr>
            <a:r>
              <a:rPr lang="en-US" sz="4400" b="1" spc="105" dirty="0" err="1" smtClean="0">
                <a:solidFill>
                  <a:schemeClr val="bg1"/>
                </a:solidFill>
                <a:latin typeface="Modern No. 20" pitchFamily="18" charset="0"/>
                <a:cs typeface="Trebuchet MS"/>
              </a:rPr>
              <a:t>Haematological</a:t>
            </a:r>
            <a:r>
              <a:rPr lang="en-US" sz="4400" b="1" spc="105" dirty="0" smtClean="0">
                <a:solidFill>
                  <a:schemeClr val="bg1"/>
                </a:solidFill>
                <a:latin typeface="Modern No. 20" pitchFamily="18" charset="0"/>
                <a:cs typeface="Trebuchet MS"/>
              </a:rPr>
              <a:t> </a:t>
            </a:r>
            <a:r>
              <a:rPr lang="en-US" sz="4400" b="1" spc="40" dirty="0" smtClean="0">
                <a:solidFill>
                  <a:schemeClr val="bg1"/>
                </a:solidFill>
                <a:latin typeface="Modern No. 20" pitchFamily="18" charset="0"/>
                <a:cs typeface="Trebuchet MS"/>
              </a:rPr>
              <a:t>Disorders</a:t>
            </a:r>
            <a:endParaRPr lang="en-US" sz="4400" dirty="0">
              <a:solidFill>
                <a:schemeClr val="bg1"/>
              </a:solidFill>
              <a:latin typeface="Modern No. 20" pitchFamily="18" charset="0"/>
              <a:cs typeface="Trebuchet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44" y="2857496"/>
            <a:ext cx="4357686" cy="64294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N.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Purna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Chandra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Naik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Dept. of Oral Medicine and Radiology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566673"/>
            <a:ext cx="7379334" cy="5457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487680" indent="-274955">
              <a:lnSpc>
                <a:spcPct val="100000"/>
              </a:lnSpc>
              <a:spcBef>
                <a:spcPts val="95"/>
              </a:spcBef>
            </a:pP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3.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Impaired</a:t>
            </a:r>
            <a:r>
              <a:rPr sz="2200" b="1" u="heavy" spc="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blood</a:t>
            </a:r>
            <a:r>
              <a:rPr sz="2200"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production</a:t>
            </a:r>
            <a:r>
              <a:rPr sz="2200"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resulting</a:t>
            </a:r>
            <a:r>
              <a:rPr sz="2200" b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from</a:t>
            </a:r>
            <a:r>
              <a:rPr sz="2200" b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deficiency</a:t>
            </a:r>
            <a:r>
              <a:rPr sz="2200" b="1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200" b="1" spc="-5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substances</a:t>
            </a:r>
            <a:r>
              <a:rPr sz="2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essential</a:t>
            </a:r>
            <a:r>
              <a:rPr sz="2200" b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2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erythropoiesis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AutoNum type="alphaLcPeriod"/>
              <a:tabLst>
                <a:tab pos="469900" algn="l"/>
                <a:tab pos="470534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Iron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deficiency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AutoNum type="alphaLcPeriod"/>
              <a:tabLst>
                <a:tab pos="469900" algn="l"/>
                <a:tab pos="470534" algn="l"/>
                <a:tab pos="3735070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Deficiency</a:t>
            </a:r>
            <a:r>
              <a:rPr sz="22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vitamin</a:t>
            </a:r>
            <a:r>
              <a:rPr sz="2200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B12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	folic acid and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Protein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deficiency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4.</a:t>
            </a:r>
            <a:r>
              <a:rPr sz="22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Inadequate</a:t>
            </a:r>
            <a:r>
              <a:rPr sz="22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production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of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mature</a:t>
            </a:r>
            <a:r>
              <a:rPr sz="22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erythrocytes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Deficiency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erythroblasts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Pure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cell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aplasia</a:t>
            </a:r>
            <a:endParaRPr sz="2200">
              <a:latin typeface="Times New Roman"/>
              <a:cs typeface="Times New Roman"/>
            </a:endParaRPr>
          </a:p>
          <a:p>
            <a:pPr marL="469900" marR="112395" indent="-457834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Infiltration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bone</a:t>
            </a:r>
            <a:r>
              <a:rPr sz="2200" spc="-5" dirty="0">
                <a:latin typeface="Times New Roman"/>
                <a:cs typeface="Times New Roman"/>
              </a:rPr>
              <a:t> marrow-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Leukemia,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lymphoma,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Multiple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myeloma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Endocrine abnormality-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myxedema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Chronic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renal disease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35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Chronic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inflammatory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disease</a:t>
            </a:r>
            <a:endParaRPr sz="22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AutoNum type="alphaLcParenR"/>
              <a:tabLst>
                <a:tab pos="469900" algn="l"/>
                <a:tab pos="470534" algn="l"/>
              </a:tabLst>
            </a:pPr>
            <a:r>
              <a:rPr sz="2200" spc="-5" dirty="0">
                <a:latin typeface="Times New Roman"/>
                <a:cs typeface="Times New Roman"/>
              </a:rPr>
              <a:t>Cirrohisis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liver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940" y="1188465"/>
            <a:ext cx="8108315" cy="426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63500" indent="-274320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337820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Normocytic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occurs </a:t>
            </a:r>
            <a:r>
              <a:rPr sz="2400" dirty="0">
                <a:latin typeface="Times New Roman"/>
                <a:cs typeface="Times New Roman"/>
              </a:rPr>
              <a:t>when </a:t>
            </a:r>
            <a:r>
              <a:rPr sz="2400" spc="-5" dirty="0">
                <a:latin typeface="Times New Roman"/>
                <a:cs typeface="Times New Roman"/>
              </a:rPr>
              <a:t>the overall hemoglobin </a:t>
            </a:r>
            <a:r>
              <a:rPr sz="2400" dirty="0">
                <a:latin typeface="Times New Roman"/>
                <a:cs typeface="Times New Roman"/>
              </a:rPr>
              <a:t>levels are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decreased,</a:t>
            </a:r>
            <a:r>
              <a:rPr sz="2400" dirty="0">
                <a:latin typeface="Times New Roman"/>
                <a:cs typeface="Times New Roman"/>
              </a:rPr>
              <a:t> but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size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(mean</a:t>
            </a:r>
            <a:r>
              <a:rPr sz="2400" dirty="0">
                <a:latin typeface="Times New Roman"/>
                <a:cs typeface="Times New Roman"/>
              </a:rPr>
              <a:t> corpuscular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volume) remains </a:t>
            </a:r>
            <a:r>
              <a:rPr sz="2400" dirty="0">
                <a:latin typeface="Times New Roman"/>
                <a:cs typeface="Times New Roman"/>
              </a:rPr>
              <a:t>normal. Causes </a:t>
            </a:r>
            <a:r>
              <a:rPr sz="2400" spc="-5" dirty="0">
                <a:latin typeface="Times New Roman"/>
                <a:cs typeface="Times New Roman"/>
              </a:rPr>
              <a:t>include: </a:t>
            </a:r>
            <a:r>
              <a:rPr sz="2400" dirty="0">
                <a:latin typeface="Times New Roman"/>
                <a:cs typeface="Times New Roman"/>
              </a:rPr>
              <a:t>Acute blood </a:t>
            </a:r>
            <a:r>
              <a:rPr sz="2400" spc="-5" dirty="0">
                <a:latin typeface="Times New Roman"/>
                <a:cs typeface="Times New Roman"/>
              </a:rPr>
              <a:t>loss,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chronic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337185" marR="64135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337820" algn="l"/>
              </a:tabLst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Microcytic-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synthesis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failure/insufficiency.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deficiency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thalassemia.</a:t>
            </a:r>
            <a:endParaRPr sz="2400">
              <a:latin typeface="Times New Roman"/>
              <a:cs typeface="Times New Roman"/>
            </a:endParaRPr>
          </a:p>
          <a:p>
            <a:pPr marL="337185" marR="65405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337820" algn="l"/>
              </a:tabLst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Macrocytic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Megaloblastic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anemia,</a:t>
            </a:r>
            <a:r>
              <a:rPr sz="2400" spc="3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3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most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3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macrocytic anemia, </a:t>
            </a:r>
            <a:r>
              <a:rPr sz="2400" spc="-10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due to a </a:t>
            </a:r>
            <a:r>
              <a:rPr sz="2400" spc="-5" dirty="0">
                <a:latin typeface="Times New Roman"/>
                <a:cs typeface="Times New Roman"/>
              </a:rPr>
              <a:t>deficiency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either vitamin </a:t>
            </a:r>
            <a:r>
              <a:rPr sz="2400" dirty="0">
                <a:latin typeface="Times New Roman"/>
                <a:cs typeface="Times New Roman"/>
              </a:rPr>
              <a:t> B</a:t>
            </a:r>
            <a:r>
              <a:rPr sz="2400" baseline="-20833" dirty="0">
                <a:latin typeface="Times New Roman"/>
                <a:cs typeface="Times New Roman"/>
              </a:rPr>
              <a:t>12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acid,</a:t>
            </a:r>
            <a:r>
              <a:rPr sz="2400" dirty="0">
                <a:latin typeface="Times New Roman"/>
                <a:cs typeface="Times New Roman"/>
              </a:rPr>
              <a:t> 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both.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Also</a:t>
            </a:r>
            <a:r>
              <a:rPr sz="2400" dirty="0">
                <a:latin typeface="Times New Roman"/>
                <a:cs typeface="Times New Roman"/>
              </a:rPr>
              <a:t> seen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hypothyroidism,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alcoholism.</a:t>
            </a:r>
            <a:endParaRPr sz="2400">
              <a:latin typeface="Times New Roman"/>
              <a:cs typeface="Times New Roman"/>
            </a:endParaRPr>
          </a:p>
          <a:p>
            <a:pPr marL="3378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337820" algn="l"/>
              </a:tabLst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Hypochromic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microcytic-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deficiency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10869"/>
            <a:ext cx="75285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Anemia</a:t>
            </a:r>
            <a:r>
              <a:rPr spc="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owing</a:t>
            </a:r>
            <a:r>
              <a:rPr dirty="0">
                <a:solidFill>
                  <a:srgbClr val="C00000"/>
                </a:solidFill>
              </a:rPr>
              <a:t> to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blood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loss-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Iron</a:t>
            </a:r>
            <a:r>
              <a:rPr spc="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deficiency</a:t>
            </a:r>
            <a:r>
              <a:rPr spc="2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anemia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14017"/>
            <a:ext cx="738759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Iron </a:t>
            </a:r>
            <a:r>
              <a:rPr sz="2400" spc="-5" dirty="0">
                <a:latin typeface="Times New Roman"/>
                <a:cs typeface="Times New Roman"/>
              </a:rPr>
              <a:t>deficiency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defined as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reduction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total body </a:t>
            </a:r>
            <a:r>
              <a:rPr sz="2400" dirty="0">
                <a:latin typeface="Times New Roman"/>
                <a:cs typeface="Times New Roman"/>
              </a:rPr>
              <a:t>iron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an </a:t>
            </a:r>
            <a:r>
              <a:rPr sz="2400" spc="-5" dirty="0">
                <a:latin typeface="Times New Roman"/>
                <a:cs typeface="Times New Roman"/>
              </a:rPr>
              <a:t>extent that </a:t>
            </a:r>
            <a:r>
              <a:rPr sz="2400" dirty="0">
                <a:latin typeface="Times New Roman"/>
                <a:cs typeface="Times New Roman"/>
              </a:rPr>
              <a:t>iron </a:t>
            </a:r>
            <a:r>
              <a:rPr sz="2400" spc="-5" dirty="0">
                <a:latin typeface="Times New Roman"/>
                <a:cs typeface="Times New Roman"/>
              </a:rPr>
              <a:t>stores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fully exhausted and </a:t>
            </a:r>
            <a:r>
              <a:rPr sz="2400" spc="-10" dirty="0">
                <a:latin typeface="Times New Roman"/>
                <a:cs typeface="Times New Roman"/>
              </a:rPr>
              <a:t>some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degree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tissue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deficiency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present.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Females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mostly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affected.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9142" y="5218938"/>
            <a:ext cx="3907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1185" algn="l"/>
                <a:tab pos="1407160" algn="l"/>
                <a:tab pos="2600325" algn="l"/>
              </a:tabLst>
            </a:pPr>
            <a:r>
              <a:rPr sz="2400" dirty="0">
                <a:latin typeface="Times New Roman"/>
                <a:cs typeface="Times New Roman"/>
              </a:rPr>
              <a:t>for	</a:t>
            </a:r>
            <a:r>
              <a:rPr sz="2400" spc="-5" dirty="0">
                <a:latin typeface="Times New Roman"/>
                <a:cs typeface="Times New Roman"/>
              </a:rPr>
              <a:t>iron-	</a:t>
            </a:r>
            <a:r>
              <a:rPr sz="2400" spc="-20" dirty="0">
                <a:latin typeface="Times New Roman"/>
                <a:cs typeface="Times New Roman"/>
              </a:rPr>
              <a:t>infancy,	</a:t>
            </a:r>
            <a:r>
              <a:rPr sz="2400" spc="-5" dirty="0">
                <a:latin typeface="Times New Roman"/>
                <a:cs typeface="Times New Roman"/>
              </a:rPr>
              <a:t>childhood,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3404179"/>
            <a:ext cx="3378200" cy="25717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620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Etiology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Chronic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Inadequate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dietary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intake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Faulty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absorption</a:t>
            </a:r>
            <a:endParaRPr sz="2400">
              <a:latin typeface="Times New Roman"/>
              <a:cs typeface="Times New Roman"/>
            </a:endParaRPr>
          </a:p>
          <a:p>
            <a:pPr marL="287020" marR="10287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678305" algn="l"/>
              </a:tabLst>
            </a:pPr>
            <a:r>
              <a:rPr sz="2400" dirty="0">
                <a:latin typeface="Times New Roman"/>
                <a:cs typeface="Times New Roman"/>
              </a:rPr>
              <a:t>Increased	requ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ents  </a:t>
            </a:r>
            <a:r>
              <a:rPr sz="2400" spc="-15" dirty="0">
                <a:latin typeface="Times New Roman"/>
                <a:cs typeface="Times New Roman"/>
              </a:rPr>
              <a:t>pregnancy.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341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49803"/>
            <a:ext cx="5035550" cy="390271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Chronic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fatigue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Pallor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conjunctiva,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lips,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mucosa;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Brittle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nails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spooning,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cracking,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Splitting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nail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beds,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koilonychia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Palmar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creases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Palpitations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Shortness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breath,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numbness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Bone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533400"/>
            <a:ext cx="2124455" cy="2209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3352800"/>
            <a:ext cx="2218944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32790"/>
            <a:ext cx="2882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3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345815"/>
            <a:ext cx="5448300" cy="34639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Angular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cheilitis,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Glossitis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different </a:t>
            </a:r>
            <a:r>
              <a:rPr sz="2400" dirty="0">
                <a:latin typeface="Times New Roman"/>
                <a:cs typeface="Times New Roman"/>
              </a:rPr>
              <a:t>degrees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atrophy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fungiform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filliform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papillae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Pale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mucosa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candidiasis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Recurrent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aphthous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stomatitis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Erythematous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mucositis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Burning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mouth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829055"/>
            <a:ext cx="2438400" cy="19141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9400" y="2971800"/>
            <a:ext cx="23622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39826"/>
            <a:ext cx="7384415" cy="312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marR="5080" indent="-274955">
              <a:lnSpc>
                <a:spcPct val="100000"/>
              </a:lnSpc>
              <a:spcBef>
                <a:spcPts val="249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Microcytic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hypochromic anemia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inadequate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supply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synthesis.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RBC-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3,000,000-4,000,000/cubic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Low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endParaRPr sz="2400">
              <a:latin typeface="Times New Roman"/>
              <a:cs typeface="Times New Roman"/>
            </a:endParaRPr>
          </a:p>
          <a:p>
            <a:pPr marL="287020" marR="45339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serum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ferritin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elevated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binding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capacity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(TIBC)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153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62579"/>
            <a:ext cx="7139305" cy="42691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iron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supplementation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Ferrous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sulfate.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diet.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Oral Health</a:t>
            </a:r>
            <a:r>
              <a:rPr sz="2400" spc="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Considerations</a:t>
            </a:r>
            <a:endParaRPr sz="2400">
              <a:latin typeface="Impact"/>
              <a:cs typeface="Impact"/>
            </a:endParaRPr>
          </a:p>
          <a:p>
            <a:pPr marL="287020" marR="508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physician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consultation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surgical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treatment.</a:t>
            </a:r>
            <a:endParaRPr sz="2400">
              <a:latin typeface="Times New Roman"/>
              <a:cs typeface="Times New Roman"/>
            </a:endParaRPr>
          </a:p>
          <a:p>
            <a:pPr marL="287020" marR="135255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5" dirty="0">
                <a:latin typeface="Times New Roman"/>
                <a:cs typeface="Times New Roman"/>
              </a:rPr>
              <a:t> Hemoglobin is </a:t>
            </a:r>
            <a:r>
              <a:rPr sz="2400" dirty="0">
                <a:latin typeface="Times New Roman"/>
                <a:cs typeface="Times New Roman"/>
              </a:rPr>
              <a:t>less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8</a:t>
            </a:r>
            <a:r>
              <a:rPr sz="2400" spc="-5" dirty="0">
                <a:latin typeface="Times New Roman"/>
                <a:cs typeface="Times New Roman"/>
              </a:rPr>
              <a:t> gm/dL,</a:t>
            </a:r>
            <a:r>
              <a:rPr sz="2400" dirty="0">
                <a:latin typeface="Times New Roman"/>
                <a:cs typeface="Times New Roman"/>
              </a:rPr>
              <a:t> general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anesthesia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avoided.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Narcotic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should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limited.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risk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ischemic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heart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656590"/>
            <a:ext cx="786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Plummer-Vinson</a:t>
            </a:r>
            <a:r>
              <a:rPr spc="-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Syndrome/</a:t>
            </a:r>
            <a:r>
              <a:rPr spc="4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Paterson-Kelly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01288"/>
            <a:ext cx="6309360" cy="46545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4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985519" algn="l"/>
              </a:tabLst>
            </a:pPr>
            <a:r>
              <a:rPr sz="2300" dirty="0">
                <a:latin typeface="Times New Roman"/>
                <a:cs typeface="Times New Roman"/>
              </a:rPr>
              <a:t>Rare	syndrome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,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middle-aged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white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women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Classic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triad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: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Dysphagia,</a:t>
            </a:r>
            <a:endParaRPr sz="2300">
              <a:latin typeface="Times New Roman"/>
              <a:cs typeface="Times New Roman"/>
            </a:endParaRPr>
          </a:p>
          <a:p>
            <a:pPr marL="1985010">
              <a:lnSpc>
                <a:spcPct val="100000"/>
              </a:lnSpc>
              <a:spcBef>
                <a:spcPts val="555"/>
              </a:spcBef>
            </a:pPr>
            <a:r>
              <a:rPr sz="2300" dirty="0">
                <a:latin typeface="Times New Roman"/>
                <a:cs typeface="Times New Roman"/>
              </a:rPr>
              <a:t>Iron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deficiency anemia</a:t>
            </a:r>
            <a:endParaRPr sz="2300">
              <a:latin typeface="Times New Roman"/>
              <a:cs typeface="Times New Roman"/>
            </a:endParaRPr>
          </a:p>
          <a:p>
            <a:pPr marL="1985010">
              <a:lnSpc>
                <a:spcPct val="100000"/>
              </a:lnSpc>
              <a:spcBef>
                <a:spcPts val="550"/>
              </a:spcBef>
            </a:pPr>
            <a:r>
              <a:rPr sz="2300" dirty="0">
                <a:latin typeface="Times New Roman"/>
                <a:cs typeface="Times New Roman"/>
              </a:rPr>
              <a:t>Upper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esophageal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webs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or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strictures.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Etiopathogenesis</a:t>
            </a:r>
            <a:r>
              <a:rPr sz="2300" spc="-8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:</a:t>
            </a:r>
            <a:endParaRPr sz="23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49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Unknown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-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iron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imes New Roman"/>
                <a:cs typeface="Times New Roman"/>
              </a:rPr>
              <a:t>deficiency.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Malnutrition,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Genetic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predisposition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1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Autoimmune </a:t>
            </a:r>
            <a:r>
              <a:rPr sz="2300" dirty="0">
                <a:latin typeface="Times New Roman"/>
                <a:cs typeface="Times New Roman"/>
              </a:rPr>
              <a:t>processes.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Treatment:</a:t>
            </a:r>
            <a:r>
              <a:rPr sz="2300" spc="-5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Iron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supplementation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4022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Anemia Owing</a:t>
            </a:r>
            <a:r>
              <a:rPr spc="-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to</a:t>
            </a:r>
            <a:r>
              <a:rPr spc="-30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Hemolysis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52320"/>
            <a:ext cx="7386955" cy="9042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Normal RBC </a:t>
            </a:r>
            <a:r>
              <a:rPr sz="2400" dirty="0">
                <a:latin typeface="Times New Roman"/>
                <a:cs typeface="Times New Roman"/>
              </a:rPr>
              <a:t>life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120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Hemolytic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diseases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result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if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1140" y="2430907"/>
            <a:ext cx="2146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4845" algn="l"/>
              </a:tabLst>
            </a:pP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2430907"/>
            <a:ext cx="498538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>
              <a:lnSpc>
                <a:spcPct val="100000"/>
              </a:lnSpc>
              <a:spcBef>
                <a:spcPts val="100"/>
              </a:spcBef>
              <a:tabLst>
                <a:tab pos="955675" algn="l"/>
                <a:tab pos="1742439" algn="l"/>
                <a:tab pos="2259330" algn="l"/>
                <a:tab pos="3655060" algn="l"/>
              </a:tabLst>
            </a:pPr>
            <a:r>
              <a:rPr sz="2400" dirty="0">
                <a:latin typeface="Times New Roman"/>
                <a:cs typeface="Times New Roman"/>
              </a:rPr>
              <a:t>not	a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le	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rep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eni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h	adeq</a:t>
            </a:r>
            <a:r>
              <a:rPr sz="2400" spc="-10" dirty="0">
                <a:latin typeface="Times New Roman"/>
                <a:cs typeface="Times New Roman"/>
              </a:rPr>
              <a:t>ua</a:t>
            </a:r>
            <a:r>
              <a:rPr sz="2400" dirty="0">
                <a:latin typeface="Times New Roman"/>
                <a:cs typeface="Times New Roman"/>
              </a:rPr>
              <a:t>te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  destroyed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RBCs.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Either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inherited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acquired.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4040504"/>
            <a:ext cx="6461760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mechanism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accelerated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destruction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RBCs: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Molecular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defect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inside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Abnormality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membrane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Environmental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factor-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mechanical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trauma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41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53997"/>
            <a:ext cx="730250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Signs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symptoms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depend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mechanism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destruction.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Renal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failure.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Fatigue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Loss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stamina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Breathlessness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Tachycardia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Hemoglobinuria</a:t>
            </a:r>
            <a:endParaRPr sz="2400">
              <a:latin typeface="Times New Roman"/>
              <a:cs typeface="Times New Roman"/>
            </a:endParaRPr>
          </a:p>
          <a:p>
            <a:pPr marL="287020" marR="90805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2705735" algn="l"/>
              </a:tabLst>
            </a:pPr>
            <a:r>
              <a:rPr sz="2400" spc="-5" dirty="0">
                <a:latin typeface="Times New Roman"/>
                <a:cs typeface="Times New Roman"/>
              </a:rPr>
              <a:t>Physical </a:t>
            </a:r>
            <a:r>
              <a:rPr sz="2400" dirty="0">
                <a:latin typeface="Times New Roman"/>
                <a:cs typeface="Times New Roman"/>
              </a:rPr>
              <a:t>findings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	jaundice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mucosae,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splenomegaly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1460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CONTENTS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51306"/>
            <a:ext cx="5029200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Introduction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White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Coagulation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Anticoagulant-Related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Coagulopathies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Disease-Related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Coagulopathies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Conclusion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882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3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0011"/>
            <a:ext cx="7310755" cy="37566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Pallor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jaundice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mucosa,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Paresthesia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mucosa, </a:t>
            </a:r>
            <a:r>
              <a:rPr sz="2400" dirty="0">
                <a:latin typeface="Times New Roman"/>
                <a:cs typeface="Times New Roman"/>
              </a:rPr>
              <a:t>and,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993900" algn="l"/>
                <a:tab pos="3091180" algn="l"/>
                <a:tab pos="4039235" algn="l"/>
                <a:tab pos="4426585" algn="l"/>
                <a:tab pos="4949190" algn="l"/>
                <a:tab pos="6308725" algn="l"/>
              </a:tabLst>
            </a:pPr>
            <a:r>
              <a:rPr sz="2400" dirty="0">
                <a:latin typeface="Times New Roman"/>
                <a:cs typeface="Times New Roman"/>
              </a:rPr>
              <a:t>Hyperp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tic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ow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aces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t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andib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e,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axilla, 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facial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findings:</a:t>
            </a:r>
            <a:endParaRPr sz="2400">
              <a:latin typeface="Impact"/>
              <a:cs typeface="Impact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346710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elevated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reticulocyte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count</a:t>
            </a:r>
            <a:r>
              <a:rPr sz="2400" dirty="0">
                <a:latin typeface="Times New Roman"/>
                <a:cs typeface="Times New Roman"/>
              </a:rPr>
              <a:t> 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useful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indicator</a:t>
            </a:r>
            <a:r>
              <a:rPr sz="2400" dirty="0">
                <a:latin typeface="Times New Roman"/>
                <a:cs typeface="Times New Roman"/>
              </a:rPr>
              <a:t> of </a:t>
            </a:r>
            <a:r>
              <a:rPr sz="2400" spc="-5" dirty="0">
                <a:latin typeface="Times New Roman"/>
                <a:cs typeface="Times New Roman"/>
              </a:rPr>
              <a:t>hemolysis,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reflecting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erythroid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hyperplasia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 </a:t>
            </a:r>
            <a:r>
              <a:rPr sz="2400" spc="-30" dirty="0">
                <a:latin typeface="Times New Roman"/>
                <a:cs typeface="Times New Roman"/>
              </a:rPr>
              <a:t>marrow.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5650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Sickle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Cell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Disease/Sickle</a:t>
            </a:r>
            <a:r>
              <a:rPr spc="3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Cell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Anemia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35202"/>
            <a:ext cx="7999730" cy="4149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254635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Hereditary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 of chronic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hemolytic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transmitted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mendalian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dominant,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nongender linked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characteristic.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Exclusively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blacks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in </a:t>
            </a:r>
            <a:r>
              <a:rPr sz="2400" spc="-5" dirty="0">
                <a:latin typeface="Times New Roman"/>
                <a:cs typeface="Times New Roman"/>
              </a:rPr>
              <a:t>whites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Mediterranean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origin.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concordance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exists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prevalence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malaria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HbS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Times New Roman"/>
              <a:cs typeface="Times New Roman"/>
            </a:endParaRPr>
          </a:p>
          <a:p>
            <a:pPr marL="1402715">
              <a:lnSpc>
                <a:spcPct val="100000"/>
              </a:lnSpc>
            </a:pPr>
            <a:r>
              <a:rPr sz="2450" spc="-5" dirty="0">
                <a:latin typeface="Times New Roman"/>
                <a:cs typeface="Times New Roman"/>
              </a:rPr>
              <a:t>HbA</a:t>
            </a:r>
            <a:r>
              <a:rPr sz="2450" spc="-12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is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genetically</a:t>
            </a:r>
            <a:r>
              <a:rPr sz="2450" spc="-45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altered</a:t>
            </a:r>
            <a:r>
              <a:rPr sz="2450" spc="-3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to</a:t>
            </a:r>
            <a:r>
              <a:rPr sz="2450" spc="-1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produce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HbS,</a:t>
            </a: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Times New Roman"/>
              <a:cs typeface="Times New Roman"/>
            </a:endParaRPr>
          </a:p>
          <a:p>
            <a:pPr marL="157480">
              <a:lnSpc>
                <a:spcPts val="2910"/>
              </a:lnSpc>
            </a:pPr>
            <a:r>
              <a:rPr sz="2450" spc="-5" dirty="0">
                <a:latin typeface="Times New Roman"/>
                <a:cs typeface="Times New Roman"/>
              </a:rPr>
              <a:t>Substituition</a:t>
            </a:r>
            <a:r>
              <a:rPr sz="2450" spc="-1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of</a:t>
            </a:r>
            <a:r>
              <a:rPr sz="2450" spc="1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valine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dirty="0">
                <a:latin typeface="Times New Roman"/>
                <a:cs typeface="Times New Roman"/>
              </a:rPr>
              <a:t>for</a:t>
            </a:r>
            <a:r>
              <a:rPr sz="2450" spc="-5" dirty="0">
                <a:latin typeface="Times New Roman"/>
                <a:cs typeface="Times New Roman"/>
              </a:rPr>
              <a:t> glutamine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at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the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sixth</a:t>
            </a:r>
            <a:r>
              <a:rPr sz="2450" spc="-2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position</a:t>
            </a:r>
            <a:r>
              <a:rPr sz="2450" spc="10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of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-5" dirty="0">
                <a:latin typeface="Times New Roman"/>
                <a:cs typeface="Times New Roman"/>
              </a:rPr>
              <a:t>the</a:t>
            </a:r>
            <a:endParaRPr sz="2450">
              <a:latin typeface="Times New Roman"/>
              <a:cs typeface="Times New Roman"/>
            </a:endParaRPr>
          </a:p>
          <a:p>
            <a:pPr marL="421640" algn="ctr">
              <a:lnSpc>
                <a:spcPts val="2910"/>
              </a:lnSpc>
            </a:pPr>
            <a:r>
              <a:rPr sz="2450" spc="-5" dirty="0">
                <a:latin typeface="Calibri"/>
                <a:cs typeface="Calibri"/>
              </a:rPr>
              <a:t>β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globin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chain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56532" y="4180332"/>
            <a:ext cx="251460" cy="403860"/>
            <a:chOff x="4256532" y="4180332"/>
            <a:chExt cx="251460" cy="403860"/>
          </a:xfrm>
        </p:grpSpPr>
        <p:sp>
          <p:nvSpPr>
            <p:cNvPr id="5" name="object 5"/>
            <p:cNvSpPr/>
            <p:nvPr/>
          </p:nvSpPr>
          <p:spPr>
            <a:xfrm>
              <a:off x="4267962" y="41917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962" y="41917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691641"/>
            <a:ext cx="738822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715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Erythrocytes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their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biconcave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discoid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distorted,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generally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sickle-like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shape.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Reduces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both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their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plasticity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lifetime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120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 average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down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14 </a:t>
            </a:r>
            <a:r>
              <a:rPr sz="2400" dirty="0"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965200" algn="l"/>
                <a:tab pos="1894839" algn="l"/>
                <a:tab pos="2266950" algn="l"/>
                <a:tab pos="2776220" algn="l"/>
                <a:tab pos="4229735" algn="l"/>
                <a:tab pos="5243830" algn="l"/>
                <a:tab pos="5819775" algn="l"/>
              </a:tabLst>
            </a:pPr>
            <a:r>
              <a:rPr sz="2400" dirty="0">
                <a:latin typeface="Times New Roman"/>
                <a:cs typeface="Times New Roman"/>
              </a:rPr>
              <a:t>This	resu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ts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the	un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erlying	ane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ia	and	h</a:t>
            </a:r>
            <a:r>
              <a:rPr sz="2400" spc="-1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pertrop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ic  bone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marrow.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heterozygote-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40%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hemoglobin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HbS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homozygote- </a:t>
            </a:r>
            <a:r>
              <a:rPr sz="2400" dirty="0">
                <a:latin typeface="Times New Roman"/>
                <a:cs typeface="Times New Roman"/>
              </a:rPr>
              <a:t>nearly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HbS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4003547"/>
            <a:ext cx="5105400" cy="239725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1882" y="552957"/>
            <a:ext cx="6787515" cy="500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imes New Roman"/>
                <a:cs typeface="Times New Roman"/>
              </a:rPr>
              <a:t>Deoxygenation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heme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moiety</a:t>
            </a:r>
            <a:r>
              <a:rPr sz="2300" dirty="0">
                <a:latin typeface="Times New Roman"/>
                <a:cs typeface="Times New Roman"/>
              </a:rPr>
              <a:t> of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HbS</a:t>
            </a:r>
            <a:endParaRPr sz="2300">
              <a:latin typeface="Times New Roman"/>
              <a:cs typeface="Times New Roman"/>
            </a:endParaRPr>
          </a:p>
          <a:p>
            <a:pPr marL="12700" marR="5080" algn="ctr">
              <a:lnSpc>
                <a:spcPts val="6080"/>
              </a:lnSpc>
              <a:spcBef>
                <a:spcPts val="745"/>
              </a:spcBef>
            </a:pPr>
            <a:r>
              <a:rPr sz="2300" dirty="0">
                <a:latin typeface="Times New Roman"/>
                <a:cs typeface="Times New Roman"/>
              </a:rPr>
              <a:t>Hydrophobic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interactions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between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adjacent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Hbs molecule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Aggregate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into </a:t>
            </a:r>
            <a:r>
              <a:rPr sz="2300" spc="-5" dirty="0">
                <a:latin typeface="Times New Roman"/>
                <a:cs typeface="Times New Roman"/>
              </a:rPr>
              <a:t>larger</a:t>
            </a:r>
            <a:r>
              <a:rPr sz="2300" dirty="0">
                <a:latin typeface="Times New Roman"/>
                <a:cs typeface="Times New Roman"/>
              </a:rPr>
              <a:t> polymer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300" dirty="0">
                <a:latin typeface="Times New Roman"/>
                <a:cs typeface="Times New Roman"/>
              </a:rPr>
              <a:t>Distorting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RBC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into</a:t>
            </a:r>
            <a:endParaRPr sz="2300">
              <a:latin typeface="Times New Roman"/>
              <a:cs typeface="Times New Roman"/>
            </a:endParaRPr>
          </a:p>
          <a:p>
            <a:pPr marL="1641475" marR="1637030" indent="-2540" algn="ctr">
              <a:lnSpc>
                <a:spcPct val="220100"/>
              </a:lnSpc>
              <a:tabLst>
                <a:tab pos="2731770" algn="l"/>
              </a:tabLst>
            </a:pPr>
            <a:r>
              <a:rPr sz="2300" dirty="0">
                <a:latin typeface="Times New Roman"/>
                <a:cs typeface="Times New Roman"/>
              </a:rPr>
              <a:t>Classic</a:t>
            </a:r>
            <a:r>
              <a:rPr sz="2300" spc="1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sickle</a:t>
            </a:r>
            <a:r>
              <a:rPr sz="2300" spc="1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shape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libri"/>
                <a:cs typeface="Calibri"/>
              </a:rPr>
              <a:t>Obstructs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microcirculation 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Hypoxia	</a:t>
            </a:r>
            <a:r>
              <a:rPr sz="2300" dirty="0">
                <a:latin typeface="Calibri"/>
                <a:cs typeface="Calibri"/>
              </a:rPr>
              <a:t>→</a:t>
            </a:r>
            <a:r>
              <a:rPr sz="2300" spc="-15" dirty="0">
                <a:latin typeface="Calibri"/>
                <a:cs typeface="Calibri"/>
              </a:rPr>
              <a:t> promotes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sickling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80332" y="2503932"/>
            <a:ext cx="251460" cy="403860"/>
            <a:chOff x="4180332" y="2503932"/>
            <a:chExt cx="251460" cy="403860"/>
          </a:xfrm>
        </p:grpSpPr>
        <p:sp>
          <p:nvSpPr>
            <p:cNvPr id="4" name="object 4"/>
            <p:cNvSpPr/>
            <p:nvPr/>
          </p:nvSpPr>
          <p:spPr>
            <a:xfrm>
              <a:off x="4191762" y="25153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1762" y="25153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80332" y="3342132"/>
            <a:ext cx="251460" cy="403860"/>
            <a:chOff x="4180332" y="3342132"/>
            <a:chExt cx="251460" cy="403860"/>
          </a:xfrm>
        </p:grpSpPr>
        <p:sp>
          <p:nvSpPr>
            <p:cNvPr id="7" name="object 7"/>
            <p:cNvSpPr/>
            <p:nvPr/>
          </p:nvSpPr>
          <p:spPr>
            <a:xfrm>
              <a:off x="4191762" y="33535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1762" y="33535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80332" y="4104132"/>
            <a:ext cx="251460" cy="403860"/>
            <a:chOff x="4180332" y="4104132"/>
            <a:chExt cx="251460" cy="403860"/>
          </a:xfrm>
        </p:grpSpPr>
        <p:sp>
          <p:nvSpPr>
            <p:cNvPr id="10" name="object 10"/>
            <p:cNvSpPr/>
            <p:nvPr/>
          </p:nvSpPr>
          <p:spPr>
            <a:xfrm>
              <a:off x="4191762" y="41155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1762" y="41155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180332" y="4789932"/>
            <a:ext cx="251460" cy="403860"/>
            <a:chOff x="4180332" y="4789932"/>
            <a:chExt cx="251460" cy="403860"/>
          </a:xfrm>
        </p:grpSpPr>
        <p:sp>
          <p:nvSpPr>
            <p:cNvPr id="13" name="object 13"/>
            <p:cNvSpPr/>
            <p:nvPr/>
          </p:nvSpPr>
          <p:spPr>
            <a:xfrm>
              <a:off x="4191762" y="48013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91762" y="48013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180332" y="1741932"/>
            <a:ext cx="251460" cy="403860"/>
            <a:chOff x="4180332" y="1741932"/>
            <a:chExt cx="251460" cy="403860"/>
          </a:xfrm>
        </p:grpSpPr>
        <p:sp>
          <p:nvSpPr>
            <p:cNvPr id="16" name="object 16"/>
            <p:cNvSpPr/>
            <p:nvPr/>
          </p:nvSpPr>
          <p:spPr>
            <a:xfrm>
              <a:off x="4191762" y="17533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91762" y="17533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180332" y="979932"/>
            <a:ext cx="251460" cy="403860"/>
            <a:chOff x="4180332" y="979932"/>
            <a:chExt cx="251460" cy="403860"/>
          </a:xfrm>
        </p:grpSpPr>
        <p:sp>
          <p:nvSpPr>
            <p:cNvPr id="19" name="object 19"/>
            <p:cNvSpPr/>
            <p:nvPr/>
          </p:nvSpPr>
          <p:spPr>
            <a:xfrm>
              <a:off x="4191762" y="9913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91762" y="9913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384830"/>
            <a:ext cx="7908925" cy="43846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latin typeface="Times New Roman"/>
                <a:cs typeface="Times New Roman"/>
              </a:rPr>
              <a:t>Common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females,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before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 age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30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years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Cerebrovascular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accidents/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strokes,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Aplastic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crises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leading to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severe anemia,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chronic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ulcers,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Hematuria,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Aseptic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osteonecrosis,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Retinitis leading to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blindness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Splenic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sequestration,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Renal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failure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Acute</a:t>
            </a:r>
            <a:r>
              <a:rPr sz="2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chest</a:t>
            </a:r>
            <a:r>
              <a:rPr sz="22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syndrome</a:t>
            </a:r>
            <a:r>
              <a:rPr sz="2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-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fever,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cough, </a:t>
            </a:r>
            <a:r>
              <a:rPr sz="2200" spc="-5" dirty="0">
                <a:latin typeface="Times New Roman"/>
                <a:cs typeface="Times New Roman"/>
              </a:rPr>
              <a:t>sputum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production,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dyspnea,</a:t>
            </a:r>
            <a:endParaRPr sz="22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imes New Roman"/>
                <a:cs typeface="Times New Roman"/>
              </a:rPr>
              <a:t>or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hypoxia.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639826"/>
            <a:ext cx="2932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Clinical</a:t>
            </a:r>
            <a:r>
              <a:rPr sz="2400" spc="-55" dirty="0"/>
              <a:t> </a:t>
            </a:r>
            <a:r>
              <a:rPr sz="2400" spc="-5" dirty="0"/>
              <a:t>Manifestations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066800"/>
            <a:ext cx="2286000" cy="269595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882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3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26350"/>
            <a:ext cx="5551170" cy="33921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Significant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bone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change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</a:t>
            </a:r>
            <a:r>
              <a:rPr sz="2300" spc="-5" dirty="0">
                <a:latin typeface="Times New Roman"/>
                <a:cs typeface="Times New Roman"/>
              </a:rPr>
              <a:t> dental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radiograph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Mild</a:t>
            </a:r>
            <a:r>
              <a:rPr sz="2300" spc="-5" dirty="0">
                <a:latin typeface="Times New Roman"/>
                <a:cs typeface="Times New Roman"/>
              </a:rPr>
              <a:t> to </a:t>
            </a:r>
            <a:r>
              <a:rPr sz="2300" dirty="0">
                <a:latin typeface="Times New Roman"/>
                <a:cs typeface="Times New Roman"/>
              </a:rPr>
              <a:t>severe </a:t>
            </a:r>
            <a:r>
              <a:rPr sz="2300" spc="-5" dirty="0">
                <a:latin typeface="Times New Roman"/>
                <a:cs typeface="Times New Roman"/>
              </a:rPr>
              <a:t>generalized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osteoporosis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Loss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trabeculation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jaw</a:t>
            </a:r>
            <a:r>
              <a:rPr sz="2300" dirty="0">
                <a:latin typeface="Times New Roman"/>
                <a:cs typeface="Times New Roman"/>
              </a:rPr>
              <a:t> bone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Enamel hypomineralization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Increased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overjet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overbite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Pallor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oral</a:t>
            </a:r>
            <a:r>
              <a:rPr sz="2300" spc="-5" dirty="0">
                <a:latin typeface="Times New Roman"/>
                <a:cs typeface="Times New Roman"/>
              </a:rPr>
              <a:t> mucosa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Delayed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eruption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5" dirty="0">
                <a:latin typeface="Times New Roman"/>
                <a:cs typeface="Times New Roman"/>
              </a:rPr>
              <a:t> teeth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Pulpal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necrosis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762000"/>
            <a:ext cx="2476500" cy="2382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96531" y="3150234"/>
            <a:ext cx="1416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Smooth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tongue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563111"/>
            <a:ext cx="2552700" cy="23804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2943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Radiographic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61617"/>
            <a:ext cx="5330825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HAIR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–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END: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perpendicular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trabeculations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radiating</a:t>
            </a:r>
            <a:r>
              <a:rPr sz="2400" dirty="0">
                <a:latin typeface="Times New Roman"/>
                <a:cs typeface="Times New Roman"/>
              </a:rPr>
              <a:t> outward</a:t>
            </a:r>
            <a:r>
              <a:rPr sz="2400" spc="6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inner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table.</a:t>
            </a:r>
            <a:endParaRPr sz="2400">
              <a:latin typeface="Times New Roman"/>
              <a:cs typeface="Times New Roman"/>
            </a:endParaRPr>
          </a:p>
          <a:p>
            <a:pPr marL="286385" marR="8255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Outer </a:t>
            </a:r>
            <a:r>
              <a:rPr sz="2400" spc="-5" dirty="0">
                <a:latin typeface="Times New Roman"/>
                <a:cs typeface="Times New Roman"/>
              </a:rPr>
              <a:t>table </a:t>
            </a:r>
            <a:r>
              <a:rPr sz="2400" dirty="0">
                <a:latin typeface="Times New Roman"/>
                <a:cs typeface="Times New Roman"/>
              </a:rPr>
              <a:t>of bone </a:t>
            </a:r>
            <a:r>
              <a:rPr sz="2400" spc="-5" dirty="0">
                <a:latin typeface="Times New Roman"/>
                <a:cs typeface="Times New Roman"/>
              </a:rPr>
              <a:t>may appear absent 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diploe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thickened.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Generalized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osteoporosis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10" dirty="0">
                <a:latin typeface="Times New Roman"/>
                <a:cs typeface="Times New Roman"/>
              </a:rPr>
              <a:t>Enlarged</a:t>
            </a:r>
            <a:r>
              <a:rPr sz="2400" spc="-5" dirty="0">
                <a:latin typeface="Times New Roman"/>
                <a:cs typeface="Times New Roman"/>
              </a:rPr>
              <a:t> medullary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cavities</a:t>
            </a:r>
            <a:r>
              <a:rPr sz="2400" dirty="0">
                <a:latin typeface="Times New Roman"/>
                <a:cs typeface="Times New Roman"/>
              </a:rPr>
              <a:t> 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cortices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3100" y="762000"/>
            <a:ext cx="33909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2864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Laboratory</a:t>
            </a:r>
            <a:r>
              <a:rPr spc="-10" dirty="0"/>
              <a:t> </a:t>
            </a:r>
            <a:r>
              <a:rPr spc="-5" dirty="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26338"/>
            <a:ext cx="7304405" cy="35744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RBC-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1,000,000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cubic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mm.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Decreased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iculocy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count-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ia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response.</a:t>
            </a:r>
            <a:endParaRPr sz="2400">
              <a:latin typeface="Times New Roman"/>
              <a:cs typeface="Times New Roman"/>
            </a:endParaRPr>
          </a:p>
          <a:p>
            <a:pPr marL="286385" marR="400685" indent="-274320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Elevated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lactic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dehydrogenase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decreased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hepatoglobin-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confirms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hemolysis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C0000"/>
              </a:buClr>
              <a:buFont typeface="Arial MT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Blood</a:t>
            </a:r>
            <a:r>
              <a:rPr sz="2400" spc="-4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smear:</a:t>
            </a:r>
            <a:endParaRPr sz="24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229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25" dirty="0">
                <a:latin typeface="Times New Roman"/>
                <a:cs typeface="Times New Roman"/>
              </a:rPr>
              <a:t>Typical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sickle-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RBCs </a:t>
            </a:r>
            <a:r>
              <a:rPr sz="2400" dirty="0">
                <a:latin typeface="Times New Roman"/>
                <a:cs typeface="Times New Roman"/>
              </a:rPr>
              <a:t>seen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4332" y="3962399"/>
            <a:ext cx="3439667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16725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  <a:r>
              <a:rPr spc="-35" dirty="0"/>
              <a:t> </a:t>
            </a:r>
            <a:r>
              <a:rPr spc="-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145794"/>
            <a:ext cx="6963409" cy="48545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2358390" algn="l"/>
              </a:tabLst>
            </a:pPr>
            <a:r>
              <a:rPr sz="2400" spc="-5" dirty="0">
                <a:latin typeface="Times New Roman"/>
                <a:cs typeface="Times New Roman"/>
              </a:rPr>
              <a:t>Management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vaso-occlusive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crisis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2357755" algn="l"/>
              </a:tabLst>
            </a:pPr>
            <a:r>
              <a:rPr sz="2400" spc="-5" dirty="0">
                <a:latin typeface="Times New Roman"/>
                <a:cs typeface="Times New Roman"/>
              </a:rPr>
              <a:t>Management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chronic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2357755" algn="l"/>
              </a:tabLst>
            </a:pPr>
            <a:r>
              <a:rPr sz="2400" spc="-5" dirty="0">
                <a:latin typeface="Times New Roman"/>
                <a:cs typeface="Times New Roman"/>
              </a:rPr>
              <a:t>Management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chronic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hemolytic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Prevention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Management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complications.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Oral Health</a:t>
            </a:r>
            <a:r>
              <a:rPr sz="2400" spc="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Considerations: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Amoxicillin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most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commonly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chosen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antibiotic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Maintaining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good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hygiene,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routine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needed,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Aggressive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20" dirty="0">
                <a:latin typeface="Times New Roman"/>
                <a:cs typeface="Times New Roman"/>
              </a:rPr>
              <a:t>Avoidance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long,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stressful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dental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visits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27990"/>
            <a:ext cx="3417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C00000"/>
                </a:solidFill>
              </a:rPr>
              <a:t>Erythroblastosis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fetalis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563370"/>
            <a:ext cx="7388859" cy="302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715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Congenital hemolytic anemia </a:t>
            </a:r>
            <a:r>
              <a:rPr sz="2400" dirty="0">
                <a:latin typeface="Times New Roman"/>
                <a:cs typeface="Times New Roman"/>
              </a:rPr>
              <a:t>due </a:t>
            </a:r>
            <a:r>
              <a:rPr sz="2400" spc="-5" dirty="0">
                <a:latin typeface="Times New Roman"/>
                <a:cs typeface="Times New Roman"/>
              </a:rPr>
              <a:t>to Rh incompatibility </a:t>
            </a:r>
            <a:r>
              <a:rPr sz="2400" dirty="0">
                <a:latin typeface="Times New Roman"/>
                <a:cs typeface="Times New Roman"/>
              </a:rPr>
              <a:t> results </a:t>
            </a:r>
            <a:r>
              <a:rPr sz="2400" spc="-5" dirty="0">
                <a:latin typeface="Times New Roman"/>
                <a:cs typeface="Times New Roman"/>
              </a:rPr>
              <a:t>from the destruction of fetal </a:t>
            </a:r>
            <a:r>
              <a:rPr sz="2400" dirty="0">
                <a:latin typeface="Times New Roman"/>
                <a:cs typeface="Times New Roman"/>
              </a:rPr>
              <a:t>blood </a:t>
            </a:r>
            <a:r>
              <a:rPr sz="2400" spc="-5" dirty="0">
                <a:latin typeface="Times New Roman"/>
                <a:cs typeface="Times New Roman"/>
              </a:rPr>
              <a:t>brought </a:t>
            </a:r>
            <a:r>
              <a:rPr sz="2400" dirty="0">
                <a:latin typeface="Times New Roman"/>
                <a:cs typeface="Times New Roman"/>
              </a:rPr>
              <a:t>about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maternal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fetal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factors.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Rh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factor,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named</a:t>
            </a:r>
            <a:r>
              <a:rPr sz="2400" dirty="0">
                <a:latin typeface="Times New Roman"/>
                <a:cs typeface="Times New Roman"/>
              </a:rPr>
              <a:t> after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rhesus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monkey,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discovered </a:t>
            </a:r>
            <a:r>
              <a:rPr sz="2400" dirty="0">
                <a:latin typeface="Times New Roman"/>
                <a:cs typeface="Times New Roman"/>
              </a:rPr>
              <a:t>by Landsteiner and wiener in 1940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factor </a:t>
            </a:r>
            <a:r>
              <a:rPr sz="2400" dirty="0">
                <a:latin typeface="Times New Roman"/>
                <a:cs typeface="Times New Roman"/>
              </a:rPr>
              <a:t> in </a:t>
            </a:r>
            <a:r>
              <a:rPr sz="2400" spc="-5" dirty="0">
                <a:latin typeface="Times New Roman"/>
                <a:cs typeface="Times New Roman"/>
              </a:rPr>
              <a:t>human </a:t>
            </a:r>
            <a:r>
              <a:rPr sz="2400" dirty="0">
                <a:latin typeface="Times New Roman"/>
                <a:cs typeface="Times New Roman"/>
              </a:rPr>
              <a:t>RBC that </a:t>
            </a:r>
            <a:r>
              <a:rPr sz="2400" spc="-5" dirty="0">
                <a:latin typeface="Times New Roman"/>
                <a:cs typeface="Times New Roman"/>
              </a:rPr>
              <a:t>would react with rabbit </a:t>
            </a:r>
            <a:r>
              <a:rPr sz="2400" dirty="0">
                <a:latin typeface="Times New Roman"/>
                <a:cs typeface="Times New Roman"/>
              </a:rPr>
              <a:t>antiserum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administration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RBC</a:t>
            </a:r>
            <a:r>
              <a:rPr sz="2400" dirty="0">
                <a:latin typeface="Times New Roman"/>
                <a:cs typeface="Times New Roman"/>
              </a:rPr>
              <a:t> from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rhesus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monkey.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868426"/>
            <a:ext cx="7388225" cy="395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Impact"/>
                <a:cs typeface="Impact"/>
              </a:rPr>
              <a:t>INTRODUCTION</a:t>
            </a:r>
            <a:endParaRPr sz="2400">
              <a:latin typeface="Impact"/>
              <a:cs typeface="Impact"/>
            </a:endParaRPr>
          </a:p>
          <a:p>
            <a:pPr>
              <a:lnSpc>
                <a:spcPct val="100000"/>
              </a:lnSpc>
            </a:pPr>
            <a:endParaRPr sz="2900">
              <a:latin typeface="Impact"/>
              <a:cs typeface="Impac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Impact"/>
              <a:cs typeface="Impact"/>
            </a:endParaRPr>
          </a:p>
          <a:p>
            <a:pPr marL="287020" marR="5715" indent="-274955" algn="just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William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Harvey- </a:t>
            </a:r>
            <a:r>
              <a:rPr sz="2400" spc="-5" dirty="0">
                <a:latin typeface="Times New Roman"/>
                <a:cs typeface="Times New Roman"/>
              </a:rPr>
              <a:t>father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physiology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discovered blood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circulated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 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1628.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fluid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connective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tissue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present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circulatory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FLUID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LIFE- </a:t>
            </a:r>
            <a:r>
              <a:rPr sz="2400" dirty="0">
                <a:latin typeface="Times New Roman"/>
                <a:cs typeface="Times New Roman"/>
              </a:rPr>
              <a:t>because </a:t>
            </a:r>
            <a:r>
              <a:rPr sz="2400" spc="-5" dirty="0">
                <a:latin typeface="Times New Roman"/>
                <a:cs typeface="Times New Roman"/>
              </a:rPr>
              <a:t>it carries </a:t>
            </a:r>
            <a:r>
              <a:rPr sz="2400" dirty="0">
                <a:latin typeface="Times New Roman"/>
                <a:cs typeface="Times New Roman"/>
              </a:rPr>
              <a:t>oxygen from lungs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all parts of the body and </a:t>
            </a:r>
            <a:r>
              <a:rPr sz="2400" spc="-5" dirty="0">
                <a:latin typeface="Times New Roman"/>
                <a:cs typeface="Times New Roman"/>
              </a:rPr>
              <a:t>carbon dioxide from </a:t>
            </a:r>
            <a:r>
              <a:rPr sz="2400" dirty="0">
                <a:latin typeface="Times New Roman"/>
                <a:cs typeface="Times New Roman"/>
              </a:rPr>
              <a:t>all parts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 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lungs.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20250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69822"/>
            <a:ext cx="8121650" cy="428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EF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essentially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due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inheritance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by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fetus</a:t>
            </a:r>
            <a:r>
              <a:rPr sz="2200" dirty="0">
                <a:latin typeface="Times New Roman"/>
                <a:cs typeface="Times New Roman"/>
              </a:rPr>
              <a:t> of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blood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factor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from</a:t>
            </a:r>
            <a:endParaRPr sz="22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father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that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acts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foreign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antigen</a:t>
            </a:r>
            <a:r>
              <a:rPr sz="2200" spc="-5" dirty="0">
                <a:latin typeface="Times New Roman"/>
                <a:cs typeface="Times New Roman"/>
              </a:rPr>
              <a:t> to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mother.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Times New Roman"/>
              <a:cs typeface="Times New Roman"/>
            </a:endParaRPr>
          </a:p>
          <a:p>
            <a:pPr marL="533400" algn="ctr">
              <a:lnSpc>
                <a:spcPct val="100000"/>
              </a:lnSpc>
              <a:tabLst>
                <a:tab pos="7538084" algn="l"/>
              </a:tabLst>
            </a:pPr>
            <a:r>
              <a:rPr sz="2200" spc="-10" dirty="0">
                <a:latin typeface="Times New Roman"/>
                <a:cs typeface="Times New Roman"/>
              </a:rPr>
              <a:t>Transplacental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transfer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this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antigen,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transplacental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leaks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	</a:t>
            </a:r>
            <a:r>
              <a:rPr sz="2200" spc="-5" dirty="0">
                <a:latin typeface="Times New Roman"/>
                <a:cs typeface="Times New Roman"/>
              </a:rPr>
              <a:t>RBC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474345" algn="ctr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From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fetus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to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mother</a:t>
            </a:r>
            <a:endParaRPr sz="2200">
              <a:latin typeface="Times New Roman"/>
              <a:cs typeface="Times New Roman"/>
            </a:endParaRPr>
          </a:p>
          <a:p>
            <a:pPr marL="899794" marR="569595" algn="ctr">
              <a:lnSpc>
                <a:spcPct val="220100"/>
              </a:lnSpc>
            </a:pPr>
            <a:r>
              <a:rPr sz="2200" spc="-5" dirty="0">
                <a:latin typeface="Times New Roman"/>
                <a:cs typeface="Times New Roman"/>
              </a:rPr>
              <a:t>Immunization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mother,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formation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antibodies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which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When transferred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back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fetus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same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route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Produce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fetal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hemolysis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32" y="2808732"/>
            <a:ext cx="251459" cy="2514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32" y="3494532"/>
            <a:ext cx="251459" cy="2514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32" y="4256532"/>
            <a:ext cx="251459" cy="2514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732" y="5018532"/>
            <a:ext cx="251459" cy="2514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346961"/>
            <a:ext cx="7390130" cy="39763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87020" marR="8255" indent="-274955" algn="just">
              <a:lnSpc>
                <a:spcPts val="2870"/>
              </a:lnSpc>
              <a:spcBef>
                <a:spcPts val="204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If both </a:t>
            </a:r>
            <a:r>
              <a:rPr sz="2400" spc="-5" dirty="0">
                <a:latin typeface="Times New Roman"/>
                <a:cs typeface="Times New Roman"/>
              </a:rPr>
              <a:t>parents are homozygously Rh positive</a:t>
            </a:r>
            <a:r>
              <a:rPr sz="2400" spc="-5" dirty="0">
                <a:latin typeface="Calibri"/>
                <a:cs typeface="Calibri"/>
              </a:rPr>
              <a:t>→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infant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 Rh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positive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maternal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immunization.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C0000"/>
              </a:buClr>
              <a:buFont typeface="Arial MT"/>
              <a:buChar char="•"/>
            </a:pPr>
            <a:endParaRPr sz="3200">
              <a:latin typeface="Calibri"/>
              <a:cs typeface="Calibri"/>
            </a:endParaRPr>
          </a:p>
          <a:p>
            <a:pPr marL="287020" marR="8255" indent="-274955" algn="just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Calibri"/>
                <a:cs typeface="Calibri"/>
              </a:rPr>
              <a:t>If</a:t>
            </a:r>
            <a:r>
              <a:rPr sz="2400" dirty="0">
                <a:latin typeface="Calibri"/>
                <a:cs typeface="Calibri"/>
              </a:rPr>
              <a:t> mother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homozygously</a:t>
            </a:r>
            <a:r>
              <a:rPr sz="2400" spc="-10" dirty="0">
                <a:latin typeface="Calibri"/>
                <a:cs typeface="Calibri"/>
              </a:rPr>
              <a:t> positive</a:t>
            </a:r>
            <a:r>
              <a:rPr sz="2400" spc="-5" dirty="0">
                <a:latin typeface="Calibri"/>
                <a:cs typeface="Calibri"/>
              </a:rPr>
              <a:t> but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father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Rh-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negative</a:t>
            </a:r>
            <a:r>
              <a:rPr sz="2400" dirty="0">
                <a:latin typeface="Calibri"/>
                <a:cs typeface="Calibri"/>
              </a:rPr>
              <a:t> →</a:t>
            </a:r>
            <a:r>
              <a:rPr sz="2400" spc="-5" dirty="0">
                <a:latin typeface="Calibri"/>
                <a:cs typeface="Calibri"/>
              </a:rPr>
              <a:t> 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maternal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immunization.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C0000"/>
              </a:buClr>
              <a:buFont typeface="Arial MT"/>
              <a:buChar char="•"/>
            </a:pPr>
            <a:endParaRPr sz="3300">
              <a:latin typeface="Calibri"/>
              <a:cs typeface="Calibri"/>
            </a:endParaRPr>
          </a:p>
          <a:p>
            <a:pPr marL="287020" marR="5080" indent="-274955" algn="just">
              <a:lnSpc>
                <a:spcPct val="100099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Calibri"/>
                <a:cs typeface="Calibri"/>
              </a:rPr>
              <a:t>If </a:t>
            </a:r>
            <a:r>
              <a:rPr sz="2400" spc="-15" dirty="0">
                <a:latin typeface="Calibri"/>
                <a:cs typeface="Calibri"/>
              </a:rPr>
              <a:t>father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Rh- </a:t>
            </a:r>
            <a:r>
              <a:rPr sz="2400" spc="-10" dirty="0">
                <a:latin typeface="Calibri"/>
                <a:cs typeface="Calibri"/>
              </a:rPr>
              <a:t>positive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mother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Rh- </a:t>
            </a:r>
            <a:r>
              <a:rPr sz="2400" spc="-15" dirty="0">
                <a:latin typeface="Calibri"/>
                <a:cs typeface="Calibri"/>
              </a:rPr>
              <a:t>negative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fetus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inherits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parental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factor,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antigen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mother and </a:t>
            </a:r>
            <a:r>
              <a:rPr sz="2400" spc="-10" dirty="0">
                <a:latin typeface="Calibri"/>
                <a:cs typeface="Calibri"/>
              </a:rPr>
              <a:t>immunize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resultant </a:t>
            </a:r>
            <a:r>
              <a:rPr sz="2400" spc="-5" dirty="0">
                <a:latin typeface="Calibri"/>
                <a:cs typeface="Calibri"/>
              </a:rPr>
              <a:t> antibody</a:t>
            </a:r>
            <a:r>
              <a:rPr sz="2400" spc="-10" dirty="0">
                <a:latin typeface="Calibri"/>
                <a:cs typeface="Calibri"/>
              </a:rPr>
              <a:t> formation.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7924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4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997356"/>
            <a:ext cx="6440805" cy="48545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latin typeface="Times New Roman"/>
                <a:cs typeface="Times New Roman"/>
              </a:rPr>
              <a:t>Some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infants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stillborn.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latin typeface="Times New Roman"/>
                <a:cs typeface="Times New Roman"/>
              </a:rPr>
              <a:t>Anemia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pallor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Jaundice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Compensatory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erythropoiesis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Fetal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hydrops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C0000"/>
              </a:buClr>
              <a:buFont typeface="Arial MT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Impact"/>
                <a:cs typeface="Impact"/>
              </a:rPr>
              <a:t>Oral</a:t>
            </a:r>
            <a:r>
              <a:rPr sz="2200" spc="-1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Impact"/>
                <a:cs typeface="Impact"/>
              </a:rPr>
              <a:t>manifestation</a:t>
            </a:r>
            <a:endParaRPr sz="22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47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Deposition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blood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pigments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enamel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dentin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Ground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sections-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positive test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bilirubin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Intrinsic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stains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Enamel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hypoplasia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3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200" spc="-5" dirty="0">
                <a:latin typeface="Times New Roman"/>
                <a:cs typeface="Times New Roman"/>
              </a:rPr>
              <a:t>Rh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hump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533400"/>
            <a:ext cx="3048000" cy="2476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390643"/>
            <a:ext cx="3505199" cy="246735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463042"/>
            <a:ext cx="7068820" cy="381507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marR="146685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RBC </a:t>
            </a:r>
            <a:r>
              <a:rPr sz="2400" dirty="0">
                <a:latin typeface="Times New Roman"/>
                <a:cs typeface="Times New Roman"/>
              </a:rPr>
              <a:t>count decreased,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normoblasts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nucleated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Icterus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index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Positive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direct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coombs</a:t>
            </a:r>
            <a:r>
              <a:rPr sz="2400" dirty="0">
                <a:latin typeface="Times New Roman"/>
                <a:cs typeface="Times New Roman"/>
              </a:rPr>
              <a:t> test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Treatment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Rh-negative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mothers</a:t>
            </a:r>
            <a:r>
              <a:rPr sz="2400" dirty="0">
                <a:latin typeface="Times New Roman"/>
                <a:cs typeface="Times New Roman"/>
              </a:rPr>
              <a:t> 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given </a:t>
            </a:r>
            <a:r>
              <a:rPr sz="2400" spc="-10" dirty="0">
                <a:latin typeface="Times New Roman"/>
                <a:cs typeface="Times New Roman"/>
              </a:rPr>
              <a:t>anti-D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gamma</a:t>
            </a:r>
            <a:r>
              <a:rPr sz="2400" dirty="0">
                <a:latin typeface="Times New Roman"/>
                <a:cs typeface="Times New Roman"/>
              </a:rPr>
              <a:t> globulin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prevent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immunization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065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Thalassemias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12850"/>
            <a:ext cx="7388859" cy="317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7020" marR="5080" indent="-274955" algn="just">
              <a:lnSpc>
                <a:spcPct val="99000"/>
              </a:lnSpc>
              <a:spcBef>
                <a:spcPts val="12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Thalassemia</a:t>
            </a:r>
            <a:r>
              <a:rPr sz="2400" dirty="0">
                <a:latin typeface="Times New Roman"/>
                <a:cs typeface="Times New Roman"/>
              </a:rPr>
              <a:t> 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group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genetic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disorders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 synthesis characterized </a:t>
            </a:r>
            <a:r>
              <a:rPr sz="2400" dirty="0">
                <a:latin typeface="Times New Roman"/>
                <a:cs typeface="Times New Roman"/>
              </a:rPr>
              <a:t>by a </a:t>
            </a:r>
            <a:r>
              <a:rPr sz="2400" spc="-5" dirty="0">
                <a:latin typeface="Times New Roman"/>
                <a:cs typeface="Times New Roman"/>
              </a:rPr>
              <a:t>disturbance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either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alpha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 beta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spc="-5" dirty="0">
                <a:latin typeface="Calibri"/>
                <a:cs typeface="Calibri"/>
              </a:rPr>
              <a:t>β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production.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64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 estimated </a:t>
            </a:r>
            <a:r>
              <a:rPr sz="2400" dirty="0">
                <a:latin typeface="Times New Roman"/>
                <a:cs typeface="Times New Roman"/>
              </a:rPr>
              <a:t>900,000 births </a:t>
            </a:r>
            <a:r>
              <a:rPr sz="2400" spc="-5" dirty="0">
                <a:latin typeface="Times New Roman"/>
                <a:cs typeface="Times New Roman"/>
              </a:rPr>
              <a:t>are expected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occur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next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years</a:t>
            </a:r>
            <a:r>
              <a:rPr sz="2400" dirty="0">
                <a:latin typeface="Times New Roman"/>
                <a:cs typeface="Times New Roman"/>
              </a:rPr>
              <a:t> 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clinically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significant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thalassemia </a:t>
            </a:r>
            <a:r>
              <a:rPr sz="2400" dirty="0">
                <a:latin typeface="Times New Roman"/>
                <a:cs typeface="Times New Roman"/>
              </a:rPr>
              <a:t> disorders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First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described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Thomas</a:t>
            </a:r>
            <a:r>
              <a:rPr sz="2400" dirty="0">
                <a:latin typeface="Times New Roman"/>
                <a:cs typeface="Times New Roman"/>
              </a:rPr>
              <a:t> B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Cooley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1925.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Thalassa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means ‘sea’in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Greek.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097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Pathogenesis: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04692"/>
            <a:ext cx="8378190" cy="458279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Normal</a:t>
            </a:r>
            <a:r>
              <a:rPr sz="23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adult</a:t>
            </a:r>
            <a:r>
              <a:rPr sz="2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hemoglobin</a:t>
            </a:r>
            <a:r>
              <a:rPr sz="23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(HbA)-</a:t>
            </a:r>
            <a:r>
              <a:rPr sz="23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heme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conjugated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globin.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Globin-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2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pairs</a:t>
            </a:r>
            <a:r>
              <a:rPr sz="2300" dirty="0">
                <a:latin typeface="Times New Roman"/>
                <a:cs typeface="Times New Roman"/>
              </a:rPr>
              <a:t> of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α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chain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β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chain.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C0000"/>
              </a:buClr>
              <a:buFont typeface="Arial MT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sz="2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thalassemia</a:t>
            </a:r>
            <a:r>
              <a:rPr sz="23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group</a:t>
            </a:r>
            <a:r>
              <a:rPr sz="2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anemias,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solidFill>
                  <a:srgbClr val="001F5F"/>
                </a:solidFill>
                <a:latin typeface="Times New Roman"/>
                <a:cs typeface="Times New Roman"/>
              </a:rPr>
              <a:t>Heterogenous</a:t>
            </a:r>
            <a:r>
              <a:rPr sz="23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1F5F"/>
                </a:solidFill>
                <a:latin typeface="Times New Roman"/>
                <a:cs typeface="Times New Roman"/>
              </a:rPr>
              <a:t>group-</a:t>
            </a:r>
            <a:r>
              <a:rPr sz="23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diminished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synthesis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α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chain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β</a:t>
            </a:r>
            <a:r>
              <a:rPr sz="2300" spc="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chain</a:t>
            </a:r>
            <a:r>
              <a:rPr sz="2300" spc="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endParaRPr sz="23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300" spc="-5" dirty="0">
                <a:latin typeface="Times New Roman"/>
                <a:cs typeface="Times New Roman"/>
              </a:rPr>
              <a:t>hemoglobinA.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spc="-5" dirty="0">
                <a:solidFill>
                  <a:srgbClr val="001F5F"/>
                </a:solidFill>
                <a:latin typeface="Times New Roman"/>
                <a:cs typeface="Times New Roman"/>
              </a:rPr>
              <a:t>Thalassemia</a:t>
            </a:r>
            <a:r>
              <a:rPr sz="23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001F5F"/>
                </a:solidFill>
                <a:latin typeface="Times New Roman"/>
                <a:cs typeface="Times New Roman"/>
              </a:rPr>
              <a:t>α</a:t>
            </a:r>
            <a:r>
              <a:rPr sz="2300" dirty="0">
                <a:latin typeface="Times New Roman"/>
                <a:cs typeface="Times New Roman"/>
              </a:rPr>
              <a:t>-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deficient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synthesis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α</a:t>
            </a:r>
            <a:r>
              <a:rPr sz="2300" spc="-5" dirty="0">
                <a:latin typeface="Times New Roman"/>
                <a:cs typeface="Times New Roman"/>
              </a:rPr>
              <a:t> chain.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894839" algn="l"/>
                <a:tab pos="4967605" algn="l"/>
              </a:tabLst>
            </a:pPr>
            <a:r>
              <a:rPr sz="2300" spc="-5" dirty="0">
                <a:solidFill>
                  <a:srgbClr val="001F5F"/>
                </a:solidFill>
                <a:latin typeface="Times New Roman"/>
                <a:cs typeface="Times New Roman"/>
              </a:rPr>
              <a:t>Thalassemia	</a:t>
            </a:r>
            <a:r>
              <a:rPr sz="2300" dirty="0">
                <a:solidFill>
                  <a:srgbClr val="001F5F"/>
                </a:solidFill>
                <a:latin typeface="Times New Roman"/>
                <a:cs typeface="Times New Roman"/>
              </a:rPr>
              <a:t>β</a:t>
            </a:r>
            <a:r>
              <a:rPr sz="23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–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deficient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synthesis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	β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chain.</a:t>
            </a:r>
            <a:endParaRPr sz="230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  <a:spcBef>
                <a:spcPts val="555"/>
              </a:spcBef>
            </a:pPr>
            <a:r>
              <a:rPr sz="2300" dirty="0">
                <a:latin typeface="Times New Roman"/>
                <a:cs typeface="Times New Roman"/>
              </a:rPr>
              <a:t>-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</a:t>
            </a:r>
            <a:r>
              <a:rPr sz="2300" dirty="0">
                <a:latin typeface="Times New Roman"/>
                <a:cs typeface="Times New Roman"/>
              </a:rPr>
              <a:t> excess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α-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chains,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producing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‘unstable</a:t>
            </a:r>
            <a:r>
              <a:rPr sz="23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hemoglobins’.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962025">
              <a:lnSpc>
                <a:spcPct val="100000"/>
              </a:lnSpc>
              <a:spcBef>
                <a:spcPts val="5"/>
              </a:spcBef>
              <a:tabLst>
                <a:tab pos="2131060" algn="l"/>
              </a:tabLst>
            </a:pP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Damage	the</a:t>
            </a:r>
            <a:r>
              <a:rPr sz="2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erythocytes</a:t>
            </a:r>
            <a:r>
              <a:rPr sz="23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sz="23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vulnerability</a:t>
            </a:r>
            <a:r>
              <a:rPr sz="23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destruction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80532" y="5018532"/>
            <a:ext cx="251460" cy="403860"/>
            <a:chOff x="5780532" y="5018532"/>
            <a:chExt cx="251460" cy="403860"/>
          </a:xfrm>
        </p:grpSpPr>
        <p:sp>
          <p:nvSpPr>
            <p:cNvPr id="5" name="object 5"/>
            <p:cNvSpPr/>
            <p:nvPr/>
          </p:nvSpPr>
          <p:spPr>
            <a:xfrm>
              <a:off x="5791962" y="50299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1962" y="5029962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048258"/>
            <a:ext cx="7849234" cy="4854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771525" algn="l"/>
                <a:tab pos="2816860" algn="l"/>
                <a:tab pos="3383915" algn="l"/>
                <a:tab pos="4461510" algn="l"/>
                <a:tab pos="4860925" algn="l"/>
                <a:tab pos="5615305" algn="l"/>
                <a:tab pos="6252210" algn="l"/>
                <a:tab pos="6653530" algn="l"/>
                <a:tab pos="757555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	heterozygotes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,	the	disease	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is	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mild	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	is	</a:t>
            </a:r>
            <a:r>
              <a:rPr sz="2400" spc="-5" dirty="0">
                <a:solidFill>
                  <a:srgbClr val="2F2F2F"/>
                </a:solidFill>
                <a:latin typeface="Times New Roman"/>
                <a:cs typeface="Times New Roman"/>
              </a:rPr>
              <a:t>called	as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Thalassemia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minor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thalassemia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trait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Represent</a:t>
            </a:r>
            <a:r>
              <a:rPr sz="2400" spc="-4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both</a:t>
            </a:r>
            <a:r>
              <a:rPr sz="2400" spc="-2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α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β</a:t>
            </a:r>
            <a:r>
              <a:rPr sz="2400" spc="-1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F2F2F"/>
                </a:solidFill>
                <a:latin typeface="Times New Roman"/>
                <a:cs typeface="Times New Roman"/>
              </a:rPr>
              <a:t>thalassemia.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400" b="1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homozygote,</a:t>
            </a:r>
            <a:r>
              <a:rPr sz="2400" b="1" spc="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form,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called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Thalassemia</a:t>
            </a:r>
            <a:r>
              <a:rPr sz="24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major</a:t>
            </a:r>
            <a:r>
              <a:rPr sz="2400" b="1" spc="1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- thalassemia/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Cooley's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2106295" algn="l"/>
              </a:tabLst>
            </a:pPr>
            <a:r>
              <a:rPr sz="2400" dirty="0">
                <a:latin typeface="Times New Roman"/>
                <a:cs typeface="Times New Roman"/>
              </a:rPr>
              <a:t>Production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markedly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decreased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absent.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Consequent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decrease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synthesis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total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occurs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→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hypochromic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6385" marR="9525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Furthermore, </a:t>
            </a:r>
            <a:r>
              <a:rPr sz="2400" dirty="0">
                <a:latin typeface="Times New Roman"/>
                <a:cs typeface="Times New Roman"/>
              </a:rPr>
              <a:t>excess α </a:t>
            </a:r>
            <a:r>
              <a:rPr sz="2400" spc="-5" dirty="0">
                <a:latin typeface="Times New Roman"/>
                <a:cs typeface="Times New Roman"/>
              </a:rPr>
              <a:t>chain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synthesize </a:t>
            </a:r>
            <a:r>
              <a:rPr sz="2400" spc="-10" dirty="0">
                <a:latin typeface="Times New Roman"/>
                <a:cs typeface="Times New Roman"/>
              </a:rPr>
              <a:t>at normal </a:t>
            </a:r>
            <a:r>
              <a:rPr sz="2400" spc="-5" dirty="0">
                <a:latin typeface="Times New Roman"/>
                <a:cs typeface="Times New Roman"/>
              </a:rPr>
              <a:t>rate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precipitate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insoluble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inclusion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bodies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erythrocytes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precursors.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308861"/>
            <a:ext cx="6168390" cy="39839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86385" marR="5080" indent="-274320" algn="just">
              <a:lnSpc>
                <a:spcPct val="101099"/>
              </a:lnSpc>
              <a:spcBef>
                <a:spcPts val="6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FESSAS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BODIES: </a:t>
            </a:r>
            <a:r>
              <a:rPr sz="2400" b="1" spc="-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ntracellular inclussion bodies,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increased</a:t>
            </a:r>
            <a:r>
              <a:rPr sz="2400" dirty="0">
                <a:latin typeface="Times New Roman"/>
                <a:cs typeface="Times New Roman"/>
              </a:rPr>
              <a:t> erythrocyte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hemolysis</a:t>
            </a:r>
            <a:r>
              <a:rPr sz="2400" dirty="0">
                <a:latin typeface="Times New Roman"/>
                <a:cs typeface="Times New Roman"/>
              </a:rPr>
              <a:t> 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ineffective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hematopoiesis.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Times New Roman"/>
              <a:cs typeface="Times New Roman"/>
            </a:endParaRPr>
          </a:p>
          <a:p>
            <a:pPr marL="286385" marR="5715" indent="-45720" algn="just">
              <a:lnSpc>
                <a:spcPts val="282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thalassemia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major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dirty="0">
                <a:latin typeface="Times New Roman"/>
                <a:cs typeface="Times New Roman"/>
              </a:rPr>
              <a:t> represent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α-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thelasemia</a:t>
            </a:r>
            <a:r>
              <a:rPr sz="2400" spc="-10" dirty="0">
                <a:latin typeface="Calibri"/>
                <a:cs typeface="Calibri"/>
              </a:rPr>
              <a:t> are: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5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Hemoglobin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disease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-      </a:t>
            </a:r>
            <a:r>
              <a:rPr sz="2400" spc="5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form</a:t>
            </a:r>
            <a:endParaRPr sz="24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Hemoglobin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Bart’s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disease- </a:t>
            </a:r>
            <a:r>
              <a:rPr sz="2400" spc="-5" dirty="0">
                <a:latin typeface="Times New Roman"/>
                <a:cs typeface="Times New Roman"/>
              </a:rPr>
              <a:t>with hydrops fetalis,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which infants are </a:t>
            </a:r>
            <a:r>
              <a:rPr sz="2400" spc="-5" dirty="0">
                <a:latin typeface="Times New Roman"/>
                <a:cs typeface="Times New Roman"/>
              </a:rPr>
              <a:t>stillborn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die shortly after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birth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1611" y="1066800"/>
            <a:ext cx="2342387" cy="2095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505200"/>
            <a:ext cx="2362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41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00704"/>
            <a:ext cx="7386320" cy="40919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4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Occurs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within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first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2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years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life.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Siblings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are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commonly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affected.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spc="-25" dirty="0">
                <a:latin typeface="Times New Roman"/>
                <a:cs typeface="Times New Roman"/>
              </a:rPr>
              <a:t>Yellowish </a:t>
            </a:r>
            <a:r>
              <a:rPr sz="2300" spc="-5" dirty="0">
                <a:latin typeface="Times New Roman"/>
                <a:cs typeface="Times New Roman"/>
              </a:rPr>
              <a:t>pallor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skin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spc="-15" dirty="0">
                <a:latin typeface="Times New Roman"/>
                <a:cs typeface="Times New Roman"/>
              </a:rPr>
              <a:t>Fever,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chills,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malaise,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spc="-5" dirty="0">
                <a:latin typeface="Times New Roman"/>
                <a:cs typeface="Times New Roman"/>
              </a:rPr>
              <a:t>Generalized </a:t>
            </a:r>
            <a:r>
              <a:rPr sz="2300" dirty="0">
                <a:latin typeface="Times New Roman"/>
                <a:cs typeface="Times New Roman"/>
              </a:rPr>
              <a:t>weakness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spc="-5" dirty="0">
                <a:latin typeface="Times New Roman"/>
                <a:cs typeface="Times New Roman"/>
              </a:rPr>
              <a:t>Splenomegaly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5" dirty="0">
                <a:latin typeface="Times New Roman"/>
                <a:cs typeface="Times New Roman"/>
              </a:rPr>
              <a:t> hepatomegaly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C0000"/>
              </a:buClr>
              <a:buFont typeface="Arial MT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b="1" dirty="0">
                <a:solidFill>
                  <a:srgbClr val="001F5F"/>
                </a:solidFill>
                <a:latin typeface="Times New Roman"/>
                <a:cs typeface="Times New Roman"/>
              </a:rPr>
              <a:t>RODENT </a:t>
            </a:r>
            <a:r>
              <a:rPr sz="23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FACIES-</a:t>
            </a:r>
            <a:r>
              <a:rPr sz="23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develops </a:t>
            </a:r>
            <a:r>
              <a:rPr sz="2300" dirty="0">
                <a:latin typeface="Times New Roman"/>
                <a:cs typeface="Times New Roman"/>
              </a:rPr>
              <a:t>mongoloid features due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prominence</a:t>
            </a:r>
            <a:r>
              <a:rPr sz="2300" dirty="0">
                <a:latin typeface="Times New Roman"/>
                <a:cs typeface="Times New Roman"/>
              </a:rPr>
              <a:t> of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cheeks,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protrusion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maxillary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anterior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teeth,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depression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bridge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nose.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0" y="1447800"/>
            <a:ext cx="1848611" cy="24673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069594"/>
            <a:ext cx="7388859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FLUID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OF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GROWTH-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because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carries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nutritive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substances </a:t>
            </a:r>
            <a:r>
              <a:rPr sz="2400" dirty="0">
                <a:latin typeface="Times New Roman"/>
                <a:cs typeface="Times New Roman"/>
              </a:rPr>
              <a:t>from the </a:t>
            </a:r>
            <a:r>
              <a:rPr sz="2400" spc="-5" dirty="0">
                <a:latin typeface="Times New Roman"/>
                <a:cs typeface="Times New Roman"/>
              </a:rPr>
              <a:t>digestive system </a:t>
            </a:r>
            <a:r>
              <a:rPr sz="2400" dirty="0">
                <a:latin typeface="Times New Roman"/>
                <a:cs typeface="Times New Roman"/>
              </a:rPr>
              <a:t>and hormones from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endocrine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FLUID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OF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HEALTH</a:t>
            </a:r>
            <a:r>
              <a:rPr sz="2400" b="1" spc="-35" dirty="0">
                <a:latin typeface="Times New Roman"/>
                <a:cs typeface="Times New Roman"/>
              </a:rPr>
              <a:t>-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because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protects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against the diseases </a:t>
            </a:r>
            <a:r>
              <a:rPr sz="2400" dirty="0">
                <a:latin typeface="Times New Roman"/>
                <a:cs typeface="Times New Roman"/>
              </a:rPr>
              <a:t>and gets rid of </a:t>
            </a:r>
            <a:r>
              <a:rPr sz="2400" spc="-5" dirty="0">
                <a:latin typeface="Times New Roman"/>
                <a:cs typeface="Times New Roman"/>
              </a:rPr>
              <a:t>the waste products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unwanted</a:t>
            </a:r>
            <a:r>
              <a:rPr sz="2400" dirty="0">
                <a:latin typeface="Times New Roman"/>
                <a:cs typeface="Times New Roman"/>
              </a:rPr>
              <a:t> substances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by</a:t>
            </a:r>
            <a:r>
              <a:rPr sz="2400" dirty="0">
                <a:latin typeface="Times New Roman"/>
                <a:cs typeface="Times New Roman"/>
              </a:rPr>
              <a:t> transporting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them</a:t>
            </a:r>
            <a:r>
              <a:rPr sz="2400" dirty="0">
                <a:latin typeface="Times New Roman"/>
                <a:cs typeface="Times New Roman"/>
              </a:rPr>
              <a:t> to</a:t>
            </a:r>
            <a:r>
              <a:rPr sz="2400" spc="6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excretory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kidney.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87426"/>
            <a:ext cx="235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Oral</a:t>
            </a:r>
            <a:r>
              <a:rPr sz="2400" spc="-45" dirty="0"/>
              <a:t> </a:t>
            </a:r>
            <a:r>
              <a:rPr sz="2400" spc="-5" dirty="0"/>
              <a:t>manifestation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88340" y="797407"/>
            <a:ext cx="7387590" cy="52844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Unusual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prominance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premaxilla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spc="-5" dirty="0">
                <a:latin typeface="Times New Roman"/>
                <a:cs typeface="Times New Roman"/>
              </a:rPr>
              <a:t>Anemic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pallor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observed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C0000"/>
              </a:buClr>
              <a:buFont typeface="Arial MT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300" spc="-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300" spc="-5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3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Hypochromic</a:t>
            </a:r>
            <a:r>
              <a:rPr sz="2300" spc="-4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microcytic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RBC</a:t>
            </a:r>
            <a:r>
              <a:rPr sz="2300" spc="-5" dirty="0">
                <a:latin typeface="Times New Roman"/>
                <a:cs typeface="Times New Roman"/>
              </a:rPr>
              <a:t>-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exhibiting</a:t>
            </a:r>
            <a:r>
              <a:rPr sz="2300" dirty="0">
                <a:latin typeface="Times New Roman"/>
                <a:cs typeface="Times New Roman"/>
              </a:rPr>
              <a:t> Poikilocytosis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11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Anisocytosis.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Safety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pin</a:t>
            </a:r>
            <a:r>
              <a:rPr sz="2300" spc="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cells</a:t>
            </a:r>
            <a:r>
              <a:rPr sz="2300" spc="1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9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nucleated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RBCs</a:t>
            </a:r>
            <a:r>
              <a:rPr sz="2300" spc="100" dirty="0">
                <a:latin typeface="Times New Roman"/>
                <a:cs typeface="Times New Roman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in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8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circulating</a:t>
            </a:r>
            <a:r>
              <a:rPr sz="2300" spc="9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RBC</a:t>
            </a:r>
            <a:endParaRPr sz="23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also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characteristic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feature.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WBC</a:t>
            </a:r>
            <a:r>
              <a:rPr sz="2300" dirty="0">
                <a:latin typeface="Times New Roman"/>
                <a:cs typeface="Times New Roman"/>
              </a:rPr>
              <a:t>-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frequently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elevated.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047115" algn="l"/>
                <a:tab pos="2197735" algn="l"/>
                <a:tab pos="3218180" algn="l"/>
                <a:tab pos="4710430" algn="l"/>
                <a:tab pos="5373370" algn="l"/>
                <a:tab pos="6095365" algn="l"/>
                <a:tab pos="7130415" algn="l"/>
              </a:tabLst>
            </a:pPr>
            <a:r>
              <a:rPr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Bon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e	m</a:t>
            </a:r>
            <a:r>
              <a:rPr sz="23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rro</a:t>
            </a:r>
            <a:r>
              <a:rPr sz="2300" spc="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-	</a:t>
            </a:r>
            <a:r>
              <a:rPr sz="2300" dirty="0">
                <a:latin typeface="Times New Roman"/>
                <a:cs typeface="Times New Roman"/>
              </a:rPr>
              <a:t>ce</a:t>
            </a:r>
            <a:r>
              <a:rPr sz="2300" spc="-15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lu</a:t>
            </a:r>
            <a:r>
              <a:rPr sz="2300" spc="-10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ar	hyperpl</a:t>
            </a:r>
            <a:r>
              <a:rPr sz="2300" spc="-10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sia	with	l</a:t>
            </a:r>
            <a:r>
              <a:rPr sz="2300" spc="-10" dirty="0">
                <a:latin typeface="Times New Roman"/>
                <a:cs typeface="Times New Roman"/>
              </a:rPr>
              <a:t>a</a:t>
            </a:r>
            <a:r>
              <a:rPr sz="2300" spc="-35" dirty="0">
                <a:latin typeface="Times New Roman"/>
                <a:cs typeface="Times New Roman"/>
              </a:rPr>
              <a:t>r</a:t>
            </a:r>
            <a:r>
              <a:rPr sz="2300" dirty="0">
                <a:latin typeface="Times New Roman"/>
                <a:cs typeface="Times New Roman"/>
              </a:rPr>
              <a:t>ge	nu</a:t>
            </a:r>
            <a:r>
              <a:rPr sz="2300" spc="-20" dirty="0">
                <a:latin typeface="Times New Roman"/>
                <a:cs typeface="Times New Roman"/>
              </a:rPr>
              <a:t>m</a:t>
            </a:r>
            <a:r>
              <a:rPr sz="2300" dirty="0">
                <a:latin typeface="Times New Roman"/>
                <a:cs typeface="Times New Roman"/>
              </a:rPr>
              <a:t>ber	of</a:t>
            </a:r>
            <a:endParaRPr sz="23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300" spc="-5" dirty="0">
                <a:latin typeface="Times New Roman"/>
                <a:cs typeface="Times New Roman"/>
              </a:rPr>
              <a:t>immature,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primitive</a:t>
            </a:r>
            <a:r>
              <a:rPr sz="2300" dirty="0">
                <a:latin typeface="Times New Roman"/>
                <a:cs typeface="Times New Roman"/>
              </a:rPr>
              <a:t> and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stem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form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RBCs.</a:t>
            </a:r>
            <a:endParaRPr sz="2300">
              <a:latin typeface="Times New Roman"/>
              <a:cs typeface="Times New Roman"/>
            </a:endParaRPr>
          </a:p>
          <a:p>
            <a:pPr marL="287020" marR="5715" indent="-274955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689100" algn="l"/>
                <a:tab pos="2915920" algn="l"/>
                <a:tab pos="3964940" algn="l"/>
                <a:tab pos="4670425" algn="l"/>
                <a:tab pos="6301105" algn="l"/>
              </a:tabLst>
            </a:pP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sz="2300" spc="-1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ravi</a:t>
            </a:r>
            <a:r>
              <a:rPr sz="2300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al	</a:t>
            </a:r>
            <a:r>
              <a:rPr sz="2300" spc="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3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23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300" spc="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-	</a:t>
            </a:r>
            <a:r>
              <a:rPr sz="2300" dirty="0">
                <a:latin typeface="Times New Roman"/>
                <a:cs typeface="Times New Roman"/>
              </a:rPr>
              <a:t>Meth</a:t>
            </a:r>
            <a:r>
              <a:rPr sz="2300" spc="5" dirty="0">
                <a:latin typeface="Times New Roman"/>
                <a:cs typeface="Times New Roman"/>
              </a:rPr>
              <a:t>y</a:t>
            </a:r>
            <a:r>
              <a:rPr sz="2300" dirty="0">
                <a:latin typeface="Times New Roman"/>
                <a:cs typeface="Times New Roman"/>
              </a:rPr>
              <a:t>l	blue	</a:t>
            </a:r>
            <a:r>
              <a:rPr sz="2300" spc="-15" dirty="0">
                <a:latin typeface="Times New Roman"/>
                <a:cs typeface="Times New Roman"/>
              </a:rPr>
              <a:t>d</a:t>
            </a:r>
            <a:r>
              <a:rPr sz="2300" dirty="0">
                <a:latin typeface="Times New Roman"/>
                <a:cs typeface="Times New Roman"/>
              </a:rPr>
              <a:t>e</a:t>
            </a:r>
            <a:r>
              <a:rPr sz="2300" spc="-20" dirty="0">
                <a:latin typeface="Times New Roman"/>
                <a:cs typeface="Times New Roman"/>
              </a:rPr>
              <a:t>m</a:t>
            </a:r>
            <a:r>
              <a:rPr sz="2300" dirty="0">
                <a:latin typeface="Times New Roman"/>
                <a:cs typeface="Times New Roman"/>
              </a:rPr>
              <a:t>onstrate	in</a:t>
            </a:r>
            <a:r>
              <a:rPr sz="2300" spc="-10" dirty="0">
                <a:latin typeface="Times New Roman"/>
                <a:cs typeface="Times New Roman"/>
              </a:rPr>
              <a:t>c</a:t>
            </a:r>
            <a:r>
              <a:rPr sz="2300" dirty="0">
                <a:latin typeface="Times New Roman"/>
                <a:cs typeface="Times New Roman"/>
              </a:rPr>
              <a:t>lusion  bodies.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504190"/>
            <a:ext cx="3260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Radiographic</a:t>
            </a:r>
            <a:r>
              <a:rPr spc="-40" dirty="0"/>
              <a:t> </a:t>
            </a:r>
            <a:r>
              <a:rPr spc="-10" dirty="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133601"/>
            <a:ext cx="7387590" cy="2971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RIB-</a:t>
            </a:r>
            <a:r>
              <a:rPr sz="2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WITHIN-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 A-</a:t>
            </a:r>
            <a:r>
              <a:rPr sz="2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RIB</a:t>
            </a:r>
            <a:r>
              <a:rPr sz="2300" spc="-5" dirty="0">
                <a:latin typeface="Times New Roman"/>
                <a:cs typeface="Times New Roman"/>
              </a:rPr>
              <a:t>: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noted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middle</a:t>
            </a:r>
            <a:r>
              <a:rPr sz="2300" dirty="0">
                <a:latin typeface="Times New Roman"/>
                <a:cs typeface="Times New Roman"/>
              </a:rPr>
              <a:t> and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anterior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portion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ribs.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Long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linear</a:t>
            </a:r>
            <a:r>
              <a:rPr sz="2300" dirty="0">
                <a:latin typeface="Times New Roman"/>
                <a:cs typeface="Times New Roman"/>
              </a:rPr>
              <a:t> density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within</a:t>
            </a:r>
            <a:r>
              <a:rPr sz="2300" spc="5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or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overlapping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medullary</a:t>
            </a:r>
            <a:r>
              <a:rPr sz="2300" dirty="0">
                <a:latin typeface="Times New Roman"/>
                <a:cs typeface="Times New Roman"/>
              </a:rPr>
              <a:t> space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rib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running 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parallel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its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long</a:t>
            </a:r>
            <a:r>
              <a:rPr sz="2300" spc="-5" dirty="0">
                <a:latin typeface="Times New Roman"/>
                <a:cs typeface="Times New Roman"/>
              </a:rPr>
              <a:t> axis.</a:t>
            </a:r>
            <a:endParaRPr sz="23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HAIR-</a:t>
            </a:r>
            <a:r>
              <a:rPr sz="23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ON-</a:t>
            </a:r>
            <a:r>
              <a:rPr sz="2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END</a:t>
            </a:r>
            <a:r>
              <a:rPr sz="2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appearance.</a:t>
            </a:r>
            <a:endParaRPr sz="23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spc="-60" dirty="0">
                <a:solidFill>
                  <a:srgbClr val="FF0000"/>
                </a:solidFill>
                <a:latin typeface="Times New Roman"/>
                <a:cs typeface="Times New Roman"/>
              </a:rPr>
              <a:t>SALT </a:t>
            </a:r>
            <a:r>
              <a:rPr sz="23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300" spc="-5" dirty="0">
                <a:solidFill>
                  <a:srgbClr val="FF0000"/>
                </a:solidFill>
                <a:latin typeface="Times New Roman"/>
                <a:cs typeface="Times New Roman"/>
              </a:rPr>
              <a:t>PEPPER </a:t>
            </a:r>
            <a:r>
              <a:rPr sz="2300" spc="-20" dirty="0">
                <a:solidFill>
                  <a:srgbClr val="FF0000"/>
                </a:solidFill>
                <a:latin typeface="Times New Roman"/>
                <a:cs typeface="Times New Roman"/>
              </a:rPr>
              <a:t>EFFECT: </a:t>
            </a:r>
            <a:r>
              <a:rPr sz="2300" spc="-5" dirty="0">
                <a:latin typeface="Times New Roman"/>
                <a:cs typeface="Times New Roman"/>
              </a:rPr>
              <a:t>peculiar </a:t>
            </a:r>
            <a:r>
              <a:rPr sz="2300" dirty="0">
                <a:latin typeface="Times New Roman"/>
                <a:cs typeface="Times New Roman"/>
              </a:rPr>
              <a:t>trabeculae </a:t>
            </a:r>
            <a:r>
              <a:rPr sz="2300" spc="-5" dirty="0">
                <a:latin typeface="Times New Roman"/>
                <a:cs typeface="Times New Roman"/>
              </a:rPr>
              <a:t>pattern </a:t>
            </a:r>
            <a:r>
              <a:rPr sz="2300" dirty="0">
                <a:latin typeface="Times New Roman"/>
                <a:cs typeface="Times New Roman"/>
              </a:rPr>
              <a:t> of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maxilla</a:t>
            </a:r>
            <a:r>
              <a:rPr sz="2300" dirty="0">
                <a:latin typeface="Times New Roman"/>
                <a:cs typeface="Times New Roman"/>
              </a:rPr>
              <a:t> and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mandible,</a:t>
            </a:r>
            <a:r>
              <a:rPr sz="2300" dirty="0">
                <a:latin typeface="Times New Roman"/>
                <a:cs typeface="Times New Roman"/>
              </a:rPr>
              <a:t> apparent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coarsening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some 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trabeculae</a:t>
            </a:r>
            <a:r>
              <a:rPr sz="2300" dirty="0">
                <a:latin typeface="Times New Roman"/>
                <a:cs typeface="Times New Roman"/>
              </a:rPr>
              <a:t> and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blurring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disappearance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others.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419599"/>
            <a:ext cx="2991611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53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911223"/>
            <a:ext cx="516572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transfusion-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temporary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remission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Bone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 transplantation.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73710"/>
            <a:ext cx="74644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5555" algn="l"/>
                <a:tab pos="2341880" algn="l"/>
                <a:tab pos="2870200" algn="l"/>
                <a:tab pos="4550410" algn="l"/>
                <a:tab pos="6255385" algn="l"/>
                <a:tab pos="6779895" algn="l"/>
              </a:tabLst>
            </a:pPr>
            <a:r>
              <a:rPr sz="2500" spc="-5" dirty="0">
                <a:solidFill>
                  <a:srgbClr val="C00000"/>
                </a:solidFill>
              </a:rPr>
              <a:t>A</a:t>
            </a:r>
            <a:r>
              <a:rPr sz="2500" spc="5" dirty="0">
                <a:solidFill>
                  <a:srgbClr val="C00000"/>
                </a:solidFill>
              </a:rPr>
              <a:t>n</a:t>
            </a:r>
            <a:r>
              <a:rPr sz="2500" spc="-10" dirty="0">
                <a:solidFill>
                  <a:srgbClr val="C00000"/>
                </a:solidFill>
              </a:rPr>
              <a:t>e</a:t>
            </a:r>
            <a:r>
              <a:rPr sz="2500" dirty="0">
                <a:solidFill>
                  <a:srgbClr val="C00000"/>
                </a:solidFill>
              </a:rPr>
              <a:t>m</a:t>
            </a:r>
            <a:r>
              <a:rPr sz="2500" spc="-5" dirty="0">
                <a:solidFill>
                  <a:srgbClr val="C00000"/>
                </a:solidFill>
              </a:rPr>
              <a:t>ia</a:t>
            </a:r>
            <a:r>
              <a:rPr sz="2500" dirty="0">
                <a:solidFill>
                  <a:srgbClr val="C00000"/>
                </a:solidFill>
              </a:rPr>
              <a:t>	</a:t>
            </a:r>
            <a:r>
              <a:rPr sz="2500" spc="-10" dirty="0">
                <a:solidFill>
                  <a:srgbClr val="C00000"/>
                </a:solidFill>
              </a:rPr>
              <a:t>Owi</a:t>
            </a:r>
            <a:r>
              <a:rPr sz="2500" spc="5" dirty="0">
                <a:solidFill>
                  <a:srgbClr val="C00000"/>
                </a:solidFill>
              </a:rPr>
              <a:t>n</a:t>
            </a:r>
            <a:r>
              <a:rPr sz="2500" spc="-5" dirty="0">
                <a:solidFill>
                  <a:srgbClr val="C00000"/>
                </a:solidFill>
              </a:rPr>
              <a:t>g</a:t>
            </a:r>
            <a:r>
              <a:rPr sz="2500" dirty="0">
                <a:solidFill>
                  <a:srgbClr val="C00000"/>
                </a:solidFill>
              </a:rPr>
              <a:t>	</a:t>
            </a:r>
            <a:r>
              <a:rPr sz="2500" spc="-10" dirty="0">
                <a:solidFill>
                  <a:srgbClr val="C00000"/>
                </a:solidFill>
              </a:rPr>
              <a:t>t</a:t>
            </a:r>
            <a:r>
              <a:rPr sz="2500" spc="-5" dirty="0">
                <a:solidFill>
                  <a:srgbClr val="C00000"/>
                </a:solidFill>
              </a:rPr>
              <a:t>o</a:t>
            </a:r>
            <a:r>
              <a:rPr sz="2500" dirty="0">
                <a:solidFill>
                  <a:srgbClr val="C00000"/>
                </a:solidFill>
              </a:rPr>
              <a:t>	</a:t>
            </a:r>
            <a:r>
              <a:rPr sz="2500" spc="-5" dirty="0">
                <a:solidFill>
                  <a:srgbClr val="C00000"/>
                </a:solidFill>
              </a:rPr>
              <a:t>De</a:t>
            </a:r>
            <a:r>
              <a:rPr sz="2500" dirty="0">
                <a:solidFill>
                  <a:srgbClr val="C00000"/>
                </a:solidFill>
              </a:rPr>
              <a:t>c</a:t>
            </a:r>
            <a:r>
              <a:rPr sz="2500" spc="-5" dirty="0">
                <a:solidFill>
                  <a:srgbClr val="C00000"/>
                </a:solidFill>
              </a:rPr>
              <a:t>r</a:t>
            </a:r>
            <a:r>
              <a:rPr sz="2500" spc="-15" dirty="0">
                <a:solidFill>
                  <a:srgbClr val="C00000"/>
                </a:solidFill>
              </a:rPr>
              <a:t>e</a:t>
            </a:r>
            <a:r>
              <a:rPr sz="2500" spc="-5" dirty="0">
                <a:solidFill>
                  <a:srgbClr val="C00000"/>
                </a:solidFill>
              </a:rPr>
              <a:t>a</a:t>
            </a:r>
            <a:r>
              <a:rPr sz="2500" spc="5" dirty="0">
                <a:solidFill>
                  <a:srgbClr val="C00000"/>
                </a:solidFill>
              </a:rPr>
              <a:t>s</a:t>
            </a:r>
            <a:r>
              <a:rPr sz="2500" spc="-10" dirty="0">
                <a:solidFill>
                  <a:srgbClr val="C00000"/>
                </a:solidFill>
              </a:rPr>
              <a:t>e</a:t>
            </a:r>
            <a:r>
              <a:rPr sz="2500" spc="-5" dirty="0">
                <a:solidFill>
                  <a:srgbClr val="C00000"/>
                </a:solidFill>
              </a:rPr>
              <a:t>d</a:t>
            </a:r>
            <a:r>
              <a:rPr sz="2500" dirty="0">
                <a:solidFill>
                  <a:srgbClr val="C00000"/>
                </a:solidFill>
              </a:rPr>
              <a:t>	</a:t>
            </a:r>
            <a:r>
              <a:rPr sz="2500" spc="-5" dirty="0">
                <a:solidFill>
                  <a:srgbClr val="C00000"/>
                </a:solidFill>
              </a:rPr>
              <a:t>P</a:t>
            </a:r>
            <a:r>
              <a:rPr sz="2500" spc="-15" dirty="0">
                <a:solidFill>
                  <a:srgbClr val="C00000"/>
                </a:solidFill>
              </a:rPr>
              <a:t>r</a:t>
            </a:r>
            <a:r>
              <a:rPr sz="2500" spc="-10" dirty="0">
                <a:solidFill>
                  <a:srgbClr val="C00000"/>
                </a:solidFill>
              </a:rPr>
              <a:t>oducti</a:t>
            </a:r>
            <a:r>
              <a:rPr sz="2500" spc="5" dirty="0">
                <a:solidFill>
                  <a:srgbClr val="C00000"/>
                </a:solidFill>
              </a:rPr>
              <a:t>o</a:t>
            </a:r>
            <a:r>
              <a:rPr sz="2500" spc="-5" dirty="0">
                <a:solidFill>
                  <a:srgbClr val="C00000"/>
                </a:solidFill>
              </a:rPr>
              <a:t>n</a:t>
            </a:r>
            <a:r>
              <a:rPr sz="2500" dirty="0">
                <a:solidFill>
                  <a:srgbClr val="C00000"/>
                </a:solidFill>
              </a:rPr>
              <a:t>	</a:t>
            </a:r>
            <a:r>
              <a:rPr sz="2500" spc="-10" dirty="0">
                <a:solidFill>
                  <a:srgbClr val="C00000"/>
                </a:solidFill>
              </a:rPr>
              <a:t>o</a:t>
            </a:r>
            <a:r>
              <a:rPr sz="2500" spc="-5" dirty="0">
                <a:solidFill>
                  <a:srgbClr val="C00000"/>
                </a:solidFill>
              </a:rPr>
              <a:t>f</a:t>
            </a:r>
            <a:r>
              <a:rPr sz="2500" dirty="0">
                <a:solidFill>
                  <a:srgbClr val="C00000"/>
                </a:solidFill>
              </a:rPr>
              <a:t>	</a:t>
            </a:r>
            <a:r>
              <a:rPr sz="2500" spc="-5" dirty="0">
                <a:solidFill>
                  <a:srgbClr val="C00000"/>
                </a:solidFill>
              </a:rPr>
              <a:t>RBCs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840739" y="1235710"/>
            <a:ext cx="7461250" cy="4571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083435" algn="l"/>
                <a:tab pos="3897629" algn="l"/>
                <a:tab pos="5083810" algn="l"/>
                <a:tab pos="5779770" algn="l"/>
                <a:tab pos="6993255" algn="l"/>
              </a:tabLst>
            </a:pP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Mega</a:t>
            </a:r>
            <a:r>
              <a:rPr sz="2500" dirty="0">
                <a:solidFill>
                  <a:srgbClr val="C00000"/>
                </a:solidFill>
                <a:latin typeface="Impact"/>
                <a:cs typeface="Impact"/>
              </a:rPr>
              <a:t>lo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bla</a:t>
            </a:r>
            <a:r>
              <a:rPr sz="2500" spc="15" dirty="0">
                <a:solidFill>
                  <a:srgbClr val="C00000"/>
                </a:solidFill>
                <a:latin typeface="Impact"/>
                <a:cs typeface="Impact"/>
              </a:rPr>
              <a:t>s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tic</a:t>
            </a:r>
            <a:r>
              <a:rPr sz="2500" dirty="0">
                <a:solidFill>
                  <a:srgbClr val="C00000"/>
                </a:solidFill>
                <a:latin typeface="Impact"/>
                <a:cs typeface="Impact"/>
              </a:rPr>
              <a:t>	</a:t>
            </a:r>
            <a:r>
              <a:rPr sz="2500" spc="-10" dirty="0">
                <a:solidFill>
                  <a:srgbClr val="C00000"/>
                </a:solidFill>
                <a:latin typeface="Impact"/>
                <a:cs typeface="Impact"/>
              </a:rPr>
              <a:t>(P</a:t>
            </a:r>
            <a:r>
              <a:rPr sz="2500" dirty="0">
                <a:solidFill>
                  <a:srgbClr val="C00000"/>
                </a:solidFill>
                <a:latin typeface="Impact"/>
                <a:cs typeface="Impact"/>
              </a:rPr>
              <a:t>e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r</a:t>
            </a:r>
            <a:r>
              <a:rPr sz="2500" spc="5" dirty="0">
                <a:solidFill>
                  <a:srgbClr val="C00000"/>
                </a:solidFill>
                <a:latin typeface="Impact"/>
                <a:cs typeface="Impact"/>
              </a:rPr>
              <a:t>n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i</a:t>
            </a:r>
            <a:r>
              <a:rPr sz="2500" spc="10" dirty="0">
                <a:solidFill>
                  <a:srgbClr val="C00000"/>
                </a:solidFill>
                <a:latin typeface="Impact"/>
                <a:cs typeface="Impact"/>
              </a:rPr>
              <a:t>c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io</a:t>
            </a:r>
            <a:r>
              <a:rPr sz="2500" dirty="0">
                <a:solidFill>
                  <a:srgbClr val="C00000"/>
                </a:solidFill>
                <a:latin typeface="Impact"/>
                <a:cs typeface="Impact"/>
              </a:rPr>
              <a:t>u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s)</a:t>
            </a:r>
            <a:r>
              <a:rPr sz="2500" dirty="0">
                <a:solidFill>
                  <a:srgbClr val="C00000"/>
                </a:solidFill>
                <a:latin typeface="Impact"/>
                <a:cs typeface="Impact"/>
              </a:rPr>
              <a:t>	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An</a:t>
            </a:r>
            <a:r>
              <a:rPr sz="2500" spc="5" dirty="0">
                <a:solidFill>
                  <a:srgbClr val="C00000"/>
                </a:solidFill>
                <a:latin typeface="Impact"/>
                <a:cs typeface="Impact"/>
              </a:rPr>
              <a:t>e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mia</a:t>
            </a:r>
            <a:r>
              <a:rPr sz="2500" dirty="0">
                <a:solidFill>
                  <a:srgbClr val="C00000"/>
                </a:solidFill>
                <a:latin typeface="Impact"/>
                <a:cs typeface="Impact"/>
              </a:rPr>
              <a:t>	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a</a:t>
            </a:r>
            <a:r>
              <a:rPr sz="2500" spc="10" dirty="0">
                <a:solidFill>
                  <a:srgbClr val="C00000"/>
                </a:solidFill>
                <a:latin typeface="Impact"/>
                <a:cs typeface="Impact"/>
              </a:rPr>
              <a:t>n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d</a:t>
            </a:r>
            <a:r>
              <a:rPr sz="2500" dirty="0">
                <a:solidFill>
                  <a:srgbClr val="C00000"/>
                </a:solidFill>
                <a:latin typeface="Impact"/>
                <a:cs typeface="Impact"/>
              </a:rPr>
              <a:t>	</a:t>
            </a:r>
            <a:r>
              <a:rPr sz="2500" spc="5" dirty="0">
                <a:solidFill>
                  <a:srgbClr val="C00000"/>
                </a:solidFill>
                <a:latin typeface="Impact"/>
                <a:cs typeface="Impact"/>
              </a:rPr>
              <a:t>V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itamin</a:t>
            </a:r>
            <a:r>
              <a:rPr sz="2500" dirty="0">
                <a:solidFill>
                  <a:srgbClr val="C00000"/>
                </a:solidFill>
                <a:latin typeface="Impact"/>
                <a:cs typeface="Impact"/>
              </a:rPr>
              <a:t>	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B</a:t>
            </a:r>
            <a:r>
              <a:rPr sz="2500" spc="-10" dirty="0">
                <a:solidFill>
                  <a:srgbClr val="C00000"/>
                </a:solidFill>
                <a:latin typeface="Impact"/>
                <a:cs typeface="Impact"/>
              </a:rPr>
              <a:t>12  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(Cobalamin)</a:t>
            </a:r>
            <a:r>
              <a:rPr sz="2500" spc="40" dirty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sz="2500" spc="-5" dirty="0">
                <a:solidFill>
                  <a:srgbClr val="C00000"/>
                </a:solidFill>
                <a:latin typeface="Impact"/>
                <a:cs typeface="Impact"/>
              </a:rPr>
              <a:t>Deficiency</a:t>
            </a:r>
            <a:endParaRPr sz="2500">
              <a:latin typeface="Impact"/>
              <a:cs typeface="Impact"/>
            </a:endParaRPr>
          </a:p>
          <a:p>
            <a:pPr marL="287020" marR="78740" indent="-274955" algn="just">
              <a:lnSpc>
                <a:spcPct val="100000"/>
              </a:lnSpc>
              <a:spcBef>
                <a:spcPts val="214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It is adult form </a:t>
            </a:r>
            <a:r>
              <a:rPr sz="2400" spc="5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anemia </a:t>
            </a:r>
            <a:r>
              <a:rPr sz="2400" dirty="0">
                <a:latin typeface="Times New Roman"/>
                <a:cs typeface="Times New Roman"/>
              </a:rPr>
              <a:t>that is </a:t>
            </a:r>
            <a:r>
              <a:rPr sz="2400" spc="-5" dirty="0">
                <a:latin typeface="Times New Roman"/>
                <a:cs typeface="Times New Roman"/>
              </a:rPr>
              <a:t>associated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gastric </a:t>
            </a:r>
            <a:r>
              <a:rPr sz="2400" dirty="0">
                <a:latin typeface="Times New Roman"/>
                <a:cs typeface="Times New Roman"/>
              </a:rPr>
              <a:t> atrophy and a </a:t>
            </a:r>
            <a:r>
              <a:rPr sz="2400" spc="-5" dirty="0">
                <a:latin typeface="Times New Roman"/>
                <a:cs typeface="Times New Roman"/>
              </a:rPr>
              <a:t>loss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intrinsic factor </a:t>
            </a:r>
            <a:r>
              <a:rPr sz="2400" dirty="0">
                <a:latin typeface="Times New Roman"/>
                <a:cs typeface="Times New Roman"/>
              </a:rPr>
              <a:t>production </a:t>
            </a:r>
            <a:r>
              <a:rPr sz="2400" spc="-5" dirty="0">
                <a:latin typeface="Times New Roman"/>
                <a:cs typeface="Times New Roman"/>
              </a:rPr>
              <a:t>in gastric </a:t>
            </a:r>
            <a:r>
              <a:rPr sz="2400" dirty="0">
                <a:latin typeface="Times New Roman"/>
                <a:cs typeface="Times New Roman"/>
              </a:rPr>
              <a:t> secretions.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congenital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autosomal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recessive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form.</a:t>
            </a:r>
            <a:endParaRPr sz="2400">
              <a:latin typeface="Times New Roman"/>
              <a:cs typeface="Times New Roman"/>
            </a:endParaRPr>
          </a:p>
          <a:p>
            <a:pPr marL="287020" marR="7747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Autoimmune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disease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resulting</a:t>
            </a:r>
            <a:r>
              <a:rPr sz="2400" dirty="0">
                <a:latin typeface="Times New Roman"/>
                <a:cs typeface="Times New Roman"/>
              </a:rPr>
              <a:t> from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autoantibodies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directed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against intrinsic </a:t>
            </a:r>
            <a:r>
              <a:rPr sz="2400" dirty="0">
                <a:latin typeface="Times New Roman"/>
                <a:cs typeface="Times New Roman"/>
              </a:rPr>
              <a:t>factor </a:t>
            </a:r>
            <a:r>
              <a:rPr sz="2400" spc="-5" dirty="0">
                <a:latin typeface="Times New Roman"/>
                <a:cs typeface="Times New Roman"/>
              </a:rPr>
              <a:t>(a substance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needed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absorb </a:t>
            </a:r>
            <a:r>
              <a:rPr sz="2400" spc="-5" dirty="0">
                <a:latin typeface="Times New Roman"/>
                <a:cs typeface="Times New Roman"/>
              </a:rPr>
              <a:t>vitamin B12 </a:t>
            </a:r>
            <a:r>
              <a:rPr sz="2400" dirty="0">
                <a:latin typeface="Times New Roman"/>
                <a:cs typeface="Times New Roman"/>
              </a:rPr>
              <a:t>from the </a:t>
            </a:r>
            <a:r>
              <a:rPr sz="2400" spc="-5" dirty="0">
                <a:latin typeface="Times New Roman"/>
                <a:cs typeface="Times New Roman"/>
              </a:rPr>
              <a:t>gastrointestinal tract) and </a:t>
            </a:r>
            <a:r>
              <a:rPr sz="2400" dirty="0">
                <a:latin typeface="Times New Roman"/>
                <a:cs typeface="Times New Roman"/>
              </a:rPr>
              <a:t> gastric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parietal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25" dirty="0">
                <a:latin typeface="Times New Roman"/>
                <a:cs typeface="Times New Roman"/>
              </a:rPr>
              <a:t>Vitamin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B12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→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erythrocyte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5" dirty="0">
                <a:latin typeface="Times New Roman"/>
                <a:cs typeface="Times New Roman"/>
              </a:rPr>
              <a:t> maturing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factor.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41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93622"/>
            <a:ext cx="14649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He</a:t>
            </a:r>
            <a:r>
              <a:rPr sz="2200" spc="-30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atol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gic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2098674"/>
            <a:ext cx="1282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Neurologic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4110609"/>
            <a:ext cx="1267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Psychiatric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5914" y="1225956"/>
            <a:ext cx="6063615" cy="445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854710" indent="-24765">
              <a:lnSpc>
                <a:spcPct val="120000"/>
              </a:lnSpc>
              <a:spcBef>
                <a:spcPts val="100"/>
              </a:spcBef>
            </a:pPr>
            <a:r>
              <a:rPr sz="2200" spc="-5" dirty="0">
                <a:latin typeface="Times New Roman"/>
                <a:cs typeface="Times New Roman"/>
              </a:rPr>
              <a:t>Megaloblastic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(macrocytic)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anemia </a:t>
            </a:r>
            <a:r>
              <a:rPr sz="2200" spc="-5" dirty="0">
                <a:latin typeface="Times New Roman"/>
                <a:cs typeface="Times New Roman"/>
              </a:rPr>
              <a:t> Pancytopenia (leukopenia,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thrombocytopenia)</a:t>
            </a:r>
            <a:endParaRPr sz="2200">
              <a:latin typeface="Times New Roman"/>
              <a:cs typeface="Times New Roman"/>
            </a:endParaRPr>
          </a:p>
          <a:p>
            <a:pPr marL="36830" marR="5080">
              <a:lnSpc>
                <a:spcPct val="120000"/>
              </a:lnSpc>
            </a:pPr>
            <a:r>
              <a:rPr sz="2200" spc="-5" dirty="0">
                <a:latin typeface="Times New Roman"/>
                <a:cs typeface="Times New Roman"/>
              </a:rPr>
              <a:t>Paresthesias,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tingling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numbness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hands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feet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Peripheral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neuropathy</a:t>
            </a:r>
            <a:endParaRPr sz="2200">
              <a:latin typeface="Times New Roman"/>
              <a:cs typeface="Times New Roman"/>
            </a:endParaRPr>
          </a:p>
          <a:p>
            <a:pPr marL="36830" marR="3361054">
              <a:lnSpc>
                <a:spcPct val="120000"/>
              </a:lnSpc>
            </a:pPr>
            <a:r>
              <a:rPr sz="2200" spc="-5" dirty="0">
                <a:latin typeface="Times New Roman"/>
                <a:cs typeface="Times New Roman"/>
              </a:rPr>
              <a:t>Muscle weakness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Impaired sense of </a:t>
            </a:r>
            <a:r>
              <a:rPr sz="2200" spc="-10" dirty="0">
                <a:latin typeface="Times New Roman"/>
                <a:cs typeface="Times New Roman"/>
              </a:rPr>
              <a:t>smell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Syncope</a:t>
            </a:r>
            <a:endParaRPr sz="2200">
              <a:latin typeface="Times New Roman"/>
              <a:cs typeface="Times New Roman"/>
            </a:endParaRPr>
          </a:p>
          <a:p>
            <a:pPr marL="89535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Times New Roman"/>
                <a:cs typeface="Times New Roman"/>
              </a:rPr>
              <a:t>Fatigue</a:t>
            </a:r>
            <a:endParaRPr sz="2200">
              <a:latin typeface="Times New Roman"/>
              <a:cs typeface="Times New Roman"/>
            </a:endParaRPr>
          </a:p>
          <a:p>
            <a:pPr marL="106680" marR="2466975">
              <a:lnSpc>
                <a:spcPct val="120000"/>
              </a:lnSpc>
            </a:pPr>
            <a:r>
              <a:rPr sz="2200" spc="-15" dirty="0">
                <a:latin typeface="Times New Roman"/>
                <a:cs typeface="Times New Roman"/>
              </a:rPr>
              <a:t>Irritability,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personality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changes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Mild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memory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impairment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Depression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5720283"/>
            <a:ext cx="74783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82434" algn="l"/>
              </a:tabLst>
            </a:pPr>
            <a:r>
              <a:rPr sz="2200" spc="-5" dirty="0">
                <a:latin typeface="Times New Roman"/>
                <a:cs typeface="Times New Roman"/>
              </a:rPr>
              <a:t>Cardi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vascular increas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d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risk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m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ocardial 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farction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str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ke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2882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3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18006"/>
            <a:ext cx="6473825" cy="416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Burning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sensation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</a:t>
            </a:r>
            <a:r>
              <a:rPr sz="2300" dirty="0">
                <a:latin typeface="Times New Roman"/>
                <a:cs typeface="Times New Roman"/>
              </a:rPr>
              <a:t> 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tongue,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lips,</a:t>
            </a:r>
            <a:r>
              <a:rPr sz="2300" spc="5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buccal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mucosa,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5" dirty="0">
                <a:latin typeface="Times New Roman"/>
                <a:cs typeface="Times New Roman"/>
              </a:rPr>
              <a:t> other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mucosal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sites.</a:t>
            </a:r>
            <a:endParaRPr sz="230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The tongue is </a:t>
            </a:r>
            <a:r>
              <a:rPr sz="2300" spc="-5" dirty="0">
                <a:latin typeface="Times New Roman"/>
                <a:cs typeface="Times New Roman"/>
              </a:rPr>
              <a:t>generally inflammed </a:t>
            </a:r>
            <a:r>
              <a:rPr sz="2300" dirty="0">
                <a:latin typeface="Times New Roman"/>
                <a:cs typeface="Times New Roman"/>
              </a:rPr>
              <a:t>often described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as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‘beefy</a:t>
            </a:r>
            <a:r>
              <a:rPr sz="23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red’</a:t>
            </a:r>
            <a:r>
              <a:rPr sz="2300" spc="-10" dirty="0">
                <a:latin typeface="Times New Roman"/>
                <a:cs typeface="Times New Roman"/>
              </a:rPr>
              <a:t>in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25" dirty="0">
                <a:latin typeface="Times New Roman"/>
                <a:cs typeface="Times New Roman"/>
              </a:rPr>
              <a:t>color.</a:t>
            </a:r>
            <a:endParaRPr sz="23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Characteristically </a:t>
            </a:r>
            <a:r>
              <a:rPr sz="2300" dirty="0">
                <a:latin typeface="Times New Roman"/>
                <a:cs typeface="Times New Roman"/>
              </a:rPr>
              <a:t>with the glossitis, glossodynia and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glossopyrosis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there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dirty="0">
                <a:latin typeface="Times New Roman"/>
                <a:cs typeface="Times New Roman"/>
              </a:rPr>
              <a:t> gradual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atrophy</a:t>
            </a:r>
            <a:r>
              <a:rPr sz="2300" spc="5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5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papillae </a:t>
            </a:r>
            <a:r>
              <a:rPr sz="2300" dirty="0">
                <a:latin typeface="Times New Roman"/>
                <a:cs typeface="Times New Roman"/>
              </a:rPr>
              <a:t>tongue </a:t>
            </a:r>
            <a:r>
              <a:rPr sz="2300" spc="-5" dirty="0">
                <a:latin typeface="Times New Roman"/>
                <a:cs typeface="Times New Roman"/>
              </a:rPr>
              <a:t>that </a:t>
            </a:r>
            <a:r>
              <a:rPr sz="2300" dirty="0">
                <a:latin typeface="Times New Roman"/>
                <a:cs typeface="Times New Roman"/>
              </a:rPr>
              <a:t>eventuates </a:t>
            </a:r>
            <a:r>
              <a:rPr sz="2300" spc="-5" dirty="0">
                <a:latin typeface="Times New Roman"/>
                <a:cs typeface="Times New Roman"/>
              </a:rPr>
              <a:t>in </a:t>
            </a:r>
            <a:r>
              <a:rPr sz="2300" dirty="0">
                <a:latin typeface="Times New Roman"/>
                <a:cs typeface="Times New Roman"/>
              </a:rPr>
              <a:t>a smooth or </a:t>
            </a:r>
            <a:r>
              <a:rPr sz="2300" spc="-5" dirty="0">
                <a:latin typeface="Times New Roman"/>
                <a:cs typeface="Times New Roman"/>
              </a:rPr>
              <a:t>bald </a:t>
            </a:r>
            <a:r>
              <a:rPr sz="2300" dirty="0">
                <a:latin typeface="Times New Roman"/>
                <a:cs typeface="Times New Roman"/>
              </a:rPr>
              <a:t> tongue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→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Hunter’s</a:t>
            </a:r>
            <a:r>
              <a:rPr sz="23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glossitis</a:t>
            </a:r>
            <a:r>
              <a:rPr sz="23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r>
              <a:rPr sz="23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Moeller’s</a:t>
            </a:r>
            <a:r>
              <a:rPr sz="23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C00000"/>
                </a:solidFill>
                <a:latin typeface="Times New Roman"/>
                <a:cs typeface="Times New Roman"/>
              </a:rPr>
              <a:t>glossitis.</a:t>
            </a:r>
            <a:endParaRPr sz="23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spc="-5" dirty="0">
                <a:latin typeface="Times New Roman"/>
                <a:cs typeface="Times New Roman"/>
              </a:rPr>
              <a:t>Fiery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red</a:t>
            </a:r>
            <a:r>
              <a:rPr sz="2300" spc="5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appearance</a:t>
            </a:r>
            <a:r>
              <a:rPr sz="2300" spc="5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5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tongue</a:t>
            </a:r>
            <a:r>
              <a:rPr sz="2300" spc="56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undergo </a:t>
            </a:r>
            <a:r>
              <a:rPr sz="2300" spc="-5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periods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remission,</a:t>
            </a:r>
            <a:r>
              <a:rPr sz="2300" dirty="0">
                <a:latin typeface="Times New Roman"/>
                <a:cs typeface="Times New Roman"/>
              </a:rPr>
              <a:t> recurrent</a:t>
            </a:r>
            <a:r>
              <a:rPr sz="2300" spc="-5" dirty="0">
                <a:latin typeface="Times New Roman"/>
                <a:cs typeface="Times New Roman"/>
              </a:rPr>
              <a:t> attacks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common.</a:t>
            </a:r>
            <a:endParaRPr sz="23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Dysphagia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5" dirty="0">
                <a:latin typeface="Times New Roman"/>
                <a:cs typeface="Times New Roman"/>
              </a:rPr>
              <a:t> taste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alterations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have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been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reported.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200" y="457200"/>
            <a:ext cx="2209799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63626"/>
            <a:ext cx="246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Laboratory</a:t>
            </a:r>
            <a:r>
              <a:rPr sz="2400" spc="-35" dirty="0"/>
              <a:t> </a:t>
            </a:r>
            <a:r>
              <a:rPr sz="2400" dirty="0"/>
              <a:t>findings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59740" y="1136650"/>
            <a:ext cx="8061325" cy="4794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BLOOD:</a:t>
            </a:r>
            <a:r>
              <a:rPr sz="23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RBC count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is seriously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decreased,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often </a:t>
            </a:r>
            <a:r>
              <a:rPr sz="2300" spc="-10" dirty="0">
                <a:latin typeface="Times New Roman"/>
                <a:cs typeface="Times New Roman"/>
              </a:rPr>
              <a:t>to</a:t>
            </a:r>
            <a:r>
              <a:rPr sz="2300" dirty="0">
                <a:latin typeface="Times New Roman"/>
                <a:cs typeface="Times New Roman"/>
              </a:rPr>
              <a:t> 1,000,000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or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less</a:t>
            </a:r>
            <a:r>
              <a:rPr sz="2300" dirty="0">
                <a:latin typeface="Times New Roman"/>
                <a:cs typeface="Times New Roman"/>
              </a:rPr>
              <a:t> per </a:t>
            </a:r>
            <a:r>
              <a:rPr sz="2300" spc="-5" dirty="0">
                <a:latin typeface="Times New Roman"/>
                <a:cs typeface="Times New Roman"/>
              </a:rPr>
              <a:t>cubic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mm.</a:t>
            </a:r>
            <a:endParaRPr sz="230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  <a:spcBef>
                <a:spcPts val="550"/>
              </a:spcBef>
            </a:pPr>
            <a:r>
              <a:rPr sz="2300" dirty="0">
                <a:latin typeface="Times New Roman"/>
                <a:cs typeface="Times New Roman"/>
              </a:rPr>
              <a:t>-Macrocytosis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is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one of the </a:t>
            </a:r>
            <a:r>
              <a:rPr sz="2300" spc="-5" dirty="0">
                <a:latin typeface="Times New Roman"/>
                <a:cs typeface="Times New Roman"/>
              </a:rPr>
              <a:t>chief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characteristic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feature,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although</a:t>
            </a:r>
            <a:endParaRPr sz="23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Times New Roman"/>
                <a:cs typeface="Times New Roman"/>
              </a:rPr>
              <a:t>poikilocytosis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or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variation</a:t>
            </a:r>
            <a:r>
              <a:rPr sz="2300" dirty="0">
                <a:latin typeface="Times New Roman"/>
                <a:cs typeface="Times New Roman"/>
              </a:rPr>
              <a:t> in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shape of </a:t>
            </a:r>
            <a:r>
              <a:rPr sz="2300" spc="-5" dirty="0">
                <a:latin typeface="Times New Roman"/>
                <a:cs typeface="Times New Roman"/>
              </a:rPr>
              <a:t>cells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present.</a:t>
            </a:r>
            <a:endParaRPr sz="2300">
              <a:latin typeface="Times New Roman"/>
              <a:cs typeface="Times New Roman"/>
            </a:endParaRPr>
          </a:p>
          <a:p>
            <a:pPr marL="401320" lvl="1" indent="-169545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Char char="-"/>
              <a:tabLst>
                <a:tab pos="401320" algn="l"/>
              </a:tabLst>
            </a:pPr>
            <a:r>
              <a:rPr sz="2300" dirty="0">
                <a:solidFill>
                  <a:srgbClr val="C00000"/>
                </a:solidFill>
                <a:latin typeface="Times New Roman"/>
                <a:cs typeface="Times New Roman"/>
              </a:rPr>
              <a:t>pear or tear</a:t>
            </a:r>
            <a:r>
              <a:rPr sz="23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C00000"/>
                </a:solidFill>
                <a:latin typeface="Times New Roman"/>
                <a:cs typeface="Times New Roman"/>
              </a:rPr>
              <a:t>drop</a:t>
            </a:r>
            <a:r>
              <a:rPr sz="23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C00000"/>
                </a:solidFill>
                <a:latin typeface="Times New Roman"/>
                <a:cs typeface="Times New Roman"/>
              </a:rPr>
              <a:t>shape</a:t>
            </a:r>
            <a:r>
              <a:rPr sz="23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C00000"/>
                </a:solidFill>
                <a:latin typeface="Times New Roman"/>
                <a:cs typeface="Times New Roman"/>
              </a:rPr>
              <a:t>erythrocytes</a:t>
            </a:r>
            <a:r>
              <a:rPr sz="2300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are present.</a:t>
            </a:r>
            <a:endParaRPr sz="2300">
              <a:latin typeface="Times New Roman"/>
              <a:cs typeface="Times New Roman"/>
            </a:endParaRPr>
          </a:p>
          <a:p>
            <a:pPr marL="401320" lvl="1" indent="-169545">
              <a:lnSpc>
                <a:spcPct val="100000"/>
              </a:lnSpc>
              <a:spcBef>
                <a:spcPts val="550"/>
              </a:spcBef>
              <a:buChar char="-"/>
              <a:tabLst>
                <a:tab pos="401320" algn="l"/>
              </a:tabLst>
            </a:pPr>
            <a:r>
              <a:rPr sz="2300" dirty="0">
                <a:latin typeface="Times New Roman"/>
                <a:cs typeface="Times New Roman"/>
              </a:rPr>
              <a:t>increased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hemoglobin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content.</a:t>
            </a:r>
            <a:endParaRPr sz="2300">
              <a:latin typeface="Times New Roman"/>
              <a:cs typeface="Times New Roman"/>
            </a:endParaRPr>
          </a:p>
          <a:p>
            <a:pPr marL="401320" lvl="1" indent="-169545">
              <a:lnSpc>
                <a:spcPct val="100000"/>
              </a:lnSpc>
              <a:spcBef>
                <a:spcPts val="555"/>
              </a:spcBef>
              <a:buChar char="-"/>
              <a:tabLst>
                <a:tab pos="401320" algn="l"/>
              </a:tabLst>
            </a:pPr>
            <a:r>
              <a:rPr sz="2300" spc="-5" dirty="0">
                <a:latin typeface="Times New Roman"/>
                <a:cs typeface="Times New Roman"/>
              </a:rPr>
              <a:t>mild</a:t>
            </a:r>
            <a:r>
              <a:rPr sz="2300" dirty="0">
                <a:latin typeface="Times New Roman"/>
                <a:cs typeface="Times New Roman"/>
              </a:rPr>
              <a:t> to moderate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thrombocytopenia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is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noticed.</a:t>
            </a:r>
            <a:endParaRPr sz="23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Char char="-"/>
            </a:pPr>
            <a:endParaRPr sz="33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SERUM:</a:t>
            </a:r>
            <a:r>
              <a:rPr sz="23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Indirect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bilirubin</a:t>
            </a:r>
            <a:r>
              <a:rPr sz="2300" spc="-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may</a:t>
            </a:r>
            <a:r>
              <a:rPr sz="2300" dirty="0">
                <a:latin typeface="Times New Roman"/>
                <a:cs typeface="Times New Roman"/>
              </a:rPr>
              <a:t> be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elevated.</a:t>
            </a:r>
            <a:endParaRPr sz="2300">
              <a:latin typeface="Times New Roman"/>
              <a:cs typeface="Times New Roman"/>
            </a:endParaRPr>
          </a:p>
          <a:p>
            <a:pPr marL="1472565">
              <a:lnSpc>
                <a:spcPct val="100000"/>
              </a:lnSpc>
              <a:spcBef>
                <a:spcPts val="555"/>
              </a:spcBef>
            </a:pPr>
            <a:r>
              <a:rPr sz="2300" dirty="0">
                <a:latin typeface="Times New Roman"/>
                <a:cs typeface="Times New Roman"/>
              </a:rPr>
              <a:t>serum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lactic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dehydrogenase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is</a:t>
            </a:r>
            <a:r>
              <a:rPr sz="2300" spc="-5" dirty="0">
                <a:latin typeface="Times New Roman"/>
                <a:cs typeface="Times New Roman"/>
              </a:rPr>
              <a:t> markedly </a:t>
            </a:r>
            <a:r>
              <a:rPr sz="2300" dirty="0">
                <a:latin typeface="Times New Roman"/>
                <a:cs typeface="Times New Roman"/>
              </a:rPr>
              <a:t>increased.</a:t>
            </a:r>
            <a:endParaRPr sz="2300">
              <a:latin typeface="Times New Roman"/>
              <a:cs typeface="Times New Roman"/>
            </a:endParaRPr>
          </a:p>
          <a:p>
            <a:pPr marL="286385" marR="1369695" indent="1185545">
              <a:lnSpc>
                <a:spcPct val="100000"/>
              </a:lnSpc>
              <a:spcBef>
                <a:spcPts val="555"/>
              </a:spcBef>
            </a:pPr>
            <a:r>
              <a:rPr sz="2300" dirty="0">
                <a:latin typeface="Times New Roman"/>
                <a:cs typeface="Times New Roman"/>
              </a:rPr>
              <a:t>↓- serum </a:t>
            </a:r>
            <a:r>
              <a:rPr sz="2300" spc="-5" dirty="0">
                <a:latin typeface="Times New Roman"/>
                <a:cs typeface="Times New Roman"/>
              </a:rPr>
              <a:t>potassium, </a:t>
            </a:r>
            <a:r>
              <a:rPr sz="2300" dirty="0">
                <a:latin typeface="Times New Roman"/>
                <a:cs typeface="Times New Roman"/>
              </a:rPr>
              <a:t>cholesterol and </a:t>
            </a:r>
            <a:r>
              <a:rPr sz="2300" spc="-5" dirty="0">
                <a:latin typeface="Times New Roman"/>
                <a:cs typeface="Times New Roman"/>
              </a:rPr>
              <a:t>alkaline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phosphatase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2667000"/>
            <a:ext cx="2285999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813561"/>
            <a:ext cx="7317105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7813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296037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BONE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MARROW-	</a:t>
            </a:r>
            <a:r>
              <a:rPr sz="2400" dirty="0">
                <a:latin typeface="Times New Roman"/>
                <a:cs typeface="Times New Roman"/>
              </a:rPr>
              <a:t>hypercellular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show trilineage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differentiation.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1F5F"/>
                </a:solidFill>
                <a:latin typeface="Impact"/>
                <a:cs typeface="Impact"/>
              </a:rPr>
              <a:t>TREATMENT:</a:t>
            </a:r>
            <a:endParaRPr sz="2400">
              <a:latin typeface="Impact"/>
              <a:cs typeface="Impact"/>
            </a:endParaRPr>
          </a:p>
          <a:p>
            <a:pPr marL="287020" marR="508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35" dirty="0">
                <a:latin typeface="Times New Roman"/>
                <a:cs typeface="Times New Roman"/>
              </a:rPr>
              <a:t>Weekly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intramuscular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injections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1,000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vitamin </a:t>
            </a:r>
            <a:r>
              <a:rPr sz="2400" dirty="0">
                <a:latin typeface="Times New Roman"/>
                <a:cs typeface="Times New Roman"/>
              </a:rPr>
              <a:t> B12</a:t>
            </a:r>
            <a:r>
              <a:rPr sz="2400" spc="-5" dirty="0">
                <a:latin typeface="Times New Roman"/>
                <a:cs typeface="Times New Roman"/>
              </a:rPr>
              <a:t> 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initial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</a:t>
            </a:r>
            <a:r>
              <a:rPr sz="2400" spc="-5" dirty="0">
                <a:latin typeface="Times New Roman"/>
                <a:cs typeface="Times New Roman"/>
              </a:rPr>
              <a:t> weeks, </a:t>
            </a:r>
            <a:r>
              <a:rPr sz="2400" dirty="0">
                <a:latin typeface="Times New Roman"/>
                <a:cs typeface="Times New Roman"/>
              </a:rPr>
              <a:t>followed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1,000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μg </a:t>
            </a:r>
            <a:r>
              <a:rPr sz="2400" dirty="0">
                <a:latin typeface="Times New Roman"/>
                <a:cs typeface="Times New Roman"/>
              </a:rPr>
              <a:t>per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week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indefinitely.</a:t>
            </a:r>
            <a:endParaRPr sz="2400">
              <a:latin typeface="Times New Roman"/>
              <a:cs typeface="Times New Roman"/>
            </a:endParaRPr>
          </a:p>
          <a:p>
            <a:pPr marL="287020" marR="4826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Delayed</a:t>
            </a:r>
            <a:r>
              <a:rPr sz="2400" spc="-5" dirty="0">
                <a:latin typeface="Times New Roman"/>
                <a:cs typeface="Times New Roman"/>
              </a:rPr>
              <a:t> treatment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permits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progression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neurological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complication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2374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Aplastic</a:t>
            </a:r>
            <a:r>
              <a:rPr spc="-6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Anemia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215897"/>
            <a:ext cx="7388225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715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Aplastic </a:t>
            </a:r>
            <a:r>
              <a:rPr sz="2400" spc="-10" dirty="0">
                <a:latin typeface="Times New Roman"/>
                <a:cs typeface="Times New Roman"/>
              </a:rPr>
              <a:t>anemia </a:t>
            </a:r>
            <a:r>
              <a:rPr sz="2400" spc="-5" dirty="0">
                <a:latin typeface="Times New Roman"/>
                <a:cs typeface="Times New Roman"/>
              </a:rPr>
              <a:t>(AA) </a:t>
            </a:r>
            <a:r>
              <a:rPr sz="2400" dirty="0">
                <a:latin typeface="Times New Roman"/>
                <a:cs typeface="Times New Roman"/>
              </a:rPr>
              <a:t>is a </a:t>
            </a:r>
            <a:r>
              <a:rPr sz="2400" spc="-5" dirty="0">
                <a:latin typeface="Times New Roman"/>
                <a:cs typeface="Times New Roman"/>
              </a:rPr>
              <a:t>rare blood dyscrasia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peripheral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blood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pancytopenia</a:t>
            </a:r>
            <a:r>
              <a:rPr sz="2400" dirty="0">
                <a:latin typeface="Times New Roman"/>
                <a:cs typeface="Times New Roman"/>
              </a:rPr>
              <a:t> results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absent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blood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production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dirty="0">
                <a:latin typeface="Times New Roman"/>
                <a:cs typeface="Times New Roman"/>
              </a:rPr>
              <a:t> 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 hematopoietic tissue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bone marrow has been </a:t>
            </a:r>
            <a:r>
              <a:rPr sz="2400" dirty="0">
                <a:latin typeface="Times New Roman"/>
                <a:cs typeface="Times New Roman"/>
              </a:rPr>
              <a:t> replaced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fatty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marrow.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Paul </a:t>
            </a:r>
            <a:r>
              <a:rPr sz="2400" spc="-5" dirty="0">
                <a:latin typeface="Times New Roman"/>
                <a:cs typeface="Times New Roman"/>
              </a:rPr>
              <a:t>Ehrlich, introduced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concept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aplastic anemia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1888.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1n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1904 it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termed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aplastic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10" dirty="0">
                <a:latin typeface="Times New Roman"/>
                <a:cs typeface="Times New Roman"/>
              </a:rPr>
              <a:t>Chauffard.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Environmental </a:t>
            </a:r>
            <a:r>
              <a:rPr sz="2400" dirty="0">
                <a:latin typeface="Times New Roman"/>
                <a:cs typeface="Times New Roman"/>
              </a:rPr>
              <a:t>exposures, such as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drugs, </a:t>
            </a:r>
            <a:r>
              <a:rPr sz="2400" spc="-5" dirty="0">
                <a:latin typeface="Times New Roman"/>
                <a:cs typeface="Times New Roman"/>
              </a:rPr>
              <a:t>viruses,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toxins,</a:t>
            </a:r>
            <a:r>
              <a:rPr sz="2400" dirty="0">
                <a:latin typeface="Times New Roman"/>
                <a:cs typeface="Times New Roman"/>
              </a:rPr>
              <a:t> 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thought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trigger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aberrant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immune </a:t>
            </a:r>
            <a:r>
              <a:rPr sz="2400" dirty="0">
                <a:latin typeface="Times New Roman"/>
                <a:cs typeface="Times New Roman"/>
              </a:rPr>
              <a:t> response in </a:t>
            </a:r>
            <a:r>
              <a:rPr sz="2400" spc="-5" dirty="0">
                <a:latin typeface="Times New Roman"/>
                <a:cs typeface="Times New Roman"/>
              </a:rPr>
              <a:t>some patients, </a:t>
            </a:r>
            <a:r>
              <a:rPr sz="2400" dirty="0">
                <a:latin typeface="Times New Roman"/>
                <a:cs typeface="Times New Roman"/>
              </a:rPr>
              <a:t>but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" dirty="0">
                <a:latin typeface="Times New Roman"/>
                <a:cs typeface="Times New Roman"/>
              </a:rPr>
              <a:t>cases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classified as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idiopathic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575818"/>
            <a:ext cx="8074025" cy="49276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chief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forms: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Primary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aplastic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anemia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unknown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etiology.</a:t>
            </a:r>
            <a:endParaRPr sz="24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young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adults,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rapidly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terminates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fatally.</a:t>
            </a:r>
            <a:endParaRPr sz="2400">
              <a:latin typeface="Times New Roman"/>
              <a:cs typeface="Times New Roman"/>
            </a:endParaRPr>
          </a:p>
          <a:p>
            <a:pPr marL="286385" marR="5080" indent="30480" algn="just">
              <a:lnSpc>
                <a:spcPct val="100000"/>
              </a:lnSpc>
              <a:spcBef>
                <a:spcPts val="575"/>
              </a:spcBef>
            </a:pP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FANCONI’S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SYNDROME: </a:t>
            </a:r>
            <a:r>
              <a:rPr sz="2400" spc="-5" dirty="0">
                <a:latin typeface="Times New Roman"/>
                <a:cs typeface="Times New Roman"/>
              </a:rPr>
              <a:t>congenital, </a:t>
            </a:r>
            <a:r>
              <a:rPr sz="2400" spc="-10" dirty="0">
                <a:latin typeface="Times New Roman"/>
                <a:cs typeface="Times New Roman"/>
              </a:rPr>
              <a:t>sometimes </a:t>
            </a:r>
            <a:r>
              <a:rPr sz="2400" spc="-5" dirty="0">
                <a:latin typeface="Times New Roman"/>
                <a:cs typeface="Times New Roman"/>
              </a:rPr>
              <a:t>familial,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aplastic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anemia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associated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other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congenital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defects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including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abnormalities,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microcephaly,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hypogenitalism </a:t>
            </a:r>
            <a:r>
              <a:rPr sz="2400" dirty="0">
                <a:latin typeface="Times New Roman"/>
                <a:cs typeface="Times New Roman"/>
              </a:rPr>
              <a:t> and </a:t>
            </a:r>
            <a:r>
              <a:rPr sz="2400" spc="-5" dirty="0">
                <a:latin typeface="Times New Roman"/>
                <a:cs typeface="Times New Roman"/>
              </a:rPr>
              <a:t>generalized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brown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pigmentation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Secondary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aplastic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anemia-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etiology</a:t>
            </a:r>
            <a:endParaRPr sz="2400">
              <a:latin typeface="Times New Roman"/>
              <a:cs typeface="Times New Roman"/>
            </a:endParaRPr>
          </a:p>
          <a:p>
            <a:pPr marL="286385" marR="5715" indent="3048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Exposure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patient</a:t>
            </a:r>
            <a:r>
              <a:rPr sz="2400" dirty="0">
                <a:latin typeface="Times New Roman"/>
                <a:cs typeface="Times New Roman"/>
              </a:rPr>
              <a:t> 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various</a:t>
            </a:r>
            <a:r>
              <a:rPr sz="2400" dirty="0">
                <a:latin typeface="Times New Roman"/>
                <a:cs typeface="Times New Roman"/>
              </a:rPr>
              <a:t> drugs</a:t>
            </a:r>
            <a:r>
              <a:rPr sz="2400" spc="6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6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chemical </a:t>
            </a:r>
            <a:r>
              <a:rPr sz="2400" dirty="0">
                <a:latin typeface="Times New Roman"/>
                <a:cs typeface="Times New Roman"/>
              </a:rPr>
              <a:t> substances </a:t>
            </a:r>
            <a:r>
              <a:rPr sz="2400" spc="-10" dirty="0"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radiant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form of </a:t>
            </a:r>
            <a:r>
              <a:rPr sz="2400" dirty="0">
                <a:latin typeface="Times New Roman"/>
                <a:cs typeface="Times New Roman"/>
              </a:rPr>
              <a:t>x-rays, radium or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radioactive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isotopes.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32790"/>
            <a:ext cx="341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36690"/>
            <a:ext cx="7392670" cy="422592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7020" indent="-274955" algn="just">
              <a:lnSpc>
                <a:spcPct val="100000"/>
              </a:lnSpc>
              <a:spcBef>
                <a:spcPts val="6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Pancytopenia</a:t>
            </a:r>
            <a:endParaRPr sz="23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0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spc="-5" dirty="0">
                <a:latin typeface="Times New Roman"/>
                <a:cs typeface="Times New Roman"/>
              </a:rPr>
              <a:t>Anemia</a:t>
            </a:r>
            <a:r>
              <a:rPr sz="2300" spc="-5" dirty="0">
                <a:latin typeface="Calibri"/>
                <a:cs typeface="Calibri"/>
              </a:rPr>
              <a:t>→</a:t>
            </a:r>
            <a:r>
              <a:rPr sz="2300" spc="955" dirty="0">
                <a:latin typeface="Calibri"/>
                <a:cs typeface="Calibri"/>
              </a:rPr>
              <a:t> </a:t>
            </a:r>
            <a:r>
              <a:rPr sz="2300" spc="5" dirty="0">
                <a:latin typeface="Times New Roman"/>
                <a:cs typeface="Times New Roman"/>
              </a:rPr>
              <a:t>such </a:t>
            </a:r>
            <a:r>
              <a:rPr sz="2300" spc="3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as</a:t>
            </a:r>
            <a:r>
              <a:rPr sz="2300" spc="89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fatigue</a:t>
            </a:r>
            <a:r>
              <a:rPr sz="2300" spc="89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9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malaise,</a:t>
            </a:r>
            <a:r>
              <a:rPr sz="2300" spc="90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chest</a:t>
            </a:r>
            <a:r>
              <a:rPr sz="2300" spc="90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pain,</a:t>
            </a:r>
            <a:r>
              <a:rPr sz="2300" spc="88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or</a:t>
            </a:r>
            <a:endParaRPr sz="23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  <a:spcBef>
                <a:spcPts val="50"/>
              </a:spcBef>
            </a:pPr>
            <a:r>
              <a:rPr sz="2300" dirty="0">
                <a:latin typeface="Times New Roman"/>
                <a:cs typeface="Times New Roman"/>
              </a:rPr>
              <a:t>shortness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breath.</a:t>
            </a:r>
            <a:endParaRPr sz="2300">
              <a:latin typeface="Times New Roman"/>
              <a:cs typeface="Times New Roman"/>
            </a:endParaRPr>
          </a:p>
          <a:p>
            <a:pPr marL="287020" marR="8890" indent="-274955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More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sudden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onset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bleeding</a:t>
            </a:r>
            <a:r>
              <a:rPr sz="2300" dirty="0">
                <a:latin typeface="Times New Roman"/>
                <a:cs typeface="Times New Roman"/>
              </a:rPr>
              <a:t> caused</a:t>
            </a:r>
            <a:r>
              <a:rPr sz="2300" spc="5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by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thrombocytopenia,</a:t>
            </a:r>
            <a:r>
              <a:rPr sz="2300" spc="434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manifest</a:t>
            </a:r>
            <a:r>
              <a:rPr sz="2300" spc="43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as</a:t>
            </a:r>
            <a:r>
              <a:rPr sz="2300" spc="4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increased</a:t>
            </a:r>
            <a:r>
              <a:rPr sz="2300" spc="4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bruising,</a:t>
            </a:r>
            <a:r>
              <a:rPr sz="2300" spc="4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evident </a:t>
            </a:r>
            <a:r>
              <a:rPr sz="2300" spc="-5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purpura</a:t>
            </a:r>
            <a:r>
              <a:rPr sz="2300" dirty="0">
                <a:latin typeface="Times New Roman"/>
                <a:cs typeface="Times New Roman"/>
              </a:rPr>
              <a:t> and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petechiae,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epistaxis</a:t>
            </a:r>
            <a:r>
              <a:rPr sz="2300" dirty="0">
                <a:latin typeface="Times New Roman"/>
                <a:cs typeface="Times New Roman"/>
              </a:rPr>
              <a:t> or</a:t>
            </a:r>
            <a:r>
              <a:rPr sz="2300" spc="58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gingival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bleeding.</a:t>
            </a:r>
            <a:endParaRPr sz="2300">
              <a:latin typeface="Times New Roman"/>
              <a:cs typeface="Times New Roman"/>
            </a:endParaRPr>
          </a:p>
          <a:p>
            <a:pPr marL="287020" marR="9525" indent="-274955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Leukopenia, </a:t>
            </a:r>
            <a:r>
              <a:rPr sz="2300" spc="-5" dirty="0">
                <a:latin typeface="Times New Roman"/>
                <a:cs typeface="Times New Roman"/>
              </a:rPr>
              <a:t>particularly </a:t>
            </a:r>
            <a:r>
              <a:rPr sz="2300" dirty="0">
                <a:latin typeface="Times New Roman"/>
                <a:cs typeface="Times New Roman"/>
              </a:rPr>
              <a:t>neutropenia, </a:t>
            </a:r>
            <a:r>
              <a:rPr sz="2300" spc="-5" dirty="0">
                <a:latin typeface="Times New Roman"/>
                <a:cs typeface="Times New Roman"/>
              </a:rPr>
              <a:t>can </a:t>
            </a:r>
            <a:r>
              <a:rPr sz="2300" dirty="0">
                <a:latin typeface="Times New Roman"/>
                <a:cs typeface="Times New Roman"/>
              </a:rPr>
              <a:t>result </a:t>
            </a:r>
            <a:r>
              <a:rPr sz="2300" spc="-5" dirty="0">
                <a:latin typeface="Times New Roman"/>
                <a:cs typeface="Times New Roman"/>
              </a:rPr>
              <a:t>in </a:t>
            </a:r>
            <a:r>
              <a:rPr sz="2300" dirty="0">
                <a:latin typeface="Times New Roman"/>
                <a:cs typeface="Times New Roman"/>
              </a:rPr>
              <a:t>fever and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infection.</a:t>
            </a:r>
            <a:endParaRPr sz="23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Preceded</a:t>
            </a:r>
            <a:r>
              <a:rPr sz="2300" spc="8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by</a:t>
            </a:r>
            <a:r>
              <a:rPr sz="2300" spc="8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infections</a:t>
            </a:r>
            <a:r>
              <a:rPr sz="2300" spc="8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by</a:t>
            </a:r>
            <a:r>
              <a:rPr sz="2300" spc="84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hepatitis</a:t>
            </a:r>
            <a:r>
              <a:rPr sz="2300" spc="83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viruses,</a:t>
            </a:r>
            <a:r>
              <a:rPr sz="2300" spc="830" dirty="0">
                <a:latin typeface="Times New Roman"/>
                <a:cs typeface="Times New Roman"/>
              </a:rPr>
              <a:t> </a:t>
            </a:r>
            <a:r>
              <a:rPr sz="2300" spc="-75" dirty="0">
                <a:latin typeface="Times New Roman"/>
                <a:cs typeface="Times New Roman"/>
              </a:rPr>
              <a:t>EBV,</a:t>
            </a:r>
            <a:r>
              <a:rPr sz="2300" spc="8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HIV</a:t>
            </a:r>
            <a:endParaRPr sz="23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</a:pPr>
            <a:r>
              <a:rPr sz="2300" dirty="0">
                <a:latin typeface="Times New Roman"/>
                <a:cs typeface="Times New Roman"/>
              </a:rPr>
              <a:t>parvovirus,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mycobacterial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infections.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882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3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68070"/>
            <a:ext cx="7386955" cy="47815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Hemorrhage,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Candidiasis,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30" dirty="0">
                <a:latin typeface="Times New Roman"/>
                <a:cs typeface="Times New Roman"/>
              </a:rPr>
              <a:t>Viral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Gingival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C0000"/>
              </a:buClr>
              <a:buFont typeface="Arial MT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3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229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RBC-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diminished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low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5" dirty="0">
                <a:latin typeface="Times New Roman"/>
                <a:cs typeface="Times New Roman"/>
              </a:rPr>
              <a:t>1,000,000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cubic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↓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hemoglobin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paucity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granulocytes,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monocytes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reticulocytes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found.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54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Prolonged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20" dirty="0">
                <a:latin typeface="Times New Roman"/>
                <a:cs typeface="Times New Roman"/>
              </a:rPr>
              <a:t>Tourniquet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positive.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09600"/>
            <a:ext cx="3572255" cy="243535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546605"/>
            <a:ext cx="2760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BONE</a:t>
            </a:r>
            <a:r>
              <a:rPr sz="2400" spc="-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MARROW</a:t>
            </a:r>
            <a:r>
              <a:rPr sz="2400" spc="-3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SMEAR: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71766" y="1978278"/>
            <a:ext cx="95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app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ars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978278"/>
            <a:ext cx="640778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07645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656714" algn="l"/>
                <a:tab pos="3615690" algn="l"/>
                <a:tab pos="524510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:	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ry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hrop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tic	de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n,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ow  normal</a:t>
            </a:r>
            <a:r>
              <a:rPr sz="2400" dirty="0">
                <a:latin typeface="Times New Roman"/>
                <a:cs typeface="Times New Roman"/>
              </a:rPr>
              <a:t> 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hyperplastic.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402717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Pancytopenia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hypoplasia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all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element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3221863"/>
            <a:ext cx="73888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Severe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cases-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hypocellular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fatty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replacement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relatively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increased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nonhematopoietic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element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plasma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mast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53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254983"/>
            <a:ext cx="7616190" cy="479361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4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Blood transfusions</a:t>
            </a:r>
            <a:r>
              <a:rPr sz="2300" spc="-5" dirty="0">
                <a:latin typeface="Times New Roman"/>
                <a:cs typeface="Times New Roman"/>
              </a:rPr>
              <a:t> to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correct </a:t>
            </a:r>
            <a:r>
              <a:rPr sz="2300" spc="-5" dirty="0">
                <a:latin typeface="Times New Roman"/>
                <a:cs typeface="Times New Roman"/>
              </a:rPr>
              <a:t>anemia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 </a:t>
            </a:r>
            <a:r>
              <a:rPr sz="2300" spc="-5" dirty="0">
                <a:latin typeface="Times New Roman"/>
                <a:cs typeface="Times New Roman"/>
              </a:rPr>
              <a:t>thrombocytopenia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2967990" algn="l"/>
                <a:tab pos="3797300" algn="l"/>
                <a:tab pos="5779770" algn="l"/>
                <a:tab pos="7178040" algn="l"/>
              </a:tabLst>
            </a:pPr>
            <a:r>
              <a:rPr sz="2300" dirty="0">
                <a:latin typeface="Times New Roman"/>
                <a:cs typeface="Times New Roman"/>
              </a:rPr>
              <a:t>I</a:t>
            </a:r>
            <a:r>
              <a:rPr sz="2300" spc="-10" dirty="0">
                <a:latin typeface="Times New Roman"/>
                <a:cs typeface="Times New Roman"/>
              </a:rPr>
              <a:t>m</a:t>
            </a:r>
            <a:r>
              <a:rPr sz="2300" spc="-15" dirty="0">
                <a:latin typeface="Times New Roman"/>
                <a:cs typeface="Times New Roman"/>
              </a:rPr>
              <a:t>m</a:t>
            </a:r>
            <a:r>
              <a:rPr sz="2300" dirty="0">
                <a:latin typeface="Times New Roman"/>
                <a:cs typeface="Times New Roman"/>
              </a:rPr>
              <a:t>uno</a:t>
            </a:r>
            <a:r>
              <a:rPr sz="2300" spc="5" dirty="0">
                <a:latin typeface="Times New Roman"/>
                <a:cs typeface="Times New Roman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uppre</a:t>
            </a:r>
            <a:r>
              <a:rPr sz="2300" spc="5" dirty="0">
                <a:latin typeface="Times New Roman"/>
                <a:cs typeface="Times New Roman"/>
              </a:rPr>
              <a:t>s</a:t>
            </a:r>
            <a:r>
              <a:rPr sz="2300" dirty="0">
                <a:latin typeface="Times New Roman"/>
                <a:cs typeface="Times New Roman"/>
              </a:rPr>
              <a:t>sion	wi</a:t>
            </a:r>
            <a:r>
              <a:rPr sz="2300" spc="-20" dirty="0">
                <a:latin typeface="Times New Roman"/>
                <a:cs typeface="Times New Roman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h	an</a:t>
            </a:r>
            <a:r>
              <a:rPr sz="2300" spc="-15" dirty="0">
                <a:latin typeface="Times New Roman"/>
                <a:cs typeface="Times New Roman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i</a:t>
            </a:r>
            <a:r>
              <a:rPr sz="2300" spc="-10" dirty="0">
                <a:latin typeface="Times New Roman"/>
                <a:cs typeface="Times New Roman"/>
              </a:rPr>
              <a:t>t</a:t>
            </a:r>
            <a:r>
              <a:rPr sz="2300" dirty="0">
                <a:latin typeface="Times New Roman"/>
                <a:cs typeface="Times New Roman"/>
              </a:rPr>
              <a:t>h</a:t>
            </a:r>
            <a:r>
              <a:rPr sz="2300" spc="5" dirty="0">
                <a:latin typeface="Times New Roman"/>
                <a:cs typeface="Times New Roman"/>
              </a:rPr>
              <a:t>y</a:t>
            </a:r>
            <a:r>
              <a:rPr sz="2300" spc="-15" dirty="0">
                <a:latin typeface="Times New Roman"/>
                <a:cs typeface="Times New Roman"/>
              </a:rPr>
              <a:t>m</a:t>
            </a:r>
            <a:r>
              <a:rPr sz="2300" dirty="0">
                <a:latin typeface="Times New Roman"/>
                <a:cs typeface="Times New Roman"/>
              </a:rPr>
              <a:t>ocyte	gl</a:t>
            </a:r>
            <a:r>
              <a:rPr sz="2300" spc="-10" dirty="0">
                <a:latin typeface="Times New Roman"/>
                <a:cs typeface="Times New Roman"/>
              </a:rPr>
              <a:t>o</a:t>
            </a:r>
            <a:r>
              <a:rPr sz="2300" spc="-15" dirty="0">
                <a:latin typeface="Times New Roman"/>
                <a:cs typeface="Times New Roman"/>
              </a:rPr>
              <a:t>b</a:t>
            </a:r>
            <a:r>
              <a:rPr sz="2300" dirty="0">
                <a:latin typeface="Times New Roman"/>
                <a:cs typeface="Times New Roman"/>
              </a:rPr>
              <a:t>ul</a:t>
            </a:r>
            <a:r>
              <a:rPr sz="2300" spc="-15" dirty="0">
                <a:latin typeface="Times New Roman"/>
                <a:cs typeface="Times New Roman"/>
              </a:rPr>
              <a:t>i</a:t>
            </a:r>
            <a:r>
              <a:rPr sz="2300" dirty="0">
                <a:latin typeface="Times New Roman"/>
                <a:cs typeface="Times New Roman"/>
              </a:rPr>
              <a:t>ns	and</a:t>
            </a:r>
            <a:endParaRPr sz="23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300" dirty="0">
                <a:latin typeface="Times New Roman"/>
                <a:cs typeface="Times New Roman"/>
              </a:rPr>
              <a:t>cyclosporine</a:t>
            </a:r>
            <a:r>
              <a:rPr sz="2300" spc="-3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effective at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restoring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blood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cell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production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300" spc="-5" dirty="0">
                <a:solidFill>
                  <a:srgbClr val="001F5F"/>
                </a:solidFill>
                <a:latin typeface="Impact"/>
                <a:cs typeface="Impact"/>
              </a:rPr>
              <a:t>Oral</a:t>
            </a:r>
            <a:r>
              <a:rPr sz="2300" spc="-3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Health</a:t>
            </a:r>
            <a:r>
              <a:rPr sz="2300" spc="-5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Considerations</a:t>
            </a:r>
            <a:endParaRPr sz="2300">
              <a:latin typeface="Impact"/>
              <a:cs typeface="Impact"/>
            </a:endParaRPr>
          </a:p>
          <a:p>
            <a:pPr marL="287020" indent="-274320" algn="just">
              <a:lnSpc>
                <a:spcPct val="100000"/>
              </a:lnSpc>
              <a:spcBef>
                <a:spcPts val="4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Neutropenia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leads</a:t>
            </a:r>
            <a:r>
              <a:rPr sz="2300" spc="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 an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increased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susceptibility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infection,</a:t>
            </a:r>
            <a:endParaRPr sz="23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Thrombocytopenia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leads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bruising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5" dirty="0">
                <a:latin typeface="Times New Roman"/>
                <a:cs typeface="Times New Roman"/>
              </a:rPr>
              <a:t> mucosal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bleeding.</a:t>
            </a:r>
            <a:endParaRPr sz="23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Neutropenic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fevers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must</a:t>
            </a:r>
            <a:r>
              <a:rPr sz="2300" dirty="0">
                <a:latin typeface="Times New Roman"/>
                <a:cs typeface="Times New Roman"/>
              </a:rPr>
              <a:t> be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treated</a:t>
            </a:r>
            <a:r>
              <a:rPr sz="2300" dirty="0">
                <a:latin typeface="Times New Roman"/>
                <a:cs typeface="Times New Roman"/>
              </a:rPr>
              <a:t> aggressively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with 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parenteral,</a:t>
            </a:r>
            <a:r>
              <a:rPr sz="2300" dirty="0">
                <a:latin typeface="Times New Roman"/>
                <a:cs typeface="Times New Roman"/>
              </a:rPr>
              <a:t> broad-spectrum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antibiotics.</a:t>
            </a:r>
            <a:endParaRPr sz="23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Antifungal</a:t>
            </a:r>
            <a:r>
              <a:rPr sz="2300" spc="-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therapy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should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be added</a:t>
            </a:r>
            <a:endParaRPr sz="23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Attention to </a:t>
            </a:r>
            <a:r>
              <a:rPr sz="2300" spc="-5" dirty="0">
                <a:latin typeface="Times New Roman"/>
                <a:cs typeface="Times New Roman"/>
              </a:rPr>
              <a:t>details </a:t>
            </a:r>
            <a:r>
              <a:rPr sz="2300" dirty="0">
                <a:latin typeface="Times New Roman"/>
                <a:cs typeface="Times New Roman"/>
              </a:rPr>
              <a:t>of oral hygiene and hand washing and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avoidance of </a:t>
            </a:r>
            <a:r>
              <a:rPr sz="2300" spc="-5" dirty="0">
                <a:latin typeface="Times New Roman"/>
                <a:cs typeface="Times New Roman"/>
              </a:rPr>
              <a:t>minor </a:t>
            </a:r>
            <a:r>
              <a:rPr sz="2300" dirty="0">
                <a:latin typeface="Times New Roman"/>
                <a:cs typeface="Times New Roman"/>
              </a:rPr>
              <a:t>injuries or casual exposure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infectious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agents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can</a:t>
            </a:r>
            <a:r>
              <a:rPr sz="2300" dirty="0">
                <a:latin typeface="Times New Roman"/>
                <a:cs typeface="Times New Roman"/>
              </a:rPr>
              <a:t> reduce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risk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serious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complications.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5551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WHITE </a:t>
            </a:r>
            <a:r>
              <a:rPr spc="-15" dirty="0">
                <a:solidFill>
                  <a:srgbClr val="C00000"/>
                </a:solidFill>
              </a:rPr>
              <a:t>BLOOD</a:t>
            </a:r>
            <a:r>
              <a:rPr spc="-5" dirty="0">
                <a:solidFill>
                  <a:srgbClr val="C00000"/>
                </a:solidFill>
              </a:rPr>
              <a:t> CELLS AND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ITS </a:t>
            </a:r>
            <a:r>
              <a:rPr spc="-10" dirty="0">
                <a:solidFill>
                  <a:srgbClr val="C00000"/>
                </a:solidFill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23161"/>
            <a:ext cx="7387590" cy="35744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marR="5080" indent="-274955" algn="just">
              <a:lnSpc>
                <a:spcPct val="90000"/>
              </a:lnSpc>
              <a:spcBef>
                <a:spcPts val="38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  <a:tab pos="1929764" algn="l"/>
                <a:tab pos="3504565" algn="l"/>
                <a:tab pos="4906645" algn="l"/>
                <a:tab pos="6880859" algn="l"/>
              </a:tabLst>
            </a:pPr>
            <a:r>
              <a:rPr sz="2400" b="1" dirty="0">
                <a:latin typeface="Times New Roman"/>
                <a:cs typeface="Times New Roman"/>
              </a:rPr>
              <a:t>White	blo</a:t>
            </a:r>
            <a:r>
              <a:rPr sz="2400" b="1" spc="-10" dirty="0">
                <a:latin typeface="Times New Roman"/>
                <a:cs typeface="Times New Roman"/>
              </a:rPr>
              <a:t>o</a:t>
            </a:r>
            <a:r>
              <a:rPr sz="2400" b="1" spc="-5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	c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-15" dirty="0">
                <a:latin typeface="Times New Roman"/>
                <a:cs typeface="Times New Roman"/>
              </a:rPr>
              <a:t>l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WB</a:t>
            </a:r>
            <a:r>
              <a:rPr sz="2400" b="1" spc="-10" dirty="0">
                <a:latin typeface="Times New Roman"/>
                <a:cs typeface="Times New Roman"/>
              </a:rPr>
              <a:t>C</a:t>
            </a:r>
            <a:r>
              <a:rPr sz="2400" b="1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),	</a:t>
            </a:r>
            <a:r>
              <a:rPr sz="2400" spc="-5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so  </a:t>
            </a:r>
            <a:r>
              <a:rPr sz="2400" spc="-5" dirty="0">
                <a:latin typeface="Times New Roman"/>
                <a:cs typeface="Times New Roman"/>
              </a:rPr>
              <a:t>called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leukocytes   </a:t>
            </a:r>
            <a:r>
              <a:rPr sz="2400" spc="-10" dirty="0">
                <a:latin typeface="Times New Roman"/>
                <a:cs typeface="Times New Roman"/>
              </a:rPr>
              <a:t>or</a:t>
            </a:r>
            <a:r>
              <a:rPr sz="2400" spc="11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leucocytes</a:t>
            </a:r>
            <a:r>
              <a:rPr sz="2400" spc="-5" dirty="0">
                <a:latin typeface="Times New Roman"/>
                <a:cs typeface="Times New Roman"/>
              </a:rPr>
              <a:t>,</a:t>
            </a:r>
            <a:r>
              <a:rPr sz="2400" spc="1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 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1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cells</a:t>
            </a:r>
            <a:r>
              <a:rPr sz="2400" spc="1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 the </a:t>
            </a:r>
            <a:r>
              <a:rPr sz="2400" spc="-5" dirty="0">
                <a:latin typeface="Times New Roman"/>
                <a:cs typeface="Times New Roman"/>
              </a:rPr>
              <a:t>immune </a:t>
            </a:r>
            <a:r>
              <a:rPr sz="2400" dirty="0">
                <a:latin typeface="Times New Roman"/>
                <a:cs typeface="Times New Roman"/>
              </a:rPr>
              <a:t>system that are </a:t>
            </a:r>
            <a:r>
              <a:rPr sz="2400" spc="-5" dirty="0">
                <a:latin typeface="Times New Roman"/>
                <a:cs typeface="Times New Roman"/>
              </a:rPr>
              <a:t>involved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protecting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against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infectious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foreign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invaders.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61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white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blood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cells</a:t>
            </a:r>
            <a:r>
              <a:rPr sz="2400" dirty="0">
                <a:latin typeface="Times New Roman"/>
                <a:cs typeface="Times New Roman"/>
              </a:rPr>
              <a:t> 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produced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derived</a:t>
            </a:r>
            <a:r>
              <a:rPr sz="2400" dirty="0">
                <a:latin typeface="Times New Roman"/>
                <a:cs typeface="Times New Roman"/>
              </a:rPr>
              <a:t> from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multipotent</a:t>
            </a:r>
            <a:r>
              <a:rPr sz="2400" spc="590" dirty="0">
                <a:latin typeface="Times New Roman"/>
                <a:cs typeface="Times New Roman"/>
              </a:rPr>
              <a:t>  </a:t>
            </a:r>
            <a:r>
              <a:rPr sz="2400" spc="-5" dirty="0">
                <a:latin typeface="Times New Roman"/>
                <a:cs typeface="Times New Roman"/>
              </a:rPr>
              <a:t>cells</a:t>
            </a:r>
            <a:r>
              <a:rPr sz="2400" spc="17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  the    </a:t>
            </a:r>
            <a:r>
              <a:rPr sz="2400" spc="-5" dirty="0">
                <a:latin typeface="Times New Roman"/>
                <a:cs typeface="Times New Roman"/>
              </a:rPr>
              <a:t>bone</a:t>
            </a:r>
            <a:r>
              <a:rPr sz="2400" spc="885" dirty="0">
                <a:latin typeface="Times New Roman"/>
                <a:cs typeface="Times New Roman"/>
              </a:rPr>
              <a:t> 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spc="885" dirty="0">
                <a:latin typeface="Times New Roman"/>
                <a:cs typeface="Times New Roman"/>
              </a:rPr>
              <a:t> </a:t>
            </a:r>
            <a:r>
              <a:rPr sz="2400" spc="8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hematopoietic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stem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585"/>
              </a:spcBef>
              <a:buClr>
                <a:srgbClr val="AC0000"/>
              </a:buClr>
              <a:buFont typeface="Arial MT"/>
              <a:buChar char="•"/>
              <a:tabLst>
                <a:tab pos="363855" algn="l"/>
              </a:tabLst>
            </a:pPr>
            <a:r>
              <a:rPr dirty="0"/>
              <a:t>	</a:t>
            </a:r>
            <a:r>
              <a:rPr sz="2400" spc="-5" dirty="0">
                <a:latin typeface="Times New Roman"/>
                <a:cs typeface="Times New Roman"/>
              </a:rPr>
              <a:t>Leukocytes </a:t>
            </a:r>
            <a:r>
              <a:rPr sz="2400" dirty="0">
                <a:latin typeface="Times New Roman"/>
                <a:cs typeface="Times New Roman"/>
              </a:rPr>
              <a:t>are found </a:t>
            </a:r>
            <a:r>
              <a:rPr sz="2400" spc="-5" dirty="0">
                <a:latin typeface="Times New Roman"/>
                <a:cs typeface="Times New Roman"/>
              </a:rPr>
              <a:t>throughout the </a:t>
            </a:r>
            <a:r>
              <a:rPr sz="2400" spc="-35" dirty="0">
                <a:latin typeface="Times New Roman"/>
                <a:cs typeface="Times New Roman"/>
              </a:rPr>
              <a:t>body, </a:t>
            </a:r>
            <a:r>
              <a:rPr sz="2400" spc="-5" dirty="0">
                <a:latin typeface="Times New Roman"/>
                <a:cs typeface="Times New Roman"/>
              </a:rPr>
              <a:t>including the </a:t>
            </a:r>
            <a:r>
              <a:rPr sz="2400" dirty="0">
                <a:latin typeface="Times New Roman"/>
                <a:cs typeface="Times New Roman"/>
              </a:rPr>
              <a:t> blood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lymphatic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system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254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granulocytes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agranulocytes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401812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808990"/>
            <a:ext cx="6519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Variations</a:t>
            </a:r>
            <a:r>
              <a:rPr dirty="0">
                <a:solidFill>
                  <a:srgbClr val="C00000"/>
                </a:solidFill>
              </a:rPr>
              <a:t> in </a:t>
            </a:r>
            <a:r>
              <a:rPr spc="-5" dirty="0">
                <a:solidFill>
                  <a:srgbClr val="C00000"/>
                </a:solidFill>
              </a:rPr>
              <a:t>the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number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of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white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blood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80283"/>
            <a:ext cx="4946650" cy="35369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SzPct val="95833"/>
              <a:buFont typeface="Wingdings"/>
              <a:buChar char=""/>
              <a:tabLst>
                <a:tab pos="287655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PHYSIOLOG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400" b="1" spc="-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325" dirty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TIONS: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Age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Sex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Diurnal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variations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Exercise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Emotional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Pregnancy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Sleep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38530"/>
            <a:ext cx="4713605" cy="3647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385"/>
              </a:spcBef>
              <a:buClr>
                <a:srgbClr val="AC0000"/>
              </a:buClr>
              <a:buSzPct val="95833"/>
              <a:buFont typeface="Wingdings"/>
              <a:buChar char=""/>
              <a:tabLst>
                <a:tab pos="287655" algn="l"/>
              </a:tabLst>
            </a:pPr>
            <a:r>
              <a:rPr sz="2400" b="1" spc="-185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4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THOLO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IC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sz="2400" b="1" spc="-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325" dirty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TIONS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Leukopania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Leukocytosis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Neutrophilia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Eosinophilia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Basophilia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Monocytosis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Lymphocytosis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Leukemia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456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38195"/>
            <a:ext cx="3894454" cy="30981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Leukocytosis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Leukopenia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Agranulocytosis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Neutropenia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Chediak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Higashi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Chronic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LEUKOCYTOSIS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885189"/>
            <a:ext cx="7386320" cy="514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Defined </a:t>
            </a:r>
            <a:r>
              <a:rPr sz="2300" spc="-5" dirty="0">
                <a:latin typeface="Times New Roman"/>
                <a:cs typeface="Times New Roman"/>
              </a:rPr>
              <a:t>as </a:t>
            </a:r>
            <a:r>
              <a:rPr sz="2300" dirty="0">
                <a:latin typeface="Times New Roman"/>
                <a:cs typeface="Times New Roman"/>
              </a:rPr>
              <a:t>abnormal increase </a:t>
            </a:r>
            <a:r>
              <a:rPr sz="2300" spc="-5" dirty="0">
                <a:latin typeface="Times New Roman"/>
                <a:cs typeface="Times New Roman"/>
              </a:rPr>
              <a:t>in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number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circulating </a:t>
            </a:r>
            <a:r>
              <a:rPr sz="2300" dirty="0">
                <a:latin typeface="Times New Roman"/>
                <a:cs typeface="Times New Roman"/>
              </a:rPr>
              <a:t> WBCs.</a:t>
            </a:r>
            <a:endParaRPr sz="23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Considered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be a </a:t>
            </a:r>
            <a:r>
              <a:rPr sz="2300" spc="-5" dirty="0">
                <a:latin typeface="Times New Roman"/>
                <a:cs typeface="Times New Roman"/>
              </a:rPr>
              <a:t>manifestation </a:t>
            </a:r>
            <a:r>
              <a:rPr sz="2300" dirty="0">
                <a:latin typeface="Times New Roman"/>
                <a:cs typeface="Times New Roman"/>
              </a:rPr>
              <a:t>of the </a:t>
            </a:r>
            <a:r>
              <a:rPr sz="2300" spc="-5" dirty="0">
                <a:latin typeface="Times New Roman"/>
                <a:cs typeface="Times New Roman"/>
              </a:rPr>
              <a:t>reaction </a:t>
            </a:r>
            <a:r>
              <a:rPr sz="2300" dirty="0">
                <a:latin typeface="Times New Roman"/>
                <a:cs typeface="Times New Roman"/>
              </a:rPr>
              <a:t>of the </a:t>
            </a:r>
            <a:r>
              <a:rPr sz="2300" spc="-5" dirty="0">
                <a:latin typeface="Times New Roman"/>
                <a:cs typeface="Times New Roman"/>
              </a:rPr>
              <a:t>body 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</a:t>
            </a:r>
            <a:r>
              <a:rPr sz="2300" dirty="0">
                <a:latin typeface="Times New Roman"/>
                <a:cs typeface="Times New Roman"/>
              </a:rPr>
              <a:t> a</a:t>
            </a:r>
            <a:r>
              <a:rPr sz="2300" spc="-5" dirty="0">
                <a:latin typeface="Times New Roman"/>
                <a:cs typeface="Times New Roman"/>
              </a:rPr>
              <a:t> pathologic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situation.</a:t>
            </a:r>
            <a:endParaRPr sz="23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360680" algn="l"/>
              </a:tabLst>
            </a:pPr>
            <a:r>
              <a:rPr dirty="0"/>
              <a:t>	</a:t>
            </a:r>
            <a:r>
              <a:rPr sz="2300" dirty="0">
                <a:latin typeface="Times New Roman"/>
                <a:cs typeface="Times New Roman"/>
              </a:rPr>
              <a:t>It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may</a:t>
            </a:r>
            <a:r>
              <a:rPr sz="2300" dirty="0">
                <a:latin typeface="Times New Roman"/>
                <a:cs typeface="Times New Roman"/>
              </a:rPr>
              <a:t> also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occur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after</a:t>
            </a:r>
            <a:r>
              <a:rPr sz="2300" dirty="0">
                <a:latin typeface="Times New Roman"/>
                <a:cs typeface="Times New Roman"/>
              </a:rPr>
              <a:t> exercise,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convulsions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such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as 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epilepsy,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emotional</a:t>
            </a:r>
            <a:r>
              <a:rPr sz="2300" dirty="0">
                <a:latin typeface="Times New Roman"/>
                <a:cs typeface="Times New Roman"/>
              </a:rPr>
              <a:t> stress,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15" dirty="0">
                <a:latin typeface="Times New Roman"/>
                <a:cs typeface="Times New Roman"/>
              </a:rPr>
              <a:t>pregnancy,</a:t>
            </a:r>
            <a:r>
              <a:rPr sz="2300" spc="55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anesthesia,</a:t>
            </a:r>
            <a:r>
              <a:rPr sz="2300" dirty="0">
                <a:latin typeface="Times New Roman"/>
                <a:cs typeface="Times New Roman"/>
              </a:rPr>
              <a:t> and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epinephrine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administration.</a:t>
            </a:r>
            <a:endParaRPr sz="23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There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are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five</a:t>
            </a:r>
            <a:r>
              <a:rPr sz="2300" spc="-5" dirty="0">
                <a:latin typeface="Times New Roman"/>
                <a:cs typeface="Times New Roman"/>
              </a:rPr>
              <a:t> principal </a:t>
            </a:r>
            <a:r>
              <a:rPr sz="2300" dirty="0">
                <a:latin typeface="Times New Roman"/>
                <a:cs typeface="Times New Roman"/>
              </a:rPr>
              <a:t>types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leukocytosis:</a:t>
            </a:r>
            <a:endParaRPr sz="23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AutoNum type="arabicPeriod"/>
              <a:tabLst>
                <a:tab pos="470534" algn="l"/>
              </a:tabLst>
            </a:pPr>
            <a:r>
              <a:rPr sz="2300" dirty="0">
                <a:latin typeface="Times New Roman"/>
                <a:cs typeface="Times New Roman"/>
              </a:rPr>
              <a:t>Neutrophilia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(the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most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common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form)</a:t>
            </a:r>
            <a:endParaRPr sz="23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AutoNum type="arabicPeriod"/>
              <a:tabLst>
                <a:tab pos="470534" algn="l"/>
              </a:tabLst>
            </a:pPr>
            <a:r>
              <a:rPr sz="2300" spc="-10" dirty="0">
                <a:latin typeface="Times New Roman"/>
                <a:cs typeface="Times New Roman"/>
              </a:rPr>
              <a:t>Lymphocytosis</a:t>
            </a:r>
            <a:endParaRPr sz="23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AutoNum type="arabicPeriod"/>
              <a:tabLst>
                <a:tab pos="470534" algn="l"/>
              </a:tabLst>
            </a:pPr>
            <a:r>
              <a:rPr sz="2300" dirty="0">
                <a:latin typeface="Times New Roman"/>
                <a:cs typeface="Times New Roman"/>
              </a:rPr>
              <a:t>Monocytosis</a:t>
            </a:r>
            <a:endParaRPr sz="23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AutoNum type="arabicPeriod"/>
              <a:tabLst>
                <a:tab pos="470534" algn="l"/>
              </a:tabLst>
            </a:pPr>
            <a:r>
              <a:rPr sz="2300" dirty="0">
                <a:latin typeface="Times New Roman"/>
                <a:cs typeface="Times New Roman"/>
              </a:rPr>
              <a:t>Eosinophilia</a:t>
            </a:r>
            <a:endParaRPr sz="2300">
              <a:latin typeface="Times New Roman"/>
              <a:cs typeface="Times New Roman"/>
            </a:endParaRPr>
          </a:p>
          <a:p>
            <a:pPr marL="469900" indent="-457834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AutoNum type="arabicPeriod"/>
              <a:tabLst>
                <a:tab pos="470534" algn="l"/>
              </a:tabLst>
            </a:pPr>
            <a:r>
              <a:rPr sz="2300" dirty="0">
                <a:latin typeface="Times New Roman"/>
                <a:cs typeface="Times New Roman"/>
              </a:rPr>
              <a:t>Basophilia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0650" y="1052829"/>
            <a:ext cx="6176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  <a:tab pos="1308100" algn="l"/>
                <a:tab pos="2219325" algn="l"/>
                <a:tab pos="3291204" algn="l"/>
                <a:tab pos="4255770" algn="l"/>
                <a:tab pos="5089525" algn="l"/>
              </a:tabLst>
            </a:pPr>
            <a:r>
              <a:rPr sz="2400" dirty="0">
                <a:latin typeface="Times New Roman"/>
                <a:cs typeface="Times New Roman"/>
              </a:rPr>
              <a:t>in	</a:t>
            </a:r>
            <a:r>
              <a:rPr sz="2400" spc="-5" dirty="0">
                <a:latin typeface="Times New Roman"/>
                <a:cs typeface="Times New Roman"/>
              </a:rPr>
              <a:t>new	</a:t>
            </a:r>
            <a:r>
              <a:rPr sz="2400" dirty="0">
                <a:latin typeface="Times New Roman"/>
                <a:cs typeface="Times New Roman"/>
              </a:rPr>
              <a:t>born,	during	</a:t>
            </a:r>
            <a:r>
              <a:rPr sz="2400" spc="-20" dirty="0">
                <a:latin typeface="Times New Roman"/>
                <a:cs typeface="Times New Roman"/>
              </a:rPr>
              <a:t>labor,	</a:t>
            </a:r>
            <a:r>
              <a:rPr sz="2400" dirty="0">
                <a:latin typeface="Times New Roman"/>
                <a:cs typeface="Times New Roman"/>
              </a:rPr>
              <a:t>after	</a:t>
            </a:r>
            <a:r>
              <a:rPr sz="2400" spc="-5" dirty="0">
                <a:latin typeface="Times New Roman"/>
                <a:cs typeface="Times New Roman"/>
              </a:rPr>
              <a:t>exercise,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56006"/>
            <a:ext cx="1873885" cy="12541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Neutrophilia</a:t>
            </a:r>
            <a:endParaRPr sz="2400">
              <a:latin typeface="Impact"/>
              <a:cs typeface="Impact"/>
            </a:endParaRPr>
          </a:p>
          <a:p>
            <a:pPr marL="286385" marR="5080" indent="-274320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Physiologi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-  convulsions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83651"/>
            <a:ext cx="8301355" cy="33921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Acute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infections-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certain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bacilli,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fungi,</a:t>
            </a:r>
            <a:r>
              <a:rPr sz="2400" dirty="0">
                <a:latin typeface="Times New Roman"/>
                <a:cs typeface="Times New Roman"/>
              </a:rPr>
              <a:t> viruses,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parasites.</a:t>
            </a:r>
            <a:endParaRPr sz="2400">
              <a:latin typeface="Times New Roman"/>
              <a:cs typeface="Times New Roman"/>
            </a:endParaRPr>
          </a:p>
          <a:p>
            <a:pPr marL="286385" marR="5715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2362835" algn="l"/>
                <a:tab pos="4048760" algn="l"/>
                <a:tab pos="4981575" algn="l"/>
                <a:tab pos="6033135" algn="l"/>
                <a:tab pos="7331709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Inf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lamm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tory	co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-	</a:t>
            </a:r>
            <a:r>
              <a:rPr sz="2400" dirty="0">
                <a:latin typeface="Times New Roman"/>
                <a:cs typeface="Times New Roman"/>
              </a:rPr>
              <a:t>Gout,	Burns,	</a:t>
            </a:r>
            <a:r>
              <a:rPr sz="2400" spc="-265" dirty="0">
                <a:latin typeface="Times New Roman"/>
                <a:cs typeface="Times New Roman"/>
              </a:rPr>
              <a:t>V</a:t>
            </a:r>
            <a:r>
              <a:rPr sz="2400" spc="-5" dirty="0">
                <a:latin typeface="Times New Roman"/>
                <a:cs typeface="Times New Roman"/>
              </a:rPr>
              <a:t>ascular	</a:t>
            </a:r>
            <a:r>
              <a:rPr sz="2400" spc="-20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isease,  </a:t>
            </a:r>
            <a:r>
              <a:rPr sz="2400" dirty="0">
                <a:latin typeface="Times New Roman"/>
                <a:cs typeface="Times New Roman"/>
              </a:rPr>
              <a:t>Hypersensitivity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reactions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Intoxications-</a:t>
            </a:r>
            <a:r>
              <a:rPr sz="2400" b="1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Uremia,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Poisoning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chemicals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drugs-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mercury.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hemorrhage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hemolysis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Polycythemia,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myelotic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3886199"/>
            <a:ext cx="3962400" cy="2971799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920242"/>
            <a:ext cx="7387590" cy="425386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Eosinophilia</a:t>
            </a:r>
            <a:endParaRPr sz="24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Allergic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disorders-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bronchial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asthma, </a:t>
            </a:r>
            <a:r>
              <a:rPr sz="2400" dirty="0">
                <a:latin typeface="Times New Roman"/>
                <a:cs typeface="Times New Roman"/>
              </a:rPr>
              <a:t>hay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fever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Skin disease-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phemphigus, erythema multiforme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Scarlet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fever,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Parasitic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infection-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malaria.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Diseases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of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hemopoietic system- </a:t>
            </a:r>
            <a:r>
              <a:rPr sz="2400" spc="-5" dirty="0">
                <a:latin typeface="Times New Roman"/>
                <a:cs typeface="Times New Roman"/>
              </a:rPr>
              <a:t>chronic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myeloid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leukemia, polycythema </a:t>
            </a:r>
            <a:r>
              <a:rPr sz="2400" dirty="0">
                <a:latin typeface="Times New Roman"/>
                <a:cs typeface="Times New Roman"/>
              </a:rPr>
              <a:t>vera, </a:t>
            </a:r>
            <a:r>
              <a:rPr sz="2400" spc="-5" dirty="0">
                <a:latin typeface="Times New Roman"/>
                <a:cs typeface="Times New Roman"/>
              </a:rPr>
              <a:t>hodgkins disease, pernicious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Following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irradiation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Sarcoidosis,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rheumatoid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arthritis.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755" y="4190999"/>
            <a:ext cx="3857243" cy="266699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80033"/>
            <a:ext cx="6655434" cy="257111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Basophilia</a:t>
            </a:r>
            <a:endParaRPr sz="2400">
              <a:latin typeface="Impact"/>
              <a:cs typeface="Impact"/>
            </a:endParaRPr>
          </a:p>
          <a:p>
            <a:pPr marL="287020" indent="-274955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Splenectomy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Blood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disease-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CML, polycythemia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vera,</a:t>
            </a:r>
            <a:r>
              <a:rPr sz="2400" spc="-15" dirty="0">
                <a:latin typeface="Times New Roman"/>
                <a:cs typeface="Times New Roman"/>
              </a:rPr>
              <a:t> hodgkin’s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smallpox,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chickenpox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After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injection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foreign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3886198"/>
            <a:ext cx="5029199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201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L</a:t>
            </a:r>
            <a:r>
              <a:rPr spc="-10" dirty="0"/>
              <a:t>ymp</a:t>
            </a:r>
            <a:r>
              <a:rPr spc="-5" dirty="0"/>
              <a:t>h</a:t>
            </a:r>
            <a:r>
              <a:rPr spc="-10" dirty="0"/>
              <a:t>oc</a:t>
            </a:r>
            <a:r>
              <a:rPr spc="50" dirty="0"/>
              <a:t>y</a:t>
            </a:r>
            <a:r>
              <a:rPr spc="-5" dirty="0"/>
              <a:t>to</a:t>
            </a:r>
            <a:r>
              <a:rPr dirty="0"/>
              <a:t>s</a:t>
            </a:r>
            <a:r>
              <a:rPr spc="-5" dirty="0"/>
              <a:t>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52851"/>
            <a:ext cx="5784850" cy="22199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Acute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Infections-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infectious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mononucleosis,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Chronic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Infections-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tuberculosis,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syphilis,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Lymphocytic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lymphosarcoma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Hemopoietic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disorders-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lymphocytosis,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Mumps,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german measles, </a:t>
            </a:r>
            <a:r>
              <a:rPr sz="2400" dirty="0">
                <a:latin typeface="Times New Roman"/>
                <a:cs typeface="Times New Roman"/>
              </a:rPr>
              <a:t>thyrotoxicosis.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809999"/>
            <a:ext cx="510539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894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Monocytosis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231515"/>
            <a:ext cx="7385050" cy="30251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Bacterial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infections-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tuberculosis,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SABE,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syphilis,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Protozoal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and Rickettsial-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malaria,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typhus,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kala-azar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CML,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hodgkin’s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multiple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myeloma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Lipid storage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disease-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Gaucher’s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Granulomatous </a:t>
            </a:r>
            <a:r>
              <a:rPr sz="2400" dirty="0">
                <a:latin typeface="Times New Roman"/>
                <a:cs typeface="Times New Roman"/>
              </a:rPr>
              <a:t>disease-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sarcoidosis,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ulcerative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colitis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758950" algn="l"/>
                <a:tab pos="3149600" algn="l"/>
                <a:tab pos="4502785" algn="l"/>
                <a:tab pos="5535930" algn="l"/>
              </a:tabLst>
            </a:pPr>
            <a:r>
              <a:rPr sz="2400" spc="-5" dirty="0">
                <a:latin typeface="Times New Roman"/>
                <a:cs typeface="Times New Roman"/>
              </a:rPr>
              <a:t>Collagen	vascular	disease-	lupus	erythematosus,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rheumatoid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arthritis.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4213859"/>
            <a:ext cx="4038600" cy="264414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681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L</a:t>
            </a:r>
            <a:r>
              <a:rPr dirty="0">
                <a:solidFill>
                  <a:srgbClr val="C00000"/>
                </a:solidFill>
              </a:rPr>
              <a:t>E</a:t>
            </a:r>
            <a:r>
              <a:rPr spc="-5" dirty="0">
                <a:solidFill>
                  <a:srgbClr val="C00000"/>
                </a:solidFill>
              </a:rPr>
              <a:t>U</a:t>
            </a:r>
            <a:r>
              <a:rPr spc="-55" dirty="0">
                <a:solidFill>
                  <a:srgbClr val="C00000"/>
                </a:solidFill>
              </a:rPr>
              <a:t>K</a:t>
            </a:r>
            <a:r>
              <a:rPr spc="-10" dirty="0">
                <a:solidFill>
                  <a:srgbClr val="C00000"/>
                </a:solidFill>
              </a:rPr>
              <a:t>OPENIA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002538"/>
            <a:ext cx="7769225" cy="3952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300" dirty="0">
                <a:latin typeface="Times New Roman"/>
                <a:cs typeface="Times New Roman"/>
              </a:rPr>
              <a:t>Leukopenia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spc="5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decrease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</a:t>
            </a:r>
            <a:r>
              <a:rPr sz="2300" spc="5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number</a:t>
            </a:r>
            <a:r>
              <a:rPr sz="2300" spc="5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white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blood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cells (leukocytes) </a:t>
            </a:r>
            <a:r>
              <a:rPr sz="2300" spc="-5" dirty="0">
                <a:latin typeface="Times New Roman"/>
                <a:cs typeface="Times New Roman"/>
              </a:rPr>
              <a:t>found in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blood, </a:t>
            </a:r>
            <a:r>
              <a:rPr sz="2300" dirty="0">
                <a:latin typeface="Times New Roman"/>
                <a:cs typeface="Times New Roman"/>
              </a:rPr>
              <a:t>which </a:t>
            </a:r>
            <a:r>
              <a:rPr sz="2300" spc="-5" dirty="0">
                <a:latin typeface="Times New Roman"/>
                <a:cs typeface="Times New Roman"/>
              </a:rPr>
              <a:t>places </a:t>
            </a:r>
            <a:r>
              <a:rPr sz="2300" dirty="0">
                <a:latin typeface="Times New Roman"/>
                <a:cs typeface="Times New Roman"/>
              </a:rPr>
              <a:t>individuals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at increased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risk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infection.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CAUSES:</a:t>
            </a:r>
            <a:endParaRPr sz="23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300" b="1" dirty="0">
                <a:latin typeface="Times New Roman"/>
                <a:cs typeface="Times New Roman"/>
              </a:rPr>
              <a:t>1)</a:t>
            </a:r>
            <a:r>
              <a:rPr sz="2300" b="1" spc="-55" dirty="0">
                <a:latin typeface="Times New Roman"/>
                <a:cs typeface="Times New Roman"/>
              </a:rPr>
              <a:t> </a:t>
            </a:r>
            <a:r>
              <a:rPr sz="2300" b="1" dirty="0">
                <a:solidFill>
                  <a:srgbClr val="FF0000"/>
                </a:solidFill>
                <a:latin typeface="Times New Roman"/>
                <a:cs typeface="Times New Roman"/>
              </a:rPr>
              <a:t>Infections: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741045" algn="l"/>
              </a:tabLst>
            </a:pPr>
            <a:r>
              <a:rPr sz="2300" spc="5" dirty="0">
                <a:latin typeface="Times New Roman"/>
                <a:cs typeface="Times New Roman"/>
              </a:rPr>
              <a:t>A)	</a:t>
            </a:r>
            <a:r>
              <a:rPr sz="2300" b="1" dirty="0">
                <a:latin typeface="Times New Roman"/>
                <a:cs typeface="Times New Roman"/>
              </a:rPr>
              <a:t>Bacterial</a:t>
            </a:r>
            <a:r>
              <a:rPr sz="2300" b="1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–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typhoid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fever,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Paratyphoid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20" dirty="0">
                <a:latin typeface="Times New Roman"/>
                <a:cs typeface="Times New Roman"/>
              </a:rPr>
              <a:t>fever,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Brucellosis</a:t>
            </a:r>
            <a:endParaRPr sz="2300">
              <a:latin typeface="Times New Roman"/>
              <a:cs typeface="Times New Roman"/>
            </a:endParaRPr>
          </a:p>
          <a:p>
            <a:pPr marL="286385" marR="6985" indent="-274320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736600" algn="l"/>
                <a:tab pos="1532255" algn="l"/>
                <a:tab pos="2159635" algn="l"/>
                <a:tab pos="3743960" algn="l"/>
                <a:tab pos="5076190" algn="l"/>
                <a:tab pos="6267450" algn="l"/>
              </a:tabLst>
            </a:pPr>
            <a:r>
              <a:rPr sz="2300" dirty="0">
                <a:latin typeface="Times New Roman"/>
                <a:cs typeface="Times New Roman"/>
              </a:rPr>
              <a:t>B)	</a:t>
            </a:r>
            <a:r>
              <a:rPr sz="2300" b="1" spc="-80" dirty="0">
                <a:latin typeface="Times New Roman"/>
                <a:cs typeface="Times New Roman"/>
              </a:rPr>
              <a:t>V</a:t>
            </a:r>
            <a:r>
              <a:rPr sz="2300" b="1" dirty="0">
                <a:latin typeface="Times New Roman"/>
                <a:cs typeface="Times New Roman"/>
              </a:rPr>
              <a:t>i</a:t>
            </a:r>
            <a:r>
              <a:rPr sz="2300" b="1" spc="-10" dirty="0">
                <a:latin typeface="Times New Roman"/>
                <a:cs typeface="Times New Roman"/>
              </a:rPr>
              <a:t>r</a:t>
            </a:r>
            <a:r>
              <a:rPr sz="2300" b="1" dirty="0">
                <a:latin typeface="Times New Roman"/>
                <a:cs typeface="Times New Roman"/>
              </a:rPr>
              <a:t>al	a</a:t>
            </a:r>
            <a:r>
              <a:rPr sz="2300" b="1" spc="-10" dirty="0">
                <a:latin typeface="Times New Roman"/>
                <a:cs typeface="Times New Roman"/>
              </a:rPr>
              <a:t>n</a:t>
            </a:r>
            <a:r>
              <a:rPr sz="2300" b="1" dirty="0">
                <a:latin typeface="Times New Roman"/>
                <a:cs typeface="Times New Roman"/>
              </a:rPr>
              <a:t>d	Ricke</a:t>
            </a:r>
            <a:r>
              <a:rPr sz="2300" b="1" spc="-15" dirty="0">
                <a:latin typeface="Times New Roman"/>
                <a:cs typeface="Times New Roman"/>
              </a:rPr>
              <a:t>t</a:t>
            </a:r>
            <a:r>
              <a:rPr sz="2300" b="1" dirty="0">
                <a:latin typeface="Times New Roman"/>
                <a:cs typeface="Times New Roman"/>
              </a:rPr>
              <a:t>ts</a:t>
            </a:r>
            <a:r>
              <a:rPr sz="2300" b="1" spc="-15" dirty="0">
                <a:latin typeface="Times New Roman"/>
                <a:cs typeface="Times New Roman"/>
              </a:rPr>
              <a:t>i</a:t>
            </a:r>
            <a:r>
              <a:rPr sz="2300" b="1" dirty="0">
                <a:latin typeface="Times New Roman"/>
                <a:cs typeface="Times New Roman"/>
              </a:rPr>
              <a:t>a</a:t>
            </a:r>
            <a:r>
              <a:rPr sz="2300" b="1" spc="-5" dirty="0">
                <a:latin typeface="Times New Roman"/>
                <a:cs typeface="Times New Roman"/>
              </a:rPr>
              <a:t>l</a:t>
            </a:r>
            <a:r>
              <a:rPr sz="2300" b="1" dirty="0">
                <a:latin typeface="Times New Roman"/>
                <a:cs typeface="Times New Roman"/>
              </a:rPr>
              <a:t>-	</a:t>
            </a:r>
            <a:r>
              <a:rPr sz="2300" dirty="0">
                <a:latin typeface="Times New Roman"/>
                <a:cs typeface="Times New Roman"/>
              </a:rPr>
              <a:t>Inf</a:t>
            </a:r>
            <a:r>
              <a:rPr sz="2300" spc="-15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uenz</a:t>
            </a:r>
            <a:r>
              <a:rPr sz="2300" spc="-10" dirty="0">
                <a:latin typeface="Times New Roman"/>
                <a:cs typeface="Times New Roman"/>
              </a:rPr>
              <a:t>a</a:t>
            </a:r>
            <a:r>
              <a:rPr sz="2300" dirty="0">
                <a:latin typeface="Times New Roman"/>
                <a:cs typeface="Times New Roman"/>
              </a:rPr>
              <a:t>,	Meas</a:t>
            </a:r>
            <a:r>
              <a:rPr sz="2300" spc="5" dirty="0">
                <a:latin typeface="Times New Roman"/>
                <a:cs typeface="Times New Roman"/>
              </a:rPr>
              <a:t>l</a:t>
            </a:r>
            <a:r>
              <a:rPr sz="2300" dirty="0">
                <a:latin typeface="Times New Roman"/>
                <a:cs typeface="Times New Roman"/>
              </a:rPr>
              <a:t>es,	Chick</a:t>
            </a:r>
            <a:r>
              <a:rPr sz="2300" spc="-10" dirty="0">
                <a:latin typeface="Times New Roman"/>
                <a:cs typeface="Times New Roman"/>
              </a:rPr>
              <a:t>e</a:t>
            </a:r>
            <a:r>
              <a:rPr sz="2300" dirty="0">
                <a:latin typeface="Times New Roman"/>
                <a:cs typeface="Times New Roman"/>
              </a:rPr>
              <a:t>npox,  Dengue,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Infectious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Hepatitis</a:t>
            </a:r>
            <a:endParaRPr sz="23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724535" algn="l"/>
              </a:tabLst>
            </a:pPr>
            <a:r>
              <a:rPr sz="2300" dirty="0">
                <a:latin typeface="Times New Roman"/>
                <a:cs typeface="Times New Roman"/>
              </a:rPr>
              <a:t>C)	</a:t>
            </a:r>
            <a:r>
              <a:rPr sz="2300" b="1" spc="-5" dirty="0">
                <a:latin typeface="Times New Roman"/>
                <a:cs typeface="Times New Roman"/>
              </a:rPr>
              <a:t>Protozoal</a:t>
            </a:r>
            <a:r>
              <a:rPr sz="2300" spc="-5" dirty="0">
                <a:latin typeface="Times New Roman"/>
                <a:cs typeface="Times New Roman"/>
              </a:rPr>
              <a:t>-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Malaria,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Kala-azar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52601"/>
            <a:ext cx="7635240" cy="42691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dirty="0">
                <a:latin typeface="Times New Roman"/>
                <a:cs typeface="Times New Roman"/>
              </a:rPr>
              <a:t>2)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Hemopoietic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disorders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7020" marR="56261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Gaucher’s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disease,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Pernicious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anemia,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Aplastic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Chronic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hypochromic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anemia,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Agranuocytosis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3)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Chemical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agents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Mustards,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Benzene,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Urethane.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Analgesics,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Anticonvulsants,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Sulfonamides,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Antihistamines,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Antithyroid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drugs.</a:t>
            </a:r>
            <a:endParaRPr sz="2400">
              <a:latin typeface="Times New Roman"/>
              <a:cs typeface="Times New Roman"/>
            </a:endParaRPr>
          </a:p>
          <a:p>
            <a:pPr marL="343535" indent="-331470">
              <a:lnSpc>
                <a:spcPct val="100000"/>
              </a:lnSpc>
              <a:spcBef>
                <a:spcPts val="580"/>
              </a:spcBef>
              <a:buAutoNum type="arabicParenR" startAt="4"/>
              <a:tabLst>
                <a:tab pos="344170" algn="l"/>
              </a:tabLst>
            </a:pPr>
            <a:r>
              <a:rPr sz="2400" spc="-5" dirty="0">
                <a:latin typeface="Times New Roman"/>
                <a:cs typeface="Times New Roman"/>
              </a:rPr>
              <a:t>X-ray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radiations</a:t>
            </a:r>
            <a:endParaRPr sz="2400">
              <a:latin typeface="Times New Roman"/>
              <a:cs typeface="Times New Roman"/>
            </a:endParaRPr>
          </a:p>
          <a:p>
            <a:pPr marL="326390" indent="-314325">
              <a:lnSpc>
                <a:spcPct val="100000"/>
              </a:lnSpc>
              <a:spcBef>
                <a:spcPts val="575"/>
              </a:spcBef>
              <a:buAutoNum type="arabicParenR" startAt="4"/>
              <a:tabLst>
                <a:tab pos="327025" algn="l"/>
              </a:tabLst>
            </a:pPr>
            <a:r>
              <a:rPr sz="2400" dirty="0">
                <a:latin typeface="Times New Roman"/>
                <a:cs typeface="Times New Roman"/>
              </a:rPr>
              <a:t>Anaphylactid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shock</a:t>
            </a:r>
            <a:endParaRPr sz="2400">
              <a:latin typeface="Times New Roman"/>
              <a:cs typeface="Times New Roman"/>
            </a:endParaRPr>
          </a:p>
          <a:p>
            <a:pPr marL="343535" indent="-331470">
              <a:lnSpc>
                <a:spcPct val="100000"/>
              </a:lnSpc>
              <a:spcBef>
                <a:spcPts val="575"/>
              </a:spcBef>
              <a:buAutoNum type="arabicParenR" startAt="4"/>
              <a:tabLst>
                <a:tab pos="344170" algn="l"/>
              </a:tabLst>
            </a:pPr>
            <a:r>
              <a:rPr sz="2400" dirty="0">
                <a:latin typeface="Times New Roman"/>
                <a:cs typeface="Times New Roman"/>
              </a:rPr>
              <a:t>Liver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cirrhosis,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DLE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58469"/>
            <a:ext cx="48031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C00000"/>
                </a:solidFill>
              </a:rPr>
              <a:t>Agranulocytosis 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(Neutropenia/Granulocytopenia)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91081"/>
            <a:ext cx="776732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Serious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disease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involving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WBC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characterized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  <a:p>
            <a:pPr marL="28638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decrease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number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circulating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granulocytes.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terms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agranulocytosis,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neutropenia,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granulocytopenia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commonly </a:t>
            </a:r>
            <a:r>
              <a:rPr sz="2400" dirty="0">
                <a:latin typeface="Times New Roman"/>
                <a:cs typeface="Times New Roman"/>
              </a:rPr>
              <a:t>used </a:t>
            </a:r>
            <a:r>
              <a:rPr sz="2400" spc="-5" dirty="0">
                <a:latin typeface="Times New Roman"/>
                <a:cs typeface="Times New Roman"/>
              </a:rPr>
              <a:t>interchangeably </a:t>
            </a:r>
            <a:r>
              <a:rPr sz="2400" dirty="0">
                <a:latin typeface="Times New Roman"/>
                <a:cs typeface="Times New Roman"/>
              </a:rPr>
              <a:t>for a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quantity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leukocytes.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5" dirty="0">
                <a:solidFill>
                  <a:srgbClr val="001F5F"/>
                </a:solidFill>
                <a:latin typeface="Impact"/>
                <a:cs typeface="Impact"/>
              </a:rPr>
              <a:t>Types:</a:t>
            </a:r>
            <a:endParaRPr sz="2400">
              <a:latin typeface="Impact"/>
              <a:cs typeface="Impact"/>
            </a:endParaRPr>
          </a:p>
          <a:p>
            <a:pPr marL="287020" indent="-274320" algn="just">
              <a:lnSpc>
                <a:spcPct val="100000"/>
              </a:lnSpc>
              <a:spcBef>
                <a:spcPts val="52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Primary</a:t>
            </a:r>
            <a:r>
              <a:rPr sz="24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Agranulocytosis-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unknown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etiology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Secondary</a:t>
            </a:r>
            <a:r>
              <a:rPr sz="2400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Agranulocytosis-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known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etiology.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316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E</a:t>
            </a:r>
            <a:r>
              <a:rPr spc="-5" dirty="0"/>
              <a:t>TIO</a:t>
            </a:r>
            <a:r>
              <a:rPr spc="-50" dirty="0"/>
              <a:t>L</a:t>
            </a:r>
            <a:r>
              <a:rPr spc="-10" dirty="0"/>
              <a:t>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923289"/>
            <a:ext cx="2763520" cy="3098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Antineoplastics,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Antibiotics,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Anticonvulsants,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Antiinflammatories,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Antithyroid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agents,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Diuretics,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Phenothiazines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4508372"/>
            <a:ext cx="784479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304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Kostmann</a:t>
            </a:r>
            <a:r>
              <a:rPr sz="2400" b="1" spc="1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syndrome</a:t>
            </a:r>
            <a:r>
              <a:rPr sz="2400" b="1" spc="11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 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of</a:t>
            </a:r>
            <a:r>
              <a:rPr sz="2400" spc="58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diseases    that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affect </a:t>
            </a:r>
            <a:r>
              <a:rPr sz="2400" spc="-5" dirty="0">
                <a:latin typeface="Times New Roman"/>
                <a:cs typeface="Times New Roman"/>
              </a:rPr>
              <a:t>myelopoiesis, causing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congenital form </a:t>
            </a:r>
            <a:r>
              <a:rPr sz="2400" spc="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neutropenia ,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without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malformations.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manifests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infancy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life-threatening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bacterial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5961" y="686562"/>
            <a:ext cx="5486400" cy="3657600"/>
          </a:xfrm>
          <a:prstGeom prst="rect">
            <a:avLst/>
          </a:prstGeom>
          <a:ln w="22859">
            <a:solidFill>
              <a:srgbClr val="7D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5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Drugs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hapten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Induce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Antibody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formation</a:t>
            </a:r>
            <a:endParaRPr sz="2000">
              <a:latin typeface="Calibri"/>
              <a:cs typeface="Calibri"/>
            </a:endParaRPr>
          </a:p>
          <a:p>
            <a:pPr marL="208915" marR="202565" algn="ctr">
              <a:lnSpc>
                <a:spcPct val="200000"/>
              </a:lnSpc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Destroy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granulocytes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form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immune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complexes </a:t>
            </a:r>
            <a:r>
              <a:rPr sz="2000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Bind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neutrophils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Destroy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them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32932" y="1589532"/>
            <a:ext cx="327660" cy="251460"/>
            <a:chOff x="5932932" y="1589532"/>
            <a:chExt cx="327660" cy="251460"/>
          </a:xfrm>
        </p:grpSpPr>
        <p:sp>
          <p:nvSpPr>
            <p:cNvPr id="7" name="object 7"/>
            <p:cNvSpPr/>
            <p:nvPr/>
          </p:nvSpPr>
          <p:spPr>
            <a:xfrm>
              <a:off x="5944362" y="16009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228600" y="0"/>
                  </a:moveTo>
                  <a:lnTo>
                    <a:pt x="76200" y="0"/>
                  </a:lnTo>
                  <a:lnTo>
                    <a:pt x="76200" y="114300"/>
                  </a:lnTo>
                  <a:lnTo>
                    <a:pt x="0" y="114300"/>
                  </a:lnTo>
                  <a:lnTo>
                    <a:pt x="152400" y="228600"/>
                  </a:lnTo>
                  <a:lnTo>
                    <a:pt x="304800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4362" y="16009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114300"/>
                  </a:moveTo>
                  <a:lnTo>
                    <a:pt x="76200" y="1143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114300"/>
                  </a:lnTo>
                  <a:lnTo>
                    <a:pt x="304800" y="114300"/>
                  </a:lnTo>
                  <a:lnTo>
                    <a:pt x="152400" y="228600"/>
                  </a:lnTo>
                  <a:lnTo>
                    <a:pt x="0" y="1143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932932" y="2199132"/>
            <a:ext cx="327660" cy="251460"/>
            <a:chOff x="5932932" y="2199132"/>
            <a:chExt cx="327660" cy="251460"/>
          </a:xfrm>
        </p:grpSpPr>
        <p:sp>
          <p:nvSpPr>
            <p:cNvPr id="10" name="object 10"/>
            <p:cNvSpPr/>
            <p:nvPr/>
          </p:nvSpPr>
          <p:spPr>
            <a:xfrm>
              <a:off x="5944362" y="22105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228600" y="0"/>
                  </a:moveTo>
                  <a:lnTo>
                    <a:pt x="76200" y="0"/>
                  </a:lnTo>
                  <a:lnTo>
                    <a:pt x="76200" y="114300"/>
                  </a:lnTo>
                  <a:lnTo>
                    <a:pt x="0" y="114300"/>
                  </a:lnTo>
                  <a:lnTo>
                    <a:pt x="152400" y="228600"/>
                  </a:lnTo>
                  <a:lnTo>
                    <a:pt x="304800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44362" y="22105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114300"/>
                  </a:moveTo>
                  <a:lnTo>
                    <a:pt x="76200" y="1143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114300"/>
                  </a:lnTo>
                  <a:lnTo>
                    <a:pt x="304800" y="114300"/>
                  </a:lnTo>
                  <a:lnTo>
                    <a:pt x="152400" y="228600"/>
                  </a:lnTo>
                  <a:lnTo>
                    <a:pt x="0" y="1143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932932" y="2808732"/>
            <a:ext cx="327660" cy="251460"/>
            <a:chOff x="5932932" y="2808732"/>
            <a:chExt cx="327660" cy="251460"/>
          </a:xfrm>
        </p:grpSpPr>
        <p:sp>
          <p:nvSpPr>
            <p:cNvPr id="13" name="object 13"/>
            <p:cNvSpPr/>
            <p:nvPr/>
          </p:nvSpPr>
          <p:spPr>
            <a:xfrm>
              <a:off x="5944362" y="28201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228600" y="0"/>
                  </a:moveTo>
                  <a:lnTo>
                    <a:pt x="76200" y="0"/>
                  </a:lnTo>
                  <a:lnTo>
                    <a:pt x="76200" y="114300"/>
                  </a:lnTo>
                  <a:lnTo>
                    <a:pt x="0" y="114300"/>
                  </a:lnTo>
                  <a:lnTo>
                    <a:pt x="152400" y="228600"/>
                  </a:lnTo>
                  <a:lnTo>
                    <a:pt x="304800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44362" y="28201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114300"/>
                  </a:moveTo>
                  <a:lnTo>
                    <a:pt x="76200" y="1143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114300"/>
                  </a:lnTo>
                  <a:lnTo>
                    <a:pt x="304800" y="114300"/>
                  </a:lnTo>
                  <a:lnTo>
                    <a:pt x="152400" y="228600"/>
                  </a:lnTo>
                  <a:lnTo>
                    <a:pt x="0" y="1143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932932" y="3418332"/>
            <a:ext cx="327660" cy="251460"/>
            <a:chOff x="5932932" y="3418332"/>
            <a:chExt cx="327660" cy="251460"/>
          </a:xfrm>
        </p:grpSpPr>
        <p:sp>
          <p:nvSpPr>
            <p:cNvPr id="16" name="object 16"/>
            <p:cNvSpPr/>
            <p:nvPr/>
          </p:nvSpPr>
          <p:spPr>
            <a:xfrm>
              <a:off x="5944362" y="34297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228600" y="0"/>
                  </a:moveTo>
                  <a:lnTo>
                    <a:pt x="76200" y="0"/>
                  </a:lnTo>
                  <a:lnTo>
                    <a:pt x="76200" y="114300"/>
                  </a:lnTo>
                  <a:lnTo>
                    <a:pt x="0" y="114300"/>
                  </a:lnTo>
                  <a:lnTo>
                    <a:pt x="152400" y="228600"/>
                  </a:lnTo>
                  <a:lnTo>
                    <a:pt x="304800" y="114300"/>
                  </a:lnTo>
                  <a:lnTo>
                    <a:pt x="228600" y="1143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44362" y="3429762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304800" h="228600">
                  <a:moveTo>
                    <a:pt x="0" y="114300"/>
                  </a:moveTo>
                  <a:lnTo>
                    <a:pt x="76200" y="1143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114300"/>
                  </a:lnTo>
                  <a:lnTo>
                    <a:pt x="304800" y="114300"/>
                  </a:lnTo>
                  <a:lnTo>
                    <a:pt x="152400" y="228600"/>
                  </a:lnTo>
                  <a:lnTo>
                    <a:pt x="0" y="114300"/>
                  </a:lnTo>
                  <a:close/>
                </a:path>
              </a:pathLst>
            </a:custGeom>
            <a:ln w="22860">
              <a:solidFill>
                <a:srgbClr val="7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447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4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194939"/>
            <a:ext cx="5643880" cy="35369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Occur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particularly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among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adults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0" dirty="0">
                <a:latin typeface="Times New Roman"/>
                <a:cs typeface="Times New Roman"/>
              </a:rPr>
              <a:t>Women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more affected.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fever,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chills,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throat,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Malaise,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weakness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Skin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appears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anemic,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Presence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infections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Regional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lymphadenitis,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2301875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Complication</a:t>
            </a:r>
            <a:r>
              <a:rPr sz="2400" dirty="0">
                <a:latin typeface="Times New Roman"/>
                <a:cs typeface="Times New Roman"/>
              </a:rPr>
              <a:t>-	Generalized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sepsis.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32790"/>
            <a:ext cx="5009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RED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15" dirty="0">
                <a:solidFill>
                  <a:srgbClr val="C00000"/>
                </a:solidFill>
              </a:rPr>
              <a:t>BLOOD</a:t>
            </a:r>
            <a:r>
              <a:rPr spc="-10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CELL</a:t>
            </a:r>
            <a:r>
              <a:rPr spc="-1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AND</a:t>
            </a:r>
            <a:r>
              <a:rPr spc="-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ITS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DISORDERS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715465"/>
            <a:ext cx="6728459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Erythrocytes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nucleated</a:t>
            </a:r>
            <a:endParaRPr sz="2400">
              <a:latin typeface="Times New Roman"/>
              <a:cs typeface="Times New Roman"/>
            </a:endParaRPr>
          </a:p>
          <a:p>
            <a:pPr marR="2790825" algn="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formed elements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blood.</a:t>
            </a:r>
            <a:endParaRPr sz="2400">
              <a:latin typeface="Times New Roman"/>
              <a:cs typeface="Times New Roman"/>
            </a:endParaRPr>
          </a:p>
          <a:p>
            <a:pPr marL="274320" marR="2708910" indent="-274320" algn="r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743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color-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hemoglobin.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2667000"/>
            <a:ext cx="2971800" cy="3374136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900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6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90929"/>
            <a:ext cx="6617334" cy="50012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5080" indent="-274320">
              <a:lnSpc>
                <a:spcPts val="2590"/>
              </a:lnSpc>
              <a:spcBef>
                <a:spcPts val="4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Necrotizing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ulceration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25" dirty="0">
                <a:latin typeface="Times New Roman"/>
                <a:cs typeface="Times New Roman"/>
              </a:rPr>
              <a:t> cavity,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tonsils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pharynx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particularly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gingiva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palate.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ts val="2740"/>
              </a:lnSpc>
              <a:spcBef>
                <a:spcPts val="254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Necrotic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ulcers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covered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even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black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40"/>
              </a:lnSpc>
            </a:pPr>
            <a:r>
              <a:rPr sz="2400" spc="-5" dirty="0">
                <a:latin typeface="Times New Roman"/>
                <a:cs typeface="Times New Roman"/>
              </a:rPr>
              <a:t>membrane.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purulent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discharge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noted.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Excessive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salivation.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surgical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contraindicated.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C0000"/>
              </a:buClr>
              <a:buFont typeface="Arial MT"/>
              <a:buChar char="•"/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4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7020" indent="-274320">
              <a:lnSpc>
                <a:spcPct val="100000"/>
              </a:lnSpc>
              <a:spcBef>
                <a:spcPts val="22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10" dirty="0">
                <a:latin typeface="Times New Roman"/>
                <a:cs typeface="Times New Roman"/>
              </a:rPr>
              <a:t>WBC</a:t>
            </a:r>
            <a:r>
              <a:rPr sz="2400" dirty="0">
                <a:latin typeface="Times New Roman"/>
                <a:cs typeface="Times New Roman"/>
              </a:rPr>
              <a:t> 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often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below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cubic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mm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ts val="2735"/>
              </a:lnSpc>
              <a:spcBef>
                <a:spcPts val="29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Almost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complete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absence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granulocytes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ts val="2735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PMNs.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RBC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platelet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3843" y="609600"/>
            <a:ext cx="2010155" cy="2286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91300" y="3733799"/>
            <a:ext cx="2552699" cy="3124199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53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947799"/>
            <a:ext cx="7386955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Recognition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withdrawal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causative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105535" algn="l"/>
                <a:tab pos="2344420" algn="l"/>
                <a:tab pos="3432810" algn="l"/>
                <a:tab pos="3996690" algn="l"/>
                <a:tab pos="5606415" algn="l"/>
                <a:tab pos="6120130" algn="l"/>
                <a:tab pos="7087870" algn="l"/>
              </a:tabLst>
            </a:pPr>
            <a:r>
              <a:rPr sz="2400" dirty="0">
                <a:latin typeface="Times New Roman"/>
                <a:cs typeface="Times New Roman"/>
              </a:rPr>
              <a:t>Oral	hy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iene	should	be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eti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ulous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foster	</a:t>
            </a:r>
            <a:r>
              <a:rPr sz="2400" spc="-10" dirty="0">
                <a:latin typeface="Times New Roman"/>
                <a:cs typeface="Times New Roman"/>
              </a:rPr>
              <a:t>an  </a:t>
            </a:r>
            <a:r>
              <a:rPr sz="2400" spc="-5" dirty="0">
                <a:latin typeface="Times New Roman"/>
                <a:cs typeface="Times New Roman"/>
              </a:rPr>
              <a:t>immaculate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5" dirty="0">
                <a:latin typeface="Times New Roman"/>
                <a:cs typeface="Times New Roman"/>
              </a:rPr>
              <a:t> environment.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795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Cyclic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Neutropenia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159509"/>
            <a:ext cx="7389495" cy="444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6985" indent="-274955" algn="just">
              <a:lnSpc>
                <a:spcPct val="100000"/>
              </a:lnSpc>
              <a:spcBef>
                <a:spcPts val="10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Cyclic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neutropenia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dirty="0">
                <a:latin typeface="Times New Roman"/>
                <a:cs typeface="Times New Roman"/>
              </a:rPr>
              <a:t> a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rare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hematologic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disorder, 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characterized </a:t>
            </a:r>
            <a:r>
              <a:rPr sz="2300" spc="-10" dirty="0">
                <a:latin typeface="Times New Roman"/>
                <a:cs typeface="Times New Roman"/>
              </a:rPr>
              <a:t>by </a:t>
            </a:r>
            <a:r>
              <a:rPr sz="2300" spc="-5" dirty="0">
                <a:latin typeface="Times New Roman"/>
                <a:cs typeface="Times New Roman"/>
              </a:rPr>
              <a:t>repetitive </a:t>
            </a:r>
            <a:r>
              <a:rPr sz="2300" dirty="0">
                <a:latin typeface="Times New Roman"/>
                <a:cs typeface="Times New Roman"/>
              </a:rPr>
              <a:t>episodes of </a:t>
            </a:r>
            <a:r>
              <a:rPr sz="2300" spc="-20" dirty="0">
                <a:latin typeface="Times New Roman"/>
                <a:cs typeface="Times New Roman"/>
              </a:rPr>
              <a:t>fever, </a:t>
            </a:r>
            <a:r>
              <a:rPr sz="2300" spc="-5" dirty="0">
                <a:latin typeface="Times New Roman"/>
                <a:cs typeface="Times New Roman"/>
              </a:rPr>
              <a:t>mouth </a:t>
            </a:r>
            <a:r>
              <a:rPr sz="2300" dirty="0">
                <a:latin typeface="Times New Roman"/>
                <a:cs typeface="Times New Roman"/>
              </a:rPr>
              <a:t>ulcers,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5" dirty="0">
                <a:latin typeface="Times New Roman"/>
                <a:cs typeface="Times New Roman"/>
              </a:rPr>
              <a:t> infections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attributable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recurrent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severe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neutropenia.</a:t>
            </a:r>
            <a:endParaRPr sz="2300">
              <a:latin typeface="Times New Roman"/>
              <a:cs typeface="Times New Roman"/>
            </a:endParaRPr>
          </a:p>
          <a:p>
            <a:pPr marL="287020" marR="8255" indent="-274955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Characterized by </a:t>
            </a:r>
            <a:r>
              <a:rPr sz="2300" spc="-5" dirty="0">
                <a:latin typeface="Times New Roman"/>
                <a:cs typeface="Times New Roman"/>
              </a:rPr>
              <a:t>periodic </a:t>
            </a:r>
            <a:r>
              <a:rPr sz="2300" dirty="0">
                <a:latin typeface="Times New Roman"/>
                <a:cs typeface="Times New Roman"/>
              </a:rPr>
              <a:t>or cyclic </a:t>
            </a:r>
            <a:r>
              <a:rPr sz="2300" spc="-5" dirty="0">
                <a:latin typeface="Times New Roman"/>
                <a:cs typeface="Times New Roman"/>
              </a:rPr>
              <a:t>diminution in circulating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PMNs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as</a:t>
            </a:r>
            <a:r>
              <a:rPr sz="2300" dirty="0">
                <a:latin typeface="Times New Roman"/>
                <a:cs typeface="Times New Roman"/>
              </a:rPr>
              <a:t> a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result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bone</a:t>
            </a:r>
            <a:r>
              <a:rPr sz="2300" spc="-5" dirty="0">
                <a:latin typeface="Times New Roman"/>
                <a:cs typeface="Times New Roman"/>
              </a:rPr>
              <a:t> marrow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maturation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arrest.</a:t>
            </a:r>
            <a:endParaRPr sz="23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Neutropenia recurs with a regular </a:t>
            </a:r>
            <a:r>
              <a:rPr sz="2300" spc="-5" dirty="0">
                <a:latin typeface="Times New Roman"/>
                <a:cs typeface="Times New Roman"/>
              </a:rPr>
              <a:t>periodicity </a:t>
            </a:r>
            <a:r>
              <a:rPr sz="2300" dirty="0">
                <a:latin typeface="Times New Roman"/>
                <a:cs typeface="Times New Roman"/>
              </a:rPr>
              <a:t>of 21 days,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persists for 3 to 5 days, and </a:t>
            </a:r>
            <a:r>
              <a:rPr sz="2300" spc="-5" dirty="0">
                <a:latin typeface="Times New Roman"/>
                <a:cs typeface="Times New Roman"/>
              </a:rPr>
              <a:t>is </a:t>
            </a:r>
            <a:r>
              <a:rPr sz="2300" dirty="0">
                <a:latin typeface="Times New Roman"/>
                <a:cs typeface="Times New Roman"/>
              </a:rPr>
              <a:t>characterized by infectious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events that </a:t>
            </a:r>
            <a:r>
              <a:rPr sz="2300" dirty="0">
                <a:latin typeface="Times New Roman"/>
                <a:cs typeface="Times New Roman"/>
              </a:rPr>
              <a:t>are usually </a:t>
            </a:r>
            <a:r>
              <a:rPr sz="2300" spc="-5" dirty="0">
                <a:latin typeface="Times New Roman"/>
                <a:cs typeface="Times New Roman"/>
              </a:rPr>
              <a:t>less </a:t>
            </a:r>
            <a:r>
              <a:rPr sz="2300" dirty="0">
                <a:latin typeface="Times New Roman"/>
                <a:cs typeface="Times New Roman"/>
              </a:rPr>
              <a:t>severe than </a:t>
            </a:r>
            <a:r>
              <a:rPr sz="2300" spc="-5" dirty="0">
                <a:latin typeface="Times New Roman"/>
                <a:cs typeface="Times New Roman"/>
              </a:rPr>
              <a:t>in </a:t>
            </a:r>
            <a:r>
              <a:rPr sz="2300" dirty="0">
                <a:latin typeface="Times New Roman"/>
                <a:cs typeface="Times New Roman"/>
              </a:rPr>
              <a:t>severe chronic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neutropenia.</a:t>
            </a:r>
            <a:endParaRPr sz="23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Autosomal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dominant</a:t>
            </a:r>
            <a:r>
              <a:rPr sz="2300" dirty="0">
                <a:latin typeface="Times New Roman"/>
                <a:cs typeface="Times New Roman"/>
              </a:rPr>
              <a:t> cyclic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neutropenia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dirty="0">
                <a:latin typeface="Times New Roman"/>
                <a:cs typeface="Times New Roman"/>
              </a:rPr>
              <a:t> caused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mutation </a:t>
            </a:r>
            <a:r>
              <a:rPr sz="2300" dirty="0">
                <a:latin typeface="Times New Roman"/>
                <a:cs typeface="Times New Roman"/>
              </a:rPr>
              <a:t>of the gene for neutrophil </a:t>
            </a:r>
            <a:r>
              <a:rPr sz="2300" spc="-5" dirty="0">
                <a:latin typeface="Times New Roman"/>
                <a:cs typeface="Times New Roman"/>
              </a:rPr>
              <a:t>elastase, </a:t>
            </a:r>
            <a:r>
              <a:rPr sz="2300" i="1" spc="-5" dirty="0">
                <a:latin typeface="Times New Roman"/>
                <a:cs typeface="Times New Roman"/>
              </a:rPr>
              <a:t>ELA2, located </a:t>
            </a:r>
            <a:r>
              <a:rPr sz="2300" i="1" dirty="0">
                <a:latin typeface="Times New Roman"/>
                <a:cs typeface="Times New Roman"/>
              </a:rPr>
              <a:t> at</a:t>
            </a:r>
            <a:r>
              <a:rPr sz="2300" i="1" spc="-10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19p13.3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447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45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185795"/>
            <a:ext cx="5503545" cy="30981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Occurs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age, </a:t>
            </a:r>
            <a:r>
              <a:rPr sz="2400" spc="-5" dirty="0">
                <a:latin typeface="Times New Roman"/>
                <a:cs typeface="Times New Roman"/>
              </a:rPr>
              <a:t>infants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young </a:t>
            </a:r>
            <a:r>
              <a:rPr sz="2400" dirty="0">
                <a:latin typeface="Times New Roman"/>
                <a:cs typeface="Times New Roman"/>
              </a:rPr>
              <a:t>adults.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0" dirty="0">
                <a:latin typeface="Times New Roman"/>
                <a:cs typeface="Times New Roman"/>
              </a:rPr>
              <a:t>Symptoms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milder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Fever,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malaise,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throat,</a:t>
            </a:r>
            <a:r>
              <a:rPr sz="2400" spc="-5" dirty="0">
                <a:latin typeface="Times New Roman"/>
                <a:cs typeface="Times New Roman"/>
              </a:rPr>
              <a:t> stomatitis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Regional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lymphadenopathy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Headache,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arthritis,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Cutaneous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conjunctivitis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2900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6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173603"/>
            <a:ext cx="5883910" cy="251269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gingivitis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Stomatitis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Ulceration</a:t>
            </a:r>
            <a:endParaRPr sz="2400">
              <a:latin typeface="Times New Roman"/>
              <a:cs typeface="Times New Roman"/>
            </a:endParaRPr>
          </a:p>
          <a:p>
            <a:pPr marL="286385" marR="156845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Isolated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painful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ulcers-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lasts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10-14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scarring.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3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return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neutrophil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gingiva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appears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457200"/>
            <a:ext cx="2590799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32943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Radiographic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443351"/>
            <a:ext cx="7388225" cy="44888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3079115" algn="l"/>
              </a:tabLst>
            </a:pPr>
            <a:r>
              <a:rPr sz="2400" dirty="0">
                <a:latin typeface="Times New Roman"/>
                <a:cs typeface="Times New Roman"/>
              </a:rPr>
              <a:t>Mild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	superficial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alveolar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Prepubertal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periodontitis-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children,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around</a:t>
            </a:r>
            <a:endParaRPr sz="24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multiple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teeth.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findings:</a:t>
            </a:r>
            <a:endParaRPr sz="2400">
              <a:latin typeface="Impact"/>
              <a:cs typeface="Impact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2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Patient exhibit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blood </a:t>
            </a:r>
            <a:r>
              <a:rPr sz="2400" spc="-5" dirty="0">
                <a:latin typeface="Times New Roman"/>
                <a:cs typeface="Times New Roman"/>
              </a:rPr>
              <a:t>count </a:t>
            </a:r>
            <a:r>
              <a:rPr sz="2400" dirty="0">
                <a:latin typeface="Times New Roman"/>
                <a:cs typeface="Times New Roman"/>
              </a:rPr>
              <a:t>which, over a </a:t>
            </a:r>
            <a:r>
              <a:rPr sz="2400" spc="-5" dirty="0">
                <a:latin typeface="Times New Roman"/>
                <a:cs typeface="Times New Roman"/>
              </a:rPr>
              <a:t>period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4-5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begins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show</a:t>
            </a:r>
            <a:r>
              <a:rPr sz="2400" dirty="0">
                <a:latin typeface="Times New Roman"/>
                <a:cs typeface="Times New Roman"/>
              </a:rPr>
              <a:t> 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precipitous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decline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neutrophil</a:t>
            </a:r>
            <a:r>
              <a:rPr sz="2400" dirty="0">
                <a:latin typeface="Times New Roman"/>
                <a:cs typeface="Times New Roman"/>
              </a:rPr>
              <a:t> count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compensated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increase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in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monocytes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lymphocytes.</a:t>
            </a:r>
            <a:endParaRPr sz="2400">
              <a:latin typeface="Times New Roman"/>
              <a:cs typeface="Times New Roman"/>
            </a:endParaRPr>
          </a:p>
          <a:p>
            <a:pPr marL="286385" marR="889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Neutrophil</a:t>
            </a:r>
            <a:r>
              <a:rPr sz="2400" dirty="0">
                <a:latin typeface="Times New Roman"/>
                <a:cs typeface="Times New Roman"/>
              </a:rPr>
              <a:t> count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completely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disappear</a:t>
            </a:r>
            <a:r>
              <a:rPr sz="2400" dirty="0">
                <a:latin typeface="Times New Roman"/>
                <a:cs typeface="Times New Roman"/>
              </a:rPr>
              <a:t> 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1-2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days,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however cells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begins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reappear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4-5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0"/>
            <a:ext cx="2514600" cy="2028444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656590"/>
            <a:ext cx="153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2130679"/>
            <a:ext cx="420751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No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specific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Splenectomy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beneficial.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969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C00000"/>
                </a:solidFill>
              </a:rPr>
              <a:t>Chédiak-Higashi</a:t>
            </a:r>
            <a:r>
              <a:rPr spc="-8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549653"/>
            <a:ext cx="7387590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Chediak-Higashi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(CHS)</a:t>
            </a:r>
            <a:r>
              <a:rPr sz="2400" dirty="0">
                <a:latin typeface="Times New Roman"/>
                <a:cs typeface="Times New Roman"/>
              </a:rPr>
              <a:t> 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autosomal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recessive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immunodeficiency</a:t>
            </a:r>
            <a:r>
              <a:rPr sz="2400" dirty="0">
                <a:latin typeface="Times New Roman"/>
                <a:cs typeface="Times New Roman"/>
              </a:rPr>
              <a:t> disorder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characterized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 intercellular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transport.</a:t>
            </a:r>
            <a:endParaRPr sz="24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Described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Steinbrinck </a:t>
            </a:r>
            <a:r>
              <a:rPr sz="2400" dirty="0">
                <a:latin typeface="Times New Roman"/>
                <a:cs typeface="Times New Roman"/>
              </a:rPr>
              <a:t>in 1948, Chediak in 1952 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Higashi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1954.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Epstein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virus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341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20" dirty="0"/>
              <a:t> </a:t>
            </a:r>
            <a:r>
              <a:rPr spc="-5" dirty="0"/>
              <a:t>Manifestations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104645"/>
            <a:ext cx="7275830" cy="38303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Immune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deficiency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Oculocutaneous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albinism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Neurologic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features-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peripheral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neuropathy,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Recurrent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Easy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bruisability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Abnormalities can be </a:t>
            </a:r>
            <a:r>
              <a:rPr sz="2400" spc="-5" dirty="0">
                <a:latin typeface="Times New Roman"/>
                <a:cs typeface="Times New Roman"/>
              </a:rPr>
              <a:t>found </a:t>
            </a:r>
            <a:r>
              <a:rPr sz="2400" dirty="0">
                <a:latin typeface="Times New Roman"/>
                <a:cs typeface="Times New Roman"/>
              </a:rPr>
              <a:t>in the hematopoietic tissues,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hair, </a:t>
            </a:r>
            <a:r>
              <a:rPr sz="2400" dirty="0">
                <a:latin typeface="Times New Roman"/>
                <a:cs typeface="Times New Roman"/>
              </a:rPr>
              <a:t>ocular pigment, skin, adrenal and pituitary glands,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gastrointestinal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organs,</a:t>
            </a:r>
            <a:r>
              <a:rPr sz="2400" dirty="0">
                <a:latin typeface="Times New Roman"/>
                <a:cs typeface="Times New Roman"/>
              </a:rPr>
              <a:t> peripheral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nerves,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elsewhere.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Infections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S.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aureus,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S.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pyogenes.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2300" y="533400"/>
            <a:ext cx="2171698" cy="2572512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733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Oral</a:t>
            </a:r>
            <a:r>
              <a:rPr spc="-60" dirty="0"/>
              <a:t> </a:t>
            </a:r>
            <a:r>
              <a:rPr spc="-5" dirty="0"/>
              <a:t>manifestation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905001"/>
            <a:ext cx="8454390" cy="42691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Ulceration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mucosa,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gingivitis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glossitis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Periodontal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breakdown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C0000"/>
              </a:buClr>
              <a:buFont typeface="Arial MT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Laboratory</a:t>
            </a:r>
            <a:r>
              <a:rPr sz="2400" spc="-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findings</a:t>
            </a:r>
            <a:endParaRPr sz="2400">
              <a:latin typeface="Impact"/>
              <a:cs typeface="Impact"/>
            </a:endParaRPr>
          </a:p>
          <a:p>
            <a:pPr marL="286385" marR="5715" indent="-274320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  <a:tab pos="1395095" algn="l"/>
                <a:tab pos="2196465" algn="l"/>
                <a:tab pos="3611245" algn="l"/>
                <a:tab pos="4870450" algn="l"/>
                <a:tab pos="5249545" algn="l"/>
                <a:tab pos="5764530" algn="l"/>
                <a:tab pos="7141209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Ex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ib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it	gi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nt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abnor</a:t>
            </a:r>
            <a:r>
              <a:rPr sz="24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al	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granules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the	per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pher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	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irc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ing  leukocytes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precursors.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Granules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represent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lysosomes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bear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resemblanc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toxic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granulations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Dohle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bodies.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Pancytopenia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present.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419599"/>
            <a:ext cx="3733799" cy="2438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57200"/>
            <a:ext cx="2971799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808990"/>
            <a:ext cx="6203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Variations</a:t>
            </a:r>
            <a:r>
              <a:rPr dirty="0">
                <a:solidFill>
                  <a:srgbClr val="C00000"/>
                </a:solidFill>
              </a:rPr>
              <a:t> in </a:t>
            </a:r>
            <a:r>
              <a:rPr spc="-5" dirty="0">
                <a:solidFill>
                  <a:srgbClr val="C00000"/>
                </a:solidFill>
              </a:rPr>
              <a:t>the</a:t>
            </a:r>
            <a:r>
              <a:rPr spc="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number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of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red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blood</a:t>
            </a:r>
            <a:r>
              <a:rPr spc="10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1439"/>
            <a:ext cx="4862195" cy="39776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80"/>
              </a:spcBef>
              <a:buClr>
                <a:srgbClr val="AC0000"/>
              </a:buClr>
              <a:buFont typeface="Wingdings"/>
              <a:buChar char=""/>
              <a:tabLst>
                <a:tab pos="469900" algn="l"/>
                <a:tab pos="470534" algn="l"/>
              </a:tabLst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Physiological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variations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469900" algn="l"/>
              </a:tabLst>
            </a:pPr>
            <a:r>
              <a:rPr sz="2400" b="1" spc="-5" dirty="0">
                <a:solidFill>
                  <a:srgbClr val="AC0000"/>
                </a:solidFill>
                <a:latin typeface="Times New Roman"/>
                <a:cs typeface="Times New Roman"/>
              </a:rPr>
              <a:t>A.	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Increase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RBC: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Age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Sex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altitude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Muscular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exercise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Emotional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Times New Roman"/>
                <a:cs typeface="Times New Roman"/>
              </a:rPr>
              <a:t>Increase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environmental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temperature</a:t>
            </a:r>
            <a:endParaRPr sz="2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After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meals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53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61059"/>
            <a:ext cx="7386955" cy="472376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No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specific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treatment</a:t>
            </a:r>
            <a:endParaRPr sz="23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Most</a:t>
            </a:r>
            <a:r>
              <a:rPr sz="2300" spc="15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1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1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therapy</a:t>
            </a:r>
            <a:r>
              <a:rPr sz="2300" spc="17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available</a:t>
            </a:r>
            <a:r>
              <a:rPr sz="2300" spc="15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</a:t>
            </a:r>
            <a:r>
              <a:rPr sz="2300" spc="1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CHS</a:t>
            </a:r>
            <a:r>
              <a:rPr sz="2300" spc="15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is</a:t>
            </a:r>
            <a:r>
              <a:rPr sz="2300" spc="16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symptomatic,</a:t>
            </a:r>
            <a:r>
              <a:rPr sz="2300" spc="1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such</a:t>
            </a:r>
            <a:endParaRPr sz="23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300" dirty="0">
                <a:latin typeface="Times New Roman"/>
                <a:cs typeface="Times New Roman"/>
              </a:rPr>
              <a:t>as childhood</a:t>
            </a:r>
            <a:r>
              <a:rPr sz="2300" spc="-5" dirty="0">
                <a:latin typeface="Times New Roman"/>
                <a:cs typeface="Times New Roman"/>
              </a:rPr>
              <a:t> immunizations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antibiotics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for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infections.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Oral</a:t>
            </a:r>
            <a:r>
              <a:rPr sz="2300" spc="-3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Health</a:t>
            </a:r>
            <a:r>
              <a:rPr sz="2300" spc="-5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300" dirty="0">
                <a:solidFill>
                  <a:srgbClr val="001F5F"/>
                </a:solidFill>
                <a:latin typeface="Impact"/>
                <a:cs typeface="Impact"/>
              </a:rPr>
              <a:t>Considerations</a:t>
            </a:r>
            <a:endParaRPr sz="2300">
              <a:latin typeface="Impact"/>
              <a:cs typeface="Impact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49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dirty="0">
                <a:latin typeface="Times New Roman"/>
                <a:cs typeface="Times New Roman"/>
              </a:rPr>
              <a:t>When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oral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surgical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procedures</a:t>
            </a:r>
            <a:r>
              <a:rPr sz="2300" dirty="0">
                <a:latin typeface="Times New Roman"/>
                <a:cs typeface="Times New Roman"/>
              </a:rPr>
              <a:t> are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planned,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excessive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operative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blood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loss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should</a:t>
            </a:r>
            <a:r>
              <a:rPr sz="2300" dirty="0">
                <a:latin typeface="Times New Roman"/>
                <a:cs typeface="Times New Roman"/>
              </a:rPr>
              <a:t> be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anticipated</a:t>
            </a:r>
            <a:r>
              <a:rPr sz="2300" dirty="0">
                <a:latin typeface="Times New Roman"/>
                <a:cs typeface="Times New Roman"/>
              </a:rPr>
              <a:t> secondary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qualitive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defects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in </a:t>
            </a:r>
            <a:r>
              <a:rPr sz="2300" spc="-5" dirty="0">
                <a:latin typeface="Times New Roman"/>
                <a:cs typeface="Times New Roman"/>
              </a:rPr>
              <a:t>platelet</a:t>
            </a:r>
            <a:r>
              <a:rPr sz="2300" spc="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function.</a:t>
            </a:r>
            <a:endParaRPr sz="23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spc="-5" dirty="0">
                <a:latin typeface="Times New Roman"/>
                <a:cs typeface="Times New Roman"/>
              </a:rPr>
              <a:t>Intramuscular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injections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should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be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avoided.</a:t>
            </a:r>
            <a:endParaRPr sz="23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spc="-5" dirty="0">
                <a:latin typeface="Times New Roman"/>
                <a:cs typeface="Times New Roman"/>
              </a:rPr>
              <a:t>Patients </a:t>
            </a:r>
            <a:r>
              <a:rPr sz="2300" dirty="0">
                <a:latin typeface="Times New Roman"/>
                <a:cs typeface="Times New Roman"/>
              </a:rPr>
              <a:t>often have photophobia and </a:t>
            </a:r>
            <a:r>
              <a:rPr sz="2300" spc="-5" dirty="0">
                <a:latin typeface="Times New Roman"/>
                <a:cs typeface="Times New Roman"/>
              </a:rPr>
              <a:t>may </a:t>
            </a:r>
            <a:r>
              <a:rPr sz="2300" dirty="0">
                <a:latin typeface="Times New Roman"/>
                <a:cs typeface="Times New Roman"/>
              </a:rPr>
              <a:t>be sensitive </a:t>
            </a:r>
            <a:r>
              <a:rPr sz="2300" spc="-5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bright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operatory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lights.</a:t>
            </a:r>
            <a:endParaRPr sz="23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5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300" spc="-5" dirty="0">
                <a:latin typeface="Times New Roman"/>
                <a:cs typeface="Times New Roman"/>
              </a:rPr>
              <a:t>Patients</a:t>
            </a:r>
            <a:r>
              <a:rPr sz="2300" spc="50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can</a:t>
            </a:r>
            <a:r>
              <a:rPr sz="2300" spc="5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be</a:t>
            </a:r>
            <a:r>
              <a:rPr sz="2300" spc="5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encouraged</a:t>
            </a:r>
            <a:r>
              <a:rPr sz="2300" spc="509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</a:t>
            </a:r>
            <a:r>
              <a:rPr sz="2300" spc="5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bring</a:t>
            </a:r>
            <a:r>
              <a:rPr sz="2300" spc="49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sunglasses</a:t>
            </a:r>
            <a:r>
              <a:rPr sz="2300" spc="5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</a:t>
            </a:r>
            <a:r>
              <a:rPr sz="2300" spc="5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dental</a:t>
            </a:r>
            <a:endParaRPr sz="23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Times New Roman"/>
                <a:cs typeface="Times New Roman"/>
              </a:rPr>
              <a:t>appointments.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1430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L</a:t>
            </a:r>
            <a:r>
              <a:rPr spc="-5" dirty="0">
                <a:solidFill>
                  <a:srgbClr val="C00000"/>
                </a:solidFill>
              </a:rPr>
              <a:t>e</a:t>
            </a:r>
            <a:r>
              <a:rPr spc="-10" dirty="0">
                <a:solidFill>
                  <a:srgbClr val="C00000"/>
                </a:solidFill>
              </a:rPr>
              <a:t>uke</a:t>
            </a:r>
            <a:r>
              <a:rPr dirty="0">
                <a:solidFill>
                  <a:srgbClr val="C00000"/>
                </a:solidFill>
              </a:rPr>
              <a:t>m</a:t>
            </a:r>
            <a:r>
              <a:rPr spc="-5" dirty="0">
                <a:solidFill>
                  <a:srgbClr val="C00000"/>
                </a:solidFill>
              </a:rPr>
              <a:t>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258570"/>
            <a:ext cx="7388859" cy="350075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6350" indent="-274955" algn="just">
              <a:lnSpc>
                <a:spcPts val="2590"/>
              </a:lnSpc>
              <a:spcBef>
                <a:spcPts val="42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Leukemia </a:t>
            </a:r>
            <a:r>
              <a:rPr sz="2400" dirty="0">
                <a:latin typeface="Times New Roman"/>
                <a:cs typeface="Times New Roman"/>
              </a:rPr>
              <a:t>is a disease </a:t>
            </a:r>
            <a:r>
              <a:rPr sz="2400" spc="-5" dirty="0">
                <a:latin typeface="Times New Roman"/>
                <a:cs typeface="Times New Roman"/>
              </a:rPr>
              <a:t>characterized </a:t>
            </a:r>
            <a:r>
              <a:rPr sz="2400" dirty="0">
                <a:latin typeface="Times New Roman"/>
                <a:cs typeface="Times New Roman"/>
              </a:rPr>
              <a:t>by the </a:t>
            </a:r>
            <a:r>
              <a:rPr sz="2400" spc="-5" dirty="0">
                <a:latin typeface="Times New Roman"/>
                <a:cs typeface="Times New Roman"/>
              </a:rPr>
              <a:t>progressive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overproduction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WBCs</a:t>
            </a:r>
            <a:r>
              <a:rPr sz="2400" dirty="0">
                <a:latin typeface="Times New Roman"/>
                <a:cs typeface="Times New Roman"/>
              </a:rPr>
              <a:t> which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appear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circulating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immature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form.</a:t>
            </a:r>
            <a:endParaRPr sz="24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ts val="2590"/>
              </a:lnSpc>
              <a:spcBef>
                <a:spcPts val="58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True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malignant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neoplasm-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proliferation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6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WBC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their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precursors</a:t>
            </a:r>
            <a:r>
              <a:rPr sz="2400" dirty="0">
                <a:latin typeface="Times New Roman"/>
                <a:cs typeface="Times New Roman"/>
              </a:rPr>
              <a:t> occurs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uncoordinated</a:t>
            </a:r>
            <a:r>
              <a:rPr sz="2400" dirty="0">
                <a:latin typeface="Times New Roman"/>
                <a:cs typeface="Times New Roman"/>
              </a:rPr>
              <a:t> and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independent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fashion.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90000"/>
              </a:lnSpc>
              <a:spcBef>
                <a:spcPts val="54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Leukemic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multiply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expense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hematopoietic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lines,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resulting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failure,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altered blood cell counts, </a:t>
            </a:r>
            <a:r>
              <a:rPr sz="2400" dirty="0">
                <a:latin typeface="Times New Roman"/>
                <a:cs typeface="Times New Roman"/>
              </a:rPr>
              <a:t>and, when </a:t>
            </a:r>
            <a:r>
              <a:rPr sz="2400" spc="-5" dirty="0">
                <a:latin typeface="Times New Roman"/>
                <a:cs typeface="Times New Roman"/>
              </a:rPr>
              <a:t>untreated, death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bleeding,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both.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101598"/>
            <a:ext cx="8150225" cy="33178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Leukemia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classified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into: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Lymphoid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(lymphoblastic,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lymphocytic)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leukemia- </a:t>
            </a:r>
            <a:r>
              <a:rPr sz="2400" spc="-5" dirty="0">
                <a:latin typeface="Times New Roman"/>
                <a:cs typeface="Times New Roman"/>
              </a:rPr>
              <a:t>involving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lymphocytic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series.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Myeloid (myelogenous)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leukemia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involving progenitor cells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that gives rise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terminally </a:t>
            </a:r>
            <a:r>
              <a:rPr sz="2400" spc="-10" dirty="0">
                <a:latin typeface="Times New Roman"/>
                <a:cs typeface="Times New Roman"/>
              </a:rPr>
              <a:t>differentiated </a:t>
            </a:r>
            <a:r>
              <a:rPr sz="2400" spc="-5" dirty="0">
                <a:latin typeface="Times New Roman"/>
                <a:cs typeface="Times New Roman"/>
              </a:rPr>
              <a:t>cells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myeloid </a:t>
            </a:r>
            <a:r>
              <a:rPr sz="2400" dirty="0">
                <a:latin typeface="Times New Roman"/>
                <a:cs typeface="Times New Roman"/>
              </a:rPr>
              <a:t> series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(erythrocytes,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granulocytes,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monocytes, </a:t>
            </a:r>
            <a:r>
              <a:rPr sz="2400" dirty="0">
                <a:latin typeface="Times New Roman"/>
                <a:cs typeface="Times New Roman"/>
              </a:rPr>
              <a:t>platelets).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tabLst>
                <a:tab pos="2129155" algn="l"/>
                <a:tab pos="2791460" algn="l"/>
                <a:tab pos="3216275" algn="l"/>
                <a:tab pos="4452620" algn="l"/>
                <a:tab pos="4827270" algn="l"/>
                <a:tab pos="5927725" algn="l"/>
                <a:tab pos="6438265" algn="l"/>
                <a:tab pos="7372984" algn="l"/>
                <a:tab pos="7762875" algn="l"/>
              </a:tabLst>
            </a:pPr>
            <a:r>
              <a:rPr sz="2400" dirty="0">
                <a:latin typeface="Times New Roman"/>
                <a:cs typeface="Times New Roman"/>
              </a:rPr>
              <a:t>Cl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si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tion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ay	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odified	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	in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ica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	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	cour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	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4394072"/>
            <a:ext cx="100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1194" y="4321298"/>
            <a:ext cx="5932805" cy="134239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67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acute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–survival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 </a:t>
            </a:r>
            <a:r>
              <a:rPr sz="2400" spc="-5" dirty="0">
                <a:latin typeface="Times New Roman"/>
                <a:cs typeface="Times New Roman"/>
              </a:rPr>
              <a:t>months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subacute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survival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chronic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chronic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survival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1184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068069"/>
            <a:ext cx="7387590" cy="43421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Combination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environmental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genetic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factors.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Certain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syndromes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associated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increased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risk.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genetic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following: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Down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363220" indent="-3511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363855" algn="l"/>
              </a:tabLst>
            </a:pPr>
            <a:r>
              <a:rPr sz="2400" dirty="0">
                <a:latin typeface="Times New Roman"/>
                <a:cs typeface="Times New Roman"/>
              </a:rPr>
              <a:t>Bloom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363220" indent="-3511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363855" algn="l"/>
              </a:tabLst>
            </a:pPr>
            <a:r>
              <a:rPr sz="2400" spc="-5" dirty="0">
                <a:latin typeface="Times New Roman"/>
                <a:cs typeface="Times New Roman"/>
              </a:rPr>
              <a:t>Neurofibromatosis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Ataxia-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telangiectasia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Klinefelter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Fanconi's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SzPct val="95833"/>
              <a:buFont typeface="Wingdings"/>
              <a:buChar char="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Myelodysplasia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syndromes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208278"/>
            <a:ext cx="7389495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1430" indent="-274955" algn="just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Certain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types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specific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chromosomal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abnormalities.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Chronic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myeloid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leukemia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has</a:t>
            </a:r>
            <a:r>
              <a:rPr sz="2400" dirty="0">
                <a:latin typeface="Times New Roman"/>
                <a:cs typeface="Times New Roman"/>
              </a:rPr>
              <a:t> a</a:t>
            </a:r>
            <a:r>
              <a:rPr sz="2400" spc="6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genetic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alteration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called the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Philadelphia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chromosome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represents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translocation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chromosomal material between the </a:t>
            </a:r>
            <a:r>
              <a:rPr sz="2400" dirty="0">
                <a:latin typeface="Times New Roman"/>
                <a:cs typeface="Times New Roman"/>
              </a:rPr>
              <a:t> long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arms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chromosomes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22 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9.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Exposure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pesticides,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benzene,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benzene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like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chemicals, Ionizing radiation </a:t>
            </a:r>
            <a:r>
              <a:rPr sz="2400" spc="-10" dirty="0">
                <a:latin typeface="Times New Roman"/>
                <a:cs typeface="Times New Roman"/>
              </a:rPr>
              <a:t>has </a:t>
            </a:r>
            <a:r>
              <a:rPr sz="2400" spc="-5" dirty="0">
                <a:latin typeface="Times New Roman"/>
                <a:cs typeface="Times New Roman"/>
              </a:rPr>
              <a:t>been associated </a:t>
            </a:r>
            <a:r>
              <a:rPr sz="2400" dirty="0">
                <a:latin typeface="Times New Roman"/>
                <a:cs typeface="Times New Roman"/>
              </a:rPr>
              <a:t>with an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increased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risk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leukemia.</a:t>
            </a:r>
            <a:endParaRPr sz="24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EBV,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Polyoma virus,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Human </a:t>
            </a:r>
            <a:r>
              <a:rPr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T-cell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leukemia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virus- 1 </a:t>
            </a:r>
            <a:r>
              <a:rPr sz="2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(HTLV-1)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known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associated.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877569"/>
            <a:ext cx="7387590" cy="4408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ACUTE</a:t>
            </a:r>
            <a:r>
              <a:rPr sz="2400" spc="-3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LEUKEMIA</a:t>
            </a:r>
            <a:endParaRPr sz="24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Acute</a:t>
            </a:r>
            <a:r>
              <a:rPr sz="2400" spc="1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Lymphocytic/Lymphoblastic</a:t>
            </a:r>
            <a:r>
              <a:rPr sz="2400" spc="5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Leukemia</a:t>
            </a:r>
            <a:endParaRPr sz="2400">
              <a:latin typeface="Impact"/>
              <a:cs typeface="Impact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ALL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clonal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proliferation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lymphoid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cells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that </a:t>
            </a:r>
            <a:r>
              <a:rPr sz="2400" dirty="0">
                <a:latin typeface="Times New Roman"/>
                <a:cs typeface="Times New Roman"/>
              </a:rPr>
              <a:t> have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undergone</a:t>
            </a:r>
            <a:r>
              <a:rPr sz="2400" spc="-5" dirty="0">
                <a:latin typeface="Times New Roman"/>
                <a:cs typeface="Times New Roman"/>
              </a:rPr>
              <a:t> maturational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arrest</a:t>
            </a:r>
            <a:r>
              <a:rPr sz="2400" dirty="0">
                <a:latin typeface="Times New Roman"/>
                <a:cs typeface="Times New Roman"/>
              </a:rPr>
              <a:t> in</a:t>
            </a:r>
            <a:r>
              <a:rPr sz="2400" spc="6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early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differentiation.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General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mechanisms: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aberrant</a:t>
            </a:r>
            <a:r>
              <a:rPr sz="2400" dirty="0">
                <a:latin typeface="Times New Roman"/>
                <a:cs typeface="Times New Roman"/>
              </a:rPr>
              <a:t> expression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proto-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oncogenes, </a:t>
            </a:r>
            <a:r>
              <a:rPr sz="2400" spc="-5" dirty="0">
                <a:latin typeface="Times New Roman"/>
                <a:cs typeface="Times New Roman"/>
              </a:rPr>
              <a:t>chromosomal translocations that create fusion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genes encoding active kinases and altered transcription </a:t>
            </a:r>
            <a:r>
              <a:rPr sz="2400" dirty="0">
                <a:latin typeface="Times New Roman"/>
                <a:cs typeface="Times New Roman"/>
              </a:rPr>
              <a:t> factors.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Philadelphia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chromosome–positive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 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common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subtype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adults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969009"/>
            <a:ext cx="7388225" cy="47663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Acute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Myelogenous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(Nonlymphocytic)</a:t>
            </a:r>
            <a:r>
              <a:rPr sz="2400" spc="-2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Leukemia</a:t>
            </a:r>
            <a:endParaRPr sz="2400">
              <a:latin typeface="Impact"/>
              <a:cs typeface="Impact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51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AML </a:t>
            </a:r>
            <a:r>
              <a:rPr sz="2400" dirty="0">
                <a:latin typeface="Times New Roman"/>
                <a:cs typeface="Times New Roman"/>
              </a:rPr>
              <a:t>is a </a:t>
            </a:r>
            <a:r>
              <a:rPr sz="2400" spc="-5" dirty="0">
                <a:latin typeface="Times New Roman"/>
                <a:cs typeface="Times New Roman"/>
              </a:rPr>
              <a:t>heterogeneous clonal disorder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hematopoietic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progenitor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cells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(“blasts”)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lose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ability</a:t>
            </a:r>
            <a:r>
              <a:rPr sz="2400" dirty="0">
                <a:latin typeface="Times New Roman"/>
                <a:cs typeface="Times New Roman"/>
              </a:rPr>
              <a:t> to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differentiate normally and </a:t>
            </a:r>
            <a:r>
              <a:rPr sz="2400" dirty="0">
                <a:latin typeface="Times New Roman"/>
                <a:cs typeface="Times New Roman"/>
              </a:rPr>
              <a:t>to respond to </a:t>
            </a:r>
            <a:r>
              <a:rPr sz="2400" spc="-5" dirty="0">
                <a:latin typeface="Times New Roman"/>
                <a:cs typeface="Times New Roman"/>
              </a:rPr>
              <a:t>normal regulators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proliferation.</a:t>
            </a:r>
            <a:endParaRPr sz="2400">
              <a:latin typeface="Times New Roman"/>
              <a:cs typeface="Times New Roman"/>
            </a:endParaRPr>
          </a:p>
          <a:p>
            <a:pPr marL="287020" marR="6985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spc="-5" dirty="0">
                <a:latin typeface="Times New Roman"/>
                <a:cs typeface="Times New Roman"/>
              </a:rPr>
              <a:t>absence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treatment, </a:t>
            </a:r>
            <a:r>
              <a:rPr sz="2400" dirty="0">
                <a:latin typeface="Times New Roman"/>
                <a:cs typeface="Times New Roman"/>
              </a:rPr>
              <a:t>bone </a:t>
            </a:r>
            <a:r>
              <a:rPr sz="2400" spc="-5" dirty="0">
                <a:latin typeface="Times New Roman"/>
                <a:cs typeface="Times New Roman"/>
              </a:rPr>
              <a:t>marrow failure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fatal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infection, bleeding, or </a:t>
            </a:r>
            <a:r>
              <a:rPr sz="2400" spc="-15" dirty="0">
                <a:latin typeface="Times New Roman"/>
                <a:cs typeface="Times New Roman"/>
              </a:rPr>
              <a:t>organ </a:t>
            </a:r>
            <a:r>
              <a:rPr sz="2400" spc="-5" dirty="0">
                <a:latin typeface="Times New Roman"/>
                <a:cs typeface="Times New Roman"/>
              </a:rPr>
              <a:t>infiltration </a:t>
            </a:r>
            <a:r>
              <a:rPr sz="2400" spc="-10" dirty="0">
                <a:latin typeface="Times New Roman"/>
                <a:cs typeface="Times New Roman"/>
              </a:rPr>
              <a:t>may </a:t>
            </a:r>
            <a:r>
              <a:rPr sz="2400" spc="-5" dirty="0">
                <a:latin typeface="Times New Roman"/>
                <a:cs typeface="Times New Roman"/>
              </a:rPr>
              <a:t>occur within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diagnosis.</a:t>
            </a:r>
            <a:endParaRPr sz="2400">
              <a:latin typeface="Times New Roman"/>
              <a:cs typeface="Times New Roman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median </a:t>
            </a:r>
            <a:r>
              <a:rPr sz="2400" dirty="0">
                <a:latin typeface="Times New Roman"/>
                <a:cs typeface="Times New Roman"/>
              </a:rPr>
              <a:t>age </a:t>
            </a:r>
            <a:r>
              <a:rPr sz="2400" spc="-5" dirty="0">
                <a:latin typeface="Times New Roman"/>
                <a:cs typeface="Times New Roman"/>
              </a:rPr>
              <a:t>at presentation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patients with AML </a:t>
            </a:r>
            <a:r>
              <a:rPr sz="2400" spc="-15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70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years.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Risk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factor-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exposure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ionizing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radiation,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benzene,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28702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cytotoxic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chemotherapy.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04190"/>
            <a:ext cx="5126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Clinical</a:t>
            </a:r>
            <a:r>
              <a:rPr spc="-15" dirty="0"/>
              <a:t> </a:t>
            </a:r>
            <a:r>
              <a:rPr spc="-10" dirty="0"/>
              <a:t>features</a:t>
            </a:r>
            <a:r>
              <a:rPr spc="25" dirty="0"/>
              <a:t>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acute</a:t>
            </a:r>
            <a:r>
              <a:rPr spc="25" dirty="0"/>
              <a:t> </a:t>
            </a:r>
            <a:r>
              <a:rPr spc="-5" dirty="0"/>
              <a:t>leukemia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362579"/>
            <a:ext cx="7388225" cy="38296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67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25" dirty="0">
                <a:latin typeface="Times New Roman"/>
                <a:cs typeface="Times New Roman"/>
              </a:rPr>
              <a:t>Weakness,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Fever,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headache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Generalized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swelling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 </a:t>
            </a:r>
            <a:r>
              <a:rPr sz="2400" dirty="0">
                <a:latin typeface="Times New Roman"/>
                <a:cs typeface="Times New Roman"/>
              </a:rPr>
              <a:t>node</a:t>
            </a:r>
            <a:endParaRPr sz="2400">
              <a:latin typeface="Times New Roman"/>
              <a:cs typeface="Times New Roman"/>
            </a:endParaRPr>
          </a:p>
          <a:p>
            <a:pPr marL="287020" marR="6985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571625" algn="l"/>
                <a:tab pos="1993900" algn="l"/>
                <a:tab pos="3565525" algn="l"/>
                <a:tab pos="5307330" algn="l"/>
                <a:tab pos="5713095" algn="l"/>
                <a:tab pos="6254115" algn="l"/>
                <a:tab pos="6932295" algn="l"/>
              </a:tabLst>
            </a:pPr>
            <a:r>
              <a:rPr sz="2400" dirty="0">
                <a:latin typeface="Times New Roman"/>
                <a:cs typeface="Times New Roman"/>
              </a:rPr>
              <a:t>Petec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ial	or	ecch</a:t>
            </a:r>
            <a:r>
              <a:rPr sz="2400" spc="5" dirty="0">
                <a:latin typeface="Times New Roman"/>
                <a:cs typeface="Times New Roman"/>
              </a:rPr>
              <a:t>y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	he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ges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the	</a:t>
            </a:r>
            <a:r>
              <a:rPr sz="2400" spc="-5" dirty="0">
                <a:latin typeface="Times New Roman"/>
                <a:cs typeface="Times New Roman"/>
              </a:rPr>
              <a:t>sk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and  </a:t>
            </a:r>
            <a:r>
              <a:rPr sz="2400" spc="-5" dirty="0">
                <a:latin typeface="Times New Roman"/>
                <a:cs typeface="Times New Roman"/>
              </a:rPr>
              <a:t>mucous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membrane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Anemia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  <a:tab pos="1387475" algn="l"/>
                <a:tab pos="2139950" algn="l"/>
                <a:tab pos="2776220" algn="l"/>
                <a:tab pos="3799840" algn="l"/>
                <a:tab pos="4941570" algn="l"/>
                <a:tab pos="6179185" algn="l"/>
                <a:tab pos="7136765" algn="l"/>
              </a:tabLst>
            </a:pPr>
            <a:r>
              <a:rPr sz="2400" dirty="0">
                <a:latin typeface="Times New Roman"/>
                <a:cs typeface="Times New Roman"/>
              </a:rPr>
              <a:t>Spleen,	liv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	and	kid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ey	beco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	enla</a:t>
            </a:r>
            <a:r>
              <a:rPr sz="2400" spc="-5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ged	</a:t>
            </a:r>
            <a:r>
              <a:rPr sz="2400" spc="-5" dirty="0">
                <a:latin typeface="Times New Roman"/>
                <a:cs typeface="Times New Roman"/>
              </a:rPr>
              <a:t>owi</a:t>
            </a:r>
            <a:r>
              <a:rPr sz="2400" dirty="0">
                <a:latin typeface="Times New Roman"/>
                <a:cs typeface="Times New Roman"/>
              </a:rPr>
              <a:t>ng	</a:t>
            </a:r>
            <a:r>
              <a:rPr sz="2400" spc="5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leukemic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infiltration.</a:t>
            </a:r>
            <a:endParaRPr sz="24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Hemorrhage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580390"/>
            <a:ext cx="2715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CHRONIC</a:t>
            </a:r>
            <a:r>
              <a:rPr spc="-30" dirty="0"/>
              <a:t> </a:t>
            </a:r>
            <a:r>
              <a:rPr spc="-5" dirty="0"/>
              <a:t>LEUKEMIA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80859"/>
            <a:ext cx="7692390" cy="439991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Chronic</a:t>
            </a:r>
            <a:r>
              <a:rPr sz="2400" spc="-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Myelogenous</a:t>
            </a:r>
            <a:r>
              <a:rPr sz="2400" spc="-2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leukemias</a:t>
            </a:r>
            <a:endParaRPr sz="2400">
              <a:latin typeface="Impact"/>
              <a:cs typeface="Impact"/>
            </a:endParaRPr>
          </a:p>
          <a:p>
            <a:pPr marL="287020" indent="-274320" algn="just">
              <a:lnSpc>
                <a:spcPct val="100000"/>
              </a:lnSpc>
              <a:spcBef>
                <a:spcPts val="52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Less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pronounced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failure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leukemias.</a:t>
            </a:r>
            <a:endParaRPr sz="2400">
              <a:latin typeface="Times New Roman"/>
              <a:cs typeface="Times New Roman"/>
            </a:endParaRPr>
          </a:p>
          <a:p>
            <a:pPr marL="28702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Indolent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53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diagnosis.</a:t>
            </a:r>
            <a:endParaRPr sz="2400">
              <a:latin typeface="Times New Roman"/>
              <a:cs typeface="Times New Roman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580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Risk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factors: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age,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gender,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exposure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 ionizing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radiation</a:t>
            </a:r>
            <a:r>
              <a:rPr sz="2400" dirty="0">
                <a:latin typeface="Times New Roman"/>
                <a:cs typeface="Times New Roman"/>
              </a:rPr>
              <a:t> 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benzene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benzene-containing </a:t>
            </a:r>
            <a:r>
              <a:rPr sz="2400" dirty="0">
                <a:latin typeface="Times New Roman"/>
                <a:cs typeface="Times New Roman"/>
              </a:rPr>
              <a:t> products.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75"/>
              </a:spcBef>
              <a:buClr>
                <a:srgbClr val="AC0000"/>
              </a:buClr>
              <a:buFont typeface="Arial MT"/>
              <a:buChar char="•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Most patients with </a:t>
            </a:r>
            <a:r>
              <a:rPr sz="2400" spc="-10" dirty="0">
                <a:latin typeface="Times New Roman"/>
                <a:cs typeface="Times New Roman"/>
              </a:rPr>
              <a:t>CML </a:t>
            </a:r>
            <a:r>
              <a:rPr sz="2400" spc="-5" dirty="0">
                <a:latin typeface="Times New Roman"/>
                <a:cs typeface="Times New Roman"/>
              </a:rPr>
              <a:t>have 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-5" dirty="0">
                <a:latin typeface="Times New Roman"/>
                <a:cs typeface="Times New Roman"/>
              </a:rPr>
              <a:t>acquired mutation called </a:t>
            </a:r>
            <a:r>
              <a:rPr sz="2400" dirty="0">
                <a:latin typeface="Times New Roman"/>
                <a:cs typeface="Times New Roman"/>
              </a:rPr>
              <a:t>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Philadelphia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chromosome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results</a:t>
            </a:r>
            <a:r>
              <a:rPr sz="2400" dirty="0">
                <a:latin typeface="Times New Roman"/>
                <a:cs typeface="Times New Roman"/>
              </a:rPr>
              <a:t> from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translocation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between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chromosomes</a:t>
            </a:r>
            <a:r>
              <a:rPr sz="2400" dirty="0">
                <a:latin typeface="Times New Roman"/>
                <a:cs typeface="Times New Roman"/>
              </a:rPr>
              <a:t> 9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6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22,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producing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Bcr-Abl</a:t>
            </a:r>
            <a:r>
              <a:rPr sz="2400" spc="-5" dirty="0">
                <a:latin typeface="Times New Roman"/>
                <a:cs typeface="Times New Roman"/>
              </a:rPr>
              <a:t> abnormal</a:t>
            </a:r>
            <a:r>
              <a:rPr sz="2400" dirty="0">
                <a:latin typeface="Times New Roman"/>
                <a:cs typeface="Times New Roman"/>
              </a:rPr>
              <a:t> gene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→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excess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WBCs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typical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CML.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755650"/>
            <a:ext cx="7388225" cy="36683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400" dirty="0">
                <a:solidFill>
                  <a:srgbClr val="001F5F"/>
                </a:solidFill>
                <a:latin typeface="Impact"/>
                <a:cs typeface="Impact"/>
              </a:rPr>
              <a:t>Chronic</a:t>
            </a:r>
            <a:r>
              <a:rPr sz="2400" spc="-30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Impact"/>
                <a:cs typeface="Impact"/>
              </a:rPr>
              <a:t>Lymphocytic</a:t>
            </a:r>
            <a:r>
              <a:rPr sz="2400" spc="5" dirty="0">
                <a:solidFill>
                  <a:srgbClr val="001F5F"/>
                </a:solidFill>
                <a:latin typeface="Impact"/>
                <a:cs typeface="Impact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Impact"/>
                <a:cs typeface="Impact"/>
              </a:rPr>
              <a:t>Leukemia</a:t>
            </a:r>
            <a:endParaRPr sz="2400">
              <a:latin typeface="Impact"/>
              <a:cs typeface="Impact"/>
            </a:endParaRPr>
          </a:p>
          <a:p>
            <a:pPr marL="287020" marR="5080" indent="-274955" algn="just">
              <a:lnSpc>
                <a:spcPts val="2590"/>
              </a:lnSpc>
              <a:spcBef>
                <a:spcPts val="555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CLL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results</a:t>
            </a:r>
            <a:r>
              <a:rPr sz="2400" dirty="0">
                <a:latin typeface="Times New Roman"/>
                <a:cs typeface="Times New Roman"/>
              </a:rPr>
              <a:t> from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slow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accumulation</a:t>
            </a:r>
            <a:r>
              <a:rPr sz="2400" dirty="0">
                <a:latin typeface="Times New Roman"/>
                <a:cs typeface="Times New Roman"/>
              </a:rPr>
              <a:t> 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clonal</a:t>
            </a:r>
            <a:r>
              <a:rPr sz="2400" dirty="0">
                <a:latin typeface="Times New Roman"/>
                <a:cs typeface="Times New Roman"/>
              </a:rPr>
              <a:t> B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lymphocytes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95% 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patients.</a:t>
            </a:r>
            <a:endParaRPr sz="2400">
              <a:latin typeface="Times New Roman"/>
              <a:cs typeface="Times New Roman"/>
            </a:endParaRPr>
          </a:p>
          <a:p>
            <a:pPr marL="287020" indent="-274955" algn="just">
              <a:lnSpc>
                <a:spcPct val="100000"/>
              </a:lnSpc>
              <a:spcBef>
                <a:spcPts val="254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dirty="0">
                <a:latin typeface="Times New Roman"/>
                <a:cs typeface="Times New Roman"/>
              </a:rPr>
              <a:t>Median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diagnosis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CLL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65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years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ts val="2590"/>
              </a:lnSpc>
              <a:spcBef>
                <a:spcPts val="62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5" dirty="0">
                <a:latin typeface="Times New Roman"/>
                <a:cs typeface="Times New Roman"/>
              </a:rPr>
              <a:t>Etiology:</a:t>
            </a:r>
            <a:r>
              <a:rPr sz="2400" dirty="0">
                <a:latin typeface="Times New Roman"/>
                <a:cs typeface="Times New Roman"/>
              </a:rPr>
              <a:t> unknown,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although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abnormality</a:t>
            </a:r>
            <a:r>
              <a:rPr sz="2400" dirty="0">
                <a:latin typeface="Times New Roman"/>
                <a:cs typeface="Times New Roman"/>
              </a:rPr>
              <a:t> of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chromosome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12 is noted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955" algn="just">
              <a:lnSpc>
                <a:spcPct val="90000"/>
              </a:lnSpc>
              <a:spcBef>
                <a:spcPts val="540"/>
              </a:spcBef>
              <a:buClr>
                <a:srgbClr val="AC0000"/>
              </a:buClr>
              <a:buFont typeface="Arial MT"/>
              <a:buChar char="•"/>
              <a:tabLst>
                <a:tab pos="287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Lymphocytosis </a:t>
            </a:r>
            <a:r>
              <a:rPr sz="2400" spc="-5" dirty="0">
                <a:latin typeface="Times New Roman"/>
                <a:cs typeface="Times New Roman"/>
              </a:rPr>
              <a:t>&gt;5,000/mL </a:t>
            </a:r>
            <a:r>
              <a:rPr sz="2400" dirty="0">
                <a:latin typeface="Times New Roman"/>
                <a:cs typeface="Times New Roman"/>
              </a:rPr>
              <a:t>for a </a:t>
            </a:r>
            <a:r>
              <a:rPr sz="2400" spc="-5" dirty="0">
                <a:latin typeface="Times New Roman"/>
                <a:cs typeface="Times New Roman"/>
              </a:rPr>
              <a:t>month,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least 30%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nucleated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marrow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granulocytes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being</a:t>
            </a:r>
            <a:r>
              <a:rPr sz="2400" dirty="0">
                <a:latin typeface="Times New Roman"/>
                <a:cs typeface="Times New Roman"/>
              </a:rPr>
              <a:t> well-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differentiated </a:t>
            </a:r>
            <a:r>
              <a:rPr sz="2400" spc="-5" dirty="0">
                <a:latin typeface="Times New Roman"/>
                <a:cs typeface="Times New Roman"/>
              </a:rPr>
              <a:t>lymphocytes, </a:t>
            </a:r>
            <a:r>
              <a:rPr sz="2400" dirty="0">
                <a:latin typeface="Times New Roman"/>
                <a:cs typeface="Times New Roman"/>
              </a:rPr>
              <a:t>in an </a:t>
            </a:r>
            <a:r>
              <a:rPr sz="2400" spc="-5" dirty="0">
                <a:latin typeface="Times New Roman"/>
                <a:cs typeface="Times New Roman"/>
              </a:rPr>
              <a:t>adult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diagnostic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CLL.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5469</Words>
  <Application>Microsoft Office PowerPoint</Application>
  <PresentationFormat>On-screen Show (4:3)</PresentationFormat>
  <Paragraphs>1090</Paragraphs>
  <Slides>143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4" baseType="lpstr">
      <vt:lpstr>Office Theme</vt:lpstr>
      <vt:lpstr>PowerPoint Presentation</vt:lpstr>
      <vt:lpstr>Haematological Disorders</vt:lpstr>
      <vt:lpstr>CONTENTS</vt:lpstr>
      <vt:lpstr>PowerPoint Presentation</vt:lpstr>
      <vt:lpstr>PowerPoint Presentation</vt:lpstr>
      <vt:lpstr>PowerPoint Presentation</vt:lpstr>
      <vt:lpstr>PowerPoint Presentation</vt:lpstr>
      <vt:lpstr>RED BLOOD CELL AND ITS DISORDERS</vt:lpstr>
      <vt:lpstr>Variations in the number of red blood cells</vt:lpstr>
      <vt:lpstr>PowerPoint Presentation</vt:lpstr>
      <vt:lpstr>RED BLOOD CELL DISORDERS</vt:lpstr>
      <vt:lpstr>Erythrocytoses</vt:lpstr>
      <vt:lpstr>PowerPoint Presentation</vt:lpstr>
      <vt:lpstr>POLYCYTHEMIA VERA</vt:lpstr>
      <vt:lpstr>PowerPoint Presentation</vt:lpstr>
      <vt:lpstr>Oral Manifestations</vt:lpstr>
      <vt:lpstr>PowerPoint Presentation</vt:lpstr>
      <vt:lpstr>ANEMIA</vt:lpstr>
      <vt:lpstr>PowerPoint Presentation</vt:lpstr>
      <vt:lpstr>PowerPoint Presentation</vt:lpstr>
      <vt:lpstr>PowerPoint Presentation</vt:lpstr>
      <vt:lpstr>Anemia owing to blood loss- Iron deficiency anemia</vt:lpstr>
      <vt:lpstr>Clinical Manifestations</vt:lpstr>
      <vt:lpstr>Oral Manifestations</vt:lpstr>
      <vt:lpstr>PowerPoint Presentation</vt:lpstr>
      <vt:lpstr>Treatment</vt:lpstr>
      <vt:lpstr>Plummer-Vinson Syndrome/ Paterson-Kelly syndrome</vt:lpstr>
      <vt:lpstr>Anemia Owing to Hemolysis</vt:lpstr>
      <vt:lpstr>Clinical Manifestations</vt:lpstr>
      <vt:lpstr>Oral Manifestations</vt:lpstr>
      <vt:lpstr>Sickle Cell Disease/Sickle Cell Anemia</vt:lpstr>
      <vt:lpstr>PowerPoint Presentation</vt:lpstr>
      <vt:lpstr>PowerPoint Presentation</vt:lpstr>
      <vt:lpstr>Clinical Manifestations</vt:lpstr>
      <vt:lpstr>Oral Manifestations</vt:lpstr>
      <vt:lpstr>Radiographic features</vt:lpstr>
      <vt:lpstr>Laboratory findings</vt:lpstr>
      <vt:lpstr>Treatment :</vt:lpstr>
      <vt:lpstr>Erythroblastosis fetalis</vt:lpstr>
      <vt:lpstr>Pathogenesis</vt:lpstr>
      <vt:lpstr>PowerPoint Presentation</vt:lpstr>
      <vt:lpstr>PowerPoint Presentation</vt:lpstr>
      <vt:lpstr>Clinical features</vt:lpstr>
      <vt:lpstr>PowerPoint Presentation</vt:lpstr>
      <vt:lpstr>Thalassemias</vt:lpstr>
      <vt:lpstr>Pathogenesis:</vt:lpstr>
      <vt:lpstr>PowerPoint Presentation</vt:lpstr>
      <vt:lpstr>PowerPoint Presentation</vt:lpstr>
      <vt:lpstr>Clinical Manifestations</vt:lpstr>
      <vt:lpstr>Oral manifestation</vt:lpstr>
      <vt:lpstr>Radiographic findings</vt:lpstr>
      <vt:lpstr>Treatment</vt:lpstr>
      <vt:lpstr>Anemia Owing to Decreased Production of RBCs</vt:lpstr>
      <vt:lpstr>Clinical Manifestations</vt:lpstr>
      <vt:lpstr>Oral Manifestations</vt:lpstr>
      <vt:lpstr>Laboratory findings</vt:lpstr>
      <vt:lpstr>PowerPoint Presentation</vt:lpstr>
      <vt:lpstr>Aplastic Anemia</vt:lpstr>
      <vt:lpstr>PowerPoint Presentation</vt:lpstr>
      <vt:lpstr>Clinical Manifestations</vt:lpstr>
      <vt:lpstr>Oral Manifestations</vt:lpstr>
      <vt:lpstr>PowerPoint Presentation</vt:lpstr>
      <vt:lpstr>Treatment</vt:lpstr>
      <vt:lpstr>WHITE BLOOD CELLS AND ITS DISORDERS</vt:lpstr>
      <vt:lpstr>PowerPoint Presentation</vt:lpstr>
      <vt:lpstr>Variations in the number of white blood cells</vt:lpstr>
      <vt:lpstr>PowerPoint Presentation</vt:lpstr>
      <vt:lpstr>Disorders</vt:lpstr>
      <vt:lpstr>LEUKOCYTOSIS</vt:lpstr>
      <vt:lpstr>PowerPoint Presentation</vt:lpstr>
      <vt:lpstr>PowerPoint Presentation</vt:lpstr>
      <vt:lpstr>PowerPoint Presentation</vt:lpstr>
      <vt:lpstr>Lymphocytosis</vt:lpstr>
      <vt:lpstr>Monocytosis</vt:lpstr>
      <vt:lpstr>LEUKOPENIA</vt:lpstr>
      <vt:lpstr>PowerPoint Presentation</vt:lpstr>
      <vt:lpstr>Agranulocytosis  (Neutropenia/Granulocytopenia)</vt:lpstr>
      <vt:lpstr>ETIOLOGY</vt:lpstr>
      <vt:lpstr>Clinical features</vt:lpstr>
      <vt:lpstr>Oral manifestations</vt:lpstr>
      <vt:lpstr>Treatment</vt:lpstr>
      <vt:lpstr>Cyclic Neutropenia</vt:lpstr>
      <vt:lpstr>Clinical features</vt:lpstr>
      <vt:lpstr>Oral manifestations</vt:lpstr>
      <vt:lpstr>Radiographic features</vt:lpstr>
      <vt:lpstr>Treatment</vt:lpstr>
      <vt:lpstr>Chédiak-Higashi Syndrome</vt:lpstr>
      <vt:lpstr>Clinical Manifestations</vt:lpstr>
      <vt:lpstr>Oral manifestation</vt:lpstr>
      <vt:lpstr>Treatment</vt:lpstr>
      <vt:lpstr>Leukemia</vt:lpstr>
      <vt:lpstr>PowerPoint Presentation</vt:lpstr>
      <vt:lpstr>Etiology</vt:lpstr>
      <vt:lpstr>PowerPoint Presentation</vt:lpstr>
      <vt:lpstr>PowerPoint Presentation</vt:lpstr>
      <vt:lpstr>PowerPoint Presentation</vt:lpstr>
      <vt:lpstr>Clinical features of acute leukemia</vt:lpstr>
      <vt:lpstr>CHRONIC LEUKEMIA</vt:lpstr>
      <vt:lpstr>PowerPoint Presentation</vt:lpstr>
      <vt:lpstr>Clinical features</vt:lpstr>
      <vt:lpstr>Oral manifestations</vt:lpstr>
      <vt:lpstr>Laboratory findings</vt:lpstr>
      <vt:lpstr>Treatment</vt:lpstr>
      <vt:lpstr>PLATELET AND ITS DISORDERS</vt:lpstr>
      <vt:lpstr>Normal count and its variation</vt:lpstr>
      <vt:lpstr>PowerPoint Presentation</vt:lpstr>
      <vt:lpstr>Platelet Disorders</vt:lpstr>
      <vt:lpstr>PowerPoint Presentation</vt:lpstr>
      <vt:lpstr>Purpura</vt:lpstr>
      <vt:lpstr>Nonthrombocytopenic purpura</vt:lpstr>
      <vt:lpstr>Bleeding disorders due to Nonthrombocytopenic purpura</vt:lpstr>
      <vt:lpstr>Thrombocytic purpura</vt:lpstr>
      <vt:lpstr>Idiopathic purpura/ Primary thrombocytopenia</vt:lpstr>
      <vt:lpstr>PowerPoint Presentation</vt:lpstr>
      <vt:lpstr>PowerPoint Presentation</vt:lpstr>
      <vt:lpstr>PowerPoint Presentation</vt:lpstr>
      <vt:lpstr>Thrombotic thrombocytopenic purpura</vt:lpstr>
      <vt:lpstr>PowerPoint Presentation</vt:lpstr>
      <vt:lpstr>PowerPoint Presentation</vt:lpstr>
      <vt:lpstr>Thrombocytasthenia</vt:lpstr>
      <vt:lpstr>Thrombocytopathic purpura</vt:lpstr>
      <vt:lpstr>PowerPoint Presentation</vt:lpstr>
      <vt:lpstr>PowerPoint Presentation</vt:lpstr>
      <vt:lpstr>Thrombocythemia/ Thrombocytosis</vt:lpstr>
      <vt:lpstr>PowerPoint Presentation</vt:lpstr>
      <vt:lpstr>PowerPoint Presentation</vt:lpstr>
      <vt:lpstr>Congenital coagulopathies</vt:lpstr>
      <vt:lpstr>PowerPoint Presentation</vt:lpstr>
      <vt:lpstr>PowerPoint Presentation</vt:lpstr>
      <vt:lpstr>PowerPoint Presentation</vt:lpstr>
      <vt:lpstr>PowerPoint Presentation</vt:lpstr>
      <vt:lpstr>von Willebrand’s Disease</vt:lpstr>
      <vt:lpstr>PowerPoint Presentation</vt:lpstr>
      <vt:lpstr>PowerPoint Presentation</vt:lpstr>
      <vt:lpstr>Anticoagulant-Related Coagulopathies</vt:lpstr>
      <vt:lpstr>PowerPoint Presentation</vt:lpstr>
      <vt:lpstr>Disease-Related Coagulopathies</vt:lpstr>
      <vt:lpstr>PowerPoint Presentation</vt:lpstr>
      <vt:lpstr>Procoagulants</vt:lpstr>
      <vt:lpstr>Identification of the Dental Patient with a  Bleeding Disorder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 disorders</dc:title>
  <dc:creator>SUNITHA</dc:creator>
  <cp:lastModifiedBy>IDA ROOM</cp:lastModifiedBy>
  <cp:revision>5</cp:revision>
  <dcterms:created xsi:type="dcterms:W3CDTF">2021-05-10T03:15:18Z</dcterms:created>
  <dcterms:modified xsi:type="dcterms:W3CDTF">2023-05-19T09:29:39Z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2021-05-10T00:00:00Z</vt:filetime>
  </property>
</Properties>
</file>