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31"/>
  </p:notesMasterIdLst>
  <p:sldIdLst>
    <p:sldId id="347" r:id="rId2"/>
    <p:sldId id="258" r:id="rId3"/>
    <p:sldId id="259" r:id="rId4"/>
    <p:sldId id="260" r:id="rId5"/>
    <p:sldId id="320" r:id="rId6"/>
    <p:sldId id="322" r:id="rId7"/>
    <p:sldId id="321" r:id="rId8"/>
    <p:sldId id="274" r:id="rId9"/>
    <p:sldId id="292" r:id="rId10"/>
    <p:sldId id="336" r:id="rId11"/>
    <p:sldId id="340" r:id="rId12"/>
    <p:sldId id="293" r:id="rId13"/>
    <p:sldId id="341" r:id="rId14"/>
    <p:sldId id="294" r:id="rId15"/>
    <p:sldId id="342" r:id="rId16"/>
    <p:sldId id="331" r:id="rId17"/>
    <p:sldId id="295" r:id="rId18"/>
    <p:sldId id="343" r:id="rId19"/>
    <p:sldId id="296" r:id="rId20"/>
    <p:sldId id="344" r:id="rId21"/>
    <p:sldId id="333" r:id="rId22"/>
    <p:sldId id="313" r:id="rId23"/>
    <p:sldId id="345" r:id="rId24"/>
    <p:sldId id="332" r:id="rId25"/>
    <p:sldId id="328" r:id="rId26"/>
    <p:sldId id="316" r:id="rId27"/>
    <p:sldId id="346" r:id="rId28"/>
    <p:sldId id="337" r:id="rId29"/>
    <p:sldId id="338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D743"/>
    <a:srgbClr val="FFFFCC"/>
    <a:srgbClr val="FFCCCC"/>
    <a:srgbClr val="EAEAEA"/>
    <a:srgbClr val="3366FF"/>
    <a:srgbClr val="3333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84" autoAdjust="0"/>
    <p:restoredTop sz="94624" autoAdjust="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7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4EAE93-FF52-4E20-9DA2-A3F0240415B5}" type="datetimeFigureOut">
              <a:rPr lang="en-US" smtClean="0"/>
              <a:pPr/>
              <a:t>21-May-23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16985-93D0-4DF3-BBE0-9A4BB19C15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578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16985-93D0-4DF3-BBE0-9A4BB19C159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11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16985-93D0-4DF3-BBE0-9A4BB19C159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99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16985-93D0-4DF3-BBE0-9A4BB19C159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004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email">
              <a:alphaModFix amt="4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383D9EE-CF2D-48D0-9C43-68354E52D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831EF-FEE9-4230-938F-984700C459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7CBC158-2AFB-4E63-828D-B81694143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00200" y="914400"/>
            <a:ext cx="3467100" cy="5211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914400"/>
            <a:ext cx="3467100" cy="5211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341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341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341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8EC8FAF-FC3F-4882-B7FC-FE05016C6D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i="1">
                <a:latin typeface="Perpetua" pitchFamily="18" charset="0"/>
              </a:defRPr>
            </a:lvl1pPr>
            <a:lvl2pPr>
              <a:defRPr i="1">
                <a:latin typeface="Perpetua" pitchFamily="18" charset="0"/>
              </a:defRPr>
            </a:lvl2pPr>
            <a:lvl3pPr>
              <a:defRPr i="1">
                <a:latin typeface="Perpetua" pitchFamily="18" charset="0"/>
              </a:defRPr>
            </a:lvl3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9DBC94-DF36-44F0-B2F3-DDFE9D6D0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4539064-06CA-4936-B65A-2BF8C2FFE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D2E06B-8185-4012-8098-70CFAC1CB5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92A732-F55A-480E-A88B-8FA19660F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A76D35-0A6A-439F-96A6-1A93D2FB4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8B26E0-9528-4B79-BB4A-156AF7ECC5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7A2593-B58D-4549-9C29-D04DE1E09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A613C1-83F9-45BE-BC0E-B6A0A6042E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email">
              <a:alphaModFix amt="4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BA30EF4-C414-4D53-BE45-2FAF4C0C8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5943600"/>
            <a:ext cx="9144000" cy="1066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IN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SIBAR INSTITUTE OF DENTAL SCIENCES</a:t>
            </a:r>
          </a:p>
          <a:p>
            <a:pPr algn="ctr"/>
            <a: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DEPARTMENT OF PERIODONTICS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GINGIVAL INFLAMMATION</a:t>
            </a:r>
            <a:endParaRPr lang="en-IN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DELL-PC\Downloads\SIBAR Logo copy (1)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0092" y="6002403"/>
            <a:ext cx="860508" cy="855598"/>
          </a:xfrm>
          <a:prstGeom prst="rect">
            <a:avLst/>
          </a:prstGeom>
          <a:noFill/>
        </p:spPr>
      </p:pic>
      <p:pic>
        <p:nvPicPr>
          <p:cNvPr id="9" name="Content Placeholder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728662"/>
            <a:ext cx="9144000" cy="4572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5300662"/>
            <a:ext cx="9144000" cy="6429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CH.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CHAITANYA,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SENIOR LECTURER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8153400" cy="630333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i="0" dirty="0" smtClean="0">
                <a:latin typeface="Times New Roman" pitchFamily="18" charset="0"/>
                <a:cs typeface="Times New Roman" pitchFamily="18" charset="0"/>
              </a:rPr>
              <a:t>Subtle changes can also be detected in the </a:t>
            </a:r>
            <a:r>
              <a:rPr lang="en-US" sz="2400" i="0" dirty="0" err="1" smtClean="0">
                <a:latin typeface="Times New Roman" pitchFamily="18" charset="0"/>
                <a:cs typeface="Times New Roman" pitchFamily="18" charset="0"/>
              </a:rPr>
              <a:t>junctional</a:t>
            </a:r>
            <a:r>
              <a:rPr lang="en-US" sz="2400" i="0" dirty="0" smtClean="0">
                <a:latin typeface="Times New Roman" pitchFamily="18" charset="0"/>
                <a:cs typeface="Times New Roman" pitchFamily="18" charset="0"/>
              </a:rPr>
              <a:t> epithelium and </a:t>
            </a:r>
            <a:r>
              <a:rPr lang="en-US" sz="2400" i="0" dirty="0" err="1" smtClean="0">
                <a:latin typeface="Times New Roman" pitchFamily="18" charset="0"/>
                <a:cs typeface="Times New Roman" pitchFamily="18" charset="0"/>
              </a:rPr>
              <a:t>perivascular</a:t>
            </a:r>
            <a:r>
              <a:rPr lang="en-US" sz="2400" i="0" dirty="0" smtClean="0">
                <a:latin typeface="Times New Roman" pitchFamily="18" charset="0"/>
                <a:cs typeface="Times New Roman" pitchFamily="18" charset="0"/>
              </a:rPr>
              <a:t> connective tissue at this early stage. For example, </a:t>
            </a:r>
          </a:p>
          <a:p>
            <a:pPr lvl="1" algn="just">
              <a:lnSpc>
                <a:spcPct val="150000"/>
              </a:lnSpc>
            </a:pPr>
            <a:r>
              <a:rPr lang="en-US" sz="240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i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perivascular</a:t>
            </a:r>
            <a:r>
              <a:rPr lang="en-US" sz="240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connective tissue matrix becomes altered, and </a:t>
            </a:r>
          </a:p>
          <a:p>
            <a:pPr lvl="1" algn="just">
              <a:lnSpc>
                <a:spcPct val="150000"/>
              </a:lnSpc>
            </a:pPr>
            <a:r>
              <a:rPr lang="en-US" sz="240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there is exudation and deposition of fibrin in the affected area. Also,</a:t>
            </a:r>
          </a:p>
          <a:p>
            <a:pPr lvl="1" algn="just">
              <a:lnSpc>
                <a:spcPct val="150000"/>
              </a:lnSpc>
            </a:pPr>
            <a:r>
              <a:rPr lang="en-US" sz="240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lymphocytes soon begin to accumulate.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7391400" cy="5465136"/>
          </a:xfrm>
        </p:spPr>
        <p:txBody>
          <a:bodyPr/>
          <a:lstStyle/>
          <a:p>
            <a:pPr lvl="1" algn="just">
              <a:lnSpc>
                <a:spcPct val="150000"/>
              </a:lnSpc>
            </a:pPr>
            <a:r>
              <a:rPr lang="en-US" sz="240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increase in the migration of leukocytes and their accumulation within the gingival </a:t>
            </a:r>
            <a:r>
              <a:rPr lang="en-US" sz="2400" i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sulcus</a:t>
            </a:r>
            <a:r>
              <a:rPr lang="en-US" sz="240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may be correlated with an increase in the flow of gingival fluid into the </a:t>
            </a:r>
            <a:r>
              <a:rPr lang="en-US" sz="2400" i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sulcus</a:t>
            </a:r>
            <a:r>
              <a:rPr lang="en-US" sz="240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None/>
            </a:pPr>
            <a:endParaRPr lang="en-US" sz="240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i="0" dirty="0" smtClean="0">
                <a:latin typeface="Times New Roman" pitchFamily="18" charset="0"/>
                <a:cs typeface="Times New Roman" pitchFamily="18" charset="0"/>
              </a:rPr>
              <a:t>The character and intensity of the host response determine whether this initial lesion resolves rapidly.</a:t>
            </a:r>
          </a:p>
          <a:p>
            <a:pPr>
              <a:lnSpc>
                <a:spcPct val="150000"/>
              </a:lnSpc>
            </a:pPr>
            <a:endParaRPr lang="en-US" sz="2400" i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457200"/>
            <a:ext cx="7848600" cy="536416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Microscopically, some classic features of acute inflammation can be seen in the connective tissue beneath the </a:t>
            </a:r>
            <a:r>
              <a:rPr lang="en-US" sz="2400" i="0" dirty="0" err="1">
                <a:latin typeface="Times New Roman" pitchFamily="18" charset="0"/>
                <a:cs typeface="Times New Roman" pitchFamily="18" charset="0"/>
              </a:rPr>
              <a:t>junctional</a:t>
            </a: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 epithelium. </a:t>
            </a:r>
          </a:p>
          <a:p>
            <a:pPr lvl="2" algn="just">
              <a:lnSpc>
                <a:spcPct val="150000"/>
              </a:lnSpc>
            </a:pP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Changes in blood vessel morphologic </a:t>
            </a:r>
            <a:r>
              <a:rPr lang="en-US" sz="2400" i="0" dirty="0" smtClean="0">
                <a:latin typeface="Times New Roman" pitchFamily="18" charset="0"/>
                <a:cs typeface="Times New Roman" pitchFamily="18" charset="0"/>
              </a:rPr>
              <a:t>features</a:t>
            </a:r>
            <a:endParaRPr lang="en-US" sz="2400" i="0" dirty="0">
              <a:latin typeface="Times New Roman" pitchFamily="18" charset="0"/>
              <a:cs typeface="Times New Roman" pitchFamily="18" charset="0"/>
            </a:endParaRPr>
          </a:p>
          <a:p>
            <a:pPr lvl="2" algn="just">
              <a:lnSpc>
                <a:spcPct val="150000"/>
              </a:lnSpc>
            </a:pP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widening of small capillaries or </a:t>
            </a:r>
            <a:r>
              <a:rPr lang="en-US" sz="2400" i="0" dirty="0" err="1">
                <a:latin typeface="Times New Roman" pitchFamily="18" charset="0"/>
                <a:cs typeface="Times New Roman" pitchFamily="18" charset="0"/>
              </a:rPr>
              <a:t>venules</a:t>
            </a: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 and </a:t>
            </a:r>
          </a:p>
          <a:p>
            <a:pPr lvl="2" algn="just">
              <a:lnSpc>
                <a:spcPct val="150000"/>
              </a:lnSpc>
            </a:pP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adherence of </a:t>
            </a:r>
            <a:r>
              <a:rPr lang="en-US" sz="2400" i="0" dirty="0" err="1">
                <a:latin typeface="Times New Roman" pitchFamily="18" charset="0"/>
                <a:cs typeface="Times New Roman" pitchFamily="18" charset="0"/>
              </a:rPr>
              <a:t>neutrophils</a:t>
            </a: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 to vessel walls (</a:t>
            </a:r>
            <a:r>
              <a:rPr lang="en-US" sz="2400" i="0" dirty="0" err="1">
                <a:latin typeface="Times New Roman" pitchFamily="18" charset="0"/>
                <a:cs typeface="Times New Roman" pitchFamily="18" charset="0"/>
              </a:rPr>
              <a:t>margination</a:t>
            </a: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) occur within 1 week and sometimes as early as 2 days after plaque has been allowed to accumulate.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 algn="just">
              <a:lnSpc>
                <a:spcPct val="150000"/>
              </a:lnSpc>
            </a:pPr>
            <a:r>
              <a:rPr lang="en-US" sz="2400" i="0" dirty="0" err="1" smtClean="0">
                <a:latin typeface="Times New Roman" pitchFamily="18" charset="0"/>
                <a:cs typeface="Times New Roman" pitchFamily="18" charset="0"/>
              </a:rPr>
              <a:t>polymorphonuclear</a:t>
            </a:r>
            <a:r>
              <a:rPr lang="en-US" sz="2400" i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0" dirty="0" err="1" smtClean="0">
                <a:latin typeface="Times New Roman" pitchFamily="18" charset="0"/>
                <a:cs typeface="Times New Roman" pitchFamily="18" charset="0"/>
              </a:rPr>
              <a:t>neutrophils</a:t>
            </a:r>
            <a:r>
              <a:rPr lang="en-US" sz="2400" i="0" dirty="0" smtClean="0">
                <a:latin typeface="Times New Roman" pitchFamily="18" charset="0"/>
                <a:cs typeface="Times New Roman" pitchFamily="18" charset="0"/>
              </a:rPr>
              <a:t> (PMNs), leave the capillaries by migrating through the walls (</a:t>
            </a:r>
            <a:r>
              <a:rPr lang="en-US" sz="2400" i="0" dirty="0" err="1" smtClean="0">
                <a:latin typeface="Times New Roman" pitchFamily="18" charset="0"/>
                <a:cs typeface="Times New Roman" pitchFamily="18" charset="0"/>
              </a:rPr>
              <a:t>diapedesis</a:t>
            </a:r>
            <a:r>
              <a:rPr lang="en-US" sz="2400" i="0" dirty="0" smtClean="0">
                <a:latin typeface="Times New Roman" pitchFamily="18" charset="0"/>
                <a:cs typeface="Times New Roman" pitchFamily="18" charset="0"/>
              </a:rPr>
              <a:t>, emigration). </a:t>
            </a:r>
          </a:p>
          <a:p>
            <a:pPr lvl="2" algn="just">
              <a:lnSpc>
                <a:spcPct val="150000"/>
              </a:lnSpc>
            </a:pPr>
            <a:r>
              <a:rPr lang="en-US" sz="2400" i="0" dirty="0" smtClean="0">
                <a:latin typeface="Times New Roman" pitchFamily="18" charset="0"/>
                <a:cs typeface="Times New Roman" pitchFamily="18" charset="0"/>
              </a:rPr>
              <a:t>They can be seen in increased quantities in the connective tissue, the </a:t>
            </a:r>
            <a:r>
              <a:rPr lang="en-US" sz="2400" i="0" dirty="0" err="1" smtClean="0">
                <a:latin typeface="Times New Roman" pitchFamily="18" charset="0"/>
                <a:cs typeface="Times New Roman" pitchFamily="18" charset="0"/>
              </a:rPr>
              <a:t>junctional</a:t>
            </a:r>
            <a:r>
              <a:rPr lang="en-US" sz="2400" i="0" dirty="0" smtClean="0">
                <a:latin typeface="Times New Roman" pitchFamily="18" charset="0"/>
                <a:cs typeface="Times New Roman" pitchFamily="18" charset="0"/>
              </a:rPr>
              <a:t> epithelium, and the gingival </a:t>
            </a:r>
            <a:r>
              <a:rPr lang="en-US" sz="2400" i="0" dirty="0" err="1" smtClean="0">
                <a:latin typeface="Times New Roman" pitchFamily="18" charset="0"/>
                <a:cs typeface="Times New Roman" pitchFamily="18" charset="0"/>
              </a:rPr>
              <a:t>sulcus</a:t>
            </a:r>
            <a:r>
              <a:rPr lang="en-US" sz="2400" i="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Wingdings" pitchFamily="2" charset="2"/>
              <a:buNone/>
            </a:pPr>
            <a:endParaRPr lang="en-US" sz="2400" i="0" dirty="0">
              <a:solidFill>
                <a:srgbClr val="3366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239000" cy="838200"/>
          </a:xfrm>
        </p:spPr>
        <p:txBody>
          <a:bodyPr/>
          <a:lstStyle/>
          <a:p>
            <a:r>
              <a:rPr lang="en-US" sz="2400" b="1" i="0">
                <a:latin typeface="Times New Roman" pitchFamily="18" charset="0"/>
                <a:cs typeface="Times New Roman" pitchFamily="18" charset="0"/>
              </a:rPr>
              <a:t>Manifestations of Stage II Gingivitis: The Early Lesion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0" y="914400"/>
            <a:ext cx="8001000" cy="55626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The early lesion evolves from the initial lesion within about 1 week after the beginning of plaque accumulation. </a:t>
            </a:r>
          </a:p>
          <a:p>
            <a:pPr algn="just">
              <a:lnSpc>
                <a:spcPct val="150000"/>
              </a:lnSpc>
            </a:pPr>
            <a:endParaRPr lang="en-US" sz="2400" i="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i="0" dirty="0" smtClean="0">
                <a:latin typeface="Times New Roman" pitchFamily="18" charset="0"/>
                <a:cs typeface="Times New Roman" pitchFamily="18" charset="0"/>
              </a:rPr>
              <a:t>Clinical </a:t>
            </a: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signs of </a:t>
            </a:r>
            <a:r>
              <a:rPr lang="en-US" sz="2400" i="0" dirty="0" err="1">
                <a:latin typeface="Times New Roman" pitchFamily="18" charset="0"/>
                <a:cs typeface="Times New Roman" pitchFamily="18" charset="0"/>
              </a:rPr>
              <a:t>erythema</a:t>
            </a: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 may appear, mainly because of the proliferation of capillaries and increased formation of capillary loops between </a:t>
            </a:r>
            <a:r>
              <a:rPr lang="en-US" sz="2400" i="0" dirty="0" err="1">
                <a:latin typeface="Times New Roman" pitchFamily="18" charset="0"/>
                <a:cs typeface="Times New Roman" pitchFamily="18" charset="0"/>
              </a:rPr>
              <a:t>rete</a:t>
            </a: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 pegs or ridges, </a:t>
            </a:r>
            <a:endParaRPr lang="en-US" sz="2400" i="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400" i="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buFont typeface="Wingdings" pitchFamily="2" charset="2"/>
              <a:buNone/>
            </a:pPr>
            <a:endParaRPr lang="en-US" sz="2400" i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lnSpc>
                <a:spcPct val="150000"/>
              </a:lnSpc>
            </a:pPr>
            <a:r>
              <a:rPr lang="en-US" sz="240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bleeding on probing may also be evident.</a:t>
            </a:r>
          </a:p>
          <a:p>
            <a:pPr lvl="1" algn="just">
              <a:lnSpc>
                <a:spcPct val="150000"/>
              </a:lnSpc>
            </a:pPr>
            <a:r>
              <a:rPr lang="en-US" sz="240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Gingival fluid flow and the numbers of transmigrating leukocytes reach their maximum between 6 and 12 days after the onset of clinical gingivitis. </a:t>
            </a:r>
          </a:p>
          <a:p>
            <a:pPr algn="just">
              <a:lnSpc>
                <a:spcPct val="150000"/>
              </a:lnSpc>
            </a:pPr>
            <a:endParaRPr lang="en-US" sz="2400" i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2400" i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3505200" y="2362200"/>
            <a:ext cx="4724400" cy="5211763"/>
          </a:xfrm>
        </p:spPr>
        <p:txBody>
          <a:bodyPr>
            <a:normAutofit/>
          </a:bodyPr>
          <a:lstStyle/>
          <a:p>
            <a:pPr algn="just"/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Heavier Plaque accumulation</a:t>
            </a:r>
          </a:p>
          <a:p>
            <a:pPr algn="just"/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Transmigration of PMNs across JE</a:t>
            </a:r>
          </a:p>
          <a:p>
            <a:pPr algn="just"/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Early infiltration of Lymphocytes observed</a:t>
            </a:r>
          </a:p>
        </p:txBody>
      </p:sp>
      <p:pic>
        <p:nvPicPr>
          <p:cNvPr id="96260" name="Picture 4" descr="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685800"/>
            <a:ext cx="3124200" cy="5638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1000" y="152400"/>
            <a:ext cx="7543800" cy="132343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amount of collagen destruction increases. 70% of the collagen is destroyed around the cellular infiltrate. </a:t>
            </a:r>
          </a:p>
          <a:p>
            <a:pPr algn="just">
              <a:lnSpc>
                <a:spcPct val="100000"/>
              </a:lnSpc>
            </a:pPr>
            <a:r>
              <a:rPr lang="en-US" sz="2000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The main fiber groups affected appear to be the circular and </a:t>
            </a:r>
            <a:r>
              <a:rPr lang="en-US" sz="2000" dirty="0" err="1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dentogingival</a:t>
            </a:r>
            <a:r>
              <a:rPr lang="en-US" sz="2000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 fiber assemblies. </a:t>
            </a:r>
            <a:endParaRPr lang="en-US" sz="2000" dirty="0">
              <a:solidFill>
                <a:srgbClr val="3366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0" y="533400"/>
            <a:ext cx="8077200" cy="54864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i="0" dirty="0" smtClean="0">
                <a:latin typeface="Times New Roman" pitchFamily="18" charset="0"/>
                <a:cs typeface="Times New Roman" pitchFamily="18" charset="0"/>
              </a:rPr>
              <a:t>Fibroblasts </a:t>
            </a: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show </a:t>
            </a:r>
            <a:r>
              <a:rPr lang="en-US" sz="2400" i="0" dirty="0" err="1">
                <a:latin typeface="Times New Roman" pitchFamily="18" charset="0"/>
                <a:cs typeface="Times New Roman" pitchFamily="18" charset="0"/>
              </a:rPr>
              <a:t>cytotoxic</a:t>
            </a: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 alterations, with a decreased capacity for collagen production.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endParaRPr lang="te-IN" sz="2400" i="0" dirty="0">
              <a:latin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Microscopic examination of the </a:t>
            </a:r>
            <a:r>
              <a:rPr lang="en-US" sz="2400" i="0" dirty="0" err="1">
                <a:latin typeface="Times New Roman" pitchFamily="18" charset="0"/>
                <a:cs typeface="Times New Roman" pitchFamily="18" charset="0"/>
              </a:rPr>
              <a:t>gingiva</a:t>
            </a: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 reveals </a:t>
            </a:r>
          </a:p>
          <a:p>
            <a:pPr lvl="1" algn="just">
              <a:lnSpc>
                <a:spcPct val="150000"/>
              </a:lnSpc>
            </a:pPr>
            <a:r>
              <a:rPr lang="en-US" sz="240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leukocyte infiltration in the connective tissue beneath the </a:t>
            </a:r>
            <a:r>
              <a:rPr lang="en-US" sz="2400" i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junctional</a:t>
            </a:r>
            <a:r>
              <a:rPr lang="en-US" sz="240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epithelium, consisting mainly of lymphocytes (75%, with the majority T cells), </a:t>
            </a:r>
          </a:p>
          <a:p>
            <a:pPr lvl="1" algn="just">
              <a:lnSpc>
                <a:spcPct val="150000"/>
              </a:lnSpc>
            </a:pPr>
            <a:r>
              <a:rPr lang="en-US" sz="240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ome </a:t>
            </a:r>
            <a:r>
              <a:rPr lang="en-US" sz="240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migrating </a:t>
            </a:r>
            <a:r>
              <a:rPr lang="en-US" sz="2400" i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neutrophils</a:t>
            </a:r>
            <a:r>
              <a:rPr lang="en-US" sz="240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as well as macrophages, plasma cells, and mast cells. 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None/>
            </a:pPr>
            <a:endParaRPr lang="en-US" sz="2400" i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en-US" sz="2400" i="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i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i="0" dirty="0" smtClean="0">
                <a:latin typeface="Times New Roman" pitchFamily="18" charset="0"/>
                <a:cs typeface="Times New Roman" pitchFamily="18" charset="0"/>
              </a:rPr>
              <a:t>All the changes seen in the initial lesion continue to intensify with the early lesion. </a:t>
            </a:r>
            <a:r>
              <a:rPr lang="en-US" sz="2400" i="0" dirty="0" err="1" smtClean="0">
                <a:latin typeface="Times New Roman" pitchFamily="18" charset="0"/>
                <a:cs typeface="Times New Roman" pitchFamily="18" charset="0"/>
              </a:rPr>
              <a:t>Junctional</a:t>
            </a:r>
            <a:r>
              <a:rPr lang="en-US" sz="2400" i="0" dirty="0" smtClean="0">
                <a:latin typeface="Times New Roman" pitchFamily="18" charset="0"/>
                <a:cs typeface="Times New Roman" pitchFamily="18" charset="0"/>
              </a:rPr>
              <a:t> epithelium becomes densely infiltrated with </a:t>
            </a:r>
            <a:r>
              <a:rPr lang="en-US" sz="2400" i="0" dirty="0" err="1" smtClean="0">
                <a:latin typeface="Times New Roman" pitchFamily="18" charset="0"/>
                <a:cs typeface="Times New Roman" pitchFamily="18" charset="0"/>
              </a:rPr>
              <a:t>neutrophils</a:t>
            </a:r>
            <a:r>
              <a:rPr lang="en-US" sz="2400" i="0" dirty="0" smtClean="0">
                <a:latin typeface="Times New Roman" pitchFamily="18" charset="0"/>
                <a:cs typeface="Times New Roman" pitchFamily="18" charset="0"/>
              </a:rPr>
              <a:t>, as does the gingival </a:t>
            </a:r>
            <a:r>
              <a:rPr lang="en-US" sz="2400" i="0" dirty="0" err="1" smtClean="0">
                <a:latin typeface="Times New Roman" pitchFamily="18" charset="0"/>
                <a:cs typeface="Times New Roman" pitchFamily="18" charset="0"/>
              </a:rPr>
              <a:t>sulcus</a:t>
            </a:r>
            <a:r>
              <a:rPr lang="en-US" sz="2400" i="0" dirty="0" smtClean="0">
                <a:latin typeface="Times New Roman" pitchFamily="18" charset="0"/>
                <a:cs typeface="Times New Roman" pitchFamily="18" charset="0"/>
              </a:rPr>
              <a:t>, and the </a:t>
            </a:r>
            <a:r>
              <a:rPr lang="en-US" sz="2400" i="0" dirty="0" err="1" smtClean="0">
                <a:latin typeface="Times New Roman" pitchFamily="18" charset="0"/>
                <a:cs typeface="Times New Roman" pitchFamily="18" charset="0"/>
              </a:rPr>
              <a:t>junctional</a:t>
            </a:r>
            <a:r>
              <a:rPr lang="en-US" sz="2400" i="0" dirty="0" smtClean="0">
                <a:latin typeface="Times New Roman" pitchFamily="18" charset="0"/>
                <a:cs typeface="Times New Roman" pitchFamily="18" charset="0"/>
              </a:rPr>
              <a:t> epithelium may begin to show development of </a:t>
            </a:r>
            <a:r>
              <a:rPr lang="en-US" sz="2400" i="0" dirty="0" err="1" smtClean="0">
                <a:latin typeface="Times New Roman" pitchFamily="18" charset="0"/>
                <a:cs typeface="Times New Roman" pitchFamily="18" charset="0"/>
              </a:rPr>
              <a:t>rete</a:t>
            </a:r>
            <a:r>
              <a:rPr lang="en-US" sz="2400" i="0" dirty="0" smtClean="0">
                <a:latin typeface="Times New Roman" pitchFamily="18" charset="0"/>
                <a:cs typeface="Times New Roman" pitchFamily="18" charset="0"/>
              </a:rPr>
              <a:t> pegs or ridges </a:t>
            </a:r>
            <a:endParaRPr lang="en-US" sz="2400" i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r>
              <a:rPr lang="en-US" sz="2400" b="1" i="0" u="sng" dirty="0">
                <a:latin typeface="Times New Roman" pitchFamily="18" charset="0"/>
                <a:cs typeface="Times New Roman" pitchFamily="18" charset="0"/>
              </a:rPr>
              <a:t>STAGE III GINGIVITIS: THE ESTABLISHED LESION</a:t>
            </a: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752600"/>
            <a:ext cx="7848600" cy="475456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After increased gingival plaque accumulation and </a:t>
            </a:r>
            <a:r>
              <a:rPr lang="en-US" sz="2400" i="0" dirty="0" err="1">
                <a:latin typeface="Times New Roman" pitchFamily="18" charset="0"/>
                <a:cs typeface="Times New Roman" pitchFamily="18" charset="0"/>
              </a:rPr>
              <a:t>longterm</a:t>
            </a: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 exposure (more than 2 to 3 weeks) to bacterial challenge, early acute gingival inflammation is followed by established gingival inflammation. </a:t>
            </a:r>
          </a:p>
          <a:p>
            <a:pPr algn="just">
              <a:lnSpc>
                <a:spcPct val="150000"/>
              </a:lnSpc>
            </a:pPr>
            <a:r>
              <a:rPr lang="en-US" sz="2400" i="0" dirty="0" smtClean="0">
                <a:latin typeface="Times New Roman" pitchFamily="18" charset="0"/>
                <a:cs typeface="Times New Roman" pitchFamily="18" charset="0"/>
              </a:rPr>
              <a:t>Nonspecific </a:t>
            </a: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line of defense is now reinforced by mobilization of the specific host immune response, via antibodies produced by plasma cells, and the specific cell-mediated immune response by T cells. 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1219200" y="1143000"/>
            <a:ext cx="6248400" cy="457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1" u="sng">
                <a:solidFill>
                  <a:srgbClr val="FFCCCC"/>
                </a:solidFill>
              </a:rPr>
              <a:t>Pathogenesis</a:t>
            </a:r>
            <a:r>
              <a:rPr lang="en-US">
                <a:solidFill>
                  <a:srgbClr val="FFCCCC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8229600" cy="6858000"/>
          </a:xfrm>
        </p:spPr>
        <p:txBody>
          <a:bodyPr>
            <a:normAutofit fontScale="92500"/>
          </a:bodyPr>
          <a:lstStyle/>
          <a:p>
            <a:pPr marL="609600" indent="-609600" algn="just">
              <a:lnSpc>
                <a:spcPct val="150000"/>
              </a:lnSpc>
            </a:pPr>
            <a:r>
              <a:rPr lang="en-US" sz="2400" b="1" i="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Inflammation</a:t>
            </a:r>
            <a:r>
              <a:rPr lang="en-US" sz="2400" b="1" i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 is defined as an observable alteration in tissues associated with changes in vascular permeability and dilation, often with the infiltration of leukocytes into affected tissues.</a:t>
            </a:r>
          </a:p>
          <a:p>
            <a:pPr marL="609600" indent="-609600" algn="just">
              <a:lnSpc>
                <a:spcPct val="150000"/>
              </a:lnSpc>
              <a:buFont typeface="Wingdings" pitchFamily="2" charset="2"/>
              <a:buNone/>
            </a:pPr>
            <a:endParaRPr lang="en-US" sz="2400" i="0" dirty="0">
              <a:latin typeface="Times New Roman" pitchFamily="18" charset="0"/>
              <a:cs typeface="Times New Roman" pitchFamily="18" charset="0"/>
            </a:endParaRPr>
          </a:p>
          <a:p>
            <a:pPr marL="990600" lvl="1" indent="-533400" algn="just">
              <a:lnSpc>
                <a:spcPct val="150000"/>
              </a:lnSpc>
            </a:pPr>
            <a:r>
              <a:rPr lang="en-US" sz="240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These changes resulting the </a:t>
            </a:r>
            <a:r>
              <a:rPr lang="en-US" sz="2400" i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Erythema</a:t>
            </a:r>
            <a:r>
              <a:rPr lang="en-US" sz="240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Edema, Heat, Pain, and loss of function being the cardinal signs of inflammation</a:t>
            </a:r>
          </a:p>
          <a:p>
            <a:pPr marL="990600" lvl="1" indent="-533400" algn="just">
              <a:lnSpc>
                <a:spcPct val="150000"/>
              </a:lnSpc>
              <a:buNone/>
            </a:pPr>
            <a:endParaRPr lang="en-US" sz="2400" i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90600" lvl="1" indent="-533400" algn="just">
              <a:lnSpc>
                <a:spcPct val="150000"/>
              </a:lnSpc>
            </a:pPr>
            <a:r>
              <a:rPr lang="en-US" sz="240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Typically inflammation can progress through three stages:</a:t>
            </a:r>
          </a:p>
          <a:p>
            <a:pPr marL="1371600" lvl="2" indent="-457200" algn="just">
              <a:lnSpc>
                <a:spcPct val="150000"/>
              </a:lnSpc>
            </a:pP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Acute</a:t>
            </a:r>
          </a:p>
          <a:p>
            <a:pPr marL="1371600" lvl="2" indent="-457200" algn="just">
              <a:lnSpc>
                <a:spcPct val="150000"/>
              </a:lnSpc>
            </a:pP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Sub-Acute and</a:t>
            </a:r>
          </a:p>
          <a:p>
            <a:pPr marL="1371600" lvl="2" indent="-457200" algn="just">
              <a:lnSpc>
                <a:spcPct val="150000"/>
              </a:lnSpc>
            </a:pP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Chronic.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7543800" cy="599853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i="0" dirty="0" smtClean="0">
                <a:latin typeface="Times New Roman" pitchFamily="18" charset="0"/>
                <a:cs typeface="Times New Roman" pitchFamily="18" charset="0"/>
              </a:rPr>
              <a:t>This is characterized at the cellular level by an accumulation of B lymphocytes, T lymphocytes, plasma cells, and macrophages in the inflamed gingival connective tissue.</a:t>
            </a:r>
          </a:p>
          <a:p>
            <a:pPr algn="just">
              <a:lnSpc>
                <a:spcPct val="150000"/>
              </a:lnSpc>
            </a:pPr>
            <a:endParaRPr lang="en-US" sz="2400" i="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i="0" dirty="0" smtClean="0">
                <a:latin typeface="Times New Roman" pitchFamily="18" charset="0"/>
                <a:cs typeface="Times New Roman" pitchFamily="18" charset="0"/>
              </a:rPr>
              <a:t> On the other hand, the number of fibroblasts is reduced. Destruction of the collagen fibers and the extra­cellular matrix also occurs, as does an increase in the volume of infiltrate in which blood vessels proliferate.</a:t>
            </a:r>
          </a:p>
          <a:p>
            <a:pPr>
              <a:lnSpc>
                <a:spcPct val="150000"/>
              </a:lnSpc>
            </a:pPr>
            <a:endParaRPr lang="en-IN" sz="2400" dirty="0"/>
          </a:p>
        </p:txBody>
      </p:sp>
    </p:spTree>
  </p:cSld>
  <p:clrMapOvr>
    <a:masterClrMapping/>
  </p:clrMapOvr>
  <p:transition spd="med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2400" i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4267200" y="0"/>
            <a:ext cx="3886200" cy="55165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Plasma cells dominate</a:t>
            </a:r>
          </a:p>
          <a:p>
            <a:pPr algn="just">
              <a:lnSpc>
                <a:spcPct val="150000"/>
              </a:lnSpc>
            </a:pP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Homeostasis is disturbed</a:t>
            </a:r>
          </a:p>
          <a:p>
            <a:pPr algn="just">
              <a:lnSpc>
                <a:spcPct val="150000"/>
              </a:lnSpc>
            </a:pP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Activated PMNs secrete cytokines, </a:t>
            </a:r>
            <a:r>
              <a:rPr lang="en-US" sz="2400" i="0" dirty="0" err="1">
                <a:latin typeface="Times New Roman" pitchFamily="18" charset="0"/>
                <a:cs typeface="Times New Roman" pitchFamily="18" charset="0"/>
              </a:rPr>
              <a:t>leukotrienes</a:t>
            </a: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 &amp; MMPs</a:t>
            </a:r>
          </a:p>
          <a:p>
            <a:pPr algn="just">
              <a:lnSpc>
                <a:spcPct val="150000"/>
              </a:lnSpc>
            </a:pP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Activated Fibroblasts secrete MMPs &amp; TIMPs</a:t>
            </a:r>
          </a:p>
          <a:p>
            <a:pPr algn="just">
              <a:buFont typeface="Wingdings" pitchFamily="2" charset="2"/>
              <a:buNone/>
            </a:pPr>
            <a:endParaRPr lang="en-US" sz="2400" i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4343400" y="4191000"/>
            <a:ext cx="3810000" cy="255454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MCP :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Monocyte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Chemoattractant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Protien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MIP : Macrophage Inflammatory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Protien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RANTES : Regulated on activation normal T cell expressed and secreted</a:t>
            </a:r>
          </a:p>
        </p:txBody>
      </p:sp>
      <p:pic>
        <p:nvPicPr>
          <p:cNvPr id="99335" name="Picture 7" descr="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0"/>
            <a:ext cx="3810000" cy="6858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9336" name="Rectangle 8"/>
          <p:cNvSpPr>
            <a:spLocks noChangeArrowheads="1"/>
          </p:cNvSpPr>
          <p:nvPr/>
        </p:nvSpPr>
        <p:spPr bwMode="auto">
          <a:xfrm>
            <a:off x="381000" y="0"/>
            <a:ext cx="3810000" cy="304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r>
              <a:rPr lang="en-US" sz="2400" b="1" i="0" dirty="0">
                <a:latin typeface="Times New Roman" pitchFamily="18" charset="0"/>
                <a:cs typeface="Times New Roman" pitchFamily="18" charset="0"/>
              </a:rPr>
              <a:t>Manifestations of Stage III gingivitis: The Established Lesion</a:t>
            </a: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7696200" cy="52117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itchFamily="2" charset="2"/>
              <a:buNone/>
            </a:pPr>
            <a:endParaRPr lang="en-US" sz="2400" i="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In chronic gingivitis, which occurs 2 to 3 weeks after the beginning of plaque accumulation, </a:t>
            </a:r>
          </a:p>
          <a:p>
            <a:pPr lvl="2" algn="just">
              <a:lnSpc>
                <a:spcPct val="150000"/>
              </a:lnSpc>
            </a:pP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the blood vessels become engorged and congested, </a:t>
            </a:r>
          </a:p>
          <a:p>
            <a:pPr lvl="2" algn="just">
              <a:lnSpc>
                <a:spcPct val="150000"/>
              </a:lnSpc>
            </a:pP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venous return is impaired, and </a:t>
            </a:r>
          </a:p>
          <a:p>
            <a:pPr lvl="2" algn="just">
              <a:lnSpc>
                <a:spcPct val="150000"/>
              </a:lnSpc>
            </a:pP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the blood flow becomes sluggish. </a:t>
            </a:r>
          </a:p>
          <a:p>
            <a:pPr lvl="2" algn="just">
              <a:lnSpc>
                <a:spcPct val="150000"/>
              </a:lnSpc>
              <a:buFontTx/>
              <a:buNone/>
            </a:pPr>
            <a:endParaRPr lang="en-US" sz="2400" i="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The result is localized gingival </a:t>
            </a:r>
            <a:r>
              <a:rPr lang="en-US" sz="2400" i="0" dirty="0" err="1">
                <a:latin typeface="Times New Roman" pitchFamily="18" charset="0"/>
                <a:cs typeface="Times New Roman" pitchFamily="18" charset="0"/>
              </a:rPr>
              <a:t>anoxemia</a:t>
            </a: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, which super imposes a somewhat bluish hue on the reddened </a:t>
            </a:r>
            <a:r>
              <a:rPr lang="en-US" sz="2400" i="0" dirty="0" err="1">
                <a:latin typeface="Times New Roman" pitchFamily="18" charset="0"/>
                <a:cs typeface="Times New Roman" pitchFamily="18" charset="0"/>
              </a:rPr>
              <a:t>gingiva</a:t>
            </a: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endParaRPr lang="en-US" sz="2400" i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i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0" dirty="0" err="1" smtClean="0">
                <a:latin typeface="Times New Roman" pitchFamily="18" charset="0"/>
                <a:cs typeface="Times New Roman" pitchFamily="18" charset="0"/>
              </a:rPr>
              <a:t>Extravasation</a:t>
            </a:r>
            <a:r>
              <a:rPr lang="en-US" sz="2400" i="0" dirty="0" smtClean="0">
                <a:latin typeface="Times New Roman" pitchFamily="18" charset="0"/>
                <a:cs typeface="Times New Roman" pitchFamily="18" charset="0"/>
              </a:rPr>
              <a:t> of erythrocytes into the connective tissue and breakdown of hemoglobin into its component pigments can also deepen the color of the chronically inflamed </a:t>
            </a:r>
            <a:r>
              <a:rPr lang="en-US" sz="2400" i="0" dirty="0" err="1" smtClean="0">
                <a:latin typeface="Times New Roman" pitchFamily="18" charset="0"/>
                <a:cs typeface="Times New Roman" pitchFamily="18" charset="0"/>
              </a:rPr>
              <a:t>gingiva</a:t>
            </a:r>
            <a:r>
              <a:rPr lang="en-US" sz="2400" i="0" dirty="0" smtClean="0">
                <a:latin typeface="Times New Roman" pitchFamily="18" charset="0"/>
                <a:cs typeface="Times New Roman" pitchFamily="18" charset="0"/>
              </a:rPr>
              <a:t>. 	</a:t>
            </a:r>
            <a:endParaRPr lang="en-US" sz="2400" i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2400" i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3657600" y="1493837"/>
            <a:ext cx="4495800" cy="52117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Epithelial attachment is apically displaced</a:t>
            </a:r>
          </a:p>
          <a:p>
            <a:pPr>
              <a:lnSpc>
                <a:spcPct val="150000"/>
              </a:lnSpc>
            </a:pP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No loss of CT attachment</a:t>
            </a:r>
          </a:p>
          <a:p>
            <a:pPr>
              <a:lnSpc>
                <a:spcPct val="150000"/>
              </a:lnSpc>
            </a:pP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Dense Inflammatory infiltrate into deeper structures</a:t>
            </a:r>
          </a:p>
        </p:txBody>
      </p:sp>
      <p:pic>
        <p:nvPicPr>
          <p:cNvPr id="97284" name="Picture 4" descr="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762000"/>
            <a:ext cx="3200400" cy="5562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52400"/>
            <a:ext cx="8001000" cy="589756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i="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predominance of plasma cells is thought to be a primary characteristic of the established lesion. </a:t>
            </a:r>
          </a:p>
          <a:p>
            <a:pPr algn="just">
              <a:lnSpc>
                <a:spcPct val="150000"/>
              </a:lnSpc>
            </a:pPr>
            <a:endParaRPr lang="en-US" sz="2400" i="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However, several studies of human experimental gingivitis have failed to demonstrate plasma cell predominance in the affected connective tissues, including one study of 6 months duration. </a:t>
            </a:r>
          </a:p>
          <a:p>
            <a:pPr algn="just">
              <a:lnSpc>
                <a:spcPct val="150000"/>
              </a:lnSpc>
            </a:pPr>
            <a:endParaRPr lang="en-US" sz="2400" i="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Increases in the proportions of plasma cells were evident with long-standing gingivitis, but the time for the development of the classic "established lesion" may exceed 6 months.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endParaRPr lang="en-US" sz="2400" i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571500"/>
            <a:ext cx="7239000" cy="1143000"/>
          </a:xfrm>
        </p:spPr>
        <p:txBody>
          <a:bodyPr/>
          <a:lstStyle/>
          <a:p>
            <a:r>
              <a:rPr lang="en-US" sz="2400" b="1" i="0" dirty="0">
                <a:latin typeface="Times New Roman" pitchFamily="18" charset="0"/>
                <a:cs typeface="Times New Roman" pitchFamily="18" charset="0"/>
              </a:rPr>
              <a:t>STAGE IV GINGIVITIS: THE ADVANCED LESION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838200"/>
            <a:ext cx="7848600" cy="521176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Extension of the lesion into alveolar bone characterizes a fourth stage known as the advanced lesion or phase of periodontal breakdown.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endParaRPr lang="en-US" sz="2400" i="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Microscopically, there is </a:t>
            </a:r>
          </a:p>
          <a:p>
            <a:pPr lvl="2" algn="just">
              <a:lnSpc>
                <a:spcPct val="150000"/>
              </a:lnSpc>
            </a:pP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fibrosis of the </a:t>
            </a:r>
            <a:r>
              <a:rPr lang="en-US" sz="2400" i="0" dirty="0" err="1">
                <a:latin typeface="Times New Roman" pitchFamily="18" charset="0"/>
                <a:cs typeface="Times New Roman" pitchFamily="18" charset="0"/>
              </a:rPr>
              <a:t>gingiva</a:t>
            </a: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 and </a:t>
            </a:r>
          </a:p>
          <a:p>
            <a:pPr lvl="2" algn="just">
              <a:lnSpc>
                <a:spcPct val="150000"/>
              </a:lnSpc>
            </a:pP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widespread manifestations of inflammatory and </a:t>
            </a:r>
            <a:r>
              <a:rPr lang="en-US" sz="2400" i="0" dirty="0" err="1">
                <a:latin typeface="Times New Roman" pitchFamily="18" charset="0"/>
                <a:cs typeface="Times New Roman" pitchFamily="18" charset="0"/>
              </a:rPr>
              <a:t>immunopathologic</a:t>
            </a: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 tissue damage. </a:t>
            </a:r>
          </a:p>
          <a:p>
            <a:pPr lvl="2">
              <a:lnSpc>
                <a:spcPct val="100000"/>
              </a:lnSpc>
            </a:pPr>
            <a:endParaRPr lang="en-US" sz="2400" i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7772400" cy="6324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i="0" dirty="0" smtClean="0">
                <a:latin typeface="Times New Roman" pitchFamily="18" charset="0"/>
                <a:cs typeface="Times New Roman" pitchFamily="18" charset="0"/>
              </a:rPr>
              <a:t>In general at this advanced stage, plasma cells continue to dominate the connective tissues, and </a:t>
            </a:r>
            <a:r>
              <a:rPr lang="en-US" sz="2400" i="0" dirty="0" err="1" smtClean="0">
                <a:latin typeface="Times New Roman" pitchFamily="18" charset="0"/>
                <a:cs typeface="Times New Roman" pitchFamily="18" charset="0"/>
              </a:rPr>
              <a:t>neutrophils</a:t>
            </a:r>
            <a:r>
              <a:rPr lang="en-US" sz="2400" i="0" dirty="0" smtClean="0">
                <a:latin typeface="Times New Roman" pitchFamily="18" charset="0"/>
                <a:cs typeface="Times New Roman" pitchFamily="18" charset="0"/>
              </a:rPr>
              <a:t> continue to dominate the </a:t>
            </a:r>
            <a:r>
              <a:rPr lang="en-US" sz="2400" i="0" dirty="0" err="1" smtClean="0">
                <a:latin typeface="Times New Roman" pitchFamily="18" charset="0"/>
                <a:cs typeface="Times New Roman" pitchFamily="18" charset="0"/>
              </a:rPr>
              <a:t>junctional</a:t>
            </a:r>
            <a:r>
              <a:rPr lang="en-US" sz="2400" i="0" dirty="0" smtClean="0">
                <a:latin typeface="Times New Roman" pitchFamily="18" charset="0"/>
                <a:cs typeface="Times New Roman" pitchFamily="18" charset="0"/>
              </a:rPr>
              <a:t> epithelium and gingival crevice.</a:t>
            </a:r>
          </a:p>
          <a:p>
            <a:pPr algn="just">
              <a:lnSpc>
                <a:spcPct val="150000"/>
              </a:lnSpc>
            </a:pPr>
            <a:endParaRPr lang="te-IN" sz="2400" i="0" dirty="0" smtClean="0">
              <a:latin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i="0" dirty="0" smtClean="0">
                <a:latin typeface="Times New Roman" pitchFamily="18" charset="0"/>
                <a:cs typeface="Times New Roman" pitchFamily="18" charset="0"/>
              </a:rPr>
              <a:t>Gingivitis will progress to periodontitis only in individuals who are susceptible. However, whether periodontitis can occur without a precursor of gingivitis is not known at this time.</a:t>
            </a:r>
            <a:endParaRPr lang="en-US" sz="2400" i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IN" sz="2400" i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1026" name="Picture 2" descr="C:\Users\DELL-PC\Desktop\Cap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0"/>
            <a:ext cx="5638800" cy="677454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IN" sz="2400" i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 descr="C:\Users\DELL-PC\Desktop\Capture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8800"/>
            <a:ext cx="8988984" cy="28194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8153400" cy="6477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The body responds to an infection by developing an inflammatory response. 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endParaRPr lang="en-US" sz="2400" i="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400" i="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endParaRPr lang="en-US" sz="2400" i="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endParaRPr lang="en-US" sz="2400" i="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i="0" dirty="0" smtClean="0">
                <a:latin typeface="Times New Roman" pitchFamily="18" charset="0"/>
                <a:cs typeface="Times New Roman" pitchFamily="18" charset="0"/>
              </a:rPr>
              <a:t>Early </a:t>
            </a: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work investigating gingival inflammation described the progression from a state of health to a state of inflammation and tissue loss and divided the progression into four stages.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i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533400" y="2057400"/>
            <a:ext cx="7467600" cy="1219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 sz="2400" b="1" dirty="0" smtClean="0">
              <a:solidFill>
                <a:srgbClr val="33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gingiva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is no exception, and inflammation in the </a:t>
            </a:r>
          </a:p>
          <a:p>
            <a:pPr algn="ctr">
              <a:lnSpc>
                <a:spcPct val="15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gingiva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is termed </a:t>
            </a: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gingivitis. </a:t>
            </a:r>
          </a:p>
          <a:p>
            <a:pPr algn="ctr"/>
            <a:endParaRPr lang="en-US" sz="2400" b="1" i="1" dirty="0">
              <a:solidFill>
                <a:srgbClr val="33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>
              <a:solidFill>
                <a:srgbClr val="33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609600"/>
            <a:ext cx="7239000" cy="1143000"/>
          </a:xfrm>
        </p:spPr>
        <p:txBody>
          <a:bodyPr/>
          <a:lstStyle/>
          <a:p>
            <a:r>
              <a:rPr lang="en-US" sz="2400" b="1" i="0" dirty="0">
                <a:latin typeface="Times New Roman" pitchFamily="18" charset="0"/>
                <a:cs typeface="Times New Roman" pitchFamily="18" charset="0"/>
              </a:rPr>
              <a:t>Components of Gingival Inflammation: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762000"/>
            <a:ext cx="8610600" cy="58213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Gingival inflammation has two components:</a:t>
            </a:r>
          </a:p>
          <a:p>
            <a:pPr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Acute inflammatory component, </a:t>
            </a:r>
          </a:p>
          <a:p>
            <a:pPr lvl="1">
              <a:lnSpc>
                <a:spcPct val="150000"/>
              </a:lnSpc>
              <a:buFontTx/>
              <a:buBlip>
                <a:blip r:embed="rId3"/>
              </a:buBlip>
            </a:pPr>
            <a:r>
              <a:rPr lang="en-US" sz="240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400" i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vasodilation</a:t>
            </a:r>
            <a:r>
              <a:rPr lang="en-US" sz="240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lvl="1">
              <a:lnSpc>
                <a:spcPct val="150000"/>
              </a:lnSpc>
              <a:buFontTx/>
              <a:buBlip>
                <a:blip r:embed="rId3"/>
              </a:buBlip>
            </a:pPr>
            <a:r>
              <a:rPr lang="en-US" sz="240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edema, and </a:t>
            </a:r>
          </a:p>
          <a:p>
            <a:pPr lvl="1">
              <a:lnSpc>
                <a:spcPct val="150000"/>
              </a:lnSpc>
              <a:buFontTx/>
              <a:buBlip>
                <a:blip r:embed="rId3"/>
              </a:buBlip>
            </a:pPr>
            <a:r>
              <a:rPr lang="en-US" sz="2400" i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polymorphonuclear</a:t>
            </a:r>
            <a:r>
              <a:rPr lang="en-US" sz="240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infiltration, and the </a:t>
            </a:r>
          </a:p>
          <a:p>
            <a:pPr>
              <a:lnSpc>
                <a:spcPct val="150000"/>
              </a:lnSpc>
              <a:buFontTx/>
              <a:buNone/>
            </a:pPr>
            <a:endParaRPr lang="en-US" sz="2400" i="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Chronic inflammatory component, </a:t>
            </a:r>
          </a:p>
          <a:p>
            <a:pPr lvl="2">
              <a:lnSpc>
                <a:spcPct val="150000"/>
              </a:lnSpc>
            </a:pP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with B and T lymphocytes and </a:t>
            </a:r>
          </a:p>
          <a:p>
            <a:pPr lvl="2">
              <a:lnSpc>
                <a:spcPct val="150000"/>
              </a:lnSpc>
            </a:pP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capillary proliferation forming a </a:t>
            </a:r>
            <a:r>
              <a:rPr lang="en-US" sz="2400" i="0" dirty="0" err="1">
                <a:latin typeface="Times New Roman" pitchFamily="18" charset="0"/>
                <a:cs typeface="Times New Roman" pitchFamily="18" charset="0"/>
              </a:rPr>
              <a:t>granulomatous</a:t>
            </a: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 response.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304800"/>
            <a:ext cx="7924800" cy="63246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60000"/>
              </a:lnSpc>
            </a:pPr>
            <a:r>
              <a:rPr lang="en-US" b="1" i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Pristine </a:t>
            </a:r>
            <a:r>
              <a:rPr lang="en-US" b="1" i="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Gingiva</a:t>
            </a:r>
            <a:r>
              <a:rPr lang="en-US" b="1" i="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i="0" dirty="0">
                <a:latin typeface="Times New Roman" pitchFamily="18" charset="0"/>
                <a:cs typeface="Times New Roman" pitchFamily="18" charset="0"/>
              </a:rPr>
              <a:t> It is virtually impossible to obtain pristine or </a:t>
            </a:r>
            <a:r>
              <a:rPr lang="en-US" i="0" dirty="0" err="1">
                <a:latin typeface="Times New Roman" pitchFamily="18" charset="0"/>
                <a:cs typeface="Times New Roman" pitchFamily="18" charset="0"/>
              </a:rPr>
              <a:t>noninfiltrated</a:t>
            </a:r>
            <a:r>
              <a:rPr lang="en-US" i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0" dirty="0" err="1">
                <a:latin typeface="Times New Roman" pitchFamily="18" charset="0"/>
                <a:cs typeface="Times New Roman" pitchFamily="18" charset="0"/>
              </a:rPr>
              <a:t>histologically</a:t>
            </a:r>
            <a:r>
              <a:rPr lang="en-US" i="0" dirty="0">
                <a:latin typeface="Times New Roman" pitchFamily="18" charset="0"/>
                <a:cs typeface="Times New Roman" pitchFamily="18" charset="0"/>
              </a:rPr>
              <a:t> healthy gingival samples from humans. Nonhuman experiments are therefore the major source of material for the study of the temporal, histopathology sequences from healthy </a:t>
            </a:r>
            <a:r>
              <a:rPr lang="en-US" i="0" dirty="0" err="1">
                <a:latin typeface="Times New Roman" pitchFamily="18" charset="0"/>
                <a:cs typeface="Times New Roman" pitchFamily="18" charset="0"/>
              </a:rPr>
              <a:t>gingiva</a:t>
            </a:r>
            <a:r>
              <a:rPr lang="en-US" i="0" dirty="0">
                <a:latin typeface="Times New Roman" pitchFamily="18" charset="0"/>
                <a:cs typeface="Times New Roman" pitchFamily="18" charset="0"/>
              </a:rPr>
              <a:t> to an advanced, destructive lesion (</a:t>
            </a:r>
            <a:r>
              <a:rPr lang="en-US" i="0" dirty="0" err="1">
                <a:latin typeface="Times New Roman" pitchFamily="18" charset="0"/>
                <a:cs typeface="Times New Roman" pitchFamily="18" charset="0"/>
              </a:rPr>
              <a:t>periodontitis</a:t>
            </a:r>
            <a:r>
              <a:rPr lang="en-US" i="0" dirty="0">
                <a:latin typeface="Times New Roman" pitchFamily="18" charset="0"/>
                <a:cs typeface="Times New Roman" pitchFamily="18" charset="0"/>
              </a:rPr>
              <a:t>) (Page and Schroeder, 1976).</a:t>
            </a:r>
          </a:p>
          <a:p>
            <a:pPr algn="just">
              <a:lnSpc>
                <a:spcPct val="160000"/>
              </a:lnSpc>
            </a:pPr>
            <a:r>
              <a:rPr lang="en-US" i="0" dirty="0" smtClean="0">
                <a:latin typeface="Times New Roman" pitchFamily="18" charset="0"/>
                <a:cs typeface="Times New Roman" pitchFamily="18" charset="0"/>
              </a:rPr>
              <a:t>Despite </a:t>
            </a:r>
            <a:r>
              <a:rPr lang="en-US" i="0" dirty="0">
                <a:latin typeface="Times New Roman" pitchFamily="18" charset="0"/>
                <a:cs typeface="Times New Roman" pitchFamily="18" charset="0"/>
              </a:rPr>
              <a:t>extensive research, we still cannot distinguish definitively  between  normal  gingival  tissue  and  the gingivitis in early stages. However the normal </a:t>
            </a:r>
            <a:r>
              <a:rPr lang="en-US" i="0" dirty="0" err="1">
                <a:latin typeface="Times New Roman" pitchFamily="18" charset="0"/>
                <a:cs typeface="Times New Roman" pitchFamily="18" charset="0"/>
              </a:rPr>
              <a:t>gingiva</a:t>
            </a:r>
            <a:r>
              <a:rPr lang="en-US" i="0" dirty="0">
                <a:latin typeface="Times New Roman" pitchFamily="18" charset="0"/>
                <a:cs typeface="Times New Roman" pitchFamily="18" charset="0"/>
              </a:rPr>
              <a:t> is characterized by: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2400" i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914400"/>
            <a:ext cx="7543800" cy="5211763"/>
          </a:xfrm>
        </p:spPr>
        <p:txBody>
          <a:bodyPr/>
          <a:lstStyle/>
          <a:p>
            <a:r>
              <a:rPr lang="en-US" sz="2400" b="1" i="0" dirty="0" err="1">
                <a:latin typeface="Times New Roman" pitchFamily="18" charset="0"/>
                <a:cs typeface="Times New Roman" pitchFamily="18" charset="0"/>
              </a:rPr>
              <a:t>Histologic</a:t>
            </a:r>
            <a:r>
              <a:rPr lang="en-US" sz="2400" b="1" i="0" dirty="0">
                <a:latin typeface="Times New Roman" pitchFamily="18" charset="0"/>
                <a:cs typeface="Times New Roman" pitchFamily="18" charset="0"/>
              </a:rPr>
              <a:t> characteristics of healthy </a:t>
            </a:r>
            <a:r>
              <a:rPr lang="en-US" sz="2400" b="1" i="0" dirty="0" err="1">
                <a:latin typeface="Times New Roman" pitchFamily="18" charset="0"/>
                <a:cs typeface="Times New Roman" pitchFamily="18" charset="0"/>
              </a:rPr>
              <a:t>gingiva</a:t>
            </a:r>
            <a:endParaRPr lang="en-US" sz="2400" b="1" i="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i="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i="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0900" name="Group 4"/>
          <p:cNvGraphicFramePr>
            <a:graphicFrameLocks noGrp="1"/>
          </p:cNvGraphicFramePr>
          <p:nvPr>
            <p:ph sz="half" idx="2"/>
          </p:nvPr>
        </p:nvGraphicFramePr>
        <p:xfrm>
          <a:off x="685800" y="1905000"/>
          <a:ext cx="7010400" cy="4053840"/>
        </p:xfrm>
        <a:graphic>
          <a:graphicData uri="http://schemas.openxmlformats.org/drawingml/2006/table">
            <a:tbl>
              <a:tblPr/>
              <a:tblGrid>
                <a:gridCol w="70104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Normal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junctional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epithelium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CC"/>
                        </a:gs>
                        <a:gs pos="100000">
                          <a:srgbClr val="DBD743"/>
                        </a:gs>
                      </a:gsLst>
                      <a:lin ang="5400000" scaled="1"/>
                    </a:gra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Few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phagocytosing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polymorphonudear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cells from the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subepithelial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vasculature in the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junctional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epithelium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CC"/>
                        </a:gs>
                        <a:gs pos="100000">
                          <a:srgbClr val="DBD743"/>
                        </a:gs>
                      </a:gsLst>
                      <a:lin ang="5400000" scaled="1"/>
                    </a:gra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Minimal exudates from the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sulcus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CC"/>
                        </a:gs>
                        <a:gs pos="100000">
                          <a:srgbClr val="DBD743"/>
                        </a:gs>
                      </a:gsLst>
                      <a:lin ang="5400000" scaled="1"/>
                    </a:gra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99FF"/>
                        </a:buClr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Normal fibroblasts, connective tissue, collagen fibers, and alveolar bone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CC"/>
                        </a:gs>
                        <a:gs pos="100000">
                          <a:srgbClr val="DBD743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2400" i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4495800" y="2362200"/>
            <a:ext cx="4495800" cy="5211763"/>
          </a:xfrm>
        </p:spPr>
        <p:txBody>
          <a:bodyPr/>
          <a:lstStyle/>
          <a:p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Little plaque accumulation</a:t>
            </a:r>
          </a:p>
          <a:p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Normal JE</a:t>
            </a:r>
          </a:p>
          <a:p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Few PMNs</a:t>
            </a:r>
          </a:p>
          <a:p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Dense Collagen </a:t>
            </a:r>
            <a:r>
              <a:rPr lang="en-US" sz="2400" i="0" dirty="0" err="1">
                <a:latin typeface="Times New Roman" pitchFamily="18" charset="0"/>
                <a:cs typeface="Times New Roman" pitchFamily="18" charset="0"/>
              </a:rPr>
              <a:t>Fibres</a:t>
            </a:r>
            <a:endParaRPr lang="en-US" sz="2400" i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Intact Fibroblasts</a:t>
            </a:r>
          </a:p>
        </p:txBody>
      </p:sp>
      <p:pic>
        <p:nvPicPr>
          <p:cNvPr id="79876" name="Picture 4" descr="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685800"/>
            <a:ext cx="3962400" cy="5791200"/>
          </a:xfrm>
          <a:prstGeom prst="rect">
            <a:avLst/>
          </a:prstGeom>
          <a:ln>
            <a:headEnd/>
            <a:tailEnd/>
          </a:ln>
          <a:scene3d>
            <a:camera prst="obliqueTopLeft"/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6553200" cy="762000"/>
          </a:xfrm>
        </p:spPr>
        <p:txBody>
          <a:bodyPr/>
          <a:lstStyle/>
          <a:p>
            <a:r>
              <a:rPr lang="en-US" sz="2400" b="1" i="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400" b="1" i="0" u="sng" dirty="0" smtClean="0">
                <a:latin typeface="Times New Roman" pitchFamily="18" charset="0"/>
                <a:cs typeface="Times New Roman" pitchFamily="18" charset="0"/>
              </a:rPr>
              <a:t>Initial </a:t>
            </a:r>
            <a:r>
              <a:rPr lang="en-US" sz="2400" b="1" i="0" u="sng" dirty="0">
                <a:latin typeface="Times New Roman" pitchFamily="18" charset="0"/>
                <a:cs typeface="Times New Roman" pitchFamily="18" charset="0"/>
              </a:rPr>
              <a:t>&amp; Early lesion</a:t>
            </a:r>
            <a:endParaRPr lang="en-US" sz="2400" i="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838201"/>
            <a:ext cx="7924800" cy="6019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The initial lesion occurs within 2 to 4 days of free plaque </a:t>
            </a:r>
            <a:r>
              <a:rPr lang="en-US" sz="2400" i="0" dirty="0" smtClean="0">
                <a:latin typeface="Times New Roman" pitchFamily="18" charset="0"/>
                <a:cs typeface="Times New Roman" pitchFamily="18" charset="0"/>
              </a:rPr>
              <a:t>accumulation.</a:t>
            </a:r>
          </a:p>
          <a:p>
            <a:pPr>
              <a:lnSpc>
                <a:spcPct val="150000"/>
              </a:lnSpc>
            </a:pPr>
            <a:endParaRPr lang="en-US" sz="2400" i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i="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early lesion within 4 to 14 days. Both lesions represent relatively acute stages of gingivitis and are the </a:t>
            </a:r>
            <a:r>
              <a:rPr lang="en-US" sz="2400" i="0" dirty="0" err="1">
                <a:latin typeface="Times New Roman" pitchFamily="18" charset="0"/>
                <a:cs typeface="Times New Roman" pitchFamily="18" charset="0"/>
              </a:rPr>
              <a:t>histologic</a:t>
            </a: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 precursors of the established lesion in adults.</a:t>
            </a:r>
          </a:p>
          <a:p>
            <a:pPr>
              <a:lnSpc>
                <a:spcPct val="150000"/>
              </a:lnSpc>
            </a:pPr>
            <a:endParaRPr lang="en-US" sz="2400" i="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In children, however, the ''early lesion" may persist for prolonged periods.</a:t>
            </a:r>
          </a:p>
          <a:p>
            <a:pPr>
              <a:lnSpc>
                <a:spcPct val="150000"/>
              </a:lnSpc>
            </a:pPr>
            <a:endParaRPr lang="en-US" sz="2400" i="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endParaRPr lang="en-US" sz="2400" i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239000" cy="838200"/>
          </a:xfrm>
        </p:spPr>
        <p:txBody>
          <a:bodyPr>
            <a:normAutofit/>
          </a:bodyPr>
          <a:lstStyle/>
          <a:p>
            <a:r>
              <a:rPr lang="en-US" sz="2400" b="1" i="0" dirty="0">
                <a:latin typeface="Times New Roman" pitchFamily="18" charset="0"/>
                <a:cs typeface="Times New Roman" pitchFamily="18" charset="0"/>
              </a:rPr>
              <a:t>Manifestations of Stage I Gingivitis: The Initial Lesion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8077200" cy="521176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The first manifestations of gingival inflammation are vascular changes consisting of </a:t>
            </a:r>
          </a:p>
          <a:p>
            <a:pPr lvl="1" algn="just">
              <a:lnSpc>
                <a:spcPct val="150000"/>
              </a:lnSpc>
            </a:pPr>
            <a:r>
              <a:rPr lang="en-US" sz="240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dilated capillaries and </a:t>
            </a:r>
          </a:p>
          <a:p>
            <a:pPr lvl="1" algn="just">
              <a:lnSpc>
                <a:spcPct val="150000"/>
              </a:lnSpc>
            </a:pPr>
            <a:r>
              <a:rPr lang="en-US" sz="240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increased blood flow. </a:t>
            </a:r>
            <a:endParaRPr lang="en-US" sz="240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</a:pPr>
            <a:endParaRPr lang="en-US" sz="240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i="0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sz="2400" i="0" dirty="0">
                <a:latin typeface="Times New Roman" pitchFamily="18" charset="0"/>
                <a:cs typeface="Times New Roman" pitchFamily="18" charset="0"/>
              </a:rPr>
              <a:t>initial inflammatory changes occur in response to microbial activation of resident leukocytes and the subsequent stimulation of endothelial cells.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781</TotalTime>
  <Words>1346</Words>
  <Application>Microsoft Office PowerPoint</Application>
  <PresentationFormat>On-screen Show (4:3)</PresentationFormat>
  <Paragraphs>130</Paragraphs>
  <Slides>29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Opulent</vt:lpstr>
      <vt:lpstr>PowerPoint Presentation</vt:lpstr>
      <vt:lpstr>PowerPoint Presentation</vt:lpstr>
      <vt:lpstr>PowerPoint Presentation</vt:lpstr>
      <vt:lpstr>Components of Gingival Inflammation:</vt:lpstr>
      <vt:lpstr>PowerPoint Presentation</vt:lpstr>
      <vt:lpstr>PowerPoint Presentation</vt:lpstr>
      <vt:lpstr>PowerPoint Presentation</vt:lpstr>
      <vt:lpstr>          Initial &amp; Early lesion</vt:lpstr>
      <vt:lpstr>Manifestations of Stage I Gingivitis: The Initial Lesion</vt:lpstr>
      <vt:lpstr>PowerPoint Presentation</vt:lpstr>
      <vt:lpstr>PowerPoint Presentation</vt:lpstr>
      <vt:lpstr>PowerPoint Presentation</vt:lpstr>
      <vt:lpstr>PowerPoint Presentation</vt:lpstr>
      <vt:lpstr>Manifestations of Stage II Gingivitis: The Early Lesion</vt:lpstr>
      <vt:lpstr>PowerPoint Presentation</vt:lpstr>
      <vt:lpstr>PowerPoint Presentation</vt:lpstr>
      <vt:lpstr>PowerPoint Presentation</vt:lpstr>
      <vt:lpstr>PowerPoint Presentation</vt:lpstr>
      <vt:lpstr>STAGE III GINGIVITIS: THE ESTABLISHED LESION </vt:lpstr>
      <vt:lpstr>PowerPoint Presentation</vt:lpstr>
      <vt:lpstr>PowerPoint Presentation</vt:lpstr>
      <vt:lpstr>Manifestations of Stage III gingivitis: The Established Lesion </vt:lpstr>
      <vt:lpstr>PowerPoint Presentation</vt:lpstr>
      <vt:lpstr>PowerPoint Presentation</vt:lpstr>
      <vt:lpstr>PowerPoint Presentation</vt:lpstr>
      <vt:lpstr>STAGE IV GINGIVITIS: THE ADVANCED LESION</vt:lpstr>
      <vt:lpstr>PowerPoint Presentation</vt:lpstr>
      <vt:lpstr>PowerPoint Presentation</vt:lpstr>
      <vt:lpstr>PowerPoint Presentation</vt:lpstr>
    </vt:vector>
  </TitlesOfParts>
  <Company>perio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Gingival Inflammation</dc:title>
  <dc:creator>sunil reddy</dc:creator>
  <cp:lastModifiedBy>IDA ROOM</cp:lastModifiedBy>
  <cp:revision>67</cp:revision>
  <dcterms:created xsi:type="dcterms:W3CDTF">2007-02-12T18:25:29Z</dcterms:created>
  <dcterms:modified xsi:type="dcterms:W3CDTF">2023-05-21T08:04:04Z</dcterms:modified>
</cp:coreProperties>
</file>