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446" y="-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heme" Target="theme/theme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748535" y="249123"/>
            <a:ext cx="5646928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01-Jul-23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01-Jul-23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01-Jul-23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01-Jul-23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01-Jul-23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0194" y="-95046"/>
            <a:ext cx="7963611" cy="1854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40739" y="2305558"/>
            <a:ext cx="7964805" cy="2220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01-Jul-23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3.jpg"/><Relationship Id="rId4" Type="http://schemas.openxmlformats.org/officeDocument/2006/relationships/image" Target="../media/image62.jpg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6.png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2934" y="213636"/>
            <a:ext cx="7298055" cy="1296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865"/>
              </a:lnSpc>
            </a:pPr>
            <a:r>
              <a:rPr sz="4400" b="1" dirty="0">
                <a:latin typeface="Arial"/>
                <a:cs typeface="Arial"/>
              </a:rPr>
              <a:t>Forensic Anthropology</a:t>
            </a:r>
            <a:r>
              <a:rPr sz="4400" b="1" spc="-80" dirty="0">
                <a:latin typeface="Arial"/>
                <a:cs typeface="Arial"/>
              </a:rPr>
              <a:t> </a:t>
            </a:r>
            <a:r>
              <a:rPr sz="4400" b="1" spc="-5" dirty="0">
                <a:latin typeface="Arial"/>
                <a:cs typeface="Arial"/>
              </a:rPr>
              <a:t>and</a:t>
            </a:r>
            <a:endParaRPr sz="4400">
              <a:latin typeface="Arial"/>
              <a:cs typeface="Arial"/>
            </a:endParaRPr>
          </a:p>
          <a:p>
            <a:pPr marL="2540" algn="ctr">
              <a:lnSpc>
                <a:spcPct val="100000"/>
              </a:lnSpc>
            </a:pPr>
            <a:r>
              <a:rPr sz="4400" b="1" dirty="0">
                <a:latin typeface="Arial"/>
                <a:cs typeface="Arial"/>
              </a:rPr>
              <a:t>Odontology</a:t>
            </a:r>
            <a:endParaRPr sz="4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object 4"/>
            <p:cNvSpPr/>
            <p:nvPr/>
          </p:nvSpPr>
          <p:spPr>
            <a:xfrm>
              <a:off x="2743199" y="3276600"/>
              <a:ext cx="3441191" cy="22844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9143999" cy="685799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66445" y="4318"/>
            <a:ext cx="7296784" cy="2465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09015">
              <a:lnSpc>
                <a:spcPct val="100000"/>
              </a:lnSpc>
              <a:spcBef>
                <a:spcPts val="100"/>
              </a:spcBef>
            </a:pPr>
            <a:r>
              <a:rPr sz="8000" b="0" dirty="0">
                <a:solidFill>
                  <a:srgbClr val="00FFFF"/>
                </a:solidFill>
                <a:latin typeface="Arial"/>
                <a:cs typeface="Arial"/>
              </a:rPr>
              <a:t>FORENSIC  ODON</a:t>
            </a:r>
            <a:r>
              <a:rPr sz="8000" b="0" spc="-135" dirty="0">
                <a:solidFill>
                  <a:srgbClr val="00FFFF"/>
                </a:solidFill>
                <a:latin typeface="Arial"/>
                <a:cs typeface="Arial"/>
              </a:rPr>
              <a:t>T</a:t>
            </a:r>
            <a:r>
              <a:rPr sz="8000" b="0" spc="5" dirty="0">
                <a:solidFill>
                  <a:srgbClr val="00FFFF"/>
                </a:solidFill>
                <a:latin typeface="Arial"/>
                <a:cs typeface="Arial"/>
              </a:rPr>
              <a:t>OLOGY</a:t>
            </a:r>
            <a:endParaRPr sz="8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04228" y="4902784"/>
            <a:ext cx="1729739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0" dirty="0">
                <a:solidFill>
                  <a:srgbClr val="FFFF00"/>
                </a:solidFill>
                <a:latin typeface="Arial"/>
                <a:cs typeface="Arial"/>
              </a:rPr>
              <a:t>Dr. </a:t>
            </a:r>
            <a:r>
              <a:rPr sz="2400" b="1" spc="-140" dirty="0">
                <a:solidFill>
                  <a:srgbClr val="FFFF00"/>
                </a:solidFill>
                <a:latin typeface="Arial"/>
                <a:cs typeface="Arial"/>
              </a:rPr>
              <a:t>T.</a:t>
            </a:r>
            <a:r>
              <a:rPr sz="2400" b="1" spc="-4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00"/>
                </a:solidFill>
                <a:latin typeface="Arial"/>
                <a:cs typeface="Arial"/>
              </a:rPr>
              <a:t>Navya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spc="-45" dirty="0">
                <a:solidFill>
                  <a:srgbClr val="FFFF00"/>
                </a:solidFill>
                <a:latin typeface="Arial"/>
                <a:cs typeface="Arial"/>
              </a:rPr>
              <a:t>Sr.</a:t>
            </a:r>
            <a:r>
              <a:rPr sz="2400" b="1" spc="-7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Lecturer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309" rIns="0" bIns="0" rtlCol="0">
            <a:spAutoFit/>
          </a:bodyPr>
          <a:lstStyle/>
          <a:p>
            <a:pPr marL="2343785" marR="5080" indent="-1373505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Arial"/>
                <a:cs typeface="Arial"/>
              </a:rPr>
              <a:t>EXPERIENCE </a:t>
            </a:r>
            <a:r>
              <a:rPr b="0" spc="-10" dirty="0">
                <a:latin typeface="Arial"/>
                <a:cs typeface="Arial"/>
              </a:rPr>
              <a:t>IN</a:t>
            </a:r>
            <a:r>
              <a:rPr b="0" spc="-55" dirty="0">
                <a:latin typeface="Arial"/>
                <a:cs typeface="Arial"/>
              </a:rPr>
              <a:t> </a:t>
            </a:r>
            <a:r>
              <a:rPr b="0" spc="-5" dirty="0">
                <a:latin typeface="Arial"/>
                <a:cs typeface="Arial"/>
              </a:rPr>
              <a:t>FORENSIC  ODONTOLOGY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940053"/>
            <a:ext cx="71151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  <a:tab pos="4356100" algn="l"/>
                <a:tab pos="4699635" algn="l"/>
              </a:tabLst>
            </a:pPr>
            <a:r>
              <a:rPr sz="2400" b="1" i="1" spc="-5" dirty="0">
                <a:latin typeface="Arial"/>
                <a:cs typeface="Arial"/>
              </a:rPr>
              <a:t>Murder</a:t>
            </a:r>
            <a:r>
              <a:rPr sz="2400" b="1" i="1" spc="20" dirty="0">
                <a:latin typeface="Arial"/>
                <a:cs typeface="Arial"/>
              </a:rPr>
              <a:t> </a:t>
            </a:r>
            <a:r>
              <a:rPr sz="2400" b="1" i="1" dirty="0">
                <a:latin typeface="Arial"/>
                <a:cs typeface="Arial"/>
              </a:rPr>
              <a:t>victims	</a:t>
            </a:r>
            <a:r>
              <a:rPr sz="2400" dirty="0">
                <a:latin typeface="Arial"/>
                <a:cs typeface="Arial"/>
              </a:rPr>
              <a:t>•	</a:t>
            </a:r>
            <a:r>
              <a:rPr sz="2400" b="1" i="1" spc="-5" dirty="0">
                <a:latin typeface="Arial"/>
                <a:cs typeface="Arial"/>
              </a:rPr>
              <a:t>Missing</a:t>
            </a:r>
            <a:r>
              <a:rPr sz="2400" b="1" i="1" spc="-55" dirty="0">
                <a:latin typeface="Arial"/>
                <a:cs typeface="Arial"/>
              </a:rPr>
              <a:t> </a:t>
            </a:r>
            <a:r>
              <a:rPr sz="2400" b="1" i="1" spc="-5" dirty="0">
                <a:latin typeface="Arial"/>
                <a:cs typeface="Arial"/>
              </a:rPr>
              <a:t>persons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9740" y="3607689"/>
            <a:ext cx="30473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i="1" spc="-5" dirty="0">
                <a:latin typeface="Arial"/>
                <a:cs typeface="Arial"/>
              </a:rPr>
              <a:t>Bite mark cases</a:t>
            </a:r>
            <a:r>
              <a:rPr sz="2400" b="1" i="1" spc="-25" dirty="0">
                <a:latin typeface="Arial"/>
                <a:cs typeface="Arial"/>
              </a:rPr>
              <a:t> </a:t>
            </a:r>
            <a:r>
              <a:rPr sz="2400" b="1" i="1" dirty="0">
                <a:latin typeface="Arial"/>
                <a:cs typeface="Arial"/>
              </a:rPr>
              <a:t>in  criminal</a:t>
            </a:r>
            <a:r>
              <a:rPr sz="2400" b="1" i="1" spc="-25" dirty="0">
                <a:latin typeface="Arial"/>
                <a:cs typeface="Arial"/>
              </a:rPr>
              <a:t> </a:t>
            </a:r>
            <a:r>
              <a:rPr sz="2400" b="1" i="1" spc="-5" dirty="0">
                <a:latin typeface="Arial"/>
                <a:cs typeface="Arial"/>
              </a:rPr>
              <a:t>trials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27575" y="3386404"/>
            <a:ext cx="3602354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DENTAL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MALPRATICE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85800" y="1447800"/>
            <a:ext cx="3048000" cy="2083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76800" y="1371600"/>
            <a:ext cx="3048000" cy="20589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81600" y="4038598"/>
            <a:ext cx="2819400" cy="27431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000" y="4349494"/>
            <a:ext cx="3124200" cy="23987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1490" y="101600"/>
            <a:ext cx="3016885" cy="6732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3300"/>
                </a:solidFill>
                <a:latin typeface="Arial"/>
                <a:cs typeface="Arial"/>
              </a:rPr>
              <a:t>Root</a:t>
            </a:r>
            <a:r>
              <a:rPr sz="2000" spc="-2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3300"/>
                </a:solidFill>
                <a:latin typeface="Arial"/>
                <a:cs typeface="Arial"/>
              </a:rPr>
              <a:t>morphology</a:t>
            </a:r>
            <a:endParaRPr sz="2000">
              <a:latin typeface="Arial"/>
              <a:cs typeface="Arial"/>
            </a:endParaRPr>
          </a:p>
          <a:p>
            <a:pPr marL="292735" indent="-280670">
              <a:lnSpc>
                <a:spcPct val="100000"/>
              </a:lnSpc>
              <a:buAutoNum type="alphaLcPeriod"/>
              <a:tabLst>
                <a:tab pos="293370" algn="l"/>
              </a:tabLst>
            </a:pPr>
            <a:r>
              <a:rPr sz="2000" dirty="0">
                <a:latin typeface="Arial"/>
                <a:cs typeface="Arial"/>
              </a:rPr>
              <a:t>Size</a:t>
            </a:r>
            <a:endParaRPr sz="2000">
              <a:latin typeface="Arial"/>
              <a:cs typeface="Arial"/>
            </a:endParaRPr>
          </a:p>
          <a:p>
            <a:pPr marL="292735" indent="-280670">
              <a:lnSpc>
                <a:spcPct val="100000"/>
              </a:lnSpc>
              <a:spcBef>
                <a:spcPts val="5"/>
              </a:spcBef>
              <a:buAutoNum type="alphaLcPeriod"/>
              <a:tabLst>
                <a:tab pos="293370" algn="l"/>
              </a:tabLst>
            </a:pPr>
            <a:r>
              <a:rPr sz="2000" dirty="0">
                <a:latin typeface="Arial"/>
                <a:cs typeface="Arial"/>
              </a:rPr>
              <a:t>Shape</a:t>
            </a:r>
            <a:endParaRPr sz="2000">
              <a:latin typeface="Arial"/>
              <a:cs typeface="Arial"/>
            </a:endParaRPr>
          </a:p>
          <a:p>
            <a:pPr marL="279400" indent="-267335">
              <a:lnSpc>
                <a:spcPct val="100000"/>
              </a:lnSpc>
              <a:buAutoNum type="alphaLcPeriod"/>
              <a:tabLst>
                <a:tab pos="280035" algn="l"/>
              </a:tabLst>
            </a:pPr>
            <a:r>
              <a:rPr sz="2000" dirty="0">
                <a:latin typeface="Arial"/>
                <a:cs typeface="Arial"/>
              </a:rPr>
              <a:t>Number</a:t>
            </a:r>
            <a:endParaRPr sz="2000">
              <a:latin typeface="Arial"/>
              <a:cs typeface="Arial"/>
            </a:endParaRPr>
          </a:p>
          <a:p>
            <a:pPr marL="12700" marR="513080">
              <a:lnSpc>
                <a:spcPct val="100000"/>
              </a:lnSpc>
              <a:buAutoNum type="alphaLcPeriod"/>
              <a:tabLst>
                <a:tab pos="293370" algn="l"/>
              </a:tabLst>
            </a:pPr>
            <a:r>
              <a:rPr sz="2000" dirty="0">
                <a:latin typeface="Arial"/>
                <a:cs typeface="Arial"/>
              </a:rPr>
              <a:t>Divergence of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roots </a:t>
            </a:r>
            <a:r>
              <a:rPr sz="2000" dirty="0">
                <a:solidFill>
                  <a:srgbClr val="FF3300"/>
                </a:solidFill>
                <a:latin typeface="Arial"/>
                <a:cs typeface="Arial"/>
              </a:rPr>
              <a:t> Root</a:t>
            </a:r>
            <a:r>
              <a:rPr sz="2000" spc="-3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3300"/>
                </a:solidFill>
                <a:latin typeface="Arial"/>
                <a:cs typeface="Arial"/>
              </a:rPr>
              <a:t>morphology</a:t>
            </a:r>
            <a:endParaRPr sz="2000">
              <a:latin typeface="Arial"/>
              <a:cs typeface="Arial"/>
            </a:endParaRPr>
          </a:p>
          <a:p>
            <a:pPr marL="292735" indent="-280670">
              <a:lnSpc>
                <a:spcPct val="100000"/>
              </a:lnSpc>
              <a:buAutoNum type="alphaLcPeriod"/>
              <a:tabLst>
                <a:tab pos="293370" algn="l"/>
              </a:tabLst>
            </a:pPr>
            <a:r>
              <a:rPr sz="2000" dirty="0">
                <a:latin typeface="Arial"/>
                <a:cs typeface="Arial"/>
              </a:rPr>
              <a:t>Dilaceration</a:t>
            </a:r>
            <a:endParaRPr sz="2000">
              <a:latin typeface="Arial"/>
              <a:cs typeface="Arial"/>
            </a:endParaRPr>
          </a:p>
          <a:p>
            <a:pPr marL="292735" indent="-280670">
              <a:lnSpc>
                <a:spcPct val="100000"/>
              </a:lnSpc>
              <a:buAutoNum type="alphaLcPeriod"/>
              <a:tabLst>
                <a:tab pos="293370" algn="l"/>
              </a:tabLst>
            </a:pPr>
            <a:r>
              <a:rPr sz="2000" dirty="0">
                <a:latin typeface="Arial"/>
                <a:cs typeface="Arial"/>
              </a:rPr>
              <a:t>Root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fracture</a:t>
            </a:r>
            <a:endParaRPr sz="2000">
              <a:latin typeface="Arial"/>
              <a:cs typeface="Arial"/>
            </a:endParaRPr>
          </a:p>
          <a:p>
            <a:pPr marL="279400" indent="-267335">
              <a:lnSpc>
                <a:spcPct val="100000"/>
              </a:lnSpc>
              <a:buAutoNum type="alphaLcPeriod"/>
              <a:tabLst>
                <a:tab pos="280035" algn="l"/>
              </a:tabLst>
            </a:pPr>
            <a:r>
              <a:rPr sz="2000" dirty="0">
                <a:latin typeface="Arial"/>
                <a:cs typeface="Arial"/>
              </a:rPr>
              <a:t>Hypercementosis</a:t>
            </a:r>
            <a:endParaRPr sz="2000">
              <a:latin typeface="Arial"/>
              <a:cs typeface="Arial"/>
            </a:endParaRPr>
          </a:p>
          <a:p>
            <a:pPr marL="292735" indent="-280670">
              <a:lnSpc>
                <a:spcPct val="100000"/>
              </a:lnSpc>
              <a:buAutoNum type="alphaLcPeriod"/>
              <a:tabLst>
                <a:tab pos="293370" algn="l"/>
              </a:tabLst>
            </a:pPr>
            <a:r>
              <a:rPr sz="2000" dirty="0">
                <a:latin typeface="Arial"/>
                <a:cs typeface="Arial"/>
              </a:rPr>
              <a:t>Root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resorption</a:t>
            </a:r>
            <a:endParaRPr sz="2000">
              <a:latin typeface="Arial"/>
              <a:cs typeface="Arial"/>
            </a:endParaRPr>
          </a:p>
          <a:p>
            <a:pPr marL="12700" marR="243840">
              <a:lnSpc>
                <a:spcPct val="100000"/>
              </a:lnSpc>
              <a:buAutoNum type="alphaLcPeriod"/>
              <a:tabLst>
                <a:tab pos="293370" algn="l"/>
              </a:tabLst>
            </a:pPr>
            <a:r>
              <a:rPr sz="2000" dirty="0">
                <a:latin typeface="Arial"/>
                <a:cs typeface="Arial"/>
              </a:rPr>
              <a:t>Root hemisections </a:t>
            </a:r>
            <a:r>
              <a:rPr sz="2000" dirty="0">
                <a:solidFill>
                  <a:srgbClr val="FF3300"/>
                </a:solidFill>
                <a:latin typeface="Arial"/>
                <a:cs typeface="Arial"/>
              </a:rPr>
              <a:t> Pulp chamber/root</a:t>
            </a:r>
            <a:r>
              <a:rPr sz="2000" spc="-12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3300"/>
                </a:solidFill>
                <a:latin typeface="Arial"/>
                <a:cs typeface="Arial"/>
              </a:rPr>
              <a:t>canal  morphology</a:t>
            </a:r>
            <a:endParaRPr sz="2000">
              <a:latin typeface="Arial"/>
              <a:cs typeface="Arial"/>
            </a:endParaRPr>
          </a:p>
          <a:p>
            <a:pPr marL="292735" indent="-280670">
              <a:lnSpc>
                <a:spcPct val="100000"/>
              </a:lnSpc>
              <a:spcBef>
                <a:spcPts val="5"/>
              </a:spcBef>
              <a:buAutoNum type="alphaLcPeriod"/>
              <a:tabLst>
                <a:tab pos="293370" algn="l"/>
              </a:tabLst>
            </a:pPr>
            <a:r>
              <a:rPr sz="2000" dirty="0">
                <a:latin typeface="Arial"/>
                <a:cs typeface="Arial"/>
              </a:rPr>
              <a:t>size, shape and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number</a:t>
            </a:r>
            <a:endParaRPr sz="2000">
              <a:latin typeface="Arial"/>
              <a:cs typeface="Arial"/>
            </a:endParaRPr>
          </a:p>
          <a:p>
            <a:pPr marL="12700" marR="245110">
              <a:lnSpc>
                <a:spcPct val="100000"/>
              </a:lnSpc>
              <a:buAutoNum type="alphaLcPeriod"/>
              <a:tabLst>
                <a:tab pos="293370" algn="l"/>
              </a:tabLst>
            </a:pPr>
            <a:r>
              <a:rPr sz="2000" dirty="0">
                <a:latin typeface="Arial"/>
                <a:cs typeface="Arial"/>
              </a:rPr>
              <a:t>Secondary dentine  Pulp chamber/root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canal  pathology</a:t>
            </a:r>
            <a:endParaRPr sz="2000">
              <a:latin typeface="Arial"/>
              <a:cs typeface="Arial"/>
            </a:endParaRPr>
          </a:p>
          <a:p>
            <a:pPr marL="12700" marR="88265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a. Pulp stones,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dystrophic  calcification</a:t>
            </a:r>
            <a:endParaRPr sz="2000">
              <a:latin typeface="Arial"/>
              <a:cs typeface="Arial"/>
            </a:endParaRPr>
          </a:p>
          <a:p>
            <a:pPr marL="279400" indent="-267335">
              <a:lnSpc>
                <a:spcPct val="100000"/>
              </a:lnSpc>
              <a:buAutoNum type="alphaLcPeriod" startAt="3"/>
              <a:tabLst>
                <a:tab pos="280035" algn="l"/>
              </a:tabLst>
            </a:pPr>
            <a:r>
              <a:rPr sz="2000" dirty="0">
                <a:latin typeface="Arial"/>
                <a:cs typeface="Arial"/>
              </a:rPr>
              <a:t>Root canal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therapy</a:t>
            </a:r>
            <a:endParaRPr sz="2000">
              <a:latin typeface="Arial"/>
              <a:cs typeface="Arial"/>
            </a:endParaRPr>
          </a:p>
          <a:p>
            <a:pPr marL="292735" indent="-280670">
              <a:lnSpc>
                <a:spcPct val="100000"/>
              </a:lnSpc>
              <a:buAutoNum type="alphaLcPeriod" startAt="3"/>
              <a:tabLst>
                <a:tab pos="293370" algn="l"/>
              </a:tabLst>
            </a:pPr>
            <a:r>
              <a:rPr sz="2000" dirty="0">
                <a:latin typeface="Arial"/>
                <a:cs typeface="Arial"/>
              </a:rPr>
              <a:t>Retrofills</a:t>
            </a:r>
            <a:endParaRPr sz="2000">
              <a:latin typeface="Arial"/>
              <a:cs typeface="Arial"/>
            </a:endParaRPr>
          </a:p>
          <a:p>
            <a:pPr marL="279400" indent="-267335">
              <a:lnSpc>
                <a:spcPct val="100000"/>
              </a:lnSpc>
              <a:buAutoNum type="alphaLcPeriod" startAt="3"/>
              <a:tabLst>
                <a:tab pos="280035" algn="l"/>
              </a:tabLst>
            </a:pPr>
            <a:r>
              <a:rPr sz="2000" dirty="0">
                <a:latin typeface="Arial"/>
                <a:cs typeface="Arial"/>
              </a:rPr>
              <a:t>Apicectomy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06900" y="417702"/>
            <a:ext cx="3536315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3300"/>
                </a:solidFill>
                <a:latin typeface="Arial"/>
                <a:cs typeface="Arial"/>
              </a:rPr>
              <a:t>Periapical</a:t>
            </a:r>
            <a:r>
              <a:rPr sz="2000" spc="-2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3300"/>
                </a:solidFill>
                <a:latin typeface="Arial"/>
                <a:cs typeface="Arial"/>
              </a:rPr>
              <a:t>pathology</a:t>
            </a:r>
            <a:endParaRPr sz="2000">
              <a:latin typeface="Arial"/>
              <a:cs typeface="Arial"/>
            </a:endParaRPr>
          </a:p>
          <a:p>
            <a:pPr marL="279400" indent="-267335">
              <a:lnSpc>
                <a:spcPct val="100000"/>
              </a:lnSpc>
              <a:buAutoNum type="alphaLcPeriod"/>
              <a:tabLst>
                <a:tab pos="280035" algn="l"/>
              </a:tabLst>
            </a:pPr>
            <a:r>
              <a:rPr sz="2000" dirty="0">
                <a:latin typeface="Arial"/>
                <a:cs typeface="Arial"/>
              </a:rPr>
              <a:t>Abscess, granuloma or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cysts</a:t>
            </a:r>
            <a:endParaRPr sz="2000">
              <a:latin typeface="Arial"/>
              <a:cs typeface="Arial"/>
            </a:endParaRPr>
          </a:p>
          <a:p>
            <a:pPr marL="292735" indent="-280670">
              <a:lnSpc>
                <a:spcPct val="100000"/>
              </a:lnSpc>
              <a:buAutoNum type="alphaLcPeriod"/>
              <a:tabLst>
                <a:tab pos="293370" algn="l"/>
              </a:tabLst>
            </a:pPr>
            <a:r>
              <a:rPr sz="2000" dirty="0">
                <a:latin typeface="Arial"/>
                <a:cs typeface="Arial"/>
              </a:rPr>
              <a:t>Cementomas</a:t>
            </a:r>
            <a:endParaRPr sz="2000">
              <a:latin typeface="Arial"/>
              <a:cs typeface="Arial"/>
            </a:endParaRPr>
          </a:p>
          <a:p>
            <a:pPr marL="279400" indent="-267335">
              <a:lnSpc>
                <a:spcPct val="100000"/>
              </a:lnSpc>
              <a:buAutoNum type="alphaLcPeriod"/>
              <a:tabLst>
                <a:tab pos="280035" algn="l"/>
              </a:tabLst>
            </a:pPr>
            <a:r>
              <a:rPr sz="2000" dirty="0">
                <a:latin typeface="Arial"/>
                <a:cs typeface="Arial"/>
              </a:rPr>
              <a:t>Condensing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osteitis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06900" y="1941957"/>
            <a:ext cx="4402455" cy="3379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3300"/>
                </a:solidFill>
                <a:latin typeface="Arial"/>
                <a:cs typeface="Arial"/>
              </a:rPr>
              <a:t>Dental</a:t>
            </a:r>
            <a:r>
              <a:rPr sz="2000" spc="-2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3300"/>
                </a:solidFill>
                <a:latin typeface="Arial"/>
                <a:cs typeface="Arial"/>
              </a:rPr>
              <a:t>restorations</a:t>
            </a:r>
            <a:endParaRPr sz="2000">
              <a:latin typeface="Arial"/>
              <a:cs typeface="Arial"/>
            </a:endParaRPr>
          </a:p>
          <a:p>
            <a:pPr marL="292735" indent="-280670">
              <a:lnSpc>
                <a:spcPct val="100000"/>
              </a:lnSpc>
              <a:buAutoNum type="arabicPeriod"/>
              <a:tabLst>
                <a:tab pos="293370" algn="l"/>
              </a:tabLst>
            </a:pPr>
            <a:r>
              <a:rPr sz="2000" dirty="0">
                <a:latin typeface="Arial"/>
                <a:cs typeface="Arial"/>
              </a:rPr>
              <a:t>Metallic</a:t>
            </a:r>
            <a:endParaRPr sz="2000">
              <a:latin typeface="Arial"/>
              <a:cs typeface="Arial"/>
            </a:endParaRPr>
          </a:p>
          <a:p>
            <a:pPr marL="292735" lvl="1" indent="-280670">
              <a:lnSpc>
                <a:spcPct val="100000"/>
              </a:lnSpc>
              <a:buAutoNum type="alphaLcPeriod"/>
              <a:tabLst>
                <a:tab pos="293370" algn="l"/>
              </a:tabLst>
            </a:pPr>
            <a:r>
              <a:rPr sz="2000" dirty="0">
                <a:latin typeface="Arial"/>
                <a:cs typeface="Arial"/>
              </a:rPr>
              <a:t>Non-full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coverage</a:t>
            </a:r>
            <a:endParaRPr sz="2000">
              <a:latin typeface="Arial"/>
              <a:cs typeface="Arial"/>
            </a:endParaRPr>
          </a:p>
          <a:p>
            <a:pPr marL="292735" lvl="1" indent="-280670">
              <a:lnSpc>
                <a:spcPct val="100000"/>
              </a:lnSpc>
              <a:buAutoNum type="alphaLcPeriod"/>
              <a:tabLst>
                <a:tab pos="293370" algn="l"/>
              </a:tabLst>
            </a:pPr>
            <a:r>
              <a:rPr sz="2000" dirty="0">
                <a:latin typeface="Arial"/>
                <a:cs typeface="Arial"/>
              </a:rPr>
              <a:t>Full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coverage</a:t>
            </a:r>
            <a:endParaRPr sz="2000">
              <a:latin typeface="Arial"/>
              <a:cs typeface="Arial"/>
            </a:endParaRPr>
          </a:p>
          <a:p>
            <a:pPr marL="292735" indent="-280670">
              <a:lnSpc>
                <a:spcPct val="100000"/>
              </a:lnSpc>
              <a:buAutoNum type="arabicPeriod" startAt="2"/>
              <a:tabLst>
                <a:tab pos="293370" algn="l"/>
              </a:tabLst>
            </a:pPr>
            <a:r>
              <a:rPr sz="2000" dirty="0">
                <a:latin typeface="Arial"/>
                <a:cs typeface="Arial"/>
              </a:rPr>
              <a:t>Non-metallic</a:t>
            </a:r>
            <a:endParaRPr sz="2000">
              <a:latin typeface="Arial"/>
              <a:cs typeface="Arial"/>
            </a:endParaRPr>
          </a:p>
          <a:p>
            <a:pPr marL="292735" lvl="1" indent="-280670">
              <a:lnSpc>
                <a:spcPct val="100000"/>
              </a:lnSpc>
              <a:buAutoNum type="alphaLcPeriod"/>
              <a:tabLst>
                <a:tab pos="293370" algn="l"/>
              </a:tabLst>
            </a:pPr>
            <a:r>
              <a:rPr sz="2000" dirty="0">
                <a:latin typeface="Arial"/>
                <a:cs typeface="Arial"/>
              </a:rPr>
              <a:t>Non-full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coverage</a:t>
            </a:r>
            <a:endParaRPr sz="2000">
              <a:latin typeface="Arial"/>
              <a:cs typeface="Arial"/>
            </a:endParaRPr>
          </a:p>
          <a:p>
            <a:pPr marL="292735" lvl="1" indent="-280670">
              <a:lnSpc>
                <a:spcPct val="100000"/>
              </a:lnSpc>
              <a:buAutoNum type="alphaLcPeriod"/>
              <a:tabLst>
                <a:tab pos="293370" algn="l"/>
              </a:tabLst>
            </a:pPr>
            <a:r>
              <a:rPr sz="2000" dirty="0">
                <a:latin typeface="Arial"/>
                <a:cs typeface="Arial"/>
              </a:rPr>
              <a:t>Laminates</a:t>
            </a:r>
            <a:endParaRPr sz="2000">
              <a:latin typeface="Arial"/>
              <a:cs typeface="Arial"/>
            </a:endParaRPr>
          </a:p>
          <a:p>
            <a:pPr marL="279400" lvl="1" indent="-267335">
              <a:lnSpc>
                <a:spcPct val="100000"/>
              </a:lnSpc>
              <a:buAutoNum type="alphaLcPeriod"/>
              <a:tabLst>
                <a:tab pos="280035" algn="l"/>
              </a:tabLst>
            </a:pPr>
            <a:r>
              <a:rPr sz="2000" dirty="0">
                <a:latin typeface="Arial"/>
                <a:cs typeface="Arial"/>
              </a:rPr>
              <a:t>Full coverage</a:t>
            </a:r>
            <a:endParaRPr sz="2000">
              <a:latin typeface="Arial"/>
              <a:cs typeface="Arial"/>
            </a:endParaRPr>
          </a:p>
          <a:p>
            <a:pPr marL="292735" indent="-280670">
              <a:lnSpc>
                <a:spcPct val="100000"/>
              </a:lnSpc>
              <a:buAutoNum type="arabicPeriod" startAt="3"/>
              <a:tabLst>
                <a:tab pos="293370" algn="l"/>
              </a:tabLst>
            </a:pPr>
            <a:r>
              <a:rPr sz="2000" dirty="0">
                <a:latin typeface="Arial"/>
                <a:cs typeface="Arial"/>
              </a:rPr>
              <a:t>Dental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implants</a:t>
            </a:r>
            <a:endParaRPr sz="2000">
              <a:latin typeface="Arial"/>
              <a:cs typeface="Arial"/>
            </a:endParaRPr>
          </a:p>
          <a:p>
            <a:pPr marL="292735" indent="-280670">
              <a:lnSpc>
                <a:spcPct val="100000"/>
              </a:lnSpc>
              <a:buAutoNum type="arabicPeriod" startAt="3"/>
              <a:tabLst>
                <a:tab pos="293370" algn="l"/>
              </a:tabLst>
            </a:pPr>
            <a:r>
              <a:rPr sz="2000" dirty="0">
                <a:latin typeface="Arial"/>
                <a:cs typeface="Arial"/>
              </a:rPr>
              <a:t>Bridges</a:t>
            </a:r>
            <a:endParaRPr sz="2000">
              <a:latin typeface="Arial"/>
              <a:cs typeface="Arial"/>
            </a:endParaRPr>
          </a:p>
          <a:p>
            <a:pPr marL="292735" indent="-280670">
              <a:lnSpc>
                <a:spcPct val="100000"/>
              </a:lnSpc>
              <a:buAutoNum type="arabicPeriod" startAt="3"/>
              <a:tabLst>
                <a:tab pos="293370" algn="l"/>
              </a:tabLst>
            </a:pPr>
            <a:r>
              <a:rPr sz="2000" dirty="0">
                <a:latin typeface="Arial"/>
                <a:cs typeface="Arial"/>
              </a:rPr>
              <a:t>Partial and full removable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prosthesis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214376"/>
            <a:ext cx="21742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3300"/>
                </a:solidFill>
                <a:latin typeface="Arial"/>
                <a:cs typeface="Arial"/>
              </a:rPr>
              <a:t>Periodontal</a:t>
            </a:r>
            <a:r>
              <a:rPr sz="2000" spc="-7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3300"/>
                </a:solidFill>
                <a:latin typeface="Arial"/>
                <a:cs typeface="Arial"/>
              </a:rPr>
              <a:t>tissues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1140" y="748639"/>
            <a:ext cx="4008754" cy="261683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000" dirty="0">
                <a:latin typeface="Arial"/>
                <a:cs typeface="Arial"/>
              </a:rPr>
              <a:t>Gingival morphology and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pathology</a:t>
            </a:r>
            <a:endParaRPr sz="2000">
              <a:latin typeface="Arial"/>
              <a:cs typeface="Arial"/>
            </a:endParaRPr>
          </a:p>
          <a:p>
            <a:pPr marL="12700" marR="955040">
              <a:lnSpc>
                <a:spcPct val="100000"/>
              </a:lnSpc>
              <a:spcBef>
                <a:spcPts val="600"/>
              </a:spcBef>
              <a:buAutoNum type="alphaLcPeriod"/>
              <a:tabLst>
                <a:tab pos="293370" algn="l"/>
              </a:tabLst>
            </a:pPr>
            <a:r>
              <a:rPr sz="2000" spc="-15" dirty="0">
                <a:latin typeface="Arial"/>
                <a:cs typeface="Arial"/>
              </a:rPr>
              <a:t>Contour, </a:t>
            </a:r>
            <a:r>
              <a:rPr sz="2000" dirty="0">
                <a:latin typeface="Arial"/>
                <a:cs typeface="Arial"/>
              </a:rPr>
              <a:t>recession,  </a:t>
            </a:r>
            <a:r>
              <a:rPr sz="2000" spc="-5" dirty="0">
                <a:latin typeface="Arial"/>
                <a:cs typeface="Arial"/>
              </a:rPr>
              <a:t>focal/diffuse,enlargements,  </a:t>
            </a:r>
            <a:r>
              <a:rPr sz="2000" dirty="0">
                <a:latin typeface="Arial"/>
                <a:cs typeface="Arial"/>
              </a:rPr>
              <a:t>interproximal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craters</a:t>
            </a:r>
            <a:endParaRPr sz="2000">
              <a:latin typeface="Arial"/>
              <a:cs typeface="Arial"/>
            </a:endParaRPr>
          </a:p>
          <a:p>
            <a:pPr marL="12700" marR="120014">
              <a:lnSpc>
                <a:spcPct val="100000"/>
              </a:lnSpc>
              <a:buAutoNum type="alphaLcPeriod"/>
              <a:tabLst>
                <a:tab pos="293370" algn="l"/>
              </a:tabLst>
            </a:pPr>
            <a:r>
              <a:rPr sz="2000" dirty="0">
                <a:latin typeface="Arial"/>
                <a:cs typeface="Arial"/>
              </a:rPr>
              <a:t>Colour – inflammatory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changes,  physiological (racial) or  pathological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pigmentations</a:t>
            </a:r>
            <a:endParaRPr sz="2000">
              <a:latin typeface="Arial"/>
              <a:cs typeface="Arial"/>
            </a:endParaRPr>
          </a:p>
          <a:p>
            <a:pPr marL="279400" indent="-267335">
              <a:lnSpc>
                <a:spcPct val="100000"/>
              </a:lnSpc>
              <a:buAutoNum type="alphaLcPeriod"/>
              <a:tabLst>
                <a:tab pos="280035" algn="l"/>
              </a:tabLst>
            </a:pPr>
            <a:r>
              <a:rPr sz="2000" dirty="0">
                <a:latin typeface="Arial"/>
                <a:cs typeface="Arial"/>
              </a:rPr>
              <a:t>Plaque and calculus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deposits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1140" y="3643706"/>
            <a:ext cx="3743325" cy="1855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3300"/>
                </a:solidFill>
                <a:latin typeface="Arial"/>
                <a:cs typeface="Arial"/>
              </a:rPr>
              <a:t>Periodontal ligament</a:t>
            </a:r>
            <a:r>
              <a:rPr sz="2000" spc="-7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3300"/>
                </a:solidFill>
                <a:latin typeface="Arial"/>
                <a:cs typeface="Arial"/>
              </a:rPr>
              <a:t>morphology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3300"/>
                </a:solidFill>
                <a:latin typeface="Arial"/>
                <a:cs typeface="Arial"/>
              </a:rPr>
              <a:t>and</a:t>
            </a:r>
            <a:r>
              <a:rPr sz="2000" spc="-2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3300"/>
                </a:solidFill>
                <a:latin typeface="Arial"/>
                <a:cs typeface="Arial"/>
              </a:rPr>
              <a:t>pathology</a:t>
            </a:r>
            <a:endParaRPr sz="2000">
              <a:latin typeface="Arial"/>
              <a:cs typeface="Arial"/>
            </a:endParaRPr>
          </a:p>
          <a:p>
            <a:pPr marL="288290" indent="-276225">
              <a:lnSpc>
                <a:spcPct val="100000"/>
              </a:lnSpc>
              <a:buAutoNum type="alphaLcPeriod"/>
              <a:tabLst>
                <a:tab pos="288925" algn="l"/>
              </a:tabLst>
            </a:pPr>
            <a:r>
              <a:rPr sz="2000" dirty="0">
                <a:latin typeface="Arial"/>
                <a:cs typeface="Arial"/>
              </a:rPr>
              <a:t>Thickness</a:t>
            </a:r>
            <a:endParaRPr sz="2000">
              <a:latin typeface="Arial"/>
              <a:cs typeface="Arial"/>
            </a:endParaRPr>
          </a:p>
          <a:p>
            <a:pPr marL="292735" indent="-280670">
              <a:lnSpc>
                <a:spcPct val="100000"/>
              </a:lnSpc>
              <a:buAutoNum type="alphaLcPeriod"/>
              <a:tabLst>
                <a:tab pos="293370" algn="l"/>
              </a:tabLst>
            </a:pPr>
            <a:r>
              <a:rPr sz="2000" dirty="0">
                <a:latin typeface="Arial"/>
                <a:cs typeface="Arial"/>
              </a:rPr>
              <a:t>Widening</a:t>
            </a:r>
            <a:endParaRPr sz="2000">
              <a:latin typeface="Arial"/>
              <a:cs typeface="Arial"/>
            </a:endParaRPr>
          </a:p>
          <a:p>
            <a:pPr marL="279400" indent="-267335">
              <a:lnSpc>
                <a:spcPct val="100000"/>
              </a:lnSpc>
              <a:buAutoNum type="alphaLcPeriod"/>
              <a:tabLst>
                <a:tab pos="280035" algn="l"/>
              </a:tabLst>
            </a:pPr>
            <a:r>
              <a:rPr sz="2000" dirty="0">
                <a:latin typeface="Arial"/>
                <a:cs typeface="Arial"/>
              </a:rPr>
              <a:t>Lateral periodontal cysts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similar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40300" y="747471"/>
            <a:ext cx="379666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3300"/>
                </a:solidFill>
                <a:latin typeface="Arial"/>
                <a:cs typeface="Arial"/>
              </a:rPr>
              <a:t>Alveolar process and lamina</a:t>
            </a:r>
            <a:r>
              <a:rPr sz="2000" spc="-10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3300"/>
                </a:solidFill>
                <a:latin typeface="Arial"/>
                <a:cs typeface="Arial"/>
              </a:rPr>
              <a:t>dura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40300" y="1357630"/>
            <a:ext cx="4057650" cy="2769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822960">
              <a:lnSpc>
                <a:spcPct val="100000"/>
              </a:lnSpc>
              <a:spcBef>
                <a:spcPts val="105"/>
              </a:spcBef>
              <a:buAutoNum type="alphaLcPeriod"/>
              <a:tabLst>
                <a:tab pos="293370" algn="l"/>
              </a:tabLst>
            </a:pPr>
            <a:r>
              <a:rPr sz="2000" dirty="0">
                <a:latin typeface="Arial"/>
                <a:cs typeface="Arial"/>
              </a:rPr>
              <a:t>Height, </a:t>
            </a:r>
            <a:r>
              <a:rPr sz="2000" spc="-15" dirty="0">
                <a:latin typeface="Arial"/>
                <a:cs typeface="Arial"/>
              </a:rPr>
              <a:t>contour, </a:t>
            </a:r>
            <a:r>
              <a:rPr sz="2000" dirty="0">
                <a:latin typeface="Arial"/>
                <a:cs typeface="Arial"/>
              </a:rPr>
              <a:t>density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  crestal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bone</a:t>
            </a:r>
            <a:endParaRPr sz="2000">
              <a:latin typeface="Arial"/>
              <a:cs typeface="Arial"/>
            </a:endParaRPr>
          </a:p>
          <a:p>
            <a:pPr marL="288290" indent="-276225">
              <a:lnSpc>
                <a:spcPct val="100000"/>
              </a:lnSpc>
              <a:buAutoNum type="alphaLcPeriod"/>
              <a:tabLst>
                <a:tab pos="288925" algn="l"/>
              </a:tabLst>
            </a:pPr>
            <a:r>
              <a:rPr sz="2000" dirty="0">
                <a:latin typeface="Arial"/>
                <a:cs typeface="Arial"/>
              </a:rPr>
              <a:t>Thickness of interradicular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bone</a:t>
            </a:r>
            <a:endParaRPr sz="2000">
              <a:latin typeface="Arial"/>
              <a:cs typeface="Arial"/>
            </a:endParaRPr>
          </a:p>
          <a:p>
            <a:pPr marL="279400" indent="-267335">
              <a:lnSpc>
                <a:spcPct val="100000"/>
              </a:lnSpc>
              <a:buAutoNum type="alphaLcPeriod"/>
              <a:tabLst>
                <a:tab pos="280035" algn="l"/>
              </a:tabLst>
            </a:pPr>
            <a:r>
              <a:rPr sz="2000" dirty="0">
                <a:latin typeface="Arial"/>
                <a:cs typeface="Arial"/>
              </a:rPr>
              <a:t>Exostoses,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tori</a:t>
            </a:r>
            <a:endParaRPr sz="2000">
              <a:latin typeface="Arial"/>
              <a:cs typeface="Arial"/>
            </a:endParaRPr>
          </a:p>
          <a:p>
            <a:pPr marL="292735" indent="-280670">
              <a:lnSpc>
                <a:spcPct val="100000"/>
              </a:lnSpc>
              <a:buAutoNum type="alphaLcPeriod"/>
              <a:tabLst>
                <a:tab pos="293370" algn="l"/>
              </a:tabLst>
            </a:pPr>
            <a:r>
              <a:rPr sz="2000" dirty="0">
                <a:latin typeface="Arial"/>
                <a:cs typeface="Arial"/>
              </a:rPr>
              <a:t>Pattern of lamina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dura</a:t>
            </a:r>
            <a:endParaRPr sz="2000">
              <a:latin typeface="Arial"/>
              <a:cs typeface="Arial"/>
            </a:endParaRPr>
          </a:p>
          <a:p>
            <a:pPr marL="292735" indent="-280670">
              <a:lnSpc>
                <a:spcPct val="100000"/>
              </a:lnSpc>
              <a:buAutoNum type="alphaLcPeriod"/>
              <a:tabLst>
                <a:tab pos="293370" algn="l"/>
              </a:tabLst>
            </a:pPr>
            <a:r>
              <a:rPr sz="2000" dirty="0">
                <a:latin typeface="Arial"/>
                <a:cs typeface="Arial"/>
              </a:rPr>
              <a:t>Bone loss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(horizontal/vertical)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buAutoNum type="alphaLcPeriod"/>
              <a:tabLst>
                <a:tab pos="217170" algn="l"/>
              </a:tabLst>
            </a:pPr>
            <a:r>
              <a:rPr sz="2000" spc="-10" dirty="0">
                <a:latin typeface="Arial"/>
                <a:cs typeface="Arial"/>
              </a:rPr>
              <a:t>Trabecular </a:t>
            </a:r>
            <a:r>
              <a:rPr sz="2000" dirty="0">
                <a:latin typeface="Arial"/>
                <a:cs typeface="Arial"/>
              </a:rPr>
              <a:t>bone pattern and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bone  islands</a:t>
            </a:r>
            <a:endParaRPr sz="2000">
              <a:latin typeface="Arial"/>
              <a:cs typeface="Arial"/>
            </a:endParaRPr>
          </a:p>
          <a:p>
            <a:pPr marL="292735" indent="-280670">
              <a:lnSpc>
                <a:spcPct val="100000"/>
              </a:lnSpc>
              <a:buAutoNum type="alphaLcPeriod"/>
              <a:tabLst>
                <a:tab pos="293370" algn="l"/>
              </a:tabLst>
            </a:pPr>
            <a:r>
              <a:rPr sz="2000" dirty="0">
                <a:latin typeface="Arial"/>
                <a:cs typeface="Arial"/>
              </a:rPr>
              <a:t>Residual root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fragments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8238" y="219011"/>
            <a:ext cx="2669540" cy="3143250"/>
            <a:chOff x="388238" y="219011"/>
            <a:chExt cx="2669540" cy="3143250"/>
          </a:xfrm>
        </p:grpSpPr>
        <p:sp>
          <p:nvSpPr>
            <p:cNvPr id="3" name="object 3"/>
            <p:cNvSpPr/>
            <p:nvPr/>
          </p:nvSpPr>
          <p:spPr>
            <a:xfrm>
              <a:off x="397763" y="228600"/>
              <a:ext cx="2620190" cy="312412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93001" y="223774"/>
              <a:ext cx="2660015" cy="3133725"/>
            </a:xfrm>
            <a:custGeom>
              <a:avLst/>
              <a:gdLst/>
              <a:ahLst/>
              <a:cxnLst/>
              <a:rect l="l" t="t" r="r" b="b"/>
              <a:pathLst>
                <a:path w="2660015" h="3133725">
                  <a:moveTo>
                    <a:pt x="0" y="3133725"/>
                  </a:moveTo>
                  <a:lnTo>
                    <a:pt x="2659761" y="3133725"/>
                  </a:lnTo>
                  <a:lnTo>
                    <a:pt x="2659761" y="0"/>
                  </a:lnTo>
                  <a:lnTo>
                    <a:pt x="0" y="0"/>
                  </a:lnTo>
                  <a:lnTo>
                    <a:pt x="0" y="3133725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2133600" y="295211"/>
            <a:ext cx="6483985" cy="6309995"/>
            <a:chOff x="2133600" y="295211"/>
            <a:chExt cx="6483985" cy="6309995"/>
          </a:xfrm>
        </p:grpSpPr>
        <p:sp>
          <p:nvSpPr>
            <p:cNvPr id="6" name="object 6"/>
            <p:cNvSpPr/>
            <p:nvPr/>
          </p:nvSpPr>
          <p:spPr>
            <a:xfrm>
              <a:off x="4343400" y="304802"/>
              <a:ext cx="4252955" cy="26424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338573" y="299974"/>
              <a:ext cx="4274185" cy="2652395"/>
            </a:xfrm>
            <a:custGeom>
              <a:avLst/>
              <a:gdLst/>
              <a:ahLst/>
              <a:cxnLst/>
              <a:rect l="l" t="t" r="r" b="b"/>
              <a:pathLst>
                <a:path w="4274184" h="2652395">
                  <a:moveTo>
                    <a:pt x="0" y="2652141"/>
                  </a:moveTo>
                  <a:lnTo>
                    <a:pt x="4273677" y="2652141"/>
                  </a:lnTo>
                  <a:lnTo>
                    <a:pt x="4273677" y="0"/>
                  </a:lnTo>
                  <a:lnTo>
                    <a:pt x="0" y="0"/>
                  </a:lnTo>
                  <a:lnTo>
                    <a:pt x="0" y="265214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124200" y="2971868"/>
              <a:ext cx="4241720" cy="163213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33600" y="4648200"/>
              <a:ext cx="5253228" cy="19568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98246"/>
            <a:ext cx="8225790" cy="6244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3300"/>
                </a:solidFill>
                <a:latin typeface="Arial"/>
                <a:cs typeface="Arial"/>
              </a:rPr>
              <a:t>Methods Of </a:t>
            </a:r>
            <a:r>
              <a:rPr sz="2400" b="1" spc="-5" dirty="0">
                <a:solidFill>
                  <a:srgbClr val="FF3300"/>
                </a:solidFill>
                <a:latin typeface="Arial"/>
                <a:cs typeface="Arial"/>
              </a:rPr>
              <a:t>Comparing Bitemark</a:t>
            </a:r>
            <a:r>
              <a:rPr sz="2400" b="1" spc="-1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Arial"/>
                <a:cs typeface="Arial"/>
              </a:rPr>
              <a:t>Evidence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355600" marR="5080" indent="-342900" algn="just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1994 </a:t>
            </a:r>
            <a:r>
              <a:rPr sz="2400" dirty="0">
                <a:latin typeface="Arial"/>
                <a:cs typeface="Arial"/>
              </a:rPr>
              <a:t>survey </a:t>
            </a:r>
            <a:r>
              <a:rPr sz="2400" spc="-5" dirty="0">
                <a:latin typeface="Arial"/>
                <a:cs typeface="Arial"/>
              </a:rPr>
              <a:t>of Diplomates of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American Board of  </a:t>
            </a:r>
            <a:r>
              <a:rPr sz="2400" dirty="0">
                <a:latin typeface="Arial"/>
                <a:cs typeface="Arial"/>
              </a:rPr>
              <a:t>Forensic </a:t>
            </a:r>
            <a:r>
              <a:rPr sz="2400" spc="-5" dirty="0">
                <a:latin typeface="Arial"/>
                <a:cs typeface="Arial"/>
              </a:rPr>
              <a:t>Odontology indicated </a:t>
            </a:r>
            <a:r>
              <a:rPr sz="2400" dirty="0">
                <a:latin typeface="Arial"/>
                <a:cs typeface="Arial"/>
              </a:rPr>
              <a:t>that they </a:t>
            </a:r>
            <a:r>
              <a:rPr sz="2400" spc="-5" dirty="0">
                <a:latin typeface="Arial"/>
                <a:cs typeface="Arial"/>
              </a:rPr>
              <a:t>presently use </a:t>
            </a:r>
            <a:r>
              <a:rPr sz="2400" dirty="0">
                <a:latin typeface="Arial"/>
                <a:cs typeface="Arial"/>
              </a:rPr>
              <a:t>the  following analytic </a:t>
            </a:r>
            <a:r>
              <a:rPr sz="2400" spc="-5" dirty="0">
                <a:latin typeface="Arial"/>
                <a:cs typeface="Arial"/>
              </a:rPr>
              <a:t>methods in the </a:t>
            </a:r>
            <a:r>
              <a:rPr sz="2400" dirty="0">
                <a:latin typeface="Arial"/>
                <a:cs typeface="Arial"/>
              </a:rPr>
              <a:t>comparison </a:t>
            </a:r>
            <a:r>
              <a:rPr sz="2400" spc="-5" dirty="0">
                <a:latin typeface="Arial"/>
                <a:cs typeface="Arial"/>
              </a:rPr>
              <a:t>of Bitemark  evidence.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Generation </a:t>
            </a:r>
            <a:r>
              <a:rPr sz="2400" b="1" spc="-5" dirty="0">
                <a:latin typeface="Arial"/>
                <a:cs typeface="Arial"/>
              </a:rPr>
              <a:t>of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Overlays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812800" indent="-343535">
              <a:lnSpc>
                <a:spcPct val="100000"/>
              </a:lnSpc>
              <a:buAutoNum type="arabicPeriod"/>
              <a:tabLst>
                <a:tab pos="813435" algn="l"/>
              </a:tabLst>
            </a:pPr>
            <a:r>
              <a:rPr sz="2400" spc="-5" dirty="0">
                <a:latin typeface="Arial"/>
                <a:cs typeface="Arial"/>
              </a:rPr>
              <a:t>Acetate tracing directly </a:t>
            </a:r>
            <a:r>
              <a:rPr sz="2400" dirty="0">
                <a:latin typeface="Arial"/>
                <a:cs typeface="Arial"/>
              </a:rPr>
              <a:t>from </a:t>
            </a:r>
            <a:r>
              <a:rPr sz="2400" spc="-5" dirty="0">
                <a:latin typeface="Arial"/>
                <a:cs typeface="Arial"/>
              </a:rPr>
              <a:t>models of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suspect.</a:t>
            </a:r>
            <a:endParaRPr sz="2400">
              <a:latin typeface="Arial"/>
              <a:cs typeface="Arial"/>
            </a:endParaRPr>
          </a:p>
          <a:p>
            <a:pPr marL="812800" indent="-343535">
              <a:lnSpc>
                <a:spcPct val="100000"/>
              </a:lnSpc>
              <a:buAutoNum type="arabicPeriod"/>
              <a:tabLst>
                <a:tab pos="813435" algn="l"/>
              </a:tabLst>
            </a:pPr>
            <a:r>
              <a:rPr sz="2400" spc="-5" dirty="0">
                <a:latin typeface="Arial"/>
                <a:cs typeface="Arial"/>
              </a:rPr>
              <a:t>Acetate tracing indirect </a:t>
            </a:r>
            <a:r>
              <a:rPr sz="2400" dirty="0">
                <a:latin typeface="Arial"/>
                <a:cs typeface="Arial"/>
              </a:rPr>
              <a:t>from </a:t>
            </a:r>
            <a:r>
              <a:rPr sz="2400" spc="-5" dirty="0">
                <a:latin typeface="Arial"/>
                <a:cs typeface="Arial"/>
              </a:rPr>
              <a:t>photocopy of </a:t>
            </a:r>
            <a:r>
              <a:rPr sz="2400" dirty="0">
                <a:latin typeface="Arial"/>
                <a:cs typeface="Arial"/>
              </a:rPr>
              <a:t>model</a:t>
            </a:r>
            <a:r>
              <a:rPr sz="2400" spc="7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with</a:t>
            </a:r>
            <a:endParaRPr sz="2400">
              <a:latin typeface="Arial"/>
              <a:cs typeface="Arial"/>
            </a:endParaRPr>
          </a:p>
          <a:p>
            <a:pPr marL="808355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scale.</a:t>
            </a:r>
            <a:endParaRPr sz="2400">
              <a:latin typeface="Arial"/>
              <a:cs typeface="Arial"/>
            </a:endParaRPr>
          </a:p>
          <a:p>
            <a:pPr marL="808355" marR="559435" indent="-338455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3.X-ray film overlay created </a:t>
            </a:r>
            <a:r>
              <a:rPr sz="2400" dirty="0">
                <a:latin typeface="Arial"/>
                <a:cs typeface="Arial"/>
              </a:rPr>
              <a:t>from </a:t>
            </a:r>
            <a:r>
              <a:rPr sz="2400" spc="-5" dirty="0">
                <a:latin typeface="Arial"/>
                <a:cs typeface="Arial"/>
              </a:rPr>
              <a:t>radiopaque material  applied </a:t>
            </a:r>
            <a:r>
              <a:rPr sz="2400" dirty="0">
                <a:latin typeface="Arial"/>
                <a:cs typeface="Arial"/>
              </a:rPr>
              <a:t>to the </a:t>
            </a:r>
            <a:r>
              <a:rPr sz="2400" spc="-5" dirty="0">
                <a:latin typeface="Arial"/>
                <a:cs typeface="Arial"/>
              </a:rPr>
              <a:t>wax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bite.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r>
              <a:rPr sz="2400" i="1" spc="-5" dirty="0">
                <a:latin typeface="Arial"/>
                <a:cs typeface="Arial"/>
              </a:rPr>
              <a:t>Alternative</a:t>
            </a:r>
            <a:r>
              <a:rPr sz="2400" i="1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methods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Arial"/>
                <a:cs typeface="Arial"/>
              </a:rPr>
              <a:t>Life-sized photos of model printed on </a:t>
            </a:r>
            <a:r>
              <a:rPr sz="2400" dirty="0">
                <a:latin typeface="Arial"/>
                <a:cs typeface="Arial"/>
              </a:rPr>
              <a:t>acetate</a:t>
            </a:r>
            <a:r>
              <a:rPr sz="2400" spc="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film.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Greater </a:t>
            </a:r>
            <a:r>
              <a:rPr sz="2400" spc="-5" dirty="0">
                <a:latin typeface="Arial"/>
                <a:cs typeface="Arial"/>
              </a:rPr>
              <a:t>than life-sized photos of models on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acetate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9944" y="1533271"/>
            <a:ext cx="22377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latin typeface="Arial"/>
                <a:cs typeface="Arial"/>
              </a:rPr>
              <a:t>Test </a:t>
            </a:r>
            <a:r>
              <a:rPr sz="2400" dirty="0">
                <a:latin typeface="Arial"/>
                <a:cs typeface="Arial"/>
              </a:rPr>
              <a:t>Bite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Media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87144" y="2264486"/>
            <a:ext cx="642112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0355" indent="-288290">
              <a:lnSpc>
                <a:spcPct val="100000"/>
              </a:lnSpc>
              <a:spcBef>
                <a:spcPts val="100"/>
              </a:spcBef>
              <a:buSzPct val="95833"/>
              <a:buAutoNum type="alphaUcPeriod"/>
              <a:tabLst>
                <a:tab pos="300990" algn="l"/>
              </a:tabLst>
            </a:pPr>
            <a:r>
              <a:rPr sz="2400" spc="-30" dirty="0">
                <a:latin typeface="Arial"/>
                <a:cs typeface="Arial"/>
              </a:rPr>
              <a:t>Wax </a:t>
            </a:r>
            <a:r>
              <a:rPr sz="2400" spc="-5" dirty="0">
                <a:latin typeface="Arial"/>
                <a:cs typeface="Arial"/>
              </a:rPr>
              <a:t>exemplars (aluwax, baseplate </a:t>
            </a:r>
            <a:r>
              <a:rPr sz="2400" spc="-10" dirty="0">
                <a:latin typeface="Arial"/>
                <a:cs typeface="Arial"/>
              </a:rPr>
              <a:t>wax,</a:t>
            </a:r>
            <a:r>
              <a:rPr sz="2400" spc="1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etc.)</a:t>
            </a:r>
            <a:endParaRPr sz="2400">
              <a:latin typeface="Arial"/>
              <a:cs typeface="Arial"/>
            </a:endParaRPr>
          </a:p>
          <a:p>
            <a:pPr marL="12700" marR="3402329">
              <a:lnSpc>
                <a:spcPct val="100000"/>
              </a:lnSpc>
              <a:spcBef>
                <a:spcPts val="5"/>
              </a:spcBef>
              <a:buSzPct val="95833"/>
              <a:buAutoNum type="alphaUcPeriod"/>
              <a:tabLst>
                <a:tab pos="300990" algn="l"/>
              </a:tabLst>
            </a:pPr>
            <a:r>
              <a:rPr sz="2400" dirty="0">
                <a:latin typeface="Arial"/>
                <a:cs typeface="Arial"/>
              </a:rPr>
              <a:t>Styrofoam  </a:t>
            </a:r>
            <a:r>
              <a:rPr sz="2400" spc="-15" dirty="0">
                <a:latin typeface="Arial"/>
                <a:cs typeface="Arial"/>
              </a:rPr>
              <a:t>C.Volunteer's </a:t>
            </a:r>
            <a:r>
              <a:rPr sz="2400" spc="-5" dirty="0">
                <a:latin typeface="Arial"/>
                <a:cs typeface="Arial"/>
              </a:rPr>
              <a:t>skin  D.Alternative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Methods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87144" y="3730828"/>
            <a:ext cx="208915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urier New"/>
                <a:cs typeface="Courier New"/>
              </a:rPr>
              <a:t>o</a:t>
            </a:r>
            <a:endParaRPr sz="2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Courier New"/>
                <a:cs typeface="Courier New"/>
              </a:rPr>
              <a:t>o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36594" y="3730828"/>
            <a:ext cx="787400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Fru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Arial"/>
                <a:cs typeface="Arial"/>
              </a:rPr>
              <a:t>Clay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1574038"/>
            <a:ext cx="355790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Comparison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Techniques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7665" indent="-355600">
              <a:lnSpc>
                <a:spcPct val="100000"/>
              </a:lnSpc>
              <a:spcBef>
                <a:spcPts val="100"/>
              </a:spcBef>
              <a:buAutoNum type="alphaUcPeriod"/>
              <a:tabLst>
                <a:tab pos="368300" algn="l"/>
              </a:tabLst>
            </a:pPr>
            <a:r>
              <a:rPr spc="-5" dirty="0"/>
              <a:t>Acetate </a:t>
            </a:r>
            <a:r>
              <a:rPr spc="-15" dirty="0"/>
              <a:t>Tracings </a:t>
            </a:r>
            <a:r>
              <a:rPr dirty="0"/>
              <a:t>to </a:t>
            </a:r>
            <a:r>
              <a:rPr spc="-5" dirty="0"/>
              <a:t>life-size photos </a:t>
            </a:r>
            <a:r>
              <a:rPr dirty="0"/>
              <a:t>of </a:t>
            </a:r>
            <a:r>
              <a:rPr spc="-5" dirty="0"/>
              <a:t>wound</a:t>
            </a:r>
          </a:p>
          <a:p>
            <a:pPr marL="384810" indent="-372745">
              <a:lnSpc>
                <a:spcPct val="100000"/>
              </a:lnSpc>
              <a:buAutoNum type="alphaUcPeriod"/>
              <a:tabLst>
                <a:tab pos="385445" algn="l"/>
              </a:tabLst>
            </a:pPr>
            <a:r>
              <a:rPr spc="-10" dirty="0"/>
              <a:t>Working </a:t>
            </a:r>
            <a:r>
              <a:rPr dirty="0"/>
              <a:t>study </a:t>
            </a:r>
            <a:r>
              <a:rPr spc="-5" dirty="0"/>
              <a:t>model </a:t>
            </a:r>
            <a:r>
              <a:rPr dirty="0"/>
              <a:t>of teeth to </a:t>
            </a:r>
            <a:r>
              <a:rPr spc="-5" dirty="0"/>
              <a:t>life-size photo </a:t>
            </a:r>
            <a:r>
              <a:rPr dirty="0"/>
              <a:t>of</a:t>
            </a:r>
            <a:r>
              <a:rPr spc="25" dirty="0"/>
              <a:t> </a:t>
            </a:r>
            <a:r>
              <a:rPr spc="-5" dirty="0"/>
              <a:t>wound</a:t>
            </a:r>
          </a:p>
          <a:p>
            <a:pPr marL="401955" marR="798830" indent="-401955">
              <a:lnSpc>
                <a:spcPts val="2860"/>
              </a:lnSpc>
              <a:spcBef>
                <a:spcPts val="135"/>
              </a:spcBef>
              <a:buAutoNum type="alphaUcPeriod"/>
              <a:tabLst>
                <a:tab pos="401955" algn="l"/>
              </a:tabLst>
            </a:pPr>
            <a:r>
              <a:rPr spc="-10" dirty="0"/>
              <a:t>Working </a:t>
            </a:r>
            <a:r>
              <a:rPr dirty="0"/>
              <a:t>study </a:t>
            </a:r>
            <a:r>
              <a:rPr spc="-5" dirty="0"/>
              <a:t>model </a:t>
            </a:r>
            <a:r>
              <a:rPr dirty="0"/>
              <a:t>to </a:t>
            </a:r>
            <a:r>
              <a:rPr spc="-5" dirty="0"/>
              <a:t>impression </a:t>
            </a:r>
            <a:r>
              <a:rPr dirty="0"/>
              <a:t>of </a:t>
            </a:r>
            <a:r>
              <a:rPr spc="-5" dirty="0"/>
              <a:t>wound or </a:t>
            </a:r>
            <a:r>
              <a:rPr dirty="0"/>
              <a:t>to  </a:t>
            </a:r>
            <a:r>
              <a:rPr spc="-5" dirty="0"/>
              <a:t>actual</a:t>
            </a:r>
            <a:r>
              <a:rPr dirty="0"/>
              <a:t> victim</a:t>
            </a:r>
          </a:p>
          <a:p>
            <a:pPr marL="12700" marR="132715">
              <a:lnSpc>
                <a:spcPts val="2860"/>
              </a:lnSpc>
              <a:spcBef>
                <a:spcPts val="40"/>
              </a:spcBef>
              <a:buAutoNum type="alphaUcPeriod"/>
              <a:tabLst>
                <a:tab pos="386080" algn="l"/>
              </a:tabLst>
            </a:pPr>
            <a:r>
              <a:rPr spc="-5" dirty="0"/>
              <a:t>Acetate overlays </a:t>
            </a:r>
            <a:r>
              <a:rPr dirty="0"/>
              <a:t>of </a:t>
            </a:r>
            <a:r>
              <a:rPr spc="-5" dirty="0"/>
              <a:t>teeth </a:t>
            </a:r>
            <a:r>
              <a:rPr dirty="0"/>
              <a:t>compared to greater </a:t>
            </a:r>
            <a:r>
              <a:rPr spc="-5" dirty="0"/>
              <a:t>than </a:t>
            </a:r>
            <a:r>
              <a:rPr spc="-25" dirty="0"/>
              <a:t>life-  </a:t>
            </a:r>
            <a:r>
              <a:rPr dirty="0"/>
              <a:t>size photo of</a:t>
            </a:r>
            <a:r>
              <a:rPr spc="15" dirty="0"/>
              <a:t> </a:t>
            </a:r>
            <a:r>
              <a:rPr spc="-5" dirty="0"/>
              <a:t>wound: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0739" y="4503801"/>
            <a:ext cx="2089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urier New"/>
                <a:cs typeface="Courier New"/>
              </a:rPr>
              <a:t>o  o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49982" y="4503801"/>
            <a:ext cx="297116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1775" marR="5080" indent="571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Five times life-size  Three times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life-size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50" dirty="0">
                <a:latin typeface="Arial"/>
                <a:cs typeface="Arial"/>
              </a:rPr>
              <a:t>Two </a:t>
            </a:r>
            <a:r>
              <a:rPr sz="2400" dirty="0">
                <a:latin typeface="Arial"/>
                <a:cs typeface="Arial"/>
              </a:rPr>
              <a:t>times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life-size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1864867"/>
            <a:ext cx="7515859" cy="3321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latin typeface="Arial"/>
                <a:cs typeface="Arial"/>
              </a:rPr>
              <a:t>Technical </a:t>
            </a:r>
            <a:r>
              <a:rPr sz="2400" b="1" dirty="0">
                <a:latin typeface="Arial"/>
                <a:cs typeface="Arial"/>
              </a:rPr>
              <a:t>Aids </a:t>
            </a:r>
            <a:r>
              <a:rPr sz="2400" b="1" spc="-5" dirty="0">
                <a:latin typeface="Arial"/>
                <a:cs typeface="Arial"/>
              </a:rPr>
              <a:t>Employed </a:t>
            </a:r>
            <a:r>
              <a:rPr sz="2400" b="1" dirty="0">
                <a:latin typeface="Arial"/>
                <a:cs typeface="Arial"/>
              </a:rPr>
              <a:t>For</a:t>
            </a:r>
            <a:r>
              <a:rPr sz="2400" b="1" spc="-17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Analysis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latin typeface="Courier New"/>
                <a:cs typeface="Courier New"/>
              </a:rPr>
              <a:t>o</a:t>
            </a:r>
            <a:r>
              <a:rPr sz="2400" spc="-10" dirty="0">
                <a:latin typeface="Arial"/>
                <a:cs typeface="Arial"/>
              </a:rPr>
              <a:t>Transillumination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tissue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r>
              <a:rPr sz="2400" dirty="0">
                <a:latin typeface="Courier New"/>
                <a:cs typeface="Courier New"/>
              </a:rPr>
              <a:t>o</a:t>
            </a:r>
            <a:r>
              <a:rPr sz="2400" dirty="0">
                <a:latin typeface="Arial"/>
                <a:cs typeface="Arial"/>
              </a:rPr>
              <a:t>Computer </a:t>
            </a:r>
            <a:r>
              <a:rPr sz="2400" spc="-5" dirty="0">
                <a:latin typeface="Arial"/>
                <a:cs typeface="Arial"/>
              </a:rPr>
              <a:t>enhancement and/or digitization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mark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tabLst>
                <a:tab pos="1841500" algn="l"/>
              </a:tabLst>
            </a:pPr>
            <a:r>
              <a:rPr sz="2400" spc="-5" dirty="0">
                <a:latin typeface="Arial"/>
                <a:cs typeface="Arial"/>
              </a:rPr>
              <a:t>and/or	</a:t>
            </a:r>
            <a:r>
              <a:rPr sz="2400" dirty="0">
                <a:latin typeface="Arial"/>
                <a:cs typeface="Arial"/>
              </a:rPr>
              <a:t>teeth</a:t>
            </a:r>
            <a:endParaRPr sz="2400">
              <a:latin typeface="Arial"/>
              <a:cs typeface="Arial"/>
            </a:endParaRPr>
          </a:p>
          <a:p>
            <a:pPr marL="469900" marR="1737360">
              <a:lnSpc>
                <a:spcPct val="100000"/>
              </a:lnSpc>
            </a:pPr>
            <a:r>
              <a:rPr sz="2400" spc="-5" dirty="0">
                <a:latin typeface="Courier New"/>
                <a:cs typeface="Courier New"/>
              </a:rPr>
              <a:t>o</a:t>
            </a:r>
            <a:r>
              <a:rPr sz="2400" spc="-5" dirty="0">
                <a:latin typeface="Arial"/>
                <a:cs typeface="Arial"/>
              </a:rPr>
              <a:t>Stereomicroscopy and/or </a:t>
            </a:r>
            <a:r>
              <a:rPr sz="2400" dirty="0">
                <a:latin typeface="Arial"/>
                <a:cs typeface="Arial"/>
              </a:rPr>
              <a:t>macroscopy  </a:t>
            </a:r>
            <a:r>
              <a:rPr sz="2400" spc="-5" dirty="0">
                <a:latin typeface="Courier New"/>
                <a:cs typeface="Courier New"/>
              </a:rPr>
              <a:t>o</a:t>
            </a:r>
            <a:r>
              <a:rPr sz="2400" spc="-5" dirty="0">
                <a:latin typeface="Arial"/>
                <a:cs typeface="Arial"/>
              </a:rPr>
              <a:t>Scanning Electron Microscopy  </a:t>
            </a:r>
            <a:r>
              <a:rPr sz="2400" spc="-10" dirty="0">
                <a:latin typeface="Courier New"/>
                <a:cs typeface="Courier New"/>
              </a:rPr>
              <a:t>o</a:t>
            </a:r>
            <a:r>
              <a:rPr sz="2400" spc="-10" dirty="0">
                <a:latin typeface="Arial"/>
                <a:cs typeface="Arial"/>
              </a:rPr>
              <a:t>Videotape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Courier New"/>
                <a:cs typeface="Courier New"/>
              </a:rPr>
              <a:t>o</a:t>
            </a:r>
            <a:r>
              <a:rPr sz="2400" spc="-5" dirty="0">
                <a:latin typeface="Arial"/>
                <a:cs typeface="Arial"/>
              </a:rPr>
              <a:t>Caliper utilization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measurement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321053"/>
            <a:ext cx="51695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20" dirty="0">
                <a:solidFill>
                  <a:srgbClr val="FF3300"/>
                </a:solidFill>
                <a:latin typeface="Arial"/>
                <a:cs typeface="Arial"/>
              </a:rPr>
              <a:t>Variations </a:t>
            </a:r>
            <a:r>
              <a:rPr sz="2400" b="0" dirty="0">
                <a:solidFill>
                  <a:srgbClr val="FF3300"/>
                </a:solidFill>
                <a:latin typeface="Arial"/>
                <a:cs typeface="Arial"/>
              </a:rPr>
              <a:t>of the </a:t>
            </a:r>
            <a:r>
              <a:rPr sz="2400" b="0" spc="-5" dirty="0">
                <a:solidFill>
                  <a:srgbClr val="FF3300"/>
                </a:solidFill>
                <a:latin typeface="Arial"/>
                <a:cs typeface="Arial"/>
              </a:rPr>
              <a:t>Prototypical</a:t>
            </a:r>
            <a:r>
              <a:rPr sz="2400" b="0" spc="2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400" b="0" spc="-5" dirty="0">
                <a:solidFill>
                  <a:srgbClr val="FF3300"/>
                </a:solidFill>
                <a:latin typeface="Arial"/>
                <a:cs typeface="Arial"/>
              </a:rPr>
              <a:t>Bitemark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2418715"/>
            <a:ext cx="76815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Arial"/>
                <a:cs typeface="Arial"/>
              </a:rPr>
              <a:t>Variations </a:t>
            </a:r>
            <a:r>
              <a:rPr sz="2400" spc="-5" dirty="0">
                <a:latin typeface="Arial"/>
                <a:cs typeface="Arial"/>
              </a:rPr>
              <a:t>include additions, subtractions and</a:t>
            </a:r>
            <a:r>
              <a:rPr sz="2400" spc="1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distortions.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8640" y="2967354"/>
            <a:ext cx="254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1.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8640" y="2784961"/>
            <a:ext cx="8151495" cy="1122680"/>
          </a:xfrm>
          <a:prstGeom prst="rect">
            <a:avLst/>
          </a:prstGeom>
        </p:spPr>
        <p:txBody>
          <a:bodyPr vert="horz" wrap="square" lIns="0" tIns="194945" rIns="0" bIns="0" rtlCol="0">
            <a:spAutoFit/>
          </a:bodyPr>
          <a:lstStyle/>
          <a:p>
            <a:pPr marL="914400">
              <a:lnSpc>
                <a:spcPct val="100000"/>
              </a:lnSpc>
              <a:spcBef>
                <a:spcPts val="1535"/>
              </a:spcBef>
            </a:pPr>
            <a:r>
              <a:rPr sz="2400" spc="-5" dirty="0">
                <a:latin typeface="Arial"/>
                <a:cs typeface="Arial"/>
              </a:rPr>
              <a:t>Additional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features: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40"/>
              </a:spcBef>
              <a:tabLst>
                <a:tab pos="914400" algn="l"/>
              </a:tabLst>
            </a:pPr>
            <a:r>
              <a:rPr sz="2400" dirty="0">
                <a:latin typeface="Arial"/>
                <a:cs typeface="Arial"/>
              </a:rPr>
              <a:t>o	</a:t>
            </a:r>
            <a:r>
              <a:rPr sz="2400" spc="-5" dirty="0">
                <a:latin typeface="Arial"/>
                <a:cs typeface="Arial"/>
              </a:rPr>
              <a:t>Central Ecchymosis </a:t>
            </a:r>
            <a:r>
              <a:rPr sz="2400" dirty="0">
                <a:latin typeface="Arial"/>
                <a:cs typeface="Arial"/>
              </a:rPr>
              <a:t>(central </a:t>
            </a:r>
            <a:r>
              <a:rPr sz="2400" spc="-5" dirty="0">
                <a:latin typeface="Arial"/>
                <a:cs typeface="Arial"/>
              </a:rPr>
              <a:t>contusion) </a:t>
            </a:r>
            <a:r>
              <a:rPr sz="2400" dirty="0">
                <a:latin typeface="Arial"/>
                <a:cs typeface="Arial"/>
              </a:rPr>
              <a:t>- when</a:t>
            </a:r>
            <a:r>
              <a:rPr sz="2400" spc="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found,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3699128"/>
            <a:ext cx="7713345" cy="2403475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z="2400" spc="-5" dirty="0">
                <a:latin typeface="Arial"/>
                <a:cs typeface="Arial"/>
              </a:rPr>
              <a:t>these are caused by </a:t>
            </a:r>
            <a:r>
              <a:rPr sz="2400" dirty="0">
                <a:latin typeface="Arial"/>
                <a:cs typeface="Arial"/>
              </a:rPr>
              <a:t>two </a:t>
            </a:r>
            <a:r>
              <a:rPr sz="2400" spc="-5" dirty="0">
                <a:latin typeface="Arial"/>
                <a:cs typeface="Arial"/>
              </a:rPr>
              <a:t>possible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phenomena:</a:t>
            </a:r>
            <a:endParaRPr sz="2400">
              <a:latin typeface="Arial"/>
              <a:cs typeface="Arial"/>
            </a:endParaRPr>
          </a:p>
          <a:p>
            <a:pPr marL="1179830" marR="313055" indent="-426720">
              <a:lnSpc>
                <a:spcPct val="100000"/>
              </a:lnSpc>
              <a:spcBef>
                <a:spcPts val="1440"/>
              </a:spcBef>
              <a:buAutoNum type="alphaUcPeriod"/>
              <a:tabLst>
                <a:tab pos="1125855" algn="l"/>
              </a:tabLst>
            </a:pPr>
            <a:r>
              <a:rPr sz="2400" spc="-5" dirty="0">
                <a:latin typeface="Arial"/>
                <a:cs typeface="Arial"/>
              </a:rPr>
              <a:t>positive pressure </a:t>
            </a:r>
            <a:r>
              <a:rPr sz="2400" dirty="0">
                <a:latin typeface="Arial"/>
                <a:cs typeface="Arial"/>
              </a:rPr>
              <a:t>from the </a:t>
            </a:r>
            <a:r>
              <a:rPr sz="2400" spc="-5" dirty="0">
                <a:latin typeface="Arial"/>
                <a:cs typeface="Arial"/>
              </a:rPr>
              <a:t>closing </a:t>
            </a:r>
            <a:r>
              <a:rPr sz="2400" dirty="0">
                <a:latin typeface="Arial"/>
                <a:cs typeface="Arial"/>
              </a:rPr>
              <a:t>of teeth </a:t>
            </a:r>
            <a:r>
              <a:rPr sz="2400" spc="-5" dirty="0">
                <a:latin typeface="Arial"/>
                <a:cs typeface="Arial"/>
              </a:rPr>
              <a:t>with  disruption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small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vessels.</a:t>
            </a:r>
            <a:endParaRPr sz="2400">
              <a:latin typeface="Arial"/>
              <a:cs typeface="Arial"/>
            </a:endParaRPr>
          </a:p>
          <a:p>
            <a:pPr marL="1179830" marR="5080" indent="-410209">
              <a:lnSpc>
                <a:spcPct val="100000"/>
              </a:lnSpc>
              <a:spcBef>
                <a:spcPts val="1440"/>
              </a:spcBef>
              <a:buAutoNum type="alphaUcPeriod"/>
              <a:tabLst>
                <a:tab pos="1142365" algn="l"/>
              </a:tabLst>
            </a:pPr>
            <a:r>
              <a:rPr sz="2400" spc="-5" dirty="0">
                <a:latin typeface="Arial"/>
                <a:cs typeface="Arial"/>
              </a:rPr>
              <a:t>negative pressure caused by suction and tongue  thrusting.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902334"/>
            <a:ext cx="7123430" cy="2955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2.Partial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Bitemarks: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r>
              <a:rPr sz="2400" spc="-5" dirty="0">
                <a:latin typeface="Courier New"/>
                <a:cs typeface="Courier New"/>
              </a:rPr>
              <a:t>o</a:t>
            </a:r>
            <a:r>
              <a:rPr sz="2400" spc="-5" dirty="0">
                <a:latin typeface="Arial"/>
                <a:cs typeface="Arial"/>
              </a:rPr>
              <a:t>one-arched (half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bites).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r>
              <a:rPr sz="2400" spc="-5" dirty="0">
                <a:latin typeface="Courier New"/>
                <a:cs typeface="Courier New"/>
              </a:rPr>
              <a:t>o</a:t>
            </a:r>
            <a:r>
              <a:rPr sz="2400" spc="-5" dirty="0">
                <a:latin typeface="Arial"/>
                <a:cs typeface="Arial"/>
              </a:rPr>
              <a:t>one </a:t>
            </a:r>
            <a:r>
              <a:rPr sz="2400" dirty="0">
                <a:latin typeface="Arial"/>
                <a:cs typeface="Arial"/>
              </a:rPr>
              <a:t>or few teeth.</a:t>
            </a:r>
            <a:endParaRPr sz="2400">
              <a:latin typeface="Arial"/>
              <a:cs typeface="Arial"/>
            </a:endParaRPr>
          </a:p>
          <a:p>
            <a:pPr marL="469900" marR="5080">
              <a:lnSpc>
                <a:spcPct val="100000"/>
              </a:lnSpc>
              <a:spcBef>
                <a:spcPts val="25"/>
              </a:spcBef>
            </a:pPr>
            <a:r>
              <a:rPr sz="2400" spc="-5" dirty="0">
                <a:latin typeface="Courier New"/>
                <a:cs typeface="Courier New"/>
              </a:rPr>
              <a:t>o</a:t>
            </a:r>
            <a:r>
              <a:rPr sz="2400" spc="-5" dirty="0">
                <a:latin typeface="Arial"/>
                <a:cs typeface="Arial"/>
              </a:rPr>
              <a:t>unilateral (one-sided) </a:t>
            </a:r>
            <a:r>
              <a:rPr sz="2400" dirty="0">
                <a:latin typeface="Arial"/>
                <a:cs typeface="Arial"/>
              </a:rPr>
              <a:t>marks - </a:t>
            </a:r>
            <a:r>
              <a:rPr sz="2400" spc="-5" dirty="0">
                <a:latin typeface="Arial"/>
                <a:cs typeface="Arial"/>
              </a:rPr>
              <a:t>due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incomplete  dentition, uneven pressure or skewed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bite.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r>
              <a:rPr sz="2400" spc="5" dirty="0">
                <a:latin typeface="Courier New"/>
                <a:cs typeface="Courier New"/>
              </a:rPr>
              <a:t>o</a:t>
            </a:r>
            <a:r>
              <a:rPr sz="2400" spc="5" dirty="0">
                <a:latin typeface="Arial"/>
                <a:cs typeface="Arial"/>
              </a:rPr>
              <a:t>3.Indistinct/Faded </a:t>
            </a:r>
            <a:r>
              <a:rPr sz="2400" spc="-5" dirty="0">
                <a:latin typeface="Arial"/>
                <a:cs typeface="Arial"/>
              </a:rPr>
              <a:t>Bitemarks: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5844" y="3832097"/>
            <a:ext cx="7035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urier New"/>
                <a:cs typeface="Courier New"/>
              </a:rPr>
              <a:t>o </a:t>
            </a:r>
            <a:r>
              <a:rPr sz="2400" spc="-5" dirty="0">
                <a:latin typeface="Arial"/>
                <a:cs typeface="Arial"/>
              </a:rPr>
              <a:t>o  teeth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17394" y="3832097"/>
            <a:ext cx="50253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Fused </a:t>
            </a:r>
            <a:r>
              <a:rPr sz="2400" dirty="0">
                <a:latin typeface="Arial"/>
                <a:cs typeface="Arial"/>
              </a:rPr>
              <a:t>Arches - </a:t>
            </a:r>
            <a:r>
              <a:rPr sz="2400" spc="-5" dirty="0">
                <a:latin typeface="Arial"/>
                <a:cs typeface="Arial"/>
              </a:rPr>
              <a:t>collective pressure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  </a:t>
            </a:r>
            <a:r>
              <a:rPr sz="2400" spc="-5" dirty="0">
                <a:latin typeface="Arial"/>
                <a:cs typeface="Arial"/>
              </a:rPr>
              <a:t>leaves arched rings without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showing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5844" y="4563617"/>
            <a:ext cx="30740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individual </a:t>
            </a:r>
            <a:r>
              <a:rPr sz="2400" dirty="0">
                <a:latin typeface="Arial"/>
                <a:cs typeface="Arial"/>
              </a:rPr>
              <a:t>tooth</a:t>
            </a:r>
            <a:r>
              <a:rPr sz="2400" spc="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marks.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5844" y="4929073"/>
            <a:ext cx="117665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urier New"/>
                <a:cs typeface="Courier New"/>
              </a:rPr>
              <a:t>o </a:t>
            </a:r>
            <a:r>
              <a:rPr sz="2400" dirty="0">
                <a:latin typeface="Arial"/>
                <a:cs typeface="Arial"/>
              </a:rPr>
              <a:t>o  </a:t>
            </a:r>
            <a:r>
              <a:rPr sz="2400" spc="-5" dirty="0">
                <a:latin typeface="Arial"/>
                <a:cs typeface="Arial"/>
              </a:rPr>
              <a:t>bec</a:t>
            </a:r>
            <a:r>
              <a:rPr sz="2400" spc="-15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use  center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17394" y="4929073"/>
            <a:ext cx="551942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Solid </a:t>
            </a:r>
            <a:r>
              <a:rPr sz="2400" dirty="0">
                <a:latin typeface="Arial"/>
                <a:cs typeface="Arial"/>
              </a:rPr>
              <a:t>- ring pattern is not </a:t>
            </a:r>
            <a:r>
              <a:rPr sz="2400" spc="-5" dirty="0">
                <a:latin typeface="Arial"/>
                <a:cs typeface="Arial"/>
              </a:rPr>
              <a:t>apparent  erythema or contusion fills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entire  leaving a filled, discolored, circular</a:t>
            </a:r>
            <a:r>
              <a:rPr sz="2400" spc="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mark.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2313559"/>
            <a:ext cx="7531100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Font typeface="Courier New"/>
              <a:buChar char="o"/>
              <a:tabLst>
                <a:tab pos="448945" algn="l"/>
                <a:tab pos="1384300" algn="l"/>
              </a:tabLst>
            </a:pPr>
            <a:r>
              <a:rPr sz="2400" spc="-5" dirty="0">
                <a:latin typeface="Arial"/>
                <a:cs typeface="Arial"/>
              </a:rPr>
              <a:t>o	Closed </a:t>
            </a:r>
            <a:r>
              <a:rPr sz="2400" dirty="0">
                <a:latin typeface="Arial"/>
                <a:cs typeface="Arial"/>
              </a:rPr>
              <a:t>Arches - the </a:t>
            </a:r>
            <a:r>
              <a:rPr sz="2400" spc="-5" dirty="0">
                <a:latin typeface="Arial"/>
                <a:cs typeface="Arial"/>
              </a:rPr>
              <a:t>maxillary and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mandibular  </a:t>
            </a:r>
            <a:r>
              <a:rPr sz="2400" dirty="0">
                <a:latin typeface="Arial"/>
                <a:cs typeface="Arial"/>
              </a:rPr>
              <a:t>arch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are	</a:t>
            </a:r>
            <a:r>
              <a:rPr sz="2400" dirty="0">
                <a:latin typeface="Arial"/>
                <a:cs typeface="Arial"/>
              </a:rPr>
              <a:t>not </a:t>
            </a:r>
            <a:r>
              <a:rPr sz="2400" spc="-5" dirty="0">
                <a:latin typeface="Arial"/>
                <a:cs typeface="Arial"/>
              </a:rPr>
              <a:t>separate </a:t>
            </a:r>
            <a:r>
              <a:rPr sz="2400" dirty="0">
                <a:latin typeface="Arial"/>
                <a:cs typeface="Arial"/>
              </a:rPr>
              <a:t>but </a:t>
            </a:r>
            <a:r>
              <a:rPr sz="2400" spc="-5" dirty="0">
                <a:latin typeface="Arial"/>
                <a:cs typeface="Arial"/>
              </a:rPr>
              <a:t>joined </a:t>
            </a:r>
            <a:r>
              <a:rPr sz="2400" dirty="0">
                <a:latin typeface="Arial"/>
                <a:cs typeface="Arial"/>
              </a:rPr>
              <a:t>at </a:t>
            </a:r>
            <a:r>
              <a:rPr sz="2400" spc="-5" dirty="0">
                <a:latin typeface="Arial"/>
                <a:cs typeface="Arial"/>
              </a:rPr>
              <a:t>their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edges.</a:t>
            </a:r>
            <a:endParaRPr sz="2400">
              <a:latin typeface="Arial"/>
              <a:cs typeface="Arial"/>
            </a:endParaRPr>
          </a:p>
          <a:p>
            <a:pPr marL="448309" indent="-436245">
              <a:lnSpc>
                <a:spcPct val="100000"/>
              </a:lnSpc>
              <a:buFont typeface="Courier New"/>
              <a:buChar char="o"/>
              <a:tabLst>
                <a:tab pos="448945" algn="l"/>
                <a:tab pos="1384300" algn="l"/>
              </a:tabLst>
            </a:pPr>
            <a:r>
              <a:rPr sz="2400" dirty="0">
                <a:latin typeface="Arial"/>
                <a:cs typeface="Arial"/>
              </a:rPr>
              <a:t>o	</a:t>
            </a:r>
            <a:r>
              <a:rPr sz="2400" spc="-5" dirty="0">
                <a:latin typeface="Arial"/>
                <a:cs typeface="Arial"/>
              </a:rPr>
              <a:t>Latent </a:t>
            </a:r>
            <a:r>
              <a:rPr sz="2400" dirty="0">
                <a:latin typeface="Arial"/>
                <a:cs typeface="Arial"/>
              </a:rPr>
              <a:t>- </a:t>
            </a:r>
            <a:r>
              <a:rPr sz="2400" spc="-5" dirty="0">
                <a:latin typeface="Arial"/>
                <a:cs typeface="Arial"/>
              </a:rPr>
              <a:t>seen only with special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imaging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techniques.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5" dirty="0">
                <a:latin typeface="Courier New"/>
                <a:cs typeface="Courier New"/>
              </a:rPr>
              <a:t>o</a:t>
            </a:r>
            <a:r>
              <a:rPr sz="2400" spc="5" dirty="0">
                <a:latin typeface="Arial"/>
                <a:cs typeface="Arial"/>
              </a:rPr>
              <a:t>4.Superimposed </a:t>
            </a:r>
            <a:r>
              <a:rPr sz="2400" spc="-5" dirty="0">
                <a:latin typeface="Arial"/>
                <a:cs typeface="Arial"/>
              </a:rPr>
              <a:t>or Multiple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Bites.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5" dirty="0">
                <a:latin typeface="Courier New"/>
                <a:cs typeface="Courier New"/>
              </a:rPr>
              <a:t>o</a:t>
            </a:r>
            <a:r>
              <a:rPr sz="2400" spc="5" dirty="0">
                <a:latin typeface="Arial"/>
                <a:cs typeface="Arial"/>
              </a:rPr>
              <a:t>5.Avulsive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Bites.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38197" y="483234"/>
            <a:ext cx="44710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Arial"/>
                <a:cs typeface="Arial"/>
              </a:rPr>
              <a:t>IDENTIFICATION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319529"/>
            <a:ext cx="8737600" cy="42081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220979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A medical </a:t>
            </a:r>
            <a:r>
              <a:rPr sz="2800" dirty="0">
                <a:latin typeface="Arial"/>
                <a:cs typeface="Arial"/>
              </a:rPr>
              <a:t>examiner, is </a:t>
            </a:r>
            <a:r>
              <a:rPr sz="2800" spc="-5" dirty="0">
                <a:latin typeface="Arial"/>
                <a:cs typeface="Arial"/>
              </a:rPr>
              <a:t>an appointed </a:t>
            </a:r>
            <a:r>
              <a:rPr sz="2800" dirty="0">
                <a:latin typeface="Arial"/>
                <a:cs typeface="Arial"/>
              </a:rPr>
              <a:t>official </a:t>
            </a:r>
            <a:r>
              <a:rPr sz="2800" spc="-5" dirty="0">
                <a:latin typeface="Arial"/>
                <a:cs typeface="Arial"/>
              </a:rPr>
              <a:t>for  </a:t>
            </a:r>
            <a:r>
              <a:rPr sz="2800" dirty="0">
                <a:latin typeface="Arial"/>
                <a:cs typeface="Arial"/>
              </a:rPr>
              <a:t>identification purpose </a:t>
            </a:r>
            <a:r>
              <a:rPr sz="2800" spc="-5" dirty="0">
                <a:latin typeface="Arial"/>
                <a:cs typeface="Arial"/>
              </a:rPr>
              <a:t>,who is a </a:t>
            </a:r>
            <a:r>
              <a:rPr sz="2800" dirty="0">
                <a:latin typeface="Arial"/>
                <a:cs typeface="Arial"/>
              </a:rPr>
              <a:t>pathologist specially  trained </a:t>
            </a:r>
            <a:r>
              <a:rPr sz="2800" spc="-5" dirty="0">
                <a:latin typeface="Arial"/>
                <a:cs typeface="Arial"/>
              </a:rPr>
              <a:t>in </a:t>
            </a:r>
            <a:r>
              <a:rPr sz="2800" dirty="0">
                <a:latin typeface="Arial"/>
                <a:cs typeface="Arial"/>
              </a:rPr>
              <a:t>forensic dentistry.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405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Results of comparison of ante </a:t>
            </a:r>
            <a:r>
              <a:rPr sz="2800" dirty="0">
                <a:latin typeface="Arial"/>
                <a:cs typeface="Arial"/>
              </a:rPr>
              <a:t>and post </a:t>
            </a:r>
            <a:r>
              <a:rPr sz="2800" spc="-5" dirty="0">
                <a:latin typeface="Arial"/>
                <a:cs typeface="Arial"/>
              </a:rPr>
              <a:t>mortom </a:t>
            </a:r>
            <a:r>
              <a:rPr sz="2800" dirty="0">
                <a:latin typeface="Arial"/>
                <a:cs typeface="Arial"/>
              </a:rPr>
              <a:t>data,  </a:t>
            </a:r>
            <a:r>
              <a:rPr sz="2800" spc="-5" dirty="0">
                <a:latin typeface="Arial"/>
                <a:cs typeface="Arial"/>
              </a:rPr>
              <a:t>regardless of method </a:t>
            </a:r>
            <a:r>
              <a:rPr sz="2800" dirty="0">
                <a:latin typeface="Arial"/>
                <a:cs typeface="Arial"/>
              </a:rPr>
              <a:t>of identification, </a:t>
            </a:r>
            <a:r>
              <a:rPr sz="2800" spc="-5" dirty="0">
                <a:latin typeface="Arial"/>
                <a:cs typeface="Arial"/>
              </a:rPr>
              <a:t>leads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to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050">
              <a:latin typeface="Arial"/>
              <a:cs typeface="Arial"/>
            </a:endParaRPr>
          </a:p>
          <a:p>
            <a:pPr marL="1123950" marR="184785" indent="-422909">
              <a:lnSpc>
                <a:spcPct val="100000"/>
              </a:lnSpc>
              <a:spcBef>
                <a:spcPts val="5"/>
              </a:spcBef>
            </a:pPr>
            <a:r>
              <a:rPr sz="2800" spc="-5" dirty="0">
                <a:latin typeface="Arial"/>
                <a:cs typeface="Arial"/>
              </a:rPr>
              <a:t>A.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POSITIVE IDENTIFICATION</a:t>
            </a:r>
            <a:r>
              <a:rPr sz="2800" spc="-5" dirty="0">
                <a:latin typeface="Arial"/>
                <a:cs typeface="Arial"/>
              </a:rPr>
              <a:t>: where </a:t>
            </a:r>
            <a:r>
              <a:rPr sz="2800" dirty="0">
                <a:latin typeface="Arial"/>
                <a:cs typeface="Arial"/>
              </a:rPr>
              <a:t>there </a:t>
            </a:r>
            <a:r>
              <a:rPr sz="2800" spc="-5" dirty="0">
                <a:latin typeface="Arial"/>
                <a:cs typeface="Arial"/>
              </a:rPr>
              <a:t>is  </a:t>
            </a:r>
            <a:r>
              <a:rPr sz="2800" dirty="0">
                <a:latin typeface="Arial"/>
                <a:cs typeface="Arial"/>
              </a:rPr>
              <a:t>sufficient </a:t>
            </a:r>
            <a:r>
              <a:rPr sz="2800" spc="-5" dirty="0">
                <a:latin typeface="Arial"/>
                <a:cs typeface="Arial"/>
              </a:rPr>
              <a:t>uniqueness among comparable</a:t>
            </a:r>
            <a:r>
              <a:rPr sz="2800" spc="8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items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2563" y="2727452"/>
            <a:ext cx="730821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0" dirty="0">
                <a:latin typeface="Arial"/>
                <a:cs typeface="Arial"/>
              </a:rPr>
              <a:t>Terms </a:t>
            </a:r>
            <a:r>
              <a:rPr sz="1800" b="1" dirty="0">
                <a:latin typeface="Arial"/>
                <a:cs typeface="Arial"/>
              </a:rPr>
              <a:t>Indicating </a:t>
            </a:r>
            <a:r>
              <a:rPr sz="1800" b="1" spc="-5" dirty="0">
                <a:latin typeface="Arial"/>
                <a:cs typeface="Arial"/>
              </a:rPr>
              <a:t>Degree </a:t>
            </a:r>
            <a:r>
              <a:rPr sz="1800" b="1" dirty="0">
                <a:latin typeface="Arial"/>
                <a:cs typeface="Arial"/>
              </a:rPr>
              <a:t>of </a:t>
            </a:r>
            <a:r>
              <a:rPr sz="1800" b="1" spc="-5" dirty="0">
                <a:latin typeface="Arial"/>
                <a:cs typeface="Arial"/>
              </a:rPr>
              <a:t>Confidence </a:t>
            </a:r>
            <a:r>
              <a:rPr sz="1800" b="1" dirty="0">
                <a:latin typeface="Arial"/>
                <a:cs typeface="Arial"/>
              </a:rPr>
              <a:t>That </a:t>
            </a:r>
            <a:r>
              <a:rPr sz="1800" b="1" spc="-5" dirty="0">
                <a:latin typeface="Arial"/>
                <a:cs typeface="Arial"/>
              </a:rPr>
              <a:t>an </a:t>
            </a:r>
            <a:r>
              <a:rPr sz="1800" b="1" dirty="0">
                <a:latin typeface="Arial"/>
                <a:cs typeface="Arial"/>
              </a:rPr>
              <a:t>Injury is </a:t>
            </a:r>
            <a:r>
              <a:rPr sz="1800" b="1" spc="-5" dirty="0">
                <a:latin typeface="Arial"/>
                <a:cs typeface="Arial"/>
              </a:rPr>
              <a:t>a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Bitemark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71755" marR="5211445" algn="just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Possible Bitemark  </a:t>
            </a:r>
            <a:r>
              <a:rPr sz="1800" b="1" dirty="0">
                <a:latin typeface="Arial"/>
                <a:cs typeface="Arial"/>
              </a:rPr>
              <a:t>Probable</a:t>
            </a:r>
            <a:r>
              <a:rPr sz="1800" b="1" spc="-9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Bitemark  Definite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Bitemark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91811" y="324611"/>
              <a:ext cx="4429505" cy="1457706"/>
            </a:xfrm>
            <a:prstGeom prst="rect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67428" y="300227"/>
              <a:ext cx="4428744" cy="1456944"/>
            </a:xfrm>
            <a:prstGeom prst="rect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511200"/>
            <a:ext cx="8383905" cy="437896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445134" indent="-433070">
              <a:lnSpc>
                <a:spcPct val="100000"/>
              </a:lnSpc>
              <a:spcBef>
                <a:spcPts val="770"/>
              </a:spcBef>
              <a:buAutoNum type="alphaUcPeriod" startAt="2"/>
              <a:tabLst>
                <a:tab pos="445770" algn="l"/>
              </a:tabLst>
            </a:pP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PRESUMPTIVE</a:t>
            </a:r>
            <a:r>
              <a:rPr sz="2800" u="heavy" spc="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IDENTIFICATION</a:t>
            </a:r>
            <a:r>
              <a:rPr sz="2800" spc="-5" dirty="0"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  <a:p>
            <a:pPr marL="355600" marR="5080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latin typeface="Arial"/>
                <a:cs typeface="Arial"/>
              </a:rPr>
              <a:t>where </a:t>
            </a:r>
            <a:r>
              <a:rPr sz="2800" dirty="0">
                <a:latin typeface="Arial"/>
                <a:cs typeface="Arial"/>
              </a:rPr>
              <a:t>there are commonalities </a:t>
            </a:r>
            <a:r>
              <a:rPr sz="2800" spc="-5" dirty="0">
                <a:latin typeface="Arial"/>
                <a:cs typeface="Arial"/>
              </a:rPr>
              <a:t>among comparable  </a:t>
            </a:r>
            <a:r>
              <a:rPr sz="2800" dirty="0">
                <a:latin typeface="Arial"/>
                <a:cs typeface="Arial"/>
              </a:rPr>
              <a:t>items</a:t>
            </a:r>
            <a:endParaRPr sz="2800">
              <a:latin typeface="Arial"/>
              <a:cs typeface="Arial"/>
            </a:endParaRPr>
          </a:p>
          <a:p>
            <a:pPr marL="355600" marR="401955" indent="-342900">
              <a:lnSpc>
                <a:spcPct val="120000"/>
              </a:lnSpc>
              <a:buAutoNum type="alphaUcPeriod" startAt="3"/>
              <a:tabLst>
                <a:tab pos="467359" algn="l"/>
              </a:tabLst>
            </a:pP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INSUFFICIENT IDENTIFICATION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EVIDENCE</a:t>
            </a:r>
            <a:r>
              <a:rPr sz="2800" spc="-10" dirty="0">
                <a:latin typeface="Arial"/>
                <a:cs typeface="Arial"/>
              </a:rPr>
              <a:t>:  </a:t>
            </a:r>
            <a:r>
              <a:rPr sz="2800" spc="-5" dirty="0">
                <a:latin typeface="Arial"/>
                <a:cs typeface="Arial"/>
              </a:rPr>
              <a:t>where </a:t>
            </a:r>
            <a:r>
              <a:rPr sz="2800" dirty="0">
                <a:latin typeface="Arial"/>
                <a:cs typeface="Arial"/>
              </a:rPr>
              <a:t>insufficient </a:t>
            </a:r>
            <a:r>
              <a:rPr sz="2800" spc="-5" dirty="0">
                <a:latin typeface="Arial"/>
                <a:cs typeface="Arial"/>
              </a:rPr>
              <a:t>supportive </a:t>
            </a:r>
            <a:r>
              <a:rPr sz="2800" dirty="0">
                <a:latin typeface="Arial"/>
                <a:cs typeface="Arial"/>
              </a:rPr>
              <a:t>evidence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available.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AutoNum type="alphaUcPeriod" startAt="3"/>
            </a:pPr>
            <a:endParaRPr sz="4050">
              <a:latin typeface="Arial"/>
              <a:cs typeface="Arial"/>
            </a:endParaRPr>
          </a:p>
          <a:p>
            <a:pPr marL="355600" marR="328930" indent="-342900">
              <a:lnSpc>
                <a:spcPct val="100000"/>
              </a:lnSpc>
              <a:buAutoNum type="alphaUcPeriod" startAt="3"/>
              <a:tabLst>
                <a:tab pos="467359" algn="l"/>
              </a:tabLst>
            </a:pP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EXCLUSION OF IDENTIFICATION EVIDENCE</a:t>
            </a:r>
            <a:r>
              <a:rPr sz="2800" spc="-5" dirty="0">
                <a:latin typeface="Arial"/>
                <a:cs typeface="Arial"/>
              </a:rPr>
              <a:t>:  where </a:t>
            </a:r>
            <a:r>
              <a:rPr sz="2800" dirty="0">
                <a:latin typeface="Arial"/>
                <a:cs typeface="Arial"/>
              </a:rPr>
              <a:t>there are explainable </a:t>
            </a:r>
            <a:r>
              <a:rPr sz="2800" spc="-5" dirty="0">
                <a:latin typeface="Arial"/>
                <a:cs typeface="Arial"/>
              </a:rPr>
              <a:t>or un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explainable</a:t>
            </a:r>
            <a:endParaRPr sz="28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</a:pPr>
            <a:r>
              <a:rPr sz="2800" dirty="0">
                <a:latin typeface="Arial"/>
                <a:cs typeface="Arial"/>
              </a:rPr>
              <a:t>discrepancy </a:t>
            </a:r>
            <a:r>
              <a:rPr sz="2800" spc="-5" dirty="0">
                <a:latin typeface="Arial"/>
                <a:cs typeface="Arial"/>
              </a:rPr>
              <a:t>among comparable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items.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8325" y="483234"/>
            <a:ext cx="546798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Arial"/>
                <a:cs typeface="Arial"/>
              </a:rPr>
              <a:t>Identification</a:t>
            </a:r>
            <a:r>
              <a:rPr sz="4400" b="0" spc="-55" dirty="0">
                <a:latin typeface="Arial"/>
                <a:cs typeface="Arial"/>
              </a:rPr>
              <a:t> </a:t>
            </a:r>
            <a:r>
              <a:rPr sz="4400" b="0" dirty="0">
                <a:latin typeface="Arial"/>
                <a:cs typeface="Arial"/>
              </a:rPr>
              <a:t>Methods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549" y="1524166"/>
            <a:ext cx="4297045" cy="295275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69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Arial"/>
                <a:cs typeface="Arial"/>
              </a:rPr>
              <a:t>Visual</a:t>
            </a:r>
            <a:endParaRPr sz="32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Arial"/>
                <a:cs typeface="Arial"/>
              </a:rPr>
              <a:t>Fingerprints/footprints</a:t>
            </a:r>
            <a:endParaRPr sz="32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Arial"/>
                <a:cs typeface="Arial"/>
              </a:rPr>
              <a:t>Radiological/Medical</a:t>
            </a:r>
            <a:endParaRPr sz="32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DNA</a:t>
            </a:r>
            <a:endParaRPr sz="32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76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Arial"/>
                <a:cs typeface="Arial"/>
              </a:rPr>
              <a:t>Dental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1168" y="1314957"/>
            <a:ext cx="6971665" cy="51200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b="1" spc="-20" dirty="0">
                <a:latin typeface="Times New Roman"/>
                <a:cs typeface="Times New Roman"/>
              </a:rPr>
              <a:t>Victim </a:t>
            </a:r>
            <a:r>
              <a:rPr sz="3200" b="1" dirty="0">
                <a:latin typeface="Times New Roman"/>
                <a:cs typeface="Times New Roman"/>
              </a:rPr>
              <a:t>identification should be based</a:t>
            </a:r>
            <a:r>
              <a:rPr sz="3200" b="1" spc="-13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on  scientific evaluation of biometric</a:t>
            </a:r>
            <a:r>
              <a:rPr sz="3200" b="1" spc="-114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data</a:t>
            </a:r>
            <a:endParaRPr sz="3200">
              <a:latin typeface="Times New Roman"/>
              <a:cs typeface="Times New Roman"/>
            </a:endParaRPr>
          </a:p>
          <a:p>
            <a:pPr marL="374015" algn="ctr">
              <a:lnSpc>
                <a:spcPct val="100000"/>
              </a:lnSpc>
              <a:spcBef>
                <a:spcPts val="3125"/>
              </a:spcBef>
            </a:pPr>
            <a:r>
              <a:rPr sz="2800" b="1" spc="-5" dirty="0">
                <a:latin typeface="Times New Roman"/>
                <a:cs typeface="Times New Roman"/>
              </a:rPr>
              <a:t>Biometric means </a:t>
            </a:r>
            <a:r>
              <a:rPr sz="2800" b="1" dirty="0">
                <a:latin typeface="Times New Roman"/>
                <a:cs typeface="Times New Roman"/>
              </a:rPr>
              <a:t>in</a:t>
            </a:r>
            <a:r>
              <a:rPr sz="2800" b="1" spc="2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use:</a:t>
            </a:r>
            <a:endParaRPr sz="2800">
              <a:latin typeface="Times New Roman"/>
              <a:cs typeface="Times New Roman"/>
            </a:endParaRPr>
          </a:p>
          <a:p>
            <a:pPr marL="926465" indent="-229235">
              <a:lnSpc>
                <a:spcPct val="100000"/>
              </a:lnSpc>
              <a:spcBef>
                <a:spcPts val="1455"/>
              </a:spcBef>
              <a:buChar char="*"/>
              <a:tabLst>
                <a:tab pos="927100" algn="l"/>
              </a:tabLst>
            </a:pPr>
            <a:r>
              <a:rPr sz="2400" b="1" dirty="0">
                <a:latin typeface="Times New Roman"/>
                <a:cs typeface="Times New Roman"/>
              </a:rPr>
              <a:t>visual</a:t>
            </a:r>
            <a:endParaRPr sz="2400">
              <a:latin typeface="Times New Roman"/>
              <a:cs typeface="Times New Roman"/>
            </a:endParaRPr>
          </a:p>
          <a:p>
            <a:pPr marL="926465" indent="-229235">
              <a:lnSpc>
                <a:spcPct val="100000"/>
              </a:lnSpc>
              <a:spcBef>
                <a:spcPts val="1445"/>
              </a:spcBef>
              <a:buChar char="*"/>
              <a:tabLst>
                <a:tab pos="927100" algn="l"/>
              </a:tabLst>
            </a:pPr>
            <a:r>
              <a:rPr sz="2400" b="1" dirty="0">
                <a:latin typeface="Times New Roman"/>
                <a:cs typeface="Times New Roman"/>
              </a:rPr>
              <a:t>Fingerprints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comparison</a:t>
            </a:r>
            <a:endParaRPr sz="2400">
              <a:latin typeface="Times New Roman"/>
              <a:cs typeface="Times New Roman"/>
            </a:endParaRPr>
          </a:p>
          <a:p>
            <a:pPr marL="926465" indent="-229235">
              <a:lnSpc>
                <a:spcPct val="100000"/>
              </a:lnSpc>
              <a:spcBef>
                <a:spcPts val="1440"/>
              </a:spcBef>
              <a:buChar char="*"/>
              <a:tabLst>
                <a:tab pos="92710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DNA</a:t>
            </a:r>
            <a:r>
              <a:rPr sz="2400" b="1" spc="-12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profiles</a:t>
            </a:r>
            <a:endParaRPr sz="2400">
              <a:latin typeface="Times New Roman"/>
              <a:cs typeface="Times New Roman"/>
            </a:endParaRPr>
          </a:p>
          <a:p>
            <a:pPr marL="926465" indent="-229235">
              <a:lnSpc>
                <a:spcPct val="100000"/>
              </a:lnSpc>
              <a:spcBef>
                <a:spcPts val="1440"/>
              </a:spcBef>
              <a:buChar char="*"/>
              <a:tabLst>
                <a:tab pos="92710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X-ray </a:t>
            </a:r>
            <a:r>
              <a:rPr sz="2400" b="1" dirty="0">
                <a:latin typeface="Times New Roman"/>
                <a:cs typeface="Times New Roman"/>
              </a:rPr>
              <a:t>data</a:t>
            </a:r>
            <a:endParaRPr sz="2400">
              <a:latin typeface="Times New Roman"/>
              <a:cs typeface="Times New Roman"/>
            </a:endParaRPr>
          </a:p>
          <a:p>
            <a:pPr marL="926465" indent="-229235">
              <a:lnSpc>
                <a:spcPct val="100000"/>
              </a:lnSpc>
              <a:spcBef>
                <a:spcPts val="1440"/>
              </a:spcBef>
              <a:buChar char="*"/>
              <a:tabLst>
                <a:tab pos="927100" algn="l"/>
              </a:tabLst>
            </a:pPr>
            <a:r>
              <a:rPr sz="2400" b="1" dirty="0">
                <a:latin typeface="Times New Roman"/>
                <a:cs typeface="Times New Roman"/>
              </a:rPr>
              <a:t>Medical marks </a:t>
            </a:r>
            <a:r>
              <a:rPr sz="2400" b="1" spc="-5" dirty="0">
                <a:latin typeface="Times New Roman"/>
                <a:cs typeface="Times New Roman"/>
              </a:rPr>
              <a:t>and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signs</a:t>
            </a:r>
            <a:endParaRPr sz="2400">
              <a:latin typeface="Times New Roman"/>
              <a:cs typeface="Times New Roman"/>
            </a:endParaRPr>
          </a:p>
          <a:p>
            <a:pPr marL="926465" indent="-229235">
              <a:lnSpc>
                <a:spcPct val="100000"/>
              </a:lnSpc>
              <a:spcBef>
                <a:spcPts val="1440"/>
              </a:spcBef>
              <a:buChar char="*"/>
              <a:tabLst>
                <a:tab pos="927100" algn="l"/>
              </a:tabLst>
            </a:pPr>
            <a:r>
              <a:rPr sz="2400" b="1" dirty="0">
                <a:latin typeface="Times New Roman"/>
                <a:cs typeface="Times New Roman"/>
              </a:rPr>
              <a:t>Odontological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methods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02994" y="43383"/>
            <a:ext cx="66814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spc="-5" dirty="0">
                <a:latin typeface="Arial"/>
                <a:cs typeface="Arial"/>
              </a:rPr>
              <a:t>Victim identification</a:t>
            </a:r>
            <a:r>
              <a:rPr i="1" spc="35" dirty="0">
                <a:latin typeface="Arial"/>
                <a:cs typeface="Arial"/>
              </a:rPr>
              <a:t> </a:t>
            </a:r>
            <a:r>
              <a:rPr i="1" spc="-5" dirty="0">
                <a:latin typeface="Arial"/>
                <a:cs typeface="Arial"/>
              </a:rPr>
              <a:t>Principles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0391" rIns="0" bIns="0" rtlCol="0">
            <a:spAutoFit/>
          </a:bodyPr>
          <a:lstStyle/>
          <a:p>
            <a:pPr marL="2008505" marR="5080" indent="-833755">
              <a:lnSpc>
                <a:spcPct val="100000"/>
              </a:lnSpc>
              <a:spcBef>
                <a:spcPts val="95"/>
              </a:spcBef>
            </a:pPr>
            <a:r>
              <a:rPr sz="4000" b="0" spc="-5" dirty="0">
                <a:latin typeface="Arial"/>
                <a:cs typeface="Arial"/>
              </a:rPr>
              <a:t>VISUAL OR</a:t>
            </a:r>
            <a:r>
              <a:rPr sz="4000" b="0" spc="-70" dirty="0">
                <a:latin typeface="Arial"/>
                <a:cs typeface="Arial"/>
              </a:rPr>
              <a:t> </a:t>
            </a:r>
            <a:r>
              <a:rPr sz="4000" b="0" spc="-5" dirty="0">
                <a:latin typeface="Arial"/>
                <a:cs typeface="Arial"/>
              </a:rPr>
              <a:t>PERSONAL  RECONGNITION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1640" y="1880743"/>
            <a:ext cx="8474710" cy="49053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PERSONAL</a:t>
            </a:r>
            <a:r>
              <a:rPr sz="3200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RECOGNITION</a:t>
            </a:r>
            <a:r>
              <a:rPr sz="3200" dirty="0"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300">
              <a:latin typeface="Arial"/>
              <a:cs typeface="Arial"/>
            </a:endParaRPr>
          </a:p>
          <a:p>
            <a:pPr marL="12700" marR="5080">
              <a:lnSpc>
                <a:spcPct val="100400"/>
              </a:lnSpc>
              <a:buSzPct val="114285"/>
              <a:buChar char="-"/>
              <a:tabLst>
                <a:tab pos="372110" algn="l"/>
                <a:tab pos="372745" algn="l"/>
              </a:tabLst>
            </a:pPr>
            <a:r>
              <a:rPr sz="2800" spc="-5" dirty="0">
                <a:latin typeface="Arial"/>
                <a:cs typeface="Arial"/>
              </a:rPr>
              <a:t>is </a:t>
            </a:r>
            <a:r>
              <a:rPr sz="2800" dirty="0">
                <a:latin typeface="Arial"/>
                <a:cs typeface="Arial"/>
              </a:rPr>
              <a:t>least </a:t>
            </a:r>
            <a:r>
              <a:rPr sz="2800" spc="-5" dirty="0">
                <a:latin typeface="Arial"/>
                <a:cs typeface="Arial"/>
              </a:rPr>
              <a:t>reliable </a:t>
            </a:r>
            <a:r>
              <a:rPr sz="2800" dirty="0">
                <a:latin typeface="Arial"/>
                <a:cs typeface="Arial"/>
              </a:rPr>
              <a:t>and often based </a:t>
            </a:r>
            <a:r>
              <a:rPr sz="2800" spc="-5" dirty="0">
                <a:latin typeface="Arial"/>
                <a:cs typeface="Arial"/>
              </a:rPr>
              <a:t>on </a:t>
            </a:r>
            <a:r>
              <a:rPr sz="2800" dirty="0">
                <a:latin typeface="Arial"/>
                <a:cs typeface="Arial"/>
              </a:rPr>
              <a:t>visual  identification </a:t>
            </a:r>
            <a:r>
              <a:rPr sz="2800" spc="-5" dirty="0">
                <a:latin typeface="Arial"/>
                <a:cs typeface="Arial"/>
              </a:rPr>
              <a:t>of decent by a </a:t>
            </a:r>
            <a:r>
              <a:rPr sz="2800" dirty="0">
                <a:latin typeface="Arial"/>
                <a:cs typeface="Arial"/>
              </a:rPr>
              <a:t>family </a:t>
            </a:r>
            <a:r>
              <a:rPr sz="2800" spc="-5" dirty="0">
                <a:latin typeface="Arial"/>
                <a:cs typeface="Arial"/>
              </a:rPr>
              <a:t>member or a</a:t>
            </a:r>
            <a:r>
              <a:rPr sz="2800" spc="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friend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har char="-"/>
            </a:pPr>
            <a:endParaRPr sz="2900">
              <a:latin typeface="Arial"/>
              <a:cs typeface="Arial"/>
            </a:endParaRPr>
          </a:p>
          <a:p>
            <a:pPr marL="327660" marR="302895" indent="-327660">
              <a:lnSpc>
                <a:spcPct val="100000"/>
              </a:lnSpc>
              <a:buChar char="-"/>
              <a:tabLst>
                <a:tab pos="327660" algn="l"/>
                <a:tab pos="328295" algn="l"/>
                <a:tab pos="6837045" algn="l"/>
              </a:tabLst>
            </a:pPr>
            <a:r>
              <a:rPr sz="2800" spc="-5" dirty="0">
                <a:latin typeface="Arial"/>
                <a:cs typeface="Arial"/>
              </a:rPr>
              <a:t>t</a:t>
            </a:r>
            <a:r>
              <a:rPr sz="2800" dirty="0">
                <a:latin typeface="Arial"/>
                <a:cs typeface="Arial"/>
              </a:rPr>
              <a:t>h</a:t>
            </a:r>
            <a:r>
              <a:rPr sz="2800" spc="-5" dirty="0">
                <a:latin typeface="Arial"/>
                <a:cs typeface="Arial"/>
              </a:rPr>
              <a:t>is a</a:t>
            </a:r>
            <a:r>
              <a:rPr sz="2800" spc="5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s</a:t>
            </a:r>
            <a:r>
              <a:rPr sz="2800" spc="5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s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es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spc="5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ti</a:t>
            </a:r>
            <a:r>
              <a:rPr sz="2800" dirty="0">
                <a:latin typeface="Arial"/>
                <a:cs typeface="Arial"/>
              </a:rPr>
              <a:t>f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l mat</a:t>
            </a:r>
            <a:r>
              <a:rPr sz="2800" spc="5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ri</a:t>
            </a:r>
            <a:r>
              <a:rPr sz="2800" spc="5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ls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</a:t>
            </a:r>
            <a:r>
              <a:rPr sz="2800" spc="5" dirty="0">
                <a:latin typeface="Arial"/>
                <a:cs typeface="Arial"/>
              </a:rPr>
              <a:t>u</a:t>
            </a:r>
            <a:r>
              <a:rPr sz="2800" spc="-5" dirty="0">
                <a:latin typeface="Arial"/>
                <a:cs typeface="Arial"/>
              </a:rPr>
              <a:t>ch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as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cl</a:t>
            </a:r>
            <a:r>
              <a:rPr sz="280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dirty="0">
                <a:latin typeface="Arial"/>
                <a:cs typeface="Arial"/>
              </a:rPr>
              <a:t>h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g,  jewellery </a:t>
            </a:r>
            <a:r>
              <a:rPr sz="2800" dirty="0">
                <a:latin typeface="Arial"/>
                <a:cs typeface="Arial"/>
              </a:rPr>
              <a:t>etc.,or </a:t>
            </a:r>
            <a:r>
              <a:rPr sz="2800" spc="-5" dirty="0">
                <a:latin typeface="Arial"/>
                <a:cs typeface="Arial"/>
              </a:rPr>
              <a:t>personal </a:t>
            </a:r>
            <a:r>
              <a:rPr sz="2800" dirty="0">
                <a:latin typeface="Arial"/>
                <a:cs typeface="Arial"/>
              </a:rPr>
              <a:t>effects </a:t>
            </a:r>
            <a:r>
              <a:rPr sz="2800" spc="-5" dirty="0">
                <a:latin typeface="Arial"/>
                <a:cs typeface="Arial"/>
              </a:rPr>
              <a:t>such as </a:t>
            </a:r>
            <a:r>
              <a:rPr sz="2800" dirty="0">
                <a:latin typeface="Arial"/>
                <a:cs typeface="Arial"/>
              </a:rPr>
              <a:t>scars,  tattoos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etc.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har char="-"/>
            </a:pPr>
            <a:endParaRPr sz="2900">
              <a:latin typeface="Arial"/>
              <a:cs typeface="Arial"/>
            </a:endParaRPr>
          </a:p>
          <a:p>
            <a:pPr marL="12700" marR="393700">
              <a:lnSpc>
                <a:spcPct val="100000"/>
              </a:lnSpc>
              <a:spcBef>
                <a:spcPts val="5"/>
              </a:spcBef>
              <a:buChar char="-"/>
              <a:tabLst>
                <a:tab pos="327660" algn="l"/>
                <a:tab pos="328295" algn="l"/>
              </a:tabLst>
            </a:pPr>
            <a:r>
              <a:rPr sz="2800" spc="-5" dirty="0">
                <a:latin typeface="Arial"/>
                <a:cs typeface="Arial"/>
              </a:rPr>
              <a:t>this </a:t>
            </a:r>
            <a:r>
              <a:rPr sz="2800" dirty="0">
                <a:latin typeface="Arial"/>
                <a:cs typeface="Arial"/>
              </a:rPr>
              <a:t>evidence </a:t>
            </a:r>
            <a:r>
              <a:rPr sz="2800" spc="-5" dirty="0">
                <a:latin typeface="Arial"/>
                <a:cs typeface="Arial"/>
              </a:rPr>
              <a:t>can be </a:t>
            </a:r>
            <a:r>
              <a:rPr sz="2800" dirty="0">
                <a:latin typeface="Arial"/>
                <a:cs typeface="Arial"/>
              </a:rPr>
              <a:t>accidentally or purposefully,  </a:t>
            </a:r>
            <a:r>
              <a:rPr sz="2800" spc="-5" dirty="0">
                <a:latin typeface="Arial"/>
                <a:cs typeface="Arial"/>
              </a:rPr>
              <a:t>exchanged between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bodies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4401" y="483234"/>
            <a:ext cx="57753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Arial"/>
                <a:cs typeface="Arial"/>
              </a:rPr>
              <a:t>PERSONAL</a:t>
            </a:r>
            <a:r>
              <a:rPr sz="4400" b="0" spc="-60" dirty="0">
                <a:latin typeface="Arial"/>
                <a:cs typeface="Arial"/>
              </a:rPr>
              <a:t> </a:t>
            </a:r>
            <a:r>
              <a:rPr sz="4400" b="0" dirty="0">
                <a:latin typeface="Arial"/>
                <a:cs typeface="Arial"/>
              </a:rPr>
              <a:t>EFFECTS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71016" y="1600200"/>
            <a:ext cx="6600444" cy="4526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71017"/>
            <a:ext cx="8771255" cy="5960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</a:tabLst>
            </a:pPr>
            <a:r>
              <a:rPr sz="36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FINGER</a:t>
            </a:r>
            <a:r>
              <a:rPr sz="36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6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PRINTING: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3300">
              <a:latin typeface="Arial"/>
              <a:cs typeface="Arial"/>
            </a:endParaRPr>
          </a:p>
          <a:p>
            <a:pPr marL="355600" marR="608330" lvl="1">
              <a:lnSpc>
                <a:spcPct val="91000"/>
              </a:lnSpc>
              <a:buSzPct val="128571"/>
              <a:buChar char="-"/>
              <a:tabLst>
                <a:tab pos="762000" algn="l"/>
                <a:tab pos="762635" algn="l"/>
              </a:tabLst>
            </a:pPr>
            <a:r>
              <a:rPr sz="2800" spc="-5" dirty="0">
                <a:latin typeface="Arial"/>
                <a:cs typeface="Arial"/>
              </a:rPr>
              <a:t>INVOLVES IDENTIFICATION OF RIDGE </a:t>
            </a:r>
            <a:r>
              <a:rPr sz="2800" dirty="0">
                <a:latin typeface="Arial"/>
                <a:cs typeface="Arial"/>
              </a:rPr>
              <a:t>LIKE  </a:t>
            </a:r>
            <a:r>
              <a:rPr sz="2800" spc="-10" dirty="0">
                <a:latin typeface="Arial"/>
                <a:cs typeface="Arial"/>
              </a:rPr>
              <a:t>PATTERNS </a:t>
            </a:r>
            <a:r>
              <a:rPr sz="2800" spc="-5" dirty="0">
                <a:latin typeface="Arial"/>
                <a:cs typeface="Arial"/>
              </a:rPr>
              <a:t>ON </a:t>
            </a:r>
            <a:r>
              <a:rPr sz="2800" spc="-10" dirty="0">
                <a:latin typeface="Arial"/>
                <a:cs typeface="Arial"/>
              </a:rPr>
              <a:t>FINGERTIPS AND</a:t>
            </a:r>
            <a:r>
              <a:rPr sz="2800" spc="7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PALMS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har char="-"/>
            </a:pPr>
            <a:endParaRPr sz="2900">
              <a:latin typeface="Arial"/>
              <a:cs typeface="Arial"/>
            </a:endParaRPr>
          </a:p>
          <a:p>
            <a:pPr marL="722630" lvl="1" indent="-317500">
              <a:lnSpc>
                <a:spcPct val="100000"/>
              </a:lnSpc>
              <a:buChar char="-"/>
              <a:tabLst>
                <a:tab pos="722630" algn="l"/>
                <a:tab pos="723265" algn="l"/>
              </a:tabLst>
            </a:pPr>
            <a:r>
              <a:rPr sz="2800" spc="-5" dirty="0">
                <a:latin typeface="Arial"/>
                <a:cs typeface="Arial"/>
              </a:rPr>
              <a:t>UNIQUE FOR EACH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PERSON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250">
              <a:latin typeface="Arial"/>
              <a:cs typeface="Arial"/>
            </a:endParaRPr>
          </a:p>
          <a:p>
            <a:pPr marL="748665" marR="5080" indent="-736600">
              <a:lnSpc>
                <a:spcPts val="3020"/>
              </a:lnSpc>
              <a:tabLst>
                <a:tab pos="327660" algn="l"/>
              </a:tabLst>
            </a:pPr>
            <a:r>
              <a:rPr sz="2800" spc="-5" dirty="0">
                <a:latin typeface="Arial"/>
                <a:cs typeface="Arial"/>
              </a:rPr>
              <a:t>-	GENETICALLY DETERMINED, NOT SIMILAR </a:t>
            </a:r>
            <a:r>
              <a:rPr sz="2800" spc="-10" dirty="0">
                <a:latin typeface="Arial"/>
                <a:cs typeface="Arial"/>
              </a:rPr>
              <a:t>EVEN  </a:t>
            </a:r>
            <a:r>
              <a:rPr sz="2800" spc="-5" dirty="0">
                <a:latin typeface="Arial"/>
                <a:cs typeface="Arial"/>
              </a:rPr>
              <a:t>FOR HOMOZYGOUS</a:t>
            </a:r>
            <a:r>
              <a:rPr sz="2800" spc="5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TWINS.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550">
              <a:latin typeface="Arial"/>
              <a:cs typeface="Arial"/>
            </a:endParaRPr>
          </a:p>
          <a:p>
            <a:pPr marL="355600" marR="488950">
              <a:lnSpc>
                <a:spcPct val="90000"/>
              </a:lnSpc>
              <a:tabLst>
                <a:tab pos="4304030" algn="l"/>
              </a:tabLst>
            </a:pPr>
            <a:r>
              <a:rPr sz="2800" spc="-5" dirty="0">
                <a:latin typeface="Arial"/>
                <a:cs typeface="Arial"/>
              </a:rPr>
              <a:t>- AS IT IS </a:t>
            </a:r>
            <a:r>
              <a:rPr sz="2800" spc="-10" dirty="0">
                <a:latin typeface="Arial"/>
                <a:cs typeface="Arial"/>
              </a:rPr>
              <a:t>INHERITED </a:t>
            </a:r>
            <a:r>
              <a:rPr sz="2800" spc="-5" dirty="0">
                <a:latin typeface="Arial"/>
                <a:cs typeface="Arial"/>
              </a:rPr>
              <a:t>,STATIC AND REMAINS  </a:t>
            </a:r>
            <a:r>
              <a:rPr sz="2800" spc="-10" dirty="0">
                <a:latin typeface="Arial"/>
                <a:cs typeface="Arial"/>
              </a:rPr>
              <a:t>UNCHANGED THROUGH </a:t>
            </a:r>
            <a:r>
              <a:rPr sz="2800" spc="-5" dirty="0">
                <a:latin typeface="Arial"/>
                <a:cs typeface="Arial"/>
              </a:rPr>
              <a:t>OUT LIFE, PROVIDES  </a:t>
            </a:r>
            <a:r>
              <a:rPr sz="2800" spc="-10" dirty="0">
                <a:latin typeface="Arial"/>
                <a:cs typeface="Arial"/>
              </a:rPr>
              <a:t>ADVANTAGE,WHEN THEY </a:t>
            </a:r>
            <a:r>
              <a:rPr sz="2800" spc="-5" dirty="0">
                <a:latin typeface="Arial"/>
                <a:cs typeface="Arial"/>
              </a:rPr>
              <a:t>ARE </a:t>
            </a:r>
            <a:r>
              <a:rPr sz="2800" spc="-10" dirty="0">
                <a:latin typeface="Arial"/>
                <a:cs typeface="Arial"/>
              </a:rPr>
              <a:t>COMPARED  </a:t>
            </a:r>
            <a:r>
              <a:rPr sz="2800" spc="-5" dirty="0">
                <a:latin typeface="Arial"/>
                <a:cs typeface="Arial"/>
              </a:rPr>
              <a:t>ALONG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WITH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DENTAL	</a:t>
            </a:r>
            <a:r>
              <a:rPr sz="2800" spc="-5" dirty="0">
                <a:latin typeface="Arial"/>
                <a:cs typeface="Arial"/>
              </a:rPr>
              <a:t>IDENTIFICATION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953000" y="0"/>
            <a:ext cx="1667255" cy="1429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0739" y="5604459"/>
            <a:ext cx="47517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1" dirty="0">
                <a:latin typeface="Times New Roman"/>
                <a:cs typeface="Times New Roman"/>
              </a:rPr>
              <a:t>Fingerprinting </a:t>
            </a:r>
            <a:r>
              <a:rPr sz="3600" b="1" i="1" spc="-5" dirty="0">
                <a:latin typeface="Times New Roman"/>
                <a:cs typeface="Times New Roman"/>
              </a:rPr>
              <a:t>up</a:t>
            </a:r>
            <a:r>
              <a:rPr sz="3600" b="1" i="1" spc="-95" dirty="0">
                <a:latin typeface="Times New Roman"/>
                <a:cs typeface="Times New Roman"/>
              </a:rPr>
              <a:t> </a:t>
            </a:r>
            <a:r>
              <a:rPr sz="3600" b="1" i="1" dirty="0">
                <a:latin typeface="Times New Roman"/>
                <a:cs typeface="Times New Roman"/>
              </a:rPr>
              <a:t>taking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21407" y="1568196"/>
            <a:ext cx="4902200" cy="3721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0523"/>
            <a:ext cx="8654415" cy="4420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2097405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PHYSICAL</a:t>
            </a:r>
            <a:r>
              <a:rPr sz="3200" u="heavy" spc="-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ANTHROPOLOGICAL  EXAMINATION OF</a:t>
            </a:r>
            <a:r>
              <a:rPr sz="3200" u="heavy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BONES: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350">
              <a:latin typeface="Arial"/>
              <a:cs typeface="Arial"/>
            </a:endParaRPr>
          </a:p>
          <a:p>
            <a:pPr marL="927100" marR="5080" indent="-572135">
              <a:lnSpc>
                <a:spcPct val="100000"/>
              </a:lnSpc>
              <a:tabLst>
                <a:tab pos="626745" algn="l"/>
                <a:tab pos="6284595" algn="l"/>
              </a:tabLst>
            </a:pPr>
            <a:r>
              <a:rPr sz="2400" dirty="0">
                <a:latin typeface="Arial"/>
                <a:cs typeface="Arial"/>
              </a:rPr>
              <a:t>-	</a:t>
            </a:r>
            <a:r>
              <a:rPr sz="2400" spc="-5" dirty="0">
                <a:latin typeface="Arial"/>
                <a:cs typeface="Arial"/>
              </a:rPr>
              <a:t>forensic anthropologist and</a:t>
            </a:r>
            <a:r>
              <a:rPr sz="2400" spc="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dentist,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often	work togethger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  </a:t>
            </a:r>
            <a:r>
              <a:rPr sz="2400" spc="-5" dirty="0">
                <a:latin typeface="Arial"/>
                <a:cs typeface="Arial"/>
              </a:rPr>
              <a:t>resolve problems associated with identification </a:t>
            </a:r>
            <a:r>
              <a:rPr sz="2400" dirty="0">
                <a:latin typeface="Arial"/>
                <a:cs typeface="Arial"/>
              </a:rPr>
              <a:t>as </a:t>
            </a:r>
            <a:r>
              <a:rPr sz="2400" spc="-5" dirty="0">
                <a:latin typeface="Arial"/>
                <a:cs typeface="Arial"/>
              </a:rPr>
              <a:t>both  disciplines are concerned with analysis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calcified  </a:t>
            </a:r>
            <a:r>
              <a:rPr sz="2400" dirty="0">
                <a:latin typeface="Arial"/>
                <a:cs typeface="Arial"/>
              </a:rPr>
              <a:t>structures of </a:t>
            </a:r>
            <a:r>
              <a:rPr sz="2400" spc="-5" dirty="0">
                <a:latin typeface="Arial"/>
                <a:cs typeface="Arial"/>
              </a:rPr>
              <a:t>body i.e bones and </a:t>
            </a:r>
            <a:r>
              <a:rPr sz="2400" dirty="0">
                <a:latin typeface="Arial"/>
                <a:cs typeface="Arial"/>
              </a:rPr>
              <a:t>teeth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Arial"/>
              <a:cs typeface="Arial"/>
            </a:endParaRPr>
          </a:p>
          <a:p>
            <a:pPr marL="927100" marR="615950" indent="-488315">
              <a:lnSpc>
                <a:spcPct val="100000"/>
              </a:lnSpc>
              <a:tabLst>
                <a:tab pos="792480" algn="l"/>
                <a:tab pos="6008370" algn="l"/>
              </a:tabLst>
            </a:pPr>
            <a:r>
              <a:rPr sz="2400" dirty="0">
                <a:latin typeface="Arial"/>
                <a:cs typeface="Arial"/>
              </a:rPr>
              <a:t>-	this anatomic material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canbe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studied	</a:t>
            </a:r>
            <a:r>
              <a:rPr sz="2400" spc="-5" dirty="0">
                <a:latin typeface="Arial"/>
                <a:cs typeface="Arial"/>
              </a:rPr>
              <a:t>clinically </a:t>
            </a:r>
            <a:r>
              <a:rPr sz="2400" dirty="0">
                <a:latin typeface="Arial"/>
                <a:cs typeface="Arial"/>
              </a:rPr>
              <a:t>and  </a:t>
            </a:r>
            <a:r>
              <a:rPr sz="2400" spc="-5" dirty="0">
                <a:latin typeface="Arial"/>
                <a:cs typeface="Arial"/>
              </a:rPr>
              <a:t>radiographycally,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determine age,sex and </a:t>
            </a:r>
            <a:r>
              <a:rPr sz="2400" dirty="0">
                <a:latin typeface="Arial"/>
                <a:cs typeface="Arial"/>
              </a:rPr>
              <a:t>race of </a:t>
            </a:r>
            <a:r>
              <a:rPr sz="2400" spc="-5" dirty="0">
                <a:latin typeface="Arial"/>
                <a:cs typeface="Arial"/>
              </a:rPr>
              <a:t>a  person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74217" rIns="0" bIns="0" rtlCol="0">
            <a:spAutoFit/>
          </a:bodyPr>
          <a:lstStyle/>
          <a:p>
            <a:pPr marL="1175385" marR="5080" indent="1269365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Arial"/>
                <a:cs typeface="Arial"/>
              </a:rPr>
              <a:t>OVERVEIW OF  </a:t>
            </a:r>
            <a:r>
              <a:rPr b="0" spc="-5" dirty="0">
                <a:latin typeface="Arial"/>
                <a:cs typeface="Arial"/>
              </a:rPr>
              <a:t>FORENSIC</a:t>
            </a:r>
            <a:r>
              <a:rPr b="0" spc="-40" dirty="0">
                <a:latin typeface="Arial"/>
                <a:cs typeface="Arial"/>
              </a:rPr>
              <a:t> </a:t>
            </a:r>
            <a:r>
              <a:rPr b="0" spc="-5" dirty="0">
                <a:latin typeface="Arial"/>
                <a:cs typeface="Arial"/>
              </a:rPr>
              <a:t>ODONTOLOGY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4870" y="2673223"/>
            <a:ext cx="7721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Arial"/>
                <a:cs typeface="Arial"/>
              </a:rPr>
              <a:t>Def: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46885" y="2725038"/>
            <a:ext cx="67329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1" spc="-75" dirty="0">
                <a:latin typeface="Trebuchet MS"/>
                <a:cs typeface="Trebuchet MS"/>
              </a:rPr>
              <a:t>FORENSIC </a:t>
            </a:r>
            <a:r>
              <a:rPr sz="2800" i="1" spc="-185" dirty="0">
                <a:latin typeface="Trebuchet MS"/>
                <a:cs typeface="Trebuchet MS"/>
              </a:rPr>
              <a:t>ODONTOLOGY </a:t>
            </a:r>
            <a:r>
              <a:rPr sz="2800" i="1" spc="90" dirty="0">
                <a:latin typeface="Trebuchet MS"/>
                <a:cs typeface="Trebuchet MS"/>
              </a:rPr>
              <a:t>IS </a:t>
            </a:r>
            <a:r>
              <a:rPr sz="2800" i="1" dirty="0">
                <a:latin typeface="Trebuchet MS"/>
                <a:cs typeface="Trebuchet MS"/>
              </a:rPr>
              <a:t>DEFINED </a:t>
            </a:r>
            <a:r>
              <a:rPr sz="2800" i="1" spc="50" dirty="0">
                <a:latin typeface="Trebuchet MS"/>
                <a:cs typeface="Trebuchet MS"/>
              </a:rPr>
              <a:t>AS</a:t>
            </a:r>
            <a:r>
              <a:rPr sz="2800" i="1" spc="5" dirty="0">
                <a:latin typeface="Trebuchet MS"/>
                <a:cs typeface="Trebuchet MS"/>
              </a:rPr>
              <a:t> </a:t>
            </a:r>
            <a:r>
              <a:rPr sz="2800" i="1" spc="-50" dirty="0">
                <a:latin typeface="Trebuchet MS"/>
                <a:cs typeface="Trebuchet MS"/>
              </a:rPr>
              <a:t>THE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2229" y="3152978"/>
            <a:ext cx="8613140" cy="2159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2800" i="1" spc="-75" dirty="0">
                <a:latin typeface="Trebuchet MS"/>
                <a:cs typeface="Trebuchet MS"/>
              </a:rPr>
              <a:t>BRANCH </a:t>
            </a:r>
            <a:r>
              <a:rPr sz="2800" i="1" spc="-235" dirty="0">
                <a:latin typeface="Trebuchet MS"/>
                <a:cs typeface="Trebuchet MS"/>
              </a:rPr>
              <a:t>OF </a:t>
            </a:r>
            <a:r>
              <a:rPr sz="2800" i="1" spc="-15" dirty="0">
                <a:latin typeface="Trebuchet MS"/>
                <a:cs typeface="Trebuchet MS"/>
              </a:rPr>
              <a:t>DENTISTRY </a:t>
            </a:r>
            <a:r>
              <a:rPr sz="2800" i="1" spc="-60" dirty="0">
                <a:latin typeface="Trebuchet MS"/>
                <a:cs typeface="Trebuchet MS"/>
              </a:rPr>
              <a:t>tfHICH </a:t>
            </a:r>
            <a:r>
              <a:rPr sz="2800" i="1" spc="-10" dirty="0">
                <a:latin typeface="Trebuchet MS"/>
                <a:cs typeface="Trebuchet MS"/>
              </a:rPr>
              <a:t>IN </a:t>
            </a:r>
            <a:r>
              <a:rPr sz="2800" i="1" spc="-50" dirty="0">
                <a:latin typeface="Trebuchet MS"/>
                <a:cs typeface="Trebuchet MS"/>
              </a:rPr>
              <a:t>THE </a:t>
            </a:r>
            <a:r>
              <a:rPr sz="2800" i="1" spc="-35" dirty="0">
                <a:latin typeface="Trebuchet MS"/>
                <a:cs typeface="Trebuchet MS"/>
              </a:rPr>
              <a:t>INTREST </a:t>
            </a:r>
            <a:r>
              <a:rPr sz="2800" i="1" spc="-235" dirty="0">
                <a:latin typeface="Trebuchet MS"/>
                <a:cs typeface="Trebuchet MS"/>
              </a:rPr>
              <a:t>OF </a:t>
            </a:r>
            <a:r>
              <a:rPr sz="2800" i="1" dirty="0">
                <a:latin typeface="Trebuchet MS"/>
                <a:cs typeface="Trebuchet MS"/>
              </a:rPr>
              <a:t>LAtf  </a:t>
            </a:r>
            <a:r>
              <a:rPr sz="2800" i="1" spc="45" dirty="0">
                <a:latin typeface="Trebuchet MS"/>
                <a:cs typeface="Trebuchet MS"/>
              </a:rPr>
              <a:t>DEALS </a:t>
            </a:r>
            <a:r>
              <a:rPr sz="2800" i="1" spc="-40" dirty="0">
                <a:latin typeface="Trebuchet MS"/>
                <a:cs typeface="Trebuchet MS"/>
              </a:rPr>
              <a:t>tfITH </a:t>
            </a:r>
            <a:r>
              <a:rPr sz="2800" i="1" spc="-60" dirty="0">
                <a:latin typeface="Trebuchet MS"/>
                <a:cs typeface="Trebuchet MS"/>
              </a:rPr>
              <a:t>PROPER </a:t>
            </a:r>
            <a:r>
              <a:rPr sz="2800" i="1" spc="-55" dirty="0">
                <a:latin typeface="Trebuchet MS"/>
                <a:cs typeface="Trebuchet MS"/>
              </a:rPr>
              <a:t>HANDLING </a:t>
            </a:r>
            <a:r>
              <a:rPr sz="2800" i="1" spc="-30" dirty="0">
                <a:latin typeface="Trebuchet MS"/>
                <a:cs typeface="Trebuchet MS"/>
              </a:rPr>
              <a:t>AND </a:t>
            </a:r>
            <a:r>
              <a:rPr sz="2800" i="1" spc="-15" dirty="0">
                <a:latin typeface="Trebuchet MS"/>
                <a:cs typeface="Trebuchet MS"/>
              </a:rPr>
              <a:t>EXAMINATION </a:t>
            </a:r>
            <a:r>
              <a:rPr sz="2800" i="1" spc="-240" dirty="0">
                <a:latin typeface="Trebuchet MS"/>
                <a:cs typeface="Trebuchet MS"/>
              </a:rPr>
              <a:t>OF  </a:t>
            </a:r>
            <a:r>
              <a:rPr sz="2800" i="1" spc="-20" dirty="0">
                <a:latin typeface="Trebuchet MS"/>
                <a:cs typeface="Trebuchet MS"/>
              </a:rPr>
              <a:t>DENTAL </a:t>
            </a:r>
            <a:r>
              <a:rPr sz="2800" i="1" spc="-50" dirty="0">
                <a:latin typeface="Trebuchet MS"/>
                <a:cs typeface="Trebuchet MS"/>
              </a:rPr>
              <a:t>EVIDENCE,PROPER </a:t>
            </a:r>
            <a:r>
              <a:rPr sz="2800" i="1" spc="-45" dirty="0">
                <a:latin typeface="Trebuchet MS"/>
                <a:cs typeface="Trebuchet MS"/>
              </a:rPr>
              <a:t>EVALUATION </a:t>
            </a:r>
            <a:r>
              <a:rPr sz="2800" i="1" spc="-30" dirty="0">
                <a:latin typeface="Trebuchet MS"/>
                <a:cs typeface="Trebuchet MS"/>
              </a:rPr>
              <a:t>AND  </a:t>
            </a:r>
            <a:r>
              <a:rPr sz="2800" i="1" spc="-55" dirty="0">
                <a:latin typeface="Trebuchet MS"/>
                <a:cs typeface="Trebuchet MS"/>
              </a:rPr>
              <a:t>PRESENTATION </a:t>
            </a:r>
            <a:r>
              <a:rPr sz="2800" i="1" spc="-235" dirty="0">
                <a:latin typeface="Trebuchet MS"/>
                <a:cs typeface="Trebuchet MS"/>
              </a:rPr>
              <a:t>OF </a:t>
            </a:r>
            <a:r>
              <a:rPr sz="2800" i="1" spc="-100" dirty="0">
                <a:latin typeface="Trebuchet MS"/>
                <a:cs typeface="Trebuchet MS"/>
              </a:rPr>
              <a:t>SUCH </a:t>
            </a:r>
            <a:r>
              <a:rPr sz="2800" i="1" spc="5" dirty="0">
                <a:latin typeface="Trebuchet MS"/>
                <a:cs typeface="Trebuchet MS"/>
              </a:rPr>
              <a:t>EVIDENCE</a:t>
            </a:r>
            <a:r>
              <a:rPr sz="2800" i="1" spc="165" dirty="0">
                <a:latin typeface="Trebuchet MS"/>
                <a:cs typeface="Trebuchet MS"/>
              </a:rPr>
              <a:t> </a:t>
            </a:r>
            <a:r>
              <a:rPr sz="2800" i="1" spc="-390" dirty="0">
                <a:latin typeface="Trebuchet MS"/>
                <a:cs typeface="Trebuchet MS"/>
              </a:rPr>
              <a:t>.</a:t>
            </a:r>
            <a:endParaRPr sz="2800">
              <a:latin typeface="Trebuchet MS"/>
              <a:cs typeface="Trebuchet MS"/>
            </a:endParaRPr>
          </a:p>
          <a:p>
            <a:pPr marL="4445" algn="ctr">
              <a:lnSpc>
                <a:spcPct val="100000"/>
              </a:lnSpc>
              <a:spcBef>
                <a:spcPts val="5"/>
              </a:spcBef>
            </a:pPr>
            <a:r>
              <a:rPr sz="2800" i="1" spc="-204" dirty="0">
                <a:latin typeface="Trebuchet MS"/>
                <a:cs typeface="Trebuchet MS"/>
              </a:rPr>
              <a:t>( </a:t>
            </a:r>
            <a:r>
              <a:rPr sz="2800" i="1" spc="55" dirty="0">
                <a:latin typeface="Trebuchet MS"/>
                <a:cs typeface="Trebuchet MS"/>
              </a:rPr>
              <a:t>KIESSER </a:t>
            </a:r>
            <a:r>
              <a:rPr sz="2800" i="1" spc="-40" dirty="0">
                <a:latin typeface="Trebuchet MS"/>
                <a:cs typeface="Trebuchet MS"/>
              </a:rPr>
              <a:t>NEILSON </a:t>
            </a:r>
            <a:r>
              <a:rPr sz="2800" i="1" spc="-395" dirty="0">
                <a:latin typeface="Trebuchet MS"/>
                <a:cs typeface="Trebuchet MS"/>
              </a:rPr>
              <a:t>1981</a:t>
            </a:r>
            <a:r>
              <a:rPr sz="2800" i="1" spc="-105" dirty="0">
                <a:latin typeface="Trebuchet MS"/>
                <a:cs typeface="Trebuchet MS"/>
              </a:rPr>
              <a:t> </a:t>
            </a:r>
            <a:r>
              <a:rPr sz="2800" i="1" spc="-204" dirty="0">
                <a:latin typeface="Trebuchet MS"/>
                <a:cs typeface="Trebuchet MS"/>
              </a:rPr>
              <a:t>)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9383" y="434340"/>
            <a:ext cx="7122159" cy="30480"/>
          </a:xfrm>
          <a:custGeom>
            <a:avLst/>
            <a:gdLst/>
            <a:ahLst/>
            <a:cxnLst/>
            <a:rect l="l" t="t" r="r" b="b"/>
            <a:pathLst>
              <a:path w="7122159" h="30479">
                <a:moveTo>
                  <a:pt x="7121652" y="0"/>
                </a:moveTo>
                <a:lnTo>
                  <a:pt x="0" y="0"/>
                </a:lnTo>
                <a:lnTo>
                  <a:pt x="0" y="30480"/>
                </a:lnTo>
                <a:lnTo>
                  <a:pt x="7121652" y="30480"/>
                </a:lnTo>
                <a:lnTo>
                  <a:pt x="71216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739" y="0"/>
            <a:ext cx="8987790" cy="5822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  <a:tab pos="1850389" algn="l"/>
                <a:tab pos="6325870" algn="l"/>
                <a:tab pos="8001000" algn="l"/>
              </a:tabLst>
            </a:pPr>
            <a:r>
              <a:rPr sz="3200" spc="-5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.	DETE</a:t>
            </a:r>
            <a:r>
              <a:rPr sz="3200" spc="-20" dirty="0">
                <a:latin typeface="Arial"/>
                <a:cs typeface="Arial"/>
              </a:rPr>
              <a:t>R</a:t>
            </a:r>
            <a:r>
              <a:rPr sz="3200" spc="5" dirty="0">
                <a:latin typeface="Arial"/>
                <a:cs typeface="Arial"/>
              </a:rPr>
              <a:t>M</a:t>
            </a:r>
            <a:r>
              <a:rPr sz="3200" spc="-10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NAT</a:t>
            </a:r>
            <a:r>
              <a:rPr sz="3200" spc="-20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ON	</a:t>
            </a:r>
            <a:r>
              <a:rPr sz="3200" spc="-10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F	AG</a:t>
            </a:r>
            <a:r>
              <a:rPr sz="3200" spc="-5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3050">
              <a:latin typeface="Arial"/>
              <a:cs typeface="Arial"/>
            </a:endParaRPr>
          </a:p>
          <a:p>
            <a:pPr marL="355600" marR="5080" indent="85090" algn="just">
              <a:lnSpc>
                <a:spcPts val="2590"/>
              </a:lnSpc>
              <a:spcBef>
                <a:spcPts val="5"/>
              </a:spcBef>
            </a:pPr>
            <a:r>
              <a:rPr sz="2400" spc="-5" dirty="0">
                <a:latin typeface="Arial"/>
                <a:cs typeface="Arial"/>
              </a:rPr>
              <a:t>Age can be determined </a:t>
            </a:r>
            <a:r>
              <a:rPr sz="2400" dirty="0">
                <a:latin typeface="Arial"/>
                <a:cs typeface="Arial"/>
              </a:rPr>
              <a:t>clinically </a:t>
            </a:r>
            <a:r>
              <a:rPr sz="2400" spc="-5" dirty="0">
                <a:latin typeface="Arial"/>
                <a:cs typeface="Arial"/>
              </a:rPr>
              <a:t>and radiographycally based  on </a:t>
            </a:r>
            <a:r>
              <a:rPr sz="2400" dirty="0">
                <a:latin typeface="Arial"/>
                <a:cs typeface="Arial"/>
              </a:rPr>
              <a:t>eruption </a:t>
            </a:r>
            <a:r>
              <a:rPr sz="2400" spc="-5" dirty="0">
                <a:latin typeface="Arial"/>
                <a:cs typeface="Arial"/>
              </a:rPr>
              <a:t>patterns, calcification </a:t>
            </a:r>
            <a:r>
              <a:rPr sz="2400" dirty="0">
                <a:latin typeface="Arial"/>
                <a:cs typeface="Arial"/>
              </a:rPr>
              <a:t>times, </a:t>
            </a:r>
            <a:r>
              <a:rPr sz="2400" spc="-5" dirty="0">
                <a:latin typeface="Arial"/>
                <a:cs typeface="Arial"/>
              </a:rPr>
              <a:t>combined with </a:t>
            </a:r>
            <a:r>
              <a:rPr sz="2400" dirty="0">
                <a:latin typeface="Arial"/>
                <a:cs typeface="Arial"/>
              </a:rPr>
              <a:t>analysis  </a:t>
            </a:r>
            <a:r>
              <a:rPr sz="2400" spc="-5" dirty="0">
                <a:latin typeface="Arial"/>
                <a:cs typeface="Arial"/>
              </a:rPr>
              <a:t>of      </a:t>
            </a:r>
            <a:r>
              <a:rPr sz="2400" spc="1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calcification      </a:t>
            </a:r>
            <a:r>
              <a:rPr sz="2400" spc="1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centers      </a:t>
            </a:r>
            <a:r>
              <a:rPr sz="2400" spc="10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of      </a:t>
            </a:r>
            <a:r>
              <a:rPr sz="2400" spc="114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hand      </a:t>
            </a:r>
            <a:r>
              <a:rPr sz="2400" spc="1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and      </a:t>
            </a:r>
            <a:r>
              <a:rPr sz="2400" spc="1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wrist.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200">
              <a:latin typeface="Arial"/>
              <a:cs typeface="Arial"/>
            </a:endParaRPr>
          </a:p>
          <a:p>
            <a:pPr marL="518159" marR="339725" indent="-79375">
              <a:lnSpc>
                <a:spcPct val="110000"/>
              </a:lnSpc>
            </a:pPr>
            <a:r>
              <a:rPr sz="2400" spc="-5" dirty="0">
                <a:latin typeface="Arial"/>
                <a:cs typeface="Arial"/>
              </a:rPr>
              <a:t>Lab Procedures Used Includes </a:t>
            </a:r>
            <a:r>
              <a:rPr sz="2400" dirty="0">
                <a:latin typeface="Arial"/>
                <a:cs typeface="Arial"/>
              </a:rPr>
              <a:t>Study Of </a:t>
            </a:r>
            <a:r>
              <a:rPr sz="2400" spc="-5" dirty="0">
                <a:latin typeface="Arial"/>
                <a:cs typeface="Arial"/>
              </a:rPr>
              <a:t>Ground Sections </a:t>
            </a:r>
            <a:r>
              <a:rPr sz="2400" dirty="0">
                <a:latin typeface="Arial"/>
                <a:cs typeface="Arial"/>
              </a:rPr>
              <a:t>Of  </a:t>
            </a:r>
            <a:r>
              <a:rPr sz="2400" spc="-5" dirty="0">
                <a:latin typeface="Arial"/>
                <a:cs typeface="Arial"/>
              </a:rPr>
              <a:t>Teeth For Following Patterns (</a:t>
            </a:r>
            <a:r>
              <a:rPr sz="2400" b="1" spc="-5" dirty="0">
                <a:latin typeface="Arial"/>
                <a:cs typeface="Arial"/>
              </a:rPr>
              <a:t>Gustafson’s</a:t>
            </a:r>
            <a:r>
              <a:rPr sz="2400" b="1" spc="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Method)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193165" lvl="1" indent="-338455">
              <a:lnSpc>
                <a:spcPct val="100000"/>
              </a:lnSpc>
              <a:spcBef>
                <a:spcPts val="290"/>
              </a:spcBef>
              <a:buAutoNum type="arabicPeriod"/>
              <a:tabLst>
                <a:tab pos="1193800" algn="l"/>
              </a:tabLst>
            </a:pPr>
            <a:r>
              <a:rPr sz="2400" dirty="0">
                <a:latin typeface="Arial"/>
                <a:cs typeface="Arial"/>
              </a:rPr>
              <a:t>ATTRITION.</a:t>
            </a:r>
            <a:endParaRPr sz="2400">
              <a:latin typeface="Arial"/>
              <a:cs typeface="Arial"/>
            </a:endParaRPr>
          </a:p>
          <a:p>
            <a:pPr marL="1192530" lvl="1" indent="-337820">
              <a:lnSpc>
                <a:spcPts val="2735"/>
              </a:lnSpc>
              <a:spcBef>
                <a:spcPts val="290"/>
              </a:spcBef>
              <a:buAutoNum type="arabicPeriod"/>
              <a:tabLst>
                <a:tab pos="1193165" algn="l"/>
              </a:tabLst>
            </a:pPr>
            <a:r>
              <a:rPr sz="2400" dirty="0">
                <a:latin typeface="Arial"/>
                <a:cs typeface="Arial"/>
              </a:rPr>
              <a:t>PERIODONTAL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ATTACHMENT</a:t>
            </a:r>
            <a:endParaRPr sz="2400">
              <a:latin typeface="Arial"/>
              <a:cs typeface="Arial"/>
            </a:endParaRPr>
          </a:p>
          <a:p>
            <a:pPr marL="1198880" lvl="1" indent="-338455">
              <a:lnSpc>
                <a:spcPts val="2735"/>
              </a:lnSpc>
              <a:buAutoNum type="arabicPeriod"/>
              <a:tabLst>
                <a:tab pos="1199515" algn="l"/>
              </a:tabLst>
            </a:pPr>
            <a:r>
              <a:rPr sz="2400" spc="-5" dirty="0">
                <a:latin typeface="Arial"/>
                <a:cs typeface="Arial"/>
              </a:rPr>
              <a:t>SECONDARY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DENTIN.</a:t>
            </a:r>
            <a:endParaRPr sz="2400">
              <a:latin typeface="Arial"/>
              <a:cs typeface="Arial"/>
            </a:endParaRPr>
          </a:p>
          <a:p>
            <a:pPr marL="1266190" lvl="1" indent="-339725">
              <a:lnSpc>
                <a:spcPct val="100000"/>
              </a:lnSpc>
              <a:spcBef>
                <a:spcPts val="290"/>
              </a:spcBef>
              <a:buAutoNum type="arabicPeriod"/>
              <a:tabLst>
                <a:tab pos="1266825" algn="l"/>
              </a:tabLst>
            </a:pPr>
            <a:r>
              <a:rPr sz="2400" spc="-5" dirty="0">
                <a:latin typeface="Arial"/>
                <a:cs typeface="Arial"/>
              </a:rPr>
              <a:t>ROOT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RESORPTION</a:t>
            </a:r>
            <a:endParaRPr sz="2400">
              <a:latin typeface="Arial"/>
              <a:cs typeface="Arial"/>
            </a:endParaRPr>
          </a:p>
          <a:p>
            <a:pPr marL="1265555" lvl="1" indent="-339090">
              <a:lnSpc>
                <a:spcPct val="100000"/>
              </a:lnSpc>
              <a:spcBef>
                <a:spcPts val="285"/>
              </a:spcBef>
              <a:buAutoNum type="arabicPeriod"/>
              <a:tabLst>
                <a:tab pos="1266190" algn="l"/>
              </a:tabLst>
            </a:pPr>
            <a:r>
              <a:rPr sz="2400" spc="-5" dirty="0">
                <a:latin typeface="Arial"/>
                <a:cs typeface="Arial"/>
              </a:rPr>
              <a:t>TRANSPARENSY</a:t>
            </a:r>
            <a:endParaRPr sz="2400">
              <a:latin typeface="Arial"/>
              <a:cs typeface="Arial"/>
            </a:endParaRPr>
          </a:p>
          <a:p>
            <a:pPr marL="1109345" lvl="1" indent="-340360">
              <a:lnSpc>
                <a:spcPct val="100000"/>
              </a:lnSpc>
              <a:spcBef>
                <a:spcPts val="290"/>
              </a:spcBef>
              <a:buAutoNum type="arabicPeriod"/>
              <a:tabLst>
                <a:tab pos="1109980" algn="l"/>
              </a:tabLst>
            </a:pPr>
            <a:r>
              <a:rPr sz="2400" spc="-5" dirty="0">
                <a:latin typeface="Arial"/>
                <a:cs typeface="Arial"/>
              </a:rPr>
              <a:t>CEMENTUM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APPOSITION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4904" y="248158"/>
            <a:ext cx="45358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Arial"/>
                <a:cs typeface="Arial"/>
              </a:rPr>
              <a:t>Age</a:t>
            </a:r>
            <a:r>
              <a:rPr sz="4000" spc="-70" dirty="0">
                <a:latin typeface="Arial"/>
                <a:cs typeface="Arial"/>
              </a:rPr>
              <a:t> </a:t>
            </a:r>
            <a:r>
              <a:rPr sz="4000" spc="-5" dirty="0">
                <a:latin typeface="Arial"/>
                <a:cs typeface="Arial"/>
              </a:rPr>
              <a:t>Determination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996940" y="978408"/>
            <a:ext cx="2659380" cy="26822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1140" y="1016253"/>
            <a:ext cx="5268595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Neonatal </a:t>
            </a:r>
            <a:r>
              <a:rPr sz="2400" b="1" dirty="0">
                <a:latin typeface="Arial"/>
                <a:cs typeface="Arial"/>
              </a:rPr>
              <a:t>Line – allows forensic  </a:t>
            </a:r>
            <a:r>
              <a:rPr sz="2400" b="1" spc="-5" dirty="0">
                <a:latin typeface="Arial"/>
                <a:cs typeface="Arial"/>
              </a:rPr>
              <a:t>odontologists </a:t>
            </a:r>
            <a:r>
              <a:rPr sz="2400" b="1" dirty="0">
                <a:latin typeface="Arial"/>
                <a:cs typeface="Arial"/>
              </a:rPr>
              <a:t>to </a:t>
            </a:r>
            <a:r>
              <a:rPr sz="2400" b="1" spc="-5" dirty="0">
                <a:latin typeface="Arial"/>
                <a:cs typeface="Arial"/>
              </a:rPr>
              <a:t>determine </a:t>
            </a:r>
            <a:r>
              <a:rPr sz="2400" b="1" dirty="0">
                <a:latin typeface="Arial"/>
                <a:cs typeface="Arial"/>
              </a:rPr>
              <a:t>if 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child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400" b="1" spc="5" dirty="0">
                <a:latin typeface="Arial"/>
                <a:cs typeface="Arial"/>
              </a:rPr>
              <a:t>was </a:t>
            </a:r>
            <a:r>
              <a:rPr sz="2400" b="1" dirty="0">
                <a:latin typeface="Arial"/>
                <a:cs typeface="Arial"/>
              </a:rPr>
              <a:t>alive at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birth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3760089"/>
            <a:ext cx="8359140" cy="185483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03200" marR="100330" indent="-203200">
              <a:lnSpc>
                <a:spcPts val="2870"/>
              </a:lnSpc>
              <a:spcBef>
                <a:spcPts val="200"/>
              </a:spcBef>
              <a:buClr>
                <a:srgbClr val="FFFFFF"/>
              </a:buClr>
              <a:buFont typeface="Arial"/>
              <a:buChar char="•"/>
              <a:tabLst>
                <a:tab pos="203200" algn="l"/>
              </a:tabLst>
            </a:pPr>
            <a:r>
              <a:rPr sz="2400" b="1" spc="-5" dirty="0">
                <a:latin typeface="Arial"/>
                <a:cs typeface="Arial"/>
              </a:rPr>
              <a:t>Ratio </a:t>
            </a:r>
            <a:r>
              <a:rPr sz="2400" b="1" dirty="0">
                <a:latin typeface="Arial"/>
                <a:cs typeface="Arial"/>
              </a:rPr>
              <a:t>of </a:t>
            </a:r>
            <a:r>
              <a:rPr sz="2400" b="1" spc="-5" dirty="0">
                <a:latin typeface="Arial"/>
                <a:cs typeface="Arial"/>
              </a:rPr>
              <a:t>L-aspartic </a:t>
            </a:r>
            <a:r>
              <a:rPr sz="2400" b="1" dirty="0">
                <a:latin typeface="Arial"/>
                <a:cs typeface="Arial"/>
              </a:rPr>
              <a:t>acid to </a:t>
            </a:r>
            <a:r>
              <a:rPr sz="2400" b="1" spc="-5" dirty="0">
                <a:latin typeface="Arial"/>
                <a:cs typeface="Arial"/>
              </a:rPr>
              <a:t>D-aspartic </a:t>
            </a:r>
            <a:r>
              <a:rPr sz="2400" b="1" dirty="0">
                <a:latin typeface="Arial"/>
                <a:cs typeface="Arial"/>
              </a:rPr>
              <a:t>acid (+/- 1.5 </a:t>
            </a:r>
            <a:r>
              <a:rPr sz="2400" b="1" spc="-10" dirty="0">
                <a:latin typeface="Arial"/>
                <a:cs typeface="Arial"/>
              </a:rPr>
              <a:t>years)  </a:t>
            </a:r>
            <a:r>
              <a:rPr sz="2400" b="1" spc="-5" dirty="0">
                <a:latin typeface="Arial"/>
                <a:cs typeface="Arial"/>
              </a:rPr>
              <a:t>(L-aspartic </a:t>
            </a:r>
            <a:r>
              <a:rPr sz="2400" b="1" dirty="0">
                <a:latin typeface="Arial"/>
                <a:cs typeface="Arial"/>
              </a:rPr>
              <a:t>acid </a:t>
            </a:r>
            <a:r>
              <a:rPr sz="2400" spc="4035" dirty="0">
                <a:latin typeface="Wingdings"/>
                <a:cs typeface="Wingdings"/>
              </a:rPr>
              <a:t>→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D-aspartic </a:t>
            </a:r>
            <a:r>
              <a:rPr sz="2400" b="1" dirty="0">
                <a:latin typeface="Arial"/>
                <a:cs typeface="Arial"/>
              </a:rPr>
              <a:t>acid </a:t>
            </a:r>
            <a:r>
              <a:rPr sz="2400" b="1" spc="5" dirty="0">
                <a:latin typeface="Arial"/>
                <a:cs typeface="Arial"/>
              </a:rPr>
              <a:t>with </a:t>
            </a:r>
            <a:r>
              <a:rPr sz="2400" b="1" dirty="0">
                <a:latin typeface="Arial"/>
                <a:cs typeface="Arial"/>
              </a:rPr>
              <a:t>time)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har char="•"/>
            </a:pPr>
            <a:endParaRPr sz="2400">
              <a:latin typeface="Arial"/>
              <a:cs typeface="Arial"/>
            </a:endParaRPr>
          </a:p>
          <a:p>
            <a:pPr marL="203200" indent="-190500">
              <a:lnSpc>
                <a:spcPct val="100000"/>
              </a:lnSpc>
              <a:buFont typeface="Arial"/>
              <a:buChar char="•"/>
              <a:tabLst>
                <a:tab pos="203200" algn="l"/>
              </a:tabLst>
            </a:pPr>
            <a:r>
              <a:rPr sz="2400" b="1" spc="-10" dirty="0">
                <a:latin typeface="Arial"/>
                <a:cs typeface="Arial"/>
              </a:rPr>
              <a:t>Gustafson’s </a:t>
            </a:r>
            <a:r>
              <a:rPr sz="2400" b="1" dirty="0">
                <a:latin typeface="Arial"/>
                <a:cs typeface="Arial"/>
              </a:rPr>
              <a:t>Method – six </a:t>
            </a:r>
            <a:r>
              <a:rPr sz="2400" b="1" spc="-5" dirty="0">
                <a:latin typeface="Arial"/>
                <a:cs typeface="Arial"/>
              </a:rPr>
              <a:t>signs </a:t>
            </a:r>
            <a:r>
              <a:rPr sz="2400" b="1" dirty="0">
                <a:latin typeface="Arial"/>
                <a:cs typeface="Arial"/>
              </a:rPr>
              <a:t>of wear including</a:t>
            </a:r>
            <a:r>
              <a:rPr sz="2400" b="1" spc="-12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dentin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latin typeface="Arial"/>
                <a:cs typeface="Arial"/>
              </a:rPr>
              <a:t>density </a:t>
            </a:r>
            <a:r>
              <a:rPr sz="2400" b="1" dirty="0">
                <a:latin typeface="Arial"/>
                <a:cs typeface="Arial"/>
              </a:rPr>
              <a:t>and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transparency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25" marR="5080" indent="-635" algn="ctr">
              <a:lnSpc>
                <a:spcPct val="100000"/>
              </a:lnSpc>
              <a:spcBef>
                <a:spcPts val="95"/>
              </a:spcBef>
            </a:pPr>
            <a:r>
              <a:rPr sz="4000" b="0" spc="-5" dirty="0">
                <a:latin typeface="Arial"/>
                <a:cs typeface="Arial"/>
              </a:rPr>
              <a:t>Dental films </a:t>
            </a:r>
            <a:r>
              <a:rPr sz="4000" b="0" dirty="0">
                <a:latin typeface="Arial"/>
                <a:cs typeface="Arial"/>
              </a:rPr>
              <a:t>can estimate </a:t>
            </a:r>
            <a:r>
              <a:rPr sz="4000" b="0" spc="-5" dirty="0">
                <a:latin typeface="Arial"/>
                <a:cs typeface="Arial"/>
              </a:rPr>
              <a:t>age up to  about 18 years old or completion of  third molar</a:t>
            </a:r>
            <a:r>
              <a:rPr sz="4000" b="0" spc="25" dirty="0">
                <a:latin typeface="Arial"/>
                <a:cs typeface="Arial"/>
              </a:rPr>
              <a:t> </a:t>
            </a:r>
            <a:r>
              <a:rPr sz="4000" b="0" spc="-5" dirty="0">
                <a:latin typeface="Arial"/>
                <a:cs typeface="Arial"/>
              </a:rPr>
              <a:t>formation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2000" y="2394204"/>
            <a:ext cx="7391400" cy="39303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481329"/>
            <a:ext cx="56826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Determination of Age from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Bones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34000" y="1295400"/>
            <a:ext cx="3270504" cy="3506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1295400"/>
            <a:ext cx="4267200" cy="3465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44346" y="4826889"/>
            <a:ext cx="3244215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25805" marR="5080" indent="-71374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Occupational stress</a:t>
            </a:r>
            <a:r>
              <a:rPr sz="2000" b="1" spc="-1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wears  bones at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joints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19191" y="4902784"/>
            <a:ext cx="3430270" cy="63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Surgeries or healed</a:t>
            </a:r>
            <a:r>
              <a:rPr sz="2000" b="1" spc="-125" dirty="0">
                <a:latin typeface="Arial"/>
                <a:cs typeface="Arial"/>
              </a:rPr>
              <a:t> </a:t>
            </a:r>
            <a:r>
              <a:rPr sz="2000" b="1" spc="5" dirty="0">
                <a:latin typeface="Arial"/>
                <a:cs typeface="Arial"/>
              </a:rPr>
              <a:t>wounds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latin typeface="Arial"/>
                <a:cs typeface="Arial"/>
              </a:rPr>
              <a:t>aid in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identification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481329"/>
            <a:ext cx="56826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Determination of Age from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Bones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740" y="911037"/>
            <a:ext cx="7287895" cy="4322445"/>
          </a:xfrm>
          <a:prstGeom prst="rect">
            <a:avLst/>
          </a:prstGeom>
        </p:spPr>
        <p:txBody>
          <a:bodyPr vert="horz" wrap="square" lIns="0" tIns="19367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5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Arial"/>
                <a:cs typeface="Arial"/>
              </a:rPr>
              <a:t>Ages 0-5: </a:t>
            </a:r>
            <a:r>
              <a:rPr sz="2400" b="1" dirty="0">
                <a:latin typeface="Arial"/>
                <a:cs typeface="Arial"/>
              </a:rPr>
              <a:t>teeth </a:t>
            </a:r>
            <a:r>
              <a:rPr sz="2400" b="1" spc="-5" dirty="0">
                <a:latin typeface="Arial"/>
                <a:cs typeface="Arial"/>
              </a:rPr>
              <a:t>are </a:t>
            </a:r>
            <a:r>
              <a:rPr sz="2400" b="1" dirty="0">
                <a:latin typeface="Arial"/>
                <a:cs typeface="Arial"/>
              </a:rPr>
              <a:t>best – forensic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odontology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66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Arial"/>
                <a:cs typeface="Arial"/>
              </a:rPr>
              <a:t>Ages 6-25: epiphyseal </a:t>
            </a:r>
            <a:r>
              <a:rPr sz="2400" b="1" dirty="0">
                <a:latin typeface="Arial"/>
                <a:cs typeface="Arial"/>
              </a:rPr>
              <a:t>fusion </a:t>
            </a:r>
            <a:r>
              <a:rPr sz="2800" b="1" i="1" spc="-5" dirty="0">
                <a:latin typeface="Arial"/>
                <a:cs typeface="Arial"/>
              </a:rPr>
              <a:t>– </a:t>
            </a:r>
            <a:r>
              <a:rPr sz="2400" b="1" i="1" dirty="0">
                <a:latin typeface="Arial"/>
                <a:cs typeface="Arial"/>
              </a:rPr>
              <a:t>fusion of</a:t>
            </a:r>
            <a:r>
              <a:rPr sz="2400" b="1" i="1" spc="90" dirty="0">
                <a:latin typeface="Arial"/>
                <a:cs typeface="Arial"/>
              </a:rPr>
              <a:t> </a:t>
            </a:r>
            <a:r>
              <a:rPr sz="2400" b="1" i="1" spc="-5" dirty="0">
                <a:latin typeface="Arial"/>
                <a:cs typeface="Arial"/>
              </a:rPr>
              <a:t>bone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20"/>
              </a:spcBef>
            </a:pPr>
            <a:r>
              <a:rPr sz="2400" b="1" i="1" spc="-5" dirty="0">
                <a:latin typeface="Arial"/>
                <a:cs typeface="Arial"/>
              </a:rPr>
              <a:t>ends </a:t>
            </a:r>
            <a:r>
              <a:rPr sz="2400" b="1" i="1" dirty="0">
                <a:latin typeface="Arial"/>
                <a:cs typeface="Arial"/>
              </a:rPr>
              <a:t>to bone</a:t>
            </a:r>
            <a:r>
              <a:rPr sz="2400" b="1" i="1" spc="-20" dirty="0">
                <a:latin typeface="Arial"/>
                <a:cs typeface="Arial"/>
              </a:rPr>
              <a:t> </a:t>
            </a:r>
            <a:r>
              <a:rPr sz="2400" b="1" i="1" spc="-5" dirty="0">
                <a:latin typeface="Arial"/>
                <a:cs typeface="Arial"/>
              </a:rPr>
              <a:t>shaft</a:t>
            </a:r>
            <a:endParaRPr sz="2400">
              <a:latin typeface="Arial"/>
              <a:cs typeface="Arial"/>
            </a:endParaRPr>
          </a:p>
          <a:p>
            <a:pPr marL="186055">
              <a:lnSpc>
                <a:spcPct val="100000"/>
              </a:lnSpc>
              <a:spcBef>
                <a:spcPts val="1440"/>
              </a:spcBef>
            </a:pPr>
            <a:r>
              <a:rPr sz="2400" b="1" spc="-5" dirty="0">
                <a:latin typeface="Arial"/>
                <a:cs typeface="Arial"/>
              </a:rPr>
              <a:t>epiphyseal </a:t>
            </a:r>
            <a:r>
              <a:rPr sz="2400" b="1" dirty="0">
                <a:latin typeface="Arial"/>
                <a:cs typeface="Arial"/>
              </a:rPr>
              <a:t>fusion </a:t>
            </a:r>
            <a:r>
              <a:rPr sz="2400" b="1" spc="-5" dirty="0">
                <a:latin typeface="Arial"/>
                <a:cs typeface="Arial"/>
              </a:rPr>
              <a:t>varies </a:t>
            </a:r>
            <a:r>
              <a:rPr sz="2400" b="1" spc="5" dirty="0">
                <a:latin typeface="Arial"/>
                <a:cs typeface="Arial"/>
              </a:rPr>
              <a:t>with </a:t>
            </a:r>
            <a:r>
              <a:rPr sz="2400" b="1" spc="-5" dirty="0">
                <a:latin typeface="Arial"/>
                <a:cs typeface="Arial"/>
              </a:rPr>
              <a:t>sex </a:t>
            </a:r>
            <a:r>
              <a:rPr sz="2400" b="1" dirty="0">
                <a:latin typeface="Arial"/>
                <a:cs typeface="Arial"/>
              </a:rPr>
              <a:t>and is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typically</a:t>
            </a:r>
            <a:endParaRPr sz="2400">
              <a:latin typeface="Arial"/>
              <a:cs typeface="Arial"/>
            </a:endParaRPr>
          </a:p>
          <a:p>
            <a:pPr marL="520700" algn="ctr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complete by age </a:t>
            </a:r>
            <a:r>
              <a:rPr sz="2400" b="1" spc="-5" dirty="0">
                <a:latin typeface="Arial"/>
                <a:cs typeface="Arial"/>
              </a:rPr>
              <a:t>25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Arial"/>
                <a:cs typeface="Arial"/>
              </a:rPr>
              <a:t>Ages 25-40: very</a:t>
            </a:r>
            <a:r>
              <a:rPr sz="2400" b="1" spc="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hard</a:t>
            </a:r>
            <a:endParaRPr sz="2400">
              <a:latin typeface="Arial"/>
              <a:cs typeface="Arial"/>
            </a:endParaRPr>
          </a:p>
          <a:p>
            <a:pPr marL="355600" marR="884555" indent="-342900">
              <a:lnSpc>
                <a:spcPct val="100000"/>
              </a:lnSpc>
              <a:spcBef>
                <a:spcPts val="14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Arial"/>
                <a:cs typeface="Arial"/>
              </a:rPr>
              <a:t>Ages 40+: periodontal disease, </a:t>
            </a:r>
            <a:r>
              <a:rPr sz="2400" b="1" dirty="0">
                <a:latin typeface="Arial"/>
                <a:cs typeface="Arial"/>
              </a:rPr>
              <a:t>arthritis,  breakdown of </a:t>
            </a:r>
            <a:r>
              <a:rPr sz="2400" b="1" spc="-5" dirty="0">
                <a:latin typeface="Arial"/>
                <a:cs typeface="Arial"/>
              </a:rPr>
              <a:t>pelvis, occupational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stress,  </a:t>
            </a:r>
            <a:r>
              <a:rPr sz="2400" b="1" dirty="0">
                <a:latin typeface="Arial"/>
                <a:cs typeface="Arial"/>
              </a:rPr>
              <a:t>unique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clues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140" y="2786888"/>
            <a:ext cx="799274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i="1" dirty="0">
                <a:solidFill>
                  <a:srgbClr val="FF3300"/>
                </a:solidFill>
                <a:latin typeface="Arial"/>
                <a:cs typeface="Arial"/>
              </a:rPr>
              <a:t>DNA typing is not only to </a:t>
            </a:r>
            <a:r>
              <a:rPr sz="3200" i="1" spc="-5" dirty="0">
                <a:solidFill>
                  <a:srgbClr val="FF3300"/>
                </a:solidFill>
                <a:latin typeface="Arial"/>
                <a:cs typeface="Arial"/>
              </a:rPr>
              <a:t>help</a:t>
            </a:r>
            <a:r>
              <a:rPr sz="3200" i="1" spc="-30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3200" i="1" dirty="0">
                <a:solidFill>
                  <a:srgbClr val="FF3300"/>
                </a:solidFill>
                <a:latin typeface="Arial"/>
                <a:cs typeface="Arial"/>
              </a:rPr>
              <a:t>apprehend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200" i="1" spc="-5" dirty="0">
                <a:solidFill>
                  <a:srgbClr val="FF3300"/>
                </a:solidFill>
                <a:latin typeface="Arial"/>
                <a:cs typeface="Arial"/>
              </a:rPr>
              <a:t>the guilty </a:t>
            </a:r>
            <a:r>
              <a:rPr sz="3200" i="1" dirty="0">
                <a:solidFill>
                  <a:srgbClr val="FF3300"/>
                </a:solidFill>
                <a:latin typeface="Arial"/>
                <a:cs typeface="Arial"/>
              </a:rPr>
              <a:t>, but </a:t>
            </a:r>
            <a:r>
              <a:rPr sz="3200" i="1" spc="-5" dirty="0">
                <a:solidFill>
                  <a:srgbClr val="FF3300"/>
                </a:solidFill>
                <a:latin typeface="Arial"/>
                <a:cs typeface="Arial"/>
              </a:rPr>
              <a:t>also </a:t>
            </a:r>
            <a:r>
              <a:rPr sz="3200" i="1" dirty="0">
                <a:solidFill>
                  <a:srgbClr val="FF3300"/>
                </a:solidFill>
                <a:latin typeface="Arial"/>
                <a:cs typeface="Arial"/>
              </a:rPr>
              <a:t>to free </a:t>
            </a:r>
            <a:r>
              <a:rPr sz="3200" i="1" spc="-5" dirty="0">
                <a:solidFill>
                  <a:srgbClr val="FF3300"/>
                </a:solidFill>
                <a:latin typeface="Arial"/>
                <a:cs typeface="Arial"/>
              </a:rPr>
              <a:t>the innocent</a:t>
            </a:r>
            <a:r>
              <a:rPr sz="3200" i="1" spc="-18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3200" i="1" dirty="0">
                <a:solidFill>
                  <a:srgbClr val="FF3300"/>
                </a:solidFill>
                <a:latin typeface="Arial"/>
                <a:cs typeface="Arial"/>
              </a:rPr>
              <a:t>’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549" y="1621358"/>
            <a:ext cx="7543800" cy="25634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Useful if victim </a:t>
            </a:r>
            <a:r>
              <a:rPr sz="3200" spc="-5" dirty="0">
                <a:latin typeface="Arial"/>
                <a:cs typeface="Arial"/>
              </a:rPr>
              <a:t>has antemortem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medical  radiographs </a:t>
            </a:r>
            <a:r>
              <a:rPr sz="3200" dirty="0">
                <a:latin typeface="Arial"/>
                <a:cs typeface="Arial"/>
              </a:rPr>
              <a:t>for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comparison</a:t>
            </a:r>
            <a:endParaRPr sz="3200">
              <a:latin typeface="Arial"/>
              <a:cs typeface="Arial"/>
            </a:endParaRPr>
          </a:p>
          <a:p>
            <a:pPr marL="355600" marR="457200" indent="-343535">
              <a:lnSpc>
                <a:spcPct val="100000"/>
              </a:lnSpc>
              <a:spcBef>
                <a:spcPts val="77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Medical records </a:t>
            </a:r>
            <a:r>
              <a:rPr sz="3200" spc="-5" dirty="0">
                <a:latin typeface="Arial"/>
                <a:cs typeface="Arial"/>
              </a:rPr>
              <a:t>may document</a:t>
            </a:r>
            <a:r>
              <a:rPr sz="3200" spc="-1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serial  </a:t>
            </a:r>
            <a:r>
              <a:rPr sz="3200" spc="-5" dirty="0">
                <a:latin typeface="Arial"/>
                <a:cs typeface="Arial"/>
              </a:rPr>
              <a:t>numbers </a:t>
            </a:r>
            <a:r>
              <a:rPr sz="3200" dirty="0">
                <a:latin typeface="Arial"/>
                <a:cs typeface="Arial"/>
              </a:rPr>
              <a:t>from </a:t>
            </a:r>
            <a:r>
              <a:rPr sz="3200" spc="-5" dirty="0">
                <a:latin typeface="Arial"/>
                <a:cs typeface="Arial"/>
              </a:rPr>
              <a:t>implanted prosthetic  </a:t>
            </a:r>
            <a:r>
              <a:rPr sz="3200" dirty="0">
                <a:latin typeface="Arial"/>
                <a:cs typeface="Arial"/>
              </a:rPr>
              <a:t>devices </a:t>
            </a:r>
            <a:r>
              <a:rPr sz="3200" spc="-5" dirty="0">
                <a:latin typeface="Arial"/>
                <a:cs typeface="Arial"/>
              </a:rPr>
              <a:t>(joint, heart </a:t>
            </a:r>
            <a:r>
              <a:rPr sz="3200" dirty="0">
                <a:latin typeface="Arial"/>
                <a:cs typeface="Arial"/>
              </a:rPr>
              <a:t>valve,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etc.)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01976" y="483234"/>
            <a:ext cx="493839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Arial"/>
                <a:cs typeface="Arial"/>
              </a:rPr>
              <a:t>Dental</a:t>
            </a:r>
            <a:r>
              <a:rPr sz="4400" b="0" spc="-65" dirty="0">
                <a:latin typeface="Arial"/>
                <a:cs typeface="Arial"/>
              </a:rPr>
              <a:t> </a:t>
            </a:r>
            <a:r>
              <a:rPr sz="4400" b="0" dirty="0">
                <a:latin typeface="Arial"/>
                <a:cs typeface="Arial"/>
              </a:rPr>
              <a:t>Identification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549" y="1572590"/>
            <a:ext cx="7791450" cy="3698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Arial"/>
                <a:cs typeface="Arial"/>
              </a:rPr>
              <a:t>Unique</a:t>
            </a:r>
            <a:endParaRPr sz="32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20"/>
              </a:spcBef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No two </a:t>
            </a:r>
            <a:r>
              <a:rPr sz="2800" dirty="0">
                <a:latin typeface="Arial"/>
                <a:cs typeface="Arial"/>
              </a:rPr>
              <a:t>individuals have </a:t>
            </a:r>
            <a:r>
              <a:rPr sz="2800" spc="-5" dirty="0">
                <a:latin typeface="Arial"/>
                <a:cs typeface="Arial"/>
              </a:rPr>
              <a:t>identical</a:t>
            </a:r>
            <a:r>
              <a:rPr sz="2800" dirty="0">
                <a:latin typeface="Arial"/>
                <a:cs typeface="Arial"/>
              </a:rPr>
              <a:t> dentitions</a:t>
            </a:r>
            <a:endParaRPr sz="2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335"/>
              </a:spcBef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Dental care rendered is often</a:t>
            </a:r>
            <a:r>
              <a:rPr sz="2800" spc="5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unique</a:t>
            </a:r>
            <a:endParaRPr sz="2800">
              <a:latin typeface="Arial"/>
              <a:cs typeface="Arial"/>
            </a:endParaRPr>
          </a:p>
          <a:p>
            <a:pPr marL="756285" marR="240665" lvl="1" indent="-287020">
              <a:lnSpc>
                <a:spcPts val="3020"/>
              </a:lnSpc>
              <a:spcBef>
                <a:spcPts val="720"/>
              </a:spcBef>
              <a:buChar char="–"/>
              <a:tabLst>
                <a:tab pos="756920" algn="l"/>
              </a:tabLst>
            </a:pPr>
            <a:r>
              <a:rPr sz="2800" dirty="0">
                <a:latin typeface="Arial"/>
                <a:cs typeface="Arial"/>
              </a:rPr>
              <a:t>Identification </a:t>
            </a:r>
            <a:r>
              <a:rPr sz="2800" spc="-5" dirty="0">
                <a:latin typeface="Arial"/>
                <a:cs typeface="Arial"/>
              </a:rPr>
              <a:t>can sometimes be made </a:t>
            </a:r>
            <a:r>
              <a:rPr sz="2800" dirty="0">
                <a:latin typeface="Arial"/>
                <a:cs typeface="Arial"/>
              </a:rPr>
              <a:t>from  </a:t>
            </a:r>
            <a:r>
              <a:rPr sz="2800" spc="-5" dirty="0">
                <a:latin typeface="Arial"/>
                <a:cs typeface="Arial"/>
              </a:rPr>
              <a:t>one</a:t>
            </a:r>
            <a:r>
              <a:rPr sz="2800" dirty="0">
                <a:latin typeface="Arial"/>
                <a:cs typeface="Arial"/>
              </a:rPr>
              <a:t> tooth</a:t>
            </a:r>
            <a:endParaRPr sz="28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33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Arial"/>
                <a:cs typeface="Arial"/>
              </a:rPr>
              <a:t>Durable</a:t>
            </a:r>
            <a:endParaRPr sz="32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350"/>
              </a:spcBef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Teeth most </a:t>
            </a:r>
            <a:r>
              <a:rPr sz="2800" dirty="0">
                <a:latin typeface="Arial"/>
                <a:cs typeface="Arial"/>
              </a:rPr>
              <a:t>durable </a:t>
            </a:r>
            <a:r>
              <a:rPr sz="2800" spc="-5" dirty="0">
                <a:latin typeface="Arial"/>
                <a:cs typeface="Arial"/>
              </a:rPr>
              <a:t>part of human</a:t>
            </a:r>
            <a:r>
              <a:rPr sz="2800" spc="4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body</a:t>
            </a:r>
            <a:endParaRPr sz="2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Remains </a:t>
            </a:r>
            <a:r>
              <a:rPr sz="2800" dirty="0">
                <a:latin typeface="Arial"/>
                <a:cs typeface="Arial"/>
              </a:rPr>
              <a:t>after decomposition, fire, </a:t>
            </a:r>
            <a:r>
              <a:rPr sz="2800" spc="-5" dirty="0">
                <a:latin typeface="Arial"/>
                <a:cs typeface="Arial"/>
              </a:rPr>
              <a:t>or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trauma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7550" rIns="0" bIns="0" rtlCol="0">
            <a:spAutoFit/>
          </a:bodyPr>
          <a:lstStyle/>
          <a:p>
            <a:pPr marL="3220720" marR="5080" indent="-2457450">
              <a:lnSpc>
                <a:spcPct val="100000"/>
              </a:lnSpc>
              <a:spcBef>
                <a:spcPts val="95"/>
              </a:spcBef>
            </a:pPr>
            <a:r>
              <a:rPr sz="4000" b="0" spc="-5" dirty="0">
                <a:latin typeface="Arial"/>
                <a:cs typeface="Arial"/>
              </a:rPr>
              <a:t>Body Identification by Dental  Means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35868"/>
            <a:ext cx="7584440" cy="3723004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9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Every Individual has </a:t>
            </a:r>
            <a:r>
              <a:rPr sz="2800" spc="-5" dirty="0">
                <a:latin typeface="Arial"/>
                <a:cs typeface="Arial"/>
              </a:rPr>
              <a:t>two </a:t>
            </a:r>
            <a:r>
              <a:rPr sz="2800" dirty="0">
                <a:latin typeface="Arial"/>
                <a:cs typeface="Arial"/>
              </a:rPr>
              <a:t>dentitions during</a:t>
            </a:r>
            <a:r>
              <a:rPr sz="2800" spc="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life:</a:t>
            </a:r>
            <a:endParaRPr sz="2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595"/>
              </a:spcBef>
              <a:buChar char="–"/>
              <a:tabLst>
                <a:tab pos="756920" algn="l"/>
              </a:tabLst>
            </a:pPr>
            <a:r>
              <a:rPr sz="2400" dirty="0">
                <a:latin typeface="Arial"/>
                <a:cs typeface="Arial"/>
              </a:rPr>
              <a:t>Primary </a:t>
            </a:r>
            <a:r>
              <a:rPr sz="2400" spc="-5" dirty="0">
                <a:latin typeface="Arial"/>
                <a:cs typeface="Arial"/>
              </a:rPr>
              <a:t>dentition </a:t>
            </a:r>
            <a:r>
              <a:rPr sz="2400" dirty="0">
                <a:latin typeface="Arial"/>
                <a:cs typeface="Arial"/>
              </a:rPr>
              <a:t>– </a:t>
            </a:r>
            <a:r>
              <a:rPr sz="2400" spc="-5" dirty="0">
                <a:latin typeface="Arial"/>
                <a:cs typeface="Arial"/>
              </a:rPr>
              <a:t>pediatric or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childhood</a:t>
            </a:r>
            <a:endParaRPr sz="24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575"/>
              </a:spcBef>
              <a:buChar char="–"/>
              <a:tabLst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Permanent dentition-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adult</a:t>
            </a:r>
            <a:endParaRPr sz="2400">
              <a:latin typeface="Arial"/>
              <a:cs typeface="Arial"/>
            </a:endParaRPr>
          </a:p>
          <a:p>
            <a:pPr marL="355600" marR="350520" indent="-342900">
              <a:lnSpc>
                <a:spcPct val="100000"/>
              </a:lnSpc>
              <a:spcBef>
                <a:spcPts val="66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Primary </a:t>
            </a:r>
            <a:r>
              <a:rPr sz="2800" dirty="0">
                <a:latin typeface="Arial"/>
                <a:cs typeface="Arial"/>
              </a:rPr>
              <a:t>tooth development </a:t>
            </a:r>
            <a:r>
              <a:rPr sz="2800" spc="-5" dirty="0">
                <a:latin typeface="Arial"/>
                <a:cs typeface="Arial"/>
              </a:rPr>
              <a:t>is </a:t>
            </a:r>
            <a:r>
              <a:rPr sz="2800" dirty="0">
                <a:latin typeface="Arial"/>
                <a:cs typeface="Arial"/>
              </a:rPr>
              <a:t>normally  completed </a:t>
            </a:r>
            <a:r>
              <a:rPr sz="2800" spc="-5" dirty="0">
                <a:latin typeface="Arial"/>
                <a:cs typeface="Arial"/>
              </a:rPr>
              <a:t>by 2 </a:t>
            </a:r>
            <a:r>
              <a:rPr sz="2800" dirty="0">
                <a:latin typeface="Arial"/>
                <a:cs typeface="Arial"/>
              </a:rPr>
              <a:t>years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dirty="0">
                <a:latin typeface="Arial"/>
                <a:cs typeface="Arial"/>
              </a:rPr>
              <a:t>age (20 total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teeth)</a:t>
            </a:r>
            <a:endParaRPr sz="2800">
              <a:latin typeface="Arial"/>
              <a:cs typeface="Arial"/>
            </a:endParaRPr>
          </a:p>
          <a:p>
            <a:pPr marL="355600" marR="26797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Adult tooth development </a:t>
            </a:r>
            <a:r>
              <a:rPr sz="2800" spc="-5" dirty="0">
                <a:latin typeface="Arial"/>
                <a:cs typeface="Arial"/>
              </a:rPr>
              <a:t>, </a:t>
            </a:r>
            <a:r>
              <a:rPr sz="2800" dirty="0">
                <a:latin typeface="Arial"/>
                <a:cs typeface="Arial"/>
              </a:rPr>
              <a:t>including root  development, </a:t>
            </a:r>
            <a:r>
              <a:rPr sz="2800" spc="-5" dirty="0">
                <a:latin typeface="Arial"/>
                <a:cs typeface="Arial"/>
              </a:rPr>
              <a:t>is </a:t>
            </a:r>
            <a:r>
              <a:rPr sz="2800" dirty="0">
                <a:latin typeface="Arial"/>
                <a:cs typeface="Arial"/>
              </a:rPr>
              <a:t>normally completed </a:t>
            </a:r>
            <a:r>
              <a:rPr sz="2800" spc="-5" dirty="0">
                <a:latin typeface="Arial"/>
                <a:cs typeface="Arial"/>
              </a:rPr>
              <a:t>8 </a:t>
            </a:r>
            <a:r>
              <a:rPr sz="2800" dirty="0">
                <a:latin typeface="Arial"/>
                <a:cs typeface="Arial"/>
              </a:rPr>
              <a:t>years  later </a:t>
            </a:r>
            <a:r>
              <a:rPr sz="2800" spc="-5" dirty="0">
                <a:latin typeface="Arial"/>
                <a:cs typeface="Arial"/>
              </a:rPr>
              <a:t>( 32 </a:t>
            </a:r>
            <a:r>
              <a:rPr sz="2800" dirty="0">
                <a:latin typeface="Arial"/>
                <a:cs typeface="Arial"/>
              </a:rPr>
              <a:t>permanent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teeth)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0838" y="515238"/>
            <a:ext cx="680148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10" dirty="0">
                <a:latin typeface="Arial"/>
                <a:cs typeface="Arial"/>
              </a:rPr>
              <a:t>Human </a:t>
            </a:r>
            <a:r>
              <a:rPr sz="4000" b="0" spc="-5" dirty="0">
                <a:latin typeface="Arial"/>
                <a:cs typeface="Arial"/>
              </a:rPr>
              <a:t>Remains</a:t>
            </a:r>
            <a:r>
              <a:rPr sz="4000" b="0" spc="50" dirty="0">
                <a:latin typeface="Arial"/>
                <a:cs typeface="Arial"/>
              </a:rPr>
              <a:t> </a:t>
            </a:r>
            <a:r>
              <a:rPr sz="4000" b="0" spc="-5" dirty="0">
                <a:latin typeface="Arial"/>
                <a:cs typeface="Arial"/>
              </a:rPr>
              <a:t>Identification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549" y="1536398"/>
            <a:ext cx="7971790" cy="3103245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90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Begins </a:t>
            </a:r>
            <a:r>
              <a:rPr sz="2800" dirty="0">
                <a:latin typeface="Arial"/>
                <a:cs typeface="Arial"/>
              </a:rPr>
              <a:t>at disaster </a:t>
            </a:r>
            <a:r>
              <a:rPr sz="2800" spc="-5" dirty="0">
                <a:latin typeface="Arial"/>
                <a:cs typeface="Arial"/>
              </a:rPr>
              <a:t>site</a:t>
            </a:r>
            <a:endParaRPr sz="2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595"/>
              </a:spcBef>
              <a:buChar char="–"/>
              <a:tabLst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Security cordon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established</a:t>
            </a:r>
            <a:endParaRPr sz="2400">
              <a:latin typeface="Arial"/>
              <a:cs typeface="Arial"/>
            </a:endParaRPr>
          </a:p>
          <a:p>
            <a:pPr marL="756285" marR="903605" lvl="1" indent="-287020">
              <a:lnSpc>
                <a:spcPct val="100000"/>
              </a:lnSpc>
              <a:spcBef>
                <a:spcPts val="575"/>
              </a:spcBef>
              <a:buChar char="–"/>
              <a:tabLst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Human remains </a:t>
            </a:r>
            <a:r>
              <a:rPr sz="2400" dirty="0">
                <a:latin typeface="Arial"/>
                <a:cs typeface="Arial"/>
              </a:rPr>
              <a:t>found, </a:t>
            </a:r>
            <a:r>
              <a:rPr sz="2400" spc="-5" dirty="0">
                <a:latin typeface="Arial"/>
                <a:cs typeface="Arial"/>
              </a:rPr>
              <a:t>tagged and </a:t>
            </a:r>
            <a:r>
              <a:rPr sz="2400" dirty="0">
                <a:latin typeface="Arial"/>
                <a:cs typeface="Arial"/>
              </a:rPr>
              <a:t>staked </a:t>
            </a:r>
            <a:r>
              <a:rPr sz="2400" spc="-5" dirty="0">
                <a:latin typeface="Arial"/>
                <a:cs typeface="Arial"/>
              </a:rPr>
              <a:t>with  numbers or </a:t>
            </a:r>
            <a:r>
              <a:rPr sz="2400" dirty="0">
                <a:latin typeface="Arial"/>
                <a:cs typeface="Arial"/>
              </a:rPr>
              <a:t>GPS </a:t>
            </a:r>
            <a:r>
              <a:rPr sz="2400" spc="-5" dirty="0">
                <a:latin typeface="Arial"/>
                <a:cs typeface="Arial"/>
              </a:rPr>
              <a:t>coordinates</a:t>
            </a:r>
            <a:endParaRPr sz="24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575"/>
              </a:spcBef>
              <a:buChar char="–"/>
              <a:tabLst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Locations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remains charted </a:t>
            </a:r>
            <a:r>
              <a:rPr sz="2400" dirty="0">
                <a:latin typeface="Arial"/>
                <a:cs typeface="Arial"/>
              </a:rPr>
              <a:t>on map of </a:t>
            </a:r>
            <a:r>
              <a:rPr sz="2400" spc="-5" dirty="0">
                <a:latin typeface="Arial"/>
                <a:cs typeface="Arial"/>
              </a:rPr>
              <a:t>disaster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area</a:t>
            </a:r>
            <a:endParaRPr sz="24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580"/>
              </a:spcBef>
              <a:buChar char="–"/>
              <a:tabLst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Photographs taken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area</a:t>
            </a:r>
            <a:endParaRPr sz="24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575"/>
              </a:spcBef>
              <a:buChar char="–"/>
              <a:tabLst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Removal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remains in human remains</a:t>
            </a:r>
            <a:r>
              <a:rPr sz="2400" spc="7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pouches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2044" y="1090929"/>
            <a:ext cx="64693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9999"/>
                </a:solidFill>
                <a:latin typeface="Arial"/>
                <a:cs typeface="Arial"/>
              </a:rPr>
              <a:t>FIELDS OF </a:t>
            </a:r>
            <a:r>
              <a:rPr sz="2800" spc="-10" dirty="0">
                <a:solidFill>
                  <a:srgbClr val="009999"/>
                </a:solidFill>
                <a:latin typeface="Arial"/>
                <a:cs typeface="Arial"/>
              </a:rPr>
              <a:t>FORENSIC</a:t>
            </a:r>
            <a:r>
              <a:rPr sz="2800" spc="25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009999"/>
                </a:solidFill>
                <a:latin typeface="Arial"/>
                <a:cs typeface="Arial"/>
              </a:rPr>
              <a:t>ODONTOLOGY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22044" y="1886838"/>
            <a:ext cx="5873750" cy="4634865"/>
          </a:xfrm>
          <a:prstGeom prst="rect">
            <a:avLst/>
          </a:prstGeom>
        </p:spPr>
        <p:txBody>
          <a:bodyPr vert="horz" wrap="square" lIns="0" tIns="158750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1250"/>
              </a:spcBef>
              <a:buAutoNum type="arabicPeriod"/>
              <a:tabLst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Age determination</a:t>
            </a:r>
            <a:endParaRPr sz="2400">
              <a:latin typeface="Arial"/>
              <a:cs typeface="Arial"/>
            </a:endParaRPr>
          </a:p>
          <a:p>
            <a:pPr marL="354965" indent="-342900">
              <a:lnSpc>
                <a:spcPct val="100000"/>
              </a:lnSpc>
              <a:spcBef>
                <a:spcPts val="1155"/>
              </a:spcBef>
              <a:buAutoNum type="arabicPeriod"/>
              <a:tabLst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Sex</a:t>
            </a:r>
            <a:endParaRPr sz="2400">
              <a:latin typeface="Arial"/>
              <a:cs typeface="Arial"/>
            </a:endParaRPr>
          </a:p>
          <a:p>
            <a:pPr marL="354965" indent="-342900">
              <a:lnSpc>
                <a:spcPct val="100000"/>
              </a:lnSpc>
              <a:spcBef>
                <a:spcPts val="1150"/>
              </a:spcBef>
              <a:buAutoNum type="arabicPeriod"/>
              <a:tabLst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Race</a:t>
            </a:r>
            <a:endParaRPr sz="2400">
              <a:latin typeface="Arial"/>
              <a:cs typeface="Arial"/>
            </a:endParaRPr>
          </a:p>
          <a:p>
            <a:pPr marL="354965" indent="-342900">
              <a:lnSpc>
                <a:spcPct val="100000"/>
              </a:lnSpc>
              <a:spcBef>
                <a:spcPts val="1155"/>
              </a:spcBef>
              <a:buAutoNum type="arabicPeriod"/>
              <a:tabLst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Finger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printing</a:t>
            </a:r>
            <a:endParaRPr sz="2400">
              <a:latin typeface="Arial"/>
              <a:cs typeface="Arial"/>
            </a:endParaRPr>
          </a:p>
          <a:p>
            <a:pPr marL="354965" indent="-342900">
              <a:lnSpc>
                <a:spcPct val="100000"/>
              </a:lnSpc>
              <a:spcBef>
                <a:spcPts val="1150"/>
              </a:spcBef>
              <a:buAutoNum type="arabicPeriod"/>
              <a:tabLst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Identification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victims in </a:t>
            </a:r>
            <a:r>
              <a:rPr sz="2400" dirty="0">
                <a:latin typeface="Arial"/>
                <a:cs typeface="Arial"/>
              </a:rPr>
              <a:t>mass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disasters</a:t>
            </a:r>
            <a:endParaRPr sz="2400">
              <a:latin typeface="Arial"/>
              <a:cs typeface="Arial"/>
            </a:endParaRPr>
          </a:p>
          <a:p>
            <a:pPr marL="354965" indent="-342900">
              <a:lnSpc>
                <a:spcPct val="100000"/>
              </a:lnSpc>
              <a:spcBef>
                <a:spcPts val="1155"/>
              </a:spcBef>
              <a:buAutoNum type="arabicPeriod"/>
              <a:tabLst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Identification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bite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marks</a:t>
            </a:r>
            <a:endParaRPr sz="2400">
              <a:latin typeface="Arial"/>
              <a:cs typeface="Arial"/>
            </a:endParaRPr>
          </a:p>
          <a:p>
            <a:pPr marL="354965" indent="-342900">
              <a:lnSpc>
                <a:spcPct val="100000"/>
              </a:lnSpc>
              <a:spcBef>
                <a:spcPts val="1155"/>
              </a:spcBef>
              <a:buAutoNum type="arabicPeriod"/>
              <a:tabLst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Facial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reconstruction</a:t>
            </a:r>
            <a:endParaRPr sz="2400">
              <a:latin typeface="Arial"/>
              <a:cs typeface="Arial"/>
            </a:endParaRPr>
          </a:p>
          <a:p>
            <a:pPr marL="1265555" lvl="1" indent="-339725">
              <a:lnSpc>
                <a:spcPct val="100000"/>
              </a:lnSpc>
              <a:spcBef>
                <a:spcPts val="1150"/>
              </a:spcBef>
              <a:buAutoNum type="alphaLcPeriod"/>
              <a:tabLst>
                <a:tab pos="1266190" algn="l"/>
              </a:tabLst>
            </a:pPr>
            <a:r>
              <a:rPr sz="2400" spc="-5" dirty="0">
                <a:latin typeface="Arial"/>
                <a:cs typeface="Arial"/>
              </a:rPr>
              <a:t>manual</a:t>
            </a:r>
            <a:endParaRPr sz="2400">
              <a:latin typeface="Arial"/>
              <a:cs typeface="Arial"/>
            </a:endParaRPr>
          </a:p>
          <a:p>
            <a:pPr marL="1265555" lvl="1" indent="-339725">
              <a:lnSpc>
                <a:spcPct val="100000"/>
              </a:lnSpc>
              <a:spcBef>
                <a:spcPts val="1150"/>
              </a:spcBef>
              <a:buAutoNum type="alphaLcPeriod"/>
              <a:tabLst>
                <a:tab pos="1266190" algn="l"/>
              </a:tabLst>
            </a:pPr>
            <a:r>
              <a:rPr sz="2400" spc="-5" dirty="0">
                <a:latin typeface="Arial"/>
                <a:cs typeface="Arial"/>
              </a:rPr>
              <a:t>computer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reconstruction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00302" y="615187"/>
            <a:ext cx="680148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10" dirty="0">
                <a:latin typeface="Arial"/>
                <a:cs typeface="Arial"/>
              </a:rPr>
              <a:t>Human </a:t>
            </a:r>
            <a:r>
              <a:rPr sz="4000" b="0" spc="-5" dirty="0">
                <a:latin typeface="Arial"/>
                <a:cs typeface="Arial"/>
              </a:rPr>
              <a:t>Remains</a:t>
            </a:r>
            <a:r>
              <a:rPr sz="4000" b="0" spc="50" dirty="0">
                <a:latin typeface="Arial"/>
                <a:cs typeface="Arial"/>
              </a:rPr>
              <a:t> </a:t>
            </a:r>
            <a:r>
              <a:rPr sz="4000" b="0" spc="-5" dirty="0">
                <a:latin typeface="Arial"/>
                <a:cs typeface="Arial"/>
              </a:rPr>
              <a:t>Identification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03452" y="1727073"/>
            <a:ext cx="7318375" cy="368046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5600" marR="5080" indent="-342900">
              <a:lnSpc>
                <a:spcPct val="90000"/>
              </a:lnSpc>
              <a:spcBef>
                <a:spcPts val="484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A </a:t>
            </a:r>
            <a:r>
              <a:rPr sz="3200" spc="-5" dirty="0">
                <a:latin typeface="Arial"/>
                <a:cs typeface="Arial"/>
              </a:rPr>
              <a:t>major </a:t>
            </a:r>
            <a:r>
              <a:rPr sz="3200" dirty="0">
                <a:latin typeface="Arial"/>
                <a:cs typeface="Arial"/>
              </a:rPr>
              <a:t>task </a:t>
            </a:r>
            <a:r>
              <a:rPr sz="3200" spc="-5" dirty="0">
                <a:latin typeface="Arial"/>
                <a:cs typeface="Arial"/>
              </a:rPr>
              <a:t>that should begin early  after </a:t>
            </a:r>
            <a:r>
              <a:rPr sz="3200" dirty="0">
                <a:latin typeface="Arial"/>
                <a:cs typeface="Arial"/>
              </a:rPr>
              <a:t>disaster is the </a:t>
            </a:r>
            <a:r>
              <a:rPr sz="3200" spc="-5" dirty="0">
                <a:latin typeface="Arial"/>
                <a:cs typeface="Arial"/>
              </a:rPr>
              <a:t>establishment </a:t>
            </a:r>
            <a:r>
              <a:rPr sz="3200" dirty="0">
                <a:latin typeface="Arial"/>
                <a:cs typeface="Arial"/>
              </a:rPr>
              <a:t>of a  </a:t>
            </a:r>
            <a:r>
              <a:rPr sz="3200" spc="-5" dirty="0">
                <a:latin typeface="Arial"/>
                <a:cs typeface="Arial"/>
              </a:rPr>
              <a:t>probable </a:t>
            </a:r>
            <a:r>
              <a:rPr sz="3200" dirty="0">
                <a:latin typeface="Arial"/>
                <a:cs typeface="Arial"/>
              </a:rPr>
              <a:t>victim list so </a:t>
            </a:r>
            <a:r>
              <a:rPr sz="3200" spc="-5" dirty="0">
                <a:latin typeface="Arial"/>
                <a:cs typeface="Arial"/>
              </a:rPr>
              <a:t>that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antemortem  </a:t>
            </a:r>
            <a:r>
              <a:rPr sz="3200" dirty="0">
                <a:latin typeface="Arial"/>
                <a:cs typeface="Arial"/>
              </a:rPr>
              <a:t>records may </a:t>
            </a:r>
            <a:r>
              <a:rPr sz="3200" spc="-5" dirty="0">
                <a:latin typeface="Arial"/>
                <a:cs typeface="Arial"/>
              </a:rPr>
              <a:t>be obtained </a:t>
            </a:r>
            <a:r>
              <a:rPr sz="3200" spc="-10" dirty="0">
                <a:latin typeface="Arial"/>
                <a:cs typeface="Arial"/>
              </a:rPr>
              <a:t>as </a:t>
            </a:r>
            <a:r>
              <a:rPr sz="3200" spc="-5" dirty="0">
                <a:latin typeface="Arial"/>
                <a:cs typeface="Arial"/>
              </a:rPr>
              <a:t>quickly </a:t>
            </a:r>
            <a:r>
              <a:rPr sz="3200" spc="-10" dirty="0">
                <a:latin typeface="Arial"/>
                <a:cs typeface="Arial"/>
              </a:rPr>
              <a:t>as  </a:t>
            </a:r>
            <a:r>
              <a:rPr sz="3200" spc="-5" dirty="0">
                <a:latin typeface="Arial"/>
                <a:cs typeface="Arial"/>
              </a:rPr>
              <a:t>possible</a:t>
            </a:r>
            <a:endParaRPr sz="320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355"/>
              </a:spcBef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Manifest</a:t>
            </a:r>
            <a:r>
              <a:rPr sz="2800" dirty="0">
                <a:latin typeface="Arial"/>
                <a:cs typeface="Arial"/>
              </a:rPr>
              <a:t> lists</a:t>
            </a:r>
            <a:endParaRPr sz="280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335"/>
              </a:spcBef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Missing </a:t>
            </a:r>
            <a:r>
              <a:rPr sz="2800" dirty="0">
                <a:latin typeface="Arial"/>
                <a:cs typeface="Arial"/>
              </a:rPr>
              <a:t>person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reports</a:t>
            </a:r>
            <a:endParaRPr sz="280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340"/>
              </a:spcBef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Eyewitnesses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2397" y="545337"/>
            <a:ext cx="66001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5" dirty="0">
                <a:latin typeface="Arial"/>
                <a:cs typeface="Arial"/>
              </a:rPr>
              <a:t>Forensic Dental Organization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07970" y="1512569"/>
            <a:ext cx="3910965" cy="1396365"/>
          </a:xfrm>
          <a:custGeom>
            <a:avLst/>
            <a:gdLst/>
            <a:ahLst/>
            <a:cxnLst/>
            <a:rect l="l" t="t" r="r" b="b"/>
            <a:pathLst>
              <a:path w="3910965" h="1396364">
                <a:moveTo>
                  <a:pt x="0" y="481584"/>
                </a:moveTo>
                <a:lnTo>
                  <a:pt x="3834383" y="481584"/>
                </a:lnTo>
                <a:lnTo>
                  <a:pt x="3834383" y="0"/>
                </a:lnTo>
                <a:lnTo>
                  <a:pt x="0" y="0"/>
                </a:lnTo>
                <a:lnTo>
                  <a:pt x="0" y="481584"/>
                </a:lnTo>
                <a:close/>
              </a:path>
              <a:path w="3910965" h="1396364">
                <a:moveTo>
                  <a:pt x="0" y="1395984"/>
                </a:moveTo>
                <a:lnTo>
                  <a:pt x="3910583" y="1395984"/>
                </a:lnTo>
                <a:lnTo>
                  <a:pt x="3910583" y="914400"/>
                </a:lnTo>
                <a:lnTo>
                  <a:pt x="0" y="914400"/>
                </a:lnTo>
                <a:lnTo>
                  <a:pt x="0" y="1395984"/>
                </a:lnTo>
                <a:close/>
              </a:path>
            </a:pathLst>
          </a:custGeom>
          <a:ln w="25398">
            <a:solidFill>
              <a:srgbClr val="FF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886582" y="1534414"/>
            <a:ext cx="3538854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Identification </a:t>
            </a:r>
            <a:r>
              <a:rPr sz="2400" b="1" spc="-5" dirty="0">
                <a:latin typeface="Times New Roman"/>
                <a:cs typeface="Times New Roman"/>
              </a:rPr>
              <a:t>Center</a:t>
            </a:r>
            <a:r>
              <a:rPr sz="2400" b="1" spc="-12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Chief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750">
              <a:latin typeface="Times New Roman"/>
              <a:cs typeface="Times New Roman"/>
            </a:endParaRPr>
          </a:p>
          <a:p>
            <a:pPr marR="59055" algn="r">
              <a:lnSpc>
                <a:spcPct val="100000"/>
              </a:lnSpc>
            </a:pPr>
            <a:r>
              <a:rPr sz="2400" b="1" spc="-10" dirty="0">
                <a:latin typeface="Times New Roman"/>
                <a:cs typeface="Times New Roman"/>
              </a:rPr>
              <a:t>Forensic </a:t>
            </a:r>
            <a:r>
              <a:rPr sz="2400" b="1" dirty="0">
                <a:latin typeface="Times New Roman"/>
                <a:cs typeface="Times New Roman"/>
              </a:rPr>
              <a:t>Dentistry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Chief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98169" y="4255770"/>
            <a:ext cx="2463165" cy="1213485"/>
          </a:xfrm>
          <a:custGeom>
            <a:avLst/>
            <a:gdLst/>
            <a:ahLst/>
            <a:cxnLst/>
            <a:rect l="l" t="t" r="r" b="b"/>
            <a:pathLst>
              <a:path w="2463165" h="1213485">
                <a:moveTo>
                  <a:pt x="0" y="1213103"/>
                </a:moveTo>
                <a:lnTo>
                  <a:pt x="2462784" y="1213103"/>
                </a:lnTo>
                <a:lnTo>
                  <a:pt x="2462784" y="0"/>
                </a:lnTo>
                <a:lnTo>
                  <a:pt x="0" y="0"/>
                </a:lnTo>
                <a:lnTo>
                  <a:pt x="0" y="1213103"/>
                </a:lnTo>
                <a:close/>
              </a:path>
            </a:pathLst>
          </a:custGeom>
          <a:ln w="25398">
            <a:solidFill>
              <a:srgbClr val="FF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76452" y="4277690"/>
            <a:ext cx="191325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Antemortem  </a:t>
            </a:r>
            <a:r>
              <a:rPr sz="2400" b="1" spc="-5" dirty="0">
                <a:latin typeface="Times New Roman"/>
                <a:cs typeface="Times New Roman"/>
              </a:rPr>
              <a:t>Dental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Record  Section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417570" y="4255770"/>
            <a:ext cx="2844165" cy="1213485"/>
          </a:xfrm>
          <a:custGeom>
            <a:avLst/>
            <a:gdLst/>
            <a:ahLst/>
            <a:cxnLst/>
            <a:rect l="l" t="t" r="r" b="b"/>
            <a:pathLst>
              <a:path w="2844165" h="1213485">
                <a:moveTo>
                  <a:pt x="0" y="1213103"/>
                </a:moveTo>
                <a:lnTo>
                  <a:pt x="2843783" y="1213103"/>
                </a:lnTo>
                <a:lnTo>
                  <a:pt x="2843783" y="0"/>
                </a:lnTo>
                <a:lnTo>
                  <a:pt x="0" y="0"/>
                </a:lnTo>
                <a:lnTo>
                  <a:pt x="0" y="1213103"/>
                </a:lnTo>
                <a:close/>
              </a:path>
            </a:pathLst>
          </a:custGeom>
          <a:ln w="25398">
            <a:solidFill>
              <a:srgbClr val="FF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496183" y="4277690"/>
            <a:ext cx="255587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Postmortem</a:t>
            </a:r>
            <a:r>
              <a:rPr sz="2400" b="1" spc="-8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Dental  </a:t>
            </a:r>
            <a:r>
              <a:rPr sz="2400" b="1" dirty="0">
                <a:latin typeface="Times New Roman"/>
                <a:cs typeface="Times New Roman"/>
              </a:rPr>
              <a:t>Exam &amp; </a:t>
            </a:r>
            <a:r>
              <a:rPr sz="2400" b="1" spc="-5" dirty="0">
                <a:latin typeface="Times New Roman"/>
                <a:cs typeface="Times New Roman"/>
              </a:rPr>
              <a:t>Radiology  Section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706361" y="4267961"/>
            <a:ext cx="2146300" cy="1577340"/>
          </a:xfrm>
          <a:custGeom>
            <a:avLst/>
            <a:gdLst/>
            <a:ahLst/>
            <a:cxnLst/>
            <a:rect l="l" t="t" r="r" b="b"/>
            <a:pathLst>
              <a:path w="2146300" h="1577339">
                <a:moveTo>
                  <a:pt x="0" y="1577340"/>
                </a:moveTo>
                <a:lnTo>
                  <a:pt x="2145792" y="1577340"/>
                </a:lnTo>
                <a:lnTo>
                  <a:pt x="2145792" y="0"/>
                </a:lnTo>
                <a:lnTo>
                  <a:pt x="0" y="0"/>
                </a:lnTo>
                <a:lnTo>
                  <a:pt x="0" y="1577340"/>
                </a:lnTo>
                <a:close/>
              </a:path>
            </a:pathLst>
          </a:custGeom>
          <a:ln w="25398">
            <a:solidFill>
              <a:srgbClr val="FF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785864" y="4290821"/>
            <a:ext cx="161861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Post</a:t>
            </a:r>
            <a:r>
              <a:rPr sz="2400" b="1" dirty="0">
                <a:latin typeface="Times New Roman"/>
                <a:cs typeface="Times New Roman"/>
              </a:rPr>
              <a:t>m</a:t>
            </a:r>
            <a:r>
              <a:rPr sz="2400" b="1" spc="-5" dirty="0">
                <a:latin typeface="Times New Roman"/>
                <a:cs typeface="Times New Roman"/>
              </a:rPr>
              <a:t>ortem  </a:t>
            </a:r>
            <a:r>
              <a:rPr sz="2400" b="1" spc="-10" dirty="0">
                <a:latin typeface="Times New Roman"/>
                <a:cs typeface="Times New Roman"/>
              </a:rPr>
              <a:t>record </a:t>
            </a:r>
            <a:r>
              <a:rPr sz="2400" b="1" spc="-5" dirty="0">
                <a:latin typeface="Times New Roman"/>
                <a:cs typeface="Times New Roman"/>
              </a:rPr>
              <a:t>&amp;  </a:t>
            </a:r>
            <a:r>
              <a:rPr sz="2400" b="1" dirty="0">
                <a:latin typeface="Times New Roman"/>
                <a:cs typeface="Times New Roman"/>
              </a:rPr>
              <a:t>comparison  section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524761" y="1981961"/>
            <a:ext cx="6172200" cy="2286000"/>
          </a:xfrm>
          <a:custGeom>
            <a:avLst/>
            <a:gdLst/>
            <a:ahLst/>
            <a:cxnLst/>
            <a:rect l="l" t="t" r="r" b="b"/>
            <a:pathLst>
              <a:path w="6172200" h="2286000">
                <a:moveTo>
                  <a:pt x="3200400" y="0"/>
                </a:moveTo>
                <a:lnTo>
                  <a:pt x="3200400" y="457200"/>
                </a:lnTo>
              </a:path>
              <a:path w="6172200" h="2286000">
                <a:moveTo>
                  <a:pt x="3200400" y="914400"/>
                </a:moveTo>
                <a:lnTo>
                  <a:pt x="3200400" y="2286000"/>
                </a:lnTo>
              </a:path>
              <a:path w="6172200" h="2286000">
                <a:moveTo>
                  <a:pt x="0" y="1524000"/>
                </a:moveTo>
                <a:lnTo>
                  <a:pt x="6172199" y="1524000"/>
                </a:lnTo>
              </a:path>
              <a:path w="6172200" h="2286000">
                <a:moveTo>
                  <a:pt x="0" y="1524000"/>
                </a:moveTo>
                <a:lnTo>
                  <a:pt x="0" y="2286000"/>
                </a:lnTo>
              </a:path>
              <a:path w="6172200" h="2286000">
                <a:moveTo>
                  <a:pt x="6172199" y="1524000"/>
                </a:moveTo>
                <a:lnTo>
                  <a:pt x="6172199" y="2286000"/>
                </a:lnTo>
              </a:path>
            </a:pathLst>
          </a:custGeom>
          <a:ln w="50798">
            <a:solidFill>
              <a:srgbClr val="66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457200"/>
            <a:ext cx="7391400" cy="49103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69644" y="5788863"/>
            <a:ext cx="395477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Times New Roman"/>
                <a:cs typeface="Times New Roman"/>
              </a:rPr>
              <a:t>Odontologists on</a:t>
            </a:r>
            <a:r>
              <a:rPr sz="3200" b="1" spc="-11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work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03985" y="483234"/>
            <a:ext cx="633603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Arial"/>
                <a:cs typeface="Arial"/>
              </a:rPr>
              <a:t>Postmortem</a:t>
            </a:r>
            <a:r>
              <a:rPr sz="4400" b="0" spc="-65" dirty="0">
                <a:latin typeface="Arial"/>
                <a:cs typeface="Arial"/>
              </a:rPr>
              <a:t> </a:t>
            </a:r>
            <a:r>
              <a:rPr sz="4400" b="0" dirty="0">
                <a:latin typeface="Arial"/>
                <a:cs typeface="Arial"/>
              </a:rPr>
              <a:t>Identification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549" y="1621358"/>
            <a:ext cx="7608570" cy="4101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Arial"/>
                <a:cs typeface="Arial"/>
              </a:rPr>
              <a:t>Nature </a:t>
            </a:r>
            <a:r>
              <a:rPr sz="3200" dirty="0">
                <a:latin typeface="Arial"/>
                <a:cs typeface="Arial"/>
              </a:rPr>
              <a:t>of disaster </a:t>
            </a:r>
            <a:r>
              <a:rPr sz="3200" spc="-5" dirty="0">
                <a:latin typeface="Arial"/>
                <a:cs typeface="Arial"/>
              </a:rPr>
              <a:t>determines amount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  </a:t>
            </a:r>
            <a:r>
              <a:rPr sz="3200" spc="-5" dirty="0">
                <a:latin typeface="Arial"/>
                <a:cs typeface="Arial"/>
              </a:rPr>
              <a:t>time involved </a:t>
            </a:r>
            <a:r>
              <a:rPr sz="3200" dirty="0">
                <a:latin typeface="Arial"/>
                <a:cs typeface="Arial"/>
              </a:rPr>
              <a:t>with </a:t>
            </a:r>
            <a:r>
              <a:rPr sz="3200" spc="-5" dirty="0">
                <a:latin typeface="Arial"/>
                <a:cs typeface="Arial"/>
              </a:rPr>
              <a:t>postmortem dental  examination</a:t>
            </a:r>
            <a:endParaRPr sz="3200">
              <a:latin typeface="Arial"/>
              <a:cs typeface="Arial"/>
            </a:endParaRPr>
          </a:p>
          <a:p>
            <a:pPr marL="355600" marR="814069" indent="-343535">
              <a:lnSpc>
                <a:spcPct val="100000"/>
              </a:lnSpc>
              <a:spcBef>
                <a:spcPts val="77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Arial"/>
                <a:cs typeface="Arial"/>
              </a:rPr>
              <a:t>Depending upon condition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victim,  usually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involves</a:t>
            </a:r>
            <a:endParaRPr sz="32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690"/>
              </a:spcBef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Preparation/dissection &amp; </a:t>
            </a:r>
            <a:r>
              <a:rPr sz="2800" dirty="0">
                <a:latin typeface="Arial"/>
                <a:cs typeface="Arial"/>
              </a:rPr>
              <a:t>cleansing</a:t>
            </a:r>
            <a:endParaRPr sz="2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675"/>
              </a:spcBef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Radiographs</a:t>
            </a:r>
            <a:endParaRPr sz="2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670"/>
              </a:spcBef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Exam &amp;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charting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03985" y="483234"/>
            <a:ext cx="633603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Arial"/>
                <a:cs typeface="Arial"/>
              </a:rPr>
              <a:t>Postmortem</a:t>
            </a:r>
            <a:r>
              <a:rPr sz="4400" b="0" spc="-65" dirty="0">
                <a:latin typeface="Arial"/>
                <a:cs typeface="Arial"/>
              </a:rPr>
              <a:t> </a:t>
            </a:r>
            <a:r>
              <a:rPr sz="4400" b="0" dirty="0">
                <a:latin typeface="Arial"/>
                <a:cs typeface="Arial"/>
              </a:rPr>
              <a:t>Identification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549" y="1581734"/>
            <a:ext cx="7750809" cy="3314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Facial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dissection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3800">
              <a:latin typeface="Arial"/>
              <a:cs typeface="Arial"/>
            </a:endParaRPr>
          </a:p>
          <a:p>
            <a:pPr marL="355600" marR="64135" indent="-343535">
              <a:lnSpc>
                <a:spcPts val="3020"/>
              </a:lnSpc>
              <a:buChar char="•"/>
              <a:tabLst>
                <a:tab pos="355600" algn="l"/>
                <a:tab pos="356235" algn="l"/>
              </a:tabLst>
            </a:pPr>
            <a:r>
              <a:rPr sz="2800" dirty="0">
                <a:latin typeface="Arial"/>
                <a:cs typeface="Arial"/>
              </a:rPr>
              <a:t>Infrequent, </a:t>
            </a:r>
            <a:r>
              <a:rPr sz="2800" spc="-5" dirty="0">
                <a:latin typeface="Arial"/>
                <a:cs typeface="Arial"/>
              </a:rPr>
              <a:t>but may be </a:t>
            </a:r>
            <a:r>
              <a:rPr sz="2800" dirty="0">
                <a:latin typeface="Arial"/>
                <a:cs typeface="Arial"/>
              </a:rPr>
              <a:t>required </a:t>
            </a:r>
            <a:r>
              <a:rPr sz="2800" spc="-5" dirty="0">
                <a:latin typeface="Arial"/>
                <a:cs typeface="Arial"/>
              </a:rPr>
              <a:t>with </a:t>
            </a:r>
            <a:r>
              <a:rPr sz="2800" dirty="0">
                <a:latin typeface="Arial"/>
                <a:cs typeface="Arial"/>
              </a:rPr>
              <a:t>burned </a:t>
            </a:r>
            <a:r>
              <a:rPr sz="2800" spc="-5" dirty="0">
                <a:latin typeface="Arial"/>
                <a:cs typeface="Arial"/>
              </a:rPr>
              <a:t>or  traumatized</a:t>
            </a:r>
            <a:r>
              <a:rPr sz="2800" dirty="0">
                <a:latin typeface="Arial"/>
                <a:cs typeface="Arial"/>
              </a:rPr>
              <a:t> remains</a:t>
            </a:r>
            <a:endParaRPr sz="2800">
              <a:latin typeface="Arial"/>
              <a:cs typeface="Arial"/>
            </a:endParaRPr>
          </a:p>
          <a:p>
            <a:pPr marL="756285" lvl="1" indent="-287020">
              <a:lnSpc>
                <a:spcPts val="2735"/>
              </a:lnSpc>
              <a:spcBef>
                <a:spcPts val="265"/>
              </a:spcBef>
              <a:buChar char="–"/>
              <a:tabLst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Allows </a:t>
            </a:r>
            <a:r>
              <a:rPr sz="2400" dirty="0">
                <a:latin typeface="Arial"/>
                <a:cs typeface="Arial"/>
              </a:rPr>
              <a:t>full </a:t>
            </a:r>
            <a:r>
              <a:rPr sz="2400" spc="-5" dirty="0">
                <a:latin typeface="Arial"/>
                <a:cs typeface="Arial"/>
              </a:rPr>
              <a:t>access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oral cavity </a:t>
            </a:r>
            <a:r>
              <a:rPr sz="2400" dirty="0">
                <a:latin typeface="Arial"/>
                <a:cs typeface="Arial"/>
              </a:rPr>
              <a:t>for </a:t>
            </a:r>
            <a:r>
              <a:rPr sz="2400" spc="-5" dirty="0">
                <a:latin typeface="Arial"/>
                <a:cs typeface="Arial"/>
              </a:rPr>
              <a:t>exam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endParaRPr sz="2400">
              <a:latin typeface="Arial"/>
              <a:cs typeface="Arial"/>
            </a:endParaRPr>
          </a:p>
          <a:p>
            <a:pPr marL="756285">
              <a:lnSpc>
                <a:spcPts val="2735"/>
              </a:lnSpc>
            </a:pPr>
            <a:r>
              <a:rPr sz="2400" spc="-5" dirty="0">
                <a:latin typeface="Arial"/>
                <a:cs typeface="Arial"/>
              </a:rPr>
              <a:t>radiographs</a:t>
            </a:r>
            <a:endParaRPr sz="24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285"/>
              </a:spcBef>
              <a:buChar char="–"/>
              <a:tabLst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Reflects </a:t>
            </a:r>
            <a:r>
              <a:rPr sz="2400" dirty="0">
                <a:latin typeface="Arial"/>
                <a:cs typeface="Arial"/>
              </a:rPr>
              <a:t>soft </a:t>
            </a:r>
            <a:r>
              <a:rPr sz="2400" spc="-5" dirty="0">
                <a:latin typeface="Arial"/>
                <a:cs typeface="Arial"/>
              </a:rPr>
              <a:t>tissue surrounding oral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cavity</a:t>
            </a:r>
            <a:endParaRPr sz="24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290"/>
              </a:spcBef>
              <a:buChar char="–"/>
              <a:tabLst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Does </a:t>
            </a:r>
            <a:r>
              <a:rPr sz="2400" dirty="0">
                <a:latin typeface="Arial"/>
                <a:cs typeface="Arial"/>
              </a:rPr>
              <a:t>not </a:t>
            </a:r>
            <a:r>
              <a:rPr sz="2400" spc="-5" dirty="0">
                <a:latin typeface="Arial"/>
                <a:cs typeface="Arial"/>
              </a:rPr>
              <a:t>remove maxilla or mandible </a:t>
            </a:r>
            <a:r>
              <a:rPr sz="2400" dirty="0">
                <a:latin typeface="Arial"/>
                <a:cs typeface="Arial"/>
              </a:rPr>
              <a:t>from the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body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9389" y="0"/>
            <a:ext cx="3665854" cy="1854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4000" b="0" spc="-5" dirty="0">
                <a:latin typeface="Arial"/>
                <a:cs typeface="Arial"/>
              </a:rPr>
              <a:t>Partial</a:t>
            </a:r>
            <a:r>
              <a:rPr sz="4000" b="0" spc="-55" dirty="0">
                <a:latin typeface="Arial"/>
                <a:cs typeface="Arial"/>
              </a:rPr>
              <a:t> </a:t>
            </a:r>
            <a:r>
              <a:rPr sz="4000" b="0" spc="-5" dirty="0">
                <a:latin typeface="Arial"/>
                <a:cs typeface="Arial"/>
              </a:rPr>
              <a:t>mandible  and maxilla  fragments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2124" y="1641348"/>
            <a:ext cx="2968752" cy="44439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09032" y="1641348"/>
            <a:ext cx="2916936" cy="4443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2896" y="1641348"/>
            <a:ext cx="2807207" cy="44439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77967" y="1641348"/>
            <a:ext cx="3179064" cy="4443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7550" rIns="0" bIns="0" rtlCol="0">
            <a:spAutoFit/>
          </a:bodyPr>
          <a:lstStyle/>
          <a:p>
            <a:pPr marL="2739390" marR="5080" indent="-565785">
              <a:lnSpc>
                <a:spcPct val="100000"/>
              </a:lnSpc>
              <a:spcBef>
                <a:spcPts val="95"/>
              </a:spcBef>
            </a:pPr>
            <a:r>
              <a:rPr sz="4000" b="0" spc="-5" dirty="0">
                <a:latin typeface="Arial"/>
                <a:cs typeface="Arial"/>
              </a:rPr>
              <a:t>Mixed </a:t>
            </a:r>
            <a:r>
              <a:rPr sz="4000" b="0" dirty="0">
                <a:latin typeface="Arial"/>
                <a:cs typeface="Arial"/>
              </a:rPr>
              <a:t>teeth</a:t>
            </a:r>
            <a:r>
              <a:rPr sz="4000" b="0" spc="-35" dirty="0">
                <a:latin typeface="Arial"/>
                <a:cs typeface="Arial"/>
              </a:rPr>
              <a:t> </a:t>
            </a:r>
            <a:r>
              <a:rPr sz="4000" b="0" spc="-5" dirty="0">
                <a:latin typeface="Arial"/>
                <a:cs typeface="Arial"/>
              </a:rPr>
              <a:t>and  prostheses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27575" y="1537677"/>
            <a:ext cx="1902460" cy="4123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5"/>
              </a:spcBef>
            </a:pPr>
            <a:r>
              <a:rPr sz="2800" spc="-5" dirty="0">
                <a:latin typeface="Arial"/>
                <a:cs typeface="Arial"/>
              </a:rPr>
              <a:t>Document  p</a:t>
            </a:r>
            <a:r>
              <a:rPr sz="280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s</a:t>
            </a:r>
            <a:r>
              <a:rPr sz="280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mo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tem  remains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–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>
              <a:latin typeface="Arial"/>
              <a:cs typeface="Arial"/>
            </a:endParaRPr>
          </a:p>
          <a:p>
            <a:pPr marL="12700" marR="97790">
              <a:lnSpc>
                <a:spcPct val="120000"/>
              </a:lnSpc>
            </a:pPr>
            <a:r>
              <a:rPr sz="2800" dirty="0">
                <a:latin typeface="Arial"/>
                <a:cs typeface="Arial"/>
              </a:rPr>
              <a:t>grouped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by  </a:t>
            </a:r>
            <a:r>
              <a:rPr sz="2800" spc="-5" dirty="0">
                <a:latin typeface="Arial"/>
                <a:cs typeface="Arial"/>
              </a:rPr>
              <a:t>number by  </a:t>
            </a:r>
            <a:r>
              <a:rPr sz="2800" dirty="0">
                <a:latin typeface="Arial"/>
                <a:cs typeface="Arial"/>
              </a:rPr>
              <a:t>intake unit  on-site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851660"/>
            <a:ext cx="4114800" cy="4023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1225" y="483234"/>
            <a:ext cx="792353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Arial"/>
                <a:cs typeface="Arial"/>
              </a:rPr>
              <a:t>Case identified in mass</a:t>
            </a:r>
            <a:r>
              <a:rPr sz="4400" b="0" spc="-40" dirty="0">
                <a:latin typeface="Arial"/>
                <a:cs typeface="Arial"/>
              </a:rPr>
              <a:t> </a:t>
            </a:r>
            <a:r>
              <a:rPr sz="4400" b="0" dirty="0">
                <a:latin typeface="Arial"/>
                <a:cs typeface="Arial"/>
              </a:rPr>
              <a:t>disaster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24024"/>
            <a:ext cx="68097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Jaws can </a:t>
            </a:r>
            <a:r>
              <a:rPr sz="2800" spc="-5" dirty="0">
                <a:latin typeface="Arial"/>
                <a:cs typeface="Arial"/>
              </a:rPr>
              <a:t>be </a:t>
            </a:r>
            <a:r>
              <a:rPr sz="2800" dirty="0">
                <a:latin typeface="Arial"/>
                <a:cs typeface="Arial"/>
              </a:rPr>
              <a:t>articulated outside the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body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57200" y="2209800"/>
            <a:ext cx="7543800" cy="4191000"/>
            <a:chOff x="457200" y="2209800"/>
            <a:chExt cx="7543800" cy="4191000"/>
          </a:xfrm>
        </p:grpSpPr>
        <p:sp>
          <p:nvSpPr>
            <p:cNvPr id="5" name="object 5"/>
            <p:cNvSpPr/>
            <p:nvPr/>
          </p:nvSpPr>
          <p:spPr>
            <a:xfrm>
              <a:off x="2971800" y="2209800"/>
              <a:ext cx="2813304" cy="21869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7200" y="4191000"/>
              <a:ext cx="2816352" cy="21854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257800" y="4343400"/>
              <a:ext cx="2743200" cy="20574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8744" y="483234"/>
            <a:ext cx="636460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Arial"/>
                <a:cs typeface="Arial"/>
              </a:rPr>
              <a:t>Postmortem</a:t>
            </a:r>
            <a:r>
              <a:rPr sz="4400" b="0" spc="-75" dirty="0">
                <a:latin typeface="Arial"/>
                <a:cs typeface="Arial"/>
              </a:rPr>
              <a:t> </a:t>
            </a:r>
            <a:r>
              <a:rPr sz="4400" b="0" dirty="0">
                <a:latin typeface="Arial"/>
                <a:cs typeface="Arial"/>
              </a:rPr>
              <a:t>Radiographs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20977"/>
            <a:ext cx="7868284" cy="20751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931544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Digital radiographs should be used</a:t>
            </a:r>
            <a:r>
              <a:rPr sz="3200" spc="-1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if  available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All radiographs placed on </a:t>
            </a:r>
            <a:r>
              <a:rPr sz="3200" spc="-5" dirty="0">
                <a:latin typeface="Arial"/>
                <a:cs typeface="Arial"/>
              </a:rPr>
              <a:t>one labeled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CD  for each postmortem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record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6591" rIns="0" bIns="0" rtlCol="0">
            <a:spAutoFit/>
          </a:bodyPr>
          <a:lstStyle/>
          <a:p>
            <a:pPr marL="2164715" marR="5080" indent="-875665">
              <a:lnSpc>
                <a:spcPct val="100000"/>
              </a:lnSpc>
              <a:spcBef>
                <a:spcPts val="95"/>
              </a:spcBef>
            </a:pPr>
            <a:r>
              <a:rPr sz="4000" b="0" spc="-5" dirty="0">
                <a:latin typeface="Arial"/>
                <a:cs typeface="Arial"/>
              </a:rPr>
              <a:t>FIELDS OF</a:t>
            </a:r>
            <a:r>
              <a:rPr sz="4000" b="0" spc="-70" dirty="0">
                <a:latin typeface="Arial"/>
                <a:cs typeface="Arial"/>
              </a:rPr>
              <a:t> </a:t>
            </a:r>
            <a:r>
              <a:rPr sz="4000" b="0" spc="-5" dirty="0">
                <a:latin typeface="Arial"/>
                <a:cs typeface="Arial"/>
              </a:rPr>
              <a:t>FORENSIC  ODONTOLOGY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8527" y="1581353"/>
            <a:ext cx="7906384" cy="42405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02005" indent="-78994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802005" algn="l"/>
                <a:tab pos="802640" algn="l"/>
              </a:tabLst>
            </a:pP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CIVIL – NON</a:t>
            </a:r>
            <a:r>
              <a:rPr sz="2800" u="heavy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CRIMINAL: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AutoNum type="arabicPeriod"/>
            </a:pPr>
            <a:endParaRPr sz="2600">
              <a:latin typeface="Arial"/>
              <a:cs typeface="Arial"/>
            </a:endParaRPr>
          </a:p>
          <a:p>
            <a:pPr marL="516890" marR="5080" lvl="1" indent="-421005">
              <a:lnSpc>
                <a:spcPct val="110000"/>
              </a:lnSpc>
              <a:buAutoNum type="alphaUcPeriod"/>
              <a:tabLst>
                <a:tab pos="467359" algn="l"/>
              </a:tabLst>
            </a:pPr>
            <a:r>
              <a:rPr sz="2400" dirty="0">
                <a:latin typeface="Arial"/>
                <a:cs typeface="Arial"/>
              </a:rPr>
              <a:t>IDENTIFICATION OF </a:t>
            </a:r>
            <a:r>
              <a:rPr sz="2400" spc="-5" dirty="0">
                <a:latin typeface="Arial"/>
                <a:cs typeface="Arial"/>
              </a:rPr>
              <a:t>AN INDIVIDUAL </a:t>
            </a:r>
            <a:r>
              <a:rPr sz="2400" dirty="0">
                <a:latin typeface="Arial"/>
                <a:cs typeface="Arial"/>
              </a:rPr>
              <a:t>REMAINS  </a:t>
            </a:r>
            <a:r>
              <a:rPr sz="2400" spc="-5" dirty="0">
                <a:latin typeface="Arial"/>
                <a:cs typeface="Arial"/>
              </a:rPr>
              <a:t>WHERE DEATH </a:t>
            </a:r>
            <a:r>
              <a:rPr sz="2400" dirty="0">
                <a:latin typeface="Arial"/>
                <a:cs typeface="Arial"/>
              </a:rPr>
              <a:t>IS NOT </a:t>
            </a:r>
            <a:r>
              <a:rPr sz="2400" spc="-5" dirty="0">
                <a:latin typeface="Arial"/>
                <a:cs typeface="Arial"/>
              </a:rPr>
              <a:t>DUE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ANY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SUSPECIOUS  CIRCUMSTENSES</a:t>
            </a:r>
            <a:endParaRPr sz="2400">
              <a:latin typeface="Arial"/>
              <a:cs typeface="Arial"/>
            </a:endParaRPr>
          </a:p>
          <a:p>
            <a:pPr marL="433070" marR="100330" lvl="1" indent="-401320">
              <a:lnSpc>
                <a:spcPct val="110000"/>
              </a:lnSpc>
              <a:spcBef>
                <a:spcPts val="2020"/>
              </a:spcBef>
              <a:buAutoNum type="alphaUcPeriod"/>
              <a:tabLst>
                <a:tab pos="404495" algn="l"/>
              </a:tabLst>
            </a:pPr>
            <a:r>
              <a:rPr sz="2400" spc="-5" dirty="0">
                <a:latin typeface="Arial"/>
                <a:cs typeface="Arial"/>
              </a:rPr>
              <a:t>MASSDISASTER </a:t>
            </a:r>
            <a:r>
              <a:rPr sz="2400" dirty="0">
                <a:latin typeface="Arial"/>
                <a:cs typeface="Arial"/>
              </a:rPr>
              <a:t>– </a:t>
            </a:r>
            <a:r>
              <a:rPr sz="2400" spc="-5" dirty="0">
                <a:latin typeface="Arial"/>
                <a:cs typeface="Arial"/>
              </a:rPr>
              <a:t>VICTIMS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FIRE,AIRCRAFT,OR  TRANSPORT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ACCIDENTS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Font typeface="Arial"/>
              <a:buAutoNum type="alphaUcPeriod"/>
            </a:pPr>
            <a:endParaRPr sz="2500">
              <a:latin typeface="Arial"/>
              <a:cs typeface="Arial"/>
            </a:endParaRPr>
          </a:p>
          <a:p>
            <a:pPr marL="485140" lvl="1" indent="-389255">
              <a:lnSpc>
                <a:spcPct val="100000"/>
              </a:lnSpc>
              <a:spcBef>
                <a:spcPts val="5"/>
              </a:spcBef>
              <a:buAutoNum type="alphaUcPeriod"/>
              <a:tabLst>
                <a:tab pos="485775" algn="l"/>
              </a:tabLst>
            </a:pPr>
            <a:r>
              <a:rPr sz="2400" spc="-5" dirty="0">
                <a:latin typeface="Arial"/>
                <a:cs typeface="Arial"/>
              </a:rPr>
              <a:t>CRANIOFACIAL </a:t>
            </a:r>
            <a:r>
              <a:rPr sz="2400" dirty="0">
                <a:latin typeface="Arial"/>
                <a:cs typeface="Arial"/>
              </a:rPr>
              <a:t>SUPERIMPOSITION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endParaRPr sz="2400">
              <a:latin typeface="Arial"/>
              <a:cs typeface="Arial"/>
            </a:endParaRPr>
          </a:p>
          <a:p>
            <a:pPr marL="516890">
              <a:lnSpc>
                <a:spcPct val="100000"/>
              </a:lnSpc>
              <a:spcBef>
                <a:spcPts val="290"/>
              </a:spcBef>
            </a:pPr>
            <a:r>
              <a:rPr sz="2400" spc="-5" dirty="0">
                <a:latin typeface="Arial"/>
                <a:cs typeface="Arial"/>
              </a:rPr>
              <a:t>IDENTIFICATION.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481329"/>
            <a:ext cx="358330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Determination of Sex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740" y="909573"/>
            <a:ext cx="3975735" cy="496443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z="2400" b="1" spc="-5" dirty="0">
                <a:latin typeface="Arial"/>
                <a:cs typeface="Arial"/>
              </a:rPr>
              <a:t>2. </a:t>
            </a:r>
            <a:r>
              <a:rPr sz="2400" b="1" dirty="0">
                <a:latin typeface="Arial"/>
                <a:cs typeface="Arial"/>
              </a:rPr>
              <a:t>Cranium second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best</a:t>
            </a:r>
            <a:endParaRPr sz="2400">
              <a:latin typeface="Arial"/>
              <a:cs typeface="Arial"/>
            </a:endParaRPr>
          </a:p>
          <a:p>
            <a:pPr marL="355600" marR="57785" indent="-342900">
              <a:lnSpc>
                <a:spcPct val="100000"/>
              </a:lnSpc>
              <a:spcBef>
                <a:spcPts val="14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Arial"/>
                <a:cs typeface="Arial"/>
              </a:rPr>
              <a:t>Crests </a:t>
            </a:r>
            <a:r>
              <a:rPr sz="2400" b="1" dirty="0">
                <a:latin typeface="Arial"/>
                <a:cs typeface="Arial"/>
              </a:rPr>
              <a:t>and ridges </a:t>
            </a:r>
            <a:r>
              <a:rPr sz="2400" b="1" spc="-5" dirty="0">
                <a:latin typeface="Arial"/>
                <a:cs typeface="Arial"/>
              </a:rPr>
              <a:t>more  pronounced </a:t>
            </a:r>
            <a:r>
              <a:rPr sz="2400" b="1" dirty="0">
                <a:latin typeface="Arial"/>
                <a:cs typeface="Arial"/>
              </a:rPr>
              <a:t>in </a:t>
            </a:r>
            <a:r>
              <a:rPr sz="2400" b="1" spc="-5" dirty="0">
                <a:latin typeface="Arial"/>
                <a:cs typeface="Arial"/>
              </a:rPr>
              <a:t>males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(A,  B,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C)</a:t>
            </a:r>
            <a:endParaRPr sz="2400">
              <a:latin typeface="Arial"/>
              <a:cs typeface="Arial"/>
            </a:endParaRPr>
          </a:p>
          <a:p>
            <a:pPr marL="355600" marR="244475" indent="-342900">
              <a:lnSpc>
                <a:spcPct val="100000"/>
              </a:lnSpc>
              <a:spcBef>
                <a:spcPts val="14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latin typeface="Arial"/>
                <a:cs typeface="Arial"/>
              </a:rPr>
              <a:t>Chin significantly</a:t>
            </a:r>
            <a:r>
              <a:rPr sz="2400" b="1" spc="-12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more  square </a:t>
            </a:r>
            <a:r>
              <a:rPr sz="2400" b="1" dirty="0">
                <a:latin typeface="Arial"/>
                <a:cs typeface="Arial"/>
              </a:rPr>
              <a:t>in males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(E)</a:t>
            </a:r>
            <a:endParaRPr sz="2400">
              <a:latin typeface="Arial"/>
              <a:cs typeface="Arial"/>
            </a:endParaRPr>
          </a:p>
          <a:p>
            <a:pPr marL="355600" marR="24130" indent="-342900">
              <a:lnSpc>
                <a:spcPct val="100000"/>
              </a:lnSpc>
              <a:spcBef>
                <a:spcPts val="144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latin typeface="Arial"/>
                <a:cs typeface="Arial"/>
              </a:rPr>
              <a:t>Jaw (I, E), mastoid  </a:t>
            </a:r>
            <a:r>
              <a:rPr sz="2400" b="1" spc="-5" dirty="0">
                <a:latin typeface="Arial"/>
                <a:cs typeface="Arial"/>
              </a:rPr>
              <a:t>process </a:t>
            </a:r>
            <a:r>
              <a:rPr sz="2400" b="1" dirty="0">
                <a:latin typeface="Arial"/>
                <a:cs typeface="Arial"/>
              </a:rPr>
              <a:t>wide and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robust  </a:t>
            </a:r>
            <a:r>
              <a:rPr sz="2400" b="1" dirty="0">
                <a:latin typeface="Arial"/>
                <a:cs typeface="Arial"/>
              </a:rPr>
              <a:t>in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males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14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Arial"/>
                <a:cs typeface="Arial"/>
              </a:rPr>
              <a:t>Forehead </a:t>
            </a:r>
            <a:r>
              <a:rPr sz="2400" b="1" dirty="0">
                <a:latin typeface="Arial"/>
                <a:cs typeface="Arial"/>
              </a:rPr>
              <a:t>slopes more</a:t>
            </a:r>
            <a:r>
              <a:rPr sz="2400" b="1" spc="-8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in  </a:t>
            </a:r>
            <a:r>
              <a:rPr sz="2400" b="1" spc="-5" dirty="0">
                <a:latin typeface="Arial"/>
                <a:cs typeface="Arial"/>
              </a:rPr>
              <a:t>males </a:t>
            </a:r>
            <a:r>
              <a:rPr sz="2400" b="1" dirty="0">
                <a:latin typeface="Arial"/>
                <a:cs typeface="Arial"/>
              </a:rPr>
              <a:t>(F)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55820" y="609600"/>
            <a:ext cx="4259580" cy="52928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1092453"/>
            <a:ext cx="8296909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The </a:t>
            </a:r>
            <a:r>
              <a:rPr sz="2400" b="1" spc="-5" dirty="0">
                <a:latin typeface="Arial"/>
                <a:cs typeface="Arial"/>
              </a:rPr>
              <a:t>cranium </a:t>
            </a:r>
            <a:r>
              <a:rPr sz="2400" b="1" dirty="0">
                <a:latin typeface="Arial"/>
                <a:cs typeface="Arial"/>
              </a:rPr>
              <a:t>is the only reliable </a:t>
            </a:r>
            <a:r>
              <a:rPr sz="2400" b="1" spc="-5" dirty="0">
                <a:latin typeface="Arial"/>
                <a:cs typeface="Arial"/>
              </a:rPr>
              <a:t>bone and, even </a:t>
            </a:r>
            <a:r>
              <a:rPr sz="2400" b="1" dirty="0">
                <a:latin typeface="Arial"/>
                <a:cs typeface="Arial"/>
              </a:rPr>
              <a:t>then,</a:t>
            </a:r>
            <a:r>
              <a:rPr sz="2400" b="1" spc="-10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can  only tell </a:t>
            </a:r>
            <a:r>
              <a:rPr sz="2400" b="1" spc="-5" dirty="0">
                <a:latin typeface="Arial"/>
                <a:cs typeface="Arial"/>
              </a:rPr>
              <a:t>general category as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below:</a:t>
            </a:r>
            <a:endParaRPr sz="2400">
              <a:latin typeface="Arial"/>
              <a:cs typeface="Arial"/>
            </a:endParaRPr>
          </a:p>
          <a:p>
            <a:pPr marL="355600" marR="442595" indent="-342900">
              <a:lnSpc>
                <a:spcPct val="100000"/>
              </a:lnSpc>
              <a:spcBef>
                <a:spcPts val="14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Arial"/>
                <a:cs typeface="Arial"/>
              </a:rPr>
              <a:t>Mongoloid </a:t>
            </a:r>
            <a:r>
              <a:rPr sz="2400" b="1" dirty="0">
                <a:latin typeface="Arial"/>
                <a:cs typeface="Arial"/>
              </a:rPr>
              <a:t>(all of Asian </a:t>
            </a:r>
            <a:r>
              <a:rPr sz="2400" b="1" spc="-5" dirty="0">
                <a:latin typeface="Arial"/>
                <a:cs typeface="Arial"/>
              </a:rPr>
              <a:t>decent </a:t>
            </a:r>
            <a:r>
              <a:rPr sz="2400" b="1" dirty="0">
                <a:latin typeface="Arial"/>
                <a:cs typeface="Arial"/>
              </a:rPr>
              <a:t>and </a:t>
            </a:r>
            <a:r>
              <a:rPr sz="2400" b="1" spc="-5" dirty="0">
                <a:latin typeface="Arial"/>
                <a:cs typeface="Arial"/>
              </a:rPr>
              <a:t>Native</a:t>
            </a:r>
            <a:r>
              <a:rPr sz="2400" b="1" spc="-20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American  decent)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740" y="4019169"/>
            <a:ext cx="7752715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latin typeface="Arial"/>
                <a:cs typeface="Arial"/>
              </a:rPr>
              <a:t>Negro </a:t>
            </a:r>
            <a:r>
              <a:rPr sz="2400" b="1" spc="-5" dirty="0">
                <a:latin typeface="Arial"/>
                <a:cs typeface="Arial"/>
              </a:rPr>
              <a:t>(everyone </a:t>
            </a:r>
            <a:r>
              <a:rPr sz="2400" b="1" dirty="0">
                <a:latin typeface="Arial"/>
                <a:cs typeface="Arial"/>
              </a:rPr>
              <a:t>of African </a:t>
            </a:r>
            <a:r>
              <a:rPr sz="2400" b="1" spc="-5" dirty="0">
                <a:latin typeface="Arial"/>
                <a:cs typeface="Arial"/>
              </a:rPr>
              <a:t>decent </a:t>
            </a:r>
            <a:r>
              <a:rPr sz="2400" b="1" dirty="0">
                <a:latin typeface="Arial"/>
                <a:cs typeface="Arial"/>
              </a:rPr>
              <a:t>and </a:t>
            </a:r>
            <a:r>
              <a:rPr sz="2400" b="1" spc="-15" dirty="0">
                <a:latin typeface="Arial"/>
                <a:cs typeface="Arial"/>
              </a:rPr>
              <a:t>West</a:t>
            </a:r>
            <a:r>
              <a:rPr sz="2400" b="1" spc="-1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Indian  </a:t>
            </a:r>
            <a:r>
              <a:rPr sz="2400" b="1" spc="-5" dirty="0">
                <a:latin typeface="Arial"/>
                <a:cs typeface="Arial"/>
              </a:rPr>
              <a:t>decent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3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Arial"/>
                <a:cs typeface="Arial"/>
              </a:rPr>
              <a:t>Caucasian </a:t>
            </a:r>
            <a:r>
              <a:rPr sz="2400" b="1" dirty="0">
                <a:latin typeface="Arial"/>
                <a:cs typeface="Arial"/>
              </a:rPr>
              <a:t>(all ‘white’</a:t>
            </a:r>
            <a:r>
              <a:rPr sz="2400" b="1" spc="-19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individuals)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11986" y="178053"/>
            <a:ext cx="596011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latin typeface="Arial"/>
                <a:cs typeface="Arial"/>
              </a:rPr>
              <a:t>Determination of</a:t>
            </a:r>
            <a:r>
              <a:rPr sz="4400" spc="-7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Race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64460" y="513333"/>
            <a:ext cx="496760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Arial"/>
                <a:cs typeface="Arial"/>
              </a:rPr>
              <a:t>Race</a:t>
            </a:r>
            <a:r>
              <a:rPr sz="4400" b="0" spc="-70" dirty="0">
                <a:latin typeface="Arial"/>
                <a:cs typeface="Arial"/>
              </a:rPr>
              <a:t> </a:t>
            </a:r>
            <a:r>
              <a:rPr sz="4400" b="0" dirty="0">
                <a:latin typeface="Arial"/>
                <a:cs typeface="Arial"/>
              </a:rPr>
              <a:t>Determination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04228" y="4960696"/>
            <a:ext cx="16249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•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Negroid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8327" y="1676400"/>
            <a:ext cx="2481002" cy="3110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52800" y="1752600"/>
            <a:ext cx="2590789" cy="3034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77000" y="1731264"/>
            <a:ext cx="2514600" cy="30693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64540" y="5001514"/>
            <a:ext cx="17627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50" spc="815" dirty="0">
                <a:solidFill>
                  <a:srgbClr val="009999"/>
                </a:solidFill>
                <a:latin typeface="Wingdings"/>
                <a:cs typeface="Wingdings"/>
              </a:rPr>
              <a:t>◼</a:t>
            </a:r>
            <a:r>
              <a:rPr sz="2400" spc="815" dirty="0">
                <a:latin typeface="Tahoma"/>
                <a:cs typeface="Tahoma"/>
              </a:rPr>
              <a:t>•</a:t>
            </a:r>
            <a:r>
              <a:rPr sz="2400" spc="-30" dirty="0">
                <a:latin typeface="Tahoma"/>
                <a:cs typeface="Tahoma"/>
              </a:rPr>
              <a:t> </a:t>
            </a:r>
            <a:r>
              <a:rPr sz="2400" spc="-225" dirty="0">
                <a:latin typeface="Tahoma"/>
                <a:cs typeface="Tahoma"/>
              </a:rPr>
              <a:t>Caucasoid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56050" y="5001514"/>
            <a:ext cx="16395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5745" indent="-233679">
              <a:lnSpc>
                <a:spcPct val="100000"/>
              </a:lnSpc>
              <a:spcBef>
                <a:spcPts val="100"/>
              </a:spcBef>
              <a:buChar char="•"/>
              <a:tabLst>
                <a:tab pos="246379" algn="l"/>
              </a:tabLst>
            </a:pPr>
            <a:r>
              <a:rPr sz="2400" spc="-5" dirty="0">
                <a:latin typeface="Tahoma"/>
                <a:cs typeface="Tahoma"/>
              </a:rPr>
              <a:t>Mo</a:t>
            </a:r>
            <a:r>
              <a:rPr sz="2400" dirty="0">
                <a:latin typeface="Tahoma"/>
                <a:cs typeface="Tahoma"/>
              </a:rPr>
              <a:t>n</a:t>
            </a:r>
            <a:r>
              <a:rPr sz="2400" spc="-5" dirty="0">
                <a:latin typeface="Tahoma"/>
                <a:cs typeface="Tahoma"/>
              </a:rPr>
              <a:t>g</a:t>
            </a:r>
            <a:r>
              <a:rPr sz="2400" dirty="0">
                <a:latin typeface="Tahoma"/>
                <a:cs typeface="Tahoma"/>
              </a:rPr>
              <a:t>o</a:t>
            </a:r>
            <a:r>
              <a:rPr sz="2400" spc="-5" dirty="0">
                <a:latin typeface="Tahoma"/>
                <a:cs typeface="Tahoma"/>
              </a:rPr>
              <a:t>l</a:t>
            </a:r>
            <a:r>
              <a:rPr sz="2400" dirty="0">
                <a:latin typeface="Tahoma"/>
                <a:cs typeface="Tahoma"/>
              </a:rPr>
              <a:t>o</a:t>
            </a:r>
            <a:r>
              <a:rPr sz="2400" spc="-5" dirty="0">
                <a:latin typeface="Tahoma"/>
                <a:cs typeface="Tahoma"/>
              </a:rPr>
              <a:t>id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3594" y="249123"/>
            <a:ext cx="48018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Facial</a:t>
            </a:r>
            <a:r>
              <a:rPr spc="-10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Reconstruction</a:t>
            </a:r>
          </a:p>
        </p:txBody>
      </p:sp>
      <p:sp>
        <p:nvSpPr>
          <p:cNvPr id="3" name="object 3"/>
          <p:cNvSpPr/>
          <p:nvPr/>
        </p:nvSpPr>
        <p:spPr>
          <a:xfrm>
            <a:off x="381000" y="1676400"/>
            <a:ext cx="2677668" cy="350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79775" y="1013205"/>
            <a:ext cx="4965700" cy="4842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latin typeface="Times New Roman"/>
                <a:cs typeface="Times New Roman"/>
              </a:rPr>
              <a:t>1. </a:t>
            </a:r>
            <a:r>
              <a:rPr sz="2400" b="1" i="1" spc="-5" dirty="0">
                <a:latin typeface="Times New Roman"/>
                <a:cs typeface="Times New Roman"/>
              </a:rPr>
              <a:t>Obtain skull</a:t>
            </a:r>
            <a:endParaRPr sz="2400">
              <a:latin typeface="Times New Roman"/>
              <a:cs typeface="Times New Roman"/>
            </a:endParaRPr>
          </a:p>
          <a:p>
            <a:pPr marL="195580" marR="299085" indent="-195580">
              <a:lnSpc>
                <a:spcPct val="150100"/>
              </a:lnSpc>
              <a:spcBef>
                <a:spcPts val="475"/>
              </a:spcBef>
              <a:buChar char="•"/>
              <a:tabLst>
                <a:tab pos="195580" algn="l"/>
              </a:tabLst>
            </a:pPr>
            <a:r>
              <a:rPr sz="2400" spc="-5" dirty="0">
                <a:latin typeface="Times New Roman"/>
                <a:cs typeface="Times New Roman"/>
              </a:rPr>
              <a:t>Determine demographic information  (female, </a:t>
            </a:r>
            <a:r>
              <a:rPr sz="2400" dirty="0">
                <a:latin typeface="Times New Roman"/>
                <a:cs typeface="Times New Roman"/>
              </a:rPr>
              <a:t>Caucasian, early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40s)</a:t>
            </a:r>
            <a:endParaRPr sz="2400">
              <a:latin typeface="Times New Roman"/>
              <a:cs typeface="Times New Roman"/>
            </a:endParaRPr>
          </a:p>
          <a:p>
            <a:pPr marL="195580" indent="-182880">
              <a:lnSpc>
                <a:spcPct val="100000"/>
              </a:lnSpc>
              <a:spcBef>
                <a:spcPts val="1440"/>
              </a:spcBef>
              <a:buChar char="•"/>
              <a:tabLst>
                <a:tab pos="195580" algn="l"/>
              </a:tabLst>
            </a:pPr>
            <a:r>
              <a:rPr sz="2400" dirty="0">
                <a:latin typeface="Times New Roman"/>
                <a:cs typeface="Times New Roman"/>
              </a:rPr>
              <a:t>Note unique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features</a:t>
            </a:r>
            <a:endParaRPr sz="24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1440"/>
              </a:spcBef>
            </a:pPr>
            <a:r>
              <a:rPr sz="2400" dirty="0">
                <a:latin typeface="Times New Roman"/>
                <a:cs typeface="Times New Roman"/>
              </a:rPr>
              <a:t>(had lost all back teeth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on</a:t>
            </a:r>
            <a:endParaRPr sz="24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Times New Roman"/>
                <a:cs typeface="Times New Roman"/>
              </a:rPr>
              <a:t>upper and lower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jaw)</a:t>
            </a:r>
            <a:endParaRPr sz="2400">
              <a:latin typeface="Times New Roman"/>
              <a:cs typeface="Times New Roman"/>
            </a:endParaRPr>
          </a:p>
          <a:p>
            <a:pPr marL="178435" indent="-166370">
              <a:lnSpc>
                <a:spcPct val="100000"/>
              </a:lnSpc>
              <a:spcBef>
                <a:spcPts val="1440"/>
              </a:spcBef>
              <a:buChar char="•"/>
              <a:tabLst>
                <a:tab pos="179070" algn="l"/>
              </a:tabLst>
            </a:pPr>
            <a:r>
              <a:rPr sz="2400" dirty="0">
                <a:latin typeface="Times New Roman"/>
                <a:cs typeface="Times New Roman"/>
              </a:rPr>
              <a:t>Anything </a:t>
            </a:r>
            <a:r>
              <a:rPr sz="2400" spc="-5" dirty="0">
                <a:latin typeface="Times New Roman"/>
                <a:cs typeface="Times New Roman"/>
              </a:rPr>
              <a:t>known </a:t>
            </a:r>
            <a:r>
              <a:rPr sz="2400" dirty="0">
                <a:latin typeface="Times New Roman"/>
                <a:cs typeface="Times New Roman"/>
              </a:rPr>
              <a:t>about </a:t>
            </a:r>
            <a:r>
              <a:rPr sz="2400" spc="-5" dirty="0">
                <a:latin typeface="Times New Roman"/>
                <a:cs typeface="Times New Roman"/>
              </a:rPr>
              <a:t>this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individual?</a:t>
            </a:r>
            <a:endParaRPr sz="2400">
              <a:latin typeface="Times New Roman"/>
              <a:cs typeface="Times New Roman"/>
            </a:endParaRPr>
          </a:p>
          <a:p>
            <a:pPr marL="927100" marR="123825">
              <a:lnSpc>
                <a:spcPct val="100000"/>
              </a:lnSpc>
              <a:spcBef>
                <a:spcPts val="1440"/>
              </a:spcBef>
            </a:pPr>
            <a:r>
              <a:rPr sz="2400" spc="-5" dirty="0">
                <a:latin typeface="Times New Roman"/>
                <a:cs typeface="Times New Roman"/>
              </a:rPr>
              <a:t>(came </a:t>
            </a:r>
            <a:r>
              <a:rPr sz="2400" dirty="0">
                <a:latin typeface="Times New Roman"/>
                <a:cs typeface="Times New Roman"/>
              </a:rPr>
              <a:t>to </a:t>
            </a:r>
            <a:r>
              <a:rPr sz="2400" spc="-5" dirty="0">
                <a:latin typeface="Times New Roman"/>
                <a:cs typeface="Times New Roman"/>
              </a:rPr>
              <a:t>U.S. </a:t>
            </a:r>
            <a:r>
              <a:rPr sz="2400" dirty="0">
                <a:latin typeface="Times New Roman"/>
                <a:cs typeface="Times New Roman"/>
              </a:rPr>
              <a:t>by boat in 1710  from Europe, died and buried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  </a:t>
            </a:r>
            <a:r>
              <a:rPr sz="2400" spc="-5" dirty="0">
                <a:latin typeface="Times New Roman"/>
                <a:cs typeface="Times New Roman"/>
              </a:rPr>
              <a:t>NY </a:t>
            </a:r>
            <a:r>
              <a:rPr sz="2400" dirty="0">
                <a:latin typeface="Times New Roman"/>
                <a:cs typeface="Times New Roman"/>
              </a:rPr>
              <a:t>around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1733)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3594" y="252171"/>
            <a:ext cx="37401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Arial"/>
                <a:cs typeface="Arial"/>
              </a:rPr>
              <a:t>Facial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Reconstruction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400" y="2209800"/>
            <a:ext cx="2438400" cy="251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24200" y="2209800"/>
            <a:ext cx="2514600" cy="2590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530094" y="830325"/>
            <a:ext cx="4480560" cy="112268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40"/>
              </a:spcBef>
              <a:tabLst>
                <a:tab pos="456565" algn="l"/>
              </a:tabLst>
            </a:pPr>
            <a:r>
              <a:rPr sz="2400" b="1" i="1" dirty="0">
                <a:latin typeface="Times New Roman"/>
                <a:cs typeface="Times New Roman"/>
              </a:rPr>
              <a:t>2.	Add tissue depth</a:t>
            </a:r>
            <a:r>
              <a:rPr sz="2400" b="1" i="1" spc="-30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markers</a:t>
            </a:r>
            <a:endParaRPr sz="2400">
              <a:latin typeface="Times New Roman"/>
              <a:cs typeface="Times New Roman"/>
            </a:endParaRPr>
          </a:p>
          <a:p>
            <a:pPr marL="456565" indent="-456565">
              <a:lnSpc>
                <a:spcPct val="100000"/>
              </a:lnSpc>
              <a:spcBef>
                <a:spcPts val="1440"/>
              </a:spcBef>
              <a:buChar char="•"/>
              <a:tabLst>
                <a:tab pos="456565" algn="l"/>
                <a:tab pos="457200" algn="l"/>
              </a:tabLst>
            </a:pPr>
            <a:r>
              <a:rPr sz="2400" spc="-5" dirty="0">
                <a:latin typeface="Times New Roman"/>
                <a:cs typeface="Times New Roman"/>
              </a:rPr>
              <a:t>Based </a:t>
            </a:r>
            <a:r>
              <a:rPr sz="2400" dirty="0">
                <a:latin typeface="Times New Roman"/>
                <a:cs typeface="Times New Roman"/>
              </a:rPr>
              <a:t>on </a:t>
            </a:r>
            <a:r>
              <a:rPr sz="2400" spc="-5" dirty="0">
                <a:latin typeface="Times New Roman"/>
                <a:cs typeface="Times New Roman"/>
              </a:rPr>
              <a:t>largely </a:t>
            </a:r>
            <a:r>
              <a:rPr sz="2400" dirty="0">
                <a:latin typeface="Times New Roman"/>
                <a:cs typeface="Times New Roman"/>
              </a:rPr>
              <a:t>on sex and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race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96000" y="2133600"/>
            <a:ext cx="2438400" cy="2514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553080" y="4671441"/>
            <a:ext cx="457009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5495" marR="5080" indent="-77343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latin typeface="Times New Roman"/>
                <a:cs typeface="Times New Roman"/>
              </a:rPr>
              <a:t>3. Begin to add common fat</a:t>
            </a:r>
            <a:r>
              <a:rPr sz="2400" b="1" i="1" spc="-135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deposits  and </a:t>
            </a:r>
            <a:r>
              <a:rPr sz="2400" b="1" i="1" spc="-5" dirty="0">
                <a:latin typeface="Times New Roman"/>
                <a:cs typeface="Times New Roman"/>
              </a:rPr>
              <a:t>underlying</a:t>
            </a:r>
            <a:r>
              <a:rPr sz="2400" b="1" i="1" spc="-30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muscles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3594" y="249123"/>
            <a:ext cx="48018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Facial</a:t>
            </a:r>
            <a:r>
              <a:rPr spc="-10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Reconstruction</a:t>
            </a:r>
          </a:p>
        </p:txBody>
      </p:sp>
      <p:sp>
        <p:nvSpPr>
          <p:cNvPr id="3" name="object 3"/>
          <p:cNvSpPr/>
          <p:nvPr/>
        </p:nvSpPr>
        <p:spPr>
          <a:xfrm>
            <a:off x="685800" y="990600"/>
            <a:ext cx="1435608" cy="198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517394" y="1394205"/>
            <a:ext cx="322897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382905" algn="l"/>
              </a:tabLst>
            </a:pPr>
            <a:r>
              <a:rPr sz="2400" b="1" i="1" dirty="0">
                <a:latin typeface="Times New Roman"/>
                <a:cs typeface="Times New Roman"/>
              </a:rPr>
              <a:t>4.	Add muscle to</a:t>
            </a:r>
            <a:r>
              <a:rPr sz="2400" b="1" i="1" spc="-130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average  depth for</a:t>
            </a:r>
            <a:r>
              <a:rPr sz="2400" b="1" i="1" spc="-25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race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86000" y="2895600"/>
            <a:ext cx="1461515" cy="1905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9600" y="4572000"/>
            <a:ext cx="1475232" cy="2057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041775" y="3604641"/>
            <a:ext cx="28346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latin typeface="Times New Roman"/>
                <a:cs typeface="Times New Roman"/>
              </a:rPr>
              <a:t>5. Add </a:t>
            </a:r>
            <a:r>
              <a:rPr sz="2400" b="1" i="1" spc="-5" dirty="0">
                <a:latin typeface="Times New Roman"/>
                <a:cs typeface="Times New Roman"/>
              </a:rPr>
              <a:t>skin, nose,</a:t>
            </a:r>
            <a:r>
              <a:rPr sz="2400" b="1" i="1" spc="-114" dirty="0">
                <a:latin typeface="Times New Roman"/>
                <a:cs typeface="Times New Roman"/>
              </a:rPr>
              <a:t> </a:t>
            </a:r>
            <a:r>
              <a:rPr sz="2400" b="1" i="1" spc="-5" dirty="0">
                <a:latin typeface="Times New Roman"/>
                <a:cs typeface="Times New Roman"/>
              </a:rPr>
              <a:t>ears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41194" y="5357571"/>
            <a:ext cx="43427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382905" algn="l"/>
              </a:tabLst>
            </a:pPr>
            <a:r>
              <a:rPr sz="2400" b="1" i="1" dirty="0">
                <a:latin typeface="Times New Roman"/>
                <a:cs typeface="Times New Roman"/>
              </a:rPr>
              <a:t>6.	Add features related to age and  race (wrinkles, eye </a:t>
            </a:r>
            <a:r>
              <a:rPr sz="2400" b="1" i="1" spc="-5" dirty="0">
                <a:latin typeface="Times New Roman"/>
                <a:cs typeface="Times New Roman"/>
              </a:rPr>
              <a:t>and hair</a:t>
            </a:r>
            <a:r>
              <a:rPr sz="2400" b="1" i="1" spc="-80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color)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7250">
              <a:lnSpc>
                <a:spcPct val="100000"/>
              </a:lnSpc>
              <a:spcBef>
                <a:spcPts val="100"/>
              </a:spcBef>
            </a:pPr>
            <a:r>
              <a:rPr dirty="0"/>
              <a:t>Facial</a:t>
            </a:r>
            <a:r>
              <a:rPr spc="-100" dirty="0"/>
              <a:t> </a:t>
            </a:r>
            <a:r>
              <a:rPr dirty="0"/>
              <a:t>Reconstruction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04800" y="914400"/>
            <a:ext cx="4131945" cy="5212080"/>
            <a:chOff x="304800" y="914400"/>
            <a:chExt cx="4131945" cy="5212080"/>
          </a:xfrm>
        </p:grpSpPr>
        <p:sp>
          <p:nvSpPr>
            <p:cNvPr id="4" name="object 4"/>
            <p:cNvSpPr/>
            <p:nvPr/>
          </p:nvSpPr>
          <p:spPr>
            <a:xfrm>
              <a:off x="304800" y="914400"/>
              <a:ext cx="2747772" cy="3733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446020" y="4503420"/>
              <a:ext cx="1990344" cy="16230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432175" y="2156586"/>
            <a:ext cx="48869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382905" algn="l"/>
              </a:tabLst>
            </a:pPr>
            <a:r>
              <a:rPr sz="2400" b="1" i="1" dirty="0">
                <a:latin typeface="Times New Roman"/>
                <a:cs typeface="Times New Roman"/>
              </a:rPr>
              <a:t>7.	Add clothing etc appropriate </a:t>
            </a:r>
            <a:r>
              <a:rPr sz="2400" b="1" i="1" spc="-5" dirty="0">
                <a:latin typeface="Times New Roman"/>
                <a:cs typeface="Times New Roman"/>
              </a:rPr>
              <a:t>for</a:t>
            </a:r>
            <a:r>
              <a:rPr sz="2400" b="1" i="1" spc="-120" dirty="0">
                <a:latin typeface="Times New Roman"/>
                <a:cs typeface="Times New Roman"/>
              </a:rPr>
              <a:t> </a:t>
            </a:r>
            <a:r>
              <a:rPr sz="2400" b="1" i="1" spc="-5" dirty="0">
                <a:latin typeface="Times New Roman"/>
                <a:cs typeface="Times New Roman"/>
              </a:rPr>
              <a:t>the  </a:t>
            </a:r>
            <a:r>
              <a:rPr sz="2400" b="1" i="1" dirty="0">
                <a:latin typeface="Times New Roman"/>
                <a:cs typeface="Times New Roman"/>
              </a:rPr>
              <a:t>time period, religious </a:t>
            </a:r>
            <a:r>
              <a:rPr sz="2400" b="1" i="1" spc="-5" dirty="0">
                <a:latin typeface="Times New Roman"/>
                <a:cs typeface="Times New Roman"/>
              </a:rPr>
              <a:t>affiliations,</a:t>
            </a:r>
            <a:r>
              <a:rPr sz="2400" b="1" i="1" spc="-140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etc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47615" y="4503420"/>
            <a:ext cx="1950719" cy="16230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27876" y="4503420"/>
            <a:ext cx="1952244" cy="16230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3074" y="1465387"/>
            <a:ext cx="7736205" cy="2037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686560">
              <a:lnSpc>
                <a:spcPct val="137500"/>
              </a:lnSpc>
              <a:spcBef>
                <a:spcPts val="95"/>
              </a:spcBef>
            </a:pPr>
            <a:r>
              <a:rPr sz="4800" dirty="0">
                <a:solidFill>
                  <a:srgbClr val="FF3300"/>
                </a:solidFill>
                <a:latin typeface="Arial"/>
                <a:cs typeface="Arial"/>
              </a:rPr>
              <a:t>BITE MARK IN  FORENSIC</a:t>
            </a:r>
            <a:r>
              <a:rPr sz="4800" spc="-5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4800" spc="-15" dirty="0">
                <a:solidFill>
                  <a:srgbClr val="FF3300"/>
                </a:solidFill>
                <a:latin typeface="Arial"/>
                <a:cs typeface="Arial"/>
              </a:rPr>
              <a:t>ODONTOLOGY</a:t>
            </a:r>
            <a:endParaRPr sz="4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5420969"/>
            <a:ext cx="78943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i="1" dirty="0">
                <a:solidFill>
                  <a:srgbClr val="FF3300"/>
                </a:solidFill>
                <a:latin typeface="Arial"/>
                <a:cs typeface="Arial"/>
              </a:rPr>
              <a:t>‘ A </a:t>
            </a:r>
            <a:r>
              <a:rPr sz="2000" b="1" i="1" spc="-5" dirty="0">
                <a:solidFill>
                  <a:srgbClr val="FF3300"/>
                </a:solidFill>
                <a:latin typeface="Arial"/>
                <a:cs typeface="Arial"/>
              </a:rPr>
              <a:t>criminal may lie </a:t>
            </a:r>
            <a:r>
              <a:rPr sz="2000" b="1" i="1" dirty="0">
                <a:solidFill>
                  <a:srgbClr val="FF3300"/>
                </a:solidFill>
                <a:latin typeface="Arial"/>
                <a:cs typeface="Arial"/>
              </a:rPr>
              <a:t>through his teeth , his </a:t>
            </a:r>
            <a:r>
              <a:rPr sz="2000" b="1" i="1" spc="-5" dirty="0">
                <a:solidFill>
                  <a:srgbClr val="FF3300"/>
                </a:solidFill>
                <a:latin typeface="Arial"/>
                <a:cs typeface="Arial"/>
              </a:rPr>
              <a:t>teeth-marks will </a:t>
            </a:r>
            <a:r>
              <a:rPr sz="2000" b="1" i="1" dirty="0">
                <a:solidFill>
                  <a:srgbClr val="FF3300"/>
                </a:solidFill>
                <a:latin typeface="Arial"/>
                <a:cs typeface="Arial"/>
              </a:rPr>
              <a:t>never</a:t>
            </a:r>
            <a:r>
              <a:rPr sz="2000" b="1" i="1" spc="-33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F3300"/>
                </a:solidFill>
                <a:latin typeface="Arial"/>
                <a:cs typeface="Arial"/>
              </a:rPr>
              <a:t>’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25411" y="139954"/>
            <a:ext cx="2274849" cy="215366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655" y="0"/>
            <a:ext cx="2456675" cy="240284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81708" y="643254"/>
            <a:ext cx="61791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5" dirty="0">
                <a:latin typeface="Arial"/>
                <a:cs typeface="Arial"/>
              </a:rPr>
              <a:t>Photograph, impressions </a:t>
            </a:r>
            <a:r>
              <a:rPr sz="2400" b="0" dirty="0">
                <a:latin typeface="Arial"/>
                <a:cs typeface="Arial"/>
              </a:rPr>
              <a:t>of </a:t>
            </a:r>
            <a:r>
              <a:rPr sz="2400" b="0" spc="-5" dirty="0">
                <a:latin typeface="Arial"/>
                <a:cs typeface="Arial"/>
              </a:rPr>
              <a:t>abused are</a:t>
            </a:r>
            <a:r>
              <a:rPr sz="2400" b="0" spc="70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taken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88491" y="1600200"/>
            <a:ext cx="3174492" cy="4526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0" y="1706879"/>
            <a:ext cx="1981200" cy="2906978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34200" y="2154935"/>
            <a:ext cx="1981200" cy="2642152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4232" y="276809"/>
            <a:ext cx="5412740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5575">
              <a:lnSpc>
                <a:spcPct val="100000"/>
              </a:lnSpc>
              <a:spcBef>
                <a:spcPts val="100"/>
              </a:spcBef>
            </a:pPr>
            <a:r>
              <a:rPr sz="2400" b="0" spc="-5" dirty="0">
                <a:latin typeface="Arial"/>
                <a:cs typeface="Arial"/>
              </a:rPr>
              <a:t>Bite </a:t>
            </a:r>
            <a:r>
              <a:rPr sz="2400" b="0" dirty="0">
                <a:latin typeface="Arial"/>
                <a:cs typeface="Arial"/>
              </a:rPr>
              <a:t>registration of </a:t>
            </a:r>
            <a:r>
              <a:rPr sz="2400" b="0" spc="-5" dirty="0">
                <a:latin typeface="Arial"/>
                <a:cs typeface="Arial"/>
              </a:rPr>
              <a:t>abused dentition</a:t>
            </a:r>
            <a:r>
              <a:rPr sz="2400" b="0" spc="5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in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0" spc="-5" dirty="0">
                <a:latin typeface="Arial"/>
                <a:cs typeface="Arial"/>
              </a:rPr>
              <a:t>wax can help match bitemarks on</a:t>
            </a:r>
            <a:r>
              <a:rPr sz="2400" b="0" spc="35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victim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14600" y="1286254"/>
            <a:ext cx="4114800" cy="54955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1640" y="755649"/>
            <a:ext cx="25107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02945" algn="l"/>
              </a:tabLst>
            </a:pPr>
            <a:r>
              <a:rPr sz="2800" b="0" spc="-5" dirty="0">
                <a:latin typeface="Arial"/>
                <a:cs typeface="Arial"/>
              </a:rPr>
              <a:t>2.	</a:t>
            </a:r>
            <a:r>
              <a:rPr sz="2800" b="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CRIMIN</a:t>
            </a:r>
            <a:r>
              <a:rPr sz="2800" b="0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sz="2800" b="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L: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2348" y="1622107"/>
            <a:ext cx="6920865" cy="3757929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82905" indent="-370840">
              <a:lnSpc>
                <a:spcPct val="100000"/>
              </a:lnSpc>
              <a:spcBef>
                <a:spcPts val="680"/>
              </a:spcBef>
              <a:buAutoNum type="alphaUcPeriod"/>
              <a:tabLst>
                <a:tab pos="383540" algn="l"/>
              </a:tabLst>
            </a:pPr>
            <a:r>
              <a:rPr sz="2400" dirty="0">
                <a:latin typeface="Arial"/>
                <a:cs typeface="Arial"/>
              </a:rPr>
              <a:t>IDENTIFICATION OF </a:t>
            </a:r>
            <a:r>
              <a:rPr sz="2400" spc="-5" dirty="0">
                <a:latin typeface="Arial"/>
                <a:cs typeface="Arial"/>
              </a:rPr>
              <a:t>PERSONS FROM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THEIR</a:t>
            </a:r>
            <a:endParaRPr sz="2400">
              <a:latin typeface="Arial"/>
              <a:cs typeface="Arial"/>
            </a:endParaRPr>
          </a:p>
          <a:p>
            <a:pPr marL="433070">
              <a:lnSpc>
                <a:spcPct val="100000"/>
              </a:lnSpc>
              <a:spcBef>
                <a:spcPts val="580"/>
              </a:spcBef>
            </a:pPr>
            <a:r>
              <a:rPr sz="2400" spc="-5" dirty="0">
                <a:latin typeface="Arial"/>
                <a:cs typeface="Arial"/>
              </a:rPr>
              <a:t>DENTITION-----DEAD/LIVING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000">
              <a:latin typeface="Arial"/>
              <a:cs typeface="Arial"/>
            </a:endParaRPr>
          </a:p>
          <a:p>
            <a:pPr marL="469265" indent="-373380">
              <a:lnSpc>
                <a:spcPct val="100000"/>
              </a:lnSpc>
              <a:buAutoNum type="alphaUcPeriod" startAt="2"/>
              <a:tabLst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DEALING </a:t>
            </a:r>
            <a:r>
              <a:rPr sz="2400" dirty="0">
                <a:latin typeface="Arial"/>
                <a:cs typeface="Arial"/>
              </a:rPr>
              <a:t>WITH </a:t>
            </a:r>
            <a:r>
              <a:rPr sz="2400" spc="-5" dirty="0">
                <a:latin typeface="Arial"/>
                <a:cs typeface="Arial"/>
              </a:rPr>
              <a:t>BITE </a:t>
            </a:r>
            <a:r>
              <a:rPr sz="2400" dirty="0">
                <a:latin typeface="Arial"/>
                <a:cs typeface="Arial"/>
              </a:rPr>
              <a:t>MARK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IDENTIFICATION</a:t>
            </a:r>
            <a:endParaRPr sz="2400">
              <a:latin typeface="Arial"/>
              <a:cs typeface="Arial"/>
            </a:endParaRPr>
          </a:p>
          <a:p>
            <a:pPr marL="43942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- FOOD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STUFFS</a:t>
            </a:r>
            <a:endParaRPr sz="2400">
              <a:latin typeface="Arial"/>
              <a:cs typeface="Arial"/>
            </a:endParaRPr>
          </a:p>
          <a:p>
            <a:pPr marL="433070">
              <a:lnSpc>
                <a:spcPct val="100000"/>
              </a:lnSpc>
              <a:spcBef>
                <a:spcPts val="580"/>
              </a:spcBef>
            </a:pPr>
            <a:r>
              <a:rPr sz="2400" dirty="0">
                <a:latin typeface="Arial"/>
                <a:cs typeface="Arial"/>
              </a:rPr>
              <a:t>-ON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ASSAILANT</a:t>
            </a:r>
            <a:endParaRPr sz="2400">
              <a:latin typeface="Arial"/>
              <a:cs typeface="Arial"/>
            </a:endParaRPr>
          </a:p>
          <a:p>
            <a:pPr marL="433070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latin typeface="Arial"/>
                <a:cs typeface="Arial"/>
              </a:rPr>
              <a:t>-THE </a:t>
            </a:r>
            <a:r>
              <a:rPr sz="2400" dirty="0">
                <a:latin typeface="Arial"/>
                <a:cs typeface="Arial"/>
              </a:rPr>
              <a:t>VICTIM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000">
              <a:latin typeface="Arial"/>
              <a:cs typeface="Arial"/>
            </a:endParaRPr>
          </a:p>
          <a:p>
            <a:pPr marL="486409" indent="-390525">
              <a:lnSpc>
                <a:spcPct val="100000"/>
              </a:lnSpc>
              <a:buAutoNum type="alphaUcPeriod" startAt="3"/>
              <a:tabLst>
                <a:tab pos="487045" algn="l"/>
              </a:tabLst>
            </a:pPr>
            <a:r>
              <a:rPr sz="2400" spc="-5" dirty="0">
                <a:latin typeface="Arial"/>
                <a:cs typeface="Arial"/>
              </a:rPr>
              <a:t>RESEARCH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1362" y="210438"/>
            <a:ext cx="321754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275" marR="5080" indent="-29209">
              <a:lnSpc>
                <a:spcPct val="100000"/>
              </a:lnSpc>
              <a:spcBef>
                <a:spcPts val="95"/>
              </a:spcBef>
            </a:pPr>
            <a:r>
              <a:rPr sz="4000" b="0" spc="-5" dirty="0">
                <a:latin typeface="Arial"/>
                <a:cs typeface="Arial"/>
              </a:rPr>
              <a:t>Photograph</a:t>
            </a:r>
            <a:r>
              <a:rPr sz="4000" b="0" spc="-45" dirty="0">
                <a:latin typeface="Arial"/>
                <a:cs typeface="Arial"/>
              </a:rPr>
              <a:t> </a:t>
            </a:r>
            <a:r>
              <a:rPr sz="4000" b="0" spc="-5" dirty="0">
                <a:latin typeface="Arial"/>
                <a:cs typeface="Arial"/>
              </a:rPr>
              <a:t>of  suspect</a:t>
            </a:r>
            <a:r>
              <a:rPr sz="4000" b="0" spc="-50" dirty="0">
                <a:latin typeface="Arial"/>
                <a:cs typeface="Arial"/>
              </a:rPr>
              <a:t> </a:t>
            </a:r>
            <a:r>
              <a:rPr sz="4000" b="0" spc="-5" dirty="0">
                <a:latin typeface="Arial"/>
                <a:cs typeface="Arial"/>
              </a:rPr>
              <a:t>taken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800" y="2133600"/>
            <a:ext cx="4114800" cy="42717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54167" y="2019300"/>
            <a:ext cx="3622548" cy="43757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514847" y="354837"/>
            <a:ext cx="276098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60730" marR="5080" indent="-748665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Arial"/>
                <a:cs typeface="Arial"/>
              </a:rPr>
              <a:t>Impressions  taken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56538" y="611250"/>
            <a:ext cx="23799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Models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poured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2000" y="2743200"/>
            <a:ext cx="3023616" cy="31961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240528" y="390855"/>
            <a:ext cx="285369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2400" b="0" spc="-5" dirty="0">
                <a:latin typeface="Arial"/>
                <a:cs typeface="Arial"/>
              </a:rPr>
              <a:t>Bite </a:t>
            </a:r>
            <a:r>
              <a:rPr sz="2400" b="0" dirty="0">
                <a:latin typeface="Arial"/>
                <a:cs typeface="Arial"/>
              </a:rPr>
              <a:t>registration of  </a:t>
            </a:r>
            <a:r>
              <a:rPr sz="2400" b="0" spc="-5" dirty="0">
                <a:latin typeface="Arial"/>
                <a:cs typeface="Arial"/>
              </a:rPr>
              <a:t>supect dentition in  wax can help match  bitemarks on</a:t>
            </a:r>
            <a:r>
              <a:rPr sz="2400" b="0" spc="-30" dirty="0">
                <a:latin typeface="Arial"/>
                <a:cs typeface="Arial"/>
              </a:rPr>
              <a:t> </a:t>
            </a:r>
            <a:r>
              <a:rPr sz="2400" b="0" spc="-5" dirty="0">
                <a:latin typeface="Arial"/>
                <a:cs typeface="Arial"/>
              </a:rPr>
              <a:t>abused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62600" y="2743200"/>
            <a:ext cx="2895600" cy="3200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75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4000" b="0" spc="-5" dirty="0">
                <a:latin typeface="Arial"/>
                <a:cs typeface="Arial"/>
              </a:rPr>
              <a:t>Comparison of the Bite Mark</a:t>
            </a:r>
            <a:r>
              <a:rPr sz="4000" b="0" spc="45" dirty="0">
                <a:latin typeface="Arial"/>
                <a:cs typeface="Arial"/>
              </a:rPr>
              <a:t> </a:t>
            </a:r>
            <a:r>
              <a:rPr sz="4000" b="0" spc="-5" dirty="0">
                <a:latin typeface="Arial"/>
                <a:cs typeface="Arial"/>
              </a:rPr>
              <a:t>and</a:t>
            </a:r>
            <a:endParaRPr sz="4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4000" b="0" spc="-5" dirty="0">
                <a:latin typeface="Arial"/>
                <a:cs typeface="Arial"/>
              </a:rPr>
              <a:t>the Suspect’s</a:t>
            </a:r>
            <a:r>
              <a:rPr sz="4000" b="0" dirty="0">
                <a:latin typeface="Arial"/>
                <a:cs typeface="Arial"/>
              </a:rPr>
              <a:t> </a:t>
            </a:r>
            <a:r>
              <a:rPr sz="4000" b="0" spc="-10" dirty="0">
                <a:latin typeface="Arial"/>
                <a:cs typeface="Arial"/>
              </a:rPr>
              <a:t>Dentition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37714"/>
            <a:ext cx="8038465" cy="3910329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4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Comparison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dirty="0">
                <a:latin typeface="Arial"/>
                <a:cs typeface="Arial"/>
              </a:rPr>
              <a:t>saliva</a:t>
            </a:r>
            <a:r>
              <a:rPr sz="2800" spc="4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swabs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4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Must conclude pattern is </a:t>
            </a:r>
            <a:r>
              <a:rPr sz="2800" spc="-5" dirty="0">
                <a:latin typeface="Arial"/>
                <a:cs typeface="Arial"/>
              </a:rPr>
              <a:t>a </a:t>
            </a:r>
            <a:r>
              <a:rPr sz="2800" dirty="0">
                <a:latin typeface="Arial"/>
                <a:cs typeface="Arial"/>
              </a:rPr>
              <a:t>bite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mark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ts val="3020"/>
              </a:lnSpc>
              <a:spcBef>
                <a:spcPts val="72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Finding amylase </a:t>
            </a:r>
            <a:r>
              <a:rPr sz="2800" spc="-5" dirty="0">
                <a:latin typeface="Arial"/>
                <a:cs typeface="Arial"/>
              </a:rPr>
              <a:t>in </a:t>
            </a:r>
            <a:r>
              <a:rPr sz="2800" dirty="0">
                <a:latin typeface="Arial"/>
                <a:cs typeface="Arial"/>
              </a:rPr>
              <a:t>pattern injury gives </a:t>
            </a:r>
            <a:r>
              <a:rPr sz="2800" spc="-5" dirty="0">
                <a:latin typeface="Arial"/>
                <a:cs typeface="Arial"/>
              </a:rPr>
              <a:t>a </a:t>
            </a:r>
            <a:r>
              <a:rPr sz="2800" dirty="0">
                <a:latin typeface="Arial"/>
                <a:cs typeface="Arial"/>
              </a:rPr>
              <a:t>positive  correlation saliva </a:t>
            </a:r>
            <a:r>
              <a:rPr sz="2800" spc="-5" dirty="0">
                <a:latin typeface="Arial"/>
                <a:cs typeface="Arial"/>
              </a:rPr>
              <a:t>was </a:t>
            </a:r>
            <a:r>
              <a:rPr sz="2800" dirty="0">
                <a:latin typeface="Arial"/>
                <a:cs typeface="Arial"/>
              </a:rPr>
              <a:t>present and lesion </a:t>
            </a:r>
            <a:r>
              <a:rPr sz="2800" spc="-5" dirty="0">
                <a:latin typeface="Arial"/>
                <a:cs typeface="Arial"/>
              </a:rPr>
              <a:t>is a  </a:t>
            </a:r>
            <a:r>
              <a:rPr sz="2800" dirty="0">
                <a:latin typeface="Arial"/>
                <a:cs typeface="Arial"/>
              </a:rPr>
              <a:t>bite mark</a:t>
            </a:r>
            <a:endParaRPr sz="2800">
              <a:latin typeface="Arial"/>
              <a:cs typeface="Arial"/>
            </a:endParaRPr>
          </a:p>
          <a:p>
            <a:pPr marL="355600" marR="127000" indent="-342900">
              <a:lnSpc>
                <a:spcPts val="3020"/>
              </a:lnSpc>
              <a:spcBef>
                <a:spcPts val="68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Positive association between </a:t>
            </a:r>
            <a:r>
              <a:rPr sz="2800" spc="-5" dirty="0">
                <a:latin typeface="Arial"/>
                <a:cs typeface="Arial"/>
              </a:rPr>
              <a:t>ABO </a:t>
            </a:r>
            <a:r>
              <a:rPr sz="2800" dirty="0">
                <a:latin typeface="Arial"/>
                <a:cs typeface="Arial"/>
              </a:rPr>
              <a:t>blood type in  bite mark and saliva means suspect cannot be  excluded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Matching </a:t>
            </a:r>
            <a:r>
              <a:rPr sz="2800" spc="-5" dirty="0">
                <a:latin typeface="Arial"/>
                <a:cs typeface="Arial"/>
              </a:rPr>
              <a:t>DNA </a:t>
            </a:r>
            <a:r>
              <a:rPr sz="2800" dirty="0">
                <a:latin typeface="Arial"/>
                <a:cs typeface="Arial"/>
              </a:rPr>
              <a:t>is further compelling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evidence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3580" y="461899"/>
            <a:ext cx="36601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Carlito"/>
                <a:cs typeface="Carlito"/>
              </a:rPr>
              <a:t>Sample</a:t>
            </a:r>
            <a:r>
              <a:rPr sz="4400" b="0" spc="-70" dirty="0">
                <a:latin typeface="Carlito"/>
                <a:cs typeface="Carlito"/>
              </a:rPr>
              <a:t> </a:t>
            </a:r>
            <a:r>
              <a:rPr sz="4400" b="0" dirty="0">
                <a:latin typeface="Carlito"/>
                <a:cs typeface="Carlito"/>
              </a:rPr>
              <a:t>Analysis</a:t>
            </a:r>
            <a:endParaRPr sz="44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7868" y="1629155"/>
            <a:ext cx="3162300" cy="43769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76800" y="1629155"/>
            <a:ext cx="3723132" cy="40858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3580" y="461899"/>
            <a:ext cx="36601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Carlito"/>
                <a:cs typeface="Carlito"/>
              </a:rPr>
              <a:t>Sample</a:t>
            </a:r>
            <a:r>
              <a:rPr sz="4400" b="0" spc="-70" dirty="0">
                <a:latin typeface="Carlito"/>
                <a:cs typeface="Carlito"/>
              </a:rPr>
              <a:t> </a:t>
            </a:r>
            <a:r>
              <a:rPr sz="4400" b="0" dirty="0">
                <a:latin typeface="Carlito"/>
                <a:cs typeface="Carlito"/>
              </a:rPr>
              <a:t>Analysis</a:t>
            </a:r>
            <a:endParaRPr sz="44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55775" y="2728976"/>
            <a:ext cx="7235825" cy="0"/>
          </a:xfrm>
          <a:custGeom>
            <a:avLst/>
            <a:gdLst/>
            <a:ahLst/>
            <a:cxnLst/>
            <a:rect l="l" t="t" r="r" b="b"/>
            <a:pathLst>
              <a:path w="7235825">
                <a:moveTo>
                  <a:pt x="0" y="0"/>
                </a:moveTo>
                <a:lnTo>
                  <a:pt x="723582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55775" y="5405501"/>
            <a:ext cx="7235825" cy="0"/>
          </a:xfrm>
          <a:custGeom>
            <a:avLst/>
            <a:gdLst/>
            <a:ahLst/>
            <a:cxnLst/>
            <a:rect l="l" t="t" r="r" b="b"/>
            <a:pathLst>
              <a:path w="7235825">
                <a:moveTo>
                  <a:pt x="0" y="0"/>
                </a:moveTo>
                <a:lnTo>
                  <a:pt x="723582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34642" y="1473453"/>
            <a:ext cx="2799715" cy="1672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Bitemark </a:t>
            </a:r>
            <a:r>
              <a:rPr sz="2400" dirty="0">
                <a:latin typeface="Arial"/>
                <a:cs typeface="Arial"/>
              </a:rPr>
              <a:t>: </a:t>
            </a:r>
            <a:r>
              <a:rPr sz="2000" dirty="0">
                <a:latin typeface="Arial"/>
                <a:cs typeface="Arial"/>
              </a:rPr>
              <a:t>Upper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Jaw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Distance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400" spc="-5" dirty="0">
                <a:latin typeface="Arial"/>
                <a:cs typeface="Arial"/>
              </a:rPr>
              <a:t>Cuspid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cuspid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10"/>
              </a:spcBef>
            </a:pPr>
            <a:r>
              <a:rPr sz="2400" spc="-5" dirty="0">
                <a:latin typeface="Arial"/>
                <a:cs typeface="Arial"/>
              </a:rPr>
              <a:t>38mm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53253" y="1473453"/>
            <a:ext cx="2595245" cy="1672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Suspect</a:t>
            </a:r>
            <a:r>
              <a:rPr sz="2400" spc="-5" dirty="0">
                <a:latin typeface="Arial"/>
                <a:cs typeface="Arial"/>
              </a:rPr>
              <a:t>; </a:t>
            </a:r>
            <a:r>
              <a:rPr sz="2000" dirty="0">
                <a:latin typeface="Arial"/>
                <a:cs typeface="Arial"/>
              </a:rPr>
              <a:t>Upper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Jaw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Distance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400" spc="-5" dirty="0">
                <a:latin typeface="Arial"/>
                <a:cs typeface="Arial"/>
              </a:rPr>
              <a:t>Cuspid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5" dirty="0">
                <a:latin typeface="Arial"/>
                <a:cs typeface="Arial"/>
              </a:rPr>
              <a:t> cuspid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10"/>
              </a:spcBef>
            </a:pPr>
            <a:r>
              <a:rPr sz="2400" spc="-5" dirty="0">
                <a:latin typeface="Arial"/>
                <a:cs typeface="Arial"/>
              </a:rPr>
              <a:t>42mm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34642" y="4074292"/>
            <a:ext cx="3066415" cy="2324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67970">
              <a:lnSpc>
                <a:spcPct val="157100"/>
              </a:lnSpc>
              <a:spcBef>
                <a:spcPts val="95"/>
              </a:spcBef>
            </a:pPr>
            <a:r>
              <a:rPr sz="2400" b="1" spc="-5" dirty="0">
                <a:latin typeface="Arial"/>
                <a:cs typeface="Arial"/>
              </a:rPr>
              <a:t>Bitemark: </a:t>
            </a:r>
            <a:r>
              <a:rPr sz="2400" spc="-5" dirty="0">
                <a:latin typeface="Arial"/>
                <a:cs typeface="Arial"/>
              </a:rPr>
              <a:t>Distance  </a:t>
            </a:r>
            <a:r>
              <a:rPr sz="2400" b="1" spc="-40" dirty="0">
                <a:latin typeface="Arial"/>
                <a:cs typeface="Arial"/>
              </a:rPr>
              <a:t>Tooth </a:t>
            </a:r>
            <a:r>
              <a:rPr sz="2400" b="1" dirty="0">
                <a:latin typeface="Arial"/>
                <a:cs typeface="Arial"/>
              </a:rPr>
              <a:t>6 to </a:t>
            </a:r>
            <a:r>
              <a:rPr sz="2400" b="1" spc="-40" dirty="0">
                <a:latin typeface="Arial"/>
                <a:cs typeface="Arial"/>
              </a:rPr>
              <a:t>Tooth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10  </a:t>
            </a:r>
            <a:r>
              <a:rPr sz="2400" spc="-5" dirty="0">
                <a:latin typeface="Arial"/>
                <a:cs typeface="Arial"/>
              </a:rPr>
              <a:t>44.25mm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45"/>
              </a:spcBef>
            </a:pPr>
            <a:r>
              <a:rPr sz="2400" spc="-5" dirty="0">
                <a:latin typeface="Arial"/>
                <a:cs typeface="Arial"/>
              </a:rPr>
              <a:t>Angle: </a:t>
            </a:r>
            <a:r>
              <a:rPr sz="2400" dirty="0">
                <a:latin typeface="Arial"/>
                <a:cs typeface="Arial"/>
              </a:rPr>
              <a:t>+ </a:t>
            </a:r>
            <a:r>
              <a:rPr sz="2400" spc="-5" dirty="0">
                <a:latin typeface="Arial"/>
                <a:cs typeface="Arial"/>
              </a:rPr>
              <a:t>14.5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Degrees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53253" y="4074292"/>
            <a:ext cx="3234690" cy="2324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36245" algn="just">
              <a:lnSpc>
                <a:spcPct val="157100"/>
              </a:lnSpc>
              <a:spcBef>
                <a:spcPts val="95"/>
              </a:spcBef>
            </a:pPr>
            <a:r>
              <a:rPr sz="2400" b="1" spc="-5" dirty="0">
                <a:latin typeface="Arial"/>
                <a:cs typeface="Arial"/>
              </a:rPr>
              <a:t>Suspect: </a:t>
            </a:r>
            <a:r>
              <a:rPr sz="2400" b="1" dirty="0">
                <a:latin typeface="Arial"/>
                <a:cs typeface="Arial"/>
              </a:rPr>
              <a:t>: </a:t>
            </a:r>
            <a:r>
              <a:rPr sz="2400" spc="-5" dirty="0">
                <a:latin typeface="Arial"/>
                <a:cs typeface="Arial"/>
              </a:rPr>
              <a:t>Distance  </a:t>
            </a:r>
            <a:r>
              <a:rPr sz="2400" b="1" spc="-40" dirty="0">
                <a:latin typeface="Arial"/>
                <a:cs typeface="Arial"/>
              </a:rPr>
              <a:t>Tooth </a:t>
            </a:r>
            <a:r>
              <a:rPr sz="2400" b="1" dirty="0">
                <a:latin typeface="Arial"/>
                <a:cs typeface="Arial"/>
              </a:rPr>
              <a:t>6 to </a:t>
            </a:r>
            <a:r>
              <a:rPr sz="2400" b="1" spc="-40" dirty="0">
                <a:latin typeface="Arial"/>
                <a:cs typeface="Arial"/>
              </a:rPr>
              <a:t>Tooth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10  </a:t>
            </a:r>
            <a:r>
              <a:rPr sz="2400" spc="-5" dirty="0">
                <a:latin typeface="Arial"/>
                <a:cs typeface="Arial"/>
              </a:rPr>
              <a:t>39.65mm</a:t>
            </a:r>
            <a:endParaRPr sz="24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1645"/>
              </a:spcBef>
            </a:pPr>
            <a:r>
              <a:rPr sz="2400" spc="-5" dirty="0">
                <a:latin typeface="Arial"/>
                <a:cs typeface="Arial"/>
              </a:rPr>
              <a:t>Angle: </a:t>
            </a:r>
            <a:r>
              <a:rPr sz="2400" dirty="0">
                <a:latin typeface="Arial"/>
                <a:cs typeface="Arial"/>
              </a:rPr>
              <a:t>+ </a:t>
            </a:r>
            <a:r>
              <a:rPr sz="2400" spc="-5" dirty="0">
                <a:latin typeface="Arial"/>
                <a:cs typeface="Arial"/>
              </a:rPr>
              <a:t>12.52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Degrees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00097" y="461899"/>
            <a:ext cx="45466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Carlito"/>
                <a:cs typeface="Carlito"/>
              </a:rPr>
              <a:t>ACETATE</a:t>
            </a:r>
            <a:r>
              <a:rPr sz="4400" b="0" spc="-40" dirty="0">
                <a:latin typeface="Carlito"/>
                <a:cs typeface="Carlito"/>
              </a:rPr>
              <a:t> </a:t>
            </a:r>
            <a:r>
              <a:rPr sz="4400" b="0" spc="-5" dirty="0">
                <a:latin typeface="Carlito"/>
                <a:cs typeface="Carlito"/>
              </a:rPr>
              <a:t>OVERLAYS</a:t>
            </a:r>
            <a:endParaRPr sz="44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38681"/>
            <a:ext cx="7879715" cy="386651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marR="5080" indent="-342900" algn="just">
              <a:lnSpc>
                <a:spcPct val="80000"/>
              </a:lnSpc>
              <a:spcBef>
                <a:spcPts val="770"/>
              </a:spcBef>
              <a:buChar char="•"/>
              <a:tabLst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Most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dirty="0">
                <a:latin typeface="Arial"/>
                <a:cs typeface="Arial"/>
              </a:rPr>
              <a:t>these techniques involve the fabrication  </a:t>
            </a:r>
            <a:r>
              <a:rPr sz="2800" spc="-5" dirty="0">
                <a:latin typeface="Arial"/>
                <a:cs typeface="Arial"/>
              </a:rPr>
              <a:t>of an </a:t>
            </a:r>
            <a:r>
              <a:rPr sz="2800" dirty="0">
                <a:latin typeface="Arial"/>
                <a:cs typeface="Arial"/>
              </a:rPr>
              <a:t>acetate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overlay</a:t>
            </a:r>
            <a:endParaRPr sz="2800">
              <a:latin typeface="Arial"/>
              <a:cs typeface="Arial"/>
            </a:endParaRPr>
          </a:p>
          <a:p>
            <a:pPr marL="355600" marR="558800" indent="-342900" algn="just">
              <a:lnSpc>
                <a:spcPts val="2690"/>
              </a:lnSpc>
              <a:spcBef>
                <a:spcPts val="650"/>
              </a:spcBef>
              <a:buChar char="•"/>
              <a:tabLst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An </a:t>
            </a:r>
            <a:r>
              <a:rPr sz="2800" dirty="0">
                <a:latin typeface="Arial"/>
                <a:cs typeface="Arial"/>
              </a:rPr>
              <a:t>acetate overlay is </a:t>
            </a:r>
            <a:r>
              <a:rPr sz="2800" spc="-5" dirty="0">
                <a:latin typeface="Arial"/>
                <a:cs typeface="Arial"/>
              </a:rPr>
              <a:t>an </a:t>
            </a:r>
            <a:r>
              <a:rPr sz="2800" dirty="0">
                <a:latin typeface="Arial"/>
                <a:cs typeface="Arial"/>
              </a:rPr>
              <a:t>outline </a:t>
            </a:r>
            <a:r>
              <a:rPr sz="2800" spc="-5" dirty="0">
                <a:latin typeface="Arial"/>
                <a:cs typeface="Arial"/>
              </a:rPr>
              <a:t>of the </a:t>
            </a:r>
            <a:r>
              <a:rPr sz="2800" dirty="0">
                <a:latin typeface="Arial"/>
                <a:cs typeface="Arial"/>
              </a:rPr>
              <a:t>biting  </a:t>
            </a:r>
            <a:r>
              <a:rPr sz="2800" spc="-5" dirty="0">
                <a:latin typeface="Arial"/>
                <a:cs typeface="Arial"/>
              </a:rPr>
              <a:t>edge </a:t>
            </a:r>
            <a:r>
              <a:rPr sz="2800" dirty="0">
                <a:latin typeface="Arial"/>
                <a:cs typeface="Arial"/>
              </a:rPr>
              <a:t>of </a:t>
            </a:r>
            <a:r>
              <a:rPr sz="2800" spc="-5" dirty="0">
                <a:latin typeface="Arial"/>
                <a:cs typeface="Arial"/>
              </a:rPr>
              <a:t>someone’s </a:t>
            </a:r>
            <a:r>
              <a:rPr sz="2800" dirty="0">
                <a:latin typeface="Arial"/>
                <a:cs typeface="Arial"/>
              </a:rPr>
              <a:t>teeth as </a:t>
            </a:r>
            <a:r>
              <a:rPr sz="2800" spc="-5" dirty="0">
                <a:latin typeface="Arial"/>
                <a:cs typeface="Arial"/>
              </a:rPr>
              <a:t>traced </a:t>
            </a:r>
            <a:r>
              <a:rPr sz="2800" dirty="0">
                <a:latin typeface="Arial"/>
                <a:cs typeface="Arial"/>
              </a:rPr>
              <a:t>onto </a:t>
            </a:r>
            <a:r>
              <a:rPr sz="2800" spc="-5" dirty="0">
                <a:latin typeface="Arial"/>
                <a:cs typeface="Arial"/>
              </a:rPr>
              <a:t>and  </a:t>
            </a:r>
            <a:r>
              <a:rPr sz="2800" dirty="0">
                <a:latin typeface="Arial"/>
                <a:cs typeface="Arial"/>
              </a:rPr>
              <a:t>seen </a:t>
            </a:r>
            <a:r>
              <a:rPr sz="2800" spc="-5" dirty="0">
                <a:latin typeface="Arial"/>
                <a:cs typeface="Arial"/>
              </a:rPr>
              <a:t>on a </a:t>
            </a:r>
            <a:r>
              <a:rPr sz="2800" dirty="0">
                <a:latin typeface="Arial"/>
                <a:cs typeface="Arial"/>
              </a:rPr>
              <a:t>clear</a:t>
            </a:r>
            <a:r>
              <a:rPr sz="2800" spc="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transparency</a:t>
            </a:r>
            <a:endParaRPr sz="2800">
              <a:latin typeface="Arial"/>
              <a:cs typeface="Arial"/>
            </a:endParaRPr>
          </a:p>
          <a:p>
            <a:pPr marL="355600" indent="-342900" algn="just">
              <a:lnSpc>
                <a:spcPct val="100000"/>
              </a:lnSpc>
              <a:spcBef>
                <a:spcPts val="20"/>
              </a:spcBef>
              <a:buChar char="•"/>
              <a:tabLst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They can </a:t>
            </a:r>
            <a:r>
              <a:rPr sz="2800" spc="-5" dirty="0">
                <a:latin typeface="Arial"/>
                <a:cs typeface="Arial"/>
              </a:rPr>
              <a:t>be </a:t>
            </a:r>
            <a:r>
              <a:rPr sz="2800" dirty="0">
                <a:latin typeface="Arial"/>
                <a:cs typeface="Arial"/>
              </a:rPr>
              <a:t>fabricated </a:t>
            </a:r>
            <a:r>
              <a:rPr sz="2800" spc="-5" dirty="0">
                <a:latin typeface="Arial"/>
                <a:cs typeface="Arial"/>
              </a:rPr>
              <a:t>in a number of</a:t>
            </a:r>
            <a:r>
              <a:rPr sz="2800" spc="9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ways</a:t>
            </a:r>
            <a:endParaRPr sz="2800">
              <a:latin typeface="Arial"/>
              <a:cs typeface="Arial"/>
            </a:endParaRPr>
          </a:p>
          <a:p>
            <a:pPr marL="355600" marR="718185" indent="-342900" algn="just">
              <a:lnSpc>
                <a:spcPct val="80000"/>
              </a:lnSpc>
              <a:spcBef>
                <a:spcPts val="670"/>
              </a:spcBef>
              <a:buChar char="•"/>
              <a:tabLst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A </a:t>
            </a:r>
            <a:r>
              <a:rPr sz="2800" dirty="0">
                <a:latin typeface="Arial"/>
                <a:cs typeface="Arial"/>
              </a:rPr>
              <a:t>review of the literature has found over 15  methods</a:t>
            </a:r>
            <a:endParaRPr sz="2800">
              <a:latin typeface="Arial"/>
              <a:cs typeface="Arial"/>
            </a:endParaRPr>
          </a:p>
          <a:p>
            <a:pPr marL="355600" marR="896619" indent="-342900" algn="just">
              <a:lnSpc>
                <a:spcPct val="80000"/>
              </a:lnSpc>
              <a:spcBef>
                <a:spcPts val="675"/>
              </a:spcBef>
              <a:buChar char="•"/>
              <a:tabLst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These include tracing </a:t>
            </a:r>
            <a:r>
              <a:rPr sz="2800" spc="-5" dirty="0">
                <a:latin typeface="Arial"/>
                <a:cs typeface="Arial"/>
              </a:rPr>
              <a:t>from </a:t>
            </a:r>
            <a:r>
              <a:rPr sz="2800" dirty="0">
                <a:latin typeface="Arial"/>
                <a:cs typeface="Arial"/>
              </a:rPr>
              <a:t>dental models,  photographs, wax bites, photocopies.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43800" y="5486400"/>
            <a:ext cx="1345692" cy="106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4845" rIns="0" bIns="0" rtlCol="0">
            <a:spAutoFit/>
          </a:bodyPr>
          <a:lstStyle/>
          <a:p>
            <a:pPr marL="3150235" marR="5080" indent="-295846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The Accuracy </a:t>
            </a:r>
            <a:r>
              <a:rPr dirty="0"/>
              <a:t>of Skin as a Substrate </a:t>
            </a:r>
            <a:r>
              <a:rPr spc="-5" dirty="0"/>
              <a:t>for </a:t>
            </a:r>
            <a:r>
              <a:rPr dirty="0"/>
              <a:t>a  Bitemark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49653"/>
            <a:ext cx="8073390" cy="3464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threshold </a:t>
            </a:r>
            <a:r>
              <a:rPr sz="2400" dirty="0">
                <a:latin typeface="Arial"/>
                <a:cs typeface="Arial"/>
              </a:rPr>
              <a:t>variable </a:t>
            </a:r>
            <a:r>
              <a:rPr sz="2400" spc="-5" dirty="0">
                <a:latin typeface="Arial"/>
                <a:cs typeface="Arial"/>
              </a:rPr>
              <a:t>in bitemark analysis is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fact  </a:t>
            </a:r>
            <a:r>
              <a:rPr sz="2400" dirty="0">
                <a:latin typeface="Arial"/>
                <a:cs typeface="Arial"/>
              </a:rPr>
              <a:t>that, </a:t>
            </a:r>
            <a:r>
              <a:rPr sz="2400" spc="-5" dirty="0">
                <a:latin typeface="Arial"/>
                <a:cs typeface="Arial"/>
              </a:rPr>
              <a:t>in cases of physical </a:t>
            </a:r>
            <a:r>
              <a:rPr sz="2400" dirty="0">
                <a:latin typeface="Arial"/>
                <a:cs typeface="Arial"/>
              </a:rPr>
              <a:t>assault having skin injuries, the  </a:t>
            </a:r>
            <a:r>
              <a:rPr sz="2400" spc="-5" dirty="0">
                <a:latin typeface="Arial"/>
                <a:cs typeface="Arial"/>
              </a:rPr>
              <a:t>anatomy and </a:t>
            </a:r>
            <a:r>
              <a:rPr sz="2400" dirty="0">
                <a:latin typeface="Arial"/>
                <a:cs typeface="Arial"/>
              </a:rPr>
              <a:t>physiology </a:t>
            </a:r>
            <a:r>
              <a:rPr sz="2400" spc="-5" dirty="0">
                <a:latin typeface="Arial"/>
                <a:cs typeface="Arial"/>
              </a:rPr>
              <a:t>of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10" dirty="0">
                <a:latin typeface="Arial"/>
                <a:cs typeface="Arial"/>
              </a:rPr>
              <a:t>skin, </a:t>
            </a:r>
            <a:r>
              <a:rPr sz="2400" spc="-5" dirty="0">
                <a:latin typeface="Arial"/>
                <a:cs typeface="Arial"/>
              </a:rPr>
              <a:t>and </a:t>
            </a:r>
            <a:r>
              <a:rPr sz="2400" dirty="0">
                <a:latin typeface="Arial"/>
                <a:cs typeface="Arial"/>
              </a:rPr>
              <a:t>the position the  victim </a:t>
            </a:r>
            <a:r>
              <a:rPr sz="2400" spc="-5" dirty="0">
                <a:latin typeface="Arial"/>
                <a:cs typeface="Arial"/>
              </a:rPr>
              <a:t>was in affects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detail and shape of the  bitemark.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3500">
              <a:latin typeface="Arial"/>
              <a:cs typeface="Arial"/>
            </a:endParaRPr>
          </a:p>
          <a:p>
            <a:pPr marL="355600" marR="5080" indent="-342900" algn="just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There is </a:t>
            </a:r>
            <a:r>
              <a:rPr sz="2400" dirty="0">
                <a:latin typeface="Arial"/>
                <a:cs typeface="Arial"/>
              </a:rPr>
              <a:t>one article from the </a:t>
            </a:r>
            <a:r>
              <a:rPr sz="2400" spc="-5" dirty="0">
                <a:latin typeface="Arial"/>
                <a:cs typeface="Arial"/>
              </a:rPr>
              <a:t>early 1970's </a:t>
            </a:r>
            <a:r>
              <a:rPr sz="2400" dirty="0">
                <a:latin typeface="Arial"/>
                <a:cs typeface="Arial"/>
              </a:rPr>
              <a:t>that </a:t>
            </a:r>
            <a:r>
              <a:rPr sz="2400" spc="-5" dirty="0">
                <a:latin typeface="Arial"/>
                <a:cs typeface="Arial"/>
              </a:rPr>
              <a:t>showed  </a:t>
            </a:r>
            <a:r>
              <a:rPr sz="2400" dirty="0">
                <a:latin typeface="Arial"/>
                <a:cs typeface="Arial"/>
              </a:rPr>
              <a:t>how the </a:t>
            </a:r>
            <a:r>
              <a:rPr sz="2400" spc="-5" dirty="0">
                <a:latin typeface="Arial"/>
                <a:cs typeface="Arial"/>
              </a:rPr>
              <a:t>positioning of </a:t>
            </a:r>
            <a:r>
              <a:rPr sz="2400" dirty="0">
                <a:latin typeface="Arial"/>
                <a:cs typeface="Arial"/>
              </a:rPr>
              <a:t>the test </a:t>
            </a:r>
            <a:r>
              <a:rPr sz="2400" spc="-5" dirty="0">
                <a:latin typeface="Arial"/>
                <a:cs typeface="Arial"/>
              </a:rPr>
              <a:t>bite on a bicep </a:t>
            </a:r>
            <a:r>
              <a:rPr sz="2400" dirty="0">
                <a:latin typeface="Arial"/>
                <a:cs typeface="Arial"/>
              </a:rPr>
              <a:t>varied  </a:t>
            </a:r>
            <a:r>
              <a:rPr sz="2400" spc="-5" dirty="0">
                <a:latin typeface="Arial"/>
                <a:cs typeface="Arial"/>
              </a:rPr>
              <a:t>whether </a:t>
            </a:r>
            <a:r>
              <a:rPr sz="2400" dirty="0">
                <a:latin typeface="Arial"/>
                <a:cs typeface="Arial"/>
              </a:rPr>
              <a:t>the arm </a:t>
            </a:r>
            <a:r>
              <a:rPr sz="2400" spc="-5" dirty="0">
                <a:latin typeface="Arial"/>
                <a:cs typeface="Arial"/>
              </a:rPr>
              <a:t>was flexed or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pronated.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117853"/>
            <a:ext cx="8089265" cy="291592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6350" algn="just">
              <a:lnSpc>
                <a:spcPts val="2590"/>
              </a:lnSpc>
              <a:spcBef>
                <a:spcPts val="425"/>
              </a:spcBef>
              <a:buSzPct val="95833"/>
              <a:buChar char="•"/>
              <a:tabLst>
                <a:tab pos="120650" algn="l"/>
              </a:tabLst>
            </a:pPr>
            <a:r>
              <a:rPr sz="2400" dirty="0">
                <a:latin typeface="Arial"/>
                <a:cs typeface="Arial"/>
              </a:rPr>
              <a:t>What </a:t>
            </a:r>
            <a:r>
              <a:rPr sz="2400" spc="-5" dirty="0">
                <a:latin typeface="Arial"/>
                <a:cs typeface="Arial"/>
              </a:rPr>
              <a:t>is significant is that there is no way </a:t>
            </a:r>
            <a:r>
              <a:rPr sz="2400" dirty="0">
                <a:latin typeface="Arial"/>
                <a:cs typeface="Arial"/>
              </a:rPr>
              <a:t>to experimentally  </a:t>
            </a:r>
            <a:r>
              <a:rPr sz="2400" spc="-5" dirty="0">
                <a:latin typeface="Arial"/>
                <a:cs typeface="Arial"/>
              </a:rPr>
              <a:t>control or </a:t>
            </a:r>
            <a:r>
              <a:rPr sz="2400" dirty="0">
                <a:latin typeface="Arial"/>
                <a:cs typeface="Arial"/>
              </a:rPr>
              <a:t>establish </a:t>
            </a:r>
            <a:r>
              <a:rPr sz="2400" spc="-5" dirty="0">
                <a:latin typeface="Arial"/>
                <a:cs typeface="Arial"/>
              </a:rPr>
              <a:t>the </a:t>
            </a:r>
            <a:r>
              <a:rPr sz="2400" dirty="0">
                <a:latin typeface="Arial"/>
                <a:cs typeface="Arial"/>
              </a:rPr>
              <a:t>amount </a:t>
            </a:r>
            <a:r>
              <a:rPr sz="2400" spc="-5" dirty="0">
                <a:latin typeface="Arial"/>
                <a:cs typeface="Arial"/>
              </a:rPr>
              <a:t>of positional </a:t>
            </a:r>
            <a:r>
              <a:rPr sz="2400" dirty="0">
                <a:latin typeface="Arial"/>
                <a:cs typeface="Arial"/>
              </a:rPr>
              <a:t>variation </a:t>
            </a:r>
            <a:r>
              <a:rPr sz="2400" spc="-5" dirty="0">
                <a:latin typeface="Arial"/>
                <a:cs typeface="Arial"/>
              </a:rPr>
              <a:t>in </a:t>
            </a:r>
            <a:r>
              <a:rPr sz="2400" spc="-10" dirty="0">
                <a:latin typeface="Arial"/>
                <a:cs typeface="Arial"/>
              </a:rPr>
              <a:t>an  </a:t>
            </a:r>
            <a:r>
              <a:rPr sz="2400" spc="-5" dirty="0">
                <a:latin typeface="Arial"/>
                <a:cs typeface="Arial"/>
              </a:rPr>
              <a:t>actual bitemark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case.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3250">
              <a:latin typeface="Arial"/>
              <a:cs typeface="Arial"/>
            </a:endParaRPr>
          </a:p>
          <a:p>
            <a:pPr marL="12700" marR="5080" algn="just">
              <a:lnSpc>
                <a:spcPct val="90000"/>
              </a:lnSpc>
              <a:buSzPct val="95833"/>
              <a:buChar char="•"/>
              <a:tabLst>
                <a:tab pos="120650" algn="l"/>
              </a:tabLst>
            </a:pPr>
            <a:r>
              <a:rPr sz="2400" spc="-5" dirty="0">
                <a:latin typeface="Arial"/>
                <a:cs typeface="Arial"/>
              </a:rPr>
              <a:t>The </a:t>
            </a:r>
            <a:r>
              <a:rPr sz="2400" dirty="0">
                <a:latin typeface="Arial"/>
                <a:cs typeface="Arial"/>
              </a:rPr>
              <a:t>bottom </a:t>
            </a:r>
            <a:r>
              <a:rPr sz="2400" spc="-5" dirty="0">
                <a:latin typeface="Arial"/>
                <a:cs typeface="Arial"/>
              </a:rPr>
              <a:t>line is </a:t>
            </a:r>
            <a:r>
              <a:rPr sz="2400" dirty="0">
                <a:latin typeface="Arial"/>
                <a:cs typeface="Arial"/>
              </a:rPr>
              <a:t>that </a:t>
            </a:r>
            <a:r>
              <a:rPr sz="2400" spc="-5" dirty="0">
                <a:latin typeface="Arial"/>
                <a:cs typeface="Arial"/>
              </a:rPr>
              <a:t>skin is </a:t>
            </a:r>
            <a:r>
              <a:rPr sz="2400" dirty="0">
                <a:latin typeface="Arial"/>
                <a:cs typeface="Arial"/>
              </a:rPr>
              <a:t>usually </a:t>
            </a:r>
            <a:r>
              <a:rPr sz="2400" spc="-5" dirty="0">
                <a:latin typeface="Arial"/>
                <a:cs typeface="Arial"/>
              </a:rPr>
              <a:t>a poor </a:t>
            </a:r>
            <a:r>
              <a:rPr sz="2400" dirty="0">
                <a:latin typeface="Arial"/>
                <a:cs typeface="Arial"/>
              </a:rPr>
              <a:t>impression  </a:t>
            </a:r>
            <a:r>
              <a:rPr sz="2400" spc="-5" dirty="0">
                <a:latin typeface="Arial"/>
                <a:cs typeface="Arial"/>
              </a:rPr>
              <a:t>material. </a:t>
            </a:r>
            <a:r>
              <a:rPr sz="2400" dirty="0">
                <a:latin typeface="Arial"/>
                <a:cs typeface="Arial"/>
              </a:rPr>
              <a:t>No significant </a:t>
            </a:r>
            <a:r>
              <a:rPr sz="2400" spc="-5" dirty="0">
                <a:latin typeface="Arial"/>
                <a:cs typeface="Arial"/>
              </a:rPr>
              <a:t>tests have been </a:t>
            </a:r>
            <a:r>
              <a:rPr sz="2400" dirty="0">
                <a:latin typeface="Arial"/>
                <a:cs typeface="Arial"/>
              </a:rPr>
              <a:t>published on this  </a:t>
            </a:r>
            <a:r>
              <a:rPr sz="2400" spc="-5" dirty="0">
                <a:latin typeface="Arial"/>
                <a:cs typeface="Arial"/>
              </a:rPr>
              <a:t>subject since 1971 in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odontology</a:t>
            </a:r>
            <a:r>
              <a:rPr sz="2400" spc="9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literature.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3752" y="461899"/>
            <a:ext cx="54743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5" dirty="0">
                <a:latin typeface="Carlito"/>
                <a:cs typeface="Carlito"/>
              </a:rPr>
              <a:t>COMPUTER</a:t>
            </a:r>
            <a:r>
              <a:rPr sz="4400" b="0" spc="-55" dirty="0">
                <a:latin typeface="Carlito"/>
                <a:cs typeface="Carlito"/>
              </a:rPr>
              <a:t> </a:t>
            </a:r>
            <a:r>
              <a:rPr sz="4400" b="0" dirty="0">
                <a:latin typeface="Carlito"/>
                <a:cs typeface="Carlito"/>
              </a:rPr>
              <a:t>PROGRAMS</a:t>
            </a:r>
            <a:endParaRPr sz="44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20977"/>
            <a:ext cx="7778115" cy="36379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Have </a:t>
            </a:r>
            <a:r>
              <a:rPr sz="3200" spc="-5" dirty="0">
                <a:latin typeface="Arial"/>
                <a:cs typeface="Arial"/>
              </a:rPr>
              <a:t>been </a:t>
            </a:r>
            <a:r>
              <a:rPr sz="3200" dirty="0">
                <a:latin typeface="Arial"/>
                <a:cs typeface="Arial"/>
              </a:rPr>
              <a:t>developed to overcome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some  of </a:t>
            </a:r>
            <a:r>
              <a:rPr sz="3200" spc="-5" dirty="0">
                <a:latin typeface="Arial"/>
                <a:cs typeface="Arial"/>
              </a:rPr>
              <a:t>these </a:t>
            </a:r>
            <a:r>
              <a:rPr sz="3200" dirty="0">
                <a:latin typeface="Arial"/>
                <a:cs typeface="Arial"/>
              </a:rPr>
              <a:t>problems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Theoretically they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can;</a:t>
            </a:r>
            <a:endParaRPr sz="32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690"/>
              </a:spcBef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Correct for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distortion</a:t>
            </a:r>
            <a:endParaRPr sz="2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675"/>
              </a:spcBef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Generate the </a:t>
            </a:r>
            <a:r>
              <a:rPr sz="2800" dirty="0">
                <a:latin typeface="Arial"/>
                <a:cs typeface="Arial"/>
              </a:rPr>
              <a:t>overlay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objectively</a:t>
            </a:r>
            <a:endParaRPr sz="2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670"/>
              </a:spcBef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Carry out </a:t>
            </a:r>
            <a:r>
              <a:rPr sz="2800" dirty="0">
                <a:latin typeface="Arial"/>
                <a:cs typeface="Arial"/>
              </a:rPr>
              <a:t>the comparison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objectively</a:t>
            </a:r>
            <a:endParaRPr sz="2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670"/>
              </a:spcBef>
              <a:buChar char="–"/>
              <a:tabLst>
                <a:tab pos="756920" algn="l"/>
              </a:tabLst>
            </a:pPr>
            <a:r>
              <a:rPr sz="2800" dirty="0">
                <a:latin typeface="Arial"/>
                <a:cs typeface="Arial"/>
              </a:rPr>
              <a:t>Reproduce </a:t>
            </a:r>
            <a:r>
              <a:rPr sz="2800" spc="-5" dirty="0">
                <a:latin typeface="Arial"/>
                <a:cs typeface="Arial"/>
              </a:rPr>
              <a:t>the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overlay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6914" y="483234"/>
            <a:ext cx="711073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Arial"/>
                <a:cs typeface="Arial"/>
              </a:rPr>
              <a:t>What are limitations to</a:t>
            </a:r>
            <a:r>
              <a:rPr sz="4400" b="0" spc="-85" dirty="0">
                <a:latin typeface="Arial"/>
                <a:cs typeface="Arial"/>
              </a:rPr>
              <a:t> </a:t>
            </a:r>
            <a:r>
              <a:rPr sz="4400" b="0" dirty="0">
                <a:latin typeface="Arial"/>
                <a:cs typeface="Arial"/>
              </a:rPr>
              <a:t>both?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20977"/>
            <a:ext cx="7217409" cy="3564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What are evidential </a:t>
            </a:r>
            <a:r>
              <a:rPr sz="3200" spc="-5" dirty="0">
                <a:latin typeface="Arial"/>
                <a:cs typeface="Arial"/>
              </a:rPr>
              <a:t>limitations </a:t>
            </a:r>
            <a:r>
              <a:rPr sz="3200" dirty="0">
                <a:latin typeface="Arial"/>
                <a:cs typeface="Arial"/>
              </a:rPr>
              <a:t>to  bitemarks in the following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substances:</a:t>
            </a:r>
            <a:endParaRPr sz="32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690"/>
              </a:spcBef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Wax</a:t>
            </a:r>
            <a:endParaRPr sz="2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675"/>
              </a:spcBef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Fruit</a:t>
            </a:r>
            <a:endParaRPr sz="2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670"/>
              </a:spcBef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Skin</a:t>
            </a:r>
            <a:endParaRPr sz="2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675"/>
              </a:spcBef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Paper</a:t>
            </a:r>
            <a:endParaRPr sz="2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670"/>
              </a:spcBef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Chewing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gum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3890" y="751078"/>
            <a:ext cx="8317865" cy="3683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3300"/>
                </a:solidFill>
                <a:latin typeface="Arial"/>
                <a:cs typeface="Arial"/>
              </a:rPr>
              <a:t>Historical </a:t>
            </a:r>
            <a:r>
              <a:rPr sz="2400" dirty="0">
                <a:solidFill>
                  <a:srgbClr val="FF3300"/>
                </a:solidFill>
                <a:latin typeface="Arial"/>
                <a:cs typeface="Arial"/>
              </a:rPr>
              <a:t>aspect of</a:t>
            </a:r>
            <a:r>
              <a:rPr sz="2400" spc="2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3300"/>
                </a:solidFill>
                <a:latin typeface="Arial"/>
                <a:cs typeface="Arial"/>
              </a:rPr>
              <a:t>bitemarks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Identification by </a:t>
            </a:r>
            <a:r>
              <a:rPr sz="2400" dirty="0">
                <a:latin typeface="Arial"/>
                <a:cs typeface="Arial"/>
              </a:rPr>
              <a:t>teeth </a:t>
            </a:r>
            <a:r>
              <a:rPr sz="2400" spc="-5" dirty="0">
                <a:latin typeface="Arial"/>
                <a:cs typeface="Arial"/>
              </a:rPr>
              <a:t>goes </a:t>
            </a:r>
            <a:r>
              <a:rPr sz="2400" dirty="0">
                <a:latin typeface="Arial"/>
                <a:cs typeface="Arial"/>
              </a:rPr>
              <a:t>back </a:t>
            </a:r>
            <a:r>
              <a:rPr sz="2400" spc="-5" dirty="0">
                <a:latin typeface="Arial"/>
                <a:cs typeface="Arial"/>
              </a:rPr>
              <a:t>as </a:t>
            </a:r>
            <a:r>
              <a:rPr sz="2400" dirty="0">
                <a:latin typeface="Arial"/>
                <a:cs typeface="Arial"/>
              </a:rPr>
              <a:t>far </a:t>
            </a:r>
            <a:r>
              <a:rPr sz="2400" spc="-5" dirty="0">
                <a:latin typeface="Arial"/>
                <a:cs typeface="Arial"/>
              </a:rPr>
              <a:t>as 49 A.D. </a:t>
            </a:r>
            <a:r>
              <a:rPr sz="2400" spc="-10" dirty="0">
                <a:latin typeface="Arial"/>
                <a:cs typeface="Arial"/>
              </a:rPr>
              <a:t>at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6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time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of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Nero.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00">
              <a:latin typeface="Arial"/>
              <a:cs typeface="Arial"/>
            </a:endParaRPr>
          </a:p>
          <a:p>
            <a:pPr marL="181610" marR="226060" indent="-169545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In </a:t>
            </a:r>
            <a:r>
              <a:rPr sz="2400" spc="-5" dirty="0">
                <a:latin typeface="Arial"/>
                <a:cs typeface="Arial"/>
              </a:rPr>
              <a:t>India, </a:t>
            </a:r>
            <a:r>
              <a:rPr sz="2400" dirty="0">
                <a:latin typeface="Arial"/>
                <a:cs typeface="Arial"/>
              </a:rPr>
              <a:t>the first reported case </a:t>
            </a:r>
            <a:r>
              <a:rPr sz="2400" spc="-5" dirty="0">
                <a:latin typeface="Arial"/>
                <a:cs typeface="Arial"/>
              </a:rPr>
              <a:t>of dental identification was  </a:t>
            </a:r>
            <a:r>
              <a:rPr sz="2400" dirty="0">
                <a:latin typeface="Arial"/>
                <a:cs typeface="Arial"/>
              </a:rPr>
              <a:t>that </a:t>
            </a:r>
            <a:r>
              <a:rPr sz="2400" spc="-5" dirty="0">
                <a:latin typeface="Arial"/>
                <a:cs typeface="Arial"/>
              </a:rPr>
              <a:t>of Raja Jaichandra Rathor of Kannouj, who died in </a:t>
            </a:r>
            <a:r>
              <a:rPr sz="2400" dirty="0">
                <a:latin typeface="Arial"/>
                <a:cs typeface="Arial"/>
              </a:rPr>
              <a:t>the  </a:t>
            </a:r>
            <a:r>
              <a:rPr sz="2400" spc="-5" dirty="0">
                <a:latin typeface="Arial"/>
                <a:cs typeface="Arial"/>
              </a:rPr>
              <a:t>battlefield in </a:t>
            </a:r>
            <a:r>
              <a:rPr sz="2400" spc="-50" dirty="0">
                <a:latin typeface="Arial"/>
                <a:cs typeface="Arial"/>
              </a:rPr>
              <a:t>1193 </a:t>
            </a:r>
            <a:r>
              <a:rPr sz="2400" spc="-5" dirty="0">
                <a:latin typeface="Arial"/>
                <a:cs typeface="Arial"/>
              </a:rPr>
              <a:t>whose mutilated body was identified </a:t>
            </a:r>
            <a:r>
              <a:rPr sz="2400" spc="-10" dirty="0">
                <a:latin typeface="Arial"/>
                <a:cs typeface="Arial"/>
              </a:rPr>
              <a:t>by  </a:t>
            </a:r>
            <a:r>
              <a:rPr sz="2400" spc="-5" dirty="0">
                <a:latin typeface="Arial"/>
                <a:cs typeface="Arial"/>
              </a:rPr>
              <a:t>his false anterior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teeth.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5702" y="530478"/>
            <a:ext cx="66922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5" dirty="0">
                <a:latin typeface="Carlito"/>
                <a:cs typeface="Carlito"/>
              </a:rPr>
              <a:t>CRITICISMS OF </a:t>
            </a:r>
            <a:r>
              <a:rPr b="0" dirty="0">
                <a:latin typeface="Carlito"/>
                <a:cs typeface="Carlito"/>
              </a:rPr>
              <a:t>BITEMARK</a:t>
            </a:r>
            <a:r>
              <a:rPr b="0" spc="-70" dirty="0">
                <a:latin typeface="Carlito"/>
                <a:cs typeface="Carlito"/>
              </a:rPr>
              <a:t> </a:t>
            </a:r>
            <a:r>
              <a:rPr b="0" dirty="0">
                <a:latin typeface="Carlito"/>
                <a:cs typeface="Carlito"/>
              </a:rPr>
              <a:t>ANALYSIS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7217" y="1897761"/>
            <a:ext cx="7370445" cy="442087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4965" marR="543560" indent="-342900">
              <a:lnSpc>
                <a:spcPts val="3020"/>
              </a:lnSpc>
              <a:spcBef>
                <a:spcPts val="480"/>
              </a:spcBef>
            </a:pPr>
            <a:r>
              <a:rPr sz="2800" spc="-5" dirty="0">
                <a:latin typeface="Arial"/>
                <a:cs typeface="Arial"/>
              </a:rPr>
              <a:t>In recent years it has been questioned </a:t>
            </a:r>
            <a:r>
              <a:rPr sz="2800" dirty="0">
                <a:latin typeface="Arial"/>
                <a:cs typeface="Arial"/>
              </a:rPr>
              <a:t>as </a:t>
            </a:r>
            <a:r>
              <a:rPr sz="2800" spc="-5" dirty="0">
                <a:latin typeface="Arial"/>
                <a:cs typeface="Arial"/>
              </a:rPr>
              <a:t>a  reliable scientific </a:t>
            </a:r>
            <a:r>
              <a:rPr sz="2800" dirty="0">
                <a:latin typeface="Arial"/>
                <a:cs typeface="Arial"/>
              </a:rPr>
              <a:t>tool. </a:t>
            </a:r>
            <a:r>
              <a:rPr sz="2800" spc="-5" dirty="0">
                <a:latin typeface="Arial"/>
                <a:cs typeface="Arial"/>
              </a:rPr>
              <a:t>This is based</a:t>
            </a:r>
            <a:r>
              <a:rPr sz="2800" spc="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on:</a:t>
            </a:r>
            <a:endParaRPr sz="2800">
              <a:latin typeface="Arial"/>
              <a:cs typeface="Arial"/>
            </a:endParaRPr>
          </a:p>
          <a:p>
            <a:pPr marL="407670" indent="-395605">
              <a:lnSpc>
                <a:spcPct val="100000"/>
              </a:lnSpc>
              <a:spcBef>
                <a:spcPts val="295"/>
              </a:spcBef>
              <a:buAutoNum type="arabicPeriod"/>
              <a:tabLst>
                <a:tab pos="408305" algn="l"/>
              </a:tabLst>
            </a:pPr>
            <a:r>
              <a:rPr sz="2800" spc="-5" dirty="0">
                <a:latin typeface="Arial"/>
                <a:cs typeface="Arial"/>
              </a:rPr>
              <a:t>Numerous methods of</a:t>
            </a:r>
            <a:r>
              <a:rPr sz="2800" spc="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fabrication</a:t>
            </a:r>
            <a:endParaRPr sz="2800">
              <a:latin typeface="Arial"/>
              <a:cs typeface="Arial"/>
            </a:endParaRPr>
          </a:p>
          <a:p>
            <a:pPr marL="407034" indent="-394970">
              <a:lnSpc>
                <a:spcPct val="100000"/>
              </a:lnSpc>
              <a:spcBef>
                <a:spcPts val="340"/>
              </a:spcBef>
              <a:buAutoNum type="arabicPeriod"/>
              <a:tabLst>
                <a:tab pos="407670" algn="l"/>
              </a:tabLst>
            </a:pPr>
            <a:r>
              <a:rPr sz="2800" spc="-5" dirty="0">
                <a:latin typeface="Arial"/>
                <a:cs typeface="Arial"/>
              </a:rPr>
              <a:t>Relies on manual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fabrication</a:t>
            </a:r>
            <a:endParaRPr sz="2800">
              <a:latin typeface="Arial"/>
              <a:cs typeface="Arial"/>
            </a:endParaRPr>
          </a:p>
          <a:p>
            <a:pPr marL="407034" indent="-394970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407670" algn="l"/>
              </a:tabLst>
            </a:pPr>
            <a:r>
              <a:rPr sz="2800" spc="-5" dirty="0">
                <a:latin typeface="Arial"/>
                <a:cs typeface="Arial"/>
              </a:rPr>
              <a:t>Subjective </a:t>
            </a:r>
            <a:r>
              <a:rPr sz="2800" dirty="0">
                <a:latin typeface="Arial"/>
                <a:cs typeface="Arial"/>
              </a:rPr>
              <a:t>element </a:t>
            </a:r>
            <a:r>
              <a:rPr sz="2800" spc="-5" dirty="0">
                <a:latin typeface="Arial"/>
                <a:cs typeface="Arial"/>
              </a:rPr>
              <a:t>in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fabrication</a:t>
            </a:r>
            <a:endParaRPr sz="2800">
              <a:latin typeface="Arial"/>
              <a:cs typeface="Arial"/>
            </a:endParaRPr>
          </a:p>
          <a:p>
            <a:pPr marL="407670" indent="-395605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408305" algn="l"/>
              </a:tabLst>
            </a:pPr>
            <a:r>
              <a:rPr sz="2800" spc="-5" dirty="0">
                <a:latin typeface="Arial"/>
                <a:cs typeface="Arial"/>
              </a:rPr>
              <a:t>Subjective </a:t>
            </a:r>
            <a:r>
              <a:rPr sz="2800" dirty="0">
                <a:latin typeface="Arial"/>
                <a:cs typeface="Arial"/>
              </a:rPr>
              <a:t>element </a:t>
            </a:r>
            <a:r>
              <a:rPr sz="2800" spc="-5" dirty="0">
                <a:latin typeface="Arial"/>
                <a:cs typeface="Arial"/>
              </a:rPr>
              <a:t>in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comparison</a:t>
            </a:r>
            <a:endParaRPr sz="2800">
              <a:latin typeface="Arial"/>
              <a:cs typeface="Arial"/>
            </a:endParaRPr>
          </a:p>
          <a:p>
            <a:pPr marL="407034" indent="-394970">
              <a:lnSpc>
                <a:spcPct val="100000"/>
              </a:lnSpc>
              <a:spcBef>
                <a:spcPts val="340"/>
              </a:spcBef>
              <a:buAutoNum type="arabicPeriod"/>
              <a:tabLst>
                <a:tab pos="407670" algn="l"/>
              </a:tabLst>
            </a:pPr>
            <a:r>
              <a:rPr sz="2800" spc="-5" dirty="0">
                <a:latin typeface="Arial"/>
                <a:cs typeface="Arial"/>
              </a:rPr>
              <a:t>Distortion which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occurs</a:t>
            </a:r>
            <a:endParaRPr sz="2800">
              <a:latin typeface="Arial"/>
              <a:cs typeface="Arial"/>
            </a:endParaRPr>
          </a:p>
          <a:p>
            <a:pPr marL="354965" marR="5080" indent="-342900">
              <a:lnSpc>
                <a:spcPts val="3020"/>
              </a:lnSpc>
              <a:spcBef>
                <a:spcPts val="720"/>
              </a:spcBef>
            </a:pPr>
            <a:r>
              <a:rPr sz="2800" spc="-5" dirty="0">
                <a:latin typeface="Arial"/>
                <a:cs typeface="Arial"/>
              </a:rPr>
              <a:t>As a result of this it has been suggested </a:t>
            </a:r>
            <a:r>
              <a:rPr sz="2800" dirty="0">
                <a:latin typeface="Arial"/>
                <a:cs typeface="Arial"/>
              </a:rPr>
              <a:t>that  bitemark analysis </a:t>
            </a:r>
            <a:r>
              <a:rPr sz="2800" spc="-5" dirty="0">
                <a:latin typeface="Arial"/>
                <a:cs typeface="Arial"/>
              </a:rPr>
              <a:t>using </a:t>
            </a:r>
            <a:r>
              <a:rPr sz="2800" dirty="0">
                <a:latin typeface="Arial"/>
                <a:cs typeface="Arial"/>
              </a:rPr>
              <a:t>acetate overlays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are  </a:t>
            </a:r>
            <a:r>
              <a:rPr sz="2800" dirty="0">
                <a:latin typeface="Arial"/>
                <a:cs typeface="Arial"/>
              </a:rPr>
              <a:t>inaccurate, subjective and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non-reproducible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6677" y="2502788"/>
            <a:ext cx="592963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Arial"/>
                <a:cs typeface="Arial"/>
              </a:rPr>
              <a:t>BITE MARK</a:t>
            </a:r>
            <a:r>
              <a:rPr sz="4400" b="0" spc="-75" dirty="0">
                <a:latin typeface="Arial"/>
                <a:cs typeface="Arial"/>
              </a:rPr>
              <a:t> </a:t>
            </a:r>
            <a:r>
              <a:rPr sz="4400" b="0" dirty="0">
                <a:latin typeface="Arial"/>
                <a:cs typeface="Arial"/>
              </a:rPr>
              <a:t>ANALYSIS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635253"/>
            <a:ext cx="62388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3300"/>
                </a:solidFill>
                <a:latin typeface="Arial"/>
                <a:cs typeface="Arial"/>
              </a:rPr>
              <a:t>Introduction </a:t>
            </a:r>
            <a:r>
              <a:rPr sz="2400" dirty="0">
                <a:solidFill>
                  <a:srgbClr val="FF3300"/>
                </a:solidFill>
                <a:latin typeface="Arial"/>
                <a:cs typeface="Arial"/>
              </a:rPr>
              <a:t>to the Steps of </a:t>
            </a:r>
            <a:r>
              <a:rPr sz="2400" spc="-5" dirty="0">
                <a:solidFill>
                  <a:srgbClr val="FF3300"/>
                </a:solidFill>
                <a:latin typeface="Arial"/>
                <a:cs typeface="Arial"/>
              </a:rPr>
              <a:t>Bite Mark</a:t>
            </a:r>
            <a:r>
              <a:rPr sz="2400" spc="-14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3300"/>
                </a:solidFill>
                <a:latin typeface="Arial"/>
                <a:cs typeface="Arial"/>
              </a:rPr>
              <a:t>Analysis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2190115"/>
            <a:ext cx="7617459" cy="3683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62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For a physical </a:t>
            </a:r>
            <a:r>
              <a:rPr sz="2400" dirty="0">
                <a:latin typeface="Arial"/>
                <a:cs typeface="Arial"/>
              </a:rPr>
              <a:t>comparison to </a:t>
            </a:r>
            <a:r>
              <a:rPr sz="2400" spc="-5" dirty="0">
                <a:latin typeface="Arial"/>
                <a:cs typeface="Arial"/>
              </a:rPr>
              <a:t>be successful, </a:t>
            </a:r>
            <a:r>
              <a:rPr sz="2400" spc="-10" dirty="0">
                <a:latin typeface="Arial"/>
                <a:cs typeface="Arial"/>
              </a:rPr>
              <a:t>in  </a:t>
            </a:r>
            <a:r>
              <a:rPr sz="2400" spc="-5" dirty="0">
                <a:latin typeface="Arial"/>
                <a:cs typeface="Arial"/>
              </a:rPr>
              <a:t>odontology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Questioned </a:t>
            </a:r>
            <a:r>
              <a:rPr sz="2400" dirty="0">
                <a:latin typeface="Arial"/>
                <a:cs typeface="Arial"/>
              </a:rPr>
              <a:t>(Q) evidence photograph (  the bitemark) </a:t>
            </a:r>
            <a:r>
              <a:rPr sz="2400" spc="-5" dirty="0">
                <a:latin typeface="Arial"/>
                <a:cs typeface="Arial"/>
              </a:rPr>
              <a:t>has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be accurately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reproduced.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12700" marR="8890" algn="just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The photograph must be created in a life-size  dimension.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The plaster casts </a:t>
            </a:r>
            <a:r>
              <a:rPr sz="2400" spc="-1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the </a:t>
            </a:r>
            <a:r>
              <a:rPr sz="2400" dirty="0">
                <a:latin typeface="Arial"/>
                <a:cs typeface="Arial"/>
              </a:rPr>
              <a:t>defendant's teeth </a:t>
            </a:r>
            <a:r>
              <a:rPr sz="2400" spc="-5" dirty="0">
                <a:latin typeface="Arial"/>
                <a:cs typeface="Arial"/>
              </a:rPr>
              <a:t>are used </a:t>
            </a:r>
            <a:r>
              <a:rPr sz="2400" dirty="0">
                <a:latin typeface="Arial"/>
                <a:cs typeface="Arial"/>
              </a:rPr>
              <a:t>to  analyze similarities </a:t>
            </a:r>
            <a:r>
              <a:rPr sz="2400" spc="-5" dirty="0">
                <a:latin typeface="Arial"/>
                <a:cs typeface="Arial"/>
              </a:rPr>
              <a:t>and </a:t>
            </a:r>
            <a:r>
              <a:rPr sz="2400" dirty="0">
                <a:latin typeface="Arial"/>
                <a:cs typeface="Arial"/>
              </a:rPr>
              <a:t>dissimilarities </a:t>
            </a:r>
            <a:r>
              <a:rPr sz="2400" spc="-5" dirty="0">
                <a:latin typeface="Arial"/>
                <a:cs typeface="Arial"/>
              </a:rPr>
              <a:t>in </a:t>
            </a:r>
            <a:r>
              <a:rPr sz="2400" dirty="0">
                <a:latin typeface="Arial"/>
                <a:cs typeface="Arial"/>
              </a:rPr>
              <a:t>shape, size,  </a:t>
            </a:r>
            <a:r>
              <a:rPr sz="2400" spc="-5" dirty="0">
                <a:latin typeface="Arial"/>
                <a:cs typeface="Arial"/>
              </a:rPr>
              <a:t>positioning, </a:t>
            </a:r>
            <a:r>
              <a:rPr sz="2400" dirty="0">
                <a:latin typeface="Arial"/>
                <a:cs typeface="Arial"/>
              </a:rPr>
              <a:t>etc, </a:t>
            </a:r>
            <a:r>
              <a:rPr sz="2400" spc="-5" dirty="0">
                <a:latin typeface="Arial"/>
                <a:cs typeface="Arial"/>
              </a:rPr>
              <a:t>seen in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bitemark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253695"/>
            <a:ext cx="8224520" cy="4781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3300"/>
                </a:solidFill>
                <a:latin typeface="Arial"/>
                <a:cs typeface="Arial"/>
              </a:rPr>
              <a:t>The Accuracy </a:t>
            </a:r>
            <a:r>
              <a:rPr sz="2400" b="1" dirty="0">
                <a:solidFill>
                  <a:srgbClr val="FF3300"/>
                </a:solidFill>
                <a:latin typeface="Arial"/>
                <a:cs typeface="Arial"/>
              </a:rPr>
              <a:t>of </a:t>
            </a:r>
            <a:r>
              <a:rPr sz="2400" b="1" spc="-5" dirty="0">
                <a:solidFill>
                  <a:srgbClr val="FF3300"/>
                </a:solidFill>
                <a:latin typeface="Arial"/>
                <a:cs typeface="Arial"/>
              </a:rPr>
              <a:t>Skin </a:t>
            </a:r>
            <a:r>
              <a:rPr sz="2400" b="1" dirty="0">
                <a:solidFill>
                  <a:srgbClr val="FF3300"/>
                </a:solidFill>
                <a:latin typeface="Arial"/>
                <a:cs typeface="Arial"/>
              </a:rPr>
              <a:t>as a Substrate for a</a:t>
            </a:r>
            <a:r>
              <a:rPr sz="2400" b="1" spc="-12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3300"/>
                </a:solidFill>
                <a:latin typeface="Arial"/>
                <a:cs typeface="Arial"/>
              </a:rPr>
              <a:t>Bitemark.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Arial"/>
                <a:cs typeface="Arial"/>
              </a:rPr>
              <a:t>In </a:t>
            </a:r>
            <a:r>
              <a:rPr sz="2400" spc="-5" dirty="0">
                <a:latin typeface="Arial"/>
                <a:cs typeface="Arial"/>
              </a:rPr>
              <a:t>cases of physical assault </a:t>
            </a:r>
            <a:r>
              <a:rPr sz="2400" dirty="0">
                <a:latin typeface="Arial"/>
                <a:cs typeface="Arial"/>
              </a:rPr>
              <a:t>having </a:t>
            </a:r>
            <a:r>
              <a:rPr sz="2400" spc="-5" dirty="0">
                <a:latin typeface="Arial"/>
                <a:cs typeface="Arial"/>
              </a:rPr>
              <a:t>skin injuries, </a:t>
            </a:r>
            <a:r>
              <a:rPr sz="2400" dirty="0">
                <a:latin typeface="Arial"/>
                <a:cs typeface="Arial"/>
              </a:rPr>
              <a:t>the  </a:t>
            </a:r>
            <a:r>
              <a:rPr sz="2400" spc="-5" dirty="0">
                <a:latin typeface="Arial"/>
                <a:cs typeface="Arial"/>
              </a:rPr>
              <a:t>anatomy and </a:t>
            </a:r>
            <a:r>
              <a:rPr sz="2400" dirty="0">
                <a:latin typeface="Arial"/>
                <a:cs typeface="Arial"/>
              </a:rPr>
              <a:t>physiology </a:t>
            </a:r>
            <a:r>
              <a:rPr sz="2400" spc="-5" dirty="0">
                <a:latin typeface="Arial"/>
                <a:cs typeface="Arial"/>
              </a:rPr>
              <a:t>of </a:t>
            </a:r>
            <a:r>
              <a:rPr sz="2400" dirty="0">
                <a:latin typeface="Arial"/>
                <a:cs typeface="Arial"/>
              </a:rPr>
              <a:t>the skin, </a:t>
            </a:r>
            <a:r>
              <a:rPr sz="2400" spc="-5" dirty="0">
                <a:latin typeface="Arial"/>
                <a:cs typeface="Arial"/>
              </a:rPr>
              <a:t>and </a:t>
            </a:r>
            <a:r>
              <a:rPr sz="2400" dirty="0">
                <a:latin typeface="Arial"/>
                <a:cs typeface="Arial"/>
              </a:rPr>
              <a:t>the position the  </a:t>
            </a:r>
            <a:r>
              <a:rPr sz="2400" spc="-5" dirty="0">
                <a:latin typeface="Arial"/>
                <a:cs typeface="Arial"/>
              </a:rPr>
              <a:t>victim was in </a:t>
            </a:r>
            <a:r>
              <a:rPr sz="2400" spc="-10" dirty="0">
                <a:latin typeface="Arial"/>
                <a:cs typeface="Arial"/>
              </a:rPr>
              <a:t>affects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detail and shape of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bitemark.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95885" algn="just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skin is a poor impression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material.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A major </a:t>
            </a:r>
            <a:r>
              <a:rPr sz="2400" spc="-5" dirty="0">
                <a:latin typeface="Arial"/>
                <a:cs typeface="Arial"/>
              </a:rPr>
              <a:t>issue in bite </a:t>
            </a:r>
            <a:r>
              <a:rPr sz="2400" dirty="0">
                <a:latin typeface="Arial"/>
                <a:cs typeface="Arial"/>
              </a:rPr>
              <a:t>mark </a:t>
            </a:r>
            <a:r>
              <a:rPr sz="2400" spc="-5" dirty="0">
                <a:latin typeface="Arial"/>
                <a:cs typeface="Arial"/>
              </a:rPr>
              <a:t>cases is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amount of detail  present in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bitemark.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Arial"/>
              <a:cs typeface="Arial"/>
            </a:endParaRPr>
          </a:p>
          <a:p>
            <a:pPr marL="12700" marR="6350" indent="78740" algn="just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The injury </a:t>
            </a:r>
            <a:r>
              <a:rPr sz="2400" dirty="0">
                <a:latin typeface="Arial"/>
                <a:cs typeface="Arial"/>
              </a:rPr>
              <a:t>may </a:t>
            </a:r>
            <a:r>
              <a:rPr sz="2400" spc="-5" dirty="0">
                <a:latin typeface="Arial"/>
                <a:cs typeface="Arial"/>
              </a:rPr>
              <a:t>only </a:t>
            </a:r>
            <a:r>
              <a:rPr sz="2400" dirty="0">
                <a:latin typeface="Arial"/>
                <a:cs typeface="Arial"/>
              </a:rPr>
              <a:t>be </a:t>
            </a:r>
            <a:r>
              <a:rPr sz="2400" spc="-5" dirty="0">
                <a:latin typeface="Arial"/>
                <a:cs typeface="Arial"/>
              </a:rPr>
              <a:t>a series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reddened bruises at </a:t>
            </a:r>
            <a:r>
              <a:rPr sz="2400" dirty="0">
                <a:latin typeface="Arial"/>
                <a:cs typeface="Arial"/>
              </a:rPr>
              <a:t>the  time </a:t>
            </a:r>
            <a:r>
              <a:rPr sz="2400" spc="-5" dirty="0">
                <a:latin typeface="Arial"/>
                <a:cs typeface="Arial"/>
              </a:rPr>
              <a:t>of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original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photograph.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899030"/>
            <a:ext cx="822515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b="0" spc="-5" dirty="0">
                <a:latin typeface="Arial"/>
                <a:cs typeface="Arial"/>
              </a:rPr>
              <a:t>If there were no three </a:t>
            </a:r>
            <a:r>
              <a:rPr sz="2400" b="0" dirty="0">
                <a:latin typeface="Arial"/>
                <a:cs typeface="Arial"/>
              </a:rPr>
              <a:t>dimensional </a:t>
            </a:r>
            <a:r>
              <a:rPr sz="2400" b="0" spc="-5" dirty="0">
                <a:latin typeface="Arial"/>
                <a:cs typeface="Arial"/>
              </a:rPr>
              <a:t>(i.e., </a:t>
            </a:r>
            <a:r>
              <a:rPr sz="2400" b="0" dirty="0">
                <a:latin typeface="Arial"/>
                <a:cs typeface="Arial"/>
              </a:rPr>
              <a:t>tooth </a:t>
            </a:r>
            <a:r>
              <a:rPr sz="2400" b="0" spc="-5" dirty="0">
                <a:latin typeface="Arial"/>
                <a:cs typeface="Arial"/>
              </a:rPr>
              <a:t>indentations)  </a:t>
            </a:r>
            <a:r>
              <a:rPr sz="2400" b="0" dirty="0">
                <a:latin typeface="Arial"/>
                <a:cs typeface="Arial"/>
              </a:rPr>
              <a:t>that </a:t>
            </a:r>
            <a:r>
              <a:rPr sz="2400" b="0" spc="-5" dirty="0">
                <a:latin typeface="Arial"/>
                <a:cs typeface="Arial"/>
              </a:rPr>
              <a:t>could be used </a:t>
            </a:r>
            <a:r>
              <a:rPr sz="2400" b="0" dirty="0">
                <a:latin typeface="Arial"/>
                <a:cs typeface="Arial"/>
              </a:rPr>
              <a:t>for </a:t>
            </a:r>
            <a:r>
              <a:rPr sz="2400" b="0" spc="-5" dirty="0">
                <a:latin typeface="Arial"/>
                <a:cs typeface="Arial"/>
              </a:rPr>
              <a:t>increased </a:t>
            </a:r>
            <a:r>
              <a:rPr sz="2400" b="0" dirty="0">
                <a:latin typeface="Arial"/>
                <a:cs typeface="Arial"/>
              </a:rPr>
              <a:t>detail the </a:t>
            </a:r>
            <a:r>
              <a:rPr sz="2400" b="0" spc="-5" dirty="0">
                <a:latin typeface="Arial"/>
                <a:cs typeface="Arial"/>
              </a:rPr>
              <a:t>vagaries of  inflammation and tissue response </a:t>
            </a:r>
            <a:r>
              <a:rPr sz="2400" b="0" dirty="0">
                <a:latin typeface="Arial"/>
                <a:cs typeface="Arial"/>
              </a:rPr>
              <a:t>to</a:t>
            </a:r>
            <a:r>
              <a:rPr sz="2400" b="0" spc="35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trauma.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3727780"/>
            <a:ext cx="8226425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874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The </a:t>
            </a:r>
            <a:r>
              <a:rPr sz="2400" dirty="0">
                <a:latin typeface="Arial"/>
                <a:cs typeface="Arial"/>
              </a:rPr>
              <a:t>seminal California case for </a:t>
            </a:r>
            <a:r>
              <a:rPr sz="2400" spc="-5" dirty="0">
                <a:latin typeface="Arial"/>
                <a:cs typeface="Arial"/>
              </a:rPr>
              <a:t>bitemarks was in 1975  (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People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Marx</a:t>
            </a:r>
            <a:r>
              <a:rPr sz="2400" spc="-5" dirty="0">
                <a:latin typeface="Arial"/>
                <a:cs typeface="Arial"/>
              </a:rPr>
              <a:t>). </a:t>
            </a:r>
            <a:r>
              <a:rPr sz="2400" dirty="0">
                <a:latin typeface="Arial"/>
                <a:cs typeface="Arial"/>
              </a:rPr>
              <a:t>This </a:t>
            </a:r>
            <a:r>
              <a:rPr sz="2400" spc="-5" dirty="0">
                <a:latin typeface="Arial"/>
                <a:cs typeface="Arial"/>
              </a:rPr>
              <a:t>case involved a deep bite made on a  nose </a:t>
            </a:r>
            <a:r>
              <a:rPr sz="2400" dirty="0">
                <a:latin typeface="Arial"/>
                <a:cs typeface="Arial"/>
              </a:rPr>
              <a:t>that </a:t>
            </a:r>
            <a:r>
              <a:rPr sz="2400" spc="-5" dirty="0">
                <a:latin typeface="Arial"/>
                <a:cs typeface="Arial"/>
              </a:rPr>
              <a:t>had distinctive three dimensional</a:t>
            </a:r>
            <a:r>
              <a:rPr sz="2400" spc="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features.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749553"/>
            <a:ext cx="7466965" cy="5513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3300"/>
                </a:solidFill>
                <a:latin typeface="Arial"/>
                <a:cs typeface="Arial"/>
              </a:rPr>
              <a:t>Bruising and Other</a:t>
            </a:r>
            <a:r>
              <a:rPr sz="2400" b="1" spc="-2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Arial"/>
                <a:cs typeface="Arial"/>
              </a:rPr>
              <a:t>Considerations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12700" marR="5715" algn="just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Recognition of </a:t>
            </a:r>
            <a:r>
              <a:rPr sz="2400" dirty="0">
                <a:latin typeface="Arial"/>
                <a:cs typeface="Arial"/>
              </a:rPr>
              <a:t>the fact that </a:t>
            </a:r>
            <a:r>
              <a:rPr sz="2400" spc="-5" dirty="0">
                <a:latin typeface="Arial"/>
                <a:cs typeface="Arial"/>
              </a:rPr>
              <a:t>bruising is actually  subcutaneous </a:t>
            </a:r>
            <a:r>
              <a:rPr sz="2400" dirty="0">
                <a:latin typeface="Arial"/>
                <a:cs typeface="Arial"/>
              </a:rPr>
              <a:t>bleeding demands that the </a:t>
            </a:r>
            <a:r>
              <a:rPr sz="2400" spc="-5" dirty="0">
                <a:latin typeface="Arial"/>
                <a:cs typeface="Arial"/>
              </a:rPr>
              <a:t>investigator  not assume </a:t>
            </a:r>
            <a:r>
              <a:rPr sz="2400" dirty="0">
                <a:latin typeface="Arial"/>
                <a:cs typeface="Arial"/>
              </a:rPr>
              <a:t>that </a:t>
            </a:r>
            <a:r>
              <a:rPr sz="2400" spc="-5" dirty="0">
                <a:latin typeface="Arial"/>
                <a:cs typeface="Arial"/>
              </a:rPr>
              <a:t>the reddened </a:t>
            </a:r>
            <a:r>
              <a:rPr sz="2400" dirty="0">
                <a:latin typeface="Arial"/>
                <a:cs typeface="Arial"/>
              </a:rPr>
              <a:t>areas that </a:t>
            </a:r>
            <a:r>
              <a:rPr sz="2400" spc="-5" dirty="0">
                <a:latin typeface="Arial"/>
                <a:cs typeface="Arial"/>
              </a:rPr>
              <a:t>appear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20" dirty="0">
                <a:latin typeface="Arial"/>
                <a:cs typeface="Arial"/>
              </a:rPr>
              <a:t>be  </a:t>
            </a:r>
            <a:r>
              <a:rPr sz="2400" spc="-5" dirty="0">
                <a:latin typeface="Arial"/>
                <a:cs typeface="Arial"/>
              </a:rPr>
              <a:t>teeth are an accurate representation of individual</a:t>
            </a:r>
            <a:r>
              <a:rPr sz="2400" spc="1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teeth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The </a:t>
            </a:r>
            <a:r>
              <a:rPr sz="2400" dirty="0">
                <a:latin typeface="Arial"/>
                <a:cs typeface="Arial"/>
              </a:rPr>
              <a:t>bitemark </a:t>
            </a:r>
            <a:r>
              <a:rPr sz="2400" spc="-5" dirty="0">
                <a:latin typeface="Arial"/>
                <a:cs typeface="Arial"/>
              </a:rPr>
              <a:t>be </a:t>
            </a:r>
            <a:r>
              <a:rPr sz="2400" dirty="0">
                <a:latin typeface="Arial"/>
                <a:cs typeface="Arial"/>
              </a:rPr>
              <a:t>thoroughly analyzed </a:t>
            </a:r>
            <a:r>
              <a:rPr sz="2400" spc="-5" dirty="0">
                <a:latin typeface="Arial"/>
                <a:cs typeface="Arial"/>
              </a:rPr>
              <a:t>first. </a:t>
            </a:r>
            <a:r>
              <a:rPr sz="2400" spc="-10" dirty="0">
                <a:latin typeface="Arial"/>
                <a:cs typeface="Arial"/>
              </a:rPr>
              <a:t>That </a:t>
            </a:r>
            <a:r>
              <a:rPr sz="2400" spc="-5" dirty="0">
                <a:latin typeface="Arial"/>
                <a:cs typeface="Arial"/>
              </a:rPr>
              <a:t>means  </a:t>
            </a:r>
            <a:r>
              <a:rPr sz="2400" dirty="0">
                <a:latin typeface="Arial"/>
                <a:cs typeface="Arial"/>
              </a:rPr>
              <a:t>measurements, angles, </a:t>
            </a:r>
            <a:r>
              <a:rPr sz="2400" spc="-5" dirty="0">
                <a:latin typeface="Arial"/>
                <a:cs typeface="Arial"/>
              </a:rPr>
              <a:t>and other </a:t>
            </a:r>
            <a:r>
              <a:rPr sz="2400" dirty="0">
                <a:latin typeface="Arial"/>
                <a:cs typeface="Arial"/>
              </a:rPr>
              <a:t>features </a:t>
            </a:r>
            <a:r>
              <a:rPr sz="2400" spc="-5" dirty="0">
                <a:latin typeface="Arial"/>
                <a:cs typeface="Arial"/>
              </a:rPr>
              <a:t>should </a:t>
            </a:r>
            <a:r>
              <a:rPr sz="2400" spc="-10" dirty="0">
                <a:latin typeface="Arial"/>
                <a:cs typeface="Arial"/>
              </a:rPr>
              <a:t>be  </a:t>
            </a:r>
            <a:r>
              <a:rPr sz="2400" dirty="0">
                <a:latin typeface="Arial"/>
                <a:cs typeface="Arial"/>
              </a:rPr>
              <a:t>convincingly </a:t>
            </a:r>
            <a:r>
              <a:rPr sz="2400" spc="-5" dirty="0">
                <a:latin typeface="Arial"/>
                <a:cs typeface="Arial"/>
              </a:rPr>
              <a:t>studied before any </a:t>
            </a:r>
            <a:r>
              <a:rPr sz="2400" dirty="0">
                <a:latin typeface="Arial"/>
                <a:cs typeface="Arial"/>
              </a:rPr>
              <a:t>suspect(s) teeth </a:t>
            </a:r>
            <a:r>
              <a:rPr sz="2400" spc="-10" dirty="0">
                <a:latin typeface="Arial"/>
                <a:cs typeface="Arial"/>
              </a:rPr>
              <a:t>be  </a:t>
            </a:r>
            <a:r>
              <a:rPr sz="2400" spc="-5" dirty="0">
                <a:latin typeface="Arial"/>
                <a:cs typeface="Arial"/>
              </a:rPr>
              <a:t>viewed.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Arial"/>
              <a:cs typeface="Arial"/>
            </a:endParaRPr>
          </a:p>
          <a:p>
            <a:pPr marL="12700" marR="5715" algn="just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The details </a:t>
            </a:r>
            <a:r>
              <a:rPr sz="2400" spc="-1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intertooth </a:t>
            </a:r>
            <a:r>
              <a:rPr sz="2400" dirty="0">
                <a:latin typeface="Arial"/>
                <a:cs typeface="Arial"/>
              </a:rPr>
              <a:t>spaces, </a:t>
            </a:r>
            <a:r>
              <a:rPr sz="2400" spc="-5" dirty="0">
                <a:latin typeface="Arial"/>
                <a:cs typeface="Arial"/>
              </a:rPr>
              <a:t>rotations, and blank  spaces </a:t>
            </a:r>
            <a:r>
              <a:rPr sz="2400" dirty="0">
                <a:latin typeface="Arial"/>
                <a:cs typeface="Arial"/>
              </a:rPr>
              <a:t>between teeth </a:t>
            </a:r>
            <a:r>
              <a:rPr sz="2400" spc="-5" dirty="0">
                <a:latin typeface="Arial"/>
                <a:cs typeface="Arial"/>
              </a:rPr>
              <a:t>are </a:t>
            </a:r>
            <a:r>
              <a:rPr sz="2400" dirty="0">
                <a:latin typeface="Arial"/>
                <a:cs typeface="Arial"/>
              </a:rPr>
              <a:t>the principal </a:t>
            </a:r>
            <a:r>
              <a:rPr sz="2400" spc="-5" dirty="0">
                <a:latin typeface="Arial"/>
                <a:cs typeface="Arial"/>
              </a:rPr>
              <a:t>features of </a:t>
            </a:r>
            <a:r>
              <a:rPr sz="2400" dirty="0">
                <a:latin typeface="Arial"/>
                <a:cs typeface="Arial"/>
              </a:rPr>
              <a:t>this  type </a:t>
            </a:r>
            <a:r>
              <a:rPr sz="2400" spc="-5" dirty="0">
                <a:latin typeface="Arial"/>
                <a:cs typeface="Arial"/>
              </a:rPr>
              <a:t>of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injury.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482853"/>
            <a:ext cx="8148320" cy="5147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1420" marR="524510" indent="-672465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3300"/>
                </a:solidFill>
                <a:latin typeface="Arial"/>
                <a:cs typeface="Arial"/>
              </a:rPr>
              <a:t>The </a:t>
            </a:r>
            <a:r>
              <a:rPr sz="2400" b="1" spc="-5" dirty="0">
                <a:solidFill>
                  <a:srgbClr val="FF3300"/>
                </a:solidFill>
                <a:latin typeface="Arial"/>
                <a:cs typeface="Arial"/>
              </a:rPr>
              <a:t>Use </a:t>
            </a:r>
            <a:r>
              <a:rPr sz="2400" b="1" dirty="0">
                <a:solidFill>
                  <a:srgbClr val="FF3300"/>
                </a:solidFill>
                <a:latin typeface="Arial"/>
                <a:cs typeface="Arial"/>
              </a:rPr>
              <a:t>of </a:t>
            </a:r>
            <a:r>
              <a:rPr sz="2400" b="1" spc="-5" dirty="0">
                <a:solidFill>
                  <a:srgbClr val="FF3300"/>
                </a:solidFill>
                <a:latin typeface="Arial"/>
                <a:cs typeface="Arial"/>
              </a:rPr>
              <a:t>Digital Analysis </a:t>
            </a:r>
            <a:r>
              <a:rPr sz="2400" b="1" dirty="0">
                <a:solidFill>
                  <a:srgbClr val="FF3300"/>
                </a:solidFill>
                <a:latin typeface="Arial"/>
                <a:cs typeface="Arial"/>
              </a:rPr>
              <a:t>in </a:t>
            </a:r>
            <a:r>
              <a:rPr sz="2400" b="1" spc="-5" dirty="0">
                <a:solidFill>
                  <a:srgbClr val="FF3300"/>
                </a:solidFill>
                <a:latin typeface="Arial"/>
                <a:cs typeface="Arial"/>
              </a:rPr>
              <a:t>Bite Marks And</a:t>
            </a:r>
            <a:r>
              <a:rPr sz="2400" b="1" spc="-18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3300"/>
                </a:solidFill>
                <a:latin typeface="Arial"/>
                <a:cs typeface="Arial"/>
              </a:rPr>
              <a:t>the  </a:t>
            </a:r>
            <a:r>
              <a:rPr sz="2400" b="1" spc="-5" dirty="0">
                <a:solidFill>
                  <a:srgbClr val="FF3300"/>
                </a:solidFill>
                <a:latin typeface="Arial"/>
                <a:cs typeface="Arial"/>
              </a:rPr>
              <a:t>Analysis </a:t>
            </a:r>
            <a:r>
              <a:rPr sz="2400" b="1" dirty="0">
                <a:solidFill>
                  <a:srgbClr val="FF3300"/>
                </a:solidFill>
                <a:latin typeface="Arial"/>
                <a:cs typeface="Arial"/>
              </a:rPr>
              <a:t>of </a:t>
            </a:r>
            <a:r>
              <a:rPr sz="2400" b="1" spc="-5" dirty="0">
                <a:solidFill>
                  <a:srgbClr val="FF3300"/>
                </a:solidFill>
                <a:latin typeface="Arial"/>
                <a:cs typeface="Arial"/>
              </a:rPr>
              <a:t>Human Dental</a:t>
            </a:r>
            <a:r>
              <a:rPr sz="2400" b="1" spc="2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3300"/>
                </a:solidFill>
                <a:latin typeface="Arial"/>
                <a:cs typeface="Arial"/>
              </a:rPr>
              <a:t>Identification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The recent </a:t>
            </a:r>
            <a:r>
              <a:rPr sz="2400" dirty="0">
                <a:latin typeface="Arial"/>
                <a:cs typeface="Arial"/>
              </a:rPr>
              <a:t>development </a:t>
            </a:r>
            <a:r>
              <a:rPr sz="2400" spc="-5" dirty="0">
                <a:latin typeface="Arial"/>
                <a:cs typeface="Arial"/>
              </a:rPr>
              <a:t>of easily </a:t>
            </a:r>
            <a:r>
              <a:rPr sz="2400" dirty="0">
                <a:latin typeface="Arial"/>
                <a:cs typeface="Arial"/>
              </a:rPr>
              <a:t>available </a:t>
            </a:r>
            <a:r>
              <a:rPr sz="2400" spc="-5" dirty="0">
                <a:latin typeface="Arial"/>
                <a:cs typeface="Arial"/>
              </a:rPr>
              <a:t>digital </a:t>
            </a:r>
            <a:r>
              <a:rPr sz="2400" dirty="0">
                <a:latin typeface="Arial"/>
                <a:cs typeface="Arial"/>
              </a:rPr>
              <a:t>imaging  software </a:t>
            </a:r>
            <a:r>
              <a:rPr sz="2400" spc="-5" dirty="0">
                <a:latin typeface="Arial"/>
                <a:cs typeface="Arial"/>
              </a:rPr>
              <a:t>and </a:t>
            </a:r>
            <a:r>
              <a:rPr sz="2400" dirty="0">
                <a:latin typeface="Arial"/>
                <a:cs typeface="Arial"/>
              </a:rPr>
              <a:t>image capture devices such as </a:t>
            </a:r>
            <a:r>
              <a:rPr sz="2400" spc="-5" dirty="0">
                <a:latin typeface="Arial"/>
                <a:cs typeface="Arial"/>
              </a:rPr>
              <a:t>scanners and  </a:t>
            </a:r>
            <a:r>
              <a:rPr sz="2400" dirty="0">
                <a:latin typeface="Arial"/>
                <a:cs typeface="Arial"/>
              </a:rPr>
              <a:t>digital cameras </a:t>
            </a:r>
            <a:r>
              <a:rPr sz="2400" spc="-5" dirty="0">
                <a:latin typeface="Arial"/>
                <a:cs typeface="Arial"/>
              </a:rPr>
              <a:t>helps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forensic examiner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turn </a:t>
            </a:r>
            <a:r>
              <a:rPr sz="2400" dirty="0">
                <a:latin typeface="Arial"/>
                <a:cs typeface="Arial"/>
              </a:rPr>
              <a:t>the  </a:t>
            </a:r>
            <a:r>
              <a:rPr sz="2400" spc="-5" dirty="0">
                <a:latin typeface="Arial"/>
                <a:cs typeface="Arial"/>
              </a:rPr>
              <a:t>computer monitor into a comparison microscope </a:t>
            </a:r>
            <a:r>
              <a:rPr sz="2400" dirty="0">
                <a:latin typeface="Arial"/>
                <a:cs typeface="Arial"/>
              </a:rPr>
              <a:t>with </a:t>
            </a:r>
            <a:r>
              <a:rPr sz="2400" spc="-5" dirty="0">
                <a:latin typeface="Arial"/>
                <a:cs typeface="Arial"/>
              </a:rPr>
              <a:t>the  added benefit of the following</a:t>
            </a:r>
            <a:r>
              <a:rPr sz="2400" spc="7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functions: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Accurate means of </a:t>
            </a:r>
            <a:r>
              <a:rPr sz="2400" dirty="0">
                <a:latin typeface="Arial"/>
                <a:cs typeface="Arial"/>
              </a:rPr>
              <a:t>measuring physical parameters </a:t>
            </a:r>
            <a:r>
              <a:rPr sz="2400" spc="-5" dirty="0">
                <a:latin typeface="Arial"/>
                <a:cs typeface="Arial"/>
              </a:rPr>
              <a:t>of crime  scene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evidence.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628139" algn="l"/>
                <a:tab pos="2086610" algn="l"/>
                <a:tab pos="3462020" algn="l"/>
                <a:tab pos="5432425" algn="l"/>
                <a:tab pos="6876415" algn="l"/>
                <a:tab pos="7592695" algn="l"/>
              </a:tabLst>
            </a:pP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rrection	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f	com</a:t>
            </a:r>
            <a:r>
              <a:rPr sz="2400" spc="-1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on	p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otog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hic	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storti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	</a:t>
            </a:r>
            <a:r>
              <a:rPr sz="2400" spc="-5" dirty="0">
                <a:latin typeface="Arial"/>
                <a:cs typeface="Arial"/>
              </a:rPr>
              <a:t>an</a:t>
            </a:r>
            <a:r>
              <a:rPr sz="2400" dirty="0">
                <a:latin typeface="Arial"/>
                <a:cs typeface="Arial"/>
              </a:rPr>
              <a:t>d	si</a:t>
            </a:r>
            <a:r>
              <a:rPr sz="2400" spc="-10" dirty="0">
                <a:latin typeface="Arial"/>
                <a:cs typeface="Arial"/>
              </a:rPr>
              <a:t>z</a:t>
            </a:r>
            <a:r>
              <a:rPr sz="2400" dirty="0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discrepancies.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1601215"/>
            <a:ext cx="7433309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Help eliminate examiner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subjectivity.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Better control of </a:t>
            </a:r>
            <a:r>
              <a:rPr sz="2400" dirty="0">
                <a:latin typeface="Arial"/>
                <a:cs typeface="Arial"/>
              </a:rPr>
              <a:t>image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visualization.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200100"/>
              </a:lnSpc>
            </a:pPr>
            <a:r>
              <a:rPr sz="2400" spc="-5" dirty="0">
                <a:latin typeface="Arial"/>
                <a:cs typeface="Arial"/>
              </a:rPr>
              <a:t>Standardization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comparison procedures.  Reproducibility of results between separate examiners.  Electronic transmission and archiving of image</a:t>
            </a:r>
            <a:r>
              <a:rPr sz="2400" spc="1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data.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5640" y="329895"/>
            <a:ext cx="64420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60850" algn="l"/>
              </a:tabLst>
            </a:pPr>
            <a:r>
              <a:rPr sz="2400" spc="-5" dirty="0">
                <a:solidFill>
                  <a:srgbClr val="FF3300"/>
                </a:solidFill>
                <a:latin typeface="Arial"/>
                <a:cs typeface="Arial"/>
              </a:rPr>
              <a:t>Features </a:t>
            </a:r>
            <a:r>
              <a:rPr sz="2400" dirty="0">
                <a:solidFill>
                  <a:srgbClr val="FF3300"/>
                </a:solidFill>
                <a:latin typeface="Arial"/>
                <a:cs typeface="Arial"/>
              </a:rPr>
              <a:t>of</a:t>
            </a:r>
            <a:r>
              <a:rPr sz="2400" spc="2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3300"/>
                </a:solidFill>
                <a:latin typeface="Arial"/>
                <a:cs typeface="Arial"/>
              </a:rPr>
              <a:t>Digital</a:t>
            </a:r>
            <a:r>
              <a:rPr sz="2400" spc="-5" dirty="0">
                <a:solidFill>
                  <a:srgbClr val="FF3300"/>
                </a:solidFill>
                <a:latin typeface="Arial"/>
                <a:cs typeface="Arial"/>
              </a:rPr>
              <a:t> Evidence	</a:t>
            </a:r>
            <a:r>
              <a:rPr sz="2400" dirty="0">
                <a:solidFill>
                  <a:srgbClr val="FF3300"/>
                </a:solidFill>
                <a:latin typeface="Arial"/>
                <a:cs typeface="Arial"/>
              </a:rPr>
              <a:t>Image</a:t>
            </a:r>
            <a:r>
              <a:rPr sz="2400" spc="-6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3300"/>
                </a:solidFill>
                <a:latin typeface="Arial"/>
                <a:cs typeface="Arial"/>
              </a:rPr>
              <a:t>Formats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5640" y="1358773"/>
            <a:ext cx="8562340" cy="3318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There are a number of </a:t>
            </a:r>
            <a:r>
              <a:rPr sz="2400" dirty="0">
                <a:latin typeface="Arial"/>
                <a:cs typeface="Arial"/>
              </a:rPr>
              <a:t>formats </a:t>
            </a:r>
            <a:r>
              <a:rPr sz="2400" spc="-5" dirty="0">
                <a:latin typeface="Arial"/>
                <a:cs typeface="Arial"/>
              </a:rPr>
              <a:t>in </a:t>
            </a:r>
            <a:r>
              <a:rPr sz="2400" dirty="0">
                <a:latin typeface="Arial"/>
                <a:cs typeface="Arial"/>
              </a:rPr>
              <a:t>which </a:t>
            </a:r>
            <a:r>
              <a:rPr sz="2400" spc="-5" dirty="0">
                <a:latin typeface="Arial"/>
                <a:cs typeface="Arial"/>
              </a:rPr>
              <a:t>forensic investigators  receive </a:t>
            </a:r>
            <a:r>
              <a:rPr sz="2400" dirty="0">
                <a:latin typeface="Arial"/>
                <a:cs typeface="Arial"/>
              </a:rPr>
              <a:t>two-dimensional bite-mark </a:t>
            </a:r>
            <a:r>
              <a:rPr sz="2400" spc="-5" dirty="0">
                <a:latin typeface="Arial"/>
                <a:cs typeface="Arial"/>
              </a:rPr>
              <a:t>evidence. These </a:t>
            </a:r>
            <a:r>
              <a:rPr sz="2400" dirty="0">
                <a:latin typeface="Arial"/>
                <a:cs typeface="Arial"/>
              </a:rPr>
              <a:t>include  </a:t>
            </a:r>
            <a:r>
              <a:rPr sz="2400" spc="-5" dirty="0">
                <a:latin typeface="Arial"/>
                <a:cs typeface="Arial"/>
              </a:rPr>
              <a:t>floppy </a:t>
            </a:r>
            <a:r>
              <a:rPr sz="2400" dirty="0">
                <a:latin typeface="Arial"/>
                <a:cs typeface="Arial"/>
              </a:rPr>
              <a:t>disks, </a:t>
            </a:r>
            <a:r>
              <a:rPr sz="2400" spc="-5" dirty="0">
                <a:latin typeface="Arial"/>
                <a:cs typeface="Arial"/>
              </a:rPr>
              <a:t>zipped </a:t>
            </a:r>
            <a:r>
              <a:rPr sz="2400" dirty="0">
                <a:latin typeface="Arial"/>
                <a:cs typeface="Arial"/>
              </a:rPr>
              <a:t>(compressed) </a:t>
            </a:r>
            <a:r>
              <a:rPr sz="2400" spc="-5" dirty="0">
                <a:latin typeface="Arial"/>
                <a:cs typeface="Arial"/>
              </a:rPr>
              <a:t>computer files, Zip Disks  (100MB or 250 </a:t>
            </a:r>
            <a:r>
              <a:rPr sz="2400" dirty="0">
                <a:latin typeface="Arial"/>
                <a:cs typeface="Arial"/>
              </a:rPr>
              <a:t>MB </a:t>
            </a:r>
            <a:r>
              <a:rPr sz="2400" spc="-5" dirty="0">
                <a:latin typeface="Arial"/>
                <a:cs typeface="Arial"/>
              </a:rPr>
              <a:t>storage capacity) </a:t>
            </a:r>
            <a:r>
              <a:rPr sz="2400" dirty="0">
                <a:latin typeface="Arial"/>
                <a:cs typeface="Arial"/>
              </a:rPr>
              <a:t>, </a:t>
            </a:r>
            <a:r>
              <a:rPr sz="2400" spc="-5" dirty="0">
                <a:latin typeface="Arial"/>
                <a:cs typeface="Arial"/>
              </a:rPr>
              <a:t>compact disks </a:t>
            </a:r>
            <a:r>
              <a:rPr sz="2400" dirty="0">
                <a:latin typeface="Arial"/>
                <a:cs typeface="Arial"/>
              </a:rPr>
              <a:t>(CD),  </a:t>
            </a:r>
            <a:r>
              <a:rPr sz="2400" spc="-5" dirty="0">
                <a:latin typeface="Arial"/>
                <a:cs typeface="Arial"/>
              </a:rPr>
              <a:t>email </a:t>
            </a:r>
            <a:r>
              <a:rPr sz="2400" dirty="0">
                <a:latin typeface="Arial"/>
                <a:cs typeface="Arial"/>
              </a:rPr>
              <a:t>attachments, </a:t>
            </a:r>
            <a:r>
              <a:rPr sz="2400" spc="-5" dirty="0">
                <a:latin typeface="Arial"/>
                <a:cs typeface="Arial"/>
              </a:rPr>
              <a:t>and </a:t>
            </a:r>
            <a:r>
              <a:rPr sz="2400" dirty="0">
                <a:latin typeface="Arial"/>
                <a:cs typeface="Arial"/>
              </a:rPr>
              <a:t>most </a:t>
            </a:r>
            <a:r>
              <a:rPr sz="2400" spc="-5" dirty="0">
                <a:latin typeface="Arial"/>
                <a:cs typeface="Arial"/>
              </a:rPr>
              <a:t>often </a:t>
            </a:r>
            <a:r>
              <a:rPr sz="2400" dirty="0">
                <a:latin typeface="Arial"/>
                <a:cs typeface="Arial"/>
              </a:rPr>
              <a:t>photographic prints, </a:t>
            </a:r>
            <a:r>
              <a:rPr sz="2400" spc="-5" dirty="0">
                <a:latin typeface="Arial"/>
                <a:cs typeface="Arial"/>
              </a:rPr>
              <a:t>slide </a:t>
            </a:r>
            <a:r>
              <a:rPr sz="2400" spc="-10" dirty="0">
                <a:latin typeface="Arial"/>
                <a:cs typeface="Arial"/>
              </a:rPr>
              <a:t>or  </a:t>
            </a:r>
            <a:r>
              <a:rPr sz="2400" spc="-5" dirty="0">
                <a:latin typeface="Arial"/>
                <a:cs typeface="Arial"/>
              </a:rPr>
              <a:t>negatives.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1241805"/>
            <a:ext cx="1600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3300"/>
                </a:solidFill>
                <a:latin typeface="Arial"/>
                <a:cs typeface="Arial"/>
              </a:rPr>
              <a:t>Resolution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740" y="2155397"/>
            <a:ext cx="7769859" cy="33191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5"/>
              </a:spcBef>
            </a:pPr>
            <a:r>
              <a:rPr sz="2400" spc="-5" dirty="0">
                <a:latin typeface="Arial"/>
                <a:cs typeface="Arial"/>
              </a:rPr>
              <a:t>The detail </a:t>
            </a:r>
            <a:r>
              <a:rPr sz="2400" spc="-10" dirty="0">
                <a:latin typeface="Arial"/>
                <a:cs typeface="Arial"/>
              </a:rPr>
              <a:t>of </a:t>
            </a:r>
            <a:r>
              <a:rPr sz="2400" dirty="0">
                <a:latin typeface="Arial"/>
                <a:cs typeface="Arial"/>
              </a:rPr>
              <a:t>a digital </a:t>
            </a:r>
            <a:r>
              <a:rPr sz="2400" spc="-5" dirty="0">
                <a:latin typeface="Arial"/>
                <a:cs typeface="Arial"/>
              </a:rPr>
              <a:t>image is </a:t>
            </a:r>
            <a:r>
              <a:rPr sz="2400" dirty="0">
                <a:latin typeface="Arial"/>
                <a:cs typeface="Arial"/>
              </a:rPr>
              <a:t>represented </a:t>
            </a:r>
            <a:r>
              <a:rPr sz="2400" spc="-5" dirty="0">
                <a:latin typeface="Arial"/>
                <a:cs typeface="Arial"/>
              </a:rPr>
              <a:t>by </a:t>
            </a:r>
            <a:r>
              <a:rPr sz="2400" dirty="0">
                <a:latin typeface="Arial"/>
                <a:cs typeface="Arial"/>
              </a:rPr>
              <a:t>the  </a:t>
            </a:r>
            <a:r>
              <a:rPr sz="2400" spc="-5" dirty="0">
                <a:latin typeface="Arial"/>
                <a:cs typeface="Arial"/>
              </a:rPr>
              <a:t>number of </a:t>
            </a:r>
            <a:r>
              <a:rPr sz="2400" dirty="0">
                <a:latin typeface="Arial"/>
                <a:cs typeface="Arial"/>
              </a:rPr>
              <a:t>dots </a:t>
            </a:r>
            <a:r>
              <a:rPr sz="2400" spc="-5" dirty="0">
                <a:latin typeface="Arial"/>
                <a:cs typeface="Arial"/>
              </a:rPr>
              <a:t>per inch (dpi) </a:t>
            </a:r>
            <a:r>
              <a:rPr sz="2400" dirty="0">
                <a:latin typeface="Arial"/>
                <a:cs typeface="Arial"/>
              </a:rPr>
              <a:t>for </a:t>
            </a:r>
            <a:r>
              <a:rPr sz="2400" spc="-5" dirty="0">
                <a:latin typeface="Arial"/>
                <a:cs typeface="Arial"/>
              </a:rPr>
              <a:t>scanners and digital  cameras. Computer printers </a:t>
            </a:r>
            <a:r>
              <a:rPr sz="2400" dirty="0">
                <a:latin typeface="Arial"/>
                <a:cs typeface="Arial"/>
              </a:rPr>
              <a:t>output </a:t>
            </a:r>
            <a:r>
              <a:rPr sz="2400" spc="-5" dirty="0">
                <a:latin typeface="Arial"/>
                <a:cs typeface="Arial"/>
              </a:rPr>
              <a:t>these images </a:t>
            </a:r>
            <a:r>
              <a:rPr sz="2400" spc="-10" dirty="0">
                <a:latin typeface="Arial"/>
                <a:cs typeface="Arial"/>
              </a:rPr>
              <a:t>in  </a:t>
            </a:r>
            <a:r>
              <a:rPr sz="2400" dirty="0">
                <a:latin typeface="Arial"/>
                <a:cs typeface="Arial"/>
              </a:rPr>
              <a:t>lines-per-inch (lpi). </a:t>
            </a:r>
            <a:r>
              <a:rPr sz="2400" spc="-10" dirty="0">
                <a:latin typeface="Arial"/>
                <a:cs typeface="Arial"/>
              </a:rPr>
              <a:t>The </a:t>
            </a:r>
            <a:r>
              <a:rPr sz="2400" dirty="0">
                <a:latin typeface="Arial"/>
                <a:cs typeface="Arial"/>
              </a:rPr>
              <a:t>computer </a:t>
            </a:r>
            <a:r>
              <a:rPr sz="2400" spc="-5" dirty="0">
                <a:latin typeface="Arial"/>
                <a:cs typeface="Arial"/>
              </a:rPr>
              <a:t>storage necessary </a:t>
            </a:r>
            <a:r>
              <a:rPr sz="2400" dirty="0">
                <a:latin typeface="Arial"/>
                <a:cs typeface="Arial"/>
              </a:rPr>
              <a:t>to  </a:t>
            </a:r>
            <a:r>
              <a:rPr sz="2400" spc="-5" dirty="0">
                <a:latin typeface="Arial"/>
                <a:cs typeface="Arial"/>
              </a:rPr>
              <a:t>store a photographic </a:t>
            </a:r>
            <a:r>
              <a:rPr sz="2400" spc="-25" dirty="0">
                <a:latin typeface="Arial"/>
                <a:cs typeface="Arial"/>
              </a:rPr>
              <a:t>quality, </a:t>
            </a:r>
            <a:r>
              <a:rPr sz="2400" spc="-5" dirty="0">
                <a:latin typeface="Arial"/>
                <a:cs typeface="Arial"/>
              </a:rPr>
              <a:t>8 </a:t>
            </a:r>
            <a:r>
              <a:rPr sz="2400" dirty="0">
                <a:latin typeface="Arial"/>
                <a:cs typeface="Arial"/>
              </a:rPr>
              <a:t>½ " x </a:t>
            </a:r>
            <a:r>
              <a:rPr sz="2400" spc="-65" dirty="0">
                <a:latin typeface="Arial"/>
                <a:cs typeface="Arial"/>
              </a:rPr>
              <a:t>11" </a:t>
            </a:r>
            <a:r>
              <a:rPr sz="2400" spc="-5" dirty="0">
                <a:latin typeface="Arial"/>
                <a:cs typeface="Arial"/>
              </a:rPr>
              <a:t>picture is </a:t>
            </a:r>
            <a:r>
              <a:rPr sz="2400" dirty="0">
                <a:latin typeface="Arial"/>
                <a:cs typeface="Arial"/>
              </a:rPr>
              <a:t>over  </a:t>
            </a:r>
            <a:r>
              <a:rPr sz="2400" spc="-5" dirty="0">
                <a:latin typeface="Arial"/>
                <a:cs typeface="Arial"/>
              </a:rPr>
              <a:t>20 </a:t>
            </a:r>
            <a:r>
              <a:rPr sz="2400" dirty="0">
                <a:latin typeface="Arial"/>
                <a:cs typeface="Arial"/>
              </a:rPr>
              <a:t>Megabytes </a:t>
            </a:r>
            <a:r>
              <a:rPr sz="2400" spc="-5" dirty="0">
                <a:latin typeface="Arial"/>
                <a:cs typeface="Arial"/>
              </a:rPr>
              <a:t>when 300 dpi is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selected</a:t>
            </a:r>
            <a:r>
              <a:rPr sz="2400" spc="7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resolution.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464055"/>
            <a:ext cx="8088630" cy="3683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The </a:t>
            </a:r>
            <a:r>
              <a:rPr sz="2400" dirty="0">
                <a:latin typeface="Arial"/>
                <a:cs typeface="Arial"/>
              </a:rPr>
              <a:t>first </a:t>
            </a:r>
            <a:r>
              <a:rPr sz="2400" spc="-5" dirty="0">
                <a:latin typeface="Arial"/>
                <a:cs typeface="Arial"/>
              </a:rPr>
              <a:t>case involving a bitemark </a:t>
            </a:r>
            <a:r>
              <a:rPr sz="2400" dirty="0">
                <a:latin typeface="Arial"/>
                <a:cs typeface="Arial"/>
              </a:rPr>
              <a:t>that </a:t>
            </a:r>
            <a:r>
              <a:rPr sz="2400" spc="-5" dirty="0">
                <a:latin typeface="Arial"/>
                <a:cs typeface="Arial"/>
              </a:rPr>
              <a:t>led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a conviction  was a 1972 rape </a:t>
            </a:r>
            <a:r>
              <a:rPr sz="2400" dirty="0">
                <a:latin typeface="Arial"/>
                <a:cs typeface="Arial"/>
              </a:rPr>
              <a:t>case, </a:t>
            </a:r>
            <a:r>
              <a:rPr sz="2400" spc="-5" dirty="0">
                <a:latin typeface="Arial"/>
                <a:cs typeface="Arial"/>
              </a:rPr>
              <a:t>Illinois </a:t>
            </a:r>
            <a:r>
              <a:rPr sz="2400" dirty="0">
                <a:latin typeface="Arial"/>
                <a:cs typeface="Arial"/>
              </a:rPr>
              <a:t>vs.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Johnson.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12700" marR="5715" algn="just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Dental identification was </a:t>
            </a:r>
            <a:r>
              <a:rPr sz="2400" dirty="0">
                <a:latin typeface="Arial"/>
                <a:cs typeface="Arial"/>
              </a:rPr>
              <a:t>used </a:t>
            </a:r>
            <a:r>
              <a:rPr sz="2400" spc="-5" dirty="0">
                <a:latin typeface="Arial"/>
                <a:cs typeface="Arial"/>
              </a:rPr>
              <a:t>on Adolf Hitler and Eva  Braun at the end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15" dirty="0">
                <a:latin typeface="Arial"/>
                <a:cs typeface="Arial"/>
              </a:rPr>
              <a:t>World </a:t>
            </a:r>
            <a:r>
              <a:rPr sz="2400" spc="-30" dirty="0">
                <a:latin typeface="Arial"/>
                <a:cs typeface="Arial"/>
              </a:rPr>
              <a:t>War </a:t>
            </a:r>
            <a:r>
              <a:rPr sz="2400" dirty="0">
                <a:latin typeface="Arial"/>
                <a:cs typeface="Arial"/>
              </a:rPr>
              <a:t>II, the </a:t>
            </a:r>
            <a:r>
              <a:rPr sz="2400" spc="-5" dirty="0">
                <a:latin typeface="Arial"/>
                <a:cs typeface="Arial"/>
              </a:rPr>
              <a:t>New </a:t>
            </a:r>
            <a:r>
              <a:rPr sz="2400" spc="-60" dirty="0">
                <a:latin typeface="Arial"/>
                <a:cs typeface="Arial"/>
              </a:rPr>
              <a:t>York </a:t>
            </a:r>
            <a:r>
              <a:rPr sz="2400" dirty="0">
                <a:latin typeface="Arial"/>
                <a:cs typeface="Arial"/>
              </a:rPr>
              <a:t>city </a:t>
            </a:r>
            <a:r>
              <a:rPr sz="2400" spc="-15" dirty="0">
                <a:latin typeface="Arial"/>
                <a:cs typeface="Arial"/>
              </a:rPr>
              <a:t>World  </a:t>
            </a:r>
            <a:r>
              <a:rPr sz="2400" spc="-20" dirty="0">
                <a:latin typeface="Arial"/>
                <a:cs typeface="Arial"/>
              </a:rPr>
              <a:t>Trade </a:t>
            </a:r>
            <a:r>
              <a:rPr sz="2400" spc="-5" dirty="0">
                <a:latin typeface="Arial"/>
                <a:cs typeface="Arial"/>
              </a:rPr>
              <a:t>Center bombing, the </a:t>
            </a:r>
            <a:r>
              <a:rPr sz="2400" spc="-25" dirty="0">
                <a:latin typeface="Arial"/>
                <a:cs typeface="Arial"/>
              </a:rPr>
              <a:t>Waco </a:t>
            </a:r>
            <a:r>
              <a:rPr sz="2400" spc="-5" dirty="0">
                <a:latin typeface="Arial"/>
                <a:cs typeface="Arial"/>
              </a:rPr>
              <a:t>Branch Davidien siege,  and numerous airplane crashes and natural</a:t>
            </a:r>
            <a:r>
              <a:rPr sz="2400" spc="1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disasters.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Even Saddam </a:t>
            </a:r>
            <a:r>
              <a:rPr sz="2400" spc="-10" dirty="0">
                <a:latin typeface="Arial"/>
                <a:cs typeface="Arial"/>
              </a:rPr>
              <a:t>Hussain’s </a:t>
            </a:r>
            <a:r>
              <a:rPr sz="2400" dirty="0">
                <a:latin typeface="Arial"/>
                <a:cs typeface="Arial"/>
              </a:rPr>
              <a:t>identification in Iraq </a:t>
            </a:r>
            <a:r>
              <a:rPr sz="2400" spc="-5" dirty="0">
                <a:latin typeface="Arial"/>
                <a:cs typeface="Arial"/>
              </a:rPr>
              <a:t>war is </a:t>
            </a:r>
            <a:r>
              <a:rPr sz="2400" spc="-10" dirty="0">
                <a:latin typeface="Arial"/>
                <a:cs typeface="Arial"/>
              </a:rPr>
              <a:t>by  </a:t>
            </a:r>
            <a:r>
              <a:rPr sz="2400" spc="-5" dirty="0">
                <a:latin typeface="Arial"/>
                <a:cs typeface="Arial"/>
              </a:rPr>
              <a:t>dental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identification.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559053"/>
            <a:ext cx="394207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3300"/>
                </a:solidFill>
                <a:latin typeface="Arial"/>
                <a:cs typeface="Arial"/>
              </a:rPr>
              <a:t>Storage </a:t>
            </a:r>
            <a:r>
              <a:rPr sz="2400" dirty="0">
                <a:solidFill>
                  <a:srgbClr val="FF3300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FF3300"/>
                </a:solidFill>
                <a:latin typeface="Arial"/>
                <a:cs typeface="Arial"/>
              </a:rPr>
              <a:t>Archival</a:t>
            </a:r>
            <a:r>
              <a:rPr sz="2400" spc="-11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3300"/>
                </a:solidFill>
                <a:latin typeface="Arial"/>
                <a:cs typeface="Arial"/>
              </a:rPr>
              <a:t>Images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1290573"/>
            <a:ext cx="8072120" cy="3683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8895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Digital imaging demands </a:t>
            </a:r>
            <a:r>
              <a:rPr sz="2400" dirty="0">
                <a:latin typeface="Arial"/>
                <a:cs typeface="Arial"/>
              </a:rPr>
              <a:t>that the </a:t>
            </a:r>
            <a:r>
              <a:rPr sz="2400" spc="-5" dirty="0">
                <a:latin typeface="Arial"/>
                <a:cs typeface="Arial"/>
              </a:rPr>
              <a:t>examiner document each  original image and create a duplicate image </a:t>
            </a:r>
            <a:r>
              <a:rPr sz="2400" dirty="0">
                <a:latin typeface="Arial"/>
                <a:cs typeface="Arial"/>
              </a:rPr>
              <a:t>for </a:t>
            </a:r>
            <a:r>
              <a:rPr sz="2400" spc="-5" dirty="0">
                <a:latin typeface="Arial"/>
                <a:cs typeface="Arial"/>
              </a:rPr>
              <a:t>later use as  a working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copy.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Zoom settings on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computer </a:t>
            </a:r>
            <a:r>
              <a:rPr sz="2400" spc="-20" dirty="0">
                <a:latin typeface="Arial"/>
                <a:cs typeface="Arial"/>
              </a:rPr>
              <a:t>monitor. </a:t>
            </a:r>
            <a:r>
              <a:rPr sz="2400" spc="-5" dirty="0">
                <a:latin typeface="Arial"/>
                <a:cs typeface="Arial"/>
              </a:rPr>
              <a:t>Adobe Photoshop  </a:t>
            </a:r>
            <a:r>
              <a:rPr sz="2400" dirty="0">
                <a:latin typeface="Arial"/>
                <a:cs typeface="Arial"/>
              </a:rPr>
              <a:t>allows for </a:t>
            </a:r>
            <a:r>
              <a:rPr sz="2400" spc="-5" dirty="0">
                <a:latin typeface="Arial"/>
                <a:cs typeface="Arial"/>
              </a:rPr>
              <a:t>a multitude of </a:t>
            </a:r>
            <a:r>
              <a:rPr sz="2400" dirty="0">
                <a:latin typeface="Arial"/>
                <a:cs typeface="Arial"/>
              </a:rPr>
              <a:t>imaging features, functions,  </a:t>
            </a:r>
            <a:r>
              <a:rPr sz="2400" spc="-5" dirty="0">
                <a:latin typeface="Arial"/>
                <a:cs typeface="Arial"/>
              </a:rPr>
              <a:t>enhancements and </a:t>
            </a:r>
            <a:r>
              <a:rPr sz="2400" dirty="0">
                <a:latin typeface="Arial"/>
                <a:cs typeface="Arial"/>
              </a:rPr>
              <a:t>metric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analysis.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Arial"/>
              <a:cs typeface="Arial"/>
            </a:endParaRPr>
          </a:p>
          <a:p>
            <a:pPr marL="12700" marR="6350" indent="78740" algn="just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The initial working image can be </a:t>
            </a:r>
            <a:r>
              <a:rPr sz="2400" dirty="0">
                <a:latin typeface="Arial"/>
                <a:cs typeface="Arial"/>
              </a:rPr>
              <a:t>enlarged </a:t>
            </a:r>
            <a:r>
              <a:rPr sz="2400" spc="-5" dirty="0">
                <a:latin typeface="Arial"/>
                <a:cs typeface="Arial"/>
              </a:rPr>
              <a:t>using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Zoom  tool.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1895602"/>
            <a:ext cx="830199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2400" b="0" dirty="0">
                <a:latin typeface="Arial"/>
                <a:cs typeface="Arial"/>
              </a:rPr>
              <a:t>Increments </a:t>
            </a:r>
            <a:r>
              <a:rPr sz="2400" b="0" spc="-10" dirty="0">
                <a:latin typeface="Arial"/>
                <a:cs typeface="Arial"/>
              </a:rPr>
              <a:t>of </a:t>
            </a:r>
            <a:r>
              <a:rPr sz="2400" b="0" spc="-5" dirty="0">
                <a:latin typeface="Arial"/>
                <a:cs typeface="Arial"/>
              </a:rPr>
              <a:t>25% up </a:t>
            </a:r>
            <a:r>
              <a:rPr sz="2400" b="0" dirty="0">
                <a:latin typeface="Arial"/>
                <a:cs typeface="Arial"/>
              </a:rPr>
              <a:t>to </a:t>
            </a:r>
            <a:r>
              <a:rPr sz="2400" b="0" spc="-5" dirty="0">
                <a:latin typeface="Arial"/>
                <a:cs typeface="Arial"/>
              </a:rPr>
              <a:t>300 </a:t>
            </a:r>
            <a:r>
              <a:rPr sz="2400" b="0" spc="-10" dirty="0">
                <a:latin typeface="Arial"/>
                <a:cs typeface="Arial"/>
              </a:rPr>
              <a:t>and </a:t>
            </a:r>
            <a:r>
              <a:rPr sz="2400" b="0" spc="-5" dirty="0">
                <a:latin typeface="Arial"/>
                <a:cs typeface="Arial"/>
              </a:rPr>
              <a:t>400% </a:t>
            </a:r>
            <a:r>
              <a:rPr sz="2400" b="0" dirty="0">
                <a:latin typeface="Arial"/>
                <a:cs typeface="Arial"/>
              </a:rPr>
              <a:t>enlargements may  </a:t>
            </a:r>
            <a:r>
              <a:rPr sz="2400" b="0" spc="-5" dirty="0">
                <a:latin typeface="Arial"/>
                <a:cs typeface="Arial"/>
              </a:rPr>
              <a:t>be </a:t>
            </a:r>
            <a:r>
              <a:rPr sz="2400" b="0" dirty="0">
                <a:latin typeface="Arial"/>
                <a:cs typeface="Arial"/>
              </a:rPr>
              <a:t>shown </a:t>
            </a:r>
            <a:r>
              <a:rPr sz="2400" b="0" spc="-5" dirty="0">
                <a:latin typeface="Arial"/>
                <a:cs typeface="Arial"/>
              </a:rPr>
              <a:t>on </a:t>
            </a:r>
            <a:r>
              <a:rPr sz="2400" b="0" dirty="0">
                <a:latin typeface="Arial"/>
                <a:cs typeface="Arial"/>
              </a:rPr>
              <a:t>the </a:t>
            </a:r>
            <a:r>
              <a:rPr sz="2400" b="0" spc="-5" dirty="0">
                <a:latin typeface="Arial"/>
                <a:cs typeface="Arial"/>
              </a:rPr>
              <a:t>computer monitor using </a:t>
            </a:r>
            <a:r>
              <a:rPr sz="2400" b="0" dirty="0">
                <a:latin typeface="Arial"/>
                <a:cs typeface="Arial"/>
              </a:rPr>
              <a:t>this </a:t>
            </a:r>
            <a:r>
              <a:rPr sz="2400" b="0" spc="-5" dirty="0">
                <a:latin typeface="Arial"/>
                <a:cs typeface="Arial"/>
              </a:rPr>
              <a:t>tool. </a:t>
            </a:r>
            <a:r>
              <a:rPr sz="2400" b="0" spc="-10" dirty="0">
                <a:latin typeface="Arial"/>
                <a:cs typeface="Arial"/>
              </a:rPr>
              <a:t>The </a:t>
            </a:r>
            <a:r>
              <a:rPr sz="2400" b="0" spc="-5" dirty="0">
                <a:latin typeface="Arial"/>
                <a:cs typeface="Arial"/>
              </a:rPr>
              <a:t>only  limitation is </a:t>
            </a:r>
            <a:r>
              <a:rPr sz="2400" b="0" dirty="0">
                <a:latin typeface="Arial"/>
                <a:cs typeface="Arial"/>
              </a:rPr>
              <a:t>the very </a:t>
            </a:r>
            <a:r>
              <a:rPr sz="2400" b="0" spc="-5" dirty="0">
                <a:latin typeface="Arial"/>
                <a:cs typeface="Arial"/>
              </a:rPr>
              <a:t>high resolution </a:t>
            </a:r>
            <a:r>
              <a:rPr sz="2400" b="0" dirty="0">
                <a:latin typeface="Arial"/>
                <a:cs typeface="Arial"/>
              </a:rPr>
              <a:t>image </a:t>
            </a:r>
            <a:r>
              <a:rPr sz="2400" b="0" spc="-5" dirty="0">
                <a:latin typeface="Arial"/>
                <a:cs typeface="Arial"/>
              </a:rPr>
              <a:t>(300 </a:t>
            </a:r>
            <a:r>
              <a:rPr sz="2400" b="0" dirty="0">
                <a:latin typeface="Arial"/>
                <a:cs typeface="Arial"/>
              </a:rPr>
              <a:t>dpi required )  to </a:t>
            </a:r>
            <a:r>
              <a:rPr sz="2400" b="0" spc="-5" dirty="0">
                <a:latin typeface="Arial"/>
                <a:cs typeface="Arial"/>
              </a:rPr>
              <a:t>avoid pixellation </a:t>
            </a:r>
            <a:r>
              <a:rPr sz="2400" b="0" dirty="0">
                <a:latin typeface="Arial"/>
                <a:cs typeface="Arial"/>
              </a:rPr>
              <a:t>(fuzziness) </a:t>
            </a:r>
            <a:r>
              <a:rPr sz="2400" b="0" spc="-5" dirty="0">
                <a:latin typeface="Arial"/>
                <a:cs typeface="Arial"/>
              </a:rPr>
              <a:t>of </a:t>
            </a:r>
            <a:r>
              <a:rPr sz="2400" b="0" dirty="0">
                <a:latin typeface="Arial"/>
                <a:cs typeface="Arial"/>
              </a:rPr>
              <a:t>the </a:t>
            </a:r>
            <a:r>
              <a:rPr sz="2400" b="0" spc="-5" dirty="0">
                <a:latin typeface="Arial"/>
                <a:cs typeface="Arial"/>
              </a:rPr>
              <a:t>magnified</a:t>
            </a:r>
            <a:r>
              <a:rPr sz="2400" b="0" spc="80" dirty="0">
                <a:latin typeface="Arial"/>
                <a:cs typeface="Arial"/>
              </a:rPr>
              <a:t> </a:t>
            </a:r>
            <a:r>
              <a:rPr sz="2400" b="0" spc="-5" dirty="0">
                <a:latin typeface="Arial"/>
                <a:cs typeface="Arial"/>
              </a:rPr>
              <a:t>picture.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253695"/>
            <a:ext cx="8452485" cy="4080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Digital </a:t>
            </a:r>
            <a:r>
              <a:rPr sz="2400" b="1" spc="-5" dirty="0">
                <a:latin typeface="Arial"/>
                <a:cs typeface="Arial"/>
              </a:rPr>
              <a:t>Control </a:t>
            </a:r>
            <a:r>
              <a:rPr sz="2400" b="1" dirty="0">
                <a:latin typeface="Arial"/>
                <a:cs typeface="Arial"/>
              </a:rPr>
              <a:t>of </a:t>
            </a:r>
            <a:r>
              <a:rPr sz="2400" b="1" spc="-5" dirty="0">
                <a:latin typeface="Arial"/>
                <a:cs typeface="Arial"/>
              </a:rPr>
              <a:t>Photographic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Distortion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12700" marR="127635" algn="just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Arial"/>
                <a:cs typeface="Arial"/>
              </a:rPr>
              <a:t>The </a:t>
            </a:r>
            <a:r>
              <a:rPr sz="2400" dirty="0">
                <a:latin typeface="Arial"/>
                <a:cs typeface="Arial"/>
              </a:rPr>
              <a:t>first </a:t>
            </a:r>
            <a:r>
              <a:rPr sz="2400" spc="-5" dirty="0">
                <a:latin typeface="Arial"/>
                <a:cs typeface="Arial"/>
              </a:rPr>
              <a:t>issue with this picture is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scale's off-angle position  relative </a:t>
            </a:r>
            <a:r>
              <a:rPr sz="2400" dirty="0">
                <a:latin typeface="Arial"/>
                <a:cs typeface="Arial"/>
              </a:rPr>
              <a:t>to the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bitemark.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2400" spc="-5" dirty="0">
                <a:solidFill>
                  <a:srgbClr val="FF3300"/>
                </a:solidFill>
                <a:latin typeface="Arial"/>
                <a:cs typeface="Arial"/>
              </a:rPr>
              <a:t>Angular</a:t>
            </a:r>
            <a:r>
              <a:rPr sz="2400" spc="2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3300"/>
                </a:solidFill>
                <a:latin typeface="Arial"/>
                <a:cs typeface="Arial"/>
              </a:rPr>
              <a:t>Distortion</a:t>
            </a:r>
            <a:endParaRPr sz="2400">
              <a:latin typeface="Arial"/>
              <a:cs typeface="Arial"/>
            </a:endParaRPr>
          </a:p>
          <a:p>
            <a:pPr marL="12700" marR="109220" algn="just">
              <a:lnSpc>
                <a:spcPct val="100000"/>
              </a:lnSpc>
              <a:spcBef>
                <a:spcPts val="1680"/>
              </a:spcBef>
            </a:pP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photograph is a graphical representation </a:t>
            </a:r>
            <a:r>
              <a:rPr sz="2400" dirty="0">
                <a:latin typeface="Arial"/>
                <a:cs typeface="Arial"/>
              </a:rPr>
              <a:t>of the objects.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  </a:t>
            </a:r>
            <a:r>
              <a:rPr sz="2400" spc="-5" dirty="0">
                <a:latin typeface="Arial"/>
                <a:cs typeface="Arial"/>
              </a:rPr>
              <a:t>degree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which </a:t>
            </a:r>
            <a:r>
              <a:rPr sz="2400" dirty="0">
                <a:latin typeface="Arial"/>
                <a:cs typeface="Arial"/>
              </a:rPr>
              <a:t>this </a:t>
            </a:r>
            <a:r>
              <a:rPr sz="2400" spc="-5" dirty="0">
                <a:latin typeface="Arial"/>
                <a:cs typeface="Arial"/>
              </a:rPr>
              <a:t>graphic exactly reproduces those objects  </a:t>
            </a:r>
            <a:r>
              <a:rPr sz="2400" dirty="0">
                <a:latin typeface="Arial"/>
                <a:cs typeface="Arial"/>
              </a:rPr>
              <a:t>is </a:t>
            </a:r>
            <a:r>
              <a:rPr sz="2400" spc="-5" dirty="0">
                <a:latin typeface="Arial"/>
                <a:cs typeface="Arial"/>
              </a:rPr>
              <a:t>influenced </a:t>
            </a:r>
            <a:r>
              <a:rPr sz="2400" dirty="0">
                <a:latin typeface="Arial"/>
                <a:cs typeface="Arial"/>
              </a:rPr>
              <a:t>by many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variables.</a:t>
            </a:r>
            <a:endParaRPr sz="2400">
              <a:latin typeface="Arial"/>
              <a:cs typeface="Arial"/>
            </a:endParaRPr>
          </a:p>
          <a:p>
            <a:pPr marL="97790" algn="just">
              <a:lnSpc>
                <a:spcPct val="100000"/>
              </a:lnSpc>
              <a:spcBef>
                <a:spcPts val="1445"/>
              </a:spcBef>
            </a:pPr>
            <a:r>
              <a:rPr sz="2400" spc="-5" dirty="0">
                <a:latin typeface="Arial"/>
                <a:cs typeface="Arial"/>
              </a:rPr>
              <a:t>When</a:t>
            </a:r>
            <a:r>
              <a:rPr sz="2400" spc="29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bitemarks</a:t>
            </a:r>
            <a:r>
              <a:rPr sz="2400" spc="3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are</a:t>
            </a:r>
            <a:r>
              <a:rPr sz="2400" spc="2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photographed</a:t>
            </a:r>
            <a:r>
              <a:rPr sz="2400" spc="3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or</a:t>
            </a:r>
            <a:r>
              <a:rPr sz="2400" spc="3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dental</a:t>
            </a:r>
            <a:r>
              <a:rPr sz="2400" spc="28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xrays</a:t>
            </a:r>
            <a:r>
              <a:rPr sz="2400" spc="3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are</a:t>
            </a:r>
            <a:r>
              <a:rPr sz="2400" spc="29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used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4308729"/>
            <a:ext cx="723328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37540" algn="l"/>
                <a:tab pos="2248535" algn="l"/>
                <a:tab pos="3719195" algn="l"/>
                <a:tab pos="4461510" algn="l"/>
                <a:tab pos="5527040" algn="l"/>
                <a:tab pos="6084570" algn="l"/>
              </a:tabLst>
            </a:pPr>
            <a:r>
              <a:rPr sz="2400" spc="-5" dirty="0">
                <a:latin typeface="Arial"/>
                <a:cs typeface="Arial"/>
              </a:rPr>
              <a:t>as	</a:t>
            </a:r>
            <a:r>
              <a:rPr sz="2400" dirty="0">
                <a:latin typeface="Arial"/>
                <a:cs typeface="Arial"/>
              </a:rPr>
              <a:t>evidence,	</a:t>
            </a:r>
            <a:r>
              <a:rPr sz="2400" spc="-5" dirty="0">
                <a:latin typeface="Arial"/>
                <a:cs typeface="Arial"/>
              </a:rPr>
              <a:t>attempts	are	made	</a:t>
            </a:r>
            <a:r>
              <a:rPr sz="2400" dirty="0">
                <a:latin typeface="Arial"/>
                <a:cs typeface="Arial"/>
              </a:rPr>
              <a:t>to	</a:t>
            </a:r>
            <a:r>
              <a:rPr sz="2400" spc="-5" dirty="0">
                <a:latin typeface="Arial"/>
                <a:cs typeface="Arial"/>
              </a:rPr>
              <a:t>carefully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540" y="4308729"/>
            <a:ext cx="84531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511415">
              <a:lnSpc>
                <a:spcPct val="100000"/>
              </a:lnSpc>
              <a:spcBef>
                <a:spcPts val="100"/>
              </a:spcBef>
              <a:tabLst>
                <a:tab pos="1795780" algn="l"/>
                <a:tab pos="3242310" algn="l"/>
                <a:tab pos="3702685" algn="l"/>
                <a:tab pos="4264660" algn="l"/>
                <a:tab pos="5176520" algn="l"/>
                <a:tab pos="5655310" algn="l"/>
                <a:tab pos="6706870" algn="l"/>
                <a:tab pos="7270750" algn="l"/>
              </a:tabLst>
            </a:pPr>
            <a:r>
              <a:rPr sz="2400" spc="-5" dirty="0">
                <a:latin typeface="Arial"/>
                <a:cs typeface="Arial"/>
              </a:rPr>
              <a:t>control  perspective	variab</a:t>
            </a:r>
            <a:r>
              <a:rPr sz="2400" dirty="0">
                <a:latin typeface="Arial"/>
                <a:cs typeface="Arial"/>
              </a:rPr>
              <a:t>les	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	e</a:t>
            </a:r>
            <a:r>
              <a:rPr sz="2400" spc="-50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fort	to	</a:t>
            </a:r>
            <a:r>
              <a:rPr sz="2400" spc="-2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btain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an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accurate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540" y="5039944"/>
            <a:ext cx="8451215" cy="1367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38065" algn="l"/>
              </a:tabLst>
            </a:pPr>
            <a:r>
              <a:rPr sz="2400" dirty="0">
                <a:latin typeface="Arial"/>
                <a:cs typeface="Arial"/>
              </a:rPr>
              <a:t>representation  </a:t>
            </a:r>
            <a:r>
              <a:rPr sz="2400" spc="-5" dirty="0">
                <a:latin typeface="Arial"/>
                <a:cs typeface="Arial"/>
              </a:rPr>
              <a:t>of 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bite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mark</a:t>
            </a:r>
            <a:r>
              <a:rPr sz="2400" spc="3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or	</a:t>
            </a:r>
            <a:r>
              <a:rPr sz="2400" dirty="0">
                <a:latin typeface="Arial"/>
                <a:cs typeface="Arial"/>
              </a:rPr>
              <a:t>dental restoration for</a:t>
            </a:r>
            <a:r>
              <a:rPr sz="2400" spc="2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later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Arial"/>
                <a:cs typeface="Arial"/>
              </a:rPr>
              <a:t>comparative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analysis.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20"/>
              </a:spcBef>
            </a:pPr>
            <a:r>
              <a:rPr sz="2400" spc="-5" dirty="0">
                <a:latin typeface="Arial"/>
                <a:cs typeface="Arial"/>
              </a:rPr>
              <a:t>distortion is often introduced into the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image.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406095"/>
            <a:ext cx="8293100" cy="5879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Photography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bitemarks and similar </a:t>
            </a:r>
            <a:r>
              <a:rPr sz="2400" dirty="0">
                <a:latin typeface="Arial"/>
                <a:cs typeface="Arial"/>
              </a:rPr>
              <a:t>types of two </a:t>
            </a:r>
            <a:r>
              <a:rPr sz="2400" spc="-5" dirty="0">
                <a:latin typeface="Arial"/>
                <a:cs typeface="Arial"/>
              </a:rPr>
              <a:t>and </a:t>
            </a:r>
            <a:r>
              <a:rPr sz="2400" dirty="0">
                <a:latin typeface="Arial"/>
                <a:cs typeface="Arial"/>
              </a:rPr>
              <a:t>three-  </a:t>
            </a:r>
            <a:r>
              <a:rPr sz="2400" spc="-5" dirty="0">
                <a:latin typeface="Arial"/>
                <a:cs typeface="Arial"/>
              </a:rPr>
              <a:t>dimensional physical evidence should have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following  features: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12700" marR="103505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Arial"/>
                <a:cs typeface="Arial"/>
              </a:rPr>
              <a:t>Presence </a:t>
            </a:r>
            <a:r>
              <a:rPr sz="2400" dirty="0">
                <a:latin typeface="Arial"/>
                <a:cs typeface="Arial"/>
              </a:rPr>
              <a:t>of a </a:t>
            </a:r>
            <a:r>
              <a:rPr sz="2400" spc="-5" dirty="0">
                <a:latin typeface="Arial"/>
                <a:cs typeface="Arial"/>
              </a:rPr>
              <a:t>scale </a:t>
            </a:r>
            <a:r>
              <a:rPr sz="2400" dirty="0">
                <a:latin typeface="Arial"/>
                <a:cs typeface="Arial"/>
              </a:rPr>
              <a:t>(or </a:t>
            </a:r>
            <a:r>
              <a:rPr sz="2400" spc="-5" dirty="0">
                <a:latin typeface="Arial"/>
                <a:cs typeface="Arial"/>
              </a:rPr>
              <a:t>some appropriate measuring device)  oriented on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same plane as the bitemark or evidence  sample.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The orientation </a:t>
            </a:r>
            <a:r>
              <a:rPr sz="2400" dirty="0">
                <a:latin typeface="Arial"/>
                <a:cs typeface="Arial"/>
              </a:rPr>
              <a:t>of the camera </a:t>
            </a:r>
            <a:r>
              <a:rPr sz="2400" spc="-5" dirty="0">
                <a:latin typeface="Arial"/>
                <a:cs typeface="Arial"/>
              </a:rPr>
              <a:t>back </a:t>
            </a:r>
            <a:r>
              <a:rPr sz="2400" dirty="0">
                <a:latin typeface="Arial"/>
                <a:cs typeface="Arial"/>
              </a:rPr>
              <a:t>and the </a:t>
            </a:r>
            <a:r>
              <a:rPr sz="2400" spc="-5" dirty="0">
                <a:latin typeface="Arial"/>
                <a:cs typeface="Arial"/>
              </a:rPr>
              <a:t>scale </a:t>
            </a:r>
            <a:r>
              <a:rPr sz="2400" dirty="0">
                <a:latin typeface="Arial"/>
                <a:cs typeface="Arial"/>
              </a:rPr>
              <a:t>is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parallel.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The scale is on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same plane as the bitemark </a:t>
            </a:r>
            <a:r>
              <a:rPr sz="2400" dirty="0">
                <a:latin typeface="Arial"/>
                <a:cs typeface="Arial"/>
              </a:rPr>
              <a:t>thus  </a:t>
            </a:r>
            <a:r>
              <a:rPr sz="2400" spc="-5" dirty="0">
                <a:latin typeface="Arial"/>
                <a:cs typeface="Arial"/>
              </a:rPr>
              <a:t>eliminating parallax distortion.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scale is used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reproduce 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life-size image </a:t>
            </a:r>
            <a:r>
              <a:rPr sz="2400" dirty="0">
                <a:latin typeface="Arial"/>
                <a:cs typeface="Arial"/>
              </a:rPr>
              <a:t>of the </a:t>
            </a:r>
            <a:r>
              <a:rPr sz="2400" spc="-5" dirty="0">
                <a:latin typeface="Arial"/>
                <a:cs typeface="Arial"/>
              </a:rPr>
              <a:t>object.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12700" marR="527685" indent="8382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Its </a:t>
            </a:r>
            <a:r>
              <a:rPr sz="2400" spc="-5" dirty="0">
                <a:latin typeface="Arial"/>
                <a:cs typeface="Arial"/>
              </a:rPr>
              <a:t>displacement below or above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object will make this  later process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inaccurate.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253695"/>
            <a:ext cx="8378190" cy="5147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3300"/>
                </a:solidFill>
                <a:latin typeface="Arial"/>
                <a:cs typeface="Arial"/>
              </a:rPr>
              <a:t>Evaluation of </a:t>
            </a:r>
            <a:r>
              <a:rPr sz="2400" b="1" spc="-5" dirty="0">
                <a:solidFill>
                  <a:srgbClr val="FF3300"/>
                </a:solidFill>
                <a:latin typeface="Arial"/>
                <a:cs typeface="Arial"/>
              </a:rPr>
              <a:t>Photographic</a:t>
            </a:r>
            <a:r>
              <a:rPr sz="2400" b="1" spc="-5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3300"/>
                </a:solidFill>
                <a:latin typeface="Arial"/>
                <a:cs typeface="Arial"/>
              </a:rPr>
              <a:t>Distortion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12700" marR="5715" algn="just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Arial"/>
                <a:cs typeface="Arial"/>
              </a:rPr>
              <a:t>Correction </a:t>
            </a:r>
            <a:r>
              <a:rPr sz="2400" dirty="0">
                <a:latin typeface="Arial"/>
                <a:cs typeface="Arial"/>
              </a:rPr>
              <a:t>for </a:t>
            </a:r>
            <a:r>
              <a:rPr sz="2400" spc="-5" dirty="0">
                <a:latin typeface="Arial"/>
                <a:cs typeface="Arial"/>
              </a:rPr>
              <a:t>angular distortion </a:t>
            </a:r>
            <a:r>
              <a:rPr sz="2400" dirty="0">
                <a:latin typeface="Arial"/>
                <a:cs typeface="Arial"/>
              </a:rPr>
              <a:t>focuses </a:t>
            </a:r>
            <a:r>
              <a:rPr sz="2400" spc="-5" dirty="0">
                <a:latin typeface="Arial"/>
                <a:cs typeface="Arial"/>
              </a:rPr>
              <a:t>on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size </a:t>
            </a:r>
            <a:r>
              <a:rPr sz="2400" spc="-10" dirty="0">
                <a:latin typeface="Arial"/>
                <a:cs typeface="Arial"/>
              </a:rPr>
              <a:t>and  </a:t>
            </a:r>
            <a:r>
              <a:rPr sz="2400" spc="-5" dirty="0">
                <a:latin typeface="Arial"/>
                <a:cs typeface="Arial"/>
              </a:rPr>
              <a:t>shape of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ruler present in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image.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12700" marR="5080" indent="78740" algn="just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The sides of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scale or ruler </a:t>
            </a:r>
            <a:r>
              <a:rPr sz="2400" dirty="0">
                <a:latin typeface="Arial"/>
                <a:cs typeface="Arial"/>
              </a:rPr>
              <a:t>must </a:t>
            </a:r>
            <a:r>
              <a:rPr sz="2400" spc="-5" dirty="0">
                <a:latin typeface="Arial"/>
                <a:cs typeface="Arial"/>
              </a:rPr>
              <a:t>be </a:t>
            </a:r>
            <a:r>
              <a:rPr sz="2400" dirty="0">
                <a:latin typeface="Arial"/>
                <a:cs typeface="Arial"/>
              </a:rPr>
              <a:t>parallel, the  </a:t>
            </a:r>
            <a:r>
              <a:rPr sz="2400" spc="-5" dirty="0">
                <a:latin typeface="Arial"/>
                <a:cs typeface="Arial"/>
              </a:rPr>
              <a:t>incremental lines </a:t>
            </a:r>
            <a:r>
              <a:rPr sz="2400" dirty="0">
                <a:latin typeface="Arial"/>
                <a:cs typeface="Arial"/>
              </a:rPr>
              <a:t>perpendicular to </a:t>
            </a:r>
            <a:r>
              <a:rPr sz="2400" spc="-5" dirty="0">
                <a:latin typeface="Arial"/>
                <a:cs typeface="Arial"/>
              </a:rPr>
              <a:t>these sides and equally  spaced, and, if </a:t>
            </a:r>
            <a:r>
              <a:rPr sz="2400" dirty="0">
                <a:latin typeface="Arial"/>
                <a:cs typeface="Arial"/>
              </a:rPr>
              <a:t>present, </a:t>
            </a:r>
            <a:r>
              <a:rPr sz="2400" spc="-5" dirty="0">
                <a:latin typeface="Arial"/>
                <a:cs typeface="Arial"/>
              </a:rPr>
              <a:t>any circular reference </a:t>
            </a:r>
            <a:r>
              <a:rPr sz="2400" dirty="0">
                <a:latin typeface="Arial"/>
                <a:cs typeface="Arial"/>
              </a:rPr>
              <a:t>shapes </a:t>
            </a:r>
            <a:r>
              <a:rPr sz="2400" spc="-5" dirty="0">
                <a:latin typeface="Arial"/>
                <a:cs typeface="Arial"/>
              </a:rPr>
              <a:t>must  be round </a:t>
            </a:r>
            <a:r>
              <a:rPr sz="2400" dirty="0">
                <a:latin typeface="Arial"/>
                <a:cs typeface="Arial"/>
              </a:rPr>
              <a:t>(not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oval).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Arial"/>
              <a:cs typeface="Arial"/>
            </a:endParaRPr>
          </a:p>
          <a:p>
            <a:pPr marL="12700" marR="5080" indent="68580" algn="just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A two-legged scale </a:t>
            </a:r>
            <a:r>
              <a:rPr sz="2400" spc="-5" dirty="0">
                <a:latin typeface="Arial"/>
                <a:cs typeface="Arial"/>
              </a:rPr>
              <a:t>(actually a </a:t>
            </a:r>
            <a:r>
              <a:rPr sz="2400" dirty="0">
                <a:latin typeface="Arial"/>
                <a:cs typeface="Arial"/>
              </a:rPr>
              <a:t>two dimensional scale  possessing </a:t>
            </a:r>
            <a:r>
              <a:rPr sz="2400" spc="-5" dirty="0">
                <a:latin typeface="Arial"/>
                <a:cs typeface="Arial"/>
              </a:rPr>
              <a:t>a x,y axis) will have a 90 degree angle </a:t>
            </a:r>
            <a:r>
              <a:rPr sz="2400" dirty="0">
                <a:latin typeface="Arial"/>
                <a:cs typeface="Arial"/>
              </a:rPr>
              <a:t>created </a:t>
            </a:r>
            <a:r>
              <a:rPr sz="2400" spc="-5" dirty="0">
                <a:latin typeface="Arial"/>
                <a:cs typeface="Arial"/>
              </a:rPr>
              <a:t>at 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intersection of the </a:t>
            </a:r>
            <a:r>
              <a:rPr sz="2400" dirty="0">
                <a:latin typeface="Arial"/>
                <a:cs typeface="Arial"/>
              </a:rPr>
              <a:t>two </a:t>
            </a:r>
            <a:r>
              <a:rPr sz="2400" spc="-5" dirty="0">
                <a:latin typeface="Arial"/>
                <a:cs typeface="Arial"/>
              </a:rPr>
              <a:t>legs. An </a:t>
            </a:r>
            <a:r>
              <a:rPr sz="2400" spc="-10" dirty="0">
                <a:latin typeface="Arial"/>
                <a:cs typeface="Arial"/>
              </a:rPr>
              <a:t>ABFO </a:t>
            </a:r>
            <a:r>
              <a:rPr sz="2400" spc="-5" dirty="0">
                <a:latin typeface="Arial"/>
                <a:cs typeface="Arial"/>
              </a:rPr>
              <a:t>#2 </a:t>
            </a:r>
            <a:r>
              <a:rPr sz="2400" dirty="0">
                <a:latin typeface="Arial"/>
                <a:cs typeface="Arial"/>
              </a:rPr>
              <a:t>(Lightning  </a:t>
            </a:r>
            <a:r>
              <a:rPr sz="2400" spc="-5" dirty="0">
                <a:latin typeface="Arial"/>
                <a:cs typeface="Arial"/>
              </a:rPr>
              <a:t>Powder Co.,Inc., Salem Oregon) </a:t>
            </a:r>
            <a:r>
              <a:rPr sz="2400" dirty="0">
                <a:latin typeface="Arial"/>
                <a:cs typeface="Arial"/>
              </a:rPr>
              <a:t>scale </a:t>
            </a:r>
            <a:r>
              <a:rPr sz="2400" spc="-5" dirty="0">
                <a:latin typeface="Arial"/>
                <a:cs typeface="Arial"/>
              </a:rPr>
              <a:t>is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used.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092453"/>
            <a:ext cx="7997825" cy="4781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3300"/>
                </a:solidFill>
                <a:latin typeface="Arial"/>
                <a:cs typeface="Arial"/>
              </a:rPr>
              <a:t>Placing </a:t>
            </a:r>
            <a:r>
              <a:rPr sz="2400" b="1" spc="-5" dirty="0">
                <a:solidFill>
                  <a:srgbClr val="FF3300"/>
                </a:solidFill>
                <a:latin typeface="Arial"/>
                <a:cs typeface="Arial"/>
              </a:rPr>
              <a:t>A </a:t>
            </a:r>
            <a:r>
              <a:rPr sz="2400" b="1" dirty="0">
                <a:solidFill>
                  <a:srgbClr val="FF3300"/>
                </a:solidFill>
                <a:latin typeface="Arial"/>
                <a:cs typeface="Arial"/>
              </a:rPr>
              <a:t>Grid </a:t>
            </a:r>
            <a:r>
              <a:rPr sz="2400" b="1" spc="-5" dirty="0">
                <a:solidFill>
                  <a:srgbClr val="FF3300"/>
                </a:solidFill>
                <a:latin typeface="Arial"/>
                <a:cs typeface="Arial"/>
              </a:rPr>
              <a:t>on </a:t>
            </a:r>
            <a:r>
              <a:rPr sz="2400" b="1" dirty="0">
                <a:solidFill>
                  <a:srgbClr val="FF3300"/>
                </a:solidFill>
                <a:latin typeface="Arial"/>
                <a:cs typeface="Arial"/>
              </a:rPr>
              <a:t>the</a:t>
            </a:r>
            <a:r>
              <a:rPr sz="2400" b="1" spc="-23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3300"/>
                </a:solidFill>
                <a:latin typeface="Arial"/>
                <a:cs typeface="Arial"/>
              </a:rPr>
              <a:t>Image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The </a:t>
            </a:r>
            <a:r>
              <a:rPr sz="2400" dirty="0">
                <a:latin typeface="Arial"/>
                <a:cs typeface="Arial"/>
              </a:rPr>
              <a:t>degree </a:t>
            </a:r>
            <a:r>
              <a:rPr sz="2400" spc="-5" dirty="0">
                <a:latin typeface="Arial"/>
                <a:cs typeface="Arial"/>
              </a:rPr>
              <a:t>of distortion can </a:t>
            </a:r>
            <a:r>
              <a:rPr sz="2400" dirty="0">
                <a:latin typeface="Arial"/>
                <a:cs typeface="Arial"/>
              </a:rPr>
              <a:t>be preliminarily </a:t>
            </a:r>
            <a:r>
              <a:rPr sz="2400" spc="-5" dirty="0">
                <a:latin typeface="Arial"/>
                <a:cs typeface="Arial"/>
              </a:rPr>
              <a:t>checked </a:t>
            </a:r>
            <a:r>
              <a:rPr sz="2400" spc="-10" dirty="0">
                <a:latin typeface="Arial"/>
                <a:cs typeface="Arial"/>
              </a:rPr>
              <a:t>by  </a:t>
            </a:r>
            <a:r>
              <a:rPr sz="2400" dirty="0">
                <a:latin typeface="Arial"/>
                <a:cs typeface="Arial"/>
              </a:rPr>
              <a:t>placing </a:t>
            </a:r>
            <a:r>
              <a:rPr sz="2400" spc="-5" dirty="0">
                <a:latin typeface="Arial"/>
                <a:cs typeface="Arial"/>
              </a:rPr>
              <a:t>a </a:t>
            </a:r>
            <a:r>
              <a:rPr sz="2400" dirty="0">
                <a:latin typeface="Arial"/>
                <a:cs typeface="Arial"/>
              </a:rPr>
              <a:t>digital circle </a:t>
            </a:r>
            <a:r>
              <a:rPr sz="2400" spc="-5" dirty="0">
                <a:latin typeface="Arial"/>
                <a:cs typeface="Arial"/>
              </a:rPr>
              <a:t>over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circular reference </a:t>
            </a:r>
            <a:r>
              <a:rPr sz="2400" dirty="0">
                <a:latin typeface="Arial"/>
                <a:cs typeface="Arial"/>
              </a:rPr>
              <a:t>target  </a:t>
            </a:r>
            <a:r>
              <a:rPr sz="2400" spc="-5" dirty="0">
                <a:latin typeface="Arial"/>
                <a:cs typeface="Arial"/>
              </a:rPr>
              <a:t>and using </a:t>
            </a:r>
            <a:r>
              <a:rPr sz="2400" dirty="0">
                <a:latin typeface="Arial"/>
                <a:cs typeface="Arial"/>
              </a:rPr>
              <a:t>it to </a:t>
            </a:r>
            <a:r>
              <a:rPr sz="2400" spc="-5" dirty="0">
                <a:latin typeface="Arial"/>
                <a:cs typeface="Arial"/>
              </a:rPr>
              <a:t>evaluate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scales sides, incremental lines,  and angles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parallelism.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The corner of the "L shaped" </a:t>
            </a:r>
            <a:r>
              <a:rPr sz="2400" dirty="0">
                <a:latin typeface="Arial"/>
                <a:cs typeface="Arial"/>
              </a:rPr>
              <a:t>ruler </a:t>
            </a:r>
            <a:r>
              <a:rPr sz="2400" spc="-5" dirty="0">
                <a:latin typeface="Arial"/>
                <a:cs typeface="Arial"/>
              </a:rPr>
              <a:t>was in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same </a:t>
            </a:r>
            <a:r>
              <a:rPr sz="2400" dirty="0">
                <a:latin typeface="Arial"/>
                <a:cs typeface="Arial"/>
              </a:rPr>
              <a:t>plane  </a:t>
            </a:r>
            <a:r>
              <a:rPr sz="2400" spc="-5" dirty="0">
                <a:latin typeface="Arial"/>
                <a:cs typeface="Arial"/>
              </a:rPr>
              <a:t>as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injury pattern and later this could be used </a:t>
            </a:r>
            <a:r>
              <a:rPr sz="2400" dirty="0">
                <a:latin typeface="Arial"/>
                <a:cs typeface="Arial"/>
              </a:rPr>
              <a:t>to  establish </a:t>
            </a:r>
            <a:r>
              <a:rPr sz="2400" spc="-5" dirty="0">
                <a:latin typeface="Arial"/>
                <a:cs typeface="Arial"/>
              </a:rPr>
              <a:t>the life-size dimensions of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picture. </a:t>
            </a:r>
            <a:r>
              <a:rPr sz="2400" dirty="0">
                <a:latin typeface="Arial"/>
                <a:cs typeface="Arial"/>
              </a:rPr>
              <a:t>I </a:t>
            </a:r>
            <a:r>
              <a:rPr sz="2400" spc="-5" dirty="0">
                <a:latin typeface="Arial"/>
                <a:cs typeface="Arial"/>
              </a:rPr>
              <a:t>used 1.5  centimeters of the ruler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accomplish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this.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0600" y="1524000"/>
            <a:ext cx="7162800" cy="510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9740" y="671271"/>
            <a:ext cx="824166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5" dirty="0">
                <a:solidFill>
                  <a:srgbClr val="FF3300"/>
                </a:solidFill>
                <a:latin typeface="Arial"/>
                <a:cs typeface="Arial"/>
              </a:rPr>
              <a:t>Digitally Created Circle Placed </a:t>
            </a:r>
            <a:r>
              <a:rPr sz="2400" b="0" dirty="0">
                <a:solidFill>
                  <a:srgbClr val="FF3300"/>
                </a:solidFill>
                <a:latin typeface="Arial"/>
                <a:cs typeface="Arial"/>
              </a:rPr>
              <a:t>in </a:t>
            </a:r>
            <a:r>
              <a:rPr sz="2400" b="0" spc="-5" dirty="0">
                <a:solidFill>
                  <a:srgbClr val="FF3300"/>
                </a:solidFill>
                <a:latin typeface="Arial"/>
                <a:cs typeface="Arial"/>
              </a:rPr>
              <a:t>Corner </a:t>
            </a:r>
            <a:r>
              <a:rPr sz="2400" b="0" dirty="0">
                <a:solidFill>
                  <a:srgbClr val="FF3300"/>
                </a:solidFill>
                <a:latin typeface="Arial"/>
                <a:cs typeface="Arial"/>
              </a:rPr>
              <a:t>of "L" </a:t>
            </a:r>
            <a:r>
              <a:rPr sz="2400" b="0" spc="-5" dirty="0">
                <a:solidFill>
                  <a:srgbClr val="FF3300"/>
                </a:solidFill>
                <a:latin typeface="Arial"/>
                <a:cs typeface="Arial"/>
              </a:rPr>
              <a:t>Shaped</a:t>
            </a:r>
            <a:r>
              <a:rPr sz="2400" b="0" spc="14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400" b="0" spc="-5" dirty="0">
                <a:solidFill>
                  <a:srgbClr val="FF3300"/>
                </a:solidFill>
                <a:latin typeface="Arial"/>
                <a:cs typeface="Arial"/>
              </a:rPr>
              <a:t>Ruler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0" spc="-5" dirty="0">
                <a:solidFill>
                  <a:srgbClr val="FF3300"/>
                </a:solidFill>
                <a:latin typeface="Arial"/>
                <a:cs typeface="Arial"/>
              </a:rPr>
              <a:t>and Red </a:t>
            </a:r>
            <a:r>
              <a:rPr sz="2400" b="0" dirty="0">
                <a:solidFill>
                  <a:srgbClr val="FF3300"/>
                </a:solidFill>
                <a:latin typeface="Arial"/>
                <a:cs typeface="Arial"/>
              </a:rPr>
              <a:t>Box </a:t>
            </a:r>
            <a:r>
              <a:rPr sz="2400" b="0" spc="-5" dirty="0">
                <a:solidFill>
                  <a:srgbClr val="FF3300"/>
                </a:solidFill>
                <a:latin typeface="Arial"/>
                <a:cs typeface="Arial"/>
              </a:rPr>
              <a:t>Showing Undistorted Length </a:t>
            </a:r>
            <a:r>
              <a:rPr sz="2400" b="0" dirty="0">
                <a:solidFill>
                  <a:srgbClr val="FF3300"/>
                </a:solidFill>
                <a:latin typeface="Arial"/>
                <a:cs typeface="Arial"/>
              </a:rPr>
              <a:t>of</a:t>
            </a:r>
            <a:r>
              <a:rPr sz="2400" b="0" spc="8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400" b="0" spc="-5" dirty="0">
                <a:solidFill>
                  <a:srgbClr val="FF3300"/>
                </a:solidFill>
                <a:latin typeface="Arial"/>
                <a:cs typeface="Arial"/>
              </a:rPr>
              <a:t>Scale.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8690" y="406095"/>
            <a:ext cx="7740650" cy="2586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Simple Rotation </a:t>
            </a:r>
            <a:r>
              <a:rPr sz="2400" b="1" spc="-5" dirty="0">
                <a:latin typeface="Arial"/>
                <a:cs typeface="Arial"/>
              </a:rPr>
              <a:t>and Cropping </a:t>
            </a:r>
            <a:r>
              <a:rPr sz="2400" b="1" dirty="0">
                <a:latin typeface="Arial"/>
                <a:cs typeface="Arial"/>
              </a:rPr>
              <a:t>of the Bite Mark</a:t>
            </a:r>
            <a:r>
              <a:rPr sz="2400" b="1" spc="-1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Image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12700" marR="16129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Arial"/>
                <a:cs typeface="Arial"/>
              </a:rPr>
              <a:t>The evidence image </a:t>
            </a:r>
            <a:r>
              <a:rPr sz="2400" dirty="0">
                <a:latin typeface="Arial"/>
                <a:cs typeface="Arial"/>
              </a:rPr>
              <a:t>must </a:t>
            </a:r>
            <a:r>
              <a:rPr sz="2400" spc="-5" dirty="0">
                <a:latin typeface="Arial"/>
                <a:cs typeface="Arial"/>
              </a:rPr>
              <a:t>have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scale oriented along  the </a:t>
            </a:r>
            <a:r>
              <a:rPr sz="2400" spc="-10" dirty="0">
                <a:latin typeface="Arial"/>
                <a:cs typeface="Arial"/>
              </a:rPr>
              <a:t>x/y </a:t>
            </a:r>
            <a:r>
              <a:rPr sz="2400" spc="-5" dirty="0">
                <a:latin typeface="Arial"/>
                <a:cs typeface="Arial"/>
              </a:rPr>
              <a:t>axis </a:t>
            </a:r>
            <a:r>
              <a:rPr sz="2400" dirty="0">
                <a:latin typeface="Arial"/>
                <a:cs typeface="Arial"/>
              </a:rPr>
              <a:t>of the </a:t>
            </a:r>
            <a:r>
              <a:rPr sz="2400" spc="-5" dirty="0">
                <a:latin typeface="Arial"/>
                <a:cs typeface="Arial"/>
              </a:rPr>
              <a:t>entire image in order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perform later  manipulation based </a:t>
            </a:r>
            <a:r>
              <a:rPr sz="2400" dirty="0">
                <a:latin typeface="Arial"/>
                <a:cs typeface="Arial"/>
              </a:rPr>
              <a:t>on </a:t>
            </a:r>
            <a:r>
              <a:rPr sz="2400" spc="-5" dirty="0">
                <a:latin typeface="Arial"/>
                <a:cs typeface="Arial"/>
              </a:rPr>
              <a:t>this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scale.</a:t>
            </a:r>
            <a:endParaRPr sz="2400">
              <a:latin typeface="Arial"/>
              <a:cs typeface="Arial"/>
            </a:endParaRPr>
          </a:p>
          <a:p>
            <a:pPr marL="12700" marR="299085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Excess perimeters in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image </a:t>
            </a:r>
            <a:r>
              <a:rPr sz="2400" dirty="0">
                <a:latin typeface="Arial"/>
                <a:cs typeface="Arial"/>
              </a:rPr>
              <a:t>may </a:t>
            </a:r>
            <a:r>
              <a:rPr sz="2400" spc="-5" dirty="0">
                <a:latin typeface="Arial"/>
                <a:cs typeface="Arial"/>
              </a:rPr>
              <a:t>be </a:t>
            </a:r>
            <a:r>
              <a:rPr sz="2400" dirty="0">
                <a:latin typeface="Arial"/>
                <a:cs typeface="Arial"/>
              </a:rPr>
              <a:t>removed </a:t>
            </a:r>
            <a:r>
              <a:rPr sz="2400" spc="-5" dirty="0">
                <a:latin typeface="Arial"/>
                <a:cs typeface="Arial"/>
              </a:rPr>
              <a:t>using  the Crop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tool.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8690" y="5894019"/>
            <a:ext cx="6784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Cropped and Scale Rotated </a:t>
            </a:r>
            <a:r>
              <a:rPr sz="2400" dirty="0">
                <a:latin typeface="Arial"/>
                <a:cs typeface="Arial"/>
              </a:rPr>
              <a:t>to the </a:t>
            </a:r>
            <a:r>
              <a:rPr sz="2400" spc="-5" dirty="0">
                <a:latin typeface="Arial"/>
                <a:cs typeface="Arial"/>
              </a:rPr>
              <a:t>proper x,y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axis.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16707" y="2857500"/>
            <a:ext cx="3098292" cy="2933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57017" y="329895"/>
            <a:ext cx="33426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3300"/>
                </a:solidFill>
                <a:latin typeface="Arial"/>
                <a:cs typeface="Arial"/>
              </a:rPr>
              <a:t>Determination of</a:t>
            </a:r>
            <a:r>
              <a:rPr sz="2400" spc="-10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3300"/>
                </a:solidFill>
                <a:latin typeface="Arial"/>
                <a:cs typeface="Arial"/>
              </a:rPr>
              <a:t>Theta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427734"/>
            <a:ext cx="8001000" cy="4781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18440" indent="-3429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The next </a:t>
            </a:r>
            <a:r>
              <a:rPr sz="2400" dirty="0">
                <a:latin typeface="Arial"/>
                <a:cs typeface="Arial"/>
              </a:rPr>
              <a:t>step </a:t>
            </a:r>
            <a:r>
              <a:rPr sz="2400" spc="-5" dirty="0">
                <a:latin typeface="Arial"/>
                <a:cs typeface="Arial"/>
              </a:rPr>
              <a:t>in evaluating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bite mark photograph is </a:t>
            </a:r>
            <a:r>
              <a:rPr sz="2400" dirty="0">
                <a:latin typeface="Arial"/>
                <a:cs typeface="Arial"/>
              </a:rPr>
              <a:t>to  refer to the circular reference shapes present on the  </a:t>
            </a:r>
            <a:r>
              <a:rPr sz="2400" spc="-5" dirty="0">
                <a:latin typeface="Arial"/>
                <a:cs typeface="Arial"/>
              </a:rPr>
              <a:t>scale. </a:t>
            </a:r>
            <a:r>
              <a:rPr sz="2400" dirty="0">
                <a:latin typeface="Arial"/>
                <a:cs typeface="Arial"/>
              </a:rPr>
              <a:t>(Using </a:t>
            </a:r>
            <a:r>
              <a:rPr sz="2400" spc="-5" dirty="0">
                <a:latin typeface="Arial"/>
                <a:cs typeface="Arial"/>
              </a:rPr>
              <a:t>the digital </a:t>
            </a:r>
            <a:r>
              <a:rPr sz="2400" dirty="0">
                <a:latin typeface="Arial"/>
                <a:cs typeface="Arial"/>
              </a:rPr>
              <a:t>circle </a:t>
            </a:r>
            <a:r>
              <a:rPr sz="2400" spc="-5" dirty="0">
                <a:latin typeface="Arial"/>
                <a:cs typeface="Arial"/>
              </a:rPr>
              <a:t>as a</a:t>
            </a:r>
            <a:r>
              <a:rPr sz="2400" spc="10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guideline).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An elliptical shape proves the camera angle was incorrect.  </a:t>
            </a:r>
            <a:r>
              <a:rPr sz="2400" dirty="0">
                <a:latin typeface="Arial"/>
                <a:cs typeface="Arial"/>
              </a:rPr>
              <a:t>The angular amount of </a:t>
            </a:r>
            <a:r>
              <a:rPr sz="2400" spc="-5" dirty="0">
                <a:latin typeface="Arial"/>
                <a:cs typeface="Arial"/>
              </a:rPr>
              <a:t>non-parallelism </a:t>
            </a:r>
            <a:r>
              <a:rPr sz="2400" dirty="0">
                <a:latin typeface="Arial"/>
                <a:cs typeface="Arial"/>
              </a:rPr>
              <a:t>is determined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by:</a:t>
            </a:r>
            <a:endParaRPr sz="2400">
              <a:latin typeface="Arial"/>
              <a:cs typeface="Arial"/>
            </a:endParaRPr>
          </a:p>
          <a:p>
            <a:pPr marL="355600" marR="760730" indent="-3429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Arial"/>
                <a:cs typeface="Arial"/>
              </a:rPr>
              <a:t>Measuring a line across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narrowest distance </a:t>
            </a:r>
            <a:r>
              <a:rPr sz="2400" dirty="0">
                <a:latin typeface="Arial"/>
                <a:cs typeface="Arial"/>
              </a:rPr>
              <a:t>of the  </a:t>
            </a:r>
            <a:r>
              <a:rPr sz="2400" spc="-5" dirty="0">
                <a:latin typeface="Arial"/>
                <a:cs typeface="Arial"/>
              </a:rPr>
              <a:t>ellipse </a:t>
            </a:r>
            <a:r>
              <a:rPr sz="2400" dirty="0">
                <a:latin typeface="Arial"/>
                <a:cs typeface="Arial"/>
              </a:rPr>
              <a:t>(minor </a:t>
            </a:r>
            <a:r>
              <a:rPr sz="2400" spc="-5" dirty="0">
                <a:latin typeface="Arial"/>
                <a:cs typeface="Arial"/>
              </a:rPr>
              <a:t>axis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A).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355600" marR="31115" indent="-3429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Measuring a line across </a:t>
            </a:r>
            <a:r>
              <a:rPr sz="2400" dirty="0">
                <a:latin typeface="Arial"/>
                <a:cs typeface="Arial"/>
              </a:rPr>
              <a:t>the major </a:t>
            </a:r>
            <a:r>
              <a:rPr sz="2400" spc="-10" dirty="0">
                <a:latin typeface="Arial"/>
                <a:cs typeface="Arial"/>
              </a:rPr>
              <a:t>axis </a:t>
            </a:r>
            <a:r>
              <a:rPr sz="2400" dirty="0">
                <a:latin typeface="Arial"/>
                <a:cs typeface="Arial"/>
              </a:rPr>
              <a:t>of the </a:t>
            </a:r>
            <a:r>
              <a:rPr sz="2400" spc="-5" dirty="0">
                <a:latin typeface="Arial"/>
                <a:cs typeface="Arial"/>
              </a:rPr>
              <a:t>ellipse </a:t>
            </a:r>
            <a:r>
              <a:rPr sz="2400" dirty="0">
                <a:latin typeface="Arial"/>
                <a:cs typeface="Arial"/>
              </a:rPr>
              <a:t>(major  </a:t>
            </a:r>
            <a:r>
              <a:rPr sz="2400" spc="-5" dirty="0">
                <a:latin typeface="Arial"/>
                <a:cs typeface="Arial"/>
              </a:rPr>
              <a:t>axis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B).</a:t>
            </a:r>
            <a:endParaRPr sz="2400">
              <a:latin typeface="Arial"/>
              <a:cs typeface="Arial"/>
            </a:endParaRPr>
          </a:p>
          <a:p>
            <a:pPr marL="355600" marR="508000" indent="-3429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The angle Theta </a:t>
            </a:r>
            <a:r>
              <a:rPr sz="2400" dirty="0">
                <a:latin typeface="Arial"/>
                <a:cs typeface="Arial"/>
              </a:rPr>
              <a:t>may </a:t>
            </a:r>
            <a:r>
              <a:rPr sz="2400" spc="-5" dirty="0">
                <a:latin typeface="Arial"/>
                <a:cs typeface="Arial"/>
              </a:rPr>
              <a:t>be determined by solving Theta </a:t>
            </a:r>
            <a:r>
              <a:rPr sz="2400" dirty="0">
                <a:latin typeface="Arial"/>
                <a:cs typeface="Arial"/>
              </a:rPr>
              <a:t>=  </a:t>
            </a:r>
            <a:r>
              <a:rPr sz="2400" spc="-5" dirty="0">
                <a:latin typeface="Arial"/>
                <a:cs typeface="Arial"/>
              </a:rPr>
              <a:t>COS-1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A/B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635253"/>
            <a:ext cx="7997190" cy="4781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Placement of Perfect Circles Over</a:t>
            </a:r>
            <a:r>
              <a:rPr sz="2400" b="1" spc="4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Scale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12700" marR="5715" algn="just">
              <a:lnSpc>
                <a:spcPct val="100000"/>
              </a:lnSpc>
            </a:pPr>
            <a:r>
              <a:rPr sz="2400" b="1" spc="-5" dirty="0">
                <a:latin typeface="Arial"/>
                <a:cs typeface="Arial"/>
              </a:rPr>
              <a:t>A non-metric </a:t>
            </a:r>
            <a:r>
              <a:rPr sz="2400" b="1" dirty="0">
                <a:latin typeface="Arial"/>
                <a:cs typeface="Arial"/>
              </a:rPr>
              <a:t>method for </a:t>
            </a:r>
            <a:r>
              <a:rPr sz="2400" b="1" spc="-5" dirty="0">
                <a:latin typeface="Arial"/>
                <a:cs typeface="Arial"/>
              </a:rPr>
              <a:t>detection </a:t>
            </a:r>
            <a:r>
              <a:rPr sz="2400" b="1" spc="-10" dirty="0">
                <a:latin typeface="Arial"/>
                <a:cs typeface="Arial"/>
              </a:rPr>
              <a:t>of </a:t>
            </a:r>
            <a:r>
              <a:rPr sz="2400" b="1" spc="-5" dirty="0">
                <a:latin typeface="Arial"/>
                <a:cs typeface="Arial"/>
              </a:rPr>
              <a:t>angular  </a:t>
            </a:r>
            <a:r>
              <a:rPr sz="2400" b="1" dirty="0">
                <a:latin typeface="Arial"/>
                <a:cs typeface="Arial"/>
              </a:rPr>
              <a:t>distortion is to </a:t>
            </a:r>
            <a:r>
              <a:rPr sz="2400" b="1" spc="-5" dirty="0">
                <a:latin typeface="Arial"/>
                <a:cs typeface="Arial"/>
              </a:rPr>
              <a:t>visually compare </a:t>
            </a:r>
            <a:r>
              <a:rPr sz="2400" b="1" dirty="0">
                <a:latin typeface="Arial"/>
                <a:cs typeface="Arial"/>
              </a:rPr>
              <a:t>the </a:t>
            </a:r>
            <a:r>
              <a:rPr sz="2400" b="1" spc="-5" dirty="0">
                <a:latin typeface="Arial"/>
                <a:cs typeface="Arial"/>
              </a:rPr>
              <a:t>reference </a:t>
            </a:r>
            <a:r>
              <a:rPr sz="2400" b="1" dirty="0">
                <a:latin typeface="Arial"/>
                <a:cs typeface="Arial"/>
              </a:rPr>
              <a:t>shapes  </a:t>
            </a:r>
            <a:r>
              <a:rPr sz="2400" b="1" spc="-5" dirty="0">
                <a:latin typeface="Arial"/>
                <a:cs typeface="Arial"/>
              </a:rPr>
              <a:t>of </a:t>
            </a:r>
            <a:r>
              <a:rPr sz="2400" b="1" dirty="0">
                <a:latin typeface="Arial"/>
                <a:cs typeface="Arial"/>
              </a:rPr>
              <a:t>the </a:t>
            </a:r>
            <a:r>
              <a:rPr sz="2400" b="1" spc="-5" dirty="0">
                <a:latin typeface="Arial"/>
                <a:cs typeface="Arial"/>
              </a:rPr>
              <a:t>scale </a:t>
            </a:r>
            <a:r>
              <a:rPr sz="2400" b="1" spc="5" dirty="0">
                <a:latin typeface="Arial"/>
                <a:cs typeface="Arial"/>
              </a:rPr>
              <a:t>with </a:t>
            </a:r>
            <a:r>
              <a:rPr sz="2400" b="1" spc="-5" dirty="0">
                <a:latin typeface="Arial"/>
                <a:cs typeface="Arial"/>
              </a:rPr>
              <a:t>a perfect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circle.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2400" b="1" spc="-5" dirty="0">
                <a:latin typeface="Arial"/>
                <a:cs typeface="Arial"/>
              </a:rPr>
              <a:t>Correcting </a:t>
            </a:r>
            <a:r>
              <a:rPr sz="2400" b="1" dirty="0">
                <a:latin typeface="Arial"/>
                <a:cs typeface="Arial"/>
              </a:rPr>
              <a:t>for </a:t>
            </a:r>
            <a:r>
              <a:rPr sz="2400" b="1" spc="-5" dirty="0">
                <a:latin typeface="Arial"/>
                <a:cs typeface="Arial"/>
              </a:rPr>
              <a:t>Photographic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Distortion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If it has been determined </a:t>
            </a:r>
            <a:r>
              <a:rPr sz="2400" dirty="0">
                <a:latin typeface="Arial"/>
                <a:cs typeface="Arial"/>
              </a:rPr>
              <a:t>that </a:t>
            </a:r>
            <a:r>
              <a:rPr sz="2400" spc="-5" dirty="0">
                <a:latin typeface="Arial"/>
                <a:cs typeface="Arial"/>
              </a:rPr>
              <a:t>significant </a:t>
            </a:r>
            <a:r>
              <a:rPr sz="2400" dirty="0">
                <a:latin typeface="Arial"/>
                <a:cs typeface="Arial"/>
              </a:rPr>
              <a:t>distortion </a:t>
            </a:r>
            <a:r>
              <a:rPr sz="2400" spc="-5" dirty="0">
                <a:latin typeface="Arial"/>
                <a:cs typeface="Arial"/>
              </a:rPr>
              <a:t>exists, </a:t>
            </a:r>
            <a:r>
              <a:rPr sz="2400" spc="-20" dirty="0">
                <a:latin typeface="Arial"/>
                <a:cs typeface="Arial"/>
              </a:rPr>
              <a:t>it  </a:t>
            </a:r>
            <a:r>
              <a:rPr sz="2400" dirty="0">
                <a:latin typeface="Arial"/>
                <a:cs typeface="Arial"/>
              </a:rPr>
              <a:t>must </a:t>
            </a:r>
            <a:r>
              <a:rPr sz="2400" spc="-5" dirty="0">
                <a:latin typeface="Arial"/>
                <a:cs typeface="Arial"/>
              </a:rPr>
              <a:t>be corrected before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bite </a:t>
            </a:r>
            <a:r>
              <a:rPr sz="2400" dirty="0">
                <a:latin typeface="Arial"/>
                <a:cs typeface="Arial"/>
              </a:rPr>
              <a:t>mark </a:t>
            </a:r>
            <a:r>
              <a:rPr sz="2400" spc="-5" dirty="0">
                <a:latin typeface="Arial"/>
                <a:cs typeface="Arial"/>
              </a:rPr>
              <a:t>photograph </a:t>
            </a:r>
            <a:r>
              <a:rPr sz="2400" spc="-10" dirty="0">
                <a:latin typeface="Arial"/>
                <a:cs typeface="Arial"/>
              </a:rPr>
              <a:t>is  </a:t>
            </a:r>
            <a:r>
              <a:rPr sz="2400" spc="-5" dirty="0">
                <a:latin typeface="Arial"/>
                <a:cs typeface="Arial"/>
              </a:rPr>
              <a:t>resized and/or enhanced. </a:t>
            </a:r>
            <a:r>
              <a:rPr sz="2400" dirty="0">
                <a:latin typeface="Arial"/>
                <a:cs typeface="Arial"/>
              </a:rPr>
              <a:t>Only </a:t>
            </a:r>
            <a:r>
              <a:rPr sz="2400" spc="-5" dirty="0">
                <a:latin typeface="Arial"/>
                <a:cs typeface="Arial"/>
              </a:rPr>
              <a:t>then can a </a:t>
            </a:r>
            <a:r>
              <a:rPr sz="2400" dirty="0">
                <a:latin typeface="Arial"/>
                <a:cs typeface="Arial"/>
              </a:rPr>
              <a:t>meaningful  comparison </a:t>
            </a:r>
            <a:r>
              <a:rPr sz="2400" spc="-5" dirty="0">
                <a:latin typeface="Arial"/>
                <a:cs typeface="Arial"/>
              </a:rPr>
              <a:t>analysis be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accomplished.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1353058"/>
            <a:ext cx="8455025" cy="4293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spc="-45" dirty="0">
                <a:latin typeface="Times New Roman"/>
                <a:cs typeface="Times New Roman"/>
              </a:rPr>
              <a:t>Teeth </a:t>
            </a:r>
            <a:r>
              <a:rPr sz="2800" spc="-5" dirty="0">
                <a:latin typeface="Times New Roman"/>
                <a:cs typeface="Times New Roman"/>
              </a:rPr>
              <a:t>are often used </a:t>
            </a:r>
            <a:r>
              <a:rPr sz="2800" spc="-10" dirty="0">
                <a:latin typeface="Times New Roman"/>
                <a:cs typeface="Times New Roman"/>
              </a:rPr>
              <a:t>as </a:t>
            </a:r>
            <a:r>
              <a:rPr sz="2800" spc="-5" dirty="0">
                <a:latin typeface="Times New Roman"/>
                <a:cs typeface="Times New Roman"/>
              </a:rPr>
              <a:t>weapons when </a:t>
            </a:r>
            <a:r>
              <a:rPr sz="2800" dirty="0">
                <a:latin typeface="Times New Roman"/>
                <a:cs typeface="Times New Roman"/>
              </a:rPr>
              <a:t>one </a:t>
            </a:r>
            <a:r>
              <a:rPr sz="2800" spc="-5" dirty="0">
                <a:latin typeface="Times New Roman"/>
                <a:cs typeface="Times New Roman"/>
              </a:rPr>
              <a:t>person attacks  another </a:t>
            </a:r>
            <a:r>
              <a:rPr sz="2800" dirty="0">
                <a:latin typeface="Times New Roman"/>
                <a:cs typeface="Times New Roman"/>
              </a:rPr>
              <a:t>or </a:t>
            </a:r>
            <a:r>
              <a:rPr sz="2800" spc="-5" dirty="0">
                <a:latin typeface="Times New Roman"/>
                <a:cs typeface="Times New Roman"/>
              </a:rPr>
              <a:t>when a victim tries to ward </a:t>
            </a:r>
            <a:r>
              <a:rPr sz="2800" spc="-15" dirty="0">
                <a:latin typeface="Times New Roman"/>
                <a:cs typeface="Times New Roman"/>
              </a:rPr>
              <a:t>off </a:t>
            </a:r>
            <a:r>
              <a:rPr sz="2800" spc="-10" dirty="0">
                <a:latin typeface="Times New Roman"/>
                <a:cs typeface="Times New Roman"/>
              </a:rPr>
              <a:t>an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assailant.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 marR="5715" algn="just">
              <a:lnSpc>
                <a:spcPct val="100000"/>
              </a:lnSpc>
              <a:spcBef>
                <a:spcPts val="5"/>
              </a:spcBef>
            </a:pPr>
            <a:r>
              <a:rPr sz="2800" spc="-5" dirty="0">
                <a:latin typeface="Times New Roman"/>
                <a:cs typeface="Times New Roman"/>
              </a:rPr>
              <a:t>It is relatively simple to record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evidence from </a:t>
            </a:r>
            <a:r>
              <a:rPr sz="2800" dirty="0">
                <a:latin typeface="Times New Roman"/>
                <a:cs typeface="Times New Roman"/>
              </a:rPr>
              <a:t>the  </a:t>
            </a:r>
            <a:r>
              <a:rPr sz="2800" spc="-5" dirty="0">
                <a:latin typeface="Times New Roman"/>
                <a:cs typeface="Times New Roman"/>
              </a:rPr>
              <a:t>injury and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teeth for comparison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5" dirty="0">
                <a:latin typeface="Times New Roman"/>
                <a:cs typeface="Times New Roman"/>
              </a:rPr>
              <a:t>the shapes, sizes and  pattern that are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present.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 marR="5080" indent="88265" algn="just">
              <a:lnSpc>
                <a:spcPct val="100000"/>
              </a:lnSpc>
            </a:pPr>
            <a:r>
              <a:rPr sz="2800" spc="-20" dirty="0">
                <a:latin typeface="Times New Roman"/>
                <a:cs typeface="Times New Roman"/>
              </a:rPr>
              <a:t>However, </a:t>
            </a:r>
            <a:r>
              <a:rPr sz="2800" spc="-5" dirty="0">
                <a:latin typeface="Times New Roman"/>
                <a:cs typeface="Times New Roman"/>
              </a:rPr>
              <a:t>this comparative analysis </a:t>
            </a:r>
            <a:r>
              <a:rPr sz="2800" spc="-10" dirty="0">
                <a:latin typeface="Times New Roman"/>
                <a:cs typeface="Times New Roman"/>
              </a:rPr>
              <a:t>is </a:t>
            </a:r>
            <a:r>
              <a:rPr sz="2800" spc="-5" dirty="0">
                <a:latin typeface="Times New Roman"/>
                <a:cs typeface="Times New Roman"/>
              </a:rPr>
              <a:t>often very </a:t>
            </a:r>
            <a:r>
              <a:rPr sz="2800" spc="-10" dirty="0">
                <a:latin typeface="Times New Roman"/>
                <a:cs typeface="Times New Roman"/>
              </a:rPr>
              <a:t>difficult,  </a:t>
            </a:r>
            <a:r>
              <a:rPr sz="2800" spc="-5" dirty="0">
                <a:latin typeface="Times New Roman"/>
                <a:cs typeface="Times New Roman"/>
              </a:rPr>
              <a:t>especially </a:t>
            </a:r>
            <a:r>
              <a:rPr sz="2800" dirty="0">
                <a:latin typeface="Times New Roman"/>
                <a:cs typeface="Times New Roman"/>
              </a:rPr>
              <a:t>since </a:t>
            </a:r>
            <a:r>
              <a:rPr sz="2800" spc="-5" dirty="0">
                <a:latin typeface="Times New Roman"/>
                <a:cs typeface="Times New Roman"/>
              </a:rPr>
              <a:t>human skin is </a:t>
            </a:r>
            <a:r>
              <a:rPr sz="2800" dirty="0">
                <a:latin typeface="Times New Roman"/>
                <a:cs typeface="Times New Roman"/>
              </a:rPr>
              <a:t>curved, </a:t>
            </a:r>
            <a:r>
              <a:rPr sz="2800" spc="-5" dirty="0">
                <a:latin typeface="Times New Roman"/>
                <a:cs typeface="Times New Roman"/>
              </a:rPr>
              <a:t>elastic, distortable  and undergoing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edema.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70052"/>
            <a:ext cx="24060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5" dirty="0">
                <a:latin typeface="Arial"/>
                <a:cs typeface="Arial"/>
              </a:rPr>
              <a:t>Type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Distortion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401826"/>
            <a:ext cx="7844155" cy="404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62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The scale and </a:t>
            </a:r>
            <a:r>
              <a:rPr sz="2400" dirty="0">
                <a:latin typeface="Arial"/>
                <a:cs typeface="Arial"/>
              </a:rPr>
              <a:t>bite mark </a:t>
            </a:r>
            <a:r>
              <a:rPr sz="2400" spc="-5" dirty="0">
                <a:latin typeface="Arial"/>
                <a:cs typeface="Arial"/>
              </a:rPr>
              <a:t>on </a:t>
            </a:r>
            <a:r>
              <a:rPr sz="2400" dirty="0">
                <a:latin typeface="Arial"/>
                <a:cs typeface="Arial"/>
              </a:rPr>
              <a:t>plane </a:t>
            </a:r>
            <a:r>
              <a:rPr sz="2400" spc="-5" dirty="0">
                <a:latin typeface="Arial"/>
                <a:cs typeface="Arial"/>
              </a:rPr>
              <a:t>but camera back is not  parallel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either.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This non-parallelism of </a:t>
            </a:r>
            <a:r>
              <a:rPr sz="2400" dirty="0">
                <a:latin typeface="Arial"/>
                <a:cs typeface="Arial"/>
              </a:rPr>
              <a:t>the camera can </a:t>
            </a:r>
            <a:r>
              <a:rPr sz="2400" spc="-5" dirty="0">
                <a:latin typeface="Arial"/>
                <a:cs typeface="Arial"/>
              </a:rPr>
              <a:t>be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corrected.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When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image of the scale is </a:t>
            </a:r>
            <a:r>
              <a:rPr sz="2400" dirty="0">
                <a:latin typeface="Arial"/>
                <a:cs typeface="Arial"/>
              </a:rPr>
              <a:t>brought </a:t>
            </a:r>
            <a:r>
              <a:rPr sz="2400" spc="-5" dirty="0">
                <a:latin typeface="Arial"/>
                <a:cs typeface="Arial"/>
              </a:rPr>
              <a:t>back </a:t>
            </a:r>
            <a:r>
              <a:rPr sz="2400" dirty="0">
                <a:latin typeface="Arial"/>
                <a:cs typeface="Arial"/>
              </a:rPr>
              <a:t>to its original  </a:t>
            </a:r>
            <a:r>
              <a:rPr sz="2400" spc="-5" dirty="0">
                <a:latin typeface="Arial"/>
                <a:cs typeface="Arial"/>
              </a:rPr>
              <a:t>size </a:t>
            </a:r>
            <a:r>
              <a:rPr sz="2400" dirty="0">
                <a:latin typeface="Arial"/>
                <a:cs typeface="Arial"/>
              </a:rPr>
              <a:t>and shape, </a:t>
            </a:r>
            <a:r>
              <a:rPr sz="2400" spc="-5" dirty="0">
                <a:latin typeface="Arial"/>
                <a:cs typeface="Arial"/>
              </a:rPr>
              <a:t>the image of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bite mark </a:t>
            </a:r>
            <a:r>
              <a:rPr sz="2400" dirty="0">
                <a:latin typeface="Arial"/>
                <a:cs typeface="Arial"/>
              </a:rPr>
              <a:t>will also </a:t>
            </a:r>
            <a:r>
              <a:rPr sz="2400" spc="-10" dirty="0">
                <a:latin typeface="Arial"/>
                <a:cs typeface="Arial"/>
              </a:rPr>
              <a:t>be  </a:t>
            </a:r>
            <a:r>
              <a:rPr sz="2400" dirty="0">
                <a:latin typeface="Arial"/>
                <a:cs typeface="Arial"/>
              </a:rPr>
              <a:t>corrected</a:t>
            </a:r>
            <a:r>
              <a:rPr sz="2400" spc="-5" dirty="0">
                <a:latin typeface="Arial"/>
                <a:cs typeface="Arial"/>
              </a:rPr>
              <a:t> (rectification).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Arial"/>
              <a:cs typeface="Arial"/>
            </a:endParaRPr>
          </a:p>
          <a:p>
            <a:pPr marL="12700" marR="6350" algn="just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This assumes </a:t>
            </a:r>
            <a:r>
              <a:rPr sz="2400" dirty="0">
                <a:latin typeface="Arial"/>
                <a:cs typeface="Arial"/>
              </a:rPr>
              <a:t>that the </a:t>
            </a:r>
            <a:r>
              <a:rPr sz="2400" spc="-5" dirty="0">
                <a:latin typeface="Arial"/>
                <a:cs typeface="Arial"/>
              </a:rPr>
              <a:t>scale </a:t>
            </a:r>
            <a:r>
              <a:rPr sz="2400" dirty="0">
                <a:latin typeface="Arial"/>
                <a:cs typeface="Arial"/>
              </a:rPr>
              <a:t>itself </a:t>
            </a:r>
            <a:r>
              <a:rPr sz="2400" spc="-5" dirty="0">
                <a:latin typeface="Arial"/>
                <a:cs typeface="Arial"/>
              </a:rPr>
              <a:t>is on a single </a:t>
            </a:r>
            <a:r>
              <a:rPr sz="2400" dirty="0">
                <a:latin typeface="Arial"/>
                <a:cs typeface="Arial"/>
              </a:rPr>
              <a:t>plane </a:t>
            </a:r>
            <a:r>
              <a:rPr sz="2400" spc="-5" dirty="0">
                <a:latin typeface="Arial"/>
                <a:cs typeface="Arial"/>
              </a:rPr>
              <a:t>and  there is no parallax distortion relative </a:t>
            </a:r>
            <a:r>
              <a:rPr sz="2400" dirty="0">
                <a:latin typeface="Arial"/>
                <a:cs typeface="Arial"/>
              </a:rPr>
              <a:t>to the </a:t>
            </a:r>
            <a:r>
              <a:rPr sz="2400" spc="-5" dirty="0">
                <a:latin typeface="Arial"/>
                <a:cs typeface="Arial"/>
              </a:rPr>
              <a:t>bite</a:t>
            </a:r>
            <a:r>
              <a:rPr sz="2400" spc="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mark.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4888" y="406095"/>
            <a:ext cx="8712200" cy="5147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400" b="1" spc="-55" dirty="0">
                <a:latin typeface="Arial"/>
                <a:cs typeface="Arial"/>
              </a:rPr>
              <a:t>Type </a:t>
            </a:r>
            <a:r>
              <a:rPr sz="2400" b="1" dirty="0">
                <a:latin typeface="Arial"/>
                <a:cs typeface="Arial"/>
              </a:rPr>
              <a:t>II</a:t>
            </a:r>
            <a:r>
              <a:rPr sz="2400" b="1" spc="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Distortion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12700" marR="6350" algn="just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Arial"/>
                <a:cs typeface="Arial"/>
              </a:rPr>
              <a:t>If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scale is not on the same plane as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bite </a:t>
            </a:r>
            <a:r>
              <a:rPr sz="2400" dirty="0">
                <a:latin typeface="Arial"/>
                <a:cs typeface="Arial"/>
              </a:rPr>
              <a:t>mark, </a:t>
            </a:r>
            <a:r>
              <a:rPr sz="2400" spc="-5" dirty="0">
                <a:latin typeface="Arial"/>
                <a:cs typeface="Arial"/>
              </a:rPr>
              <a:t>rectifying  the scale </a:t>
            </a:r>
            <a:r>
              <a:rPr sz="2400" dirty="0">
                <a:latin typeface="Arial"/>
                <a:cs typeface="Arial"/>
              </a:rPr>
              <a:t>will adversely </a:t>
            </a:r>
            <a:r>
              <a:rPr sz="2400" spc="-10" dirty="0">
                <a:latin typeface="Arial"/>
                <a:cs typeface="Arial"/>
              </a:rPr>
              <a:t>affect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proportions of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injury  </a:t>
            </a:r>
            <a:r>
              <a:rPr sz="2400" dirty="0">
                <a:latin typeface="Arial"/>
                <a:cs typeface="Arial"/>
              </a:rPr>
              <a:t>pattern. In </a:t>
            </a:r>
            <a:r>
              <a:rPr sz="2400" spc="-5" dirty="0">
                <a:latin typeface="Arial"/>
                <a:cs typeface="Arial"/>
              </a:rPr>
              <a:t>situations </a:t>
            </a:r>
            <a:r>
              <a:rPr sz="2400" dirty="0">
                <a:latin typeface="Arial"/>
                <a:cs typeface="Arial"/>
              </a:rPr>
              <a:t>like this </a:t>
            </a:r>
            <a:r>
              <a:rPr sz="2400" spc="-5" dirty="0">
                <a:latin typeface="Arial"/>
                <a:cs typeface="Arial"/>
              </a:rPr>
              <a:t>it </a:t>
            </a:r>
            <a:r>
              <a:rPr sz="2400" dirty="0">
                <a:latin typeface="Arial"/>
                <a:cs typeface="Arial"/>
              </a:rPr>
              <a:t>is </a:t>
            </a:r>
            <a:r>
              <a:rPr sz="2400" spc="-5" dirty="0">
                <a:latin typeface="Arial"/>
                <a:cs typeface="Arial"/>
              </a:rPr>
              <a:t>best not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try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rectify </a:t>
            </a:r>
            <a:r>
              <a:rPr sz="2400" dirty="0">
                <a:latin typeface="Arial"/>
                <a:cs typeface="Arial"/>
              </a:rPr>
              <a:t>the  scale </a:t>
            </a:r>
            <a:r>
              <a:rPr sz="2400" spc="-5" dirty="0">
                <a:latin typeface="Arial"/>
                <a:cs typeface="Arial"/>
              </a:rPr>
              <a:t>but do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later resize </a:t>
            </a:r>
            <a:r>
              <a:rPr sz="2400" dirty="0">
                <a:latin typeface="Arial"/>
                <a:cs typeface="Arial"/>
              </a:rPr>
              <a:t>( </a:t>
            </a:r>
            <a:r>
              <a:rPr sz="2400" spc="-5" dirty="0">
                <a:latin typeface="Arial"/>
                <a:cs typeface="Arial"/>
              </a:rPr>
              <a:t>1:1) procedure based on the scale  "as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is.“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The </a:t>
            </a:r>
            <a:r>
              <a:rPr sz="2400" dirty="0">
                <a:latin typeface="Arial"/>
                <a:cs typeface="Arial"/>
              </a:rPr>
              <a:t>amount </a:t>
            </a:r>
            <a:r>
              <a:rPr sz="2400" spc="-1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parallax </a:t>
            </a:r>
            <a:r>
              <a:rPr sz="2400" dirty="0">
                <a:latin typeface="Arial"/>
                <a:cs typeface="Arial"/>
              </a:rPr>
              <a:t>distortion </a:t>
            </a:r>
            <a:r>
              <a:rPr sz="2400" spc="-5" dirty="0">
                <a:latin typeface="Arial"/>
                <a:cs typeface="Arial"/>
              </a:rPr>
              <a:t>present </a:t>
            </a:r>
            <a:r>
              <a:rPr sz="2400" dirty="0">
                <a:latin typeface="Arial"/>
                <a:cs typeface="Arial"/>
              </a:rPr>
              <a:t>will obviously </a:t>
            </a:r>
            <a:r>
              <a:rPr sz="2400" spc="-10" dirty="0">
                <a:latin typeface="Arial"/>
                <a:cs typeface="Arial"/>
              </a:rPr>
              <a:t>affect 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accuracy </a:t>
            </a:r>
            <a:r>
              <a:rPr sz="2400" spc="-10" dirty="0">
                <a:latin typeface="Arial"/>
                <a:cs typeface="Arial"/>
              </a:rPr>
              <a:t>of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results. The weight given </a:t>
            </a:r>
            <a:r>
              <a:rPr sz="2400" dirty="0">
                <a:latin typeface="Arial"/>
                <a:cs typeface="Arial"/>
              </a:rPr>
              <a:t>to the </a:t>
            </a:r>
            <a:r>
              <a:rPr sz="2400" spc="-5" dirty="0">
                <a:latin typeface="Arial"/>
                <a:cs typeface="Arial"/>
              </a:rPr>
              <a:t>results will  </a:t>
            </a:r>
            <a:r>
              <a:rPr sz="2400" dirty="0">
                <a:latin typeface="Arial"/>
                <a:cs typeface="Arial"/>
              </a:rPr>
              <a:t>contribute </a:t>
            </a:r>
            <a:r>
              <a:rPr sz="2400" spc="-5" dirty="0">
                <a:latin typeface="Arial"/>
                <a:cs typeface="Arial"/>
              </a:rPr>
              <a:t>to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ultimate decision in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case. The investigator  </a:t>
            </a:r>
            <a:r>
              <a:rPr sz="2400" dirty="0">
                <a:latin typeface="Arial"/>
                <a:cs typeface="Arial"/>
              </a:rPr>
              <a:t>must </a:t>
            </a:r>
            <a:r>
              <a:rPr sz="2400" spc="-5" dirty="0">
                <a:latin typeface="Arial"/>
                <a:cs typeface="Arial"/>
              </a:rPr>
              <a:t>decide what amount of distortion is </a:t>
            </a:r>
            <a:r>
              <a:rPr sz="2400" dirty="0">
                <a:latin typeface="Arial"/>
                <a:cs typeface="Arial"/>
              </a:rPr>
              <a:t>acceptable in order to  </a:t>
            </a:r>
            <a:r>
              <a:rPr sz="2400" spc="-5" dirty="0">
                <a:latin typeface="Arial"/>
                <a:cs typeface="Arial"/>
              </a:rPr>
              <a:t>produce a meaningful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comparison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1759457"/>
            <a:ext cx="29997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65" dirty="0">
                <a:solidFill>
                  <a:srgbClr val="FF3300"/>
                </a:solidFill>
                <a:latin typeface="Arial"/>
                <a:cs typeface="Arial"/>
              </a:rPr>
              <a:t>Type </a:t>
            </a:r>
            <a:r>
              <a:rPr sz="2800" spc="-5" dirty="0">
                <a:solidFill>
                  <a:srgbClr val="FF3300"/>
                </a:solidFill>
                <a:latin typeface="Arial"/>
                <a:cs typeface="Arial"/>
              </a:rPr>
              <a:t>III</a:t>
            </a:r>
            <a:r>
              <a:rPr sz="2800" spc="5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3300"/>
                </a:solidFill>
                <a:latin typeface="Arial"/>
                <a:cs typeface="Arial"/>
              </a:rPr>
              <a:t>Distortion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2614676"/>
            <a:ext cx="8282940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9367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In </a:t>
            </a:r>
            <a:r>
              <a:rPr sz="2400" spc="-5" dirty="0">
                <a:latin typeface="Arial"/>
                <a:cs typeface="Arial"/>
              </a:rPr>
              <a:t>some </a:t>
            </a:r>
            <a:r>
              <a:rPr sz="2400" dirty="0">
                <a:latin typeface="Arial"/>
                <a:cs typeface="Arial"/>
              </a:rPr>
              <a:t>cases, </a:t>
            </a:r>
            <a:r>
              <a:rPr sz="2400" spc="-5" dirty="0">
                <a:latin typeface="Arial"/>
                <a:cs typeface="Arial"/>
              </a:rPr>
              <a:t>one leg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a two-dimensional scale will have  perspective distortion </a:t>
            </a:r>
            <a:r>
              <a:rPr sz="2400" dirty="0">
                <a:latin typeface="Arial"/>
                <a:cs typeface="Arial"/>
              </a:rPr>
              <a:t>but the </a:t>
            </a:r>
            <a:r>
              <a:rPr sz="2400" spc="-5" dirty="0">
                <a:latin typeface="Arial"/>
                <a:cs typeface="Arial"/>
              </a:rPr>
              <a:t>other </a:t>
            </a:r>
            <a:r>
              <a:rPr sz="2400" spc="-10" dirty="0">
                <a:latin typeface="Arial"/>
                <a:cs typeface="Arial"/>
              </a:rPr>
              <a:t>leg </a:t>
            </a:r>
            <a:r>
              <a:rPr sz="2400" spc="-5" dirty="0">
                <a:latin typeface="Arial"/>
                <a:cs typeface="Arial"/>
              </a:rPr>
              <a:t>will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not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Here, </a:t>
            </a:r>
            <a:r>
              <a:rPr sz="2400" dirty="0">
                <a:latin typeface="Arial"/>
                <a:cs typeface="Arial"/>
              </a:rPr>
              <a:t>we can use the </a:t>
            </a:r>
            <a:r>
              <a:rPr sz="2400" spc="-5" dirty="0">
                <a:latin typeface="Arial"/>
                <a:cs typeface="Arial"/>
              </a:rPr>
              <a:t>non-distorted leg </a:t>
            </a:r>
            <a:r>
              <a:rPr sz="2400" dirty="0">
                <a:latin typeface="Arial"/>
                <a:cs typeface="Arial"/>
              </a:rPr>
              <a:t>to do the </a:t>
            </a:r>
            <a:r>
              <a:rPr sz="2400" spc="-5" dirty="0">
                <a:latin typeface="Arial"/>
                <a:cs typeface="Arial"/>
              </a:rPr>
              <a:t>resizing  procedures with good </a:t>
            </a:r>
            <a:r>
              <a:rPr sz="2400" dirty="0">
                <a:latin typeface="Arial"/>
                <a:cs typeface="Arial"/>
              </a:rPr>
              <a:t>results. </a:t>
            </a:r>
            <a:r>
              <a:rPr sz="2400" spc="-5" dirty="0">
                <a:latin typeface="Arial"/>
                <a:cs typeface="Arial"/>
              </a:rPr>
              <a:t>This would be similar </a:t>
            </a:r>
            <a:r>
              <a:rPr sz="2400" dirty="0">
                <a:latin typeface="Arial"/>
                <a:cs typeface="Arial"/>
              </a:rPr>
              <a:t>to  </a:t>
            </a:r>
            <a:r>
              <a:rPr sz="2400" spc="-5" dirty="0">
                <a:latin typeface="Arial"/>
                <a:cs typeface="Arial"/>
              </a:rPr>
              <a:t>performing a resize based on a one-dimensional scale </a:t>
            </a:r>
            <a:r>
              <a:rPr sz="2400" dirty="0">
                <a:latin typeface="Arial"/>
                <a:cs typeface="Arial"/>
              </a:rPr>
              <a:t>(i.e., </a:t>
            </a:r>
            <a:r>
              <a:rPr sz="2400" spc="-5" dirty="0">
                <a:latin typeface="Arial"/>
                <a:cs typeface="Arial"/>
              </a:rPr>
              <a:t>a  straight ruler) in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image.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06095"/>
            <a:ext cx="26111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5" dirty="0">
                <a:latin typeface="Arial"/>
                <a:cs typeface="Arial"/>
              </a:rPr>
              <a:t>Type </a:t>
            </a:r>
            <a:r>
              <a:rPr sz="2400" dirty="0">
                <a:latin typeface="Arial"/>
                <a:cs typeface="Arial"/>
              </a:rPr>
              <a:t>IV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Distortion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03934"/>
            <a:ext cx="8148320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In </a:t>
            </a:r>
            <a:r>
              <a:rPr sz="2400" spc="-5" dirty="0">
                <a:latin typeface="Arial"/>
                <a:cs typeface="Arial"/>
              </a:rPr>
              <a:t>this instance,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scale </a:t>
            </a:r>
            <a:r>
              <a:rPr sz="2400" dirty="0">
                <a:latin typeface="Arial"/>
                <a:cs typeface="Arial"/>
              </a:rPr>
              <a:t>itself may </a:t>
            </a:r>
            <a:r>
              <a:rPr sz="2400" spc="-5" dirty="0">
                <a:latin typeface="Arial"/>
                <a:cs typeface="Arial"/>
              </a:rPr>
              <a:t>be bent or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skewed.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Look at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scale and decide if </a:t>
            </a:r>
            <a:r>
              <a:rPr sz="2400" dirty="0">
                <a:latin typeface="Arial"/>
                <a:cs typeface="Arial"/>
              </a:rPr>
              <a:t>this type </a:t>
            </a:r>
            <a:r>
              <a:rPr sz="2400" spc="-5" dirty="0">
                <a:latin typeface="Arial"/>
                <a:cs typeface="Arial"/>
              </a:rPr>
              <a:t>of </a:t>
            </a:r>
            <a:r>
              <a:rPr sz="2400" dirty="0">
                <a:latin typeface="Arial"/>
                <a:cs typeface="Arial"/>
              </a:rPr>
              <a:t>distortion </a:t>
            </a:r>
            <a:r>
              <a:rPr sz="2400" spc="-10" dirty="0">
                <a:latin typeface="Arial"/>
                <a:cs typeface="Arial"/>
              </a:rPr>
              <a:t>is  </a:t>
            </a:r>
            <a:r>
              <a:rPr sz="2400" spc="-5" dirty="0">
                <a:latin typeface="Arial"/>
                <a:cs typeface="Arial"/>
              </a:rPr>
              <a:t>present. There can </a:t>
            </a:r>
            <a:r>
              <a:rPr sz="2400" dirty="0">
                <a:latin typeface="Arial"/>
                <a:cs typeface="Arial"/>
              </a:rPr>
              <a:t>be </a:t>
            </a:r>
            <a:r>
              <a:rPr sz="2400" spc="-5" dirty="0">
                <a:latin typeface="Arial"/>
                <a:cs typeface="Arial"/>
              </a:rPr>
              <a:t>forensic </a:t>
            </a:r>
            <a:r>
              <a:rPr sz="2400" dirty="0">
                <a:latin typeface="Arial"/>
                <a:cs typeface="Arial"/>
              </a:rPr>
              <a:t>value </a:t>
            </a:r>
            <a:r>
              <a:rPr sz="2400" spc="-5" dirty="0">
                <a:latin typeface="Arial"/>
                <a:cs typeface="Arial"/>
              </a:rPr>
              <a:t>if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scale is </a:t>
            </a:r>
            <a:r>
              <a:rPr sz="2400" dirty="0">
                <a:latin typeface="Arial"/>
                <a:cs typeface="Arial"/>
              </a:rPr>
              <a:t>relatively  flat </a:t>
            </a:r>
            <a:r>
              <a:rPr sz="2400" spc="-5" dirty="0">
                <a:latin typeface="Arial"/>
                <a:cs typeface="Arial"/>
              </a:rPr>
              <a:t>in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area directly adjacent </a:t>
            </a:r>
            <a:r>
              <a:rPr sz="2400" dirty="0">
                <a:latin typeface="Arial"/>
                <a:cs typeface="Arial"/>
              </a:rPr>
              <a:t>to the </a:t>
            </a:r>
            <a:r>
              <a:rPr sz="2400" spc="-5" dirty="0">
                <a:latin typeface="Arial"/>
                <a:cs typeface="Arial"/>
              </a:rPr>
              <a:t>bite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mark.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Peripheral scale </a:t>
            </a:r>
            <a:r>
              <a:rPr sz="2400" dirty="0">
                <a:latin typeface="Arial"/>
                <a:cs typeface="Arial"/>
              </a:rPr>
              <a:t>inaccuracies </a:t>
            </a:r>
            <a:r>
              <a:rPr sz="2400" spc="-5" dirty="0">
                <a:latin typeface="Arial"/>
                <a:cs typeface="Arial"/>
              </a:rPr>
              <a:t>can be discounted. Use only 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area </a:t>
            </a:r>
            <a:r>
              <a:rPr sz="2400" spc="-10" dirty="0">
                <a:latin typeface="Arial"/>
                <a:cs typeface="Arial"/>
              </a:rPr>
              <a:t>next </a:t>
            </a:r>
            <a:r>
              <a:rPr sz="2400" dirty="0">
                <a:latin typeface="Arial"/>
                <a:cs typeface="Arial"/>
              </a:rPr>
              <a:t>to the mark for the resizing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procedures.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12700" marR="5080" indent="85090" algn="just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Do not </a:t>
            </a:r>
            <a:r>
              <a:rPr sz="2400" dirty="0">
                <a:latin typeface="Arial"/>
                <a:cs typeface="Arial"/>
              </a:rPr>
              <a:t>use the </a:t>
            </a:r>
            <a:r>
              <a:rPr sz="2400" spc="-5" dirty="0">
                <a:latin typeface="Arial"/>
                <a:cs typeface="Arial"/>
              </a:rPr>
              <a:t>entire scale. There </a:t>
            </a:r>
            <a:r>
              <a:rPr sz="2400" dirty="0">
                <a:latin typeface="Arial"/>
                <a:cs typeface="Arial"/>
              </a:rPr>
              <a:t>must </a:t>
            </a:r>
            <a:r>
              <a:rPr sz="2400" spc="-5" dirty="0">
                <a:latin typeface="Arial"/>
                <a:cs typeface="Arial"/>
              </a:rPr>
              <a:t>be at least </a:t>
            </a:r>
            <a:r>
              <a:rPr sz="2400" dirty="0">
                <a:latin typeface="Arial"/>
                <a:cs typeface="Arial"/>
              </a:rPr>
              <a:t>a 5 </a:t>
            </a:r>
            <a:r>
              <a:rPr sz="2400" spc="-5" dirty="0">
                <a:latin typeface="Arial"/>
                <a:cs typeface="Arial"/>
              </a:rPr>
              <a:t>cm.  Length of no-distorted scale in </a:t>
            </a:r>
            <a:r>
              <a:rPr sz="2400" dirty="0">
                <a:latin typeface="Arial"/>
                <a:cs typeface="Arial"/>
              </a:rPr>
              <a:t>close proximity to the </a:t>
            </a:r>
            <a:r>
              <a:rPr sz="2400" spc="-5" dirty="0">
                <a:latin typeface="Arial"/>
                <a:cs typeface="Arial"/>
              </a:rPr>
              <a:t>bite  </a:t>
            </a:r>
            <a:r>
              <a:rPr sz="2400" dirty="0">
                <a:latin typeface="Arial"/>
                <a:cs typeface="Arial"/>
              </a:rPr>
              <a:t>mark.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2140" y="1549653"/>
            <a:ext cx="7844155" cy="3798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44545" marR="505459" indent="-2834005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3300"/>
                </a:solidFill>
                <a:latin typeface="Arial"/>
                <a:cs typeface="Arial"/>
              </a:rPr>
              <a:t>Application </a:t>
            </a:r>
            <a:r>
              <a:rPr sz="2400" b="1" dirty="0">
                <a:solidFill>
                  <a:srgbClr val="FF3300"/>
                </a:solidFill>
                <a:latin typeface="Arial"/>
                <a:cs typeface="Arial"/>
              </a:rPr>
              <a:t>to other </a:t>
            </a:r>
            <a:r>
              <a:rPr sz="2400" b="1" spc="10" dirty="0">
                <a:solidFill>
                  <a:srgbClr val="FF3300"/>
                </a:solidFill>
                <a:latin typeface="Arial"/>
                <a:cs typeface="Arial"/>
              </a:rPr>
              <a:t>two </a:t>
            </a:r>
            <a:r>
              <a:rPr sz="2400" b="1" dirty="0">
                <a:solidFill>
                  <a:srgbClr val="FF3300"/>
                </a:solidFill>
                <a:latin typeface="Arial"/>
                <a:cs typeface="Arial"/>
              </a:rPr>
              <a:t>and</a:t>
            </a:r>
            <a:r>
              <a:rPr sz="2400" b="1" spc="-16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3300"/>
                </a:solidFill>
                <a:latin typeface="Arial"/>
                <a:cs typeface="Arial"/>
              </a:rPr>
              <a:t>three-dimensional  </a:t>
            </a:r>
            <a:r>
              <a:rPr sz="2400" b="1" spc="-5" dirty="0">
                <a:solidFill>
                  <a:srgbClr val="FF3300"/>
                </a:solidFill>
                <a:latin typeface="Arial"/>
                <a:cs typeface="Arial"/>
              </a:rPr>
              <a:t>objects.</a:t>
            </a:r>
            <a:endParaRPr sz="2400">
              <a:latin typeface="Arial"/>
              <a:cs typeface="Arial"/>
            </a:endParaRPr>
          </a:p>
          <a:p>
            <a:pPr marL="12700" marR="5080" algn="just">
              <a:lnSpc>
                <a:spcPct val="150000"/>
              </a:lnSpc>
              <a:spcBef>
                <a:spcPts val="2340"/>
              </a:spcBef>
            </a:pPr>
            <a:r>
              <a:rPr sz="2400" spc="-5" dirty="0">
                <a:latin typeface="Arial"/>
                <a:cs typeface="Arial"/>
              </a:rPr>
              <a:t>The above scenarios encompass most of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physical  distortion seen </a:t>
            </a:r>
            <a:r>
              <a:rPr sz="2400" dirty="0">
                <a:latin typeface="Arial"/>
                <a:cs typeface="Arial"/>
              </a:rPr>
              <a:t>in </a:t>
            </a:r>
            <a:r>
              <a:rPr sz="2400" spc="-5" dirty="0">
                <a:latin typeface="Arial"/>
                <a:cs typeface="Arial"/>
              </a:rPr>
              <a:t>bite </a:t>
            </a:r>
            <a:r>
              <a:rPr sz="2400" dirty="0">
                <a:latin typeface="Arial"/>
                <a:cs typeface="Arial"/>
              </a:rPr>
              <a:t>mark </a:t>
            </a:r>
            <a:r>
              <a:rPr sz="2400" spc="-5" dirty="0">
                <a:latin typeface="Arial"/>
                <a:cs typeface="Arial"/>
              </a:rPr>
              <a:t>and </a:t>
            </a:r>
            <a:r>
              <a:rPr sz="2400" dirty="0">
                <a:latin typeface="Arial"/>
                <a:cs typeface="Arial"/>
              </a:rPr>
              <a:t>other </a:t>
            </a:r>
            <a:r>
              <a:rPr sz="2400" spc="-5" dirty="0">
                <a:latin typeface="Arial"/>
                <a:cs typeface="Arial"/>
              </a:rPr>
              <a:t>evidentiary  </a:t>
            </a:r>
            <a:r>
              <a:rPr sz="2400" dirty="0">
                <a:latin typeface="Arial"/>
                <a:cs typeface="Arial"/>
              </a:rPr>
              <a:t>photographs. </a:t>
            </a:r>
            <a:r>
              <a:rPr sz="2400" spc="-5" dirty="0">
                <a:latin typeface="Arial"/>
                <a:cs typeface="Arial"/>
              </a:rPr>
              <a:t>When detected and properly </a:t>
            </a:r>
            <a:r>
              <a:rPr sz="2400" dirty="0">
                <a:latin typeface="Arial"/>
                <a:cs typeface="Arial"/>
              </a:rPr>
              <a:t>corrected, </a:t>
            </a:r>
            <a:r>
              <a:rPr sz="2400" spc="-5" dirty="0">
                <a:latin typeface="Arial"/>
                <a:cs typeface="Arial"/>
              </a:rPr>
              <a:t>the  resulting image </a:t>
            </a:r>
            <a:r>
              <a:rPr sz="2400" dirty="0">
                <a:latin typeface="Arial"/>
                <a:cs typeface="Arial"/>
              </a:rPr>
              <a:t>modification will </a:t>
            </a:r>
            <a:r>
              <a:rPr sz="2400" spc="-5" dirty="0">
                <a:latin typeface="Arial"/>
                <a:cs typeface="Arial"/>
              </a:rPr>
              <a:t>result in an accurate  resize and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meaningful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comparison.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482853"/>
            <a:ext cx="8206740" cy="441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Limitations to this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method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12700" marR="103505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There </a:t>
            </a:r>
            <a:r>
              <a:rPr sz="2400" dirty="0">
                <a:latin typeface="Arial"/>
                <a:cs typeface="Arial"/>
              </a:rPr>
              <a:t>are </a:t>
            </a:r>
            <a:r>
              <a:rPr sz="2400" spc="-5" dirty="0">
                <a:latin typeface="Arial"/>
                <a:cs typeface="Arial"/>
              </a:rPr>
              <a:t>cases in which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image is so severely distorted,  due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poor photographic technique, </a:t>
            </a:r>
            <a:r>
              <a:rPr sz="2400" dirty="0">
                <a:latin typeface="Arial"/>
                <a:cs typeface="Arial"/>
              </a:rPr>
              <a:t>that </a:t>
            </a:r>
            <a:r>
              <a:rPr sz="2400" spc="-5" dirty="0">
                <a:latin typeface="Arial"/>
                <a:cs typeface="Arial"/>
              </a:rPr>
              <a:t>it </a:t>
            </a:r>
            <a:r>
              <a:rPr sz="2400" spc="-10" dirty="0">
                <a:latin typeface="Arial"/>
                <a:cs typeface="Arial"/>
              </a:rPr>
              <a:t>is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10" dirty="0">
                <a:latin typeface="Arial"/>
                <a:cs typeface="Arial"/>
              </a:rPr>
              <a:t>no</a:t>
            </a:r>
            <a:r>
              <a:rPr sz="2400" spc="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use.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12700" marR="5080" indent="7874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The subject matter </a:t>
            </a:r>
            <a:r>
              <a:rPr sz="2400" dirty="0">
                <a:latin typeface="Arial"/>
                <a:cs typeface="Arial"/>
              </a:rPr>
              <a:t>must </a:t>
            </a:r>
            <a:r>
              <a:rPr sz="2400" spc="-10" dirty="0">
                <a:latin typeface="Arial"/>
                <a:cs typeface="Arial"/>
              </a:rPr>
              <a:t>be </a:t>
            </a:r>
            <a:r>
              <a:rPr sz="2400" spc="-5" dirty="0">
                <a:latin typeface="Arial"/>
                <a:cs typeface="Arial"/>
              </a:rPr>
              <a:t>re-photographed. Unfortunately  sometimes physical evidence is </a:t>
            </a:r>
            <a:r>
              <a:rPr sz="2400" spc="-20" dirty="0">
                <a:latin typeface="Arial"/>
                <a:cs typeface="Arial"/>
              </a:rPr>
              <a:t>transitory, </a:t>
            </a:r>
            <a:r>
              <a:rPr sz="2400" spc="-5" dirty="0">
                <a:latin typeface="Arial"/>
                <a:cs typeface="Arial"/>
              </a:rPr>
              <a:t>fragile, or  evanescent in </a:t>
            </a:r>
            <a:r>
              <a:rPr sz="2400" dirty="0">
                <a:latin typeface="Arial"/>
                <a:cs typeface="Arial"/>
              </a:rPr>
              <a:t>nature, thus </a:t>
            </a:r>
            <a:r>
              <a:rPr sz="2400" spc="-5" dirty="0">
                <a:latin typeface="Arial"/>
                <a:cs typeface="Arial"/>
              </a:rPr>
              <a:t>preventing these remedial</a:t>
            </a:r>
            <a:r>
              <a:rPr sz="2400" spc="12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efforts.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00">
              <a:latin typeface="Arial"/>
              <a:cs typeface="Arial"/>
            </a:endParaRPr>
          </a:p>
          <a:p>
            <a:pPr marL="12700" marR="58801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It </a:t>
            </a:r>
            <a:r>
              <a:rPr sz="2400" spc="-5" dirty="0">
                <a:latin typeface="Arial"/>
                <a:cs typeface="Arial"/>
              </a:rPr>
              <a:t>is important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realize which </a:t>
            </a:r>
            <a:r>
              <a:rPr sz="2400" dirty="0">
                <a:latin typeface="Arial"/>
                <a:cs typeface="Arial"/>
              </a:rPr>
              <a:t>type </a:t>
            </a:r>
            <a:r>
              <a:rPr sz="2400" spc="-5" dirty="0">
                <a:latin typeface="Arial"/>
                <a:cs typeface="Arial"/>
              </a:rPr>
              <a:t>of distortion, </a:t>
            </a:r>
            <a:r>
              <a:rPr sz="2400" dirty="0">
                <a:latin typeface="Arial"/>
                <a:cs typeface="Arial"/>
              </a:rPr>
              <a:t>if </a:t>
            </a:r>
            <a:r>
              <a:rPr sz="2400" spc="-50" dirty="0">
                <a:latin typeface="Arial"/>
                <a:cs typeface="Arial"/>
              </a:rPr>
              <a:t>any, </a:t>
            </a:r>
            <a:r>
              <a:rPr sz="2400" spc="-10" dirty="0">
                <a:latin typeface="Arial"/>
                <a:cs typeface="Arial"/>
              </a:rPr>
              <a:t>is  </a:t>
            </a:r>
            <a:r>
              <a:rPr sz="2400" spc="-5" dirty="0">
                <a:latin typeface="Arial"/>
                <a:cs typeface="Arial"/>
              </a:rPr>
              <a:t>present within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original bite mark</a:t>
            </a:r>
            <a:r>
              <a:rPr sz="2400" spc="7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photograph.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2140" y="1205229"/>
            <a:ext cx="7920355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This can often be a </a:t>
            </a:r>
            <a:r>
              <a:rPr sz="2400" spc="-10" dirty="0">
                <a:latin typeface="Arial"/>
                <a:cs typeface="Arial"/>
              </a:rPr>
              <a:t>difficult </a:t>
            </a:r>
            <a:r>
              <a:rPr sz="2400" dirty="0">
                <a:latin typeface="Arial"/>
                <a:cs typeface="Arial"/>
              </a:rPr>
              <a:t>task </a:t>
            </a:r>
            <a:r>
              <a:rPr sz="2400" spc="-5" dirty="0">
                <a:latin typeface="Arial"/>
                <a:cs typeface="Arial"/>
              </a:rPr>
              <a:t>and </a:t>
            </a:r>
            <a:r>
              <a:rPr sz="2400" dirty="0">
                <a:latin typeface="Arial"/>
                <a:cs typeface="Arial"/>
              </a:rPr>
              <a:t>requires </a:t>
            </a:r>
            <a:r>
              <a:rPr sz="2400" spc="-5" dirty="0">
                <a:latin typeface="Arial"/>
                <a:cs typeface="Arial"/>
              </a:rPr>
              <a:t>some  </a:t>
            </a:r>
            <a:r>
              <a:rPr sz="2400" dirty="0">
                <a:latin typeface="Arial"/>
                <a:cs typeface="Arial"/>
              </a:rPr>
              <a:t>experience. </a:t>
            </a:r>
            <a:r>
              <a:rPr sz="2400" spc="-5" dirty="0">
                <a:latin typeface="Arial"/>
                <a:cs typeface="Arial"/>
              </a:rPr>
              <a:t>Also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concern is </a:t>
            </a:r>
            <a:r>
              <a:rPr sz="2400" dirty="0">
                <a:latin typeface="Arial"/>
                <a:cs typeface="Arial"/>
              </a:rPr>
              <a:t>the fact that </a:t>
            </a:r>
            <a:r>
              <a:rPr sz="2400" spc="-5" dirty="0">
                <a:latin typeface="Arial"/>
                <a:cs typeface="Arial"/>
              </a:rPr>
              <a:t>we are asking  a </a:t>
            </a:r>
            <a:r>
              <a:rPr sz="2400" dirty="0">
                <a:latin typeface="Arial"/>
                <a:cs typeface="Arial"/>
              </a:rPr>
              <a:t>two-dimensional object (the scale) </a:t>
            </a:r>
            <a:r>
              <a:rPr sz="2400" spc="-5" dirty="0">
                <a:latin typeface="Arial"/>
                <a:cs typeface="Arial"/>
              </a:rPr>
              <a:t>help us </a:t>
            </a:r>
            <a:r>
              <a:rPr sz="2400" dirty="0">
                <a:latin typeface="Arial"/>
                <a:cs typeface="Arial"/>
              </a:rPr>
              <a:t>analyze </a:t>
            </a:r>
            <a:r>
              <a:rPr sz="2400" spc="-5" dirty="0">
                <a:latin typeface="Arial"/>
                <a:cs typeface="Arial"/>
              </a:rPr>
              <a:t>a  three-dimensional bite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mark.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In </a:t>
            </a:r>
            <a:r>
              <a:rPr sz="2400" spc="-5" dirty="0">
                <a:latin typeface="Arial"/>
                <a:cs typeface="Arial"/>
              </a:rPr>
              <a:t>some instances, </a:t>
            </a:r>
            <a:r>
              <a:rPr sz="2400" dirty="0">
                <a:latin typeface="Arial"/>
                <a:cs typeface="Arial"/>
              </a:rPr>
              <a:t>this </a:t>
            </a:r>
            <a:r>
              <a:rPr sz="2400" spc="-5" dirty="0">
                <a:latin typeface="Arial"/>
                <a:cs typeface="Arial"/>
              </a:rPr>
              <a:t>is not a big </a:t>
            </a:r>
            <a:r>
              <a:rPr sz="2400" dirty="0">
                <a:latin typeface="Arial"/>
                <a:cs typeface="Arial"/>
              </a:rPr>
              <a:t>problem. </a:t>
            </a:r>
            <a:r>
              <a:rPr sz="2400" spc="-5" dirty="0">
                <a:latin typeface="Arial"/>
                <a:cs typeface="Arial"/>
              </a:rPr>
              <a:t>For example,  if the bite mark is on a relatively </a:t>
            </a:r>
            <a:r>
              <a:rPr sz="2400" dirty="0">
                <a:latin typeface="Arial"/>
                <a:cs typeface="Arial"/>
              </a:rPr>
              <a:t>flat </a:t>
            </a:r>
            <a:r>
              <a:rPr sz="2400" spc="-5" dirty="0">
                <a:latin typeface="Arial"/>
                <a:cs typeface="Arial"/>
              </a:rPr>
              <a:t>surface. Other times,  </a:t>
            </a:r>
            <a:r>
              <a:rPr sz="2400" dirty="0">
                <a:latin typeface="Arial"/>
                <a:cs typeface="Arial"/>
              </a:rPr>
              <a:t>with a </a:t>
            </a:r>
            <a:r>
              <a:rPr sz="2400" spc="-5" dirty="0">
                <a:latin typeface="Arial"/>
                <a:cs typeface="Arial"/>
              </a:rPr>
              <a:t>bite </a:t>
            </a:r>
            <a:r>
              <a:rPr sz="2400" dirty="0">
                <a:latin typeface="Arial"/>
                <a:cs typeface="Arial"/>
              </a:rPr>
              <a:t>mark </a:t>
            </a:r>
            <a:r>
              <a:rPr sz="2400" spc="-5" dirty="0">
                <a:latin typeface="Arial"/>
                <a:cs typeface="Arial"/>
              </a:rPr>
              <a:t>on </a:t>
            </a:r>
            <a:r>
              <a:rPr sz="2400" dirty="0">
                <a:latin typeface="Arial"/>
                <a:cs typeface="Arial"/>
              </a:rPr>
              <a:t>a very curved surface, </a:t>
            </a:r>
            <a:r>
              <a:rPr sz="2400" spc="-5" dirty="0">
                <a:latin typeface="Arial"/>
                <a:cs typeface="Arial"/>
              </a:rPr>
              <a:t>it is </a:t>
            </a:r>
            <a:r>
              <a:rPr sz="2400" dirty="0">
                <a:latin typeface="Arial"/>
                <a:cs typeface="Arial"/>
              </a:rPr>
              <a:t>a very  </a:t>
            </a:r>
            <a:r>
              <a:rPr sz="2400" spc="-5" dirty="0">
                <a:latin typeface="Arial"/>
                <a:cs typeface="Arial"/>
              </a:rPr>
              <a:t>significant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concern.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795273"/>
            <a:ext cx="8378825" cy="3866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The variations present in bite mark cases present </a:t>
            </a:r>
            <a:r>
              <a:rPr sz="2400" dirty="0">
                <a:latin typeface="Arial"/>
                <a:cs typeface="Arial"/>
              </a:rPr>
              <a:t>challenges  to </a:t>
            </a:r>
            <a:r>
              <a:rPr sz="2400" spc="-5" dirty="0">
                <a:latin typeface="Arial"/>
                <a:cs typeface="Arial"/>
              </a:rPr>
              <a:t>the examiner </a:t>
            </a:r>
            <a:r>
              <a:rPr sz="2400" dirty="0">
                <a:latin typeface="Arial"/>
                <a:cs typeface="Arial"/>
              </a:rPr>
              <a:t>regarding the </a:t>
            </a:r>
            <a:r>
              <a:rPr sz="2400" spc="-5" dirty="0">
                <a:latin typeface="Arial"/>
                <a:cs typeface="Arial"/>
              </a:rPr>
              <a:t>value of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injury pattern </a:t>
            </a:r>
            <a:r>
              <a:rPr sz="2400" spc="-10" dirty="0">
                <a:latin typeface="Arial"/>
                <a:cs typeface="Arial"/>
              </a:rPr>
              <a:t>and  </a:t>
            </a:r>
            <a:r>
              <a:rPr sz="2400" spc="-5" dirty="0">
                <a:latin typeface="Arial"/>
                <a:cs typeface="Arial"/>
              </a:rPr>
              <a:t>the </a:t>
            </a:r>
            <a:r>
              <a:rPr sz="2400" dirty="0">
                <a:latin typeface="Arial"/>
                <a:cs typeface="Arial"/>
              </a:rPr>
              <a:t>relationship to </a:t>
            </a:r>
            <a:r>
              <a:rPr sz="2400" spc="-5" dirty="0">
                <a:latin typeface="Arial"/>
                <a:cs typeface="Arial"/>
              </a:rPr>
              <a:t>a suspect's </a:t>
            </a:r>
            <a:r>
              <a:rPr sz="2400" dirty="0">
                <a:latin typeface="Arial"/>
                <a:cs typeface="Arial"/>
              </a:rPr>
              <a:t>teeth. </a:t>
            </a:r>
            <a:r>
              <a:rPr sz="2400" spc="-5" dirty="0">
                <a:latin typeface="Arial"/>
                <a:cs typeface="Arial"/>
              </a:rPr>
              <a:t>Photoshop </a:t>
            </a:r>
            <a:r>
              <a:rPr sz="2400" dirty="0">
                <a:latin typeface="Arial"/>
                <a:cs typeface="Arial"/>
              </a:rPr>
              <a:t>can </a:t>
            </a:r>
            <a:r>
              <a:rPr sz="2400" spc="-5" dirty="0">
                <a:latin typeface="Arial"/>
                <a:cs typeface="Arial"/>
              </a:rPr>
              <a:t>help </a:t>
            </a:r>
            <a:r>
              <a:rPr sz="2400" dirty="0">
                <a:latin typeface="Arial"/>
                <a:cs typeface="Arial"/>
              </a:rPr>
              <a:t>in </a:t>
            </a:r>
            <a:r>
              <a:rPr sz="2400" spc="-5" dirty="0">
                <a:latin typeface="Arial"/>
                <a:cs typeface="Arial"/>
              </a:rPr>
              <a:t>a  large number of these cases </a:t>
            </a:r>
            <a:r>
              <a:rPr sz="2400" dirty="0">
                <a:latin typeface="Arial"/>
                <a:cs typeface="Arial"/>
              </a:rPr>
              <a:t>but, </a:t>
            </a:r>
            <a:r>
              <a:rPr sz="2400" spc="-5" dirty="0">
                <a:latin typeface="Arial"/>
                <a:cs typeface="Arial"/>
              </a:rPr>
              <a:t>again, it is up </a:t>
            </a:r>
            <a:r>
              <a:rPr sz="2400" dirty="0">
                <a:latin typeface="Arial"/>
                <a:cs typeface="Arial"/>
              </a:rPr>
              <a:t>to the  </a:t>
            </a:r>
            <a:r>
              <a:rPr sz="2400" spc="-5" dirty="0">
                <a:latin typeface="Arial"/>
                <a:cs typeface="Arial"/>
              </a:rPr>
              <a:t>investigator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understand how much distortion is </a:t>
            </a:r>
            <a:r>
              <a:rPr sz="2400" dirty="0">
                <a:latin typeface="Arial"/>
                <a:cs typeface="Arial"/>
              </a:rPr>
              <a:t>significant,  </a:t>
            </a:r>
            <a:r>
              <a:rPr sz="2400" spc="-5" dirty="0">
                <a:latin typeface="Arial"/>
                <a:cs typeface="Arial"/>
              </a:rPr>
              <a:t>how it </a:t>
            </a:r>
            <a:r>
              <a:rPr sz="2400" spc="-10" dirty="0">
                <a:latin typeface="Arial"/>
                <a:cs typeface="Arial"/>
              </a:rPr>
              <a:t>affects </a:t>
            </a:r>
            <a:r>
              <a:rPr sz="2400" dirty="0">
                <a:latin typeface="Arial"/>
                <a:cs typeface="Arial"/>
              </a:rPr>
              <a:t>the analysis and its </a:t>
            </a:r>
            <a:r>
              <a:rPr sz="2400" spc="-5" dirty="0">
                <a:latin typeface="Arial"/>
                <a:cs typeface="Arial"/>
              </a:rPr>
              <a:t>impact on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strength </a:t>
            </a:r>
            <a:r>
              <a:rPr sz="2400" spc="-15" dirty="0">
                <a:latin typeface="Arial"/>
                <a:cs typeface="Arial"/>
              </a:rPr>
              <a:t>of </a:t>
            </a:r>
            <a:r>
              <a:rPr sz="2400" spc="6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 ultimate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opinion.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879961"/>
            <a:ext cx="8225155" cy="3866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95"/>
              </a:spcBef>
            </a:pPr>
            <a:r>
              <a:rPr sz="2400" spc="-5" dirty="0">
                <a:latin typeface="Arial"/>
                <a:cs typeface="Arial"/>
              </a:rPr>
              <a:t>The final analysis of each case </a:t>
            </a:r>
            <a:r>
              <a:rPr sz="2400" dirty="0">
                <a:latin typeface="Arial"/>
                <a:cs typeface="Arial"/>
              </a:rPr>
              <a:t>depends </a:t>
            </a:r>
            <a:r>
              <a:rPr sz="2400" spc="-5" dirty="0">
                <a:latin typeface="Arial"/>
                <a:cs typeface="Arial"/>
              </a:rPr>
              <a:t>upon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quality of 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evidence presented. </a:t>
            </a:r>
            <a:r>
              <a:rPr sz="2400" dirty="0">
                <a:latin typeface="Arial"/>
                <a:cs typeface="Arial"/>
              </a:rPr>
              <a:t>In </a:t>
            </a:r>
            <a:r>
              <a:rPr sz="2400" spc="-5" dirty="0">
                <a:latin typeface="Arial"/>
                <a:cs typeface="Arial"/>
              </a:rPr>
              <a:t>cases where all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variables </a:t>
            </a:r>
            <a:r>
              <a:rPr sz="2400" dirty="0">
                <a:latin typeface="Arial"/>
                <a:cs typeface="Arial"/>
              </a:rPr>
              <a:t>are  carefully controlled </a:t>
            </a:r>
            <a:r>
              <a:rPr sz="2400" spc="-5" dirty="0">
                <a:latin typeface="Arial"/>
                <a:cs typeface="Arial"/>
              </a:rPr>
              <a:t>and little distortion </a:t>
            </a:r>
            <a:r>
              <a:rPr sz="2400" dirty="0">
                <a:latin typeface="Arial"/>
                <a:cs typeface="Arial"/>
              </a:rPr>
              <a:t>exists, </a:t>
            </a:r>
            <a:r>
              <a:rPr sz="2400" spc="-5" dirty="0">
                <a:latin typeface="Arial"/>
                <a:cs typeface="Arial"/>
              </a:rPr>
              <a:t>greater  certainty </a:t>
            </a:r>
            <a:r>
              <a:rPr sz="2400" spc="-1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opinion is possible than if the quality of </a:t>
            </a:r>
            <a:r>
              <a:rPr sz="2400" dirty="0">
                <a:latin typeface="Arial"/>
                <a:cs typeface="Arial"/>
              </a:rPr>
              <a:t>the  evidence </a:t>
            </a:r>
            <a:r>
              <a:rPr sz="2400" spc="-5" dirty="0">
                <a:latin typeface="Arial"/>
                <a:cs typeface="Arial"/>
              </a:rPr>
              <a:t>is weak. </a:t>
            </a:r>
            <a:r>
              <a:rPr sz="2400" dirty="0">
                <a:latin typeface="Arial"/>
                <a:cs typeface="Arial"/>
              </a:rPr>
              <a:t>In </a:t>
            </a:r>
            <a:r>
              <a:rPr sz="2400" spc="-5" dirty="0">
                <a:latin typeface="Arial"/>
                <a:cs typeface="Arial"/>
              </a:rPr>
              <a:t>come </a:t>
            </a:r>
            <a:r>
              <a:rPr sz="2400" dirty="0">
                <a:latin typeface="Arial"/>
                <a:cs typeface="Arial"/>
              </a:rPr>
              <a:t>case the </a:t>
            </a:r>
            <a:r>
              <a:rPr sz="2400" spc="-5" dirty="0">
                <a:latin typeface="Arial"/>
                <a:cs typeface="Arial"/>
              </a:rPr>
              <a:t>quality of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bite </a:t>
            </a:r>
            <a:r>
              <a:rPr sz="2400" dirty="0">
                <a:latin typeface="Arial"/>
                <a:cs typeface="Arial"/>
              </a:rPr>
              <a:t>mark  </a:t>
            </a:r>
            <a:r>
              <a:rPr sz="2400" spc="-5" dirty="0">
                <a:latin typeface="Arial"/>
                <a:cs typeface="Arial"/>
              </a:rPr>
              <a:t>photograph </a:t>
            </a:r>
            <a:r>
              <a:rPr sz="2400" dirty="0">
                <a:latin typeface="Arial"/>
                <a:cs typeface="Arial"/>
              </a:rPr>
              <a:t>may </a:t>
            </a:r>
            <a:r>
              <a:rPr sz="2400" spc="-5" dirty="0">
                <a:latin typeface="Arial"/>
                <a:cs typeface="Arial"/>
              </a:rPr>
              <a:t>be </a:t>
            </a:r>
            <a:r>
              <a:rPr sz="2400" spc="-10" dirty="0">
                <a:latin typeface="Arial"/>
                <a:cs typeface="Arial"/>
              </a:rPr>
              <a:t>so </a:t>
            </a:r>
            <a:r>
              <a:rPr sz="2400" spc="-5" dirty="0">
                <a:latin typeface="Arial"/>
                <a:cs typeface="Arial"/>
              </a:rPr>
              <a:t>poor </a:t>
            </a:r>
            <a:r>
              <a:rPr sz="2400" dirty="0">
                <a:latin typeface="Arial"/>
                <a:cs typeface="Arial"/>
              </a:rPr>
              <a:t>that </a:t>
            </a:r>
            <a:r>
              <a:rPr sz="2400" spc="-5" dirty="0">
                <a:latin typeface="Arial"/>
                <a:cs typeface="Arial"/>
              </a:rPr>
              <a:t>it </a:t>
            </a:r>
            <a:r>
              <a:rPr sz="2400" dirty="0">
                <a:latin typeface="Arial"/>
                <a:cs typeface="Arial"/>
              </a:rPr>
              <a:t>precludes </a:t>
            </a:r>
            <a:r>
              <a:rPr sz="2400" spc="-5" dirty="0">
                <a:latin typeface="Arial"/>
                <a:cs typeface="Arial"/>
              </a:rPr>
              <a:t>a </a:t>
            </a:r>
            <a:r>
              <a:rPr sz="2400" dirty="0">
                <a:latin typeface="Arial"/>
                <a:cs typeface="Arial"/>
              </a:rPr>
              <a:t>meaningful  </a:t>
            </a:r>
            <a:r>
              <a:rPr sz="2400" spc="-5" dirty="0">
                <a:latin typeface="Arial"/>
                <a:cs typeface="Arial"/>
              </a:rPr>
              <a:t>analysis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altogether.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709929"/>
            <a:ext cx="38442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5" dirty="0">
                <a:solidFill>
                  <a:srgbClr val="FF3300"/>
                </a:solidFill>
                <a:latin typeface="Arial"/>
                <a:cs typeface="Arial"/>
              </a:rPr>
              <a:t>Photographic</a:t>
            </a:r>
            <a:r>
              <a:rPr sz="2800" b="0" spc="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800" b="0" spc="-5" dirty="0">
                <a:solidFill>
                  <a:srgbClr val="FF3300"/>
                </a:solidFill>
                <a:latin typeface="Arial"/>
                <a:cs typeface="Arial"/>
              </a:rPr>
              <a:t>Standards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1412494"/>
            <a:ext cx="8226425" cy="469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192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This should emphasize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need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follow </a:t>
            </a:r>
            <a:r>
              <a:rPr sz="2400" dirty="0">
                <a:latin typeface="Arial"/>
                <a:cs typeface="Arial"/>
              </a:rPr>
              <a:t>strict </a:t>
            </a:r>
            <a:r>
              <a:rPr sz="2400" spc="-5" dirty="0">
                <a:latin typeface="Arial"/>
                <a:cs typeface="Arial"/>
              </a:rPr>
              <a:t>protocol and  </a:t>
            </a:r>
            <a:r>
              <a:rPr sz="2400" dirty="0">
                <a:latin typeface="Arial"/>
                <a:cs typeface="Arial"/>
              </a:rPr>
              <a:t>use a tripod </a:t>
            </a:r>
            <a:r>
              <a:rPr sz="2400" spc="-5" dirty="0">
                <a:latin typeface="Arial"/>
                <a:cs typeface="Arial"/>
              </a:rPr>
              <a:t>whenever possible when photographing bite  mark injuries and other </a:t>
            </a:r>
            <a:r>
              <a:rPr sz="2400" dirty="0">
                <a:latin typeface="Arial"/>
                <a:cs typeface="Arial"/>
              </a:rPr>
              <a:t>types of </a:t>
            </a:r>
            <a:r>
              <a:rPr sz="2400" spc="-5" dirty="0">
                <a:latin typeface="Arial"/>
                <a:cs typeface="Arial"/>
              </a:rPr>
              <a:t>physical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evidence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12700" marR="1054735">
              <a:lnSpc>
                <a:spcPct val="100000"/>
              </a:lnSpc>
            </a:pPr>
            <a:r>
              <a:rPr sz="2400" spc="-5" dirty="0">
                <a:solidFill>
                  <a:srgbClr val="FF3300"/>
                </a:solidFill>
                <a:latin typeface="Arial"/>
                <a:cs typeface="Arial"/>
              </a:rPr>
              <a:t>Creating Computer Generated Exemplars </a:t>
            </a:r>
            <a:r>
              <a:rPr sz="2400" dirty="0">
                <a:solidFill>
                  <a:srgbClr val="FF3300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FF3300"/>
                </a:solidFill>
                <a:latin typeface="Arial"/>
                <a:cs typeface="Arial"/>
              </a:rPr>
              <a:t>Suspect  Dentition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65"/>
              </a:spcBef>
            </a:pPr>
            <a:r>
              <a:rPr sz="2400" b="1" spc="-5" dirty="0">
                <a:latin typeface="Arial"/>
                <a:cs typeface="Arial"/>
              </a:rPr>
              <a:t>A. </a:t>
            </a:r>
            <a:r>
              <a:rPr sz="2400" b="1" dirty="0">
                <a:latin typeface="Arial"/>
                <a:cs typeface="Arial"/>
              </a:rPr>
              <a:t>Simple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overlay</a:t>
            </a:r>
            <a:endParaRPr sz="2400">
              <a:latin typeface="Arial"/>
              <a:cs typeface="Arial"/>
            </a:endParaRPr>
          </a:p>
          <a:p>
            <a:pPr marL="12700" marR="5715">
              <a:lnSpc>
                <a:spcPct val="100000"/>
              </a:lnSpc>
              <a:tabLst>
                <a:tab pos="1225550" algn="l"/>
                <a:tab pos="2458720" algn="l"/>
                <a:tab pos="2811145" algn="l"/>
                <a:tab pos="3196590" algn="l"/>
                <a:tab pos="4429760" algn="l"/>
                <a:tab pos="4731385" algn="l"/>
                <a:tab pos="5964555" algn="l"/>
                <a:tab pos="7247890" algn="l"/>
              </a:tabLst>
            </a:pPr>
            <a:r>
              <a:rPr sz="2400" dirty="0">
                <a:latin typeface="Arial"/>
                <a:cs typeface="Arial"/>
              </a:rPr>
              <a:t>A</a:t>
            </a:r>
            <a:r>
              <a:rPr sz="2400" spc="2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ma</a:t>
            </a:r>
            <a:r>
              <a:rPr sz="2400" dirty="0">
                <a:latin typeface="Arial"/>
                <a:cs typeface="Arial"/>
              </a:rPr>
              <a:t>j</a:t>
            </a:r>
            <a:r>
              <a:rPr sz="2400" spc="-5" dirty="0">
                <a:latin typeface="Arial"/>
                <a:cs typeface="Arial"/>
              </a:rPr>
              <a:t>or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purpose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	to	</a:t>
            </a:r>
            <a:r>
              <a:rPr sz="2400" spc="-5" dirty="0">
                <a:latin typeface="Arial"/>
                <a:cs typeface="Arial"/>
              </a:rPr>
              <a:t>produce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properly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r</a:t>
            </a:r>
            <a:r>
              <a:rPr sz="2400" spc="-15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ctified,	s</a:t>
            </a:r>
            <a:r>
              <a:rPr sz="2400" spc="-20" dirty="0">
                <a:latin typeface="Arial"/>
                <a:cs typeface="Arial"/>
              </a:rPr>
              <a:t>c</a:t>
            </a:r>
            <a:r>
              <a:rPr sz="2400" spc="-5" dirty="0">
                <a:latin typeface="Arial"/>
                <a:cs typeface="Arial"/>
              </a:rPr>
              <a:t>aled,  reproduction of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10" dirty="0">
                <a:latin typeface="Arial"/>
                <a:cs typeface="Arial"/>
              </a:rPr>
              <a:t>teeth’s </a:t>
            </a:r>
            <a:r>
              <a:rPr sz="2400" spc="-5" dirty="0">
                <a:latin typeface="Arial"/>
                <a:cs typeface="Arial"/>
              </a:rPr>
              <a:t>biting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edges.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12700" marR="5080" indent="7874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The term </a:t>
            </a:r>
            <a:r>
              <a:rPr sz="2400" dirty="0">
                <a:latin typeface="Arial"/>
                <a:cs typeface="Arial"/>
              </a:rPr>
              <a:t>Hollow </a:t>
            </a:r>
            <a:r>
              <a:rPr sz="2400" spc="-25" dirty="0">
                <a:latin typeface="Arial"/>
                <a:cs typeface="Arial"/>
              </a:rPr>
              <a:t>Volume </a:t>
            </a:r>
            <a:r>
              <a:rPr sz="2400" dirty="0">
                <a:latin typeface="Arial"/>
                <a:cs typeface="Arial"/>
              </a:rPr>
              <a:t>refers to </a:t>
            </a:r>
            <a:r>
              <a:rPr sz="2400" spc="-5" dirty="0">
                <a:latin typeface="Arial"/>
                <a:cs typeface="Arial"/>
              </a:rPr>
              <a:t>the outline or </a:t>
            </a:r>
            <a:r>
              <a:rPr sz="2400" dirty="0">
                <a:latin typeface="Arial"/>
                <a:cs typeface="Arial"/>
              </a:rPr>
              <a:t>perimeter </a:t>
            </a:r>
            <a:r>
              <a:rPr sz="2400" spc="-20" dirty="0">
                <a:latin typeface="Arial"/>
                <a:cs typeface="Arial"/>
              </a:rPr>
              <a:t>of  </a:t>
            </a:r>
            <a:r>
              <a:rPr sz="2400" spc="-5" dirty="0">
                <a:latin typeface="Arial"/>
                <a:cs typeface="Arial"/>
              </a:rPr>
              <a:t>each biting surface. This product is called an</a:t>
            </a:r>
            <a:r>
              <a:rPr sz="2400" spc="7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overlay.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9709" rIns="0" bIns="0" rtlCol="0">
            <a:spAutoFit/>
          </a:bodyPr>
          <a:lstStyle/>
          <a:p>
            <a:pPr marL="2115185" marR="5080" indent="-1373505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Arial"/>
                <a:cs typeface="Arial"/>
              </a:rPr>
              <a:t>EXPERIENCE </a:t>
            </a:r>
            <a:r>
              <a:rPr b="0" spc="-10" dirty="0">
                <a:latin typeface="Arial"/>
                <a:cs typeface="Arial"/>
              </a:rPr>
              <a:t>IN</a:t>
            </a:r>
            <a:r>
              <a:rPr b="0" spc="-55" dirty="0">
                <a:latin typeface="Arial"/>
                <a:cs typeface="Arial"/>
              </a:rPr>
              <a:t> </a:t>
            </a:r>
            <a:r>
              <a:rPr b="0" spc="-5" dirty="0">
                <a:latin typeface="Arial"/>
                <a:cs typeface="Arial"/>
              </a:rPr>
              <a:t>FORENSIC  </a:t>
            </a:r>
            <a:r>
              <a:rPr b="0" dirty="0">
                <a:latin typeface="Arial"/>
                <a:cs typeface="Arial"/>
              </a:rPr>
              <a:t>ODONTOLOGY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1219200"/>
            <a:ext cx="3886200" cy="281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0" y="1371600"/>
            <a:ext cx="4287011" cy="5105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6800" y="4419600"/>
            <a:ext cx="2743200" cy="20132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327741"/>
            <a:ext cx="7995920" cy="5391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5"/>
              </a:spcBef>
            </a:pPr>
            <a:r>
              <a:rPr sz="2400" spc="-5" dirty="0">
                <a:latin typeface="Arial"/>
                <a:cs typeface="Arial"/>
              </a:rPr>
              <a:t>The </a:t>
            </a:r>
            <a:r>
              <a:rPr sz="2400" dirty="0">
                <a:latin typeface="Arial"/>
                <a:cs typeface="Arial"/>
              </a:rPr>
              <a:t>final process </a:t>
            </a:r>
            <a:r>
              <a:rPr sz="2400" spc="-5" dirty="0">
                <a:latin typeface="Arial"/>
                <a:cs typeface="Arial"/>
              </a:rPr>
              <a:t>is </a:t>
            </a:r>
            <a:r>
              <a:rPr sz="2400" dirty="0">
                <a:latin typeface="Arial"/>
                <a:cs typeface="Arial"/>
              </a:rPr>
              <a:t>to place the </a:t>
            </a:r>
            <a:r>
              <a:rPr sz="2400" spc="-5" dirty="0">
                <a:latin typeface="Arial"/>
                <a:cs typeface="Arial"/>
              </a:rPr>
              <a:t>overlay </a:t>
            </a:r>
            <a:r>
              <a:rPr sz="2400" dirty="0">
                <a:latin typeface="Arial"/>
                <a:cs typeface="Arial"/>
              </a:rPr>
              <a:t>onto the </a:t>
            </a:r>
            <a:r>
              <a:rPr sz="2400" spc="-5" dirty="0">
                <a:latin typeface="Arial"/>
                <a:cs typeface="Arial"/>
              </a:rPr>
              <a:t>bite mark  </a:t>
            </a:r>
            <a:r>
              <a:rPr sz="2400" dirty="0">
                <a:latin typeface="Arial"/>
                <a:cs typeface="Arial"/>
              </a:rPr>
              <a:t>evidence </a:t>
            </a:r>
            <a:r>
              <a:rPr sz="2400" spc="-5" dirty="0">
                <a:latin typeface="Arial"/>
                <a:cs typeface="Arial"/>
              </a:rPr>
              <a:t>and </a:t>
            </a:r>
            <a:r>
              <a:rPr sz="2400" dirty="0">
                <a:latin typeface="Arial"/>
                <a:cs typeface="Arial"/>
              </a:rPr>
              <a:t>evaluate the </a:t>
            </a:r>
            <a:r>
              <a:rPr sz="2400" spc="-5" dirty="0">
                <a:latin typeface="Arial"/>
                <a:cs typeface="Arial"/>
              </a:rPr>
              <a:t>physical </a:t>
            </a:r>
            <a:r>
              <a:rPr sz="2400" dirty="0">
                <a:latin typeface="Arial"/>
                <a:cs typeface="Arial"/>
              </a:rPr>
              <a:t>correspondence  </a:t>
            </a:r>
            <a:r>
              <a:rPr sz="2400" spc="-5" dirty="0">
                <a:latin typeface="Arial"/>
                <a:cs typeface="Arial"/>
              </a:rPr>
              <a:t>between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two.</a:t>
            </a:r>
            <a:endParaRPr sz="2400">
              <a:latin typeface="Arial"/>
              <a:cs typeface="Arial"/>
            </a:endParaRPr>
          </a:p>
          <a:p>
            <a:pPr marL="12700" marR="5715" indent="78740" algn="just">
              <a:lnSpc>
                <a:spcPct val="150000"/>
              </a:lnSpc>
              <a:spcBef>
                <a:spcPts val="1680"/>
              </a:spcBef>
            </a:pPr>
            <a:r>
              <a:rPr sz="2400" spc="-5" dirty="0">
                <a:latin typeface="Arial"/>
                <a:cs typeface="Arial"/>
              </a:rPr>
              <a:t>The increased </a:t>
            </a:r>
            <a:r>
              <a:rPr sz="2400" dirty="0">
                <a:latin typeface="Arial"/>
                <a:cs typeface="Arial"/>
              </a:rPr>
              <a:t>accuracy </a:t>
            </a:r>
            <a:r>
              <a:rPr sz="2400" spc="-5" dirty="0">
                <a:latin typeface="Arial"/>
                <a:cs typeface="Arial"/>
              </a:rPr>
              <a:t>of </a:t>
            </a:r>
            <a:r>
              <a:rPr sz="2400" dirty="0">
                <a:latin typeface="Arial"/>
                <a:cs typeface="Arial"/>
              </a:rPr>
              <a:t>this </a:t>
            </a:r>
            <a:r>
              <a:rPr sz="2400" spc="-5" dirty="0">
                <a:latin typeface="Arial"/>
                <a:cs typeface="Arial"/>
              </a:rPr>
              <a:t>digital </a:t>
            </a:r>
            <a:r>
              <a:rPr sz="2400" dirty="0">
                <a:latin typeface="Arial"/>
                <a:cs typeface="Arial"/>
              </a:rPr>
              <a:t>process </a:t>
            </a:r>
            <a:r>
              <a:rPr sz="2400" spc="-5" dirty="0">
                <a:latin typeface="Arial"/>
                <a:cs typeface="Arial"/>
              </a:rPr>
              <a:t>is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chief  </a:t>
            </a:r>
            <a:r>
              <a:rPr sz="2400" dirty="0">
                <a:latin typeface="Arial"/>
                <a:cs typeface="Arial"/>
              </a:rPr>
              <a:t>improvement </a:t>
            </a:r>
            <a:r>
              <a:rPr sz="2400" spc="-5" dirty="0">
                <a:latin typeface="Arial"/>
                <a:cs typeface="Arial"/>
              </a:rPr>
              <a:t>over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conventional methods of overlay  production.</a:t>
            </a:r>
            <a:endParaRPr sz="2400">
              <a:latin typeface="Arial"/>
              <a:cs typeface="Arial"/>
            </a:endParaRPr>
          </a:p>
          <a:p>
            <a:pPr marL="12700" marR="5715" indent="78740" algn="just">
              <a:lnSpc>
                <a:spcPct val="150000"/>
              </a:lnSpc>
              <a:spcBef>
                <a:spcPts val="1685"/>
              </a:spcBef>
            </a:pPr>
            <a:r>
              <a:rPr sz="2400" spc="-5" dirty="0">
                <a:latin typeface="Arial"/>
                <a:cs typeface="Arial"/>
              </a:rPr>
              <a:t>The dental examiner uses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computer program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select  the biting edges, rather than having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hand </a:t>
            </a:r>
            <a:r>
              <a:rPr sz="2400" dirty="0">
                <a:latin typeface="Arial"/>
                <a:cs typeface="Arial"/>
              </a:rPr>
              <a:t>draw them  </a:t>
            </a:r>
            <a:r>
              <a:rPr sz="2400" spc="-5" dirty="0">
                <a:latin typeface="Arial"/>
                <a:cs typeface="Arial"/>
              </a:rPr>
              <a:t>directly </a:t>
            </a:r>
            <a:r>
              <a:rPr sz="2400" dirty="0">
                <a:latin typeface="Arial"/>
                <a:cs typeface="Arial"/>
              </a:rPr>
              <a:t>from the plaster </a:t>
            </a:r>
            <a:r>
              <a:rPr sz="2400" spc="-5" dirty="0">
                <a:latin typeface="Arial"/>
                <a:cs typeface="Arial"/>
              </a:rPr>
              <a:t>models of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10" dirty="0">
                <a:latin typeface="Arial"/>
                <a:cs typeface="Arial"/>
              </a:rPr>
              <a:t>suspect’s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teeth.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88340" y="5438343"/>
            <a:ext cx="7785734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Scan </a:t>
            </a:r>
            <a:r>
              <a:rPr sz="1800" b="1" dirty="0">
                <a:latin typeface="Arial"/>
                <a:cs typeface="Arial"/>
              </a:rPr>
              <a:t>of dental models. If </a:t>
            </a:r>
            <a:r>
              <a:rPr sz="1800" b="1" spc="-10" dirty="0">
                <a:latin typeface="Arial"/>
                <a:cs typeface="Arial"/>
              </a:rPr>
              <a:t>you </a:t>
            </a:r>
            <a:r>
              <a:rPr sz="1800" b="1" dirty="0">
                <a:latin typeface="Arial"/>
                <a:cs typeface="Arial"/>
              </a:rPr>
              <a:t>look </a:t>
            </a:r>
            <a:r>
              <a:rPr sz="1800" b="1" spc="-5" dirty="0">
                <a:latin typeface="Arial"/>
                <a:cs typeface="Arial"/>
              </a:rPr>
              <a:t>real </a:t>
            </a:r>
            <a:r>
              <a:rPr sz="1800" b="1" spc="-20" dirty="0">
                <a:latin typeface="Arial"/>
                <a:cs typeface="Arial"/>
              </a:rPr>
              <a:t>closely, </a:t>
            </a:r>
            <a:r>
              <a:rPr sz="1800" b="1" dirty="0">
                <a:latin typeface="Arial"/>
                <a:cs typeface="Arial"/>
              </a:rPr>
              <a:t>the outline of the front  </a:t>
            </a:r>
            <a:r>
              <a:rPr sz="1800" b="1" spc="-5" dirty="0">
                <a:latin typeface="Arial"/>
                <a:cs typeface="Arial"/>
              </a:rPr>
              <a:t>teeth </a:t>
            </a:r>
            <a:r>
              <a:rPr sz="1800" b="1" spc="-15" dirty="0">
                <a:latin typeface="Arial"/>
                <a:cs typeface="Arial"/>
              </a:rPr>
              <a:t>have </a:t>
            </a:r>
            <a:r>
              <a:rPr sz="1800" b="1" spc="-5" dirty="0">
                <a:latin typeface="Arial"/>
                <a:cs typeface="Arial"/>
              </a:rPr>
              <a:t>been selected as a black </a:t>
            </a:r>
            <a:r>
              <a:rPr sz="1800" b="1" dirty="0">
                <a:latin typeface="Arial"/>
                <a:cs typeface="Arial"/>
              </a:rPr>
              <a:t>outline</a:t>
            </a:r>
            <a:r>
              <a:rPr sz="1800" dirty="0">
                <a:latin typeface="Arial"/>
                <a:cs typeface="Arial"/>
              </a:rPr>
              <a:t>. </a:t>
            </a:r>
            <a:r>
              <a:rPr sz="1800" b="1" dirty="0">
                <a:latin typeface="Arial"/>
                <a:cs typeface="Arial"/>
              </a:rPr>
              <a:t>From this </a:t>
            </a:r>
            <a:r>
              <a:rPr sz="1800" b="1" spc="-5" dirty="0">
                <a:latin typeface="Arial"/>
                <a:cs typeface="Arial"/>
              </a:rPr>
              <a:t>selection </a:t>
            </a:r>
            <a:r>
              <a:rPr sz="1800" b="1" dirty="0">
                <a:latin typeface="Arial"/>
                <a:cs typeface="Arial"/>
              </a:rPr>
              <a:t>of the  biting edges of the </a:t>
            </a:r>
            <a:r>
              <a:rPr sz="1800" b="1" spc="-5" dirty="0">
                <a:latin typeface="Arial"/>
                <a:cs typeface="Arial"/>
              </a:rPr>
              <a:t>teeth, </a:t>
            </a:r>
            <a:r>
              <a:rPr sz="1800" b="1" dirty="0">
                <a:latin typeface="Arial"/>
                <a:cs typeface="Arial"/>
              </a:rPr>
              <a:t>their outline is </a:t>
            </a:r>
            <a:r>
              <a:rPr sz="1800" b="1" spc="-5" dirty="0">
                <a:latin typeface="Arial"/>
                <a:cs typeface="Arial"/>
              </a:rPr>
              <a:t>used </a:t>
            </a:r>
            <a:r>
              <a:rPr sz="1800" b="1" dirty="0">
                <a:latin typeface="Arial"/>
                <a:cs typeface="Arial"/>
              </a:rPr>
              <a:t>to produce the</a:t>
            </a:r>
            <a:r>
              <a:rPr sz="1800" b="1" spc="-9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computer-  </a:t>
            </a:r>
            <a:r>
              <a:rPr sz="1800" b="1" spc="-5" dirty="0">
                <a:latin typeface="Arial"/>
                <a:cs typeface="Arial"/>
              </a:rPr>
              <a:t>generated </a:t>
            </a:r>
            <a:r>
              <a:rPr sz="1800" b="1" spc="-10" dirty="0">
                <a:latin typeface="Arial"/>
                <a:cs typeface="Arial"/>
              </a:rPr>
              <a:t>overlay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4394" y="329895"/>
            <a:ext cx="6503034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CC00"/>
                </a:solidFill>
                <a:latin typeface="Arial"/>
                <a:cs typeface="Arial"/>
              </a:rPr>
              <a:t>Computer </a:t>
            </a:r>
            <a:r>
              <a:rPr sz="2400" dirty="0">
                <a:solidFill>
                  <a:srgbClr val="FFCC00"/>
                </a:solidFill>
                <a:latin typeface="Arial"/>
                <a:cs typeface="Arial"/>
              </a:rPr>
              <a:t>Generated Hollow </a:t>
            </a:r>
            <a:r>
              <a:rPr sz="2400" spc="-35" dirty="0">
                <a:solidFill>
                  <a:srgbClr val="FFCC00"/>
                </a:solidFill>
                <a:latin typeface="Arial"/>
                <a:cs typeface="Arial"/>
              </a:rPr>
              <a:t>Volume</a:t>
            </a:r>
            <a:r>
              <a:rPr sz="2400" spc="-75" dirty="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CC00"/>
                </a:solidFill>
                <a:latin typeface="Arial"/>
                <a:cs typeface="Arial"/>
              </a:rPr>
              <a:t>Overlay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19200" y="1219200"/>
            <a:ext cx="6553200" cy="441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16939" y="5970219"/>
            <a:ext cx="7519034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99CC00"/>
                </a:solidFill>
                <a:latin typeface="Arial"/>
                <a:cs typeface="Arial"/>
              </a:rPr>
              <a:t>The upper </a:t>
            </a:r>
            <a:r>
              <a:rPr sz="1800" b="1" spc="-10" dirty="0">
                <a:solidFill>
                  <a:srgbClr val="99CC00"/>
                </a:solidFill>
                <a:latin typeface="Arial"/>
                <a:cs typeface="Arial"/>
              </a:rPr>
              <a:t>curve </a:t>
            </a:r>
            <a:r>
              <a:rPr sz="1800" b="1" dirty="0">
                <a:solidFill>
                  <a:srgbClr val="99CC00"/>
                </a:solidFill>
                <a:latin typeface="Arial"/>
                <a:cs typeface="Arial"/>
              </a:rPr>
              <a:t>of teeth do not </a:t>
            </a:r>
            <a:r>
              <a:rPr sz="1800" b="1" spc="-5" dirty="0">
                <a:solidFill>
                  <a:srgbClr val="99CC00"/>
                </a:solidFill>
                <a:latin typeface="Arial"/>
                <a:cs typeface="Arial"/>
              </a:rPr>
              <a:t>rest </a:t>
            </a:r>
            <a:r>
              <a:rPr sz="1800" b="1" dirty="0">
                <a:solidFill>
                  <a:srgbClr val="99CC00"/>
                </a:solidFill>
                <a:latin typeface="Arial"/>
                <a:cs typeface="Arial"/>
              </a:rPr>
              <a:t>on top of </a:t>
            </a:r>
            <a:r>
              <a:rPr sz="1800" b="1" spc="-5" dirty="0">
                <a:solidFill>
                  <a:srgbClr val="99CC00"/>
                </a:solidFill>
                <a:latin typeface="Arial"/>
                <a:cs typeface="Arial"/>
              </a:rPr>
              <a:t>anything visible </a:t>
            </a:r>
            <a:r>
              <a:rPr sz="1800" b="1" dirty="0">
                <a:solidFill>
                  <a:srgbClr val="99CC00"/>
                </a:solidFill>
                <a:latin typeface="Arial"/>
                <a:cs typeface="Arial"/>
              </a:rPr>
              <a:t>in this  </a:t>
            </a:r>
            <a:r>
              <a:rPr sz="1800" b="1" spc="-5" dirty="0">
                <a:solidFill>
                  <a:srgbClr val="99CC00"/>
                </a:solidFill>
                <a:latin typeface="Arial"/>
                <a:cs typeface="Arial"/>
              </a:rPr>
              <a:t>bitemark. </a:t>
            </a:r>
            <a:r>
              <a:rPr sz="1800" b="1" dirty="0">
                <a:solidFill>
                  <a:srgbClr val="99CC00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99CC00"/>
                </a:solidFill>
                <a:latin typeface="Arial"/>
                <a:cs typeface="Arial"/>
              </a:rPr>
              <a:t>evidence </a:t>
            </a:r>
            <a:r>
              <a:rPr sz="1800" b="1" dirty="0">
                <a:solidFill>
                  <a:srgbClr val="99CC00"/>
                </a:solidFill>
                <a:latin typeface="Arial"/>
                <a:cs typeface="Arial"/>
              </a:rPr>
              <a:t>picture did not contain </a:t>
            </a:r>
            <a:r>
              <a:rPr sz="1800" b="1" spc="-5" dirty="0">
                <a:solidFill>
                  <a:srgbClr val="99CC00"/>
                </a:solidFill>
                <a:latin typeface="Arial"/>
                <a:cs typeface="Arial"/>
              </a:rPr>
              <a:t>any </a:t>
            </a:r>
            <a:r>
              <a:rPr sz="1800" b="1" dirty="0">
                <a:solidFill>
                  <a:srgbClr val="99CC00"/>
                </a:solidFill>
                <a:latin typeface="Arial"/>
                <a:cs typeface="Arial"/>
              </a:rPr>
              <a:t>discernible upper  </a:t>
            </a:r>
            <a:r>
              <a:rPr sz="1800" b="1" spc="-5" dirty="0">
                <a:solidFill>
                  <a:srgbClr val="99CC00"/>
                </a:solidFill>
                <a:latin typeface="Arial"/>
                <a:cs typeface="Arial"/>
              </a:rPr>
              <a:t>teeth present </a:t>
            </a:r>
            <a:r>
              <a:rPr sz="1800" b="1" dirty="0">
                <a:solidFill>
                  <a:srgbClr val="99CC00"/>
                </a:solidFill>
                <a:latin typeface="Arial"/>
                <a:cs typeface="Arial"/>
              </a:rPr>
              <a:t>in the</a:t>
            </a:r>
            <a:r>
              <a:rPr sz="1800" b="1" spc="10" dirty="0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99CC00"/>
                </a:solidFill>
                <a:latin typeface="Arial"/>
                <a:cs typeface="Arial"/>
              </a:rPr>
              <a:t>injury.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253695"/>
            <a:ext cx="81959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16915" algn="l"/>
                <a:tab pos="1710055" algn="l"/>
                <a:tab pos="3159760" algn="l"/>
                <a:tab pos="4914265" algn="l"/>
                <a:tab pos="5737225" algn="l"/>
                <a:tab pos="6577330" algn="l"/>
                <a:tab pos="7589520" algn="l"/>
              </a:tabLst>
            </a:pPr>
            <a:r>
              <a:rPr sz="2400" b="0" spc="-5" dirty="0">
                <a:latin typeface="Arial"/>
                <a:cs typeface="Arial"/>
              </a:rPr>
              <a:t>Th</a:t>
            </a:r>
            <a:r>
              <a:rPr sz="2400" b="0" dirty="0">
                <a:latin typeface="Arial"/>
                <a:cs typeface="Arial"/>
              </a:rPr>
              <a:t>e	actu</a:t>
            </a:r>
            <a:r>
              <a:rPr sz="2400" b="0" spc="-10" dirty="0">
                <a:latin typeface="Arial"/>
                <a:cs typeface="Arial"/>
              </a:rPr>
              <a:t>a</a:t>
            </a:r>
            <a:r>
              <a:rPr sz="2400" b="0" dirty="0">
                <a:latin typeface="Arial"/>
                <a:cs typeface="Arial"/>
              </a:rPr>
              <a:t>l	comp</a:t>
            </a:r>
            <a:r>
              <a:rPr sz="2400" b="0" spc="-10" dirty="0">
                <a:latin typeface="Arial"/>
                <a:cs typeface="Arial"/>
              </a:rPr>
              <a:t>u</a:t>
            </a:r>
            <a:r>
              <a:rPr sz="2400" b="0" dirty="0">
                <a:latin typeface="Arial"/>
                <a:cs typeface="Arial"/>
              </a:rPr>
              <a:t>ter	comp</a:t>
            </a:r>
            <a:r>
              <a:rPr sz="2400" b="0" spc="-10" dirty="0">
                <a:latin typeface="Arial"/>
                <a:cs typeface="Arial"/>
              </a:rPr>
              <a:t>a</a:t>
            </a:r>
            <a:r>
              <a:rPr sz="2400" b="0" dirty="0">
                <a:latin typeface="Arial"/>
                <a:cs typeface="Arial"/>
              </a:rPr>
              <a:t>rison	us</a:t>
            </a:r>
            <a:r>
              <a:rPr sz="2400" b="0" spc="-10" dirty="0">
                <a:latin typeface="Arial"/>
                <a:cs typeface="Arial"/>
              </a:rPr>
              <a:t>e</a:t>
            </a:r>
            <a:r>
              <a:rPr sz="2400" b="0" dirty="0">
                <a:latin typeface="Arial"/>
                <a:cs typeface="Arial"/>
              </a:rPr>
              <a:t>s	e</a:t>
            </a:r>
            <a:r>
              <a:rPr sz="2400" b="0" spc="-10" dirty="0">
                <a:latin typeface="Arial"/>
                <a:cs typeface="Arial"/>
              </a:rPr>
              <a:t>a</a:t>
            </a:r>
            <a:r>
              <a:rPr sz="2400" b="0" dirty="0">
                <a:latin typeface="Arial"/>
                <a:cs typeface="Arial"/>
              </a:rPr>
              <a:t>ch	d</a:t>
            </a:r>
            <a:r>
              <a:rPr sz="2400" b="0" spc="-10" dirty="0">
                <a:latin typeface="Arial"/>
                <a:cs typeface="Arial"/>
              </a:rPr>
              <a:t>e</a:t>
            </a:r>
            <a:r>
              <a:rPr sz="2400" b="0" dirty="0">
                <a:latin typeface="Arial"/>
                <a:cs typeface="Arial"/>
              </a:rPr>
              <a:t>nt</a:t>
            </a:r>
            <a:r>
              <a:rPr sz="2400" b="0" spc="5" dirty="0">
                <a:latin typeface="Arial"/>
                <a:cs typeface="Arial"/>
              </a:rPr>
              <a:t>a</a:t>
            </a:r>
            <a:r>
              <a:rPr sz="2400" b="0" dirty="0">
                <a:latin typeface="Arial"/>
                <a:cs typeface="Arial"/>
              </a:rPr>
              <a:t>l	arch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620014"/>
            <a:ext cx="8195309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(upper and lower) </a:t>
            </a:r>
            <a:r>
              <a:rPr sz="2400" spc="-20" dirty="0">
                <a:latin typeface="Arial"/>
                <a:cs typeface="Arial"/>
              </a:rPr>
              <a:t>separately. </a:t>
            </a:r>
            <a:r>
              <a:rPr sz="2400" spc="-5" dirty="0">
                <a:latin typeface="Arial"/>
                <a:cs typeface="Arial"/>
              </a:rPr>
              <a:t>This is because </a:t>
            </a:r>
            <a:r>
              <a:rPr sz="2400" dirty="0">
                <a:latin typeface="Arial"/>
                <a:cs typeface="Arial"/>
              </a:rPr>
              <a:t>the  </a:t>
            </a:r>
            <a:r>
              <a:rPr sz="2400" spc="-5" dirty="0">
                <a:latin typeface="Arial"/>
                <a:cs typeface="Arial"/>
              </a:rPr>
              <a:t>examiner's scan of the dental </a:t>
            </a:r>
            <a:r>
              <a:rPr sz="2400" dirty="0">
                <a:latin typeface="Arial"/>
                <a:cs typeface="Arial"/>
              </a:rPr>
              <a:t>casts </a:t>
            </a:r>
            <a:r>
              <a:rPr sz="2400" spc="-5" dirty="0">
                <a:latin typeface="Arial"/>
                <a:cs typeface="Arial"/>
              </a:rPr>
              <a:t>has the </a:t>
            </a:r>
            <a:r>
              <a:rPr sz="2400" dirty="0">
                <a:latin typeface="Arial"/>
                <a:cs typeface="Arial"/>
              </a:rPr>
              <a:t>relationship </a:t>
            </a:r>
            <a:r>
              <a:rPr sz="2400" spc="-5" dirty="0">
                <a:latin typeface="Arial"/>
                <a:cs typeface="Arial"/>
              </a:rPr>
              <a:t>of 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upper and lower </a:t>
            </a:r>
            <a:r>
              <a:rPr sz="2400" dirty="0">
                <a:latin typeface="Arial"/>
                <a:cs typeface="Arial"/>
              </a:rPr>
              <a:t>teeth </a:t>
            </a:r>
            <a:r>
              <a:rPr sz="2400" spc="-5" dirty="0">
                <a:latin typeface="Arial"/>
                <a:cs typeface="Arial"/>
              </a:rPr>
              <a:t>just set </a:t>
            </a:r>
            <a:r>
              <a:rPr sz="2400" dirty="0">
                <a:latin typeface="Arial"/>
                <a:cs typeface="Arial"/>
              </a:rPr>
              <a:t>arbitrarily </a:t>
            </a:r>
            <a:r>
              <a:rPr sz="2400" spc="-5" dirty="0">
                <a:latin typeface="Arial"/>
                <a:cs typeface="Arial"/>
              </a:rPr>
              <a:t>on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scanner  plate.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This position on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scanner plate does </a:t>
            </a:r>
            <a:r>
              <a:rPr sz="2400" dirty="0">
                <a:latin typeface="Arial"/>
                <a:cs typeface="Arial"/>
              </a:rPr>
              <a:t>not reproduce the  </a:t>
            </a:r>
            <a:r>
              <a:rPr sz="2400" spc="-5" dirty="0">
                <a:latin typeface="Arial"/>
                <a:cs typeface="Arial"/>
              </a:rPr>
              <a:t>actual upper and lower jaw relationship of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1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suspect.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4400" y="3401567"/>
            <a:ext cx="4419600" cy="34564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58646" y="6313119"/>
            <a:ext cx="19526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CC00"/>
                </a:solidFill>
                <a:latin typeface="Arial"/>
                <a:cs typeface="Arial"/>
              </a:rPr>
              <a:t>Digital</a:t>
            </a:r>
            <a:r>
              <a:rPr sz="1800" spc="-50" dirty="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CC00"/>
                </a:solidFill>
                <a:latin typeface="Arial"/>
                <a:cs typeface="Arial"/>
              </a:rPr>
              <a:t>Comparison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406095"/>
            <a:ext cx="52501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3300"/>
                </a:solidFill>
                <a:latin typeface="Arial"/>
                <a:cs typeface="Arial"/>
              </a:rPr>
              <a:t>Metric </a:t>
            </a:r>
            <a:r>
              <a:rPr sz="2400" spc="-5" dirty="0">
                <a:solidFill>
                  <a:srgbClr val="FF3300"/>
                </a:solidFill>
                <a:latin typeface="Arial"/>
                <a:cs typeface="Arial"/>
              </a:rPr>
              <a:t>Analysis </a:t>
            </a:r>
            <a:r>
              <a:rPr sz="2400" dirty="0">
                <a:solidFill>
                  <a:srgbClr val="FF3300"/>
                </a:solidFill>
                <a:latin typeface="Arial"/>
                <a:cs typeface="Arial"/>
              </a:rPr>
              <a:t>of Bite Mark</a:t>
            </a:r>
            <a:r>
              <a:rPr sz="2400" spc="-15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3300"/>
                </a:solidFill>
                <a:latin typeface="Arial"/>
                <a:cs typeface="Arial"/>
              </a:rPr>
              <a:t>Injuries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1138173"/>
            <a:ext cx="8150859" cy="221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5433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Bite mark injuries AND </a:t>
            </a:r>
            <a:r>
              <a:rPr sz="2400" dirty="0">
                <a:latin typeface="Arial"/>
                <a:cs typeface="Arial"/>
              </a:rPr>
              <a:t>suspect(s) teeth </a:t>
            </a:r>
            <a:r>
              <a:rPr sz="2400" spc="-5" dirty="0">
                <a:latin typeface="Arial"/>
                <a:cs typeface="Arial"/>
              </a:rPr>
              <a:t>possess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pertinent  physical </a:t>
            </a:r>
            <a:r>
              <a:rPr sz="2400" dirty="0">
                <a:latin typeface="Arial"/>
                <a:cs typeface="Arial"/>
              </a:rPr>
              <a:t>characteristics </a:t>
            </a:r>
            <a:r>
              <a:rPr sz="2400" spc="-5" dirty="0">
                <a:latin typeface="Arial"/>
                <a:cs typeface="Arial"/>
              </a:rPr>
              <a:t>which are amenable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digital  </a:t>
            </a:r>
            <a:r>
              <a:rPr sz="2400" dirty="0">
                <a:latin typeface="Arial"/>
                <a:cs typeface="Arial"/>
              </a:rPr>
              <a:t>measurement. </a:t>
            </a:r>
            <a:r>
              <a:rPr sz="2400" spc="-5" dirty="0">
                <a:latin typeface="Arial"/>
                <a:cs typeface="Arial"/>
              </a:rPr>
              <a:t>The </a:t>
            </a:r>
            <a:r>
              <a:rPr sz="2400" dirty="0">
                <a:latin typeface="Arial"/>
                <a:cs typeface="Arial"/>
              </a:rPr>
              <a:t>most </a:t>
            </a:r>
            <a:r>
              <a:rPr sz="2400" spc="-5" dirty="0">
                <a:latin typeface="Arial"/>
                <a:cs typeface="Arial"/>
              </a:rPr>
              <a:t>obvious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are: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ts val="2880"/>
              </a:lnSpc>
              <a:spcBef>
                <a:spcPts val="95"/>
              </a:spcBef>
            </a:pPr>
            <a:r>
              <a:rPr sz="2400" spc="-5" dirty="0">
                <a:latin typeface="Arial"/>
                <a:cs typeface="Arial"/>
              </a:rPr>
              <a:t>Arch width </a:t>
            </a:r>
            <a:r>
              <a:rPr sz="2000" dirty="0">
                <a:latin typeface="Arial"/>
                <a:cs typeface="Arial"/>
              </a:rPr>
              <a:t>(distance from one cuspid across </a:t>
            </a:r>
            <a:r>
              <a:rPr sz="2000" spc="-5" dirty="0">
                <a:latin typeface="Arial"/>
                <a:cs typeface="Arial"/>
              </a:rPr>
              <a:t>to </a:t>
            </a:r>
            <a:r>
              <a:rPr sz="2000" dirty="0">
                <a:latin typeface="Arial"/>
                <a:cs typeface="Arial"/>
              </a:rPr>
              <a:t>the other cuspid).  </a:t>
            </a:r>
            <a:r>
              <a:rPr sz="2400" spc="-5" dirty="0">
                <a:latin typeface="Arial"/>
                <a:cs typeface="Arial"/>
              </a:rPr>
              <a:t>Shape of the dental arch </a:t>
            </a:r>
            <a:r>
              <a:rPr sz="2000" spc="-5" dirty="0">
                <a:latin typeface="Arial"/>
                <a:cs typeface="Arial"/>
              </a:rPr>
              <a:t>(generally </a:t>
            </a:r>
            <a:r>
              <a:rPr sz="2000" dirty="0">
                <a:latin typeface="Arial"/>
                <a:cs typeface="Arial"/>
              </a:rPr>
              <a:t>can be </a:t>
            </a:r>
            <a:r>
              <a:rPr sz="2000" spc="-10" dirty="0">
                <a:latin typeface="Arial"/>
                <a:cs typeface="Arial"/>
              </a:rPr>
              <a:t>described </a:t>
            </a:r>
            <a:r>
              <a:rPr sz="2000" spc="-5" dirty="0">
                <a:latin typeface="Arial"/>
                <a:cs typeface="Arial"/>
              </a:rPr>
              <a:t>as </a:t>
            </a:r>
            <a:r>
              <a:rPr sz="2000" spc="-10" dirty="0">
                <a:latin typeface="Arial"/>
                <a:cs typeface="Arial"/>
              </a:rPr>
              <a:t>C-shaped,  </a:t>
            </a:r>
            <a:r>
              <a:rPr sz="2000" dirty="0">
                <a:latin typeface="Arial"/>
                <a:cs typeface="Arial"/>
              </a:rPr>
              <a:t>oval, or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U-shaped).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44366" y="3383102"/>
            <a:ext cx="508825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00685" algn="l"/>
                <a:tab pos="1126490" algn="l"/>
                <a:tab pos="1640205" algn="l"/>
                <a:tab pos="2013585" algn="l"/>
                <a:tab pos="2950845" algn="l"/>
                <a:tab pos="4214495" algn="l"/>
              </a:tabLst>
            </a:pPr>
            <a:r>
              <a:rPr sz="2000" dirty="0">
                <a:latin typeface="Arial"/>
                <a:cs typeface="Arial"/>
              </a:rPr>
              <a:t>(a	</a:t>
            </a:r>
            <a:r>
              <a:rPr sz="2000" spc="-5" dirty="0">
                <a:latin typeface="Arial"/>
                <a:cs typeface="Arial"/>
              </a:rPr>
              <a:t>tooth	out	</a:t>
            </a:r>
            <a:r>
              <a:rPr sz="2000" dirty="0">
                <a:latin typeface="Arial"/>
                <a:cs typeface="Arial"/>
              </a:rPr>
              <a:t>of	</a:t>
            </a:r>
            <a:r>
              <a:rPr sz="2000" spc="-5" dirty="0">
                <a:latin typeface="Arial"/>
                <a:cs typeface="Arial"/>
              </a:rPr>
              <a:t>normal	</a:t>
            </a:r>
            <a:r>
              <a:rPr sz="2000" dirty="0">
                <a:latin typeface="Arial"/>
                <a:cs typeface="Arial"/>
              </a:rPr>
              <a:t>alignment	</a:t>
            </a:r>
            <a:r>
              <a:rPr sz="2000" spc="-5" dirty="0">
                <a:latin typeface="Arial"/>
                <a:cs typeface="Arial"/>
              </a:rPr>
              <a:t>anterior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540" y="3332810"/>
            <a:ext cx="5915025" cy="2526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31975" algn="l"/>
              </a:tabLst>
            </a:pPr>
            <a:r>
              <a:rPr sz="2400" dirty="0">
                <a:latin typeface="Arial"/>
                <a:cs typeface="Arial"/>
              </a:rPr>
              <a:t>Labiolingual	position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400"/>
              </a:lnSpc>
              <a:spcBef>
                <a:spcPts val="5"/>
              </a:spcBef>
            </a:pPr>
            <a:r>
              <a:rPr sz="2000" dirty="0">
                <a:latin typeface="Arial"/>
                <a:cs typeface="Arial"/>
              </a:rPr>
              <a:t>posteriorly).</a:t>
            </a:r>
            <a:endParaRPr sz="2000">
              <a:latin typeface="Arial"/>
              <a:cs typeface="Arial"/>
            </a:endParaRPr>
          </a:p>
          <a:p>
            <a:pPr marL="12700" marR="2216150">
              <a:lnSpc>
                <a:spcPts val="2880"/>
              </a:lnSpc>
              <a:spcBef>
                <a:spcPts val="95"/>
              </a:spcBef>
            </a:pPr>
            <a:r>
              <a:rPr sz="2400" spc="-5" dirty="0">
                <a:latin typeface="Arial"/>
                <a:cs typeface="Arial"/>
              </a:rPr>
              <a:t>Rotational position </a:t>
            </a:r>
            <a:r>
              <a:rPr sz="2400" dirty="0">
                <a:latin typeface="Arial"/>
                <a:cs typeface="Arial"/>
              </a:rPr>
              <a:t>(</a:t>
            </a:r>
            <a:r>
              <a:rPr sz="2000" dirty="0">
                <a:latin typeface="Arial"/>
                <a:cs typeface="Arial"/>
              </a:rPr>
              <a:t>twisted</a:t>
            </a:r>
            <a:r>
              <a:rPr sz="2400" dirty="0">
                <a:latin typeface="Arial"/>
                <a:cs typeface="Arial"/>
              </a:rPr>
              <a:t>).  Intertooth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spacing.</a:t>
            </a:r>
            <a:endParaRPr sz="2400">
              <a:latin typeface="Arial"/>
              <a:cs typeface="Arial"/>
            </a:endParaRPr>
          </a:p>
          <a:p>
            <a:pPr marL="12700" marR="2249805">
              <a:lnSpc>
                <a:spcPts val="2880"/>
              </a:lnSpc>
            </a:pPr>
            <a:r>
              <a:rPr sz="2400" spc="-55" dirty="0">
                <a:latin typeface="Arial"/>
                <a:cs typeface="Arial"/>
              </a:rPr>
              <a:t>Tooth </a:t>
            </a:r>
            <a:r>
              <a:rPr sz="2400" spc="-5" dirty="0">
                <a:latin typeface="Arial"/>
                <a:cs typeface="Arial"/>
              </a:rPr>
              <a:t>width and thickness.  Curvatures of biting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edges.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785"/>
              </a:lnSpc>
            </a:pPr>
            <a:r>
              <a:rPr sz="2400" spc="-15" dirty="0">
                <a:latin typeface="Arial"/>
                <a:cs typeface="Arial"/>
              </a:rPr>
              <a:t>Wear </a:t>
            </a:r>
            <a:r>
              <a:rPr sz="2400" dirty="0">
                <a:latin typeface="Arial"/>
                <a:cs typeface="Arial"/>
              </a:rPr>
              <a:t>patterns </a:t>
            </a:r>
            <a:r>
              <a:rPr sz="2400" spc="-5" dirty="0">
                <a:latin typeface="Arial"/>
                <a:cs typeface="Arial"/>
              </a:rPr>
              <a:t>and unusual dental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anatomy.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787653"/>
            <a:ext cx="8147684" cy="5513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3300"/>
                </a:solidFill>
                <a:latin typeface="Arial"/>
                <a:cs typeface="Arial"/>
              </a:rPr>
              <a:t>Step One: </a:t>
            </a:r>
            <a:r>
              <a:rPr sz="2400" b="1" spc="-5" dirty="0">
                <a:latin typeface="Arial"/>
                <a:cs typeface="Arial"/>
              </a:rPr>
              <a:t>Analysis of </a:t>
            </a:r>
            <a:r>
              <a:rPr sz="2400" b="1" dirty="0">
                <a:latin typeface="Arial"/>
                <a:cs typeface="Arial"/>
              </a:rPr>
              <a:t>Bite </a:t>
            </a:r>
            <a:r>
              <a:rPr sz="2400" b="1" spc="-5" dirty="0">
                <a:latin typeface="Arial"/>
                <a:cs typeface="Arial"/>
              </a:rPr>
              <a:t>Mark</a:t>
            </a:r>
            <a:r>
              <a:rPr sz="2400" b="1" spc="-8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Injury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tabLst>
                <a:tab pos="353695" algn="l"/>
                <a:tab pos="745490" algn="l"/>
                <a:tab pos="2867660" algn="l"/>
                <a:tab pos="3547110" algn="l"/>
                <a:tab pos="4142740" algn="l"/>
                <a:tab pos="5045710" algn="l"/>
                <a:tab pos="6165850" algn="l"/>
                <a:tab pos="6676390" algn="l"/>
              </a:tabLst>
            </a:pP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	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	recom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en</a:t>
            </a:r>
            <a:r>
              <a:rPr sz="2400" spc="-1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	that	the	</a:t>
            </a:r>
            <a:r>
              <a:rPr sz="2400" spc="-5" dirty="0">
                <a:latin typeface="Arial"/>
                <a:cs typeface="Arial"/>
              </a:rPr>
              <a:t>in</a:t>
            </a:r>
            <a:r>
              <a:rPr sz="2400" dirty="0">
                <a:latin typeface="Arial"/>
                <a:cs typeface="Arial"/>
              </a:rPr>
              <a:t>j</a:t>
            </a:r>
            <a:r>
              <a:rPr sz="2400" spc="-5" dirty="0">
                <a:latin typeface="Arial"/>
                <a:cs typeface="Arial"/>
              </a:rPr>
              <a:t>ury</a:t>
            </a:r>
            <a:r>
              <a:rPr sz="2400" dirty="0">
                <a:latin typeface="Arial"/>
                <a:cs typeface="Arial"/>
              </a:rPr>
              <a:t>	pattern	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completely  analyzed before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dentition of </a:t>
            </a:r>
            <a:r>
              <a:rPr sz="2400" dirty="0">
                <a:latin typeface="Arial"/>
                <a:cs typeface="Arial"/>
              </a:rPr>
              <a:t>a suspect(s) </a:t>
            </a:r>
            <a:r>
              <a:rPr sz="2400" spc="-5" dirty="0">
                <a:latin typeface="Arial"/>
                <a:cs typeface="Arial"/>
              </a:rPr>
              <a:t>is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evaluated.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12700" marR="5080" indent="78740">
              <a:lnSpc>
                <a:spcPct val="100000"/>
              </a:lnSpc>
              <a:tabLst>
                <a:tab pos="810895" algn="l"/>
                <a:tab pos="1940560" algn="l"/>
                <a:tab pos="2254250" algn="l"/>
                <a:tab pos="3586479" algn="l"/>
                <a:tab pos="3985895" algn="l"/>
                <a:tab pos="5760085" algn="l"/>
                <a:tab pos="6635115" algn="l"/>
                <a:tab pos="7883525" algn="l"/>
              </a:tabLst>
            </a:pPr>
            <a:r>
              <a:rPr sz="2400" spc="-5" dirty="0">
                <a:latin typeface="Arial"/>
                <a:cs typeface="Arial"/>
              </a:rPr>
              <a:t>Th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	</a:t>
            </a:r>
            <a:r>
              <a:rPr sz="2400" spc="-5" dirty="0">
                <a:latin typeface="Arial"/>
                <a:cs typeface="Arial"/>
              </a:rPr>
              <a:t>insu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es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	m</a:t>
            </a:r>
            <a:r>
              <a:rPr sz="2400" spc="-5" dirty="0">
                <a:latin typeface="Arial"/>
                <a:cs typeface="Arial"/>
              </a:rPr>
              <a:t>ea</a:t>
            </a:r>
            <a:r>
              <a:rPr sz="2400" spc="5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ure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f	</a:t>
            </a:r>
            <a:r>
              <a:rPr sz="2400" spc="-5" dirty="0">
                <a:latin typeface="Arial"/>
                <a:cs typeface="Arial"/>
              </a:rPr>
              <a:t>bli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dedness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when</a:t>
            </a:r>
            <a:r>
              <a:rPr sz="2400" dirty="0">
                <a:latin typeface="Arial"/>
                <a:cs typeface="Arial"/>
              </a:rPr>
              <a:t>	featur</a:t>
            </a:r>
            <a:r>
              <a:rPr sz="2400" spc="-5" dirty="0">
                <a:latin typeface="Arial"/>
                <a:cs typeface="Arial"/>
              </a:rPr>
              <a:t>es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15" dirty="0">
                <a:latin typeface="Arial"/>
                <a:cs typeface="Arial"/>
              </a:rPr>
              <a:t>of 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injury are vague and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ambiguous.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This </a:t>
            </a:r>
            <a:r>
              <a:rPr sz="2400" dirty="0">
                <a:latin typeface="Arial"/>
                <a:cs typeface="Arial"/>
              </a:rPr>
              <a:t>establishes </a:t>
            </a:r>
            <a:r>
              <a:rPr sz="2400" spc="-5" dirty="0">
                <a:latin typeface="Arial"/>
                <a:cs typeface="Arial"/>
              </a:rPr>
              <a:t>hard data </a:t>
            </a:r>
            <a:r>
              <a:rPr sz="2400" dirty="0">
                <a:latin typeface="Arial"/>
                <a:cs typeface="Arial"/>
              </a:rPr>
              <a:t>sets </a:t>
            </a:r>
            <a:r>
              <a:rPr sz="2400" spc="-5" dirty="0">
                <a:latin typeface="Arial"/>
                <a:cs typeface="Arial"/>
              </a:rPr>
              <a:t>for </a:t>
            </a:r>
            <a:r>
              <a:rPr sz="2400" dirty="0">
                <a:latin typeface="Arial"/>
                <a:cs typeface="Arial"/>
              </a:rPr>
              <a:t>this </a:t>
            </a:r>
            <a:r>
              <a:rPr sz="2400" spc="-5" dirty="0">
                <a:latin typeface="Arial"/>
                <a:cs typeface="Arial"/>
              </a:rPr>
              <a:t>Questioned sample  before commencing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analysis of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10" dirty="0">
                <a:latin typeface="Arial"/>
                <a:cs typeface="Arial"/>
              </a:rPr>
              <a:t>suspect’s</a:t>
            </a:r>
            <a:r>
              <a:rPr sz="2400" spc="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teeth.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00">
              <a:latin typeface="Arial"/>
              <a:cs typeface="Arial"/>
            </a:endParaRPr>
          </a:p>
          <a:p>
            <a:pPr marL="12700" marR="5789295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Arial"/>
                <a:cs typeface="Arial"/>
              </a:rPr>
              <a:t>Cuspid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cuspid.  </a:t>
            </a:r>
            <a:r>
              <a:rPr sz="2400" dirty="0">
                <a:latin typeface="Arial"/>
                <a:cs typeface="Arial"/>
              </a:rPr>
              <a:t>X/y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axis.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25" dirty="0">
                <a:latin typeface="Arial"/>
                <a:cs typeface="Arial"/>
              </a:rPr>
              <a:t>Tooth-widths </a:t>
            </a:r>
            <a:r>
              <a:rPr sz="2400" spc="-5" dirty="0">
                <a:latin typeface="Arial"/>
                <a:cs typeface="Arial"/>
              </a:rPr>
              <a:t>and thickness. Rotational value of each</a:t>
            </a:r>
            <a:r>
              <a:rPr sz="2400" spc="1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tooth.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559053"/>
            <a:ext cx="837819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b="0" spc="-20" dirty="0">
                <a:latin typeface="Arial"/>
                <a:cs typeface="Arial"/>
              </a:rPr>
              <a:t>Typical </a:t>
            </a:r>
            <a:r>
              <a:rPr sz="2400" b="0" dirty="0">
                <a:latin typeface="Arial"/>
                <a:cs typeface="Arial"/>
              </a:rPr>
              <a:t>Metric </a:t>
            </a:r>
            <a:r>
              <a:rPr sz="2400" b="0" spc="-5" dirty="0">
                <a:latin typeface="Arial"/>
                <a:cs typeface="Arial"/>
              </a:rPr>
              <a:t>and </a:t>
            </a:r>
            <a:r>
              <a:rPr sz="2400" b="0" dirty="0">
                <a:latin typeface="Arial"/>
                <a:cs typeface="Arial"/>
              </a:rPr>
              <a:t>Spatial </a:t>
            </a:r>
            <a:r>
              <a:rPr sz="2400" b="0" spc="-5" dirty="0">
                <a:latin typeface="Arial"/>
                <a:cs typeface="Arial"/>
              </a:rPr>
              <a:t>Analysis of Bite Mark (Data Points  Placed at Central Portion of Each Mark in </a:t>
            </a:r>
            <a:r>
              <a:rPr sz="2400" b="0" spc="-30" dirty="0">
                <a:latin typeface="Arial"/>
                <a:cs typeface="Arial"/>
              </a:rPr>
              <a:t>Injury. </a:t>
            </a:r>
            <a:r>
              <a:rPr sz="2400" b="0" spc="-55" dirty="0">
                <a:latin typeface="Arial"/>
                <a:cs typeface="Arial"/>
              </a:rPr>
              <a:t>Teeth </a:t>
            </a:r>
            <a:r>
              <a:rPr sz="2400" b="0" spc="-5" dirty="0">
                <a:latin typeface="Arial"/>
                <a:cs typeface="Arial"/>
              </a:rPr>
              <a:t>#8 </a:t>
            </a:r>
            <a:r>
              <a:rPr sz="2400" b="0" spc="-10" dirty="0">
                <a:latin typeface="Arial"/>
                <a:cs typeface="Arial"/>
              </a:rPr>
              <a:t>and  </a:t>
            </a:r>
            <a:r>
              <a:rPr sz="2400" b="0" spc="-5" dirty="0">
                <a:latin typeface="Arial"/>
                <a:cs typeface="Arial"/>
              </a:rPr>
              <a:t>#9 are not clearly </a:t>
            </a:r>
            <a:r>
              <a:rPr sz="2400" b="0" dirty="0">
                <a:latin typeface="Arial"/>
                <a:cs typeface="Arial"/>
              </a:rPr>
              <a:t>seen </a:t>
            </a:r>
            <a:r>
              <a:rPr sz="2400" b="0" spc="-5" dirty="0">
                <a:latin typeface="Arial"/>
                <a:cs typeface="Arial"/>
              </a:rPr>
              <a:t>in </a:t>
            </a:r>
            <a:r>
              <a:rPr sz="2400" b="0" dirty="0">
                <a:latin typeface="Arial"/>
                <a:cs typeface="Arial"/>
              </a:rPr>
              <a:t>bite mark </a:t>
            </a:r>
            <a:r>
              <a:rPr sz="2400" b="0" spc="-5" dirty="0">
                <a:latin typeface="Arial"/>
                <a:cs typeface="Arial"/>
              </a:rPr>
              <a:t>and are not included.  </a:t>
            </a:r>
            <a:r>
              <a:rPr sz="2400" b="0" spc="-55" dirty="0">
                <a:latin typeface="Arial"/>
                <a:cs typeface="Arial"/>
              </a:rPr>
              <a:t>Tooth </a:t>
            </a:r>
            <a:r>
              <a:rPr sz="2400" b="0" spc="-5" dirty="0">
                <a:latin typeface="Arial"/>
                <a:cs typeface="Arial"/>
              </a:rPr>
              <a:t># 5 has </a:t>
            </a:r>
            <a:r>
              <a:rPr sz="2400" b="0" dirty="0">
                <a:latin typeface="Arial"/>
                <a:cs typeface="Arial"/>
              </a:rPr>
              <a:t>the </a:t>
            </a:r>
            <a:r>
              <a:rPr sz="2400" b="0" spc="-5" dirty="0">
                <a:latin typeface="Arial"/>
                <a:cs typeface="Arial"/>
              </a:rPr>
              <a:t>data point placed in </a:t>
            </a:r>
            <a:r>
              <a:rPr sz="2400" b="0" dirty="0">
                <a:latin typeface="Arial"/>
                <a:cs typeface="Arial"/>
              </a:rPr>
              <a:t>its </a:t>
            </a:r>
            <a:r>
              <a:rPr sz="2400" b="0" spc="-5" dirty="0">
                <a:latin typeface="Arial"/>
                <a:cs typeface="Arial"/>
              </a:rPr>
              <a:t>central </a:t>
            </a:r>
            <a:r>
              <a:rPr sz="2400" b="0" dirty="0">
                <a:latin typeface="Arial"/>
                <a:cs typeface="Arial"/>
              </a:rPr>
              <a:t>fossa.</a:t>
            </a:r>
            <a:r>
              <a:rPr sz="2400" b="0" spc="105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71600" y="2362200"/>
            <a:ext cx="5562600" cy="434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1357629"/>
            <a:ext cx="7460615" cy="404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3300"/>
                </a:solidFill>
                <a:latin typeface="Arial"/>
                <a:cs typeface="Arial"/>
              </a:rPr>
              <a:t>Step </a:t>
            </a:r>
            <a:r>
              <a:rPr sz="2400" b="1" spc="-40" dirty="0">
                <a:solidFill>
                  <a:srgbClr val="FF3300"/>
                </a:solidFill>
                <a:latin typeface="Arial"/>
                <a:cs typeface="Arial"/>
              </a:rPr>
              <a:t>Two</a:t>
            </a:r>
            <a:r>
              <a:rPr sz="2400" b="1" spc="-40" dirty="0">
                <a:latin typeface="Arial"/>
                <a:cs typeface="Arial"/>
              </a:rPr>
              <a:t>: </a:t>
            </a:r>
            <a:r>
              <a:rPr sz="2400" b="1" spc="-5" dirty="0">
                <a:latin typeface="Arial"/>
                <a:cs typeface="Arial"/>
              </a:rPr>
              <a:t>Analyzing </a:t>
            </a:r>
            <a:r>
              <a:rPr sz="2400" b="1" dirty="0">
                <a:latin typeface="Arial"/>
                <a:cs typeface="Arial"/>
              </a:rPr>
              <a:t>the </a:t>
            </a:r>
            <a:r>
              <a:rPr sz="2400" b="1" spc="-5" dirty="0">
                <a:latin typeface="Arial"/>
                <a:cs typeface="Arial"/>
              </a:rPr>
              <a:t>Suspect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Dentition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Identical</a:t>
            </a:r>
            <a:r>
              <a:rPr sz="2400" spc="28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steps</a:t>
            </a:r>
            <a:r>
              <a:rPr sz="2400" spc="2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</a:t>
            </a:r>
            <a:r>
              <a:rPr sz="2400" spc="2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then</a:t>
            </a:r>
            <a:r>
              <a:rPr sz="2400" spc="27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performed</a:t>
            </a:r>
            <a:r>
              <a:rPr sz="2400" spc="2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using</a:t>
            </a:r>
            <a:r>
              <a:rPr sz="2400" spc="2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2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scanned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images of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10" dirty="0">
                <a:latin typeface="Arial"/>
                <a:cs typeface="Arial"/>
              </a:rPr>
              <a:t>suspect’s </a:t>
            </a:r>
            <a:r>
              <a:rPr sz="2400" spc="-5" dirty="0">
                <a:latin typeface="Arial"/>
                <a:cs typeface="Arial"/>
              </a:rPr>
              <a:t>plaster dental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casts.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tabLst>
                <a:tab pos="970915" algn="l"/>
                <a:tab pos="2233295" algn="l"/>
                <a:tab pos="2616200" algn="l"/>
                <a:tab pos="3944620" algn="l"/>
                <a:tab pos="4853305" algn="l"/>
                <a:tab pos="5709920" algn="l"/>
                <a:tab pos="6259830" algn="l"/>
              </a:tabLst>
            </a:pPr>
            <a:r>
              <a:rPr sz="2400" dirty="0">
                <a:latin typeface="Arial"/>
                <a:cs typeface="Arial"/>
              </a:rPr>
              <a:t>Met</a:t>
            </a:r>
            <a:r>
              <a:rPr sz="2400" spc="-5" dirty="0">
                <a:latin typeface="Arial"/>
                <a:cs typeface="Arial"/>
              </a:rPr>
              <a:t>ric	A</a:t>
            </a:r>
            <a:r>
              <a:rPr sz="2400" spc="-15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5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is</a:t>
            </a:r>
            <a:r>
              <a:rPr sz="2400" dirty="0">
                <a:latin typeface="Arial"/>
                <a:cs typeface="Arial"/>
              </a:rPr>
              <a:t>	of	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spc="-15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ntition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Ca</a:t>
            </a:r>
            <a:r>
              <a:rPr sz="2400" spc="5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ts	</a:t>
            </a:r>
            <a:r>
              <a:rPr sz="2400" spc="-5" dirty="0">
                <a:latin typeface="Arial"/>
                <a:cs typeface="Arial"/>
              </a:rPr>
              <a:t>using</a:t>
            </a:r>
            <a:r>
              <a:rPr sz="2400" dirty="0">
                <a:latin typeface="Arial"/>
                <a:cs typeface="Arial"/>
              </a:rPr>
              <a:t>	t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follo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5" dirty="0">
                <a:latin typeface="Arial"/>
                <a:cs typeface="Arial"/>
              </a:rPr>
              <a:t>ing  features of each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tooth.</a:t>
            </a:r>
            <a:endParaRPr sz="2400">
              <a:latin typeface="Arial"/>
              <a:cs typeface="Arial"/>
            </a:endParaRPr>
          </a:p>
          <a:p>
            <a:pPr marL="12700" marR="5102225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Arial"/>
                <a:cs typeface="Arial"/>
              </a:rPr>
              <a:t>Cuspid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cuspid.  x/y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axis.</a:t>
            </a:r>
            <a:endParaRPr sz="2400">
              <a:latin typeface="Arial"/>
              <a:cs typeface="Arial"/>
            </a:endParaRPr>
          </a:p>
          <a:p>
            <a:pPr marL="12700" marR="3318510">
              <a:lnSpc>
                <a:spcPct val="100000"/>
              </a:lnSpc>
            </a:pPr>
            <a:r>
              <a:rPr sz="2400" spc="-25" dirty="0">
                <a:latin typeface="Arial"/>
                <a:cs typeface="Arial"/>
              </a:rPr>
              <a:t>Tooth-widths </a:t>
            </a:r>
            <a:r>
              <a:rPr sz="2400" spc="-5" dirty="0">
                <a:latin typeface="Arial"/>
                <a:cs typeface="Arial"/>
              </a:rPr>
              <a:t>and thickness.  Rotational value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each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tooth.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406095"/>
            <a:ext cx="830262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3300"/>
                </a:solidFill>
                <a:latin typeface="Arial"/>
                <a:cs typeface="Arial"/>
              </a:rPr>
              <a:t>Step </a:t>
            </a:r>
            <a:r>
              <a:rPr sz="2400" b="1" spc="-5" dirty="0">
                <a:solidFill>
                  <a:srgbClr val="FF3300"/>
                </a:solidFill>
                <a:latin typeface="Arial"/>
                <a:cs typeface="Arial"/>
              </a:rPr>
              <a:t>Three</a:t>
            </a:r>
            <a:r>
              <a:rPr sz="2400" b="1" spc="-5" dirty="0">
                <a:latin typeface="Arial"/>
                <a:cs typeface="Arial"/>
              </a:rPr>
              <a:t>: </a:t>
            </a:r>
            <a:r>
              <a:rPr sz="2400" b="1" dirty="0">
                <a:latin typeface="Arial"/>
                <a:cs typeface="Arial"/>
              </a:rPr>
              <a:t>Comparison </a:t>
            </a:r>
            <a:r>
              <a:rPr sz="2400" b="1" spc="-5" dirty="0">
                <a:latin typeface="Arial"/>
                <a:cs typeface="Arial"/>
              </a:rPr>
              <a:t>Data of Hypothetical Case</a:t>
            </a:r>
            <a:r>
              <a:rPr sz="2400" b="1" spc="6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(only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spc="10" dirty="0">
                <a:latin typeface="Arial"/>
                <a:cs typeface="Arial"/>
              </a:rPr>
              <a:t>two </a:t>
            </a:r>
            <a:r>
              <a:rPr sz="2400" b="1" spc="-5" dirty="0">
                <a:latin typeface="Arial"/>
                <a:cs typeface="Arial"/>
              </a:rPr>
              <a:t>features </a:t>
            </a:r>
            <a:r>
              <a:rPr sz="2400" b="1" dirty="0">
                <a:latin typeface="Arial"/>
                <a:cs typeface="Arial"/>
              </a:rPr>
              <a:t>noted in this</a:t>
            </a:r>
            <a:r>
              <a:rPr sz="2400" b="1" spc="-9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example))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740" y="1503934"/>
            <a:ext cx="421005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Bitemark </a:t>
            </a:r>
            <a:r>
              <a:rPr sz="2400" dirty="0">
                <a:latin typeface="Arial"/>
                <a:cs typeface="Arial"/>
              </a:rPr>
              <a:t>: </a:t>
            </a:r>
            <a:r>
              <a:rPr sz="2400" spc="-5" dirty="0">
                <a:latin typeface="Arial"/>
                <a:cs typeface="Arial"/>
              </a:rPr>
              <a:t>Upper Jaw Distance  Cuspid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cuspid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9740" y="2601595"/>
            <a:ext cx="8737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42</a:t>
            </a:r>
            <a:r>
              <a:rPr sz="2400" spc="5" dirty="0">
                <a:latin typeface="Arial"/>
                <a:cs typeface="Arial"/>
              </a:rPr>
              <a:t>mm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29096" y="1503934"/>
            <a:ext cx="275399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131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Suspect;</a:t>
            </a:r>
            <a:endParaRPr sz="2400">
              <a:latin typeface="Arial"/>
              <a:cs typeface="Arial"/>
            </a:endParaRPr>
          </a:p>
          <a:p>
            <a:pPr marL="44450" marR="5080" indent="-32384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Upper </a:t>
            </a:r>
            <a:r>
              <a:rPr sz="2400" dirty="0">
                <a:latin typeface="Arial"/>
                <a:cs typeface="Arial"/>
              </a:rPr>
              <a:t>Jaw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Distance  Cuspid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cuspid  38mm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9740" y="3332810"/>
            <a:ext cx="261048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Bitemark: Distance  </a:t>
            </a:r>
            <a:r>
              <a:rPr sz="2400" spc="-55" dirty="0">
                <a:latin typeface="Arial"/>
                <a:cs typeface="Arial"/>
              </a:rPr>
              <a:t>Tooth </a:t>
            </a:r>
            <a:r>
              <a:rPr sz="2400" spc="-5" dirty="0">
                <a:latin typeface="Arial"/>
                <a:cs typeface="Arial"/>
              </a:rPr>
              <a:t>6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5" dirty="0">
                <a:latin typeface="Arial"/>
                <a:cs typeface="Arial"/>
              </a:rPr>
              <a:t>Tooth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10  </a:t>
            </a:r>
            <a:r>
              <a:rPr sz="2400" spc="-5" dirty="0">
                <a:latin typeface="Arial"/>
                <a:cs typeface="Arial"/>
              </a:rPr>
              <a:t>44.25mm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39995" y="3332810"/>
            <a:ext cx="295719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Suspect: </a:t>
            </a:r>
            <a:r>
              <a:rPr sz="2400" dirty="0">
                <a:latin typeface="Arial"/>
                <a:cs typeface="Arial"/>
              </a:rPr>
              <a:t>: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Distance</a:t>
            </a:r>
            <a:endParaRPr sz="2400">
              <a:latin typeface="Arial"/>
              <a:cs typeface="Arial"/>
            </a:endParaRPr>
          </a:p>
          <a:p>
            <a:pPr marL="879475" marR="5080" indent="-521334">
              <a:lnSpc>
                <a:spcPct val="100000"/>
              </a:lnSpc>
              <a:spcBef>
                <a:spcPts val="5"/>
              </a:spcBef>
            </a:pPr>
            <a:r>
              <a:rPr sz="2400" spc="-55" dirty="0">
                <a:latin typeface="Arial"/>
                <a:cs typeface="Arial"/>
              </a:rPr>
              <a:t>Tooth </a:t>
            </a:r>
            <a:r>
              <a:rPr sz="2400" spc="-5" dirty="0">
                <a:latin typeface="Arial"/>
                <a:cs typeface="Arial"/>
              </a:rPr>
              <a:t>6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5" dirty="0">
                <a:latin typeface="Arial"/>
                <a:cs typeface="Arial"/>
              </a:rPr>
              <a:t>Tooth </a:t>
            </a:r>
            <a:r>
              <a:rPr sz="2400" spc="-10" dirty="0">
                <a:latin typeface="Arial"/>
                <a:cs typeface="Arial"/>
              </a:rPr>
              <a:t>10  </a:t>
            </a:r>
            <a:r>
              <a:rPr sz="2400" spc="-5" dirty="0">
                <a:latin typeface="Arial"/>
                <a:cs typeface="Arial"/>
              </a:rPr>
              <a:t>39.65mm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9740" y="4796104"/>
            <a:ext cx="30676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Angle: </a:t>
            </a:r>
            <a:r>
              <a:rPr sz="2400" dirty="0">
                <a:latin typeface="Arial"/>
                <a:cs typeface="Arial"/>
              </a:rPr>
              <a:t>+ </a:t>
            </a:r>
            <a:r>
              <a:rPr sz="2400" spc="-5" dirty="0">
                <a:latin typeface="Arial"/>
                <a:cs typeface="Arial"/>
              </a:rPr>
              <a:t>14.5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Degrees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95696" y="4796104"/>
            <a:ext cx="32365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Angle: </a:t>
            </a:r>
            <a:r>
              <a:rPr sz="2400" dirty="0">
                <a:latin typeface="Arial"/>
                <a:cs typeface="Arial"/>
              </a:rPr>
              <a:t>+ </a:t>
            </a:r>
            <a:r>
              <a:rPr sz="2400" spc="-5" dirty="0">
                <a:latin typeface="Arial"/>
                <a:cs typeface="Arial"/>
              </a:rPr>
              <a:t>12.52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Degrees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77495"/>
            <a:ext cx="30187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98930" algn="l"/>
              </a:tabLst>
            </a:pPr>
            <a:r>
              <a:rPr sz="2400" dirty="0">
                <a:latin typeface="Arial"/>
                <a:cs typeface="Arial"/>
              </a:rPr>
              <a:t>F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atures	e</a:t>
            </a:r>
            <a:r>
              <a:rPr sz="2400" spc="-10" dirty="0">
                <a:latin typeface="Arial"/>
                <a:cs typeface="Arial"/>
              </a:rPr>
              <a:t>x</a:t>
            </a:r>
            <a:r>
              <a:rPr sz="2400" dirty="0">
                <a:latin typeface="Arial"/>
                <a:cs typeface="Arial"/>
              </a:rPr>
              <a:t>amined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45178" y="177495"/>
            <a:ext cx="50692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73175" algn="l"/>
                <a:tab pos="2045335" algn="l"/>
                <a:tab pos="4157979" algn="l"/>
              </a:tabLst>
            </a:pPr>
            <a:r>
              <a:rPr sz="2400" b="1" spc="-5" dirty="0">
                <a:latin typeface="Arial"/>
                <a:cs typeface="Arial"/>
              </a:rPr>
              <a:t>during	</a:t>
            </a:r>
            <a:r>
              <a:rPr sz="2400" b="1" dirty="0">
                <a:latin typeface="Arial"/>
                <a:cs typeface="Arial"/>
              </a:rPr>
              <a:t>the	</a:t>
            </a:r>
            <a:r>
              <a:rPr sz="2400" b="1" spc="-5" dirty="0">
                <a:latin typeface="Arial"/>
                <a:cs typeface="Arial"/>
              </a:rPr>
              <a:t>comparative	dental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3890" y="2448560"/>
            <a:ext cx="2242820" cy="4293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45" dirty="0">
                <a:latin typeface="Arial"/>
                <a:cs typeface="Arial"/>
              </a:rPr>
              <a:t>Teeth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present</a:t>
            </a:r>
            <a:endParaRPr sz="2000">
              <a:latin typeface="Arial"/>
              <a:cs typeface="Arial"/>
            </a:endParaRPr>
          </a:p>
          <a:p>
            <a:pPr marL="292735" indent="-280670">
              <a:lnSpc>
                <a:spcPct val="100000"/>
              </a:lnSpc>
              <a:buAutoNum type="alphaLcPeriod"/>
              <a:tabLst>
                <a:tab pos="293370" algn="l"/>
              </a:tabLst>
            </a:pPr>
            <a:r>
              <a:rPr sz="2000" dirty="0">
                <a:latin typeface="Arial"/>
                <a:cs typeface="Arial"/>
              </a:rPr>
              <a:t>Erupted</a:t>
            </a:r>
            <a:endParaRPr sz="2000">
              <a:latin typeface="Arial"/>
              <a:cs typeface="Arial"/>
            </a:endParaRPr>
          </a:p>
          <a:p>
            <a:pPr marL="292735" indent="-280670">
              <a:lnSpc>
                <a:spcPct val="100000"/>
              </a:lnSpc>
              <a:buAutoNum type="alphaLcPeriod"/>
              <a:tabLst>
                <a:tab pos="293370" algn="l"/>
              </a:tabLst>
            </a:pPr>
            <a:r>
              <a:rPr sz="2000" dirty="0">
                <a:latin typeface="Arial"/>
                <a:cs typeface="Arial"/>
              </a:rPr>
              <a:t>Unerupted</a:t>
            </a:r>
            <a:endParaRPr sz="2000">
              <a:latin typeface="Arial"/>
              <a:cs typeface="Arial"/>
            </a:endParaRPr>
          </a:p>
          <a:p>
            <a:pPr marL="279400" indent="-267335">
              <a:lnSpc>
                <a:spcPct val="100000"/>
              </a:lnSpc>
              <a:buAutoNum type="alphaLcPeriod"/>
              <a:tabLst>
                <a:tab pos="280035" algn="l"/>
              </a:tabLst>
            </a:pPr>
            <a:r>
              <a:rPr sz="2000" dirty="0">
                <a:latin typeface="Arial"/>
                <a:cs typeface="Arial"/>
              </a:rPr>
              <a:t>Impacted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Missing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teeth</a:t>
            </a:r>
            <a:endParaRPr sz="2000">
              <a:latin typeface="Arial"/>
              <a:cs typeface="Arial"/>
            </a:endParaRPr>
          </a:p>
          <a:p>
            <a:pPr marL="292735" indent="-280670">
              <a:lnSpc>
                <a:spcPct val="100000"/>
              </a:lnSpc>
              <a:buAutoNum type="alphaLcPeriod"/>
              <a:tabLst>
                <a:tab pos="293370" algn="l"/>
              </a:tabLst>
            </a:pPr>
            <a:r>
              <a:rPr sz="2000" dirty="0">
                <a:latin typeface="Arial"/>
                <a:cs typeface="Arial"/>
              </a:rPr>
              <a:t>Congenitally</a:t>
            </a:r>
            <a:endParaRPr sz="2000">
              <a:latin typeface="Arial"/>
              <a:cs typeface="Arial"/>
            </a:endParaRPr>
          </a:p>
          <a:p>
            <a:pPr marL="292735" indent="-280670">
              <a:lnSpc>
                <a:spcPct val="100000"/>
              </a:lnSpc>
              <a:buAutoNum type="alphaLcPeriod"/>
              <a:tabLst>
                <a:tab pos="293370" algn="l"/>
              </a:tabLst>
            </a:pPr>
            <a:r>
              <a:rPr sz="2000" dirty="0">
                <a:latin typeface="Arial"/>
                <a:cs typeface="Arial"/>
              </a:rPr>
              <a:t>Lost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antemortem</a:t>
            </a:r>
            <a:endParaRPr sz="2000">
              <a:latin typeface="Arial"/>
              <a:cs typeface="Arial"/>
            </a:endParaRPr>
          </a:p>
          <a:p>
            <a:pPr marL="12700" marR="62230">
              <a:lnSpc>
                <a:spcPct val="100000"/>
              </a:lnSpc>
              <a:buAutoNum type="alphaLcPeriod"/>
              <a:tabLst>
                <a:tab pos="280035" algn="l"/>
              </a:tabLst>
            </a:pPr>
            <a:r>
              <a:rPr sz="2000" dirty="0">
                <a:latin typeface="Arial"/>
                <a:cs typeface="Arial"/>
              </a:rPr>
              <a:t>Lost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postmortem </a:t>
            </a:r>
            <a:r>
              <a:rPr sz="200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FF3300"/>
                </a:solidFill>
                <a:latin typeface="Arial"/>
                <a:cs typeface="Arial"/>
              </a:rPr>
              <a:t>Tooth</a:t>
            </a:r>
            <a:r>
              <a:rPr sz="2000" spc="-3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3300"/>
                </a:solidFill>
                <a:latin typeface="Arial"/>
                <a:cs typeface="Arial"/>
              </a:rPr>
              <a:t>type</a:t>
            </a:r>
            <a:endParaRPr sz="2000">
              <a:latin typeface="Arial"/>
              <a:cs typeface="Arial"/>
            </a:endParaRPr>
          </a:p>
          <a:p>
            <a:pPr marL="292735" indent="-280670">
              <a:lnSpc>
                <a:spcPct val="100000"/>
              </a:lnSpc>
              <a:buAutoNum type="alphaLcPeriod"/>
              <a:tabLst>
                <a:tab pos="293370" algn="l"/>
              </a:tabLst>
            </a:pPr>
            <a:r>
              <a:rPr sz="2000" dirty="0">
                <a:latin typeface="Arial"/>
                <a:cs typeface="Arial"/>
              </a:rPr>
              <a:t>Permanent</a:t>
            </a:r>
            <a:endParaRPr sz="2000">
              <a:latin typeface="Arial"/>
              <a:cs typeface="Arial"/>
            </a:endParaRPr>
          </a:p>
          <a:p>
            <a:pPr marL="292735" indent="-280670">
              <a:lnSpc>
                <a:spcPct val="100000"/>
              </a:lnSpc>
              <a:buAutoNum type="alphaLcPeriod"/>
              <a:tabLst>
                <a:tab pos="293370" algn="l"/>
              </a:tabLst>
            </a:pPr>
            <a:r>
              <a:rPr sz="2000" dirty="0">
                <a:latin typeface="Arial"/>
                <a:cs typeface="Arial"/>
              </a:rPr>
              <a:t>Deciduous</a:t>
            </a:r>
            <a:endParaRPr sz="2000">
              <a:latin typeface="Arial"/>
              <a:cs typeface="Arial"/>
            </a:endParaRPr>
          </a:p>
          <a:p>
            <a:pPr marL="279400" indent="-267335">
              <a:lnSpc>
                <a:spcPct val="100000"/>
              </a:lnSpc>
              <a:buAutoNum type="alphaLcPeriod"/>
              <a:tabLst>
                <a:tab pos="280035" algn="l"/>
              </a:tabLst>
            </a:pPr>
            <a:r>
              <a:rPr sz="2000" spc="-5" dirty="0">
                <a:latin typeface="Arial"/>
                <a:cs typeface="Arial"/>
              </a:rPr>
              <a:t>Mixed</a:t>
            </a:r>
            <a:endParaRPr sz="2000">
              <a:latin typeface="Arial"/>
              <a:cs typeface="Arial"/>
            </a:endParaRPr>
          </a:p>
          <a:p>
            <a:pPr marL="292735" indent="-280670">
              <a:lnSpc>
                <a:spcPct val="100000"/>
              </a:lnSpc>
              <a:buAutoNum type="alphaLcPeriod"/>
              <a:tabLst>
                <a:tab pos="293370" algn="l"/>
              </a:tabLst>
            </a:pPr>
            <a:r>
              <a:rPr sz="2000" dirty="0">
                <a:latin typeface="Arial"/>
                <a:cs typeface="Arial"/>
              </a:rPr>
              <a:t>Retained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primary</a:t>
            </a:r>
            <a:endParaRPr sz="2000">
              <a:latin typeface="Arial"/>
              <a:cs typeface="Arial"/>
            </a:endParaRPr>
          </a:p>
          <a:p>
            <a:pPr marL="292735" indent="-280670">
              <a:lnSpc>
                <a:spcPct val="100000"/>
              </a:lnSpc>
              <a:buAutoNum type="alphaLcPeriod"/>
              <a:tabLst>
                <a:tab pos="293370" algn="l"/>
              </a:tabLst>
            </a:pPr>
            <a:r>
              <a:rPr sz="2000" dirty="0">
                <a:latin typeface="Arial"/>
                <a:cs typeface="Arial"/>
              </a:rPr>
              <a:t>Supernumerary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3890" y="543814"/>
            <a:ext cx="8470265" cy="1870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4139" marR="5080" algn="just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identification. This extensive </a:t>
            </a:r>
            <a:r>
              <a:rPr sz="2400" b="1" dirty="0">
                <a:latin typeface="Arial"/>
                <a:cs typeface="Arial"/>
              </a:rPr>
              <a:t>list </a:t>
            </a:r>
            <a:r>
              <a:rPr sz="2400" b="1" spc="-5" dirty="0">
                <a:latin typeface="Arial"/>
                <a:cs typeface="Arial"/>
              </a:rPr>
              <a:t>represents the  complexity of these cases, particularly </a:t>
            </a:r>
            <a:r>
              <a:rPr sz="2400" b="1" dirty="0">
                <a:latin typeface="Arial"/>
                <a:cs typeface="Arial"/>
              </a:rPr>
              <a:t>in </a:t>
            </a:r>
            <a:r>
              <a:rPr sz="2400" b="1" spc="-5" dirty="0">
                <a:latin typeface="Arial"/>
                <a:cs typeface="Arial"/>
              </a:rPr>
              <a:t>those instances  </a:t>
            </a:r>
            <a:r>
              <a:rPr sz="2400" b="1" dirty="0">
                <a:latin typeface="Arial"/>
                <a:cs typeface="Arial"/>
              </a:rPr>
              <a:t>in </a:t>
            </a:r>
            <a:r>
              <a:rPr sz="2400" b="1" spc="5" dirty="0">
                <a:latin typeface="Arial"/>
                <a:cs typeface="Arial"/>
              </a:rPr>
              <a:t>which </a:t>
            </a:r>
            <a:r>
              <a:rPr sz="2400" b="1" dirty="0">
                <a:latin typeface="Arial"/>
                <a:cs typeface="Arial"/>
              </a:rPr>
              <a:t>restorative </a:t>
            </a:r>
            <a:r>
              <a:rPr sz="2400" b="1" spc="-5" dirty="0">
                <a:latin typeface="Arial"/>
                <a:cs typeface="Arial"/>
              </a:rPr>
              <a:t>treatment </a:t>
            </a:r>
            <a:r>
              <a:rPr sz="2400" b="1" dirty="0">
                <a:latin typeface="Arial"/>
                <a:cs typeface="Arial"/>
              </a:rPr>
              <a:t>is </a:t>
            </a:r>
            <a:r>
              <a:rPr sz="2400" b="1" spc="-5" dirty="0">
                <a:latin typeface="Arial"/>
                <a:cs typeface="Arial"/>
              </a:rPr>
              <a:t>absent or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minimal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165"/>
              </a:lnSpc>
              <a:spcBef>
                <a:spcPts val="1560"/>
              </a:spcBef>
            </a:pPr>
            <a:r>
              <a:rPr sz="2000" spc="-45" dirty="0">
                <a:solidFill>
                  <a:srgbClr val="FF3300"/>
                </a:solidFill>
                <a:latin typeface="Arial"/>
                <a:cs typeface="Arial"/>
              </a:rPr>
              <a:t>Teeth</a:t>
            </a:r>
            <a:endParaRPr sz="2000">
              <a:latin typeface="Arial"/>
              <a:cs typeface="Arial"/>
            </a:endParaRPr>
          </a:p>
          <a:p>
            <a:pPr marL="3975100">
              <a:lnSpc>
                <a:spcPts val="2165"/>
              </a:lnSpc>
            </a:pPr>
            <a:r>
              <a:rPr sz="2000" spc="-45" dirty="0">
                <a:solidFill>
                  <a:srgbClr val="FF3300"/>
                </a:solidFill>
                <a:latin typeface="Arial"/>
                <a:cs typeface="Arial"/>
              </a:rPr>
              <a:t>Tooth</a:t>
            </a:r>
            <a:r>
              <a:rPr sz="2000" spc="-3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3300"/>
                </a:solidFill>
                <a:latin typeface="Arial"/>
                <a:cs typeface="Arial"/>
              </a:rPr>
              <a:t>position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06900" y="2388235"/>
            <a:ext cx="2301240" cy="1855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45415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a. Malposition  Crown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morphology</a:t>
            </a:r>
            <a:endParaRPr sz="2000">
              <a:latin typeface="Arial"/>
              <a:cs typeface="Arial"/>
            </a:endParaRPr>
          </a:p>
          <a:p>
            <a:pPr marL="292735" indent="-280670">
              <a:lnSpc>
                <a:spcPct val="100000"/>
              </a:lnSpc>
              <a:buAutoNum type="alphaLcPeriod"/>
              <a:tabLst>
                <a:tab pos="293370" algn="l"/>
              </a:tabLst>
            </a:pPr>
            <a:r>
              <a:rPr sz="2000" dirty="0">
                <a:latin typeface="Arial"/>
                <a:cs typeface="Arial"/>
              </a:rPr>
              <a:t>Size and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shape</a:t>
            </a:r>
            <a:endParaRPr sz="2000">
              <a:latin typeface="Arial"/>
              <a:cs typeface="Arial"/>
            </a:endParaRPr>
          </a:p>
          <a:p>
            <a:pPr marL="292735" indent="-280670">
              <a:lnSpc>
                <a:spcPct val="100000"/>
              </a:lnSpc>
              <a:buAutoNum type="alphaLcPeriod"/>
              <a:tabLst>
                <a:tab pos="293370" algn="l"/>
              </a:tabLst>
            </a:pPr>
            <a:r>
              <a:rPr sz="2000" dirty="0">
                <a:latin typeface="Arial"/>
                <a:cs typeface="Arial"/>
              </a:rPr>
              <a:t>Enamel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thickness</a:t>
            </a:r>
            <a:endParaRPr sz="2000">
              <a:latin typeface="Arial"/>
              <a:cs typeface="Arial"/>
            </a:endParaRPr>
          </a:p>
          <a:p>
            <a:pPr marL="279400" indent="-267335">
              <a:lnSpc>
                <a:spcPct val="100000"/>
              </a:lnSpc>
              <a:buAutoNum type="alphaLcPeriod"/>
              <a:tabLst>
                <a:tab pos="280035" algn="l"/>
              </a:tabLst>
            </a:pPr>
            <a:r>
              <a:rPr sz="2000" dirty="0">
                <a:latin typeface="Arial"/>
                <a:cs typeface="Arial"/>
              </a:rPr>
              <a:t>Contact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points</a:t>
            </a:r>
            <a:endParaRPr sz="2000">
              <a:latin typeface="Arial"/>
              <a:cs typeface="Arial"/>
            </a:endParaRPr>
          </a:p>
          <a:p>
            <a:pPr marL="292735" indent="-280670">
              <a:lnSpc>
                <a:spcPct val="100000"/>
              </a:lnSpc>
              <a:buAutoNum type="alphaLcPeriod"/>
              <a:tabLst>
                <a:tab pos="293370" algn="l"/>
              </a:tabLst>
            </a:pPr>
            <a:r>
              <a:rPr sz="2000" dirty="0">
                <a:latin typeface="Arial"/>
                <a:cs typeface="Arial"/>
              </a:rPr>
              <a:t>Racial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variations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06900" y="4522089"/>
            <a:ext cx="3242945" cy="2160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3300"/>
                </a:solidFill>
                <a:latin typeface="Arial"/>
                <a:cs typeface="Arial"/>
              </a:rPr>
              <a:t>Crown</a:t>
            </a:r>
            <a:r>
              <a:rPr sz="2000" spc="-3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3300"/>
                </a:solidFill>
                <a:latin typeface="Arial"/>
                <a:cs typeface="Arial"/>
              </a:rPr>
              <a:t>pathology</a:t>
            </a:r>
            <a:endParaRPr sz="2000">
              <a:latin typeface="Arial"/>
              <a:cs typeface="Arial"/>
            </a:endParaRPr>
          </a:p>
          <a:p>
            <a:pPr marL="292735" indent="-280670">
              <a:lnSpc>
                <a:spcPct val="100000"/>
              </a:lnSpc>
              <a:buAutoNum type="alphaLcPeriod"/>
              <a:tabLst>
                <a:tab pos="293370" algn="l"/>
              </a:tabLst>
            </a:pPr>
            <a:r>
              <a:rPr sz="2000" dirty="0">
                <a:latin typeface="Arial"/>
                <a:cs typeface="Arial"/>
              </a:rPr>
              <a:t>Caries</a:t>
            </a:r>
            <a:endParaRPr sz="2000">
              <a:latin typeface="Arial"/>
              <a:cs typeface="Arial"/>
            </a:endParaRPr>
          </a:p>
          <a:p>
            <a:pPr marL="279400" indent="-267335">
              <a:lnSpc>
                <a:spcPct val="100000"/>
              </a:lnSpc>
              <a:spcBef>
                <a:spcPts val="5"/>
              </a:spcBef>
              <a:buAutoNum type="alphaLcPeriod"/>
              <a:tabLst>
                <a:tab pos="280035" algn="l"/>
              </a:tabLst>
            </a:pPr>
            <a:r>
              <a:rPr sz="2000" spc="-5" dirty="0">
                <a:latin typeface="Arial"/>
                <a:cs typeface="Arial"/>
              </a:rPr>
              <a:t>Attrition, </a:t>
            </a:r>
            <a:r>
              <a:rPr sz="2000" dirty="0">
                <a:latin typeface="Arial"/>
                <a:cs typeface="Arial"/>
              </a:rPr>
              <a:t>abrasion,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erosion</a:t>
            </a:r>
            <a:endParaRPr sz="2000">
              <a:latin typeface="Arial"/>
              <a:cs typeface="Arial"/>
            </a:endParaRPr>
          </a:p>
          <a:p>
            <a:pPr marL="12700" marR="172720">
              <a:lnSpc>
                <a:spcPct val="100000"/>
              </a:lnSpc>
              <a:buAutoNum type="alphaLcPeriod"/>
              <a:tabLst>
                <a:tab pos="266065" algn="l"/>
              </a:tabLst>
            </a:pPr>
            <a:r>
              <a:rPr sz="2000" dirty="0">
                <a:latin typeface="Arial"/>
                <a:cs typeface="Arial"/>
              </a:rPr>
              <a:t>Atypical variations,  enamel pearls, peg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laterals  etc.</a:t>
            </a:r>
            <a:endParaRPr sz="2000">
              <a:latin typeface="Arial"/>
              <a:cs typeface="Arial"/>
            </a:endParaRPr>
          </a:p>
          <a:p>
            <a:pPr marL="292735" indent="-280670">
              <a:lnSpc>
                <a:spcPct val="100000"/>
              </a:lnSpc>
              <a:buAutoNum type="alphaLcPeriod"/>
              <a:tabLst>
                <a:tab pos="293370" algn="l"/>
              </a:tabLst>
            </a:pPr>
            <a:r>
              <a:rPr sz="2000" dirty="0">
                <a:latin typeface="Arial"/>
                <a:cs typeface="Arial"/>
              </a:rPr>
              <a:t>Dentigerous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cyst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4729</Words>
  <Application>Microsoft Office PowerPoint</Application>
  <PresentationFormat>On-screen Show (4:3)</PresentationFormat>
  <Paragraphs>654</Paragraphs>
  <Slides>113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113</vt:i4>
      </vt:variant>
    </vt:vector>
  </HeadingPairs>
  <TitlesOfParts>
    <vt:vector size="114" baseType="lpstr">
      <vt:lpstr>Office Theme</vt:lpstr>
      <vt:lpstr>FORENSIC  ODONTOLOGY</vt:lpstr>
      <vt:lpstr>OVERVEIW OF  FORENSIC ODONTOLOGY</vt:lpstr>
      <vt:lpstr>FIELDS OF FORENSIC ODONTOLOGY</vt:lpstr>
      <vt:lpstr>FIELDS OF FORENSIC  ODONTOLOGY</vt:lpstr>
      <vt:lpstr>2. CRIMINAL:</vt:lpstr>
      <vt:lpstr>PowerPoint Presentation</vt:lpstr>
      <vt:lpstr>PowerPoint Presentation</vt:lpstr>
      <vt:lpstr>PowerPoint Presentation</vt:lpstr>
      <vt:lpstr>EXPERIENCE IN FORENSIC  ODONTOLOGY</vt:lpstr>
      <vt:lpstr>EXPERIENCE IN FORENSIC  ODONTOLOGY</vt:lpstr>
      <vt:lpstr>IDENTIFICATION</vt:lpstr>
      <vt:lpstr>PowerPoint Presentation</vt:lpstr>
      <vt:lpstr>Identification Methods</vt:lpstr>
      <vt:lpstr>Victim identification Principles</vt:lpstr>
      <vt:lpstr>VISUAL OR PERSONAL  RECONGNITION</vt:lpstr>
      <vt:lpstr>PERSONAL EFFECTS</vt:lpstr>
      <vt:lpstr>PowerPoint Presentation</vt:lpstr>
      <vt:lpstr>PowerPoint Presentation</vt:lpstr>
      <vt:lpstr>PowerPoint Presentation</vt:lpstr>
      <vt:lpstr>PowerPoint Presentation</vt:lpstr>
      <vt:lpstr>Age Determination</vt:lpstr>
      <vt:lpstr>Dental films can estimate age up to  about 18 years old or completion of  third molar formation</vt:lpstr>
      <vt:lpstr>Determination of Age from Bones</vt:lpstr>
      <vt:lpstr>Determination of Age from Bones</vt:lpstr>
      <vt:lpstr>DNA typing is not only to help apprehend the guilty , but also to free the innocent ’</vt:lpstr>
      <vt:lpstr>PowerPoint Presentation</vt:lpstr>
      <vt:lpstr>Dental Identification</vt:lpstr>
      <vt:lpstr>Body Identification by Dental  Means</vt:lpstr>
      <vt:lpstr>Human Remains Identification</vt:lpstr>
      <vt:lpstr>Human Remains Identification</vt:lpstr>
      <vt:lpstr>Forensic Dental Organization</vt:lpstr>
      <vt:lpstr>PowerPoint Presentation</vt:lpstr>
      <vt:lpstr>Postmortem Identification</vt:lpstr>
      <vt:lpstr>Postmortem Identification</vt:lpstr>
      <vt:lpstr>Partial mandible  and maxilla  fragments</vt:lpstr>
      <vt:lpstr>Mixed teeth and  prostheses</vt:lpstr>
      <vt:lpstr>PowerPoint Presentation</vt:lpstr>
      <vt:lpstr>Case identified in mass disaster</vt:lpstr>
      <vt:lpstr>Postmortem Radiographs</vt:lpstr>
      <vt:lpstr>Determination of Sex</vt:lpstr>
      <vt:lpstr>Determination of Race</vt:lpstr>
      <vt:lpstr>Race Determination</vt:lpstr>
      <vt:lpstr>Facial Reconstruction</vt:lpstr>
      <vt:lpstr>Facial Reconstruction</vt:lpstr>
      <vt:lpstr>Facial Reconstruction</vt:lpstr>
      <vt:lpstr>Facial Reconstruction</vt:lpstr>
      <vt:lpstr>BITE MARK IN  FORENSIC ODONTOLOGY</vt:lpstr>
      <vt:lpstr>Photograph, impressions of abused are taken</vt:lpstr>
      <vt:lpstr>Bite registration of abused dentition in wax can help match bitemarks on victim</vt:lpstr>
      <vt:lpstr>Photograph of  suspect taken</vt:lpstr>
      <vt:lpstr>Bite registration of  supect dentition in  wax can help match  bitemarks on abused</vt:lpstr>
      <vt:lpstr>Comparison of the Bite Mark and the Suspect’s Dentition</vt:lpstr>
      <vt:lpstr>Sample Analysis</vt:lpstr>
      <vt:lpstr>Sample Analysis</vt:lpstr>
      <vt:lpstr>ACETATE OVERLAYS</vt:lpstr>
      <vt:lpstr>The Accuracy of Skin as a Substrate for a  Bitemark</vt:lpstr>
      <vt:lpstr>PowerPoint Presentation</vt:lpstr>
      <vt:lpstr>COMPUTER PROGRAMS</vt:lpstr>
      <vt:lpstr>What are limitations to both?</vt:lpstr>
      <vt:lpstr>CRITICISMS OF BITEMARK ANALYSIS</vt:lpstr>
      <vt:lpstr>BITE MARK ANALYSIS</vt:lpstr>
      <vt:lpstr>PowerPoint Presentation</vt:lpstr>
      <vt:lpstr>PowerPoint Presentation</vt:lpstr>
      <vt:lpstr>If there were no three dimensional (i.e., tooth indentations)  that could be used for increased detail the vagaries of  inflammation and tissue response to trauma.</vt:lpstr>
      <vt:lpstr>PowerPoint Presentation</vt:lpstr>
      <vt:lpstr>PowerPoint Presentation</vt:lpstr>
      <vt:lpstr>PowerPoint Presentation</vt:lpstr>
      <vt:lpstr>Features of Digital Evidence Image Formats</vt:lpstr>
      <vt:lpstr>Resolution</vt:lpstr>
      <vt:lpstr>Storage of Archival Images</vt:lpstr>
      <vt:lpstr>Increments of 25% up to 300 and 400% enlargements may  be shown on the computer monitor using this tool. The only  limitation is the very high resolution image (300 dpi required )  to avoid pixellation (fuzziness) of the magnified picture.</vt:lpstr>
      <vt:lpstr>PowerPoint Presentation</vt:lpstr>
      <vt:lpstr>PowerPoint Presentation</vt:lpstr>
      <vt:lpstr>PowerPoint Presentation</vt:lpstr>
      <vt:lpstr>PowerPoint Presentation</vt:lpstr>
      <vt:lpstr>Digitally Created Circle Placed in Corner of "L" Shaped Ruler and Red Box Showing Undistorted Length of Scale.</vt:lpstr>
      <vt:lpstr>PowerPoint Presentation</vt:lpstr>
      <vt:lpstr>Determination of Theta</vt:lpstr>
      <vt:lpstr>PowerPoint Presentation</vt:lpstr>
      <vt:lpstr>Type I Distortion</vt:lpstr>
      <vt:lpstr>PowerPoint Presentation</vt:lpstr>
      <vt:lpstr>Type III Distortion</vt:lpstr>
      <vt:lpstr>Type IV Distortion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Photographic Standards</vt:lpstr>
      <vt:lpstr>PowerPoint Presentation</vt:lpstr>
      <vt:lpstr>PowerPoint Presentation</vt:lpstr>
      <vt:lpstr>Computer Generated Hollow Volume Overlay</vt:lpstr>
      <vt:lpstr>The actual computer comparison uses each dental arch</vt:lpstr>
      <vt:lpstr>Metric Analysis of Bite Mark Injuries</vt:lpstr>
      <vt:lpstr>PowerPoint Presentation</vt:lpstr>
      <vt:lpstr>Typical Metric and Spatial Analysis of Bite Mark (Data Points  Placed at Central Portion of Each Mark in Injury. Teeth #8 and  #9 are not clearly seen in bite mark and are not included.  Tooth # 5 has the data point placed in its central fossa. )</vt:lpstr>
      <vt:lpstr>PowerPoint Presentation</vt:lpstr>
      <vt:lpstr>PowerPoint Presentation</vt:lpstr>
      <vt:lpstr>Features examined</vt:lpstr>
      <vt:lpstr>PowerPoint Presentation</vt:lpstr>
      <vt:lpstr>PowerPoint Presentation</vt:lpstr>
      <vt:lpstr>PowerPoint Presentation</vt:lpstr>
      <vt:lpstr>PowerPoint Presentation</vt:lpstr>
      <vt:lpstr>Test Bite Media</vt:lpstr>
      <vt:lpstr>Comparison Techniques</vt:lpstr>
      <vt:lpstr>PowerPoint Presentation</vt:lpstr>
      <vt:lpstr>Variations of the Prototypical Bitemark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FORENSIC  ODONTOLOGY</dc:title>
  <dc:creator>IDA ROOM</dc:creator>
  <cp:lastModifiedBy>IDA ROOM</cp:lastModifiedBy>
  <cp:revision>1</cp:revision>
  <dcterms:created xsi:type="dcterms:W3CDTF">2023-05-19T06:58:24Z</dcterms:created>
  <dcterms:modified xsi:type="dcterms:W3CDTF">2023-07-01T07:35:15Z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2023-05-19T00:00:00Z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2023-05-19T00:00:00Z</vt:filetime>
  </property>
</Properties>
</file>