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8" r:id="rId4"/>
    <p:sldId id="259" r:id="rId5"/>
    <p:sldId id="260" r:id="rId6"/>
    <p:sldId id="261" r:id="rId7"/>
    <p:sldId id="383" r:id="rId8"/>
    <p:sldId id="262" r:id="rId9"/>
    <p:sldId id="384" r:id="rId10"/>
    <p:sldId id="263" r:id="rId11"/>
    <p:sldId id="264" r:id="rId12"/>
    <p:sldId id="265" r:id="rId13"/>
    <p:sldId id="266" r:id="rId14"/>
    <p:sldId id="268" r:id="rId15"/>
    <p:sldId id="267" r:id="rId16"/>
    <p:sldId id="269" r:id="rId17"/>
    <p:sldId id="270" r:id="rId18"/>
    <p:sldId id="274" r:id="rId19"/>
    <p:sldId id="275" r:id="rId20"/>
    <p:sldId id="276" r:id="rId21"/>
    <p:sldId id="277" r:id="rId22"/>
    <p:sldId id="338" r:id="rId23"/>
    <p:sldId id="279" r:id="rId24"/>
    <p:sldId id="280" r:id="rId25"/>
    <p:sldId id="285" r:id="rId26"/>
    <p:sldId id="286" r:id="rId27"/>
    <p:sldId id="287" r:id="rId28"/>
    <p:sldId id="288" r:id="rId29"/>
    <p:sldId id="289" r:id="rId30"/>
    <p:sldId id="281" r:id="rId31"/>
    <p:sldId id="290" r:id="rId32"/>
    <p:sldId id="282" r:id="rId33"/>
    <p:sldId id="327" r:id="rId34"/>
    <p:sldId id="337" r:id="rId35"/>
    <p:sldId id="339" r:id="rId36"/>
    <p:sldId id="340" r:id="rId37"/>
    <p:sldId id="341" r:id="rId38"/>
    <p:sldId id="374" r:id="rId39"/>
    <p:sldId id="376" r:id="rId40"/>
    <p:sldId id="377" r:id="rId41"/>
    <p:sldId id="342" r:id="rId42"/>
    <p:sldId id="380" r:id="rId43"/>
    <p:sldId id="375" r:id="rId44"/>
    <p:sldId id="378" r:id="rId45"/>
    <p:sldId id="379" r:id="rId46"/>
    <p:sldId id="381" r:id="rId47"/>
    <p:sldId id="393" r:id="rId48"/>
    <p:sldId id="387" r:id="rId49"/>
    <p:sldId id="388" r:id="rId50"/>
    <p:sldId id="389" r:id="rId51"/>
    <p:sldId id="392" r:id="rId52"/>
    <p:sldId id="390" r:id="rId53"/>
    <p:sldId id="391"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86" r:id="rId8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a:srgbClr val="800000"/>
    <a:srgbClr val="D60093"/>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7T06:13:33.116"/>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7T06:13:34.375"/>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7T06:13:40.781"/>
    </inkml:context>
    <inkml:brush xml:id="br0">
      <inkml:brushProperty name="width" value="0.05" units="cm"/>
      <inkml:brushProperty name="height" value="0.05" units="cm"/>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7T06:13:49.155"/>
    </inkml:context>
    <inkml:brush xml:id="br0">
      <inkml:brushProperty name="width" value="0.05" units="cm"/>
      <inkml:brushProperty name="height" value="0.05" units="cm"/>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7T06:13:59.2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616E98-FAAA-4190-8DD7-CD9BE30CEC64}" type="datetimeFigureOut">
              <a:rPr lang="en-US"/>
              <a:pPr>
                <a:defRPr/>
              </a:pPr>
              <a:t>19-May-23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7E5098-835F-4B0C-A3AC-E084F2EAC6E7}" type="slidenum">
              <a:rPr lang="en-US"/>
              <a:pPr>
                <a:defRPr/>
              </a:pPr>
              <a:t>‹#›</a:t>
            </a:fld>
            <a:endParaRPr lang="en-US"/>
          </a:p>
        </p:txBody>
      </p:sp>
    </p:spTree>
    <p:extLst>
      <p:ext uri="{BB962C8B-B14F-4D97-AF65-F5344CB8AC3E}">
        <p14:creationId xmlns:p14="http://schemas.microsoft.com/office/powerpoint/2010/main" val="1896684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D205C27F-BE75-4BEA-AB87-D9C05620A356}" type="slidenum">
              <a:rPr lang="en-US" sz="1200" smtClean="0">
                <a:latin typeface="Arial" charset="0"/>
              </a:rPr>
              <a:pPr eaLnBrk="1" hangingPunct="1"/>
              <a:t>9</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297E5098-835F-4B0C-A3AC-E084F2EAC6E7}" type="slidenum">
              <a:rPr lang="en-US" smtClean="0"/>
              <a:pPr>
                <a:defRPr/>
              </a:pPr>
              <a:t>53</a:t>
            </a:fld>
            <a:endParaRPr lang="en-US"/>
          </a:p>
        </p:txBody>
      </p:sp>
    </p:spTree>
    <p:extLst>
      <p:ext uri="{BB962C8B-B14F-4D97-AF65-F5344CB8AC3E}">
        <p14:creationId xmlns:p14="http://schemas.microsoft.com/office/powerpoint/2010/main" val="297528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955D6-927C-41A8-BD84-B757EF9DBECB}" type="slidenum">
              <a:rPr lang="en-US"/>
              <a:pPr>
                <a:defRPr/>
              </a:pPr>
              <a:t>‹#›</a:t>
            </a:fld>
            <a:endParaRPr lang="en-US"/>
          </a:p>
        </p:txBody>
      </p:sp>
    </p:spTree>
    <p:extLst>
      <p:ext uri="{BB962C8B-B14F-4D97-AF65-F5344CB8AC3E}">
        <p14:creationId xmlns:p14="http://schemas.microsoft.com/office/powerpoint/2010/main" val="3493127378"/>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ED6AC-BF91-43B5-9D2A-B0632BFAA6B4}" type="slidenum">
              <a:rPr lang="en-US"/>
              <a:pPr>
                <a:defRPr/>
              </a:pPr>
              <a:t>‹#›</a:t>
            </a:fld>
            <a:endParaRPr lang="en-US"/>
          </a:p>
        </p:txBody>
      </p:sp>
    </p:spTree>
    <p:extLst>
      <p:ext uri="{BB962C8B-B14F-4D97-AF65-F5344CB8AC3E}">
        <p14:creationId xmlns:p14="http://schemas.microsoft.com/office/powerpoint/2010/main" val="2674377929"/>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2FF22-5CD8-4C9A-A36B-A58C4DA15660}" type="slidenum">
              <a:rPr lang="en-US"/>
              <a:pPr>
                <a:defRPr/>
              </a:pPr>
              <a:t>‹#›</a:t>
            </a:fld>
            <a:endParaRPr lang="en-US"/>
          </a:p>
        </p:txBody>
      </p:sp>
    </p:spTree>
    <p:extLst>
      <p:ext uri="{BB962C8B-B14F-4D97-AF65-F5344CB8AC3E}">
        <p14:creationId xmlns:p14="http://schemas.microsoft.com/office/powerpoint/2010/main" val="3583672469"/>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37ECD7-FBA4-487E-8168-762B1E70EDA0}" type="slidenum">
              <a:rPr lang="en-US"/>
              <a:pPr>
                <a:defRPr/>
              </a:pPr>
              <a:t>‹#›</a:t>
            </a:fld>
            <a:endParaRPr lang="en-US"/>
          </a:p>
        </p:txBody>
      </p:sp>
    </p:spTree>
    <p:extLst>
      <p:ext uri="{BB962C8B-B14F-4D97-AF65-F5344CB8AC3E}">
        <p14:creationId xmlns:p14="http://schemas.microsoft.com/office/powerpoint/2010/main" val="2501594623"/>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E5B675F-26FC-4C56-9498-828FACCC9ABF}" type="slidenum">
              <a:rPr lang="en-US"/>
              <a:pPr>
                <a:defRPr/>
              </a:pPr>
              <a:t>‹#›</a:t>
            </a:fld>
            <a:endParaRPr lang="en-US"/>
          </a:p>
        </p:txBody>
      </p:sp>
    </p:spTree>
    <p:extLst>
      <p:ext uri="{BB962C8B-B14F-4D97-AF65-F5344CB8AC3E}">
        <p14:creationId xmlns:p14="http://schemas.microsoft.com/office/powerpoint/2010/main" val="296311251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2C3092-4A15-481E-B9F0-56591D4A754A}" type="slidenum">
              <a:rPr lang="en-US"/>
              <a:pPr>
                <a:defRPr/>
              </a:pPr>
              <a:t>‹#›</a:t>
            </a:fld>
            <a:endParaRPr lang="en-US"/>
          </a:p>
        </p:txBody>
      </p:sp>
    </p:spTree>
    <p:extLst>
      <p:ext uri="{BB962C8B-B14F-4D97-AF65-F5344CB8AC3E}">
        <p14:creationId xmlns:p14="http://schemas.microsoft.com/office/powerpoint/2010/main" val="4274085005"/>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F9872A7-489B-4096-8282-2EADE3B6BACB}" type="slidenum">
              <a:rPr lang="en-US"/>
              <a:pPr>
                <a:defRPr/>
              </a:pPr>
              <a:t>‹#›</a:t>
            </a:fld>
            <a:endParaRPr lang="en-US"/>
          </a:p>
        </p:txBody>
      </p:sp>
    </p:spTree>
    <p:extLst>
      <p:ext uri="{BB962C8B-B14F-4D97-AF65-F5344CB8AC3E}">
        <p14:creationId xmlns:p14="http://schemas.microsoft.com/office/powerpoint/2010/main" val="229047116"/>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7C5827-6E24-4D52-B559-EC816AFB5711}" type="slidenum">
              <a:rPr lang="en-US"/>
              <a:pPr>
                <a:defRPr/>
              </a:pPr>
              <a:t>‹#›</a:t>
            </a:fld>
            <a:endParaRPr lang="en-US"/>
          </a:p>
        </p:txBody>
      </p:sp>
    </p:spTree>
    <p:extLst>
      <p:ext uri="{BB962C8B-B14F-4D97-AF65-F5344CB8AC3E}">
        <p14:creationId xmlns:p14="http://schemas.microsoft.com/office/powerpoint/2010/main" val="3081186447"/>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32603E-7A67-42D3-ABE2-E43B60B174F7}" type="slidenum">
              <a:rPr lang="en-US"/>
              <a:pPr>
                <a:defRPr/>
              </a:pPr>
              <a:t>‹#›</a:t>
            </a:fld>
            <a:endParaRPr lang="en-US"/>
          </a:p>
        </p:txBody>
      </p:sp>
    </p:spTree>
    <p:extLst>
      <p:ext uri="{BB962C8B-B14F-4D97-AF65-F5344CB8AC3E}">
        <p14:creationId xmlns:p14="http://schemas.microsoft.com/office/powerpoint/2010/main" val="375378365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D9DA9F-82BC-4899-9C82-9FA06A5A4434}" type="slidenum">
              <a:rPr lang="en-US"/>
              <a:pPr>
                <a:defRPr/>
              </a:pPr>
              <a:t>‹#›</a:t>
            </a:fld>
            <a:endParaRPr lang="en-US"/>
          </a:p>
        </p:txBody>
      </p:sp>
    </p:spTree>
    <p:extLst>
      <p:ext uri="{BB962C8B-B14F-4D97-AF65-F5344CB8AC3E}">
        <p14:creationId xmlns:p14="http://schemas.microsoft.com/office/powerpoint/2010/main" val="3971984368"/>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5AF6E0-1C32-4CC8-B449-4F7E3A931E8E}" type="slidenum">
              <a:rPr lang="en-US"/>
              <a:pPr>
                <a:defRPr/>
              </a:pPr>
              <a:t>‹#›</a:t>
            </a:fld>
            <a:endParaRPr lang="en-US"/>
          </a:p>
        </p:txBody>
      </p:sp>
    </p:spTree>
    <p:extLst>
      <p:ext uri="{BB962C8B-B14F-4D97-AF65-F5344CB8AC3E}">
        <p14:creationId xmlns:p14="http://schemas.microsoft.com/office/powerpoint/2010/main" val="360007809"/>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31A712-C58F-4A01-A8C6-6A51E82802FD}" type="slidenum">
              <a:rPr lang="en-US"/>
              <a:pPr>
                <a:defRPr/>
              </a:pPr>
              <a:t>‹#›</a:t>
            </a:fld>
            <a:endParaRPr lang="en-US"/>
          </a:p>
        </p:txBody>
      </p:sp>
    </p:spTree>
    <p:extLst>
      <p:ext uri="{BB962C8B-B14F-4D97-AF65-F5344CB8AC3E}">
        <p14:creationId xmlns:p14="http://schemas.microsoft.com/office/powerpoint/2010/main" val="2337737368"/>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3B079B-C9D3-4994-9044-41D24625F4CB}" type="slidenum">
              <a:rPr lang="en-US"/>
              <a:pPr>
                <a:defRPr/>
              </a:pPr>
              <a:t>‹#›</a:t>
            </a:fld>
            <a:endParaRPr lang="en-US"/>
          </a:p>
        </p:txBody>
      </p:sp>
    </p:spTree>
    <p:extLst>
      <p:ext uri="{BB962C8B-B14F-4D97-AF65-F5344CB8AC3E}">
        <p14:creationId xmlns:p14="http://schemas.microsoft.com/office/powerpoint/2010/main" val="1298897724"/>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F06FAD-565C-4BAB-852F-CFF119127D52}" type="slidenum">
              <a:rPr lang="en-US"/>
              <a:pPr>
                <a:defRPr/>
              </a:pPr>
              <a:t>‹#›</a:t>
            </a:fld>
            <a:endParaRPr lang="en-US"/>
          </a:p>
        </p:txBody>
      </p:sp>
    </p:spTree>
    <p:extLst>
      <p:ext uri="{BB962C8B-B14F-4D97-AF65-F5344CB8AC3E}">
        <p14:creationId xmlns:p14="http://schemas.microsoft.com/office/powerpoint/2010/main" val="3600928202"/>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DC53AF-9C76-4068-8AF4-FADDF24A9758}" type="slidenum">
              <a:rPr lang="en-US"/>
              <a:pPr>
                <a:defRPr/>
              </a:pPr>
              <a:t>‹#›</a:t>
            </a:fld>
            <a:endParaRPr lang="en-US"/>
          </a:p>
        </p:txBody>
      </p:sp>
    </p:spTree>
    <p:extLst>
      <p:ext uri="{BB962C8B-B14F-4D97-AF65-F5344CB8AC3E}">
        <p14:creationId xmlns:p14="http://schemas.microsoft.com/office/powerpoint/2010/main" val="1097989339"/>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3C8EFC-D323-47A0-82D7-875F117147F1}" type="slidenum">
              <a:rPr lang="en-US"/>
              <a:pPr>
                <a:defRPr/>
              </a:pPr>
              <a:t>‹#›</a:t>
            </a:fld>
            <a:endParaRPr lang="en-US"/>
          </a:p>
        </p:txBody>
      </p:sp>
    </p:spTree>
    <p:extLst>
      <p:ext uri="{BB962C8B-B14F-4D97-AF65-F5344CB8AC3E}">
        <p14:creationId xmlns:p14="http://schemas.microsoft.com/office/powerpoint/2010/main" val="290794198"/>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D02AA230-5613-42F1-B2A5-0C5582B264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9.jpeg"/><Relationship Id="rId7" Type="http://schemas.openxmlformats.org/officeDocument/2006/relationships/customXml" Target="../ink/ink3.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customXml" Target="../ink/ink1.xml"/><Relationship Id="rId9" Type="http://schemas.openxmlformats.org/officeDocument/2006/relationships/customXml" Target="../ink/ink5.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2362200"/>
          </a:xfrm>
        </p:spPr>
        <p:txBody>
          <a:bodyPr/>
          <a:lstStyle/>
          <a:p>
            <a:pPr eaLnBrk="1" hangingPunct="1">
              <a:defRPr/>
            </a:pPr>
            <a:r>
              <a:rPr lang="en-US" sz="7200" b="1" i="1">
                <a:solidFill>
                  <a:srgbClr val="FF0000"/>
                </a:solidFill>
                <a:effectLst>
                  <a:outerShdw blurRad="38100" dist="38100" dir="2700000" algn="tl">
                    <a:srgbClr val="000000"/>
                  </a:outerShdw>
                </a:effectLst>
                <a:latin typeface="Times New Roman" pitchFamily="18" charset="0"/>
                <a:cs typeface="Times New Roman" pitchFamily="18" charset="0"/>
              </a:rPr>
              <a:t>EXODONTIA</a:t>
            </a:r>
          </a:p>
        </p:txBody>
      </p:sp>
      <p:sp>
        <p:nvSpPr>
          <p:cNvPr id="2" name="Rectangle 1"/>
          <p:cNvSpPr/>
          <p:nvPr/>
        </p:nvSpPr>
        <p:spPr>
          <a:xfrm>
            <a:off x="304800" y="4660900"/>
            <a:ext cx="8686800" cy="1816100"/>
          </a:xfrm>
          <a:prstGeom prst="rect">
            <a:avLst/>
          </a:prstGeom>
        </p:spPr>
        <p:txBody>
          <a:bodyPr>
            <a:spAutoFit/>
          </a:bodyPr>
          <a:lstStyle/>
          <a:p>
            <a:pPr algn="r">
              <a:defRPr/>
            </a:pPr>
            <a:r>
              <a:rPr lang="en-US" dirty="0" err="1">
                <a:solidFill>
                  <a:schemeClr val="bg1">
                    <a:lumMod val="95000"/>
                  </a:schemeClr>
                </a:solidFill>
              </a:rPr>
              <a:t>Dr</a:t>
            </a:r>
            <a:r>
              <a:rPr lang="en-US" dirty="0">
                <a:solidFill>
                  <a:schemeClr val="bg1">
                    <a:lumMod val="95000"/>
                  </a:schemeClr>
                </a:solidFill>
              </a:rPr>
              <a:t> RAJA SATISH </a:t>
            </a:r>
            <a:r>
              <a:rPr lang="en-US" baseline="-25000" dirty="0">
                <a:solidFill>
                  <a:schemeClr val="bg1">
                    <a:lumMod val="95000"/>
                  </a:schemeClr>
                </a:solidFill>
              </a:rPr>
              <a:t>MDS</a:t>
            </a:r>
            <a:r>
              <a:rPr lang="en-US" dirty="0">
                <a:solidFill>
                  <a:schemeClr val="bg1">
                    <a:lumMod val="95000"/>
                  </a:schemeClr>
                </a:solidFill>
              </a:rPr>
              <a:t>,</a:t>
            </a:r>
          </a:p>
          <a:p>
            <a:pPr algn="r">
              <a:defRPr/>
            </a:pPr>
            <a:r>
              <a:rPr lang="en-US" dirty="0">
                <a:solidFill>
                  <a:schemeClr val="bg1">
                    <a:lumMod val="95000"/>
                  </a:schemeClr>
                </a:solidFill>
              </a:rPr>
              <a:t>PROFESSOR,</a:t>
            </a:r>
          </a:p>
          <a:p>
            <a:pPr algn="r">
              <a:defRPr/>
            </a:pPr>
            <a:r>
              <a:rPr lang="en-US" dirty="0">
                <a:solidFill>
                  <a:schemeClr val="bg1">
                    <a:lumMod val="95000"/>
                  </a:schemeClr>
                </a:solidFill>
              </a:rPr>
              <a:t>ORAL AND MAXILLOFACIAL SURGERY,</a:t>
            </a:r>
          </a:p>
          <a:p>
            <a:pPr algn="r">
              <a:defRPr/>
            </a:pPr>
            <a:r>
              <a:rPr lang="en-US" dirty="0">
                <a:solidFill>
                  <a:schemeClr val="bg1">
                    <a:lumMod val="95000"/>
                  </a:schemeClr>
                </a:solidFill>
              </a:rPr>
              <a:t>SIBAR INSTITUTE OF DENTAL SCIENCES</a:t>
            </a:r>
            <a:r>
              <a:rPr lang="en-US" dirty="0"/>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000" fill="hold"/>
                                        <p:tgtEl>
                                          <p:spTgt spid="2050"/>
                                        </p:tgtEl>
                                        <p:attrNameLst>
                                          <p:attrName>ppt_w</p:attrName>
                                        </p:attrNameLst>
                                      </p:cBhvr>
                                      <p:tavLst>
                                        <p:tav tm="0">
                                          <p:val>
                                            <p:fltVal val="0"/>
                                          </p:val>
                                        </p:tav>
                                        <p:tav tm="100000">
                                          <p:val>
                                            <p:strVal val="#ppt_w"/>
                                          </p:val>
                                        </p:tav>
                                      </p:tavLst>
                                    </p:anim>
                                    <p:anim calcmode="lin" valueType="num">
                                      <p:cBhvr>
                                        <p:cTn id="8" dur="3000" fill="hold"/>
                                        <p:tgtEl>
                                          <p:spTgt spid="2050"/>
                                        </p:tgtEl>
                                        <p:attrNameLst>
                                          <p:attrName>ppt_h</p:attrName>
                                        </p:attrNameLst>
                                      </p:cBhvr>
                                      <p:tavLst>
                                        <p:tav tm="0">
                                          <p:val>
                                            <p:fltVal val="0"/>
                                          </p:val>
                                        </p:tav>
                                        <p:tav tm="100000">
                                          <p:val>
                                            <p:strVal val="#ppt_h"/>
                                          </p:val>
                                        </p:tav>
                                      </p:tavLst>
                                    </p:anim>
                                    <p:animEffect transition="in" filter="fade">
                                      <p:cBhvr>
                                        <p:cTn id="9"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b="1" i="1">
                <a:solidFill>
                  <a:srgbClr val="FF0000"/>
                </a:solidFill>
                <a:latin typeface="Times New Roman" pitchFamily="18" charset="0"/>
                <a:cs typeface="Times New Roman" pitchFamily="18" charset="0"/>
              </a:rPr>
              <a:t>ARMAMENTARIUM</a:t>
            </a:r>
          </a:p>
        </p:txBody>
      </p:sp>
      <p:sp>
        <p:nvSpPr>
          <p:cNvPr id="11267" name="Rectangle 3"/>
          <p:cNvSpPr>
            <a:spLocks noGrp="1" noChangeArrowheads="1"/>
          </p:cNvSpPr>
          <p:nvPr>
            <p:ph type="body" sz="half" idx="1"/>
          </p:nvPr>
        </p:nvSpPr>
        <p:spPr>
          <a:xfrm>
            <a:off x="457200" y="1600200"/>
            <a:ext cx="8077200" cy="4525963"/>
          </a:xfrm>
        </p:spPr>
        <p:txBody>
          <a:bodyPr/>
          <a:lstStyle/>
          <a:p>
            <a:pPr eaLnBrk="1" hangingPunct="1">
              <a:buFontTx/>
              <a:buNone/>
            </a:pPr>
            <a:r>
              <a:rPr lang="en-US" sz="2800" b="1">
                <a:solidFill>
                  <a:srgbClr val="D60093"/>
                </a:solidFill>
                <a:latin typeface="Times New Roman" pitchFamily="18" charset="0"/>
                <a:cs typeface="Times New Roman" pitchFamily="18" charset="0"/>
              </a:rPr>
              <a:t>FORCEPS</a:t>
            </a:r>
          </a:p>
          <a:p>
            <a:pPr eaLnBrk="1" hangingPunct="1">
              <a:buFontTx/>
              <a:buNone/>
            </a:pPr>
            <a:r>
              <a:rPr lang="en-US" sz="2800">
                <a:solidFill>
                  <a:srgbClr val="D60093"/>
                </a:solidFill>
                <a:latin typeface="Times New Roman" pitchFamily="18" charset="0"/>
                <a:cs typeface="Times New Roman" pitchFamily="18" charset="0"/>
              </a:rPr>
              <a:t>Basic components of extraction forceps are</a:t>
            </a:r>
          </a:p>
        </p:txBody>
      </p:sp>
      <p:pic>
        <p:nvPicPr>
          <p:cNvPr id="11268" name="Picture 4" descr="P3090007"/>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1447800" y="3200400"/>
            <a:ext cx="5867400" cy="28194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Line 6"/>
          <p:cNvSpPr>
            <a:spLocks noChangeShapeType="1"/>
          </p:cNvSpPr>
          <p:nvPr/>
        </p:nvSpPr>
        <p:spPr bwMode="auto">
          <a:xfrm>
            <a:off x="2590800" y="3200400"/>
            <a:ext cx="0" cy="1295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Text Box 7"/>
          <p:cNvSpPr txBox="1">
            <a:spLocks noChangeArrowheads="1"/>
          </p:cNvSpPr>
          <p:nvPr/>
        </p:nvSpPr>
        <p:spPr bwMode="auto">
          <a:xfrm>
            <a:off x="1676400" y="4038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800000"/>
                </a:solidFill>
              </a:rPr>
              <a:t>BEAK</a:t>
            </a:r>
          </a:p>
        </p:txBody>
      </p:sp>
      <p:sp>
        <p:nvSpPr>
          <p:cNvPr id="11271" name="Line 8"/>
          <p:cNvSpPr>
            <a:spLocks noChangeShapeType="1"/>
          </p:cNvSpPr>
          <p:nvPr/>
        </p:nvSpPr>
        <p:spPr bwMode="auto">
          <a:xfrm>
            <a:off x="3429000" y="3200400"/>
            <a:ext cx="0" cy="1295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Text Box 9"/>
          <p:cNvSpPr txBox="1">
            <a:spLocks noChangeArrowheads="1"/>
          </p:cNvSpPr>
          <p:nvPr/>
        </p:nvSpPr>
        <p:spPr bwMode="auto">
          <a:xfrm>
            <a:off x="2590800" y="4038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800000"/>
                </a:solidFill>
                <a:latin typeface="Arial" charset="0"/>
                <a:cs typeface="Arial" charset="0"/>
              </a:rPr>
              <a:t>HINGE</a:t>
            </a:r>
          </a:p>
        </p:txBody>
      </p:sp>
      <p:sp>
        <p:nvSpPr>
          <p:cNvPr id="11273" name="Line 10"/>
          <p:cNvSpPr>
            <a:spLocks noChangeShapeType="1"/>
          </p:cNvSpPr>
          <p:nvPr/>
        </p:nvSpPr>
        <p:spPr bwMode="auto">
          <a:xfrm>
            <a:off x="6477000" y="3200400"/>
            <a:ext cx="0" cy="1295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Text Box 11"/>
          <p:cNvSpPr txBox="1">
            <a:spLocks noChangeArrowheads="1"/>
          </p:cNvSpPr>
          <p:nvPr/>
        </p:nvSpPr>
        <p:spPr bwMode="auto">
          <a:xfrm>
            <a:off x="4038600" y="4038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800000"/>
                </a:solidFill>
                <a:latin typeface="Arial" charset="0"/>
                <a:cs typeface="Arial" charset="0"/>
              </a:rPr>
              <a:t>HANDLE</a:t>
            </a:r>
          </a:p>
        </p:txBody>
      </p:sp>
    </p:spTree>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381000" y="609600"/>
            <a:ext cx="8305800" cy="1295400"/>
          </a:xfrm>
        </p:spPr>
        <p:txBody>
          <a:bodyPr/>
          <a:lstStyle/>
          <a:p>
            <a:pPr eaLnBrk="1" hangingPunct="1">
              <a:buFontTx/>
              <a:buNone/>
            </a:pPr>
            <a:r>
              <a:rPr lang="en-US" sz="2400">
                <a:solidFill>
                  <a:srgbClr val="D60093"/>
                </a:solidFill>
                <a:latin typeface="Times New Roman" pitchFamily="18" charset="0"/>
                <a:cs typeface="Times New Roman" pitchFamily="18" charset="0"/>
              </a:rPr>
              <a:t>FORCEPS USED IN MAXILLARY TEETH</a:t>
            </a:r>
          </a:p>
        </p:txBody>
      </p:sp>
      <p:pic>
        <p:nvPicPr>
          <p:cNvPr id="12291" name="Picture 4" descr="P3090009"/>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1009650" y="1676400"/>
            <a:ext cx="3314700" cy="4419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7" descr="P3090011"/>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4983163" y="1676400"/>
            <a:ext cx="3246437" cy="4419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10"/>
          <p:cNvSpPr txBox="1">
            <a:spLocks noChangeArrowheads="1"/>
          </p:cNvSpPr>
          <p:nvPr/>
        </p:nvSpPr>
        <p:spPr bwMode="auto">
          <a:xfrm>
            <a:off x="1524000" y="63246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MAXILLARY ANTERIOR</a:t>
            </a:r>
          </a:p>
        </p:txBody>
      </p:sp>
      <p:sp>
        <p:nvSpPr>
          <p:cNvPr id="12294" name="Text Box 12"/>
          <p:cNvSpPr txBox="1">
            <a:spLocks noChangeArrowheads="1"/>
          </p:cNvSpPr>
          <p:nvPr/>
        </p:nvSpPr>
        <p:spPr bwMode="auto">
          <a:xfrm>
            <a:off x="5410200" y="6324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MAXILLARY PREMOLAR</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3090013"/>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381000" y="228600"/>
            <a:ext cx="2668588" cy="3557588"/>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9" descr="P3090017"/>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914400" y="4191000"/>
            <a:ext cx="2057400" cy="2055813"/>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12" descr="P3090019"/>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5486400" y="228600"/>
            <a:ext cx="2670175" cy="3559175"/>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18"/>
          <p:cNvSpPr txBox="1">
            <a:spLocks noChangeArrowheads="1"/>
          </p:cNvSpPr>
          <p:nvPr/>
        </p:nvSpPr>
        <p:spPr bwMode="auto">
          <a:xfrm>
            <a:off x="381000" y="63246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MOLAR (FIRST QUADRENT)</a:t>
            </a:r>
          </a:p>
        </p:txBody>
      </p:sp>
      <p:sp>
        <p:nvSpPr>
          <p:cNvPr id="13318" name="Text Box 19"/>
          <p:cNvSpPr txBox="1">
            <a:spLocks noChangeArrowheads="1"/>
          </p:cNvSpPr>
          <p:nvPr/>
        </p:nvSpPr>
        <p:spPr bwMode="auto">
          <a:xfrm>
            <a:off x="5410200" y="63246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endParaRPr lang="en-US" sz="1800">
              <a:latin typeface="Arial" charset="0"/>
              <a:cs typeface="Arial" charset="0"/>
            </a:endParaRPr>
          </a:p>
        </p:txBody>
      </p:sp>
      <p:sp>
        <p:nvSpPr>
          <p:cNvPr id="13319" name="Text Box 20"/>
          <p:cNvSpPr txBox="1">
            <a:spLocks noChangeArrowheads="1"/>
          </p:cNvSpPr>
          <p:nvPr/>
        </p:nvSpPr>
        <p:spPr bwMode="auto">
          <a:xfrm>
            <a:off x="5715000" y="63246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endParaRPr lang="en-US" sz="1800">
              <a:latin typeface="Arial" charset="0"/>
              <a:cs typeface="Arial" charset="0"/>
            </a:endParaRPr>
          </a:p>
        </p:txBody>
      </p:sp>
      <p:sp>
        <p:nvSpPr>
          <p:cNvPr id="13320" name="Text Box 21"/>
          <p:cNvSpPr txBox="1">
            <a:spLocks noChangeArrowheads="1"/>
          </p:cNvSpPr>
          <p:nvPr/>
        </p:nvSpPr>
        <p:spPr bwMode="auto">
          <a:xfrm>
            <a:off x="5105400" y="63246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MOLAR (SECOND QUADRENT)</a:t>
            </a:r>
          </a:p>
        </p:txBody>
      </p:sp>
      <p:pic>
        <p:nvPicPr>
          <p:cNvPr id="13321" name="Picture 23" descr="P3100007"/>
          <p:cNvPicPr>
            <a:picLocks noGrp="1" noChangeAspect="1" noChangeArrowheads="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a:xfrm>
            <a:off x="6019800" y="4114800"/>
            <a:ext cx="1974850" cy="2133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609600" y="60198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BIONATE FORCEPS</a:t>
            </a:r>
          </a:p>
        </p:txBody>
      </p:sp>
      <p:sp>
        <p:nvSpPr>
          <p:cNvPr id="14339" name="Text Box 11"/>
          <p:cNvSpPr txBox="1">
            <a:spLocks noChangeArrowheads="1"/>
          </p:cNvSpPr>
          <p:nvPr/>
        </p:nvSpPr>
        <p:spPr bwMode="auto">
          <a:xfrm>
            <a:off x="5486400" y="54102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MAXILLARY COWHORN RIGHT &amp; LEFT</a:t>
            </a:r>
          </a:p>
        </p:txBody>
      </p:sp>
      <p:pic>
        <p:nvPicPr>
          <p:cNvPr id="14340" name="Picture 13" descr="P3100013"/>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57200" y="685800"/>
            <a:ext cx="3543300" cy="47244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15" descr="P310001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8200" y="1524000"/>
            <a:ext cx="4267200" cy="28448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3090017"/>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79463" y="1143000"/>
            <a:ext cx="3736975" cy="4983163"/>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7"/>
          <p:cNvSpPr txBox="1">
            <a:spLocks noChangeArrowheads="1"/>
          </p:cNvSpPr>
          <p:nvPr/>
        </p:nvSpPr>
        <p:spPr bwMode="auto">
          <a:xfrm>
            <a:off x="2590800" y="6172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MAXILLARY III MOLAR FORCEPS</a:t>
            </a:r>
          </a:p>
        </p:txBody>
      </p:sp>
      <p:pic>
        <p:nvPicPr>
          <p:cNvPr id="15364" name="Picture 8" descr="P3100015"/>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097463" y="1143000"/>
            <a:ext cx="3376612" cy="493395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800">
                <a:solidFill>
                  <a:srgbClr val="D60093"/>
                </a:solidFill>
                <a:latin typeface="Times New Roman" pitchFamily="18" charset="0"/>
                <a:cs typeface="Times New Roman" pitchFamily="18" charset="0"/>
              </a:rPr>
              <a:t>FORCEPS USED IN MANDIBULAR REGION</a:t>
            </a:r>
          </a:p>
        </p:txBody>
      </p:sp>
      <p:pic>
        <p:nvPicPr>
          <p:cNvPr id="16387" name="Picture 4" descr="P3090007"/>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066800" y="1524000"/>
            <a:ext cx="3119438" cy="4419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6" descr="P3090009"/>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791200" y="1524000"/>
            <a:ext cx="2667000" cy="43434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8"/>
          <p:cNvSpPr txBox="1">
            <a:spLocks noChangeArrowheads="1"/>
          </p:cNvSpPr>
          <p:nvPr/>
        </p:nvSpPr>
        <p:spPr bwMode="auto">
          <a:xfrm>
            <a:off x="1066800" y="6172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MANDIBULAR ANTERIOR</a:t>
            </a:r>
          </a:p>
        </p:txBody>
      </p:sp>
      <p:sp>
        <p:nvSpPr>
          <p:cNvPr id="16390" name="Text Box 9"/>
          <p:cNvSpPr txBox="1">
            <a:spLocks noChangeArrowheads="1"/>
          </p:cNvSpPr>
          <p:nvPr/>
        </p:nvSpPr>
        <p:spPr bwMode="auto">
          <a:xfrm>
            <a:off x="5410200" y="61722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MANDIBULAR PREMOLAR</a:t>
            </a:r>
          </a:p>
        </p:txBody>
      </p:sp>
    </p:spTree>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309001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62000" y="762000"/>
            <a:ext cx="3714750" cy="49530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6" descr="P3090015"/>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867400" y="1447800"/>
            <a:ext cx="2487613" cy="3316288"/>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9"/>
          <p:cNvSpPr txBox="1">
            <a:spLocks noChangeArrowheads="1"/>
          </p:cNvSpPr>
          <p:nvPr/>
        </p:nvSpPr>
        <p:spPr bwMode="auto">
          <a:xfrm>
            <a:off x="685800" y="60960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MANDIBULAR MOLAR</a:t>
            </a:r>
          </a:p>
        </p:txBody>
      </p:sp>
      <p:sp>
        <p:nvSpPr>
          <p:cNvPr id="17413" name="Text Box 10"/>
          <p:cNvSpPr txBox="1">
            <a:spLocks noChangeArrowheads="1"/>
          </p:cNvSpPr>
          <p:nvPr/>
        </p:nvSpPr>
        <p:spPr bwMode="auto">
          <a:xfrm>
            <a:off x="5486400" y="52578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MANDIBULAR COWHORN</a:t>
            </a:r>
          </a:p>
        </p:txBody>
      </p:sp>
    </p:spTree>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a:solidFill>
                  <a:srgbClr val="FF0000"/>
                </a:solidFill>
                <a:latin typeface="Times New Roman" pitchFamily="18" charset="0"/>
                <a:cs typeface="Times New Roman" pitchFamily="18" charset="0"/>
              </a:rPr>
              <a:t>ELEVATORS</a:t>
            </a:r>
          </a:p>
        </p:txBody>
      </p:sp>
      <p:pic>
        <p:nvPicPr>
          <p:cNvPr id="18435" name="Picture 5" descr="P3090009"/>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514600" y="1371600"/>
            <a:ext cx="3486150" cy="46482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9"/>
          <p:cNvSpPr txBox="1">
            <a:spLocks noChangeArrowheads="1"/>
          </p:cNvSpPr>
          <p:nvPr/>
        </p:nvSpPr>
        <p:spPr bwMode="auto">
          <a:xfrm>
            <a:off x="2438400" y="62484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solidFill>
                  <a:srgbClr val="FFFF66"/>
                </a:solidFill>
                <a:latin typeface="Arial" charset="0"/>
                <a:cs typeface="Arial" charset="0"/>
              </a:rPr>
              <a:t>MOLT’S PERIOSTIAL ELEVATOR</a:t>
            </a:r>
          </a:p>
        </p:txBody>
      </p:sp>
    </p:spTree>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GENERAL ARRANGEMENTS</a:t>
            </a:r>
          </a:p>
        </p:txBody>
      </p:sp>
      <p:sp>
        <p:nvSpPr>
          <p:cNvPr id="19459" name="Rectangle 3"/>
          <p:cNvSpPr>
            <a:spLocks noGrp="1" noChangeArrowheads="1"/>
          </p:cNvSpPr>
          <p:nvPr>
            <p:ph type="body" sz="half" idx="1"/>
          </p:nvPr>
        </p:nvSpPr>
        <p:spPr>
          <a:xfrm>
            <a:off x="457200" y="1295400"/>
            <a:ext cx="8382000" cy="5257800"/>
          </a:xfrm>
        </p:spPr>
        <p:txBody>
          <a:bodyPr/>
          <a:lstStyle/>
          <a:p>
            <a:pPr eaLnBrk="1" hangingPunct="1">
              <a:lnSpc>
                <a:spcPct val="125000"/>
              </a:lnSpc>
              <a:buFontTx/>
              <a:buNone/>
            </a:pPr>
            <a:r>
              <a:rPr lang="en-US" sz="2400">
                <a:solidFill>
                  <a:srgbClr val="D60093"/>
                </a:solidFill>
                <a:latin typeface="Times New Roman" pitchFamily="18" charset="0"/>
                <a:cs typeface="Times New Roman" pitchFamily="18" charset="0"/>
              </a:rPr>
              <a:t>POSITION OF THE OPERATOR:</a:t>
            </a:r>
          </a:p>
          <a:p>
            <a:pPr eaLnBrk="1" hangingPunct="1">
              <a:lnSpc>
                <a:spcPct val="125000"/>
              </a:lnSpc>
              <a:buFontTx/>
              <a:buNone/>
            </a:pPr>
            <a:r>
              <a:rPr lang="en-US" sz="2400">
                <a:solidFill>
                  <a:srgbClr val="FFFF66"/>
                </a:solidFill>
                <a:latin typeface="Times New Roman" pitchFamily="18" charset="0"/>
                <a:cs typeface="Times New Roman" pitchFamily="18" charset="0"/>
              </a:rPr>
              <a:t>When extracting any tooth except the right mandibular molars, premolars and canines the operator stands on the right hand side of the patients.</a:t>
            </a:r>
          </a:p>
        </p:txBody>
      </p:sp>
      <p:pic>
        <p:nvPicPr>
          <p:cNvPr id="19460" name="Picture 4" descr="P3090007"/>
          <p:cNvPicPr>
            <a:picLocks noGrp="1" noChangeAspect="1" noChangeArrowheads="1"/>
          </p:cNvPicPr>
          <p:nvPr>
            <p:ph sz="quarter" idx="2"/>
          </p:nvPr>
        </p:nvPicPr>
        <p:blipFill>
          <a:blip r:embed="rId2" cstate="email">
            <a:lum bright="6000"/>
            <a:extLst>
              <a:ext uri="{28A0092B-C50C-407E-A947-70E740481C1C}">
                <a14:useLocalDpi xmlns:a14="http://schemas.microsoft.com/office/drawing/2010/main"/>
              </a:ext>
            </a:extLst>
          </a:blip>
          <a:srcRect/>
          <a:stretch>
            <a:fillRect/>
          </a:stretch>
        </p:blipFill>
        <p:spPr>
          <a:xfrm>
            <a:off x="304800" y="3505200"/>
            <a:ext cx="4191000" cy="314325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6" descr="P3090009"/>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5257800" y="3124200"/>
            <a:ext cx="3657600" cy="3567113"/>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p:txBody>
          <a:bodyPr/>
          <a:lstStyle/>
          <a:p>
            <a:pPr eaLnBrk="1" hangingPunct="1">
              <a:lnSpc>
                <a:spcPct val="125000"/>
              </a:lnSpc>
              <a:buFontTx/>
              <a:buNone/>
            </a:pPr>
            <a:r>
              <a:rPr lang="en-US" sz="2400">
                <a:solidFill>
                  <a:srgbClr val="FFFF66"/>
                </a:solidFill>
                <a:latin typeface="Times New Roman" pitchFamily="18" charset="0"/>
                <a:cs typeface="Times New Roman" pitchFamily="18" charset="0"/>
              </a:rPr>
              <a:t>For the removal of right mandibular molars and premolars the operator stands behind the patient. Some time the operator must stand upon a raised platform or operating box in order to achieve optimal working position.</a:t>
            </a:r>
          </a:p>
        </p:txBody>
      </p:sp>
      <p:pic>
        <p:nvPicPr>
          <p:cNvPr id="20483" name="Picture 4" descr="P3090010"/>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800600" y="1905000"/>
            <a:ext cx="4114800" cy="36449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4191000" cy="1143000"/>
          </a:xfrm>
        </p:spPr>
        <p:txBody>
          <a:bodyPr/>
          <a:lstStyle/>
          <a:p>
            <a:pPr eaLnBrk="1" hangingPunct="1"/>
            <a:r>
              <a:rPr lang="en-US" sz="3600" b="1" i="1">
                <a:solidFill>
                  <a:srgbClr val="FF0000"/>
                </a:solidFill>
                <a:latin typeface="Times New Roman" pitchFamily="18" charset="0"/>
                <a:cs typeface="Times New Roman" pitchFamily="18" charset="0"/>
              </a:rPr>
              <a:t>DEFINITION</a:t>
            </a:r>
          </a:p>
        </p:txBody>
      </p:sp>
      <p:sp>
        <p:nvSpPr>
          <p:cNvPr id="3075" name="Rectangle 3"/>
          <p:cNvSpPr>
            <a:spLocks noGrp="1" noChangeArrowheads="1"/>
          </p:cNvSpPr>
          <p:nvPr>
            <p:ph type="body" idx="1"/>
          </p:nvPr>
        </p:nvSpPr>
        <p:spPr>
          <a:xfrm>
            <a:off x="533400" y="1905000"/>
            <a:ext cx="8229600" cy="4525963"/>
          </a:xfrm>
        </p:spPr>
        <p:txBody>
          <a:bodyPr/>
          <a:lstStyle/>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The ideal tooth extraction is painless removal of the whole tooth, or tooth root, with  minimal trauma to the investing tissues, so that the wound heels uneventfully and no post operative prosthetic problem is created.</a:t>
            </a: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304800"/>
            <a:ext cx="8686800" cy="6553200"/>
          </a:xfrm>
        </p:spPr>
        <p:txBody>
          <a:bodyPr/>
          <a:lstStyle/>
          <a:p>
            <a:pPr eaLnBrk="1" hangingPunct="1">
              <a:buFontTx/>
              <a:buNone/>
            </a:pPr>
            <a:r>
              <a:rPr lang="en-US" sz="2800">
                <a:solidFill>
                  <a:srgbClr val="D60093"/>
                </a:solidFill>
                <a:latin typeface="Times New Roman" pitchFamily="18" charset="0"/>
                <a:cs typeface="Times New Roman" pitchFamily="18" charset="0"/>
              </a:rPr>
              <a:t>HEIGHT OF THE DENTAL CHAIR:</a:t>
            </a:r>
          </a:p>
          <a:p>
            <a:pPr eaLnBrk="1" hangingPunct="1">
              <a:lnSpc>
                <a:spcPct val="120000"/>
              </a:lnSpc>
              <a:buFontTx/>
              <a:buNone/>
            </a:pPr>
            <a:r>
              <a:rPr lang="en-US" sz="2800">
                <a:solidFill>
                  <a:srgbClr val="FFFF66"/>
                </a:solidFill>
                <a:latin typeface="Times New Roman" pitchFamily="18" charset="0"/>
                <a:cs typeface="Times New Roman" pitchFamily="18" charset="0"/>
              </a:rPr>
              <a:t>This is an important consideration which is often ignored.</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When a maxillary tooth is being extracted, the chair should be adjusted so that the site of operation is about 8cm (3inch) below the shoulder level of operator.</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During the extraction of mandibular tooth the chair height should be adjusted so that the tooth to be extracted is about 16cm (6inch) below the level of operators elbow.</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When the operator is standing behind the patient the chair should be lowered sufficiently to enable him to have a clear view of the field of operation.</a:t>
            </a:r>
          </a:p>
          <a:p>
            <a:pPr eaLnBrk="1" hangingPunct="1">
              <a:lnSpc>
                <a:spcPct val="120000"/>
              </a:lnSpc>
              <a:buFontTx/>
              <a:buNone/>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228600"/>
            <a:ext cx="8229600" cy="6629400"/>
          </a:xfrm>
        </p:spPr>
        <p:txBody>
          <a:bodyPr/>
          <a:lstStyle/>
          <a:p>
            <a:pPr eaLnBrk="1" hangingPunct="1">
              <a:buFontTx/>
              <a:buNone/>
            </a:pPr>
            <a:r>
              <a:rPr lang="en-US" sz="2800">
                <a:solidFill>
                  <a:srgbClr val="D60093"/>
                </a:solidFill>
                <a:latin typeface="Times New Roman" pitchFamily="18" charset="0"/>
                <a:cs typeface="Times New Roman" pitchFamily="18" charset="0"/>
              </a:rPr>
              <a:t>LIGHT:</a:t>
            </a:r>
          </a:p>
          <a:p>
            <a:pPr eaLnBrk="1" hangingPunct="1">
              <a:lnSpc>
                <a:spcPct val="125000"/>
              </a:lnSpc>
              <a:buFontTx/>
              <a:buNone/>
            </a:pPr>
            <a:r>
              <a:rPr lang="en-US" sz="2800">
                <a:solidFill>
                  <a:srgbClr val="FFFF66"/>
                </a:solidFill>
                <a:latin typeface="Times New Roman" pitchFamily="18" charset="0"/>
                <a:cs typeface="Times New Roman" pitchFamily="18" charset="0"/>
              </a:rPr>
              <a:t>Good illumination of the operative field is absolute essential for successful extraction of teeth, failure to ensure adequate lighting of the site of operation is a common fault.</a:t>
            </a:r>
          </a:p>
          <a:p>
            <a:pPr eaLnBrk="1" hangingPunct="1">
              <a:lnSpc>
                <a:spcPct val="125000"/>
              </a:lnSpc>
              <a:buFontTx/>
              <a:buNone/>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a:solidFill>
                  <a:srgbClr val="FF0000"/>
                </a:solidFill>
                <a:latin typeface="Times New Roman" pitchFamily="18" charset="0"/>
                <a:cs typeface="Times New Roman" pitchFamily="18" charset="0"/>
              </a:rPr>
              <a:t>MECHANICAL PRINCIPLE OFEXTRACTION</a:t>
            </a:r>
          </a:p>
        </p:txBody>
      </p:sp>
      <p:sp>
        <p:nvSpPr>
          <p:cNvPr id="23555" name="Rectangle 3"/>
          <p:cNvSpPr>
            <a:spLocks noGrp="1" noChangeArrowheads="1"/>
          </p:cNvSpPr>
          <p:nvPr>
            <p:ph type="body"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Expansion of bony socket to permit removal of its contained tooth.</a:t>
            </a:r>
          </a:p>
          <a:p>
            <a:pPr eaLnBrk="1" hangingPunct="1">
              <a:buClr>
                <a:srgbClr val="00FF00"/>
              </a:buClr>
              <a:buFont typeface="Wingdings" pitchFamily="2" charset="2"/>
              <a:buNone/>
            </a:pPr>
            <a:endParaRPr lang="en-US" sz="2400">
              <a:solidFill>
                <a:srgbClr val="FFFF66"/>
              </a:solidFill>
              <a:latin typeface="Times New Roman" pitchFamily="18" charset="0"/>
              <a:cs typeface="Times New Roman" pitchFamily="18" charset="0"/>
            </a:endParaRP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use of a lever and fulcrum to force a tooth or root out of the socket along the path of least resistance</a:t>
            </a:r>
          </a:p>
          <a:p>
            <a:pPr eaLnBrk="1" hangingPunct="1">
              <a:buClr>
                <a:srgbClr val="00FF00"/>
              </a:buClr>
              <a:buFont typeface="Wingdings" pitchFamily="2" charset="2"/>
              <a:buNone/>
            </a:pPr>
            <a:endParaRPr lang="en-US" sz="2400">
              <a:solidFill>
                <a:srgbClr val="FFFF66"/>
              </a:solidFill>
              <a:latin typeface="Times New Roman" pitchFamily="18" charset="0"/>
              <a:cs typeface="Times New Roman" pitchFamily="18" charset="0"/>
            </a:endParaRP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Insertion of wedge or wedges between the tooth-root and the bony socket wall, thus causing the tooth to rise in the socket</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EXTRACTION WITH DENTAL FORCEPS</a:t>
            </a:r>
          </a:p>
        </p:txBody>
      </p:sp>
      <p:sp>
        <p:nvSpPr>
          <p:cNvPr id="24579" name="Rectangle 3"/>
          <p:cNvSpPr>
            <a:spLocks noGrp="1" noChangeArrowheads="1"/>
          </p:cNvSpPr>
          <p:nvPr>
            <p:ph type="body" idx="1"/>
          </p:nvPr>
        </p:nvSpPr>
        <p:spPr/>
        <p:txBody>
          <a:bodyPr/>
          <a:lstStyle/>
          <a:p>
            <a:pPr eaLnBrk="1" hangingPunct="1">
              <a:buFontTx/>
              <a:buNone/>
            </a:pPr>
            <a:r>
              <a:rPr lang="en-US" sz="2800">
                <a:solidFill>
                  <a:srgbClr val="D60093"/>
                </a:solidFill>
                <a:latin typeface="Times New Roman" pitchFamily="18" charset="0"/>
                <a:cs typeface="Times New Roman" pitchFamily="18" charset="0"/>
              </a:rPr>
              <a:t>PRINCIPLES OF FORCEPS APPLICATION:</a:t>
            </a:r>
          </a:p>
          <a:p>
            <a:pPr eaLnBrk="1" hangingPunct="1">
              <a:buFontTx/>
              <a:buNone/>
            </a:pPr>
            <a:endParaRPr lang="en-US" sz="2800">
              <a:solidFill>
                <a:srgbClr val="D60093"/>
              </a:solidFill>
              <a:latin typeface="Times New Roman" pitchFamily="18" charset="0"/>
              <a:cs typeface="Times New Roman" pitchFamily="18" charset="0"/>
            </a:endParaRP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Dental forceps are designed to grasp the root or root mass of the teeth and not the crown</a:t>
            </a:r>
          </a:p>
          <a:p>
            <a:pPr eaLnBrk="1" hangingPunct="1">
              <a:buClr>
                <a:srgbClr val="00FF00"/>
              </a:buClr>
              <a:buFont typeface="Wingdings" pitchFamily="2" charset="2"/>
              <a:buNone/>
            </a:pPr>
            <a:endParaRPr lang="en-US" sz="2800">
              <a:solidFill>
                <a:srgbClr val="FFFF66"/>
              </a:solidFill>
              <a:latin typeface="Times New Roman" pitchFamily="18" charset="0"/>
              <a:cs typeface="Times New Roman" pitchFamily="18" charset="0"/>
            </a:endParaRP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Forceps are applied to the tooth root, the blades are forced along the periodontal membrane</a:t>
            </a:r>
          </a:p>
          <a:p>
            <a:pPr eaLnBrk="1" hangingPunct="1">
              <a:buClr>
                <a:srgbClr val="00FF00"/>
              </a:buClr>
              <a:buFont typeface="Wingdings" pitchFamily="2" charset="2"/>
              <a:buChar char="v"/>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a:p>
            <a:pPr eaLnBrk="1" hangingPunct="1">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p:txBody>
      </p:sp>
      <p:sp>
        <p:nvSpPr>
          <p:cNvPr id="25603" name="Text Box 4"/>
          <p:cNvSpPr txBox="1">
            <a:spLocks noChangeArrowheads="1"/>
          </p:cNvSpPr>
          <p:nvPr/>
        </p:nvSpPr>
        <p:spPr bwMode="auto">
          <a:xfrm>
            <a:off x="228600" y="457200"/>
            <a:ext cx="8610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lnSpc>
                <a:spcPct val="125000"/>
              </a:lnSpc>
              <a:spcBef>
                <a:spcPct val="50000"/>
              </a:spcBef>
              <a:buClr>
                <a:srgbClr val="00FF00"/>
              </a:buClr>
              <a:buFont typeface="Wingdings" pitchFamily="2" charset="2"/>
              <a:buChar char="v"/>
            </a:pPr>
            <a:r>
              <a:rPr lang="en-US">
                <a:solidFill>
                  <a:srgbClr val="FFFF66"/>
                </a:solidFill>
              </a:rPr>
              <a:t>Root is gripped by the edges of the blade “two point contact”, if there is a single linear contact “one point” contact between the root and forceps blade, the tooth will probably be crushed when it is gripped</a:t>
            </a:r>
          </a:p>
        </p:txBody>
      </p:sp>
      <p:pic>
        <p:nvPicPr>
          <p:cNvPr id="25604" name="Picture 5" descr="P309001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1295400" y="3124200"/>
            <a:ext cx="6324600" cy="2428875"/>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8"/>
          <p:cNvSpPr txBox="1">
            <a:spLocks noChangeArrowheads="1"/>
          </p:cNvSpPr>
          <p:nvPr/>
        </p:nvSpPr>
        <p:spPr bwMode="auto">
          <a:xfrm>
            <a:off x="1676400" y="5029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t>IDEAL</a:t>
            </a:r>
          </a:p>
        </p:txBody>
      </p:sp>
      <p:sp>
        <p:nvSpPr>
          <p:cNvPr id="25606" name="Text Box 9"/>
          <p:cNvSpPr txBox="1">
            <a:spLocks noChangeArrowheads="1"/>
          </p:cNvSpPr>
          <p:nvPr/>
        </p:nvSpPr>
        <p:spPr bwMode="auto">
          <a:xfrm>
            <a:off x="3657600" y="5105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latin typeface="Arial" charset="0"/>
                <a:cs typeface="Arial" charset="0"/>
              </a:rPr>
              <a:t>TWO POINT</a:t>
            </a:r>
          </a:p>
        </p:txBody>
      </p:sp>
      <p:sp>
        <p:nvSpPr>
          <p:cNvPr id="25607" name="Text Box 10"/>
          <p:cNvSpPr txBox="1">
            <a:spLocks noChangeArrowheads="1"/>
          </p:cNvSpPr>
          <p:nvPr/>
        </p:nvSpPr>
        <p:spPr bwMode="auto">
          <a:xfrm>
            <a:off x="6096000" y="5105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r>
              <a:rPr lang="en-US" sz="1800">
                <a:latin typeface="Arial" charset="0"/>
                <a:cs typeface="Arial" charset="0"/>
              </a:rPr>
              <a:t>ONE POINT</a:t>
            </a:r>
          </a:p>
        </p:txBody>
      </p:sp>
    </p:spTree>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Long axis of the blade should be parallel to the long axis of the tooth root</a:t>
            </a:r>
          </a:p>
          <a:p>
            <a:pPr eaLnBrk="1" hangingPunct="1">
              <a:buFontTx/>
              <a:buNone/>
            </a:pPr>
            <a:endParaRPr lang="en-US" sz="2800"/>
          </a:p>
        </p:txBody>
      </p:sp>
      <p:pic>
        <p:nvPicPr>
          <p:cNvPr id="26627" name="Picture 4" descr="P3090015"/>
          <p:cNvPicPr>
            <a:picLocks noGrp="1" noChangeAspect="1" noChangeArrowheads="1"/>
          </p:cNvPicPr>
          <p:nvPr>
            <p:ph sz="half" idx="2"/>
          </p:nvPr>
        </p:nvPicPr>
        <p:blipFill>
          <a:blip r:embed="rId2" cstate="email">
            <a:lum bright="6000"/>
            <a:extLst>
              <a:ext uri="{28A0092B-C50C-407E-A947-70E740481C1C}">
                <a14:useLocalDpi xmlns:a14="http://schemas.microsoft.com/office/drawing/2010/main"/>
              </a:ext>
            </a:extLst>
          </a:blip>
          <a:srcRect/>
          <a:stretch>
            <a:fillRect/>
          </a:stretch>
        </p:blipFill>
        <p:spPr>
          <a:xfrm>
            <a:off x="5116513" y="1295400"/>
            <a:ext cx="3473450" cy="44958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The forceps should be seated with strong apical pressure to expand crestal bone and to displace centre of rotation as far apically as possible</a:t>
            </a:r>
          </a:p>
        </p:txBody>
      </p:sp>
      <p:pic>
        <p:nvPicPr>
          <p:cNvPr id="27651" name="Picture 4" descr="P3090018"/>
          <p:cNvPicPr>
            <a:picLocks noGrp="1" noChangeAspect="1" noChangeArrowheads="1"/>
          </p:cNvPicPr>
          <p:nvPr>
            <p:ph sz="half" idx="2"/>
          </p:nvPr>
        </p:nvPicPr>
        <p:blipFill>
          <a:blip r:embed="rId2" cstate="email">
            <a:lum bright="6000"/>
            <a:extLst>
              <a:ext uri="{28A0092B-C50C-407E-A947-70E740481C1C}">
                <a14:useLocalDpi xmlns:a14="http://schemas.microsoft.com/office/drawing/2010/main"/>
              </a:ext>
            </a:extLst>
          </a:blip>
          <a:srcRect/>
          <a:stretch>
            <a:fillRect/>
          </a:stretch>
        </p:blipFill>
        <p:spPr>
          <a:xfrm>
            <a:off x="5791200" y="1524000"/>
            <a:ext cx="2243138" cy="4038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 If the centre of rotation is not far enough apically, it is too far occlusally which results in excess movement of tooth apex. Excess motion of root apex caused by high centre of rotation results in fracture of root apex</a:t>
            </a:r>
          </a:p>
        </p:txBody>
      </p:sp>
      <p:pic>
        <p:nvPicPr>
          <p:cNvPr id="28675" name="Picture 4" descr="P3090020"/>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562600" y="1371600"/>
            <a:ext cx="2627313" cy="47244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Rotational forces useful for teeth with conical roots such as maxillary incisors and mandibular premolar</a:t>
            </a:r>
          </a:p>
        </p:txBody>
      </p:sp>
      <p:pic>
        <p:nvPicPr>
          <p:cNvPr id="29699" name="Picture 4" descr="P3090024"/>
          <p:cNvPicPr>
            <a:picLocks noGrp="1" noChangeAspect="1" noChangeArrowheads="1"/>
          </p:cNvPicPr>
          <p:nvPr>
            <p:ph sz="half" idx="2"/>
          </p:nvPr>
        </p:nvPicPr>
        <p:blipFill>
          <a:blip r:embed="rId2" cstate="email">
            <a:lum bright="6000"/>
            <a:extLst>
              <a:ext uri="{28A0092B-C50C-407E-A947-70E740481C1C}">
                <a14:useLocalDpi xmlns:a14="http://schemas.microsoft.com/office/drawing/2010/main"/>
              </a:ext>
            </a:extLst>
          </a:blip>
          <a:srcRect/>
          <a:stretch>
            <a:fillRect/>
          </a:stretch>
        </p:blipFill>
        <p:spPr>
          <a:xfrm>
            <a:off x="5791200" y="1219200"/>
            <a:ext cx="2763838" cy="44958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Tractional forces useful for final removal of tooth from socket</a:t>
            </a:r>
          </a:p>
          <a:p>
            <a:pPr eaLnBrk="1" hangingPunct="1">
              <a:buFontTx/>
              <a:buNone/>
            </a:pPr>
            <a:endParaRPr lang="en-US" sz="2800"/>
          </a:p>
        </p:txBody>
      </p:sp>
      <p:pic>
        <p:nvPicPr>
          <p:cNvPr id="30723" name="Picture 4" descr="P309002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715000" y="1143000"/>
            <a:ext cx="2632075" cy="48768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28600"/>
            <a:ext cx="4267200" cy="1143000"/>
          </a:xfrm>
        </p:spPr>
        <p:txBody>
          <a:bodyPr/>
          <a:lstStyle/>
          <a:p>
            <a:pPr eaLnBrk="1" hangingPunct="1"/>
            <a:r>
              <a:rPr lang="en-US" sz="3600" b="1" i="1">
                <a:solidFill>
                  <a:srgbClr val="FF0000"/>
                </a:solidFill>
                <a:latin typeface="Times New Roman" pitchFamily="18" charset="0"/>
                <a:cs typeface="Times New Roman" pitchFamily="18" charset="0"/>
              </a:rPr>
              <a:t>INDICATIONS</a:t>
            </a:r>
          </a:p>
        </p:txBody>
      </p:sp>
      <p:sp>
        <p:nvSpPr>
          <p:cNvPr id="4099" name="Rectangle 3"/>
          <p:cNvSpPr>
            <a:spLocks noGrp="1" noChangeArrowheads="1"/>
          </p:cNvSpPr>
          <p:nvPr>
            <p:ph type="body" idx="1"/>
          </p:nvPr>
        </p:nvSpPr>
        <p:spPr/>
        <p:txBody>
          <a:bodyPr/>
          <a:lstStyle/>
          <a:p>
            <a:pPr eaLnBrk="1" hangingPunct="1">
              <a:lnSpc>
                <a:spcPct val="90000"/>
              </a:lnSpc>
              <a:buFontTx/>
              <a:buNone/>
            </a:pPr>
            <a:r>
              <a:rPr lang="en-US" sz="2800">
                <a:solidFill>
                  <a:srgbClr val="FFFF66"/>
                </a:solidFill>
                <a:latin typeface="Times New Roman" pitchFamily="18" charset="0"/>
                <a:cs typeface="Times New Roman" pitchFamily="18" charset="0"/>
              </a:rPr>
              <a:t>Any tooth that is not useful in the total dental mechanism is considered for removal.</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Pulp pathologic conditions, either acute or chronic, in a tooth that is not amenable to endodontic therapy. Grossly destructed tooth that can't be restored</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Periodontal disease, acute or chronic, that is not amenable to treatment, grade three mobile teeth</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Traumatic effects on the tooth or alveolus beyond repair.</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Impacted or supernumerary teeth.</a:t>
            </a:r>
          </a:p>
          <a:p>
            <a:pPr eaLnBrk="1" hangingPunct="1">
              <a:lnSpc>
                <a:spcPct val="90000"/>
              </a:lnSpc>
              <a:buClr>
                <a:srgbClr val="800000"/>
              </a:buClr>
              <a:buFont typeface="Wingdings" pitchFamily="2" charset="2"/>
              <a:buNone/>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a:solidFill>
                  <a:srgbClr val="D60093"/>
                </a:solidFill>
                <a:latin typeface="Times New Roman" pitchFamily="18" charset="0"/>
                <a:cs typeface="Times New Roman" pitchFamily="18" charset="0"/>
              </a:rPr>
              <a:t>CORRECT GRIP OF FORCEPS:</a:t>
            </a:r>
          </a:p>
        </p:txBody>
      </p:sp>
      <p:sp>
        <p:nvSpPr>
          <p:cNvPr id="31747"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position of thumb should be just below the joint of the forceps</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position of handle in the palm of the hand, give the operator a firm grip on, and fine control over the instrument</a:t>
            </a:r>
          </a:p>
          <a:p>
            <a:pPr eaLnBrk="1" hangingPunct="1">
              <a:buClr>
                <a:srgbClr val="00FF00"/>
              </a:buClr>
              <a:buFont typeface="Wingdings" pitchFamily="2" charset="2"/>
              <a:buNone/>
            </a:pPr>
            <a:endParaRPr lang="en-US" sz="2400">
              <a:solidFill>
                <a:srgbClr val="FFFF66"/>
              </a:solidFill>
              <a:latin typeface="Times New Roman" pitchFamily="18" charset="0"/>
              <a:cs typeface="Times New Roman" pitchFamily="18" charset="0"/>
            </a:endParaRPr>
          </a:p>
        </p:txBody>
      </p:sp>
      <p:pic>
        <p:nvPicPr>
          <p:cNvPr id="31748" name="Picture 4" descr="P3090015"/>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715000" y="1752600"/>
            <a:ext cx="2967038" cy="47244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Little finger is placed inside the handle and used to control the opening of the forceps blade during the application to the root</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When the tooth is gripped the little finger is placed out side the handle</a:t>
            </a:r>
          </a:p>
          <a:p>
            <a:pPr eaLnBrk="1" hangingPunct="1"/>
            <a:endParaRPr lang="en-US" sz="2800"/>
          </a:p>
        </p:txBody>
      </p:sp>
      <p:pic>
        <p:nvPicPr>
          <p:cNvPr id="32771" name="Picture 4" descr="P309001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334000" y="1371600"/>
            <a:ext cx="3208338" cy="45720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pPr eaLnBrk="1" hangingPunct="1"/>
            <a:r>
              <a:rPr lang="en-US" sz="3200" b="1" i="1">
                <a:solidFill>
                  <a:srgbClr val="FF0000"/>
                </a:solidFill>
                <a:latin typeface="Times New Roman" pitchFamily="18" charset="0"/>
                <a:cs typeface="Times New Roman" pitchFamily="18" charset="0"/>
              </a:rPr>
              <a:t>CORRECT USE OFLEFT HAND</a:t>
            </a:r>
          </a:p>
        </p:txBody>
      </p:sp>
      <p:pic>
        <p:nvPicPr>
          <p:cNvPr id="33795" name="Picture 4" descr="P3090007"/>
          <p:cNvPicPr>
            <a:picLocks noGrp="1" noChangeAspect="1" noChangeArrowheads="1"/>
          </p:cNvPicPr>
          <p:nvPr>
            <p:ph idx="1"/>
          </p:nvPr>
        </p:nvPicPr>
        <p:blipFill>
          <a:blip r:embed="rId2" cstate="email">
            <a:lum bright="6000"/>
            <a:extLst>
              <a:ext uri="{28A0092B-C50C-407E-A947-70E740481C1C}">
                <a14:useLocalDpi xmlns:a14="http://schemas.microsoft.com/office/drawing/2010/main"/>
              </a:ext>
            </a:extLst>
          </a:blip>
          <a:srcRect/>
          <a:stretch>
            <a:fillRect/>
          </a:stretch>
        </p:blipFill>
        <p:spPr>
          <a:xfrm>
            <a:off x="1524000" y="1066800"/>
            <a:ext cx="6477000" cy="5592763"/>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ALVEOLAR PURCHASE</a:t>
            </a:r>
          </a:p>
        </p:txBody>
      </p:sp>
      <p:sp>
        <p:nvSpPr>
          <p:cNvPr id="34819" name="Rectangle 3"/>
          <p:cNvSpPr>
            <a:spLocks noGrp="1" noChangeArrowheads="1"/>
          </p:cNvSpPr>
          <p:nvPr>
            <p:ph type="body" sz="half" idx="1"/>
          </p:nvPr>
        </p:nvSpPr>
        <p:spPr/>
        <p:txBody>
          <a:bodyPr/>
          <a:lstStyle/>
          <a:p>
            <a:pPr eaLnBrk="1" hangingPunct="1">
              <a:buClr>
                <a:srgbClr val="00FF00"/>
              </a:buClr>
              <a:buFont typeface="Wingdings" pitchFamily="2" charset="2"/>
              <a:buChar char="v"/>
            </a:pPr>
            <a:r>
              <a:rPr lang="en-US" sz="2000">
                <a:solidFill>
                  <a:srgbClr val="FFFF66"/>
                </a:solidFill>
                <a:latin typeface="Times New Roman" pitchFamily="18" charset="0"/>
                <a:cs typeface="Times New Roman" pitchFamily="18" charset="0"/>
              </a:rPr>
              <a:t>A tooth fractured at its anatomical neck often can grasped by an anatomical or a root forceps and delivered </a:t>
            </a:r>
          </a:p>
          <a:p>
            <a:pPr eaLnBrk="1" hangingPunct="1">
              <a:buClr>
                <a:srgbClr val="00FF00"/>
              </a:buClr>
              <a:buFont typeface="Wingdings" pitchFamily="2" charset="2"/>
              <a:buChar char="v"/>
            </a:pPr>
            <a:r>
              <a:rPr lang="en-US" sz="2000">
                <a:solidFill>
                  <a:srgbClr val="FFFF66"/>
                </a:solidFill>
                <a:latin typeface="Times New Roman" pitchFamily="18" charset="0"/>
                <a:cs typeface="Times New Roman" pitchFamily="18" charset="0"/>
              </a:rPr>
              <a:t>An alveolar purchase may be obtained by loosening the buccal or labial gingival cuff with a small sharp curette </a:t>
            </a:r>
          </a:p>
          <a:p>
            <a:pPr eaLnBrk="1" hangingPunct="1">
              <a:buClr>
                <a:srgbClr val="00FF00"/>
              </a:buClr>
              <a:buFont typeface="Wingdings" pitchFamily="2" charset="2"/>
              <a:buChar char="v"/>
            </a:pPr>
            <a:r>
              <a:rPr lang="en-US" sz="2000">
                <a:solidFill>
                  <a:srgbClr val="FFFF66"/>
                </a:solidFill>
                <a:latin typeface="Times New Roman" pitchFamily="18" charset="0"/>
                <a:cs typeface="Times New Roman" pitchFamily="18" charset="0"/>
              </a:rPr>
              <a:t>The buccal beak of the forceps is then placed under the tissues on the buccal plate pressure on a soft forceps will bite down on the root, and the root, with the cut alveolar plate attached is delivered</a:t>
            </a:r>
          </a:p>
        </p:txBody>
      </p:sp>
      <p:pic>
        <p:nvPicPr>
          <p:cNvPr id="34820" name="Picture 4" descr="P3100013"/>
          <p:cNvPicPr>
            <a:picLocks noGrp="1" noChangeAspect="1" noChangeArrowheads="1"/>
          </p:cNvPicPr>
          <p:nvPr>
            <p:ph sz="half" idx="2"/>
          </p:nvPr>
        </p:nvPicPr>
        <p:blipFill>
          <a:blip r:embed="rId2" cstate="email">
            <a:lum bright="-18000"/>
            <a:extLst>
              <a:ext uri="{28A0092B-C50C-407E-A947-70E740481C1C}">
                <a14:useLocalDpi xmlns:a14="http://schemas.microsoft.com/office/drawing/2010/main"/>
              </a:ext>
            </a:extLst>
          </a:blip>
          <a:srcRect/>
          <a:stretch>
            <a:fillRect/>
          </a:stretch>
        </p:blipFill>
        <p:spPr>
          <a:xfrm>
            <a:off x="5029200" y="1524000"/>
            <a:ext cx="3714750" cy="49530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ORDER OFEXTRACTION</a:t>
            </a:r>
          </a:p>
        </p:txBody>
      </p:sp>
      <p:sp>
        <p:nvSpPr>
          <p:cNvPr id="35843" name="Rectangle 3"/>
          <p:cNvSpPr>
            <a:spLocks noGrp="1" noChangeArrowheads="1"/>
          </p:cNvSpPr>
          <p:nvPr>
            <p:ph type="body"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Maxillary teeth are extracted first since anesthesia becomes effective first in maxilla also debris such as enamel  fragments cannot be lost in open mandibular sockets.</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Most posterior teeth are removed first for better vision since haemorrhage collects in the posterior region</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In a mouth containing teeth difficult to extract the first molar and canine teeth are extracted after their adjacent teeth are extracted so that better purchase is made</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If a tooth or root should break it is best to stop and recover the root before proceeding to the next tooth.</a:t>
            </a:r>
          </a:p>
          <a:p>
            <a:pPr eaLnBrk="1" hangingPunct="1">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a:p>
            <a:pPr eaLnBrk="1" hangingPunct="1">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POST OPERATIVE INSTRUCTIONS</a:t>
            </a:r>
          </a:p>
        </p:txBody>
      </p:sp>
      <p:sp>
        <p:nvSpPr>
          <p:cNvPr id="36867" name="Rectangle 3"/>
          <p:cNvSpPr>
            <a:spLocks noGrp="1" noChangeArrowheads="1"/>
          </p:cNvSpPr>
          <p:nvPr>
            <p:ph type="body" idx="1"/>
          </p:nvPr>
        </p:nvSpPr>
        <p:spPr>
          <a:xfrm>
            <a:off x="457200" y="1295400"/>
            <a:ext cx="8229600" cy="5257800"/>
          </a:xfrm>
        </p:spPr>
        <p:txBody>
          <a:bodyPr/>
          <a:lstStyle/>
          <a:p>
            <a:pPr eaLnBrk="1" hangingPunct="1">
              <a:lnSpc>
                <a:spcPct val="90000"/>
              </a:lnSpc>
              <a:buFontTx/>
              <a:buNone/>
            </a:pPr>
            <a:r>
              <a:rPr lang="en-US" sz="2400">
                <a:solidFill>
                  <a:srgbClr val="D60093"/>
                </a:solidFill>
                <a:latin typeface="Times New Roman" pitchFamily="18" charset="0"/>
                <a:cs typeface="Times New Roman" pitchFamily="18" charset="0"/>
              </a:rPr>
              <a:t>WOUND CARE:</a:t>
            </a:r>
          </a:p>
          <a:p>
            <a:pPr eaLnBrk="1" hangingPunct="1">
              <a:lnSpc>
                <a:spcPct val="90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Bite firmly on gauze pack that has been placed until u arrive home then remove it gently, gauze pack should be in place for about 45min</a:t>
            </a:r>
          </a:p>
          <a:p>
            <a:pPr eaLnBrk="1" hangingPunct="1">
              <a:lnSpc>
                <a:spcPct val="90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Do not smoke for 12 hrs because this will promote bleeding and interfere with heeling</a:t>
            </a:r>
          </a:p>
          <a:p>
            <a:pPr eaLnBrk="1" hangingPunct="1">
              <a:lnSpc>
                <a:spcPct val="90000"/>
              </a:lnSpc>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a:p>
            <a:pPr eaLnBrk="1" hangingPunct="1">
              <a:lnSpc>
                <a:spcPct val="90000"/>
              </a:lnSpc>
              <a:buClr>
                <a:srgbClr val="00FF00"/>
              </a:buClr>
              <a:buFont typeface="Wingdings" pitchFamily="2" charset="2"/>
              <a:buNone/>
            </a:pPr>
            <a:r>
              <a:rPr lang="en-US" sz="2400">
                <a:solidFill>
                  <a:srgbClr val="D60093"/>
                </a:solidFill>
                <a:latin typeface="Times New Roman" pitchFamily="18" charset="0"/>
                <a:cs typeface="Times New Roman" pitchFamily="18" charset="0"/>
              </a:rPr>
              <a:t>BLEEDING</a:t>
            </a:r>
            <a:endParaRPr lang="en-US" sz="2400">
              <a:solidFill>
                <a:srgbClr val="FFFF66"/>
              </a:solidFill>
              <a:latin typeface="Times New Roman" pitchFamily="18" charset="0"/>
              <a:cs typeface="Times New Roman" pitchFamily="18" charset="0"/>
            </a:endParaRPr>
          </a:p>
          <a:p>
            <a:pPr eaLnBrk="1" hangingPunct="1">
              <a:lnSpc>
                <a:spcPct val="90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Some blood will ooze from the area of surgery and is normal</a:t>
            </a:r>
          </a:p>
          <a:p>
            <a:pPr eaLnBrk="1" hangingPunct="1">
              <a:lnSpc>
                <a:spcPct val="90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You may find a blood stain on your pillow in morning</a:t>
            </a:r>
          </a:p>
          <a:p>
            <a:pPr eaLnBrk="1" hangingPunct="1">
              <a:lnSpc>
                <a:spcPct val="90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Do not spit or suck  through a straw</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228600"/>
            <a:ext cx="8229600" cy="5897563"/>
          </a:xfrm>
        </p:spPr>
        <p:txBody>
          <a:bodyPr/>
          <a:lstStyle/>
          <a:p>
            <a:pPr eaLnBrk="1" hangingPunct="1">
              <a:buFontTx/>
              <a:buNone/>
            </a:pPr>
            <a:r>
              <a:rPr lang="en-US" sz="2400">
                <a:solidFill>
                  <a:srgbClr val="D60093"/>
                </a:solidFill>
                <a:latin typeface="Times New Roman" pitchFamily="18" charset="0"/>
                <a:cs typeface="Times New Roman" pitchFamily="18" charset="0"/>
              </a:rPr>
              <a:t>DISCOMFORT</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Discomfort is common after surgery it can be controlled but not eliminated by taking the pain pills</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Take your pain pills with a glass of water and with small amount of food if the pills cause nausea</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Do not drive or drink alcohol if you are on medication</a:t>
            </a:r>
          </a:p>
          <a:p>
            <a:pPr eaLnBrk="1" hangingPunct="1">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a:p>
            <a:pPr eaLnBrk="1" hangingPunct="1">
              <a:buClr>
                <a:srgbClr val="00FF00"/>
              </a:buClr>
              <a:buFont typeface="Wingdings" pitchFamily="2" charset="2"/>
              <a:buNone/>
            </a:pPr>
            <a:r>
              <a:rPr lang="en-US" sz="2400">
                <a:solidFill>
                  <a:srgbClr val="D60093"/>
                </a:solidFill>
                <a:latin typeface="Times New Roman" pitchFamily="18" charset="0"/>
                <a:cs typeface="Times New Roman" pitchFamily="18" charset="0"/>
              </a:rPr>
              <a:t>DIET</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Take large volume of fluids </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Cold soft food such ice-cream  or yogurt may be the  most comfortable for the first day</a:t>
            </a:r>
          </a:p>
        </p:txBody>
      </p:sp>
    </p:spTree>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381000"/>
            <a:ext cx="8229600" cy="5745163"/>
          </a:xfrm>
        </p:spPr>
        <p:txBody>
          <a:bodyPr/>
          <a:lstStyle/>
          <a:p>
            <a:pPr eaLnBrk="1" hangingPunct="1">
              <a:buFontTx/>
              <a:buNone/>
            </a:pPr>
            <a:r>
              <a:rPr lang="en-US" sz="2800">
                <a:solidFill>
                  <a:srgbClr val="D60093"/>
                </a:solidFill>
                <a:latin typeface="Times New Roman" pitchFamily="18" charset="0"/>
                <a:cs typeface="Times New Roman" pitchFamily="18" charset="0"/>
              </a:rPr>
              <a:t>ORAL HYGIENE</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Do not rinse your mouth or brush your teeth for the first 8hrs after surgery</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After that rinse gently with warm salt water every 4 hrs</a:t>
            </a:r>
          </a:p>
          <a:p>
            <a:pPr eaLnBrk="1" hangingPunct="1">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a:p>
            <a:pPr eaLnBrk="1" hangingPunct="1">
              <a:buClr>
                <a:srgbClr val="00FF00"/>
              </a:buClr>
              <a:buFont typeface="Wingdings" pitchFamily="2" charset="2"/>
              <a:buNone/>
            </a:pPr>
            <a:r>
              <a:rPr lang="en-US" sz="2400">
                <a:solidFill>
                  <a:srgbClr val="D60093"/>
                </a:solidFill>
                <a:latin typeface="Times New Roman" pitchFamily="18" charset="0"/>
                <a:cs typeface="Times New Roman" pitchFamily="18" charset="0"/>
              </a:rPr>
              <a:t>SWELLING</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Swelling after surgery is normal reaches peak at 48 hrs and usually lasts 4 to 6 days</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Applying ice packs over the area of surgery for the first 12 hrs helps control swelling and help the area to be comfortable</a:t>
            </a:r>
          </a:p>
          <a:p>
            <a:pPr eaLnBrk="1" hangingPunct="1">
              <a:buClr>
                <a:srgbClr val="00FF00"/>
              </a:buClr>
              <a:buFont typeface="Wingdings" pitchFamily="2" charset="2"/>
              <a:buNone/>
            </a:pPr>
            <a:r>
              <a:rPr lang="en-US" sz="2400">
                <a:solidFill>
                  <a:srgbClr val="D60093"/>
                </a:solidFill>
                <a:latin typeface="Times New Roman" pitchFamily="18" charset="0"/>
                <a:cs typeface="Times New Roman" pitchFamily="18" charset="0"/>
              </a:rPr>
              <a:t>REST</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Avoid strenuous activity for 12 hrs after surgery</a:t>
            </a:r>
          </a:p>
          <a:p>
            <a:pPr eaLnBrk="1" hangingPunct="1">
              <a:buClr>
                <a:srgbClr val="00FF00"/>
              </a:buClr>
              <a:buFont typeface="Wingdings" pitchFamily="2" charset="2"/>
              <a:buNone/>
            </a:pPr>
            <a:endParaRPr lang="en-US" sz="2400">
              <a:solidFill>
                <a:srgbClr val="D60093"/>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600" b="1">
                <a:solidFill>
                  <a:srgbClr val="FF0000"/>
                </a:solidFill>
              </a:rPr>
              <a:t>COMPLICATION OF EXTRACTIONS</a:t>
            </a:r>
          </a:p>
        </p:txBody>
      </p:sp>
      <p:sp>
        <p:nvSpPr>
          <p:cNvPr id="3" name="Content Placeholder 2"/>
          <p:cNvSpPr>
            <a:spLocks noGrp="1"/>
          </p:cNvSpPr>
          <p:nvPr>
            <p:ph idx="1"/>
          </p:nvPr>
        </p:nvSpPr>
        <p:spPr/>
        <p:txBody>
          <a:bodyPr/>
          <a:lstStyle/>
          <a:p>
            <a:pPr eaLnBrk="1" hangingPunct="1">
              <a:defRPr/>
            </a:pPr>
            <a:r>
              <a:rPr lang="en-US" dirty="0">
                <a:solidFill>
                  <a:srgbClr val="FFFF00"/>
                </a:solidFill>
              </a:rPr>
              <a:t>Failure to secure anesthesia</a:t>
            </a:r>
          </a:p>
          <a:p>
            <a:pPr marL="0" indent="0" eaLnBrk="1" hangingPunct="1">
              <a:buFontTx/>
              <a:buNone/>
              <a:defRPr/>
            </a:pPr>
            <a:endParaRPr lang="en-US" dirty="0">
              <a:solidFill>
                <a:srgbClr val="FFFF00"/>
              </a:solidFill>
            </a:endParaRPr>
          </a:p>
          <a:p>
            <a:pPr eaLnBrk="1" hangingPunct="1">
              <a:defRPr/>
            </a:pPr>
            <a:r>
              <a:rPr lang="en-US" dirty="0">
                <a:solidFill>
                  <a:srgbClr val="FFFF00"/>
                </a:solidFill>
              </a:rPr>
              <a:t>Intra operative</a:t>
            </a:r>
          </a:p>
          <a:p>
            <a:pPr marL="0" indent="0" eaLnBrk="1" hangingPunct="1">
              <a:buFontTx/>
              <a:buNone/>
              <a:defRPr/>
            </a:pPr>
            <a:endParaRPr lang="en-US" dirty="0">
              <a:solidFill>
                <a:srgbClr val="FFFF00"/>
              </a:solidFill>
            </a:endParaRPr>
          </a:p>
          <a:p>
            <a:pPr eaLnBrk="1" hangingPunct="1">
              <a:defRPr/>
            </a:pPr>
            <a:r>
              <a:rPr lang="en-US" dirty="0">
                <a:solidFill>
                  <a:srgbClr val="FFFF00"/>
                </a:solidFill>
              </a:rPr>
              <a:t>Post operative</a:t>
            </a:r>
          </a:p>
          <a:p>
            <a:pPr eaLnBrk="1" hangingPunct="1">
              <a:defRPr/>
            </a:pPr>
            <a:endParaRPr lang="en-US" dirty="0">
              <a:solidFill>
                <a:srgbClr val="FFFF00"/>
              </a:solidFill>
            </a:endParaRPr>
          </a:p>
          <a:p>
            <a:pPr eaLnBrk="1" hangingPunct="1">
              <a:defRPr/>
            </a:pPr>
            <a:endParaRPr lang="en-US" dirty="0"/>
          </a:p>
        </p:txBody>
      </p:sp>
    </p:spTree>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3200" b="1">
                <a:solidFill>
                  <a:srgbClr val="FF0000"/>
                </a:solidFill>
              </a:rPr>
              <a:t>INTRA OPERATIVE COMPLICATIONS</a:t>
            </a:r>
            <a:br>
              <a:rPr lang="en-US" sz="3200" b="1">
                <a:solidFill>
                  <a:srgbClr val="FF0000"/>
                </a:solidFill>
              </a:rPr>
            </a:br>
            <a:endParaRPr lang="en-US" sz="3200" b="1">
              <a:solidFill>
                <a:srgbClr val="FF0000"/>
              </a:solidFill>
            </a:endParaRPr>
          </a:p>
        </p:txBody>
      </p:sp>
      <p:sp>
        <p:nvSpPr>
          <p:cNvPr id="3" name="Content Placeholder 2"/>
          <p:cNvSpPr>
            <a:spLocks noGrp="1"/>
          </p:cNvSpPr>
          <p:nvPr>
            <p:ph idx="1"/>
          </p:nvPr>
        </p:nvSpPr>
        <p:spPr>
          <a:xfrm>
            <a:off x="457200" y="1417638"/>
            <a:ext cx="8229600" cy="4525962"/>
          </a:xfrm>
        </p:spPr>
        <p:txBody>
          <a:bodyPr/>
          <a:lstStyle/>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Fracture Crown of tooth</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Fracture of Root of tooth</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Fracture of  Alveolar bone</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Fracture of Maxillary tuberosity</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Fracture of Adjacent tooth or opposite tooth</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Fracture of mandible</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Dislocation of Adjacent tooth</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Dislocation of  TMJ</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Displacement of tooth into the soft tissue</a:t>
            </a:r>
          </a:p>
          <a:p>
            <a:pPr eaLnBrk="1" hangingPunct="1">
              <a:buClr>
                <a:srgbClr val="00FF00"/>
              </a:buClr>
              <a:buFont typeface="Wingdings" pitchFamily="2" charset="2"/>
              <a:buChar char="v"/>
              <a:defRPr/>
            </a:pPr>
            <a:r>
              <a:rPr lang="en-US" sz="2000" dirty="0">
                <a:solidFill>
                  <a:srgbClr val="FFFF66"/>
                </a:solidFill>
                <a:latin typeface="Times New Roman" pitchFamily="18" charset="0"/>
                <a:cs typeface="Times New Roman" pitchFamily="18" charset="0"/>
              </a:rPr>
              <a:t>Displacement of tooth into the maxillary </a:t>
            </a:r>
            <a:r>
              <a:rPr lang="en-US" sz="2000" dirty="0" err="1">
                <a:solidFill>
                  <a:srgbClr val="FFFF66"/>
                </a:solidFill>
                <a:latin typeface="Times New Roman" pitchFamily="18" charset="0"/>
                <a:cs typeface="Times New Roman" pitchFamily="18" charset="0"/>
              </a:rPr>
              <a:t>antrum</a:t>
            </a:r>
            <a:endParaRPr lang="en-US" sz="2000" dirty="0">
              <a:solidFill>
                <a:srgbClr val="FFFF66"/>
              </a:solidFill>
              <a:latin typeface="Times New Roman" pitchFamily="18" charset="0"/>
              <a:cs typeface="Times New Roman" pitchFamily="18" charset="0"/>
            </a:endParaRPr>
          </a:p>
          <a:p>
            <a:pPr eaLnBrk="1" hangingPunct="1">
              <a:defRPr/>
            </a:pPr>
            <a:r>
              <a:rPr lang="en-US" sz="2000" dirty="0" err="1">
                <a:solidFill>
                  <a:srgbClr val="FFFF66"/>
                </a:solidFill>
                <a:latin typeface="Times New Roman" pitchFamily="18" charset="0"/>
                <a:cs typeface="Times New Roman" pitchFamily="18" charset="0"/>
              </a:rPr>
              <a:t>Haemorrage</a:t>
            </a:r>
            <a:r>
              <a:rPr lang="en-US" sz="2000" dirty="0">
                <a:solidFill>
                  <a:srgbClr val="FFFF66"/>
                </a:solidFill>
                <a:latin typeface="Times New Roman" pitchFamily="18" charset="0"/>
                <a:cs typeface="Times New Roman" pitchFamily="18" charset="0"/>
              </a:rPr>
              <a:t> During tooth removal</a:t>
            </a:r>
          </a:p>
          <a:p>
            <a:pPr eaLnBrk="1" hangingPunct="1">
              <a:defRPr/>
            </a:pPr>
            <a:r>
              <a:rPr lang="en-US" sz="2000" dirty="0">
                <a:solidFill>
                  <a:srgbClr val="FFFF66"/>
                </a:solidFill>
                <a:latin typeface="Times New Roman" pitchFamily="18" charset="0"/>
                <a:cs typeface="Times New Roman" pitchFamily="18" charset="0"/>
              </a:rPr>
              <a:t>Damage to adjacent soft tissues</a:t>
            </a:r>
          </a:p>
          <a:p>
            <a:pPr eaLnBrk="1" hangingPunct="1">
              <a:defRPr/>
            </a:pPr>
            <a:r>
              <a:rPr lang="en-US" sz="2000" dirty="0">
                <a:solidFill>
                  <a:srgbClr val="FFFF66"/>
                </a:solidFill>
                <a:latin typeface="Times New Roman" pitchFamily="18" charset="0"/>
                <a:cs typeface="Times New Roman" pitchFamily="18" charset="0"/>
              </a:rPr>
              <a:t>Damage to lingual nerve, inferior alveolar nerve</a:t>
            </a:r>
          </a:p>
          <a:p>
            <a:pPr marL="0" indent="0" eaLnBrk="1" hangingPunct="1">
              <a:buClr>
                <a:srgbClr val="00FF00"/>
              </a:buClr>
              <a:buFontTx/>
              <a:buNone/>
              <a:defRPr/>
            </a:pPr>
            <a:endParaRPr lang="en-US" sz="2000" dirty="0">
              <a:solidFill>
                <a:srgbClr val="FFFF66"/>
              </a:solidFill>
              <a:latin typeface="Times New Roman" pitchFamily="18" charset="0"/>
              <a:cs typeface="Times New Roman" pitchFamily="18" charset="0"/>
            </a:endParaRPr>
          </a:p>
          <a:p>
            <a:pPr marL="0" indent="0" eaLnBrk="1" hangingPunct="1">
              <a:buClr>
                <a:srgbClr val="00FF00"/>
              </a:buClr>
              <a:buFontTx/>
              <a:buNone/>
              <a:defRPr/>
            </a:pPr>
            <a:endParaRPr lang="en-US" sz="2000" dirty="0">
              <a:solidFill>
                <a:srgbClr val="FFFF66"/>
              </a:solidFill>
              <a:latin typeface="Times New Roman" pitchFamily="18" charset="0"/>
              <a:cs typeface="Times New Roman" pitchFamily="18" charset="0"/>
            </a:endParaRPr>
          </a:p>
          <a:p>
            <a:pPr eaLnBrk="1" hangingPunct="1">
              <a:buClr>
                <a:srgbClr val="00FF00"/>
              </a:buClr>
              <a:buFont typeface="Wingdings" pitchFamily="2" charset="2"/>
              <a:buChar char="v"/>
              <a:defRPr/>
            </a:pPr>
            <a:endParaRPr lang="en-US" sz="2000" dirty="0">
              <a:solidFill>
                <a:srgbClr val="FFFF66"/>
              </a:solidFill>
              <a:latin typeface="Times New Roman" pitchFamily="18" charset="0"/>
              <a:cs typeface="Times New Roman" pitchFamily="18" charset="0"/>
            </a:endParaRPr>
          </a:p>
          <a:p>
            <a:pPr eaLnBrk="1" hangingPunct="1">
              <a:buClr>
                <a:srgbClr val="00FF00"/>
              </a:buClr>
              <a:buFont typeface="Wingdings" pitchFamily="2" charset="2"/>
              <a:buChar char="v"/>
              <a:defRPr/>
            </a:pPr>
            <a:endParaRPr lang="en-US" sz="2000" dirty="0">
              <a:solidFill>
                <a:srgbClr val="FFFF66"/>
              </a:solidFill>
              <a:latin typeface="Times New Roman" pitchFamily="18" charset="0"/>
              <a:cs typeface="Times New Roman" pitchFamily="18" charset="0"/>
            </a:endParaRPr>
          </a:p>
          <a:p>
            <a:pPr eaLnBrk="1" hangingPunct="1">
              <a:defRPr/>
            </a:pPr>
            <a:endParaRPr lang="en-US" sz="2000" dirty="0"/>
          </a:p>
        </p:txBody>
      </p:sp>
    </p:spTree>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81000" y="1066800"/>
            <a:ext cx="8229600" cy="4724400"/>
          </a:xfrm>
        </p:spPr>
        <p:txBody>
          <a:bodyPr/>
          <a:lstStyle/>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Orthodontic considerations, serial extractions, </a:t>
            </a: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Prosthetic considerations</a:t>
            </a: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Esthetic considerations</a:t>
            </a: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Pathologic condition around bone involving teeth</a:t>
            </a: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Teeth in line of fire</a:t>
            </a: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Teeth in the line of  fracture</a:t>
            </a: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Over retained teeth</a:t>
            </a:r>
          </a:p>
        </p:txBody>
      </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3600" b="1">
                <a:solidFill>
                  <a:srgbClr val="FF0000"/>
                </a:solidFill>
              </a:rPr>
              <a:t>POST OPERATIVE COMPLICATIONS</a:t>
            </a:r>
            <a:br>
              <a:rPr lang="en-US" sz="3600" b="1">
                <a:solidFill>
                  <a:srgbClr val="FF0000"/>
                </a:solidFill>
              </a:rPr>
            </a:br>
            <a:endParaRPr lang="en-US" sz="3600"/>
          </a:p>
        </p:txBody>
      </p:sp>
      <p:sp>
        <p:nvSpPr>
          <p:cNvPr id="41987" name="Content Placeholder 2"/>
          <p:cNvSpPr>
            <a:spLocks noGrp="1"/>
          </p:cNvSpPr>
          <p:nvPr>
            <p:ph idx="1"/>
          </p:nvPr>
        </p:nvSpPr>
        <p:spPr/>
        <p:txBody>
          <a:bodyPr/>
          <a:lstStyle/>
          <a:p>
            <a:pPr eaLnBrk="1" hangingPunct="1"/>
            <a:r>
              <a:rPr lang="en-US">
                <a:solidFill>
                  <a:srgbClr val="FFFF66"/>
                </a:solidFill>
                <a:latin typeface="Times New Roman" pitchFamily="18" charset="0"/>
                <a:cs typeface="Times New Roman" pitchFamily="18" charset="0"/>
              </a:rPr>
              <a:t>Haemorrage</a:t>
            </a:r>
          </a:p>
          <a:p>
            <a:pPr eaLnBrk="1" hangingPunct="1"/>
            <a:r>
              <a:rPr lang="en-US">
                <a:solidFill>
                  <a:srgbClr val="FFFF66"/>
                </a:solidFill>
                <a:latin typeface="Times New Roman" pitchFamily="18" charset="0"/>
                <a:cs typeface="Times New Roman" pitchFamily="18" charset="0"/>
              </a:rPr>
              <a:t>Pain</a:t>
            </a:r>
          </a:p>
          <a:p>
            <a:pPr eaLnBrk="1" hangingPunct="1"/>
            <a:r>
              <a:rPr lang="en-US">
                <a:solidFill>
                  <a:srgbClr val="FFFF66"/>
                </a:solidFill>
                <a:latin typeface="Times New Roman" pitchFamily="18" charset="0"/>
                <a:cs typeface="Times New Roman" pitchFamily="18" charset="0"/>
              </a:rPr>
              <a:t>Swelling</a:t>
            </a:r>
          </a:p>
          <a:p>
            <a:pPr eaLnBrk="1" hangingPunct="1"/>
            <a:r>
              <a:rPr lang="en-US">
                <a:solidFill>
                  <a:srgbClr val="FFFF66"/>
                </a:solidFill>
                <a:latin typeface="Times New Roman" pitchFamily="18" charset="0"/>
                <a:cs typeface="Times New Roman" pitchFamily="18" charset="0"/>
              </a:rPr>
              <a:t>Infection</a:t>
            </a:r>
          </a:p>
          <a:p>
            <a:pPr eaLnBrk="1" hangingPunct="1">
              <a:buClr>
                <a:srgbClr val="00FF00"/>
              </a:buClr>
              <a:buFont typeface="Wingdings" pitchFamily="2" charset="2"/>
              <a:buChar char="v"/>
            </a:pPr>
            <a:r>
              <a:rPr lang="en-US">
                <a:solidFill>
                  <a:srgbClr val="FFFF66"/>
                </a:solidFill>
                <a:latin typeface="Times New Roman" pitchFamily="18" charset="0"/>
                <a:cs typeface="Times New Roman" pitchFamily="18" charset="0"/>
              </a:rPr>
              <a:t>Trismus</a:t>
            </a:r>
          </a:p>
          <a:p>
            <a:pPr eaLnBrk="1" hangingPunct="1">
              <a:buClr>
                <a:srgbClr val="00FF00"/>
              </a:buClr>
              <a:buFont typeface="Wingdings" pitchFamily="2" charset="2"/>
              <a:buChar char="v"/>
            </a:pPr>
            <a:r>
              <a:rPr lang="en-US">
                <a:solidFill>
                  <a:srgbClr val="FFFF66"/>
                </a:solidFill>
                <a:latin typeface="Times New Roman" pitchFamily="18" charset="0"/>
                <a:cs typeface="Times New Roman" pitchFamily="18" charset="0"/>
              </a:rPr>
              <a:t>Oro-antral communication</a:t>
            </a:r>
          </a:p>
          <a:p>
            <a:pPr eaLnBrk="1" hangingPunct="1"/>
            <a:endParaRPr lang="en-US">
              <a:solidFill>
                <a:srgbClr val="FFFF66"/>
              </a:solidFill>
              <a:latin typeface="Times New Roman" pitchFamily="18" charset="0"/>
              <a:cs typeface="Times New Roman" pitchFamily="18" charset="0"/>
            </a:endParaRPr>
          </a:p>
          <a:p>
            <a:pPr eaLnBrk="1" hangingPunct="1"/>
            <a:endParaRPr lang="en-US">
              <a:solidFill>
                <a:srgbClr val="FFFF66"/>
              </a:solidFill>
              <a:latin typeface="Times New Roman" pitchFamily="18" charset="0"/>
              <a:cs typeface="Times New Roman" pitchFamily="18" charset="0"/>
            </a:endParaRPr>
          </a:p>
          <a:p>
            <a:pPr eaLnBrk="1" hangingPunct="1"/>
            <a:endParaRPr lang="en-US"/>
          </a:p>
        </p:txBody>
      </p:sp>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sz="half" idx="1"/>
          </p:nvPr>
        </p:nvSpPr>
        <p:spPr>
          <a:xfrm>
            <a:off x="381000" y="381000"/>
            <a:ext cx="8305800" cy="4525963"/>
          </a:xfrm>
        </p:spPr>
        <p:txBody>
          <a:bodyPr/>
          <a:lstStyle/>
          <a:p>
            <a:pPr eaLnBrk="1" hangingPunct="1">
              <a:buFontTx/>
              <a:buNone/>
            </a:pPr>
            <a:r>
              <a:rPr lang="en-US" sz="2800">
                <a:solidFill>
                  <a:srgbClr val="D60093"/>
                </a:solidFill>
                <a:latin typeface="Times New Roman" pitchFamily="18" charset="0"/>
                <a:cs typeface="Times New Roman" pitchFamily="18" charset="0"/>
              </a:rPr>
              <a:t>CONTROL OF POST OPERATIVE BLEEDING:</a:t>
            </a:r>
          </a:p>
          <a:p>
            <a:pPr eaLnBrk="1" hangingPunct="1">
              <a:buFontTx/>
              <a:buNone/>
            </a:pPr>
            <a:endParaRPr lang="en-US" sz="2800">
              <a:solidFill>
                <a:srgbClr val="D60093"/>
              </a:solidFill>
              <a:latin typeface="Times New Roman" pitchFamily="18" charset="0"/>
              <a:cs typeface="Times New Roman" pitchFamily="18" charset="0"/>
            </a:endParaRPr>
          </a:p>
        </p:txBody>
      </p:sp>
      <p:pic>
        <p:nvPicPr>
          <p:cNvPr id="43011" name="Picture 3" descr="P3100017"/>
          <p:cNvPicPr>
            <a:picLocks noGrp="1" noChangeAspect="1" noChangeArrowheads="1"/>
          </p:cNvPicPr>
          <p:nvPr>
            <p:ph sz="half" idx="2"/>
          </p:nvPr>
        </p:nvPicPr>
        <p:blipFill>
          <a:blip r:embed="rId2" cstate="email">
            <a:lum bright="6000"/>
            <a:extLst>
              <a:ext uri="{28A0092B-C50C-407E-A947-70E740481C1C}">
                <a14:useLocalDpi xmlns:a14="http://schemas.microsoft.com/office/drawing/2010/main"/>
              </a:ext>
            </a:extLst>
          </a:blip>
          <a:srcRect/>
          <a:stretch>
            <a:fillRect/>
          </a:stretch>
        </p:blipFill>
        <p:spPr>
          <a:xfrm>
            <a:off x="533400" y="1905000"/>
            <a:ext cx="8229600" cy="3868738"/>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a:xfrm>
            <a:off x="457200" y="-152400"/>
            <a:ext cx="8229600" cy="1143000"/>
          </a:xfrm>
        </p:spPr>
        <p:txBody>
          <a:bodyPr/>
          <a:lstStyle/>
          <a:p>
            <a:pPr eaLnBrk="1" hangingPunct="1"/>
            <a:r>
              <a:rPr lang="en-US" b="1">
                <a:solidFill>
                  <a:srgbClr val="FF0000"/>
                </a:solidFill>
              </a:rPr>
              <a:t>DRY SOCKET</a:t>
            </a:r>
          </a:p>
        </p:txBody>
      </p:sp>
      <p:pic>
        <p:nvPicPr>
          <p:cNvPr id="44035" name="Content Placeholder 6"/>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1219200" y="838200"/>
            <a:ext cx="6672263" cy="6019800"/>
          </a:xfrm>
        </p:spPr>
      </p:pic>
    </p:spTree>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en-US"/>
          </a:p>
        </p:txBody>
      </p:sp>
      <p:pic>
        <p:nvPicPr>
          <p:cNvPr id="45059"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0" y="0"/>
            <a:ext cx="9144000" cy="6838950"/>
          </a:xfrm>
        </p:spPr>
      </p:pic>
    </p:spTree>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t>Oro antral communication </a:t>
            </a:r>
          </a:p>
        </p:txBody>
      </p:sp>
      <p:pic>
        <p:nvPicPr>
          <p:cNvPr id="46083"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1143000" y="1254125"/>
            <a:ext cx="7239000" cy="5507038"/>
          </a:xfrm>
        </p:spPr>
      </p:pic>
    </p:spTree>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0" y="0"/>
            <a:ext cx="4535488" cy="3048000"/>
          </a:xfrm>
        </p:spPr>
      </p:pic>
      <p:pic>
        <p:nvPicPr>
          <p:cNvPr id="47107"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0" y="1066800"/>
            <a:ext cx="4495800" cy="1524000"/>
          </a:xfrm>
        </p:spPr>
      </p:pic>
      <p:pic>
        <p:nvPicPr>
          <p:cNvPr id="47108" name="Picture 2" descr="C:\Users\Welcome\Desktop\buccal pad of fa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3756025"/>
            <a:ext cx="7477125"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8"/>
          <p:cNvSpPr txBox="1">
            <a:spLocks noChangeArrowheads="1"/>
          </p:cNvSpPr>
          <p:nvPr/>
        </p:nvSpPr>
        <p:spPr bwMode="auto">
          <a:xfrm>
            <a:off x="0" y="28956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algn="ctr" eaLnBrk="1" hangingPunct="1"/>
            <a:r>
              <a:rPr lang="en-US" b="1">
                <a:solidFill>
                  <a:srgbClr val="FFFF66"/>
                </a:solidFill>
              </a:rPr>
              <a:t>Von rehrmans buccal </a:t>
            </a:r>
          </a:p>
          <a:p>
            <a:pPr algn="ctr" eaLnBrk="1" hangingPunct="1"/>
            <a:r>
              <a:rPr lang="en-US" b="1">
                <a:solidFill>
                  <a:srgbClr val="FFFF66"/>
                </a:solidFill>
              </a:rPr>
              <a:t>advancement fllap</a:t>
            </a:r>
          </a:p>
        </p:txBody>
      </p:sp>
      <p:sp>
        <p:nvSpPr>
          <p:cNvPr id="47110" name="TextBox 9"/>
          <p:cNvSpPr txBox="1">
            <a:spLocks noChangeArrowheads="1"/>
          </p:cNvSpPr>
          <p:nvPr/>
        </p:nvSpPr>
        <p:spPr bwMode="auto">
          <a:xfrm>
            <a:off x="4724400" y="466725"/>
            <a:ext cx="451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r>
              <a:rPr lang="en-US" b="1">
                <a:solidFill>
                  <a:srgbClr val="FFFF66"/>
                </a:solidFill>
              </a:rPr>
              <a:t>Ashleys palatal rotation flap</a:t>
            </a:r>
          </a:p>
        </p:txBody>
      </p:sp>
      <p:sp>
        <p:nvSpPr>
          <p:cNvPr id="47111" name="TextBox 10"/>
          <p:cNvSpPr txBox="1">
            <a:spLocks noChangeArrowheads="1"/>
          </p:cNvSpPr>
          <p:nvPr/>
        </p:nvSpPr>
        <p:spPr bwMode="auto">
          <a:xfrm>
            <a:off x="5867400" y="3200400"/>
            <a:ext cx="278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r>
              <a:rPr lang="en-US" b="1">
                <a:solidFill>
                  <a:srgbClr val="FFFF66"/>
                </a:solidFill>
              </a:rPr>
              <a:t>Buccal pad of fat</a:t>
            </a:r>
          </a:p>
        </p:txBody>
      </p:sp>
    </p:spTree>
  </p:cSld>
  <p:clrMapOvr>
    <a:masterClrMapping/>
  </p:clrMapOvr>
  <p:transition spd="med">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endParaRPr lang="en-US"/>
          </a:p>
        </p:txBody>
      </p:sp>
      <p:pic>
        <p:nvPicPr>
          <p:cNvPr id="48131"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50350" cy="6858000"/>
          </a:xfrm>
        </p:spPr>
      </p:pic>
    </p:spTree>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lstStyle/>
          <a:p>
            <a:r>
              <a:rPr lang="en-US" b="1" i="1" dirty="0">
                <a:solidFill>
                  <a:srgbClr val="FF0000"/>
                </a:solidFill>
                <a:latin typeface="Times New Roman" pitchFamily="18" charset="0"/>
                <a:cs typeface="Times New Roman" pitchFamily="18" charset="0"/>
              </a:rPr>
              <a:t>ELEVATORS</a:t>
            </a:r>
            <a:endParaRPr lang="en-US" dirty="0"/>
          </a:p>
        </p:txBody>
      </p:sp>
    </p:spTree>
    <p:extLst>
      <p:ext uri="{BB962C8B-B14F-4D97-AF65-F5344CB8AC3E}">
        <p14:creationId xmlns:p14="http://schemas.microsoft.com/office/powerpoint/2010/main" val="2818335738"/>
      </p:ext>
    </p:extLst>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01A74-E548-47D6-EF1D-74A43EC3AEF6}"/>
              </a:ext>
            </a:extLst>
          </p:cNvPr>
          <p:cNvSpPr>
            <a:spLocks noGrp="1"/>
          </p:cNvSpPr>
          <p:nvPr>
            <p:ph type="title"/>
          </p:nvPr>
        </p:nvSpPr>
        <p:spPr/>
        <p:txBody>
          <a:bodyPr/>
          <a:lstStyle/>
          <a:p>
            <a:r>
              <a:rPr lang="en-US" dirty="0"/>
              <a:t/>
            </a:r>
            <a:br>
              <a:rPr lang="en-US" dirty="0"/>
            </a:br>
            <a:endParaRPr lang="en-IN" dirty="0"/>
          </a:p>
        </p:txBody>
      </p:sp>
      <p:pic>
        <p:nvPicPr>
          <p:cNvPr id="5" name="Content Placeholder 4">
            <a:extLst>
              <a:ext uri="{FF2B5EF4-FFF2-40B4-BE49-F238E27FC236}">
                <a16:creationId xmlns:a16="http://schemas.microsoft.com/office/drawing/2014/main" xmlns="" id="{F38F0198-5108-3CC5-ECC7-1306D0438EC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79135"/>
            <a:ext cx="3276600" cy="6571394"/>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pic>
        <p:nvPicPr>
          <p:cNvPr id="7" name="Picture 6">
            <a:extLst>
              <a:ext uri="{FF2B5EF4-FFF2-40B4-BE49-F238E27FC236}">
                <a16:creationId xmlns:a16="http://schemas.microsoft.com/office/drawing/2014/main" xmlns="" id="{88DA75AC-7DE7-1106-8A8A-46D59B547F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186406"/>
            <a:ext cx="3659085" cy="5147594"/>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sp>
        <p:nvSpPr>
          <p:cNvPr id="9" name="TextBox 8">
            <a:extLst>
              <a:ext uri="{FF2B5EF4-FFF2-40B4-BE49-F238E27FC236}">
                <a16:creationId xmlns:a16="http://schemas.microsoft.com/office/drawing/2014/main" xmlns="" id="{EB927FED-8E2C-5259-9A5E-88CC7226FE1D}"/>
              </a:ext>
            </a:extLst>
          </p:cNvPr>
          <p:cNvSpPr txBox="1"/>
          <p:nvPr/>
        </p:nvSpPr>
        <p:spPr>
          <a:xfrm>
            <a:off x="3749842" y="5562600"/>
            <a:ext cx="5259285" cy="523220"/>
          </a:xfrm>
          <a:prstGeom prst="rect">
            <a:avLst/>
          </a:prstGeom>
          <a:noFill/>
        </p:spPr>
        <p:txBody>
          <a:bodyPr wrap="square">
            <a:spAutoFit/>
          </a:bodyPr>
          <a:lstStyle/>
          <a:p>
            <a:r>
              <a:rPr lang="en-IN" sz="2800" b="0" i="0" u="none" strike="noStrike" baseline="0" dirty="0">
                <a:highlight>
                  <a:srgbClr val="C0C0C0"/>
                </a:highlight>
                <a:latin typeface="Times New Roman" panose="02020603050405020304" pitchFamily="18" charset="0"/>
              </a:rPr>
              <a:t> straight  elevators</a:t>
            </a:r>
            <a:endParaRPr lang="en-IN" dirty="0">
              <a:highlight>
                <a:srgbClr val="C0C0C0"/>
              </a:highlight>
            </a:endParaRP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xmlns="" id="{4B3225A7-803A-28A8-2AB3-FA8E88207E7D}"/>
                  </a:ext>
                </a:extLst>
              </p14:cNvPr>
              <p14:cNvContentPartPr/>
              <p14:nvPr/>
            </p14:nvContentPartPr>
            <p14:xfrm>
              <a:off x="6063158" y="6015537"/>
              <a:ext cx="360" cy="360"/>
            </p14:xfrm>
          </p:contentPart>
        </mc:Choice>
        <mc:Fallback xmlns="">
          <p:pic>
            <p:nvPicPr>
              <p:cNvPr id="11" name="Ink 10">
                <a:extLst>
                  <a:ext uri="{FF2B5EF4-FFF2-40B4-BE49-F238E27FC236}">
                    <a16:creationId xmlns:a16="http://schemas.microsoft.com/office/drawing/2014/main" id="{4B3225A7-803A-28A8-2AB3-FA8E88207E7D}"/>
                  </a:ext>
                </a:extLst>
              </p:cNvPr>
              <p:cNvPicPr/>
              <p:nvPr/>
            </p:nvPicPr>
            <p:blipFill>
              <a:blip r:embed="rId5"/>
              <a:stretch>
                <a:fillRect/>
              </a:stretch>
            </p:blipFill>
            <p:spPr>
              <a:xfrm>
                <a:off x="6054518" y="60065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xmlns="" id="{B15F6B16-167B-6242-561A-1026208477F0}"/>
                  </a:ext>
                </a:extLst>
              </p14:cNvPr>
              <p14:cNvContentPartPr/>
              <p14:nvPr/>
            </p14:nvContentPartPr>
            <p14:xfrm>
              <a:off x="5533958" y="5966937"/>
              <a:ext cx="360" cy="360"/>
            </p14:xfrm>
          </p:contentPart>
        </mc:Choice>
        <mc:Fallback xmlns="">
          <p:pic>
            <p:nvPicPr>
              <p:cNvPr id="12" name="Ink 11">
                <a:extLst>
                  <a:ext uri="{FF2B5EF4-FFF2-40B4-BE49-F238E27FC236}">
                    <a16:creationId xmlns:a16="http://schemas.microsoft.com/office/drawing/2014/main" id="{B15F6B16-167B-6242-561A-1026208477F0}"/>
                  </a:ext>
                </a:extLst>
              </p:cNvPr>
              <p:cNvPicPr/>
              <p:nvPr/>
            </p:nvPicPr>
            <p:blipFill>
              <a:blip r:embed="rId5"/>
              <a:stretch>
                <a:fillRect/>
              </a:stretch>
            </p:blipFill>
            <p:spPr>
              <a:xfrm>
                <a:off x="5524958" y="59579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xmlns="" id="{3948190C-F352-FCE6-FC8B-473E5829E7E6}"/>
                  </a:ext>
                </a:extLst>
              </p14:cNvPr>
              <p14:cNvContentPartPr/>
              <p14:nvPr/>
            </p14:nvContentPartPr>
            <p14:xfrm>
              <a:off x="5501918" y="5903217"/>
              <a:ext cx="360" cy="360"/>
            </p14:xfrm>
          </p:contentPart>
        </mc:Choice>
        <mc:Fallback xmlns="">
          <p:pic>
            <p:nvPicPr>
              <p:cNvPr id="13" name="Ink 12">
                <a:extLst>
                  <a:ext uri="{FF2B5EF4-FFF2-40B4-BE49-F238E27FC236}">
                    <a16:creationId xmlns:a16="http://schemas.microsoft.com/office/drawing/2014/main" id="{3948190C-F352-FCE6-FC8B-473E5829E7E6}"/>
                  </a:ext>
                </a:extLst>
              </p:cNvPr>
              <p:cNvPicPr/>
              <p:nvPr/>
            </p:nvPicPr>
            <p:blipFill>
              <a:blip r:embed="rId5"/>
              <a:stretch>
                <a:fillRect/>
              </a:stretch>
            </p:blipFill>
            <p:spPr>
              <a:xfrm>
                <a:off x="5492918" y="58945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xmlns="" id="{2DC2418F-7770-CC9F-5832-8E86170E89F7}"/>
                  </a:ext>
                </a:extLst>
              </p14:cNvPr>
              <p14:cNvContentPartPr/>
              <p14:nvPr/>
            </p14:nvContentPartPr>
            <p14:xfrm>
              <a:off x="-3642082" y="79497"/>
              <a:ext cx="360" cy="360"/>
            </p14:xfrm>
          </p:contentPart>
        </mc:Choice>
        <mc:Fallback xmlns="">
          <p:pic>
            <p:nvPicPr>
              <p:cNvPr id="14" name="Ink 13">
                <a:extLst>
                  <a:ext uri="{FF2B5EF4-FFF2-40B4-BE49-F238E27FC236}">
                    <a16:creationId xmlns:a16="http://schemas.microsoft.com/office/drawing/2014/main" id="{2DC2418F-7770-CC9F-5832-8E86170E89F7}"/>
                  </a:ext>
                </a:extLst>
              </p:cNvPr>
              <p:cNvPicPr/>
              <p:nvPr/>
            </p:nvPicPr>
            <p:blipFill>
              <a:blip r:embed="rId5"/>
              <a:stretch>
                <a:fillRect/>
              </a:stretch>
            </p:blipFill>
            <p:spPr>
              <a:xfrm>
                <a:off x="-3651082" y="708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xmlns="" id="{35F39F98-DA55-2395-2A4F-5CEFB9E774A3}"/>
                  </a:ext>
                </a:extLst>
              </p14:cNvPr>
              <p14:cNvContentPartPr/>
              <p14:nvPr/>
            </p14:nvContentPartPr>
            <p14:xfrm>
              <a:off x="-3112882" y="47457"/>
              <a:ext cx="360" cy="360"/>
            </p14:xfrm>
          </p:contentPart>
        </mc:Choice>
        <mc:Fallback xmlns="">
          <p:pic>
            <p:nvPicPr>
              <p:cNvPr id="15" name="Ink 14">
                <a:extLst>
                  <a:ext uri="{FF2B5EF4-FFF2-40B4-BE49-F238E27FC236}">
                    <a16:creationId xmlns:a16="http://schemas.microsoft.com/office/drawing/2014/main" id="{35F39F98-DA55-2395-2A4F-5CEFB9E774A3}"/>
                  </a:ext>
                </a:extLst>
              </p:cNvPr>
              <p:cNvPicPr/>
              <p:nvPr/>
            </p:nvPicPr>
            <p:blipFill>
              <a:blip r:embed="rId10"/>
              <a:stretch>
                <a:fillRect/>
              </a:stretch>
            </p:blipFill>
            <p:spPr>
              <a:xfrm>
                <a:off x="-3117202" y="43137"/>
                <a:ext cx="9000" cy="9000"/>
              </a:xfrm>
              <a:prstGeom prst="rect">
                <a:avLst/>
              </a:prstGeom>
            </p:spPr>
          </p:pic>
        </mc:Fallback>
      </mc:AlternateContent>
    </p:spTree>
    <p:extLst>
      <p:ext uri="{BB962C8B-B14F-4D97-AF65-F5344CB8AC3E}">
        <p14:creationId xmlns:p14="http://schemas.microsoft.com/office/powerpoint/2010/main" val="2868967054"/>
      </p:ext>
    </p:extLst>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4A641-8537-8017-A78D-C028670F9234}"/>
              </a:ext>
            </a:extLst>
          </p:cNvPr>
          <p:cNvSpPr>
            <a:spLocks noGrp="1"/>
          </p:cNvSpPr>
          <p:nvPr>
            <p:ph type="title"/>
          </p:nvPr>
        </p:nvSpPr>
        <p:spPr>
          <a:xfrm>
            <a:off x="4038600" y="4521952"/>
            <a:ext cx="4114800" cy="2239962"/>
          </a:xfrm>
        </p:spPr>
        <p:txBody>
          <a:bodyPr/>
          <a:lstStyle/>
          <a:p>
            <a:r>
              <a:rPr lang="en-US" b="1" dirty="0">
                <a:highlight>
                  <a:srgbClr val="C0C0C0"/>
                </a:highlight>
                <a:latin typeface="Times New Roman" panose="02020603050405020304" pitchFamily="18" charset="0"/>
                <a:cs typeface="Times New Roman" panose="02020603050405020304" pitchFamily="18" charset="0"/>
              </a:rPr>
              <a:t>Coupland </a:t>
            </a:r>
            <a:endParaRPr lang="en-IN" b="1" dirty="0">
              <a:highlight>
                <a:srgbClr val="C0C0C0"/>
              </a:highlight>
              <a:latin typeface="Times New Roman" panose="02020603050405020304" pitchFamily="18" charset="0"/>
              <a:cs typeface="Times New Roman" panose="02020603050405020304" pitchFamily="18" charset="0"/>
            </a:endParaRPr>
          </a:p>
        </p:txBody>
      </p:sp>
      <p:pic>
        <p:nvPicPr>
          <p:cNvPr id="14" name="Content Placeholder 13">
            <a:extLst>
              <a:ext uri="{FF2B5EF4-FFF2-40B4-BE49-F238E27FC236}">
                <a16:creationId xmlns:a16="http://schemas.microsoft.com/office/drawing/2014/main" xmlns="" id="{A5DAF728-1BA9-689C-8E24-FA99788411B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34371" y="54971"/>
            <a:ext cx="3361830" cy="4318592"/>
          </a:xfr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pic>
      <p:pic>
        <p:nvPicPr>
          <p:cNvPr id="16" name="Picture 15">
            <a:extLst>
              <a:ext uri="{FF2B5EF4-FFF2-40B4-BE49-F238E27FC236}">
                <a16:creationId xmlns:a16="http://schemas.microsoft.com/office/drawing/2014/main" xmlns="" id="{5E04E9A3-860D-D0C0-A793-62C7B64F3E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908"/>
            <a:ext cx="3533590" cy="6858000"/>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098335119"/>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5715000" cy="1143000"/>
          </a:xfrm>
        </p:spPr>
        <p:txBody>
          <a:bodyPr/>
          <a:lstStyle/>
          <a:p>
            <a:pPr eaLnBrk="1" hangingPunct="1"/>
            <a:r>
              <a:rPr lang="en-US" sz="3600" b="1" i="1">
                <a:solidFill>
                  <a:srgbClr val="FF0000"/>
                </a:solidFill>
                <a:latin typeface="Times New Roman" pitchFamily="18" charset="0"/>
                <a:cs typeface="Times New Roman" pitchFamily="18" charset="0"/>
              </a:rPr>
              <a:t>CONTRAINDICATIONS</a:t>
            </a:r>
          </a:p>
        </p:txBody>
      </p:sp>
      <p:sp>
        <p:nvSpPr>
          <p:cNvPr id="6147" name="Rectangle 3"/>
          <p:cNvSpPr>
            <a:spLocks noGrp="1" noChangeArrowheads="1"/>
          </p:cNvSpPr>
          <p:nvPr>
            <p:ph type="body" idx="1"/>
          </p:nvPr>
        </p:nvSpPr>
        <p:spPr>
          <a:xfrm>
            <a:off x="304800" y="1295400"/>
            <a:ext cx="8458200" cy="5257800"/>
          </a:xfrm>
        </p:spPr>
        <p:txBody>
          <a:bodyPr/>
          <a:lstStyle/>
          <a:p>
            <a:pPr eaLnBrk="1" hangingPunct="1">
              <a:lnSpc>
                <a:spcPct val="90000"/>
              </a:lnSpc>
              <a:buFontTx/>
              <a:buNone/>
            </a:pPr>
            <a:r>
              <a:rPr lang="en-US" sz="2800">
                <a:solidFill>
                  <a:srgbClr val="D60093"/>
                </a:solidFill>
                <a:latin typeface="Times New Roman" pitchFamily="18" charset="0"/>
                <a:cs typeface="Times New Roman" pitchFamily="18" charset="0"/>
              </a:rPr>
              <a:t>LOCAL CONRTAINDICATIONS:</a:t>
            </a:r>
          </a:p>
          <a:p>
            <a:pPr eaLnBrk="1" hangingPunct="1">
              <a:lnSpc>
                <a:spcPct val="90000"/>
              </a:lnSpc>
              <a:buFontTx/>
              <a:buNone/>
            </a:pPr>
            <a:endParaRPr lang="en-US" sz="2800">
              <a:solidFill>
                <a:srgbClr val="D60093"/>
              </a:solidFill>
              <a:latin typeface="Times New Roman" pitchFamily="18" charset="0"/>
              <a:cs typeface="Times New Roman" pitchFamily="18" charset="0"/>
            </a:endParaRP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Acute infections with uncontrolled cellulites</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Acute pericoronitis</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Malignant disease</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Irradiated jaws</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Uncontrolled diabetes mellitus</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Cardiac disease such as coronary artery disease, uncontrolled hypertension, cardiac decompensation, patients on aspirin and other anticoagulants</a:t>
            </a:r>
          </a:p>
          <a:p>
            <a:pPr eaLnBrk="1" hangingPunct="1">
              <a:lnSpc>
                <a:spcPct val="90000"/>
              </a:lnSpc>
              <a:buClr>
                <a:srgbClr val="00FF00"/>
              </a:buClr>
              <a:buFont typeface="Wingdings" pitchFamily="2" charset="2"/>
              <a:buChar char="v"/>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766AD-566A-D2CF-2301-9D2B5689A68D}"/>
              </a:ext>
            </a:extLst>
          </p:cNvPr>
          <p:cNvSpPr>
            <a:spLocks noGrp="1"/>
          </p:cNvSpPr>
          <p:nvPr>
            <p:ph type="title"/>
          </p:nvPr>
        </p:nvSpPr>
        <p:spPr/>
        <p:txBody>
          <a:bodyPr/>
          <a:lstStyle/>
          <a:p>
            <a:r>
              <a:rPr lang="en-US" dirty="0"/>
              <a:t/>
            </a:r>
            <a:br>
              <a:rPr lang="en-US" dirty="0"/>
            </a:br>
            <a:endParaRPr lang="en-IN" dirty="0"/>
          </a:p>
        </p:txBody>
      </p:sp>
      <p:pic>
        <p:nvPicPr>
          <p:cNvPr id="5" name="Content Placeholder 4">
            <a:extLst>
              <a:ext uri="{FF2B5EF4-FFF2-40B4-BE49-F238E27FC236}">
                <a16:creationId xmlns:a16="http://schemas.microsoft.com/office/drawing/2014/main" xmlns="" id="{03D7CA9D-635E-A192-AB56-816347CCFBA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19600" y="210469"/>
            <a:ext cx="3563610" cy="4692348"/>
          </a:xfrm>
          <a:ln>
            <a:solidFill>
              <a:srgbClr val="FF0000"/>
            </a:solidFill>
          </a:ln>
        </p:spPr>
        <p:style>
          <a:lnRef idx="3">
            <a:schemeClr val="lt1"/>
          </a:lnRef>
          <a:fillRef idx="1">
            <a:schemeClr val="accent1"/>
          </a:fillRef>
          <a:effectRef idx="1">
            <a:schemeClr val="accent1"/>
          </a:effectRef>
          <a:fontRef idx="minor">
            <a:schemeClr val="lt1"/>
          </a:fontRef>
        </p:style>
      </p:pic>
      <p:pic>
        <p:nvPicPr>
          <p:cNvPr id="7" name="Picture 6">
            <a:extLst>
              <a:ext uri="{FF2B5EF4-FFF2-40B4-BE49-F238E27FC236}">
                <a16:creationId xmlns:a16="http://schemas.microsoft.com/office/drawing/2014/main" xmlns="" id="{C384D03D-4B59-6EA5-8698-502D72A888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025" y="230523"/>
            <a:ext cx="3437249" cy="4672295"/>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sp>
        <p:nvSpPr>
          <p:cNvPr id="9" name="TextBox 8">
            <a:extLst>
              <a:ext uri="{FF2B5EF4-FFF2-40B4-BE49-F238E27FC236}">
                <a16:creationId xmlns:a16="http://schemas.microsoft.com/office/drawing/2014/main" xmlns="" id="{780158AE-FBC6-6EC7-19D7-170F2395E641}"/>
              </a:ext>
            </a:extLst>
          </p:cNvPr>
          <p:cNvSpPr txBox="1"/>
          <p:nvPr/>
        </p:nvSpPr>
        <p:spPr>
          <a:xfrm>
            <a:off x="2743200" y="5486400"/>
            <a:ext cx="4572000" cy="523220"/>
          </a:xfrm>
          <a:prstGeom prst="rect">
            <a:avLst/>
          </a:prstGeom>
          <a:noFill/>
        </p:spPr>
        <p:txBody>
          <a:bodyPr wrap="square">
            <a:spAutoFit/>
          </a:bodyPr>
          <a:lstStyle/>
          <a:p>
            <a:r>
              <a:rPr lang="en-IN" sz="2800" b="1" i="0" u="none" strike="noStrike" baseline="0" dirty="0">
                <a:highlight>
                  <a:srgbClr val="C0C0C0"/>
                </a:highlight>
                <a:latin typeface="Times New Roman" panose="02020603050405020304" pitchFamily="18" charset="0"/>
              </a:rPr>
              <a:t>Crossbar paired</a:t>
            </a:r>
            <a:endParaRPr lang="en-IN" b="1" dirty="0">
              <a:highlight>
                <a:srgbClr val="C0C0C0"/>
              </a:highlight>
            </a:endParaRPr>
          </a:p>
        </p:txBody>
      </p:sp>
      <p:sp>
        <p:nvSpPr>
          <p:cNvPr id="11" name="TextBox 10">
            <a:extLst>
              <a:ext uri="{FF2B5EF4-FFF2-40B4-BE49-F238E27FC236}">
                <a16:creationId xmlns:a16="http://schemas.microsoft.com/office/drawing/2014/main" xmlns="" id="{61C8CBA4-0FDC-59F4-8227-D3CC014C8B84}"/>
              </a:ext>
            </a:extLst>
          </p:cNvPr>
          <p:cNvSpPr txBox="1"/>
          <p:nvPr/>
        </p:nvSpPr>
        <p:spPr>
          <a:xfrm>
            <a:off x="2743200" y="1143001"/>
            <a:ext cx="972810" cy="523220"/>
          </a:xfrm>
          <a:prstGeom prst="rect">
            <a:avLst/>
          </a:prstGeom>
          <a:noFill/>
        </p:spPr>
        <p:txBody>
          <a:bodyPr wrap="square" rtlCol="0">
            <a:spAutoFit/>
          </a:bodyPr>
          <a:lstStyle/>
          <a:p>
            <a:r>
              <a:rPr lang="en-US" dirty="0">
                <a:solidFill>
                  <a:schemeClr val="bg1"/>
                </a:solidFill>
              </a:rPr>
              <a:t>distal</a:t>
            </a:r>
            <a:endParaRPr lang="en-IN" dirty="0">
              <a:solidFill>
                <a:schemeClr val="bg1"/>
              </a:solidFill>
            </a:endParaRPr>
          </a:p>
        </p:txBody>
      </p:sp>
      <p:sp>
        <p:nvSpPr>
          <p:cNvPr id="12" name="TextBox 11">
            <a:extLst>
              <a:ext uri="{FF2B5EF4-FFF2-40B4-BE49-F238E27FC236}">
                <a16:creationId xmlns:a16="http://schemas.microsoft.com/office/drawing/2014/main" xmlns="" id="{A6F56026-AB13-6F42-77A4-30D0292F74A5}"/>
              </a:ext>
            </a:extLst>
          </p:cNvPr>
          <p:cNvSpPr txBox="1"/>
          <p:nvPr/>
        </p:nvSpPr>
        <p:spPr>
          <a:xfrm>
            <a:off x="6781800" y="1105846"/>
            <a:ext cx="1201410" cy="523220"/>
          </a:xfrm>
          <a:prstGeom prst="rect">
            <a:avLst/>
          </a:prstGeom>
          <a:noFill/>
        </p:spPr>
        <p:txBody>
          <a:bodyPr wrap="square" rtlCol="0">
            <a:spAutoFit/>
          </a:bodyPr>
          <a:lstStyle/>
          <a:p>
            <a:r>
              <a:rPr lang="en-US" dirty="0">
                <a:solidFill>
                  <a:schemeClr val="bg1"/>
                </a:solidFill>
              </a:rPr>
              <a:t>mesial</a:t>
            </a:r>
            <a:endParaRPr lang="en-IN" dirty="0">
              <a:solidFill>
                <a:schemeClr val="bg1"/>
              </a:solidFill>
            </a:endParaRPr>
          </a:p>
        </p:txBody>
      </p:sp>
    </p:spTree>
    <p:extLst>
      <p:ext uri="{BB962C8B-B14F-4D97-AF65-F5344CB8AC3E}">
        <p14:creationId xmlns:p14="http://schemas.microsoft.com/office/powerpoint/2010/main" val="4086555437"/>
      </p:ext>
    </p:extLst>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4FF7E-4CF2-9523-B02D-36AA5759E686}"/>
              </a:ext>
            </a:extLst>
          </p:cNvPr>
          <p:cNvSpPr>
            <a:spLocks noGrp="1"/>
          </p:cNvSpPr>
          <p:nvPr>
            <p:ph type="title"/>
          </p:nvPr>
        </p:nvSpPr>
        <p:spPr/>
        <p:txBody>
          <a:bodyPr/>
          <a:lstStyle/>
          <a:p>
            <a:r>
              <a:rPr lang="en-US" dirty="0"/>
              <a:t/>
            </a:r>
            <a:br>
              <a:rPr lang="en-US" dirty="0"/>
            </a:br>
            <a:endParaRPr lang="en-IN" dirty="0"/>
          </a:p>
        </p:txBody>
      </p:sp>
      <p:pic>
        <p:nvPicPr>
          <p:cNvPr id="5" name="Content Placeholder 4">
            <a:extLst>
              <a:ext uri="{FF2B5EF4-FFF2-40B4-BE49-F238E27FC236}">
                <a16:creationId xmlns:a16="http://schemas.microsoft.com/office/drawing/2014/main" xmlns="" id="{85205BA2-3054-7A35-9AF4-C801FE1137D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9600" y="0"/>
            <a:ext cx="2475981" cy="5728227"/>
          </a:xfrm>
          <a:ln>
            <a:solidFill>
              <a:srgbClr val="FF0000"/>
            </a:solidFill>
          </a:ln>
        </p:spPr>
        <p:style>
          <a:lnRef idx="3">
            <a:schemeClr val="lt1"/>
          </a:lnRef>
          <a:fillRef idx="1">
            <a:schemeClr val="accent1"/>
          </a:fillRef>
          <a:effectRef idx="1">
            <a:schemeClr val="accent1"/>
          </a:effectRef>
          <a:fontRef idx="minor">
            <a:schemeClr val="lt1"/>
          </a:fontRef>
        </p:style>
      </p:pic>
      <p:pic>
        <p:nvPicPr>
          <p:cNvPr id="9" name="Picture 8">
            <a:extLst>
              <a:ext uri="{FF2B5EF4-FFF2-40B4-BE49-F238E27FC236}">
                <a16:creationId xmlns:a16="http://schemas.microsoft.com/office/drawing/2014/main" xmlns="" id="{637AE796-5707-324D-DCCA-53EE7375E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0"/>
            <a:ext cx="2107450" cy="5837238"/>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sp>
        <p:nvSpPr>
          <p:cNvPr id="10" name="TextBox 9">
            <a:extLst>
              <a:ext uri="{FF2B5EF4-FFF2-40B4-BE49-F238E27FC236}">
                <a16:creationId xmlns:a16="http://schemas.microsoft.com/office/drawing/2014/main" xmlns="" id="{3464CED4-1D3F-E88C-8AA5-5A783F2AFFCF}"/>
              </a:ext>
            </a:extLst>
          </p:cNvPr>
          <p:cNvSpPr txBox="1"/>
          <p:nvPr/>
        </p:nvSpPr>
        <p:spPr>
          <a:xfrm>
            <a:off x="2209800" y="990600"/>
            <a:ext cx="381000" cy="523220"/>
          </a:xfrm>
          <a:prstGeom prst="rect">
            <a:avLst/>
          </a:prstGeom>
          <a:noFill/>
        </p:spPr>
        <p:txBody>
          <a:bodyPr wrap="square" rtlCol="0">
            <a:spAutoFit/>
          </a:bodyPr>
          <a:lstStyle/>
          <a:p>
            <a:r>
              <a:rPr lang="en-US" dirty="0"/>
              <a:t>R</a:t>
            </a:r>
            <a:endParaRPr lang="en-IN" dirty="0"/>
          </a:p>
        </p:txBody>
      </p:sp>
      <p:sp>
        <p:nvSpPr>
          <p:cNvPr id="11" name="TextBox 10">
            <a:extLst>
              <a:ext uri="{FF2B5EF4-FFF2-40B4-BE49-F238E27FC236}">
                <a16:creationId xmlns:a16="http://schemas.microsoft.com/office/drawing/2014/main" xmlns="" id="{A0E7FACF-AD59-1B82-3F00-D99B54E87819}"/>
              </a:ext>
            </a:extLst>
          </p:cNvPr>
          <p:cNvSpPr txBox="1"/>
          <p:nvPr/>
        </p:nvSpPr>
        <p:spPr>
          <a:xfrm>
            <a:off x="6858000" y="762000"/>
            <a:ext cx="381000" cy="523220"/>
          </a:xfrm>
          <a:prstGeom prst="rect">
            <a:avLst/>
          </a:prstGeom>
          <a:noFill/>
        </p:spPr>
        <p:txBody>
          <a:bodyPr wrap="square" rtlCol="0">
            <a:spAutoFit/>
          </a:bodyPr>
          <a:lstStyle/>
          <a:p>
            <a:r>
              <a:rPr lang="en-US" dirty="0"/>
              <a:t>L</a:t>
            </a:r>
            <a:endParaRPr lang="en-IN" dirty="0"/>
          </a:p>
        </p:txBody>
      </p:sp>
      <p:sp>
        <p:nvSpPr>
          <p:cNvPr id="13" name="TextBox 12">
            <a:extLst>
              <a:ext uri="{FF2B5EF4-FFF2-40B4-BE49-F238E27FC236}">
                <a16:creationId xmlns:a16="http://schemas.microsoft.com/office/drawing/2014/main" xmlns="" id="{B47ACF78-5515-0488-C53B-32058C32FA42}"/>
              </a:ext>
            </a:extLst>
          </p:cNvPr>
          <p:cNvSpPr txBox="1"/>
          <p:nvPr/>
        </p:nvSpPr>
        <p:spPr>
          <a:xfrm>
            <a:off x="3031357" y="5834390"/>
            <a:ext cx="4572000" cy="523220"/>
          </a:xfrm>
          <a:prstGeom prst="rect">
            <a:avLst/>
          </a:prstGeom>
          <a:noFill/>
        </p:spPr>
        <p:txBody>
          <a:bodyPr wrap="square">
            <a:spAutoFit/>
          </a:bodyPr>
          <a:lstStyle/>
          <a:p>
            <a:r>
              <a:rPr lang="en-IN" sz="2800" b="1" i="0" u="none" strike="noStrike" baseline="0" dirty="0">
                <a:highlight>
                  <a:srgbClr val="C0C0C0"/>
                </a:highlight>
                <a:latin typeface="Times New Roman" panose="02020603050405020304" pitchFamily="18" charset="0"/>
              </a:rPr>
              <a:t>Cryer’s paired</a:t>
            </a:r>
            <a:endParaRPr lang="en-IN" b="1" dirty="0">
              <a:highlight>
                <a:srgbClr val="C0C0C0"/>
              </a:highlight>
            </a:endParaRPr>
          </a:p>
        </p:txBody>
      </p:sp>
    </p:spTree>
    <p:extLst>
      <p:ext uri="{BB962C8B-B14F-4D97-AF65-F5344CB8AC3E}">
        <p14:creationId xmlns:p14="http://schemas.microsoft.com/office/powerpoint/2010/main" val="3806086842"/>
      </p:ext>
    </p:extLst>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F1C6C-3A2C-5155-3B44-267E745E872B}"/>
              </a:ext>
            </a:extLst>
          </p:cNvPr>
          <p:cNvSpPr>
            <a:spLocks noGrp="1"/>
          </p:cNvSpPr>
          <p:nvPr>
            <p:ph type="title"/>
          </p:nvPr>
        </p:nvSpPr>
        <p:spPr/>
        <p:txBody>
          <a:bodyPr/>
          <a:lstStyle/>
          <a:p>
            <a:endParaRPr lang="en-IN"/>
          </a:p>
        </p:txBody>
      </p:sp>
      <p:pic>
        <p:nvPicPr>
          <p:cNvPr id="11" name="Content Placeholder 10">
            <a:extLst>
              <a:ext uri="{FF2B5EF4-FFF2-40B4-BE49-F238E27FC236}">
                <a16:creationId xmlns:a16="http://schemas.microsoft.com/office/drawing/2014/main" xmlns="" id="{CD7F231F-C129-4D07-4FFC-3572A8CA3B5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074473" y="846569"/>
            <a:ext cx="6034617" cy="4525963"/>
          </a:xfrm>
          <a:ln>
            <a:solidFill>
              <a:srgbClr val="FF0000"/>
            </a:solidFill>
          </a:ln>
        </p:spPr>
        <p:style>
          <a:lnRef idx="3">
            <a:schemeClr val="lt1"/>
          </a:lnRef>
          <a:fillRef idx="1">
            <a:schemeClr val="accent1"/>
          </a:fillRef>
          <a:effectRef idx="1">
            <a:schemeClr val="accent1"/>
          </a:effectRef>
          <a:fontRef idx="minor">
            <a:schemeClr val="lt1"/>
          </a:fontRef>
        </p:style>
      </p:pic>
      <p:sp>
        <p:nvSpPr>
          <p:cNvPr id="13" name="TextBox 12">
            <a:extLst>
              <a:ext uri="{FF2B5EF4-FFF2-40B4-BE49-F238E27FC236}">
                <a16:creationId xmlns:a16="http://schemas.microsoft.com/office/drawing/2014/main" xmlns="" id="{48B2B06E-BB24-EAF8-F895-C3D051A0DC1F}"/>
              </a:ext>
            </a:extLst>
          </p:cNvPr>
          <p:cNvSpPr txBox="1"/>
          <p:nvPr/>
        </p:nvSpPr>
        <p:spPr>
          <a:xfrm>
            <a:off x="2590800" y="6210454"/>
            <a:ext cx="4572000" cy="523220"/>
          </a:xfrm>
          <a:prstGeom prst="rect">
            <a:avLst/>
          </a:prstGeom>
          <a:noFill/>
        </p:spPr>
        <p:txBody>
          <a:bodyPr wrap="square">
            <a:spAutoFit/>
          </a:bodyPr>
          <a:lstStyle/>
          <a:p>
            <a:r>
              <a:rPr lang="en-IN" sz="2800" b="1" i="0" u="none" strike="noStrike" baseline="0" dirty="0" err="1">
                <a:highlight>
                  <a:srgbClr val="C0C0C0"/>
                </a:highlight>
                <a:latin typeface="Times New Roman" panose="02020603050405020304" pitchFamily="18" charset="0"/>
              </a:rPr>
              <a:t>Apexo</a:t>
            </a:r>
            <a:r>
              <a:rPr lang="en-IN" sz="2800" b="1" i="0" u="none" strike="noStrike" baseline="0" dirty="0">
                <a:highlight>
                  <a:srgbClr val="C0C0C0"/>
                </a:highlight>
                <a:latin typeface="Times New Roman" panose="02020603050405020304" pitchFamily="18" charset="0"/>
              </a:rPr>
              <a:t> elevators</a:t>
            </a:r>
            <a:endParaRPr lang="en-IN" b="1" dirty="0">
              <a:highlight>
                <a:srgbClr val="C0C0C0"/>
              </a:highlight>
            </a:endParaRPr>
          </a:p>
        </p:txBody>
      </p:sp>
      <p:sp>
        <p:nvSpPr>
          <p:cNvPr id="14" name="TextBox 13">
            <a:extLst>
              <a:ext uri="{FF2B5EF4-FFF2-40B4-BE49-F238E27FC236}">
                <a16:creationId xmlns:a16="http://schemas.microsoft.com/office/drawing/2014/main" xmlns="" id="{1BBAB5B0-E7F0-887B-D7F3-7767FB507FFA}"/>
              </a:ext>
            </a:extLst>
          </p:cNvPr>
          <p:cNvSpPr txBox="1"/>
          <p:nvPr/>
        </p:nvSpPr>
        <p:spPr>
          <a:xfrm>
            <a:off x="2057400" y="1501233"/>
            <a:ext cx="762000" cy="523220"/>
          </a:xfrm>
          <a:prstGeom prst="rect">
            <a:avLst/>
          </a:prstGeom>
          <a:noFill/>
        </p:spPr>
        <p:txBody>
          <a:bodyPr wrap="square" rtlCol="0">
            <a:spAutoFit/>
          </a:bodyPr>
          <a:lstStyle/>
          <a:p>
            <a:r>
              <a:rPr lang="en-US" dirty="0">
                <a:solidFill>
                  <a:schemeClr val="bg1"/>
                </a:solidFill>
              </a:rPr>
              <a:t>302</a:t>
            </a:r>
            <a:endParaRPr lang="en-IN" dirty="0">
              <a:solidFill>
                <a:schemeClr val="bg1"/>
              </a:solidFill>
            </a:endParaRPr>
          </a:p>
        </p:txBody>
      </p:sp>
      <p:sp>
        <p:nvSpPr>
          <p:cNvPr id="15" name="TextBox 14">
            <a:extLst>
              <a:ext uri="{FF2B5EF4-FFF2-40B4-BE49-F238E27FC236}">
                <a16:creationId xmlns:a16="http://schemas.microsoft.com/office/drawing/2014/main" xmlns="" id="{9EA15BA0-8456-F9BE-D28C-DB475F36F08E}"/>
              </a:ext>
            </a:extLst>
          </p:cNvPr>
          <p:cNvSpPr txBox="1"/>
          <p:nvPr/>
        </p:nvSpPr>
        <p:spPr>
          <a:xfrm>
            <a:off x="5486400" y="1501233"/>
            <a:ext cx="838202" cy="523220"/>
          </a:xfrm>
          <a:prstGeom prst="rect">
            <a:avLst/>
          </a:prstGeom>
          <a:noFill/>
        </p:spPr>
        <p:txBody>
          <a:bodyPr wrap="square" rtlCol="0">
            <a:spAutoFit/>
          </a:bodyPr>
          <a:lstStyle/>
          <a:p>
            <a:r>
              <a:rPr lang="en-US" dirty="0">
                <a:solidFill>
                  <a:schemeClr val="bg1"/>
                </a:solidFill>
              </a:rPr>
              <a:t>303</a:t>
            </a:r>
            <a:endParaRPr lang="en-IN" dirty="0">
              <a:solidFill>
                <a:schemeClr val="bg1"/>
              </a:solidFill>
            </a:endParaRPr>
          </a:p>
        </p:txBody>
      </p:sp>
    </p:spTree>
    <p:extLst>
      <p:ext uri="{BB962C8B-B14F-4D97-AF65-F5344CB8AC3E}">
        <p14:creationId xmlns:p14="http://schemas.microsoft.com/office/powerpoint/2010/main" val="4057354726"/>
      </p:ext>
    </p:extLst>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C70EF-8751-2293-7F80-C482F9E2D891}"/>
              </a:ext>
            </a:extLst>
          </p:cNvPr>
          <p:cNvSpPr>
            <a:spLocks noGrp="1"/>
          </p:cNvSpPr>
          <p:nvPr>
            <p:ph type="title"/>
          </p:nvPr>
        </p:nvSpPr>
        <p:spPr>
          <a:xfrm>
            <a:off x="5410199" y="2743200"/>
            <a:ext cx="3296653" cy="2743200"/>
          </a:xfrm>
        </p:spPr>
        <p:txBody>
          <a:bodyPr/>
          <a:lstStyle/>
          <a:p>
            <a:r>
              <a:rPr lang="en-US" dirty="0"/>
              <a:t/>
            </a:r>
            <a:br>
              <a:rPr lang="en-US" dirty="0"/>
            </a:br>
            <a:endParaRPr lang="en-IN" dirty="0"/>
          </a:p>
        </p:txBody>
      </p:sp>
      <p:pic>
        <p:nvPicPr>
          <p:cNvPr id="5" name="Content Placeholder 4">
            <a:extLst>
              <a:ext uri="{FF2B5EF4-FFF2-40B4-BE49-F238E27FC236}">
                <a16:creationId xmlns:a16="http://schemas.microsoft.com/office/drawing/2014/main" xmlns="" id="{539A616B-C8C4-06DF-F7CB-B092F0C81AA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rot="10800000">
            <a:off x="541888" y="42111"/>
            <a:ext cx="1351269" cy="5638801"/>
          </a:xfrm>
        </p:spPr>
      </p:pic>
      <p:pic>
        <p:nvPicPr>
          <p:cNvPr id="7" name="Picture 6">
            <a:extLst>
              <a:ext uri="{FF2B5EF4-FFF2-40B4-BE49-F238E27FC236}">
                <a16:creationId xmlns:a16="http://schemas.microsoft.com/office/drawing/2014/main" xmlns="" id="{F8A0F3A5-EF64-08A6-C754-A531C1798E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3733801" y="0"/>
            <a:ext cx="1284789" cy="5638800"/>
          </a:xfrm>
          <a:prstGeom prst="rect">
            <a:avLst/>
          </a:prstGeom>
        </p:spPr>
      </p:pic>
      <p:pic>
        <p:nvPicPr>
          <p:cNvPr id="9" name="Picture 8">
            <a:extLst>
              <a:ext uri="{FF2B5EF4-FFF2-40B4-BE49-F238E27FC236}">
                <a16:creationId xmlns:a16="http://schemas.microsoft.com/office/drawing/2014/main" xmlns="" id="{3E876989-A80B-C0F0-A444-86A9B30567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6416130" y="0"/>
            <a:ext cx="1284790" cy="5596690"/>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sp>
        <p:nvSpPr>
          <p:cNvPr id="10" name="TextBox 9">
            <a:extLst>
              <a:ext uri="{FF2B5EF4-FFF2-40B4-BE49-F238E27FC236}">
                <a16:creationId xmlns:a16="http://schemas.microsoft.com/office/drawing/2014/main" xmlns="" id="{9A3EB3B5-7F9A-763B-99F5-E4581570E773}"/>
              </a:ext>
            </a:extLst>
          </p:cNvPr>
          <p:cNvSpPr txBox="1"/>
          <p:nvPr/>
        </p:nvSpPr>
        <p:spPr>
          <a:xfrm>
            <a:off x="1752600" y="6172200"/>
            <a:ext cx="4953000" cy="523220"/>
          </a:xfrm>
          <a:prstGeom prst="rect">
            <a:avLst/>
          </a:prstGeom>
          <a:noFill/>
        </p:spPr>
        <p:txBody>
          <a:bodyPr wrap="square" rtlCol="0">
            <a:spAutoFit/>
          </a:bodyPr>
          <a:lstStyle/>
          <a:p>
            <a:r>
              <a:rPr lang="en-US" b="1" dirty="0">
                <a:solidFill>
                  <a:schemeClr val="bg1"/>
                </a:solidFill>
              </a:rPr>
              <a:t>Warwick </a:t>
            </a:r>
            <a:r>
              <a:rPr lang="en-US" b="1">
                <a:solidFill>
                  <a:schemeClr val="bg1"/>
                </a:solidFill>
              </a:rPr>
              <a:t>jame’s</a:t>
            </a:r>
            <a:r>
              <a:rPr lang="en-US" b="1" dirty="0">
                <a:solidFill>
                  <a:schemeClr val="bg1"/>
                </a:solidFill>
              </a:rPr>
              <a:t> root elevators</a:t>
            </a:r>
            <a:endParaRPr lang="en-IN" b="1" dirty="0">
              <a:solidFill>
                <a:schemeClr val="bg1"/>
              </a:solidFill>
            </a:endParaRPr>
          </a:p>
        </p:txBody>
      </p:sp>
      <p:pic>
        <p:nvPicPr>
          <p:cNvPr id="11" name="Content Placeholder 4">
            <a:extLst>
              <a:ext uri="{FF2B5EF4-FFF2-40B4-BE49-F238E27FC236}">
                <a16:creationId xmlns:a16="http://schemas.microsoft.com/office/drawing/2014/main" xmlns="" id="{25C641EC-C865-2F20-9DD3-D880535C0F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10800000">
            <a:off x="541887" y="98258"/>
            <a:ext cx="1351269" cy="5638801"/>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pic>
        <p:nvPicPr>
          <p:cNvPr id="12" name="Picture 11">
            <a:extLst>
              <a:ext uri="{FF2B5EF4-FFF2-40B4-BE49-F238E27FC236}">
                <a16:creationId xmlns:a16="http://schemas.microsoft.com/office/drawing/2014/main" xmlns="" id="{31AB9432-C4E8-3BE3-C4B6-F8CEB5C6F5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3733801" y="42112"/>
            <a:ext cx="1284789" cy="5638800"/>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72268062"/>
      </p:ext>
    </p:extLst>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b="1" i="1" dirty="0">
                <a:solidFill>
                  <a:srgbClr val="FF0000"/>
                </a:solidFill>
                <a:latin typeface="Times New Roman" pitchFamily="18" charset="0"/>
                <a:cs typeface="Times New Roman" pitchFamily="18" charset="0"/>
              </a:rPr>
              <a:t>USE OF ELEVATORS</a:t>
            </a:r>
          </a:p>
        </p:txBody>
      </p:sp>
      <p:sp>
        <p:nvSpPr>
          <p:cNvPr id="49155" name="Rectangle 3"/>
          <p:cNvSpPr>
            <a:spLocks noGrp="1" noChangeArrowheads="1"/>
          </p:cNvSpPr>
          <p:nvPr>
            <p:ph type="body" idx="1"/>
          </p:nvPr>
        </p:nvSpPr>
        <p:spPr>
          <a:xfrm>
            <a:off x="457200" y="1371600"/>
            <a:ext cx="8229600" cy="5181600"/>
          </a:xfrm>
        </p:spPr>
        <p:txBody>
          <a:bodyPr/>
          <a:lstStyle/>
          <a:p>
            <a:pPr marL="609600" indent="-609600"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Elevators used to reflect mucoperiosteal membranes.</a:t>
            </a:r>
            <a:endParaRPr lang="en-US" sz="2800">
              <a:solidFill>
                <a:srgbClr val="FFFF66"/>
              </a:solidFill>
            </a:endParaRPr>
          </a:p>
          <a:p>
            <a:pPr marL="609600" indent="-609600"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To luxate &amp; remove teeth which cannot be engaged by beaks of forceps. Such as impactions &amp; malposed teeth.</a:t>
            </a:r>
            <a:endParaRPr lang="en-US" sz="2800">
              <a:solidFill>
                <a:srgbClr val="FFFF66"/>
              </a:solidFill>
            </a:endParaRPr>
          </a:p>
          <a:p>
            <a:pPr marL="609600" indent="-609600"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To remove roots.</a:t>
            </a:r>
            <a:endParaRPr lang="en-US" sz="2800">
              <a:solidFill>
                <a:srgbClr val="FFFF66"/>
              </a:solidFill>
            </a:endParaRPr>
          </a:p>
          <a:p>
            <a:pPr marL="609600" indent="-609600"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To remove fractured or grossly carious teeth.</a:t>
            </a:r>
            <a:endParaRPr lang="en-US" sz="2800">
              <a:solidFill>
                <a:srgbClr val="FFFF66"/>
              </a:solidFill>
            </a:endParaRPr>
          </a:p>
          <a:p>
            <a:pPr marL="609600" indent="-609600"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To loosen teeth prior to application of forceps.</a:t>
            </a:r>
            <a:endParaRPr lang="en-US" sz="2800">
              <a:solidFill>
                <a:srgbClr val="FFFF66"/>
              </a:solidFill>
            </a:endParaRPr>
          </a:p>
          <a:p>
            <a:pPr marL="609600" indent="-609600"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To split teeth, which have had grooves, cut in them.</a:t>
            </a:r>
            <a:endParaRPr lang="en-US" sz="2800">
              <a:solidFill>
                <a:srgbClr val="FFFF66"/>
              </a:solidFill>
            </a:endParaRPr>
          </a:p>
          <a:p>
            <a:pPr marL="609600" indent="-609600"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To remove inter radicular bone.</a:t>
            </a:r>
            <a:endParaRPr lang="en-US" sz="2800">
              <a:solidFill>
                <a:srgbClr val="FFFF66"/>
              </a:solidFill>
            </a:endParaRPr>
          </a:p>
          <a:p>
            <a:pPr marL="609600" indent="-609600" eaLnBrk="1" hangingPunct="1"/>
            <a:endParaRPr lang="en-US" sz="2800">
              <a:solidFill>
                <a:srgbClr val="FFFF66"/>
              </a:solidFill>
            </a:endParaRPr>
          </a:p>
          <a:p>
            <a:pPr marL="609600" indent="-609600" eaLnBrk="1" hangingPunct="1">
              <a:buFontTx/>
              <a:buNone/>
            </a:pPr>
            <a:endParaRPr lang="en-US" sz="24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z="3600" b="1">
                <a:solidFill>
                  <a:srgbClr val="FF0000"/>
                </a:solidFill>
                <a:latin typeface="Times New Roman" pitchFamily="18" charset="0"/>
                <a:cs typeface="Times New Roman" pitchFamily="18" charset="0"/>
              </a:rPr>
              <a:t>RULES WHEN USING ELEVATORS</a:t>
            </a:r>
            <a:endParaRPr lang="en-US" sz="3600" b="1">
              <a:solidFill>
                <a:srgbClr val="FF0000"/>
              </a:solidFill>
              <a:latin typeface="Times New Roman" pitchFamily="18" charset="0"/>
              <a:cs typeface="Times New Roman" pitchFamily="18" charset="0"/>
            </a:endParaRPr>
          </a:p>
        </p:txBody>
      </p:sp>
      <p:sp>
        <p:nvSpPr>
          <p:cNvPr id="50179" name="Rectangle 3"/>
          <p:cNvSpPr>
            <a:spLocks noGrp="1" noChangeArrowheads="1"/>
          </p:cNvSpPr>
          <p:nvPr>
            <p:ph type="body" idx="1"/>
          </p:nvPr>
        </p:nvSpPr>
        <p:spPr>
          <a:xfrm>
            <a:off x="457200" y="1600200"/>
            <a:ext cx="8382000" cy="5029200"/>
          </a:xfrm>
        </p:spPr>
        <p:txBody>
          <a:bodyPr/>
          <a:lstStyle/>
          <a:p>
            <a:pPr eaLnBrk="1" hangingPunct="1">
              <a:buFontTx/>
              <a:buNone/>
            </a:pPr>
            <a:r>
              <a:rPr lang="en-GB" sz="2800">
                <a:solidFill>
                  <a:srgbClr val="FFFF66"/>
                </a:solidFill>
                <a:latin typeface="Times New Roman" pitchFamily="18" charset="0"/>
                <a:cs typeface="Times New Roman" pitchFamily="18" charset="0"/>
              </a:rPr>
              <a:t>The following rules should be observed when using elevators.</a:t>
            </a:r>
            <a:endParaRPr lang="en-GB" sz="2800">
              <a:solidFill>
                <a:srgbClr val="FFFF66"/>
              </a:solidFill>
            </a:endParaRPr>
          </a:p>
          <a:p>
            <a:pPr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 Never use an adjacent tooth as fulcrum unless that tooth is to be extracted also.</a:t>
            </a:r>
            <a:endParaRPr lang="en-GB" sz="2800">
              <a:solidFill>
                <a:srgbClr val="FFFF66"/>
              </a:solidFill>
            </a:endParaRPr>
          </a:p>
          <a:p>
            <a:pPr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 Never use the buccal plate at the gingival line as a fulcrum, except where odentectomy is performed, or in the third molar areas. </a:t>
            </a:r>
            <a:endParaRPr lang="en-GB" sz="2800">
              <a:solidFill>
                <a:srgbClr val="FFFF66"/>
              </a:solidFill>
            </a:endParaRPr>
          </a:p>
          <a:p>
            <a:pPr eaLnBrk="1" hangingPunct="1">
              <a:buClr>
                <a:srgbClr val="00FF00"/>
              </a:buClr>
              <a:buFont typeface="Wingdings" pitchFamily="2" charset="2"/>
              <a:buChar char="v"/>
            </a:pPr>
            <a:r>
              <a:rPr lang="en-GB" sz="2800">
                <a:solidFill>
                  <a:srgbClr val="FFFF66"/>
                </a:solidFill>
                <a:latin typeface="Times New Roman" pitchFamily="18" charset="0"/>
                <a:cs typeface="Times New Roman" pitchFamily="18" charset="0"/>
              </a:rPr>
              <a:t> Never use the lingual plate at the gingival line as a fulcrum.</a:t>
            </a:r>
            <a:endParaRPr lang="en-GB" sz="2800">
              <a:solidFill>
                <a:srgbClr val="FFFF66"/>
              </a:solidFill>
            </a:endParaRPr>
          </a:p>
          <a:p>
            <a:pPr eaLnBrk="1" hangingPunct="1">
              <a:buFontTx/>
              <a:buNone/>
            </a:pPr>
            <a:r>
              <a:rPr lang="en-GB" sz="2800">
                <a:solidFill>
                  <a:srgbClr val="FFFF66"/>
                </a:solidFill>
                <a:latin typeface="Times New Roman" pitchFamily="18" charset="0"/>
                <a:cs typeface="Times New Roman" pitchFamily="18" charset="0"/>
              </a:rPr>
              <a:t> </a:t>
            </a:r>
            <a:endParaRPr lang="en-GB" sz="2800">
              <a:solidFill>
                <a:srgbClr val="FFFF66"/>
              </a:solidFill>
            </a:endParaRPr>
          </a:p>
          <a:p>
            <a:pPr eaLnBrk="1" hangingPunct="1">
              <a:buFontTx/>
              <a:buNone/>
            </a:pPr>
            <a:endParaRPr lang="en-US" sz="2800">
              <a:solidFill>
                <a:srgbClr val="FFFF66"/>
              </a:solidFill>
            </a:endParaRPr>
          </a:p>
        </p:txBody>
      </p:sp>
    </p:spTree>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57200" y="609600"/>
            <a:ext cx="8229600" cy="5516563"/>
          </a:xfrm>
        </p:spPr>
        <p:txBody>
          <a:bodyPr/>
          <a:lstStyle/>
          <a:p>
            <a:pPr eaLnBrk="1" hangingPunct="1">
              <a:lnSpc>
                <a:spcPct val="110000"/>
              </a:lnSpc>
              <a:buClr>
                <a:srgbClr val="00FF00"/>
              </a:buClr>
              <a:buFont typeface="Wingdings" pitchFamily="2" charset="2"/>
              <a:buChar char="v"/>
            </a:pPr>
            <a:r>
              <a:rPr lang="en-GB" sz="2400">
                <a:solidFill>
                  <a:srgbClr val="FFFF66"/>
                </a:solidFill>
                <a:latin typeface="Times New Roman" pitchFamily="18" charset="0"/>
                <a:cs typeface="Times New Roman" pitchFamily="18" charset="0"/>
              </a:rPr>
              <a:t>Always use finger guards to protect the patient in case the elevator slips.</a:t>
            </a:r>
          </a:p>
          <a:p>
            <a:pPr eaLnBrk="1" hangingPunct="1">
              <a:lnSpc>
                <a:spcPct val="110000"/>
              </a:lnSpc>
              <a:buClr>
                <a:srgbClr val="00FF00"/>
              </a:buClr>
              <a:buFont typeface="Wingdings" pitchFamily="2" charset="2"/>
              <a:buNone/>
            </a:pPr>
            <a:endParaRPr lang="en-GB" sz="2400">
              <a:solidFill>
                <a:srgbClr val="FFFF66"/>
              </a:solidFill>
              <a:latin typeface="Times New Roman" pitchFamily="18" charset="0"/>
            </a:endParaRPr>
          </a:p>
          <a:p>
            <a:pPr eaLnBrk="1" hangingPunct="1">
              <a:lnSpc>
                <a:spcPct val="110000"/>
              </a:lnSpc>
              <a:buClr>
                <a:srgbClr val="00FF00"/>
              </a:buClr>
              <a:buFont typeface="Wingdings" pitchFamily="2" charset="2"/>
              <a:buChar char="v"/>
            </a:pPr>
            <a:r>
              <a:rPr lang="en-GB" sz="2400">
                <a:solidFill>
                  <a:srgbClr val="FFFF66"/>
                </a:solidFill>
                <a:latin typeface="Times New Roman" pitchFamily="18" charset="0"/>
                <a:cs typeface="Times New Roman" pitchFamily="18" charset="0"/>
              </a:rPr>
              <a:t> Be certain that the forces applied by the  	elevators are under control, &amp; that the 	elevator tip is exerting pressure in the correct 	direction.</a:t>
            </a:r>
          </a:p>
          <a:p>
            <a:pPr eaLnBrk="1" hangingPunct="1">
              <a:lnSpc>
                <a:spcPct val="110000"/>
              </a:lnSpc>
              <a:buClr>
                <a:srgbClr val="00FF00"/>
              </a:buClr>
              <a:buFont typeface="Wingdings" pitchFamily="2" charset="2"/>
              <a:buNone/>
            </a:pPr>
            <a:endParaRPr lang="en-GB" sz="2400">
              <a:solidFill>
                <a:srgbClr val="FFFF66"/>
              </a:solidFill>
              <a:latin typeface="Times New Roman" pitchFamily="18" charset="0"/>
              <a:cs typeface="Times New Roman" pitchFamily="18" charset="0"/>
            </a:endParaRPr>
          </a:p>
          <a:p>
            <a:pPr eaLnBrk="1" hangingPunct="1">
              <a:lnSpc>
                <a:spcPct val="110000"/>
              </a:lnSpc>
              <a:buClr>
                <a:srgbClr val="00FF00"/>
              </a:buClr>
              <a:buFont typeface="Wingdings" pitchFamily="2" charset="2"/>
              <a:buChar char="v"/>
            </a:pPr>
            <a:r>
              <a:rPr lang="en-GB" sz="2400">
                <a:solidFill>
                  <a:srgbClr val="FFFF66"/>
                </a:solidFill>
                <a:latin typeface="Times New Roman" pitchFamily="18" charset="0"/>
                <a:cs typeface="Times New Roman" pitchFamily="18" charset="0"/>
              </a:rPr>
              <a:t>When cutting through the interseptal bone take care not to engage the root of an adjacent tooth, thus inadvertently forcing it from its alveolus.</a:t>
            </a:r>
            <a:r>
              <a:rPr lang="en-GB" sz="2400">
                <a:solidFill>
                  <a:srgbClr val="FFFF66"/>
                </a:solidFill>
                <a:latin typeface="Times New Roman" pitchFamily="18" charset="0"/>
              </a:rPr>
              <a:t/>
            </a:r>
            <a:br>
              <a:rPr lang="en-GB" sz="2400">
                <a:solidFill>
                  <a:srgbClr val="FFFF66"/>
                </a:solidFill>
                <a:latin typeface="Times New Roman" pitchFamily="18" charset="0"/>
              </a:rPr>
            </a:br>
            <a:endParaRPr lang="en-US" sz="2400">
              <a:solidFill>
                <a:srgbClr val="FFFF66"/>
              </a:solidFill>
              <a:latin typeface="Times New Roman" pitchFamily="18" charset="0"/>
            </a:endParaRPr>
          </a:p>
        </p:txBody>
      </p:sp>
    </p:spTree>
  </p:cSld>
  <p:clrMapOvr>
    <a:masterClrMapping/>
  </p:clrMapOvr>
  <p:transition spd="med">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sz="3200" b="1" i="1">
                <a:solidFill>
                  <a:srgbClr val="FF0000"/>
                </a:solidFill>
                <a:latin typeface="Times New Roman" pitchFamily="18" charset="0"/>
                <a:cs typeface="Times New Roman" pitchFamily="18" charset="0"/>
              </a:rPr>
              <a:t>DANGERS IN THE USE OF ELEVATORS.</a:t>
            </a:r>
            <a:endParaRPr lang="en-US" sz="3200" b="1" i="1">
              <a:solidFill>
                <a:srgbClr val="FF0000"/>
              </a:solidFill>
              <a:latin typeface="Times New Roman" pitchFamily="18" charset="0"/>
              <a:cs typeface="Times New Roman" pitchFamily="18" charset="0"/>
            </a:endParaRPr>
          </a:p>
        </p:txBody>
      </p:sp>
      <p:sp>
        <p:nvSpPr>
          <p:cNvPr id="52227" name="Rectangle 3"/>
          <p:cNvSpPr>
            <a:spLocks noGrp="1" noChangeArrowheads="1"/>
          </p:cNvSpPr>
          <p:nvPr>
            <p:ph type="body" idx="1"/>
          </p:nvPr>
        </p:nvSpPr>
        <p:spPr/>
        <p:txBody>
          <a:bodyPr/>
          <a:lstStyle/>
          <a:p>
            <a:pPr marL="609600" indent="-609600" eaLnBrk="1" hangingPunct="1">
              <a:lnSpc>
                <a:spcPct val="115000"/>
              </a:lnSpc>
              <a:buClr>
                <a:srgbClr val="00FF00"/>
              </a:buClr>
              <a:buFont typeface="Wingdings" pitchFamily="2" charset="2"/>
              <a:buChar char="v"/>
            </a:pPr>
            <a:r>
              <a:rPr lang="en-GB" sz="2400">
                <a:solidFill>
                  <a:srgbClr val="FFFF66"/>
                </a:solidFill>
                <a:latin typeface="Times New Roman" pitchFamily="18" charset="0"/>
                <a:cs typeface="Times New Roman" pitchFamily="18" charset="0"/>
              </a:rPr>
              <a:t>Improper application of elevators may lead to extraction of an adjacent tooth.</a:t>
            </a:r>
            <a:endParaRPr lang="en-US" sz="2400">
              <a:solidFill>
                <a:srgbClr val="FFFF66"/>
              </a:solidFill>
            </a:endParaRPr>
          </a:p>
          <a:p>
            <a:pPr marL="609600" indent="-609600" eaLnBrk="1" hangingPunct="1">
              <a:lnSpc>
                <a:spcPct val="115000"/>
              </a:lnSpc>
              <a:buClr>
                <a:srgbClr val="00FF00"/>
              </a:buClr>
              <a:buFont typeface="Wingdings" pitchFamily="2" charset="2"/>
              <a:buChar char="v"/>
            </a:pPr>
            <a:r>
              <a:rPr lang="en-GB" sz="2400">
                <a:solidFill>
                  <a:srgbClr val="FFFF66"/>
                </a:solidFill>
                <a:latin typeface="Times New Roman" pitchFamily="18" charset="0"/>
                <a:cs typeface="Times New Roman" pitchFamily="18" charset="0"/>
              </a:rPr>
              <a:t>Uncontrolled &amp; heavy forces may lead to fracturing of Maxilla or Mandible.</a:t>
            </a:r>
            <a:endParaRPr lang="en-US" sz="2400">
              <a:solidFill>
                <a:srgbClr val="FFFF66"/>
              </a:solidFill>
            </a:endParaRPr>
          </a:p>
          <a:p>
            <a:pPr marL="609600" indent="-609600" eaLnBrk="1" hangingPunct="1">
              <a:lnSpc>
                <a:spcPct val="115000"/>
              </a:lnSpc>
              <a:buClr>
                <a:srgbClr val="00FF00"/>
              </a:buClr>
              <a:buFont typeface="Wingdings" pitchFamily="2" charset="2"/>
              <a:buChar char="v"/>
            </a:pPr>
            <a:r>
              <a:rPr lang="en-GB" sz="2400">
                <a:solidFill>
                  <a:srgbClr val="FFFF66"/>
                </a:solidFill>
                <a:latin typeface="Times New Roman" pitchFamily="18" charset="0"/>
                <a:cs typeface="Times New Roman" pitchFamily="18" charset="0"/>
              </a:rPr>
              <a:t>Uncontrolled &amp; heavy forces may lead to fracturing of alveolar process.</a:t>
            </a:r>
            <a:endParaRPr lang="en-US" sz="2400">
              <a:solidFill>
                <a:srgbClr val="FFFF66"/>
              </a:solidFill>
            </a:endParaRPr>
          </a:p>
          <a:p>
            <a:pPr marL="609600" indent="-609600" eaLnBrk="1" hangingPunct="1">
              <a:lnSpc>
                <a:spcPct val="115000"/>
              </a:lnSpc>
              <a:buClr>
                <a:srgbClr val="00FF00"/>
              </a:buClr>
              <a:buFont typeface="Wingdings" pitchFamily="2" charset="2"/>
              <a:buChar char="v"/>
            </a:pPr>
            <a:r>
              <a:rPr lang="en-GB" sz="2400">
                <a:solidFill>
                  <a:srgbClr val="FFFF66"/>
                </a:solidFill>
                <a:latin typeface="Times New Roman" pitchFamily="18" charset="0"/>
                <a:cs typeface="Times New Roman" pitchFamily="18" charset="0"/>
              </a:rPr>
              <a:t>Slipping of elevators may lead to plunging of instrument tip into the soft tissue, with a possibility of perforating the great blood vessels &amp; nerves.</a:t>
            </a:r>
            <a:endParaRPr lang="en-US" sz="2400">
              <a:solidFill>
                <a:srgbClr val="FFFF66"/>
              </a:solidFill>
            </a:endParaRPr>
          </a:p>
          <a:p>
            <a:pPr marL="609600" indent="-609600" eaLnBrk="1" hangingPunct="1">
              <a:lnSpc>
                <a:spcPct val="115000"/>
              </a:lnSpc>
            </a:pPr>
            <a:endParaRPr lang="en-US" sz="2400">
              <a:solidFill>
                <a:srgbClr val="FFFF66"/>
              </a:solidFill>
            </a:endParaRPr>
          </a:p>
        </p:txBody>
      </p:sp>
    </p:spTree>
  </p:cSld>
  <p:clrMapOvr>
    <a:masterClrMapping/>
  </p:clrMapOvr>
  <p:transition spd="med">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609600"/>
            <a:ext cx="8229600" cy="5516563"/>
          </a:xfrm>
        </p:spPr>
        <p:txBody>
          <a:bodyPr/>
          <a:lstStyle/>
          <a:p>
            <a:pPr eaLnBrk="1" hangingPunct="1">
              <a:lnSpc>
                <a:spcPct val="125000"/>
              </a:lnSpc>
              <a:buClr>
                <a:srgbClr val="00FF00"/>
              </a:buClr>
              <a:buFont typeface="Wingdings" pitchFamily="2" charset="2"/>
              <a:buChar char="v"/>
            </a:pPr>
            <a:r>
              <a:rPr lang="en-GB" sz="2800">
                <a:solidFill>
                  <a:srgbClr val="FFFF66"/>
                </a:solidFill>
                <a:latin typeface="Times New Roman" pitchFamily="18" charset="0"/>
                <a:cs typeface="Times New Roman" pitchFamily="18" charset="0"/>
              </a:rPr>
              <a:t>Improperly directed elevator may penetrate into the maxillary sinus.</a:t>
            </a:r>
            <a:endParaRPr lang="en-US" sz="2800">
              <a:solidFill>
                <a:srgbClr val="FFFF66"/>
              </a:solidFill>
            </a:endParaRPr>
          </a:p>
          <a:p>
            <a:pPr eaLnBrk="1" hangingPunct="1">
              <a:lnSpc>
                <a:spcPct val="125000"/>
              </a:lnSpc>
              <a:buClr>
                <a:srgbClr val="00FF00"/>
              </a:buClr>
              <a:buFont typeface="Wingdings" pitchFamily="2" charset="2"/>
              <a:buChar char="v"/>
            </a:pPr>
            <a:r>
              <a:rPr lang="en-GB" sz="2800">
                <a:solidFill>
                  <a:srgbClr val="FFFF66"/>
                </a:solidFill>
                <a:latin typeface="Times New Roman" pitchFamily="18" charset="0"/>
                <a:cs typeface="Times New Roman" pitchFamily="18" charset="0"/>
              </a:rPr>
              <a:t>Improperly directed forces of an elevator may force a root or 3</a:t>
            </a:r>
            <a:r>
              <a:rPr lang="en-GB" sz="2800" baseline="30000">
                <a:solidFill>
                  <a:srgbClr val="FFFF66"/>
                </a:solidFill>
                <a:latin typeface="Times New Roman" pitchFamily="18" charset="0"/>
                <a:cs typeface="Times New Roman" pitchFamily="18" charset="0"/>
              </a:rPr>
              <a:t>rd</a:t>
            </a:r>
            <a:r>
              <a:rPr lang="en-GB" sz="2800">
                <a:solidFill>
                  <a:srgbClr val="FFFF66"/>
                </a:solidFill>
                <a:latin typeface="Times New Roman" pitchFamily="18" charset="0"/>
                <a:cs typeface="Times New Roman" pitchFamily="18" charset="0"/>
              </a:rPr>
              <a:t> molar into the antrum.</a:t>
            </a:r>
            <a:endParaRPr lang="en-US" sz="2800">
              <a:solidFill>
                <a:srgbClr val="FFFF66"/>
              </a:solidFill>
            </a:endParaRPr>
          </a:p>
          <a:p>
            <a:pPr eaLnBrk="1" hangingPunct="1">
              <a:lnSpc>
                <a:spcPct val="125000"/>
              </a:lnSpc>
              <a:buClr>
                <a:srgbClr val="00FF00"/>
              </a:buClr>
              <a:buFont typeface="Wingdings" pitchFamily="2" charset="2"/>
              <a:buChar char="v"/>
            </a:pPr>
            <a:r>
              <a:rPr lang="en-GB" sz="2800">
                <a:solidFill>
                  <a:srgbClr val="FFFF66"/>
                </a:solidFill>
                <a:latin typeface="Times New Roman" pitchFamily="18" charset="0"/>
                <a:cs typeface="Times New Roman" pitchFamily="18" charset="0"/>
              </a:rPr>
              <a:t>Improperly directed forces of an elevator may force a root of lower 3</a:t>
            </a:r>
            <a:r>
              <a:rPr lang="en-GB" sz="2800" baseline="30000">
                <a:solidFill>
                  <a:srgbClr val="FFFF66"/>
                </a:solidFill>
                <a:latin typeface="Times New Roman" pitchFamily="18" charset="0"/>
                <a:cs typeface="Times New Roman" pitchFamily="18" charset="0"/>
              </a:rPr>
              <a:t>rd</a:t>
            </a:r>
            <a:r>
              <a:rPr lang="en-GB" sz="2800">
                <a:solidFill>
                  <a:srgbClr val="FFFF66"/>
                </a:solidFill>
                <a:latin typeface="Times New Roman" pitchFamily="18" charset="0"/>
                <a:cs typeface="Times New Roman" pitchFamily="18" charset="0"/>
              </a:rPr>
              <a:t> molar into the mandibular canal or through the lingual plate into the submandibular or pterygomandibular space.</a:t>
            </a:r>
            <a:endParaRPr lang="en-US" sz="2800">
              <a:solidFill>
                <a:srgbClr val="FFFF66"/>
              </a:solidFill>
              <a:latin typeface="Times New Roman" pitchFamily="18" charset="0"/>
              <a:cs typeface="Times New Roman" pitchFamily="18" charset="0"/>
            </a:endParaRPr>
          </a:p>
          <a:p>
            <a:pPr eaLnBrk="1" hangingPunct="1">
              <a:lnSpc>
                <a:spcPct val="125000"/>
              </a:lnSpc>
              <a:buFontTx/>
              <a:buNone/>
            </a:pPr>
            <a:endParaRPr lang="en-US" sz="2800">
              <a:solidFill>
                <a:srgbClr val="FFFF66"/>
              </a:solidFill>
            </a:endParaRPr>
          </a:p>
          <a:p>
            <a:pPr eaLnBrk="1" hangingPunct="1"/>
            <a:endParaRPr lang="en-US" sz="2800"/>
          </a:p>
        </p:txBody>
      </p:sp>
    </p:spTree>
  </p:cSld>
  <p:clrMapOvr>
    <a:masterClrMapping/>
  </p:clrMapOvr>
  <p:transitio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sz="3600" b="1" i="1">
                <a:solidFill>
                  <a:srgbClr val="FF0000"/>
                </a:solidFill>
                <a:latin typeface="Times New Roman" pitchFamily="18" charset="0"/>
              </a:rPr>
              <a:t>WORK PRINCIPLES IN USE OF ELEVATORS</a:t>
            </a:r>
            <a:endParaRPr lang="en-US" sz="3600" b="1" i="1">
              <a:solidFill>
                <a:srgbClr val="FF0000"/>
              </a:solidFill>
              <a:latin typeface="Times New Roman" pitchFamily="18" charset="0"/>
            </a:endParaRPr>
          </a:p>
        </p:txBody>
      </p:sp>
      <p:sp>
        <p:nvSpPr>
          <p:cNvPr id="54275" name="Rectangle 3"/>
          <p:cNvSpPr>
            <a:spLocks noGrp="1" noChangeArrowheads="1"/>
          </p:cNvSpPr>
          <p:nvPr>
            <p:ph type="body" idx="1"/>
          </p:nvPr>
        </p:nvSpPr>
        <p:spPr/>
        <p:txBody>
          <a:bodyPr/>
          <a:lstStyle/>
          <a:p>
            <a:pPr marL="609600" indent="-609600" eaLnBrk="1" hangingPunct="1">
              <a:buClr>
                <a:srgbClr val="00FF00"/>
              </a:buClr>
              <a:buFont typeface="Wingdings" pitchFamily="2" charset="2"/>
              <a:buChar char="v"/>
            </a:pPr>
            <a:r>
              <a:rPr lang="en-GB">
                <a:solidFill>
                  <a:srgbClr val="FFFF66"/>
                </a:solidFill>
                <a:latin typeface="Times New Roman" pitchFamily="18" charset="0"/>
                <a:cs typeface="Times New Roman" pitchFamily="18" charset="0"/>
              </a:rPr>
              <a:t>Lever &amp; Fulcrum Principle.</a:t>
            </a:r>
            <a:endParaRPr lang="en-US">
              <a:solidFill>
                <a:srgbClr val="FFFF66"/>
              </a:solidFill>
            </a:endParaRPr>
          </a:p>
          <a:p>
            <a:pPr marL="609600" indent="-609600" eaLnBrk="1" hangingPunct="1">
              <a:buClr>
                <a:srgbClr val="00FF00"/>
              </a:buClr>
              <a:buFont typeface="Wingdings" pitchFamily="2" charset="2"/>
              <a:buChar char="v"/>
            </a:pPr>
            <a:r>
              <a:rPr lang="en-GB">
                <a:solidFill>
                  <a:srgbClr val="FFFF66"/>
                </a:solidFill>
                <a:latin typeface="Times New Roman" pitchFamily="18" charset="0"/>
                <a:cs typeface="Times New Roman" pitchFamily="18" charset="0"/>
              </a:rPr>
              <a:t>Wedge Principle.</a:t>
            </a:r>
            <a:endParaRPr lang="en-US">
              <a:solidFill>
                <a:srgbClr val="FFFF66"/>
              </a:solidFill>
            </a:endParaRPr>
          </a:p>
          <a:p>
            <a:pPr marL="609600" indent="-609600" eaLnBrk="1" hangingPunct="1">
              <a:buClr>
                <a:srgbClr val="00FF00"/>
              </a:buClr>
              <a:buFont typeface="Wingdings" pitchFamily="2" charset="2"/>
              <a:buChar char="v"/>
            </a:pPr>
            <a:r>
              <a:rPr lang="en-GB">
                <a:solidFill>
                  <a:srgbClr val="FFFF66"/>
                </a:solidFill>
                <a:latin typeface="Times New Roman" pitchFamily="18" charset="0"/>
                <a:cs typeface="Times New Roman" pitchFamily="18" charset="0"/>
              </a:rPr>
              <a:t>Wheel and axle Principle.</a:t>
            </a:r>
            <a:endParaRPr lang="en-US">
              <a:solidFill>
                <a:srgbClr val="FFFF66"/>
              </a:solidFill>
            </a:endParaRPr>
          </a:p>
          <a:p>
            <a:pPr marL="609600" indent="-609600" eaLnBrk="1" hangingPunct="1">
              <a:buClr>
                <a:srgbClr val="00FF00"/>
              </a:buClr>
              <a:buFont typeface="Wingdings" pitchFamily="2" charset="2"/>
              <a:buChar char="v"/>
            </a:pPr>
            <a:r>
              <a:rPr lang="en-GB">
                <a:solidFill>
                  <a:srgbClr val="FFFF66"/>
                </a:solidFill>
                <a:latin typeface="Times New Roman" pitchFamily="18" charset="0"/>
                <a:cs typeface="Times New Roman" pitchFamily="18" charset="0"/>
              </a:rPr>
              <a:t>Combination of two or more of the above principles. </a:t>
            </a:r>
            <a:endParaRPr lang="en-US">
              <a:solidFill>
                <a:srgbClr val="FFFF66"/>
              </a:solidFill>
              <a:latin typeface="Times New Roman" pitchFamily="18" charset="0"/>
              <a:cs typeface="Times New Roman" pitchFamily="18" charset="0"/>
            </a:endParaRPr>
          </a:p>
          <a:p>
            <a:pPr marL="609600" indent="-609600" eaLnBrk="1" hangingPunct="1">
              <a:buFontTx/>
              <a:buNone/>
            </a:pPr>
            <a:endParaRPr lang="en-US">
              <a:solidFill>
                <a:srgbClr val="FFFF66"/>
              </a:solidFill>
            </a:endParaRPr>
          </a:p>
        </p:txBody>
      </p:sp>
    </p:spTree>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pPr>
            <a:r>
              <a:rPr lang="en-US" sz="2800">
                <a:solidFill>
                  <a:srgbClr val="D60093"/>
                </a:solidFill>
                <a:latin typeface="Times New Roman" pitchFamily="18" charset="0"/>
                <a:cs typeface="Times New Roman" pitchFamily="18" charset="0"/>
              </a:rPr>
              <a:t>SYSTEMIC CONTRAINDICATIONS:</a:t>
            </a:r>
          </a:p>
          <a:p>
            <a:pPr eaLnBrk="1" hangingPunct="1">
              <a:lnSpc>
                <a:spcPct val="80000"/>
              </a:lnSpc>
              <a:buClr>
                <a:srgbClr val="00FF00"/>
              </a:buClr>
              <a:buFont typeface="Wingdings" pitchFamily="2" charset="2"/>
              <a:buChar char="v"/>
            </a:pPr>
            <a:endParaRPr lang="en-US" sz="2800">
              <a:solidFill>
                <a:srgbClr val="FFFF66"/>
              </a:solidFill>
              <a:latin typeface="Times New Roman" pitchFamily="18" charset="0"/>
              <a:cs typeface="Times New Roman" pitchFamily="18" charset="0"/>
            </a:endParaRPr>
          </a:p>
          <a:p>
            <a:pPr eaLnBrk="1" hangingPunct="1">
              <a:lnSpc>
                <a:spcPct val="8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Hyperthyroidism</a:t>
            </a:r>
          </a:p>
          <a:p>
            <a:pPr eaLnBrk="1" hangingPunct="1">
              <a:lnSpc>
                <a:spcPct val="8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Blood dyscrasias (hemophilia, leukemias, vitamin K deficiency )</a:t>
            </a:r>
          </a:p>
          <a:p>
            <a:pPr eaLnBrk="1" hangingPunct="1">
              <a:lnSpc>
                <a:spcPct val="8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Addison's disease or any steroid deficiency, patients on long term steroids</a:t>
            </a:r>
          </a:p>
          <a:p>
            <a:pPr eaLnBrk="1" hangingPunct="1">
              <a:lnSpc>
                <a:spcPct val="8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Fever of unexplained origin</a:t>
            </a:r>
          </a:p>
          <a:p>
            <a:pPr eaLnBrk="1" hangingPunct="1">
              <a:lnSpc>
                <a:spcPct val="8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Pregnancy</a:t>
            </a:r>
          </a:p>
          <a:p>
            <a:pPr eaLnBrk="1" hangingPunct="1">
              <a:lnSpc>
                <a:spcPct val="8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Psychoses and neuroses</a:t>
            </a:r>
          </a:p>
          <a:p>
            <a:pPr eaLnBrk="1" hangingPunct="1">
              <a:lnSpc>
                <a:spcPct val="80000"/>
              </a:lnSpc>
              <a:buClr>
                <a:srgbClr val="00FF00"/>
              </a:buClr>
              <a:buFont typeface="Wingdings" pitchFamily="2" charset="2"/>
              <a:buChar char="v"/>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sz="3200" b="1" i="1">
                <a:solidFill>
                  <a:srgbClr val="FF0000"/>
                </a:solidFill>
                <a:latin typeface="Times New Roman" pitchFamily="18" charset="0"/>
                <a:cs typeface="Times New Roman" pitchFamily="18" charset="0"/>
              </a:rPr>
              <a:t>LEVER &amp; FULCRUM PRINCIPLE</a:t>
            </a:r>
            <a:endParaRPr lang="en-US" sz="3200" b="1" i="1">
              <a:solidFill>
                <a:srgbClr val="FF0000"/>
              </a:solidFill>
              <a:latin typeface="Times New Roman" pitchFamily="18" charset="0"/>
              <a:cs typeface="Times New Roman" pitchFamily="18" charset="0"/>
            </a:endParaRPr>
          </a:p>
        </p:txBody>
      </p:sp>
      <p:sp>
        <p:nvSpPr>
          <p:cNvPr id="55299" name="Rectangle 3"/>
          <p:cNvSpPr>
            <a:spLocks noGrp="1" noChangeArrowheads="1"/>
          </p:cNvSpPr>
          <p:nvPr>
            <p:ph type="body" idx="1"/>
          </p:nvPr>
        </p:nvSpPr>
        <p:spPr/>
        <p:txBody>
          <a:bodyPr/>
          <a:lstStyle/>
          <a:p>
            <a:pPr eaLnBrk="1" hangingPunct="1">
              <a:buFontTx/>
              <a:buNone/>
            </a:pPr>
            <a:r>
              <a:rPr lang="en-GB" sz="2800">
                <a:solidFill>
                  <a:srgbClr val="FFFF66"/>
                </a:solidFill>
                <a:latin typeface="Times New Roman" pitchFamily="18" charset="0"/>
                <a:cs typeface="Times New Roman" pitchFamily="18" charset="0"/>
              </a:rPr>
              <a:t>Most frequently used principle. In a lever &amp; Fulcrum principle the position of the fulcrum is between the effort (E) and the resistance </a:t>
            </a:r>
            <a:r>
              <a:rPr lang="en-GB" sz="2800" i="1">
                <a:solidFill>
                  <a:srgbClr val="FFFF66"/>
                </a:solidFill>
                <a:latin typeface="Times New Roman" pitchFamily="18" charset="0"/>
                <a:cs typeface="Times New Roman" pitchFamily="18" charset="0"/>
              </a:rPr>
              <a:t>(R). </a:t>
            </a:r>
            <a:r>
              <a:rPr lang="en-GB" sz="2800">
                <a:solidFill>
                  <a:srgbClr val="FFFF66"/>
                </a:solidFill>
                <a:latin typeface="Times New Roman" pitchFamily="18" charset="0"/>
                <a:cs typeface="Times New Roman" pitchFamily="18" charset="0"/>
              </a:rPr>
              <a:t>In order to gain a mechanical advantage in a lever principle the effort arm on one side of the fulcrum must be longer than the resistance arm, on the other side of the fulcrum</a:t>
            </a: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title"/>
          </p:nvPr>
        </p:nvSpPr>
        <p:spPr>
          <a:xfrm>
            <a:off x="2133600" y="228600"/>
            <a:ext cx="5105400" cy="3048000"/>
          </a:xfrm>
        </p:spPr>
        <p:txBody>
          <a:bodyPr/>
          <a:lstStyle/>
          <a:p>
            <a:pPr eaLnBrk="1" hangingPunct="1"/>
            <a:r>
              <a:rPr lang="en-US" sz="1800">
                <a:solidFill>
                  <a:srgbClr val="FFFF66"/>
                </a:solidFill>
              </a:rPr>
              <a:t>MECHANICAL ADVANTAGE=</a:t>
            </a:r>
            <a:br>
              <a:rPr lang="en-US" sz="1800">
                <a:solidFill>
                  <a:srgbClr val="FFFF66"/>
                </a:solidFill>
              </a:rPr>
            </a:br>
            <a:r>
              <a:rPr lang="en-US" sz="1800">
                <a:solidFill>
                  <a:srgbClr val="FFFF66"/>
                </a:solidFill>
              </a:rPr>
              <a:t>OUTPUT FORCE/INPUT FORCE.</a:t>
            </a:r>
            <a:br>
              <a:rPr lang="en-US" sz="1800">
                <a:solidFill>
                  <a:srgbClr val="FFFF66"/>
                </a:solidFill>
              </a:rPr>
            </a:br>
            <a:r>
              <a:rPr lang="en-US" sz="1800">
                <a:solidFill>
                  <a:srgbClr val="FFFF66"/>
                </a:solidFill>
              </a:rPr>
              <a:t>INPUT FORCE OF 10lbs CAUSES AN OUT PUT FORCE OF 30lbs.</a:t>
            </a:r>
            <a:br>
              <a:rPr lang="en-US" sz="1800">
                <a:solidFill>
                  <a:srgbClr val="FFFF66"/>
                </a:solidFill>
              </a:rPr>
            </a:br>
            <a:r>
              <a:rPr lang="en-US" sz="1800">
                <a:solidFill>
                  <a:srgbClr val="FFFF66"/>
                </a:solidFill>
              </a:rPr>
              <a:t>THEREFORE MECHANICAL ADVANTAGE IS  30lbs/10lbs=3</a:t>
            </a:r>
            <a:r>
              <a:rPr lang="en-US">
                <a:solidFill>
                  <a:srgbClr val="FFFF66"/>
                </a:solidFill>
              </a:rPr>
              <a:t/>
            </a:r>
            <a:br>
              <a:rPr lang="en-US">
                <a:solidFill>
                  <a:srgbClr val="FFFF66"/>
                </a:solidFill>
              </a:rPr>
            </a:br>
            <a:endParaRPr lang="en-US">
              <a:solidFill>
                <a:srgbClr val="FFFF66"/>
              </a:solidFill>
            </a:endParaRPr>
          </a:p>
        </p:txBody>
      </p:sp>
      <p:pic>
        <p:nvPicPr>
          <p:cNvPr id="56323" name="Picture 4" descr="auto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28600" y="3124200"/>
            <a:ext cx="3600450" cy="2149475"/>
          </a:xfrm>
          <a:noFill/>
          <a:ln w="28575">
            <a:solidFill>
              <a:srgbClr val="FF0000"/>
            </a:solidFill>
            <a:miter lim="800000"/>
            <a:headEnd/>
            <a:tailEnd/>
          </a:ln>
        </p:spPr>
      </p:pic>
      <p:pic>
        <p:nvPicPr>
          <p:cNvPr id="56324" name="Picture 7" descr="auto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038600" y="3124200"/>
            <a:ext cx="4953000" cy="2270125"/>
          </a:xfrm>
          <a:noFill/>
          <a:ln w="28575">
            <a:solidFill>
              <a:srgbClr val="FF0000"/>
            </a:solidFill>
            <a:miter lim="800000"/>
            <a:headEnd/>
            <a:tailEnd/>
          </a:ln>
        </p:spPr>
      </p:pic>
    </p:spTree>
  </p:cSld>
  <p:clrMapOvr>
    <a:masterClrMapping/>
  </p:clrMapOvr>
  <p:transition spd="med">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z="3200" b="1" i="1">
                <a:solidFill>
                  <a:srgbClr val="FF0000"/>
                </a:solidFill>
                <a:latin typeface="Times New Roman" pitchFamily="18" charset="0"/>
                <a:cs typeface="Times New Roman" pitchFamily="18" charset="0"/>
              </a:rPr>
              <a:t>WEDGE PRINCIPLE.</a:t>
            </a:r>
            <a:endParaRPr lang="en-US" sz="3200" b="1" i="1">
              <a:solidFill>
                <a:srgbClr val="FF0000"/>
              </a:solidFill>
              <a:latin typeface="Times New Roman" pitchFamily="18" charset="0"/>
              <a:cs typeface="Times New Roman" pitchFamily="18" charset="0"/>
            </a:endParaRPr>
          </a:p>
        </p:txBody>
      </p:sp>
      <p:sp>
        <p:nvSpPr>
          <p:cNvPr id="57347" name="Rectangle 3"/>
          <p:cNvSpPr>
            <a:spLocks noGrp="1" noChangeArrowheads="1"/>
          </p:cNvSpPr>
          <p:nvPr>
            <p:ph type="body" idx="1"/>
          </p:nvPr>
        </p:nvSpPr>
        <p:spPr/>
        <p:txBody>
          <a:bodyPr/>
          <a:lstStyle/>
          <a:p>
            <a:pPr eaLnBrk="1" hangingPunct="1">
              <a:buFontTx/>
              <a:buNone/>
            </a:pPr>
            <a:r>
              <a:rPr lang="en-GB">
                <a:solidFill>
                  <a:srgbClr val="FFFF66"/>
                </a:solidFill>
                <a:latin typeface="Times New Roman" pitchFamily="18" charset="0"/>
                <a:cs typeface="Times New Roman" pitchFamily="18" charset="0"/>
              </a:rPr>
              <a:t>In this principle the elevator is forced between the root of the tooth &amp; the investing bony tissue parallel to the long axis of the root, by hand pressure or by mallet force.</a:t>
            </a:r>
          </a:p>
          <a:p>
            <a:pPr eaLnBrk="1" hangingPunct="1">
              <a:buFontTx/>
              <a:buNone/>
            </a:pPr>
            <a:endParaRPr lang="en-US">
              <a:solidFill>
                <a:srgbClr val="FFFF66"/>
              </a:solidFill>
            </a:endParaRPr>
          </a:p>
        </p:txBody>
      </p:sp>
    </p:spTree>
  </p:cSld>
  <p:clrMapOvr>
    <a:masterClrMapping/>
  </p:clrMapOvr>
  <p:transition spd="med">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auto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52600" y="457200"/>
            <a:ext cx="6172200" cy="6019800"/>
          </a:xfrm>
          <a:noFill/>
          <a:ln w="28575">
            <a:solidFill>
              <a:srgbClr val="FF0000"/>
            </a:solidFill>
            <a:miter lim="800000"/>
            <a:headEnd/>
            <a:tailEnd/>
          </a:ln>
        </p:spPr>
      </p:pic>
    </p:spTree>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WHEEL AND AXLE PRINCIPLE</a:t>
            </a:r>
          </a:p>
        </p:txBody>
      </p:sp>
      <p:sp>
        <p:nvSpPr>
          <p:cNvPr id="59395" name="Rectangle 3"/>
          <p:cNvSpPr>
            <a:spLocks noGrp="1" noChangeArrowheads="1"/>
          </p:cNvSpPr>
          <p:nvPr>
            <p:ph type="body" idx="1"/>
          </p:nvPr>
        </p:nvSpPr>
        <p:spPr/>
        <p:txBody>
          <a:bodyPr/>
          <a:lstStyle/>
          <a:p>
            <a:pPr eaLnBrk="1" hangingPunct="1">
              <a:buFontTx/>
              <a:buNone/>
            </a:pPr>
            <a:r>
              <a:rPr lang="en-US" sz="2800">
                <a:solidFill>
                  <a:srgbClr val="FFFF66"/>
                </a:solidFill>
                <a:latin typeface="Times New Roman" pitchFamily="18" charset="0"/>
                <a:cs typeface="Times New Roman" pitchFamily="18" charset="0"/>
              </a:rPr>
              <a:t>The effort arm is applied to the circumference of a wheel which turns the axle so as to raise a weight. </a:t>
            </a:r>
          </a:p>
          <a:p>
            <a:pPr eaLnBrk="1" hangingPunct="1">
              <a:buFontTx/>
              <a:buNone/>
            </a:pPr>
            <a:r>
              <a:rPr lang="en-US" sz="2800">
                <a:solidFill>
                  <a:srgbClr val="FFFF66"/>
                </a:solidFill>
                <a:latin typeface="Times New Roman" pitchFamily="18" charset="0"/>
                <a:cs typeface="Times New Roman" pitchFamily="18" charset="0"/>
              </a:rPr>
              <a:t>Ex: Tip of the cross bar placed at furcation and using buccal plate as fulcrum handle is rotated to elevate the tooth</a:t>
            </a:r>
            <a:r>
              <a:rPr lang="en-US">
                <a:solidFill>
                  <a:srgbClr val="FFFF66"/>
                </a:solidFill>
              </a:rPr>
              <a:t>.</a:t>
            </a:r>
          </a:p>
          <a:p>
            <a:pPr eaLnBrk="1" hangingPunct="1"/>
            <a:endParaRPr lang="en-US"/>
          </a:p>
        </p:txBody>
      </p:sp>
    </p:spTree>
  </p:cSld>
  <p:clrMapOvr>
    <a:masterClrMapping/>
  </p:clrMapOvr>
  <p:transition spd="med">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auto1"/>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381000" y="450850"/>
            <a:ext cx="8534400" cy="5949950"/>
          </a:xfrm>
          <a:noFill/>
          <a:ln w="28575">
            <a:solidFill>
              <a:srgbClr val="FF0000"/>
            </a:solidFill>
            <a:miter lim="800000"/>
            <a:headEnd/>
            <a:tailEnd/>
          </a:ln>
        </p:spPr>
      </p:pic>
    </p:spTree>
  </p:cSld>
  <p:clrMapOvr>
    <a:masterClrMapping/>
  </p:clrMapOvr>
  <p:transition spd="med">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title"/>
          </p:nvPr>
        </p:nvSpPr>
        <p:spPr/>
        <p:txBody>
          <a:bodyPr/>
          <a:lstStyle/>
          <a:p>
            <a:pPr eaLnBrk="1" hangingPunct="1"/>
            <a:endParaRPr lang="en-US"/>
          </a:p>
        </p:txBody>
      </p:sp>
      <p:sp>
        <p:nvSpPr>
          <p:cNvPr id="61443" name="Rectangle 3"/>
          <p:cNvSpPr>
            <a:spLocks noGrp="1" noChangeArrowheads="1"/>
          </p:cNvSpPr>
          <p:nvPr>
            <p:ph type="body" sz="half" idx="1"/>
          </p:nvPr>
        </p:nvSpPr>
        <p:spPr>
          <a:xfrm>
            <a:off x="457200" y="1600200"/>
            <a:ext cx="8458200" cy="4525963"/>
          </a:xfrm>
        </p:spPr>
        <p:txBody>
          <a:bodyPr/>
          <a:lstStyle/>
          <a:p>
            <a:pPr eaLnBrk="1" hangingPunct="1">
              <a:buFontTx/>
              <a:buNone/>
            </a:pPr>
            <a:r>
              <a:rPr lang="en-US" sz="2400">
                <a:solidFill>
                  <a:srgbClr val="D60093"/>
                </a:solidFill>
                <a:latin typeface="Times New Roman" pitchFamily="18" charset="0"/>
                <a:cs typeface="Times New Roman" pitchFamily="18" charset="0"/>
              </a:rPr>
              <a:t>LINE OF WITHDRAWAL:</a:t>
            </a:r>
          </a:p>
          <a:p>
            <a:pPr eaLnBrk="1" hangingPunct="1">
              <a:buFontTx/>
              <a:buNone/>
            </a:pPr>
            <a:r>
              <a:rPr lang="en-US" sz="2400">
                <a:solidFill>
                  <a:srgbClr val="FFFF66"/>
                </a:solidFill>
                <a:latin typeface="Times New Roman" pitchFamily="18" charset="0"/>
                <a:cs typeface="Times New Roman" pitchFamily="18" charset="0"/>
              </a:rPr>
              <a:t>It is the path along which the tooth or root will be removed out of the socket with least application of force to it.</a:t>
            </a:r>
          </a:p>
        </p:txBody>
      </p:sp>
      <p:pic>
        <p:nvPicPr>
          <p:cNvPr id="61444" name="Picture 4" descr="P3100009"/>
          <p:cNvPicPr>
            <a:picLocks noGrp="1" noChangeAspect="1" noChangeArrowheads="1"/>
          </p:cNvPicPr>
          <p:nvPr>
            <p:ph sz="half" idx="2"/>
          </p:nvPr>
        </p:nvPicPr>
        <p:blipFill>
          <a:blip r:embed="rId2" cstate="email">
            <a:lum bright="6000"/>
            <a:extLst>
              <a:ext uri="{28A0092B-C50C-407E-A947-70E740481C1C}">
                <a14:useLocalDpi xmlns:a14="http://schemas.microsoft.com/office/drawing/2010/main"/>
              </a:ext>
            </a:extLst>
          </a:blip>
          <a:srcRect/>
          <a:stretch>
            <a:fillRect/>
          </a:stretch>
        </p:blipFill>
        <p:spPr>
          <a:xfrm>
            <a:off x="1600200" y="3200400"/>
            <a:ext cx="6477000" cy="3144838"/>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title"/>
          </p:nvPr>
        </p:nvSpPr>
        <p:spPr/>
        <p:txBody>
          <a:bodyPr/>
          <a:lstStyle/>
          <a:p>
            <a:pPr eaLnBrk="1" hangingPunct="1"/>
            <a:r>
              <a:rPr lang="en-US" sz="2800">
                <a:solidFill>
                  <a:srgbClr val="D60093"/>
                </a:solidFill>
                <a:latin typeface="Times New Roman" pitchFamily="18" charset="0"/>
                <a:cs typeface="Times New Roman" pitchFamily="18" charset="0"/>
              </a:rPr>
              <a:t>APPLICATION OF ELEVATOR</a:t>
            </a:r>
          </a:p>
        </p:txBody>
      </p:sp>
      <p:pic>
        <p:nvPicPr>
          <p:cNvPr id="62467" name="Picture 4" descr="P3100012"/>
          <p:cNvPicPr>
            <a:picLocks noGrp="1" noChangeAspect="1" noChangeArrowheads="1"/>
          </p:cNvPicPr>
          <p:nvPr>
            <p:ph sz="half" idx="1"/>
          </p:nvPr>
        </p:nvPicPr>
        <p:blipFill>
          <a:blip r:embed="rId2" cstate="email">
            <a:lum bright="6000"/>
            <a:extLst>
              <a:ext uri="{28A0092B-C50C-407E-A947-70E740481C1C}">
                <a14:useLocalDpi xmlns:a14="http://schemas.microsoft.com/office/drawing/2010/main"/>
              </a:ext>
            </a:extLst>
          </a:blip>
          <a:srcRect/>
          <a:stretch>
            <a:fillRect/>
          </a:stretch>
        </p:blipFill>
        <p:spPr>
          <a:xfrm>
            <a:off x="609600" y="2514600"/>
            <a:ext cx="3733800" cy="368935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8" name="Picture 7" descr="P3100013"/>
          <p:cNvPicPr>
            <a:picLocks noGrp="1" noChangeAspect="1" noChangeArrowheads="1"/>
          </p:cNvPicPr>
          <p:nvPr>
            <p:ph sz="half" idx="2"/>
          </p:nvPr>
        </p:nvPicPr>
        <p:blipFill>
          <a:blip r:embed="rId3" cstate="email">
            <a:lum bright="6000"/>
            <a:extLst>
              <a:ext uri="{28A0092B-C50C-407E-A947-70E740481C1C}">
                <a14:useLocalDpi xmlns:a14="http://schemas.microsoft.com/office/drawing/2010/main"/>
              </a:ext>
            </a:extLst>
          </a:blip>
          <a:srcRect/>
          <a:stretch>
            <a:fillRect/>
          </a:stretch>
        </p:blipFill>
        <p:spPr>
          <a:xfrm>
            <a:off x="5418138" y="2590800"/>
            <a:ext cx="3479800" cy="3657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TRANS-ALVEOLAR EXTRACTION</a:t>
            </a:r>
          </a:p>
        </p:txBody>
      </p:sp>
      <p:sp>
        <p:nvSpPr>
          <p:cNvPr id="63491" name="Rectangle 3"/>
          <p:cNvSpPr>
            <a:spLocks noGrp="1" noChangeArrowheads="1"/>
          </p:cNvSpPr>
          <p:nvPr>
            <p:ph type="body" idx="1"/>
          </p:nvPr>
        </p:nvSpPr>
        <p:spPr>
          <a:xfrm>
            <a:off x="457200" y="1295400"/>
            <a:ext cx="8229600" cy="5562600"/>
          </a:xfrm>
        </p:spPr>
        <p:txBody>
          <a:bodyPr/>
          <a:lstStyle/>
          <a:p>
            <a:pPr eaLnBrk="1" hangingPunct="1">
              <a:lnSpc>
                <a:spcPct val="105000"/>
              </a:lnSpc>
              <a:buFontTx/>
              <a:buNone/>
            </a:pPr>
            <a:r>
              <a:rPr lang="en-US" sz="2800">
                <a:solidFill>
                  <a:srgbClr val="FFFF66"/>
                </a:solidFill>
                <a:latin typeface="Times New Roman" pitchFamily="18" charset="0"/>
                <a:cs typeface="Times New Roman" pitchFamily="18" charset="0"/>
              </a:rPr>
              <a:t>This method of extraction comprises the dissection of a tooth or root from its bony attachments. It is often called open or surgical method.</a:t>
            </a:r>
          </a:p>
          <a:p>
            <a:pPr eaLnBrk="1" hangingPunct="1">
              <a:lnSpc>
                <a:spcPct val="105000"/>
              </a:lnSpc>
              <a:buFontTx/>
              <a:buNone/>
            </a:pPr>
            <a:endParaRPr lang="en-US" sz="2800">
              <a:solidFill>
                <a:srgbClr val="FFFF66"/>
              </a:solidFill>
              <a:latin typeface="Times New Roman" pitchFamily="18" charset="0"/>
              <a:cs typeface="Times New Roman" pitchFamily="18" charset="0"/>
            </a:endParaRPr>
          </a:p>
          <a:p>
            <a:pPr eaLnBrk="1" hangingPunct="1">
              <a:lnSpc>
                <a:spcPct val="105000"/>
              </a:lnSpc>
              <a:buFontTx/>
              <a:buNone/>
            </a:pPr>
            <a:r>
              <a:rPr lang="en-US" sz="2800">
                <a:solidFill>
                  <a:srgbClr val="D60093"/>
                </a:solidFill>
                <a:latin typeface="Times New Roman" pitchFamily="18" charset="0"/>
                <a:cs typeface="Times New Roman" pitchFamily="18" charset="0"/>
              </a:rPr>
              <a:t>INDICATIONS:</a:t>
            </a:r>
          </a:p>
          <a:p>
            <a:pPr eaLnBrk="1" hangingPunct="1">
              <a:lnSpc>
                <a:spcPct val="105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Any tooth which resists attempts at intra alveolar extraction when moderate force is applied</a:t>
            </a:r>
          </a:p>
          <a:p>
            <a:pPr eaLnBrk="1" hangingPunct="1">
              <a:lnSpc>
                <a:spcPct val="105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Retained roots which cannot be either grasped with forceps or delivered with an elevator, especially those in relationship to the maxillary antrum.</a:t>
            </a:r>
          </a:p>
        </p:txBody>
      </p:sp>
    </p:spTree>
  </p:cSld>
  <p:clrMapOvr>
    <a:masterClrMapping/>
  </p:clrMapOvr>
  <p:transition spd="med">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838200"/>
            <a:ext cx="8229600" cy="5668963"/>
          </a:xfrm>
        </p:spPr>
        <p:txBody>
          <a:bodyPr/>
          <a:lstStyle/>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A history of difficult or attempted extractions</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Any heavily restored tooth, especially when root filled or pulpless</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Hypercementosed and ankylosed teeth</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Geminated and dilacerated teeth</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Teeth shown radiographically to have complicated root patterns, or roots with unfavourable or conflicting lines of withdrawal.</a:t>
            </a: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solidFill>
                  <a:srgbClr val="FF0000"/>
                </a:solidFill>
              </a:rPr>
              <a:t>Principles of extration</a:t>
            </a:r>
          </a:p>
        </p:txBody>
      </p:sp>
      <p:sp>
        <p:nvSpPr>
          <p:cNvPr id="3" name="Content Placeholder 2"/>
          <p:cNvSpPr>
            <a:spLocks noGrp="1"/>
          </p:cNvSpPr>
          <p:nvPr>
            <p:ph idx="1"/>
          </p:nvPr>
        </p:nvSpPr>
        <p:spPr>
          <a:xfrm>
            <a:off x="457200" y="1570038"/>
            <a:ext cx="8229600" cy="4525962"/>
          </a:xfrm>
        </p:spPr>
        <p:txBody>
          <a:bodyPr/>
          <a:lstStyle/>
          <a:p>
            <a:pPr>
              <a:defRPr/>
            </a:pPr>
            <a:r>
              <a:rPr lang="en-US" sz="2800" dirty="0">
                <a:solidFill>
                  <a:srgbClr val="FFFF00"/>
                </a:solidFill>
              </a:rPr>
              <a:t>Good </a:t>
            </a:r>
            <a:r>
              <a:rPr lang="en-US" sz="2800" dirty="0" err="1">
                <a:solidFill>
                  <a:srgbClr val="FFFF00"/>
                </a:solidFill>
              </a:rPr>
              <a:t>mucoperiosteal</a:t>
            </a:r>
            <a:r>
              <a:rPr lang="en-US" sz="2800" dirty="0">
                <a:solidFill>
                  <a:srgbClr val="FFFF00"/>
                </a:solidFill>
              </a:rPr>
              <a:t> flap elevation</a:t>
            </a:r>
          </a:p>
          <a:p>
            <a:pPr marL="0" indent="0">
              <a:buFontTx/>
              <a:buNone/>
              <a:defRPr/>
            </a:pPr>
            <a:endParaRPr lang="en-US" sz="2800" dirty="0">
              <a:solidFill>
                <a:srgbClr val="FFFF00"/>
              </a:solidFill>
            </a:endParaRPr>
          </a:p>
          <a:p>
            <a:pPr>
              <a:defRPr/>
            </a:pPr>
            <a:r>
              <a:rPr lang="en-IN" sz="2800" dirty="0">
                <a:solidFill>
                  <a:srgbClr val="FFFF00"/>
                </a:solidFill>
              </a:rPr>
              <a:t>The beaks should be seated as far apically as possible without compression of  the soft tissue.</a:t>
            </a:r>
          </a:p>
          <a:p>
            <a:pPr marL="0" indent="0">
              <a:buFontTx/>
              <a:buNone/>
              <a:defRPr/>
            </a:pPr>
            <a:endParaRPr lang="en-US" sz="2800" dirty="0">
              <a:solidFill>
                <a:srgbClr val="FFFF00"/>
              </a:solidFill>
            </a:endParaRPr>
          </a:p>
          <a:p>
            <a:pPr>
              <a:defRPr/>
            </a:pPr>
            <a:r>
              <a:rPr lang="en-IN" sz="2800" dirty="0">
                <a:solidFill>
                  <a:srgbClr val="FFFF00"/>
                </a:solidFill>
              </a:rPr>
              <a:t>placement of the beaks of the forceps as parallel as possible to the long axis of the tooth. </a:t>
            </a:r>
          </a:p>
          <a:p>
            <a:pPr marL="0" indent="0">
              <a:buFontTx/>
              <a:buNone/>
              <a:defRPr/>
            </a:pPr>
            <a:endParaRPr lang="en-IN" sz="2800" dirty="0">
              <a:solidFill>
                <a:srgbClr val="FFFF00"/>
              </a:solidFill>
            </a:endParaRPr>
          </a:p>
          <a:p>
            <a:pPr>
              <a:defRPr/>
            </a:pPr>
            <a:r>
              <a:rPr lang="en-IN" sz="2800" dirty="0">
                <a:solidFill>
                  <a:srgbClr val="FFFF00"/>
                </a:solidFill>
              </a:rPr>
              <a:t>when forceps are used , the application of excessive force should be avoided.</a:t>
            </a:r>
            <a:endParaRPr lang="en-US" sz="2800" dirty="0">
              <a:solidFill>
                <a:srgbClr val="FFFF00"/>
              </a:solidFill>
            </a:endParaRPr>
          </a:p>
          <a:p>
            <a:pPr>
              <a:defRPr/>
            </a:pPr>
            <a:endParaRPr lang="en-US" sz="2800" dirty="0">
              <a:solidFill>
                <a:srgbClr val="FFFF00"/>
              </a:solidFill>
            </a:endParaRPr>
          </a:p>
          <a:p>
            <a:pPr>
              <a:defRPr/>
            </a:pPr>
            <a:endParaRPr lang="en-US" sz="2800" dirty="0">
              <a:solidFill>
                <a:srgbClr val="FFFF00"/>
              </a:solidFill>
            </a:endParaRPr>
          </a:p>
        </p:txBody>
      </p:sp>
    </p:spTree>
  </p:cSld>
  <p:clrMapOvr>
    <a:masterClrMapping/>
  </p:clrMapOvr>
  <p:transition spd="med">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200">
                <a:solidFill>
                  <a:srgbClr val="FF0000"/>
                </a:solidFill>
                <a:latin typeface="Times New Roman" pitchFamily="18" charset="0"/>
                <a:cs typeface="Times New Roman" pitchFamily="18" charset="0"/>
              </a:rPr>
              <a:t>IMPORTANT COMPONENTS OF TRANSALVEOLAR EXTRACTION</a:t>
            </a:r>
          </a:p>
        </p:txBody>
      </p:sp>
      <p:sp>
        <p:nvSpPr>
          <p:cNvPr id="65539" name="Rectangle 3"/>
          <p:cNvSpPr>
            <a:spLocks noGrp="1" noChangeArrowheads="1"/>
          </p:cNvSpPr>
          <p:nvPr>
            <p:ph type="body" idx="1"/>
          </p:nvPr>
        </p:nvSpPr>
        <p:spPr>
          <a:xfrm>
            <a:off x="533400" y="2057400"/>
            <a:ext cx="8229600" cy="4525963"/>
          </a:xfrm>
        </p:spPr>
        <p:txBody>
          <a:bodyPr/>
          <a:lstStyle/>
          <a:p>
            <a:pPr eaLnBrk="1" hangingPunct="1">
              <a:lnSpc>
                <a:spcPct val="125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Type of anesthesia to be used</a:t>
            </a:r>
          </a:p>
          <a:p>
            <a:pPr eaLnBrk="1" hangingPunct="1">
              <a:lnSpc>
                <a:spcPct val="125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Design of the mucoperiosteal flap</a:t>
            </a:r>
          </a:p>
          <a:p>
            <a:pPr eaLnBrk="1" hangingPunct="1">
              <a:lnSpc>
                <a:spcPct val="125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The method to be used to deliver the tooth or roots from the socket</a:t>
            </a:r>
          </a:p>
          <a:p>
            <a:pPr eaLnBrk="1" hangingPunct="1">
              <a:lnSpc>
                <a:spcPct val="125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Bone removal required to facilitate this</a:t>
            </a:r>
          </a:p>
        </p:txBody>
      </p:sp>
    </p:spTree>
  </p:cSld>
  <p:clrMapOvr>
    <a:masterClrMapping/>
  </p:clrMapOvr>
  <p:transition spd="med">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57200" y="609600"/>
            <a:ext cx="8229600" cy="5516563"/>
          </a:xfrm>
        </p:spPr>
        <p:txBody>
          <a:bodyPr/>
          <a:lstStyle/>
          <a:p>
            <a:pPr eaLnBrk="1" hangingPunct="1">
              <a:buFontTx/>
              <a:buNone/>
            </a:pPr>
            <a:r>
              <a:rPr lang="en-US" sz="2800">
                <a:solidFill>
                  <a:srgbClr val="D60093"/>
                </a:solidFill>
                <a:latin typeface="Times New Roman" pitchFamily="18" charset="0"/>
                <a:cs typeface="Times New Roman" pitchFamily="18" charset="0"/>
              </a:rPr>
              <a:t>TYPEOF ANESTHESIA: </a:t>
            </a:r>
          </a:p>
          <a:p>
            <a:pPr eaLnBrk="1" hangingPunct="1">
              <a:buFontTx/>
              <a:buNone/>
            </a:pPr>
            <a:endParaRPr lang="en-US" sz="2800">
              <a:solidFill>
                <a:srgbClr val="D60093"/>
              </a:solidFill>
              <a:latin typeface="Times New Roman" pitchFamily="18" charset="0"/>
              <a:cs typeface="Times New Roman" pitchFamily="18" charset="0"/>
            </a:endParaRPr>
          </a:p>
          <a:p>
            <a:pPr eaLnBrk="1" hangingPunct="1">
              <a:lnSpc>
                <a:spcPct val="125000"/>
              </a:lnSpc>
              <a:buFontTx/>
              <a:buNone/>
            </a:pPr>
            <a:r>
              <a:rPr lang="en-US" sz="2800">
                <a:solidFill>
                  <a:srgbClr val="FFFF66"/>
                </a:solidFill>
                <a:latin typeface="Times New Roman" pitchFamily="18" charset="0"/>
                <a:cs typeface="Times New Roman" pitchFamily="18" charset="0"/>
              </a:rPr>
              <a:t>Teeth may be extracted under either local or general anesthesia and the dental surgeon must assess the indications and contra indications of both before deciding which to use in a particular case </a:t>
            </a:r>
            <a:endParaRPr lang="en-US" sz="2800">
              <a:solidFill>
                <a:srgbClr val="D60093"/>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533400"/>
            <a:ext cx="8229600" cy="5592763"/>
          </a:xfrm>
        </p:spPr>
        <p:txBody>
          <a:bodyPr/>
          <a:lstStyle/>
          <a:p>
            <a:pPr eaLnBrk="1" hangingPunct="1">
              <a:buFontTx/>
              <a:buNone/>
            </a:pPr>
            <a:r>
              <a:rPr lang="en-US" sz="2800">
                <a:solidFill>
                  <a:srgbClr val="D60093"/>
                </a:solidFill>
                <a:latin typeface="Times New Roman" pitchFamily="18" charset="0"/>
                <a:cs typeface="Times New Roman" pitchFamily="18" charset="0"/>
              </a:rPr>
              <a:t>MUCOPERIOSTEAL FLAPS:</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These are raised to render the operative site clearly visible and accessible and their design should ensure that they provide adequate visual and mechanical access</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The base of the flap should be broader then free end and must contain an unpaired blood supply</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The incision should be made with firm pressure upon a sharp scalpel through both the mucosa and periosteal layers of gingiva down to bone</a:t>
            </a:r>
          </a:p>
          <a:p>
            <a:pPr eaLnBrk="1" hangingPunct="1">
              <a:buClr>
                <a:srgbClr val="00FF00"/>
              </a:buClr>
              <a:buFont typeface="Wingdings" pitchFamily="2" charset="2"/>
              <a:buNone/>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57200" y="381000"/>
            <a:ext cx="8229600" cy="5745163"/>
          </a:xfrm>
        </p:spPr>
        <p:txBody>
          <a:bodyPr/>
          <a:lstStyle/>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The scalpel should be used as a pen and the soft tissues should be cut at right-angle to the surface of underlying bone</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Incision of adequate length should be made in one stroke </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When the gingival margin of the standing tooth is involved in the flap it should be incised vertically</a:t>
            </a:r>
          </a:p>
          <a:p>
            <a:pPr eaLnBrk="1" hangingPunct="1">
              <a:lnSpc>
                <a:spcPct val="12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Some time it is necessary to reflect the mucoperiosteum from the adjacent tooth which are to be retained</a:t>
            </a:r>
          </a:p>
        </p:txBody>
      </p:sp>
    </p:spTree>
  </p:cSld>
  <p:clrMapOvr>
    <a:masterClrMapping/>
  </p:clrMapOvr>
  <p:transition spd="med">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P3100008"/>
          <p:cNvPicPr>
            <a:picLocks noGrp="1" noChangeAspect="1" noChangeArrowheads="1"/>
          </p:cNvPicPr>
          <p:nvPr>
            <p:ph sz="half" idx="1"/>
          </p:nvPr>
        </p:nvPicPr>
        <p:blipFill>
          <a:blip r:embed="rId2" cstate="email">
            <a:lum bright="6000"/>
            <a:extLst>
              <a:ext uri="{28A0092B-C50C-407E-A947-70E740481C1C}">
                <a14:useLocalDpi xmlns:a14="http://schemas.microsoft.com/office/drawing/2010/main"/>
              </a:ext>
            </a:extLst>
          </a:blip>
          <a:srcRect/>
          <a:stretch>
            <a:fillRect/>
          </a:stretch>
        </p:blipFill>
        <p:spPr>
          <a:xfrm>
            <a:off x="1981200" y="306388"/>
            <a:ext cx="6019800" cy="3078162"/>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5" name="Picture 7" descr="P3100009"/>
          <p:cNvPicPr>
            <a:picLocks noGrp="1" noChangeAspect="1" noChangeArrowheads="1"/>
          </p:cNvPicPr>
          <p:nvPr>
            <p:ph sz="half" idx="2"/>
          </p:nvPr>
        </p:nvPicPr>
        <p:blipFill>
          <a:blip r:embed="rId3" cstate="email">
            <a:lum bright="6000"/>
            <a:extLst>
              <a:ext uri="{28A0092B-C50C-407E-A947-70E740481C1C}">
                <a14:useLocalDpi xmlns:a14="http://schemas.microsoft.com/office/drawing/2010/main"/>
              </a:ext>
            </a:extLst>
          </a:blip>
          <a:srcRect/>
          <a:stretch>
            <a:fillRect/>
          </a:stretch>
        </p:blipFill>
        <p:spPr>
          <a:xfrm>
            <a:off x="2057400" y="3429000"/>
            <a:ext cx="5867400" cy="3240088"/>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P310001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33400" y="990600"/>
            <a:ext cx="3829050" cy="51054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59" name="Picture 7" descr="P310001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81600" y="990600"/>
            <a:ext cx="3771900" cy="50292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P3100016"/>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95400" y="1295400"/>
            <a:ext cx="6248400" cy="4371975"/>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BONE REMOVAL</a:t>
            </a:r>
          </a:p>
        </p:txBody>
      </p:sp>
      <p:sp>
        <p:nvSpPr>
          <p:cNvPr id="72707" name="Rectangle 3"/>
          <p:cNvSpPr>
            <a:spLocks noGrp="1" noChangeArrowheads="1"/>
          </p:cNvSpPr>
          <p:nvPr>
            <p:ph type="body" idx="1"/>
          </p:nvPr>
        </p:nvSpPr>
        <p:spPr/>
        <p:txBody>
          <a:bodyPr/>
          <a:lstStyle/>
          <a:p>
            <a:pPr eaLnBrk="1" hangingPunct="1">
              <a:lnSpc>
                <a:spcPct val="115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Alveolar bone must not be sacrificed unnecessarily and removal of it must be limited to what os required to achieve certain objectives bone is usually removed either with a dental bur or by the use of chisel or gouge with hand or mallet pressure.</a:t>
            </a:r>
          </a:p>
          <a:p>
            <a:pPr eaLnBrk="1" hangingPunct="1">
              <a:lnSpc>
                <a:spcPct val="115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Bone should excised to provide a point of application for an elevator or forceps and to create a space into which the tooth or root may be displaced.</a:t>
            </a:r>
          </a:p>
          <a:p>
            <a:pPr eaLnBrk="1" hangingPunct="1">
              <a:lnSpc>
                <a:spcPct val="115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After the tooth or root has been delivered all sharp edges and bony projections should be removed.</a:t>
            </a:r>
          </a:p>
        </p:txBody>
      </p:sp>
    </p:spTree>
  </p:cSld>
  <p:clrMapOvr>
    <a:masterClrMapping/>
  </p:clrMapOvr>
  <p:transition spd="med">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457200" y="609600"/>
            <a:ext cx="8229600" cy="5516563"/>
          </a:xfrm>
        </p:spPr>
        <p:txBody>
          <a:bodyPr/>
          <a:lstStyle/>
          <a:p>
            <a:pPr eaLnBrk="1" hangingPunct="1">
              <a:lnSpc>
                <a:spcPct val="90000"/>
              </a:lnSpc>
              <a:buFontTx/>
              <a:buNone/>
            </a:pPr>
            <a:r>
              <a:rPr lang="en-US" sz="2800">
                <a:solidFill>
                  <a:srgbClr val="D60093"/>
                </a:solidFill>
                <a:latin typeface="Times New Roman" pitchFamily="18" charset="0"/>
                <a:cs typeface="Times New Roman" pitchFamily="18" charset="0"/>
              </a:rPr>
              <a:t>REMOVAL OF BONE BY DENTAL BURS:</a:t>
            </a:r>
          </a:p>
          <a:p>
            <a:pPr eaLnBrk="1" hangingPunct="1">
              <a:lnSpc>
                <a:spcPct val="90000"/>
              </a:lnSpc>
              <a:buFontTx/>
              <a:buNone/>
            </a:pPr>
            <a:endParaRPr lang="en-US" sz="2800">
              <a:solidFill>
                <a:srgbClr val="FFFF66"/>
              </a:solidFill>
              <a:latin typeface="Times New Roman" pitchFamily="18" charset="0"/>
              <a:cs typeface="Times New Roman" pitchFamily="18" charset="0"/>
            </a:endParaRP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Round or rose head burs cut more efficiently, do not clog as readily, and are easier to control than flat fissure types</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Bone may be removed with burs either, by simply cutting it away using a size no8 or10 round or flat fissure pattern or by the use of   POSTAGE STAMP method</a:t>
            </a:r>
          </a:p>
          <a:p>
            <a:pPr eaLnBrk="1" hangingPunct="1">
              <a:lnSpc>
                <a:spcPct val="90000"/>
              </a:lnSpc>
              <a:buClr>
                <a:srgbClr val="00FF00"/>
              </a:buClr>
              <a:buFont typeface="Wingdings" pitchFamily="2" charset="2"/>
              <a:buChar char="v"/>
            </a:pPr>
            <a:r>
              <a:rPr lang="en-US" sz="2800">
                <a:solidFill>
                  <a:srgbClr val="FFFF66"/>
                </a:solidFill>
                <a:latin typeface="Times New Roman" pitchFamily="18" charset="0"/>
                <a:cs typeface="Times New Roman" pitchFamily="18" charset="0"/>
              </a:rPr>
              <a:t>In postage stamp technique a row of small holes is made with a small burs and then joined together with either bone or chisel cuts.</a:t>
            </a:r>
          </a:p>
          <a:p>
            <a:pPr eaLnBrk="1" hangingPunct="1">
              <a:lnSpc>
                <a:spcPct val="90000"/>
              </a:lnSpc>
              <a:buClr>
                <a:srgbClr val="00FF00"/>
              </a:buClr>
              <a:buFont typeface="Wingdings" pitchFamily="2" charset="2"/>
              <a:buChar char="v"/>
            </a:pPr>
            <a:endParaRPr lang="en-US" sz="2800">
              <a:solidFill>
                <a:srgbClr val="FFFF66"/>
              </a:solidFill>
              <a:latin typeface="Times New Roman" pitchFamily="18" charset="0"/>
              <a:cs typeface="Times New Roman" pitchFamily="18" charset="0"/>
            </a:endParaRPr>
          </a:p>
        </p:txBody>
      </p:sp>
    </p:spTree>
  </p:cSld>
  <p:clrMapOvr>
    <a:masterClrMapping/>
  </p:clrMapOvr>
  <p:transition spd="med">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P3100007"/>
          <p:cNvPicPr>
            <a:picLocks noGrp="1" noChangeAspect="1" noChangeArrowheads="1"/>
          </p:cNvPicPr>
          <p:nvPr>
            <p:ph sz="half" idx="1"/>
          </p:nvPr>
        </p:nvPicPr>
        <p:blipFill>
          <a:blip r:embed="rId2" cstate="email">
            <a:lum bright="6000"/>
            <a:extLst>
              <a:ext uri="{28A0092B-C50C-407E-A947-70E740481C1C}">
                <a14:useLocalDpi xmlns:a14="http://schemas.microsoft.com/office/drawing/2010/main"/>
              </a:ext>
            </a:extLst>
          </a:blip>
          <a:srcRect/>
          <a:stretch>
            <a:fillRect/>
          </a:stretch>
        </p:blipFill>
        <p:spPr>
          <a:xfrm>
            <a:off x="1676400" y="304800"/>
            <a:ext cx="6096000" cy="299085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5" name="Picture 7" descr="P3100009"/>
          <p:cNvPicPr>
            <a:picLocks noGrp="1" noChangeAspect="1" noChangeArrowheads="1"/>
          </p:cNvPicPr>
          <p:nvPr>
            <p:ph sz="half" idx="2"/>
          </p:nvPr>
        </p:nvPicPr>
        <p:blipFill>
          <a:blip r:embed="rId3" cstate="email">
            <a:lum bright="6000"/>
            <a:extLst>
              <a:ext uri="{28A0092B-C50C-407E-A947-70E740481C1C}">
                <a14:useLocalDpi xmlns:a14="http://schemas.microsoft.com/office/drawing/2010/main"/>
              </a:ext>
            </a:extLst>
          </a:blip>
          <a:srcRect/>
          <a:stretch>
            <a:fillRect/>
          </a:stretch>
        </p:blipFill>
        <p:spPr>
          <a:xfrm>
            <a:off x="1524000" y="3538538"/>
            <a:ext cx="6324600" cy="3233737"/>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33400" y="1371600"/>
            <a:ext cx="8229600" cy="3581400"/>
          </a:xfrm>
        </p:spPr>
        <p:txBody>
          <a:bodyPr/>
          <a:lstStyle/>
          <a:p>
            <a:pPr eaLnBrk="1" hangingPunct="1">
              <a:buFontTx/>
              <a:buNone/>
            </a:pPr>
            <a:r>
              <a:rPr lang="en-US" sz="2800">
                <a:solidFill>
                  <a:srgbClr val="FF0000"/>
                </a:solidFill>
                <a:latin typeface="Times New Roman" pitchFamily="18" charset="0"/>
                <a:cs typeface="Times New Roman" pitchFamily="18" charset="0"/>
              </a:rPr>
              <a:t>METHODS OF EXTRACTION:</a:t>
            </a:r>
          </a:p>
          <a:p>
            <a:pPr eaLnBrk="1" hangingPunct="1">
              <a:buFontTx/>
              <a:buNone/>
            </a:pPr>
            <a:endParaRPr lang="en-US" sz="2800">
              <a:solidFill>
                <a:srgbClr val="FF0000"/>
              </a:solidFill>
              <a:latin typeface="Times New Roman" pitchFamily="18" charset="0"/>
              <a:cs typeface="Times New Roman" pitchFamily="18" charset="0"/>
            </a:endParaRPr>
          </a:p>
          <a:p>
            <a:pPr eaLnBrk="1" hangingPunct="1">
              <a:buFontTx/>
              <a:buNone/>
            </a:pPr>
            <a:r>
              <a:rPr lang="en-US" sz="2800">
                <a:solidFill>
                  <a:srgbClr val="D60093"/>
                </a:solidFill>
                <a:latin typeface="Times New Roman" pitchFamily="18" charset="0"/>
                <a:cs typeface="Times New Roman" pitchFamily="18" charset="0"/>
              </a:rPr>
              <a:t>Basically two methods of extraction are available:</a:t>
            </a:r>
          </a:p>
          <a:p>
            <a:pPr eaLnBrk="1" hangingPunct="1">
              <a:buFontTx/>
              <a:buNone/>
            </a:pPr>
            <a:endParaRPr lang="en-US" sz="2800">
              <a:solidFill>
                <a:srgbClr val="D60093"/>
              </a:solidFill>
              <a:latin typeface="Times New Roman" pitchFamily="18" charset="0"/>
              <a:cs typeface="Times New Roman" pitchFamily="18" charset="0"/>
            </a:endParaRP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Intra-alveolar (forceps extraction)</a:t>
            </a:r>
          </a:p>
          <a:p>
            <a:pPr eaLnBrk="1" hangingPunct="1">
              <a:buClr>
                <a:srgbClr val="00FF00"/>
              </a:buClr>
              <a:buFont typeface="Wingdings" pitchFamily="2" charset="2"/>
              <a:buChar char="v"/>
            </a:pPr>
            <a:r>
              <a:rPr lang="en-US" sz="2800">
                <a:solidFill>
                  <a:srgbClr val="FFFF66"/>
                </a:solidFill>
                <a:latin typeface="Times New Roman" pitchFamily="18" charset="0"/>
                <a:cs typeface="Times New Roman" pitchFamily="18" charset="0"/>
              </a:rPr>
              <a:t>Trans-alveolar (open extraction)</a:t>
            </a:r>
          </a:p>
        </p:txBody>
      </p:sp>
    </p:spTree>
  </p:cSld>
  <p:clrMapOvr>
    <a:masterClrMapping/>
  </p:clrMapOvr>
  <p:transition spd="med">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sz="half" idx="1"/>
          </p:nvPr>
        </p:nvSpPr>
        <p:spPr>
          <a:xfrm>
            <a:off x="228600" y="1066800"/>
            <a:ext cx="4267200" cy="5059363"/>
          </a:xfrm>
        </p:spPr>
        <p:txBody>
          <a:bodyPr/>
          <a:lstStyle/>
          <a:p>
            <a:pPr eaLnBrk="1" hangingPunct="1">
              <a:lnSpc>
                <a:spcPct val="80000"/>
              </a:lnSpc>
              <a:buFontTx/>
              <a:buNone/>
            </a:pPr>
            <a:r>
              <a:rPr lang="en-US" sz="2400">
                <a:solidFill>
                  <a:srgbClr val="D60093"/>
                </a:solidFill>
                <a:latin typeface="Times New Roman" pitchFamily="18" charset="0"/>
                <a:cs typeface="Times New Roman" pitchFamily="18" charset="0"/>
              </a:rPr>
              <a:t>TOOTH DIVISIONS:</a:t>
            </a:r>
          </a:p>
          <a:p>
            <a:pPr eaLnBrk="1" hangingPunct="1">
              <a:lnSpc>
                <a:spcPct val="80000"/>
              </a:lnSpc>
              <a:buClr>
                <a:srgbClr val="00FF00"/>
              </a:buClr>
              <a:buFont typeface="Wingdings" pitchFamily="2" charset="2"/>
              <a:buChar char="v"/>
            </a:pPr>
            <a:endParaRPr lang="en-US" sz="2400">
              <a:solidFill>
                <a:srgbClr val="FFFF66"/>
              </a:solidFill>
              <a:latin typeface="Times New Roman" pitchFamily="18" charset="0"/>
              <a:cs typeface="Times New Roman" pitchFamily="18" charset="0"/>
            </a:endParaRPr>
          </a:p>
          <a:p>
            <a:pPr eaLnBrk="1" hangingPunct="1">
              <a:lnSpc>
                <a:spcPct val="80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lines of withdrawal of different roots of some multirooted teeth will conflict in these cases the root mass must be divided and the separated roots removed along their individual paths of withdrawal</a:t>
            </a:r>
          </a:p>
          <a:p>
            <a:pPr eaLnBrk="1" hangingPunct="1">
              <a:lnSpc>
                <a:spcPct val="80000"/>
              </a:lnSpc>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root mass must be divided with either ash surgical or standard dental burs (round and fissure patterns</a:t>
            </a:r>
            <a:r>
              <a:rPr lang="en-US" sz="2000">
                <a:solidFill>
                  <a:srgbClr val="FFFF66"/>
                </a:solidFill>
                <a:latin typeface="Times New Roman" pitchFamily="18" charset="0"/>
                <a:cs typeface="Times New Roman" pitchFamily="18" charset="0"/>
              </a:rPr>
              <a:t>)</a:t>
            </a:r>
          </a:p>
        </p:txBody>
      </p:sp>
      <p:pic>
        <p:nvPicPr>
          <p:cNvPr id="75779" name="Picture 4" descr="P3100015"/>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257800" y="1905000"/>
            <a:ext cx="3621088" cy="4038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SOCKET TOILET</a:t>
            </a:r>
          </a:p>
        </p:txBody>
      </p:sp>
      <p:sp>
        <p:nvSpPr>
          <p:cNvPr id="76803" name="Rectangle 3"/>
          <p:cNvSpPr>
            <a:spLocks noGrp="1" noChangeArrowheads="1"/>
          </p:cNvSpPr>
          <p:nvPr>
            <p:ph type="body"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Progress of healing and amount of after pain are greatly influenced by performing post operative socket toilet</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Unwanted bony prominences should be removed with either rongeur forceps, chisels or burs</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Sharp edges are smoothened with either bone files or plain and cross cut vulcanite burs.</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wound should be irrigated with warm normal saline and all bone debris and infected granulation tissue removed by the use of either a Mitchell trimmer or a Cumine scaler.</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Flap should be replaced and a decision made as to whether sutures are needed</a:t>
            </a:r>
          </a:p>
        </p:txBody>
      </p:sp>
    </p:spTree>
  </p:cSld>
  <p:clrMapOvr>
    <a:masterClrMapping/>
  </p:clrMapOvr>
  <p:transition spd="med">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SUTURING</a:t>
            </a:r>
          </a:p>
        </p:txBody>
      </p:sp>
      <p:sp>
        <p:nvSpPr>
          <p:cNvPr id="77827" name="Rectangle 3"/>
          <p:cNvSpPr>
            <a:spLocks noGrp="1" noChangeArrowheads="1"/>
          </p:cNvSpPr>
          <p:nvPr>
            <p:ph type="body"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Every suture is a foreign body and they should only be inserted into the tissues if there is a positive indication for their use</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Sutures are inserted either to hold the cut edges of the soft tissue together to promote healing by first intension, to appose loosely the soft tissue to minimize wound contamination with food debris, or to arrest haemorrhage</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Sterile black silk is the material of choice and either a simple interrupted suture or an interrupted horizontal mattress suture should be inserted.</a:t>
            </a:r>
          </a:p>
        </p:txBody>
      </p:sp>
    </p:spTree>
  </p:cSld>
  <p:clrMapOvr>
    <a:masterClrMapping/>
  </p:clrMapOvr>
  <p:transition spd="med">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3200" b="1" i="1">
                <a:solidFill>
                  <a:srgbClr val="FF0000"/>
                </a:solidFill>
                <a:latin typeface="Times New Roman" pitchFamily="18" charset="0"/>
                <a:cs typeface="Times New Roman" pitchFamily="18" charset="0"/>
              </a:rPr>
              <a:t>TECHNIQUE OF SUTURING</a:t>
            </a:r>
            <a:br>
              <a:rPr lang="en-US" sz="3200" b="1" i="1">
                <a:solidFill>
                  <a:srgbClr val="FF0000"/>
                </a:solidFill>
                <a:latin typeface="Times New Roman" pitchFamily="18" charset="0"/>
                <a:cs typeface="Times New Roman" pitchFamily="18" charset="0"/>
              </a:rPr>
            </a:br>
            <a:endParaRPr lang="en-US" sz="3200" b="1" i="1">
              <a:solidFill>
                <a:srgbClr val="FF0000"/>
              </a:solidFill>
              <a:latin typeface="Times New Roman" pitchFamily="18" charset="0"/>
              <a:cs typeface="Times New Roman" pitchFamily="18" charset="0"/>
            </a:endParaRPr>
          </a:p>
        </p:txBody>
      </p:sp>
      <p:sp>
        <p:nvSpPr>
          <p:cNvPr id="78851" name="Rectangle 3"/>
          <p:cNvSpPr>
            <a:spLocks noGrp="1" noChangeArrowheads="1"/>
          </p:cNvSpPr>
          <p:nvPr>
            <p:ph type="body" idx="1"/>
          </p:nvPr>
        </p:nvSpPr>
        <p:spPr/>
        <p:txBody>
          <a:bodyPr/>
          <a:lstStyle/>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needle is grasped in needle holders it must never be held by the eye or the point </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area to be sutured is dried with either a sucker or swab so that the cut edges are clearly visible .</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needle is usually passed through the more mobile flap first, the curve of the needle being used to rotate it through the tissues</a:t>
            </a:r>
          </a:p>
          <a:p>
            <a:pPr eaLnBrk="1" hangingPunct="1">
              <a:buClr>
                <a:srgbClr val="00FF00"/>
              </a:buClr>
              <a:buFont typeface="Wingdings" pitchFamily="2" charset="2"/>
              <a:buChar char="v"/>
            </a:pPr>
            <a:r>
              <a:rPr lang="en-US" sz="2400">
                <a:solidFill>
                  <a:srgbClr val="FFFF66"/>
                </a:solidFill>
                <a:latin typeface="Times New Roman" pitchFamily="18" charset="0"/>
                <a:cs typeface="Times New Roman" pitchFamily="18" charset="0"/>
              </a:rPr>
              <a:t>The suture should be placed closer to the free end of the flap than its base</a:t>
            </a:r>
          </a:p>
        </p:txBody>
      </p:sp>
    </p:spTree>
  </p:cSld>
  <p:clrMapOvr>
    <a:masterClrMapping/>
  </p:clrMapOvr>
  <p:transition spd="med">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0"/>
          <p:cNvSpPr txBox="1">
            <a:spLocks noChangeArrowheads="1"/>
          </p:cNvSpPr>
          <p:nvPr/>
        </p:nvSpPr>
        <p:spPr bwMode="auto">
          <a:xfrm>
            <a:off x="6019800" y="8382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spcBef>
                <a:spcPct val="50000"/>
              </a:spcBef>
            </a:pPr>
            <a:endParaRPr lang="en-US"/>
          </a:p>
        </p:txBody>
      </p:sp>
      <p:pic>
        <p:nvPicPr>
          <p:cNvPr id="79875" name="Picture 16" descr="P3100013"/>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7625" y="0"/>
            <a:ext cx="5143500" cy="68580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6" name="Picture 18" descr="P310001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257800" y="2514600"/>
            <a:ext cx="3886200" cy="2133600"/>
          </a:xfr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g0702557"/>
          <p:cNvPicPr>
            <a:picLocks noGrp="1" noChangeAspect="1" noChangeArrowheads="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6086"/>
          <a:stretch>
            <a:fillRect/>
          </a:stretch>
        </p:blipFill>
        <p:spPr>
          <a:xfrm>
            <a:off x="1143000" y="457200"/>
            <a:ext cx="4124325"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3" name="WordArt 7"/>
          <p:cNvSpPr>
            <a:spLocks noChangeArrowheads="1" noChangeShapeType="1" noTextEdit="1"/>
          </p:cNvSpPr>
          <p:nvPr/>
        </p:nvSpPr>
        <p:spPr bwMode="auto">
          <a:xfrm>
            <a:off x="4419600" y="4267200"/>
            <a:ext cx="4419600" cy="2590800"/>
          </a:xfrm>
          <a:prstGeom prst="rect">
            <a:avLst/>
          </a:prstGeom>
        </p:spPr>
        <p:txBody>
          <a:bodyPr wrap="none" fromWordArt="1">
            <a:prstTxWarp prst="textCascadeUp">
              <a:avLst>
                <a:gd name="adj" fmla="val 41056"/>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4400" kern="10">
                <a:ln w="9525">
                  <a:round/>
                  <a:headEnd/>
                  <a:tailEnd/>
                </a:ln>
                <a:gradFill rotWithShape="1">
                  <a:gsLst>
                    <a:gs pos="0">
                      <a:srgbClr val="FFE701"/>
                    </a:gs>
                    <a:gs pos="100000">
                      <a:srgbClr val="FE3E02"/>
                    </a:gs>
                  </a:gsLst>
                  <a:lin ang="5400000" scaled="1"/>
                </a:gradFill>
                <a:latin typeface="Monotype Corsiva"/>
              </a:rPr>
              <a:t>Thank you</a:t>
            </a:r>
          </a:p>
        </p:txBody>
      </p:sp>
    </p:spTree>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 y="274638"/>
            <a:ext cx="8991600" cy="1325562"/>
          </a:xfrm>
        </p:spPr>
        <p:txBody>
          <a:bodyPr/>
          <a:lstStyle/>
          <a:p>
            <a:r>
              <a:rPr lang="en-US" sz="2800" b="1">
                <a:solidFill>
                  <a:srgbClr val="FF0000"/>
                </a:solidFill>
              </a:rPr>
              <a:t>MAJOR MOTIONS TO LUXATE AND EXPAND</a:t>
            </a:r>
          </a:p>
        </p:txBody>
      </p:sp>
      <p:sp>
        <p:nvSpPr>
          <p:cNvPr id="10243" name="Content Placeholder 2"/>
          <p:cNvSpPr>
            <a:spLocks noGrp="1"/>
          </p:cNvSpPr>
          <p:nvPr>
            <p:ph idx="1"/>
          </p:nvPr>
        </p:nvSpPr>
        <p:spPr>
          <a:xfrm>
            <a:off x="457200" y="762000"/>
            <a:ext cx="8229600" cy="4525963"/>
          </a:xfrm>
        </p:spPr>
        <p:txBody>
          <a:bodyPr/>
          <a:lstStyle/>
          <a:p>
            <a:pPr eaLnBrk="1" hangingPunct="1">
              <a:buFont typeface="Wingdings" pitchFamily="2" charset="2"/>
              <a:buNone/>
            </a:pPr>
            <a:endParaRPr lang="en-US"/>
          </a:p>
          <a:p>
            <a:pPr eaLnBrk="1" hangingPunct="1">
              <a:buFont typeface="Wingdings" pitchFamily="2" charset="2"/>
              <a:buNone/>
            </a:pPr>
            <a:r>
              <a:rPr lang="en-US">
                <a:solidFill>
                  <a:srgbClr val="FFFF66"/>
                </a:solidFill>
              </a:rPr>
              <a:t>    1. apical pressure</a:t>
            </a:r>
          </a:p>
          <a:p>
            <a:pPr eaLnBrk="1" hangingPunct="1">
              <a:buFont typeface="Wingdings" pitchFamily="2" charset="2"/>
              <a:buNone/>
            </a:pPr>
            <a:endParaRPr lang="en-US">
              <a:solidFill>
                <a:srgbClr val="FFFF66"/>
              </a:solidFill>
            </a:endParaRPr>
          </a:p>
          <a:p>
            <a:pPr eaLnBrk="1" hangingPunct="1">
              <a:buFont typeface="Wingdings" pitchFamily="2" charset="2"/>
              <a:buNone/>
            </a:pPr>
            <a:r>
              <a:rPr lang="en-US">
                <a:solidFill>
                  <a:srgbClr val="FFFF66"/>
                </a:solidFill>
              </a:rPr>
              <a:t>    2. buccal pressure</a:t>
            </a:r>
          </a:p>
          <a:p>
            <a:pPr eaLnBrk="1" hangingPunct="1">
              <a:buFont typeface="Wingdings" pitchFamily="2" charset="2"/>
              <a:buNone/>
            </a:pPr>
            <a:endParaRPr lang="en-US">
              <a:solidFill>
                <a:srgbClr val="FFFF66"/>
              </a:solidFill>
            </a:endParaRPr>
          </a:p>
          <a:p>
            <a:pPr eaLnBrk="1" hangingPunct="1">
              <a:buFont typeface="Wingdings" pitchFamily="2" charset="2"/>
              <a:buNone/>
            </a:pPr>
            <a:r>
              <a:rPr lang="en-US">
                <a:solidFill>
                  <a:srgbClr val="FFFF66"/>
                </a:solidFill>
              </a:rPr>
              <a:t>    3. lingual pressure</a:t>
            </a:r>
          </a:p>
          <a:p>
            <a:pPr eaLnBrk="1" hangingPunct="1">
              <a:buFont typeface="Wingdings" pitchFamily="2" charset="2"/>
              <a:buNone/>
            </a:pPr>
            <a:endParaRPr lang="en-US">
              <a:solidFill>
                <a:srgbClr val="FFFF66"/>
              </a:solidFill>
            </a:endParaRPr>
          </a:p>
          <a:p>
            <a:pPr eaLnBrk="1" hangingPunct="1">
              <a:buFont typeface="Wingdings" pitchFamily="2" charset="2"/>
              <a:buNone/>
            </a:pPr>
            <a:r>
              <a:rPr lang="en-US">
                <a:solidFill>
                  <a:srgbClr val="FFFF66"/>
                </a:solidFill>
              </a:rPr>
              <a:t>    4. rotational pressure</a:t>
            </a:r>
          </a:p>
          <a:p>
            <a:pPr eaLnBrk="1" hangingPunct="1">
              <a:buFont typeface="Wingdings" pitchFamily="2" charset="2"/>
              <a:buNone/>
            </a:pPr>
            <a:endParaRPr lang="en-US">
              <a:solidFill>
                <a:srgbClr val="FFFF66"/>
              </a:solidFill>
            </a:endParaRPr>
          </a:p>
          <a:p>
            <a:pPr eaLnBrk="1" hangingPunct="1">
              <a:buFont typeface="Wingdings" pitchFamily="2" charset="2"/>
              <a:buNone/>
            </a:pPr>
            <a:r>
              <a:rPr lang="en-US">
                <a:solidFill>
                  <a:srgbClr val="FFFF66"/>
                </a:solidFill>
              </a:rPr>
              <a:t>    5. tractional forces</a:t>
            </a:r>
          </a:p>
          <a:p>
            <a:endParaRPr lang="en-US"/>
          </a:p>
        </p:txBody>
      </p:sp>
    </p:spTree>
  </p:cSld>
  <p:clrMapOvr>
    <a:masterClrMapping/>
  </p:clrMapOvr>
  <p:transition spd="med">
    <p:randomBar dir="ver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2844</Words>
  <Application>Microsoft Office PowerPoint</Application>
  <PresentationFormat>On-screen Show (4:3)</PresentationFormat>
  <Paragraphs>312</Paragraphs>
  <Slides>85</Slides>
  <Notes>2</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Default Design</vt:lpstr>
      <vt:lpstr>EXODONTIA</vt:lpstr>
      <vt:lpstr>DEFINITION</vt:lpstr>
      <vt:lpstr>INDICATIONS</vt:lpstr>
      <vt:lpstr>PowerPoint Presentation</vt:lpstr>
      <vt:lpstr>CONTRAINDICATIONS</vt:lpstr>
      <vt:lpstr>PowerPoint Presentation</vt:lpstr>
      <vt:lpstr>Principles of extration</vt:lpstr>
      <vt:lpstr>PowerPoint Presentation</vt:lpstr>
      <vt:lpstr>MAJOR MOTIONS TO LUXATE AND EXPAND</vt:lpstr>
      <vt:lpstr>ARMAMENTARIUM</vt:lpstr>
      <vt:lpstr>PowerPoint Presentation</vt:lpstr>
      <vt:lpstr>PowerPoint Presentation</vt:lpstr>
      <vt:lpstr>PowerPoint Presentation</vt:lpstr>
      <vt:lpstr>PowerPoint Presentation</vt:lpstr>
      <vt:lpstr>FORCEPS USED IN MANDIBULAR REGION</vt:lpstr>
      <vt:lpstr>PowerPoint Presentation</vt:lpstr>
      <vt:lpstr>ELEVATORS</vt:lpstr>
      <vt:lpstr>GENERAL ARRANGEMENTS</vt:lpstr>
      <vt:lpstr>PowerPoint Presentation</vt:lpstr>
      <vt:lpstr>PowerPoint Presentation</vt:lpstr>
      <vt:lpstr>PowerPoint Presentation</vt:lpstr>
      <vt:lpstr>MECHANICAL PRINCIPLE OFEXTRACTION</vt:lpstr>
      <vt:lpstr>EXTRACTION WITH DENTAL FORCEPS</vt:lpstr>
      <vt:lpstr>PowerPoint Presentation</vt:lpstr>
      <vt:lpstr>PowerPoint Presentation</vt:lpstr>
      <vt:lpstr>PowerPoint Presentation</vt:lpstr>
      <vt:lpstr>PowerPoint Presentation</vt:lpstr>
      <vt:lpstr>PowerPoint Presentation</vt:lpstr>
      <vt:lpstr>PowerPoint Presentation</vt:lpstr>
      <vt:lpstr>CORRECT GRIP OF FORCEPS:</vt:lpstr>
      <vt:lpstr>PowerPoint Presentation</vt:lpstr>
      <vt:lpstr>CORRECT USE OFLEFT HAND</vt:lpstr>
      <vt:lpstr>ALVEOLAR PURCHASE</vt:lpstr>
      <vt:lpstr>ORDER OFEXTRACTION</vt:lpstr>
      <vt:lpstr>POST OPERATIVE INSTRUCTIONS</vt:lpstr>
      <vt:lpstr>PowerPoint Presentation</vt:lpstr>
      <vt:lpstr>PowerPoint Presentation</vt:lpstr>
      <vt:lpstr>COMPLICATION OF EXTRACTIONS</vt:lpstr>
      <vt:lpstr>INTRA OPERATIVE COMPLICATIONS </vt:lpstr>
      <vt:lpstr>POST OPERATIVE COMPLICATIONS </vt:lpstr>
      <vt:lpstr>PowerPoint Presentation</vt:lpstr>
      <vt:lpstr>DRY SOCKET</vt:lpstr>
      <vt:lpstr>PowerPoint Presentation</vt:lpstr>
      <vt:lpstr>Oro antral communication </vt:lpstr>
      <vt:lpstr>PowerPoint Presentation</vt:lpstr>
      <vt:lpstr>PowerPoint Presentation</vt:lpstr>
      <vt:lpstr>ELEVATORS</vt:lpstr>
      <vt:lpstr> </vt:lpstr>
      <vt:lpstr>Coupland </vt:lpstr>
      <vt:lpstr> </vt:lpstr>
      <vt:lpstr> </vt:lpstr>
      <vt:lpstr>PowerPoint Presentation</vt:lpstr>
      <vt:lpstr> </vt:lpstr>
      <vt:lpstr>USE OF ELEVATORS</vt:lpstr>
      <vt:lpstr>RULES WHEN USING ELEVATORS</vt:lpstr>
      <vt:lpstr>PowerPoint Presentation</vt:lpstr>
      <vt:lpstr>DANGERS IN THE USE OF ELEVATORS.</vt:lpstr>
      <vt:lpstr>PowerPoint Presentation</vt:lpstr>
      <vt:lpstr>WORK PRINCIPLES IN USE OF ELEVATORS</vt:lpstr>
      <vt:lpstr>LEVER &amp; FULCRUM PRINCIPLE</vt:lpstr>
      <vt:lpstr>MECHANICAL ADVANTAGE= OUTPUT FORCE/INPUT FORCE. INPUT FORCE OF 10lbs CAUSES AN OUT PUT FORCE OF 30lbs. THEREFORE MECHANICAL ADVANTAGE IS  30lbs/10lbs=3 </vt:lpstr>
      <vt:lpstr>WEDGE PRINCIPLE.</vt:lpstr>
      <vt:lpstr>PowerPoint Presentation</vt:lpstr>
      <vt:lpstr>WHEEL AND AXLE PRINCIPLE</vt:lpstr>
      <vt:lpstr>PowerPoint Presentation</vt:lpstr>
      <vt:lpstr>PowerPoint Presentation</vt:lpstr>
      <vt:lpstr>APPLICATION OF ELEVATOR</vt:lpstr>
      <vt:lpstr>TRANS-ALVEOLAR EXTRACTION</vt:lpstr>
      <vt:lpstr>PowerPoint Presentation</vt:lpstr>
      <vt:lpstr>IMPORTANT COMPONENTS OF TRANSALVEOLAR EXTRACTION</vt:lpstr>
      <vt:lpstr>PowerPoint Presentation</vt:lpstr>
      <vt:lpstr>PowerPoint Presentation</vt:lpstr>
      <vt:lpstr>PowerPoint Presentation</vt:lpstr>
      <vt:lpstr>PowerPoint Presentation</vt:lpstr>
      <vt:lpstr>PowerPoint Presentation</vt:lpstr>
      <vt:lpstr>PowerPoint Presentation</vt:lpstr>
      <vt:lpstr>BONE REMOVAL</vt:lpstr>
      <vt:lpstr>PowerPoint Presentation</vt:lpstr>
      <vt:lpstr>PowerPoint Presentation</vt:lpstr>
      <vt:lpstr>PowerPoint Presentation</vt:lpstr>
      <vt:lpstr>SOCKET TOILET</vt:lpstr>
      <vt:lpstr>SUTURING</vt:lpstr>
      <vt:lpstr>TECHNIQUE OF SUTURING </vt:lpstr>
      <vt:lpstr>PowerPoint Presentation</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EXODONTIA</dc:title>
  <dc:creator>SALEEM</dc:creator>
  <cp:lastModifiedBy>IDA ROOM</cp:lastModifiedBy>
  <cp:revision>72</cp:revision>
  <dcterms:created xsi:type="dcterms:W3CDTF">2006-03-09T11:41:15Z</dcterms:created>
  <dcterms:modified xsi:type="dcterms:W3CDTF">2023-05-19T10:31:36Z</dcterms:modified>
</cp:coreProperties>
</file>