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480" r:id="rId2"/>
    <p:sldId id="256" r:id="rId3"/>
    <p:sldId id="257" r:id="rId4"/>
    <p:sldId id="259" r:id="rId5"/>
    <p:sldId id="261" r:id="rId6"/>
    <p:sldId id="262" r:id="rId7"/>
    <p:sldId id="263" r:id="rId8"/>
    <p:sldId id="264" r:id="rId9"/>
    <p:sldId id="265" r:id="rId10"/>
    <p:sldId id="266" r:id="rId11"/>
    <p:sldId id="267" r:id="rId12"/>
    <p:sldId id="268" r:id="rId13"/>
    <p:sldId id="269" r:id="rId14"/>
    <p:sldId id="270" r:id="rId15"/>
    <p:sldId id="276" r:id="rId16"/>
    <p:sldId id="277" r:id="rId17"/>
    <p:sldId id="278" r:id="rId18"/>
    <p:sldId id="279" r:id="rId19"/>
    <p:sldId id="280" r:id="rId20"/>
    <p:sldId id="281" r:id="rId21"/>
    <p:sldId id="283" r:id="rId22"/>
    <p:sldId id="284" r:id="rId23"/>
    <p:sldId id="286" r:id="rId24"/>
    <p:sldId id="292" r:id="rId25"/>
    <p:sldId id="294" r:id="rId26"/>
    <p:sldId id="295" r:id="rId27"/>
    <p:sldId id="304" r:id="rId28"/>
    <p:sldId id="316" r:id="rId29"/>
    <p:sldId id="317" r:id="rId30"/>
    <p:sldId id="349" r:id="rId31"/>
    <p:sldId id="350" r:id="rId32"/>
    <p:sldId id="351" r:id="rId33"/>
    <p:sldId id="352" r:id="rId34"/>
    <p:sldId id="364" r:id="rId35"/>
    <p:sldId id="365" r:id="rId36"/>
    <p:sldId id="368" r:id="rId37"/>
    <p:sldId id="369" r:id="rId38"/>
    <p:sldId id="371" r:id="rId39"/>
    <p:sldId id="372" r:id="rId40"/>
    <p:sldId id="380" r:id="rId41"/>
    <p:sldId id="382" r:id="rId42"/>
    <p:sldId id="383" r:id="rId43"/>
    <p:sldId id="384" r:id="rId44"/>
    <p:sldId id="385" r:id="rId45"/>
    <p:sldId id="386" r:id="rId46"/>
    <p:sldId id="387" r:id="rId47"/>
    <p:sldId id="388" r:id="rId48"/>
    <p:sldId id="389" r:id="rId49"/>
    <p:sldId id="390" r:id="rId50"/>
    <p:sldId id="392" r:id="rId51"/>
    <p:sldId id="393" r:id="rId52"/>
    <p:sldId id="394" r:id="rId53"/>
    <p:sldId id="395" r:id="rId54"/>
    <p:sldId id="400" r:id="rId55"/>
    <p:sldId id="401" r:id="rId56"/>
    <p:sldId id="403" r:id="rId57"/>
    <p:sldId id="404" r:id="rId58"/>
    <p:sldId id="413" r:id="rId59"/>
    <p:sldId id="415" r:id="rId60"/>
    <p:sldId id="417" r:id="rId61"/>
    <p:sldId id="418" r:id="rId62"/>
    <p:sldId id="472" r:id="rId63"/>
    <p:sldId id="473" r:id="rId64"/>
    <p:sldId id="419" r:id="rId65"/>
    <p:sldId id="421" r:id="rId66"/>
    <p:sldId id="423" r:id="rId67"/>
    <p:sldId id="474" r:id="rId68"/>
    <p:sldId id="425" r:id="rId69"/>
    <p:sldId id="429" r:id="rId70"/>
    <p:sldId id="431" r:id="rId71"/>
    <p:sldId id="475" r:id="rId72"/>
    <p:sldId id="476" r:id="rId73"/>
    <p:sldId id="477" r:id="rId74"/>
    <p:sldId id="437" r:id="rId75"/>
    <p:sldId id="439" r:id="rId76"/>
    <p:sldId id="441" r:id="rId77"/>
    <p:sldId id="443" r:id="rId78"/>
    <p:sldId id="445" r:id="rId79"/>
    <p:sldId id="447" r:id="rId80"/>
    <p:sldId id="449" r:id="rId81"/>
    <p:sldId id="451" r:id="rId82"/>
    <p:sldId id="453" r:id="rId83"/>
    <p:sldId id="457" r:id="rId84"/>
    <p:sldId id="463" r:id="rId85"/>
    <p:sldId id="465" r:id="rId86"/>
    <p:sldId id="467" r:id="rId87"/>
    <p:sldId id="469" r:id="rId88"/>
    <p:sldId id="479" r:id="rId89"/>
    <p:sldId id="478" r:id="rId90"/>
    <p:sldId id="410" r:id="rId91"/>
    <p:sldId id="411" r:id="rId92"/>
    <p:sldId id="412" r:id="rId93"/>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650" y="-7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21-May-23</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Carlito"/>
                <a:cs typeface="Carlito"/>
              </a:defRPr>
            </a:lvl1pPr>
          </a:lstStyle>
          <a:p>
            <a:pPr marL="38100">
              <a:lnSpc>
                <a:spcPts val="1240"/>
              </a:lnSpc>
            </a:pPr>
            <a:fld id="{81D60167-4931-47E6-BA6A-407CBD079E47}" type="slidenum">
              <a:rPr dirty="0"/>
              <a:pPr marL="38100">
                <a:lnSpc>
                  <a:spcPts val="1240"/>
                </a:lnSpc>
              </a:pPr>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u="sng">
                <a:solidFill>
                  <a:schemeClr val="bg1"/>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2400" b="1" i="0">
                <a:solidFill>
                  <a:schemeClr val="bg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21-May-23</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Carlito"/>
                <a:cs typeface="Carlito"/>
              </a:defRPr>
            </a:lvl1pPr>
          </a:lstStyle>
          <a:p>
            <a:pPr marL="38100">
              <a:lnSpc>
                <a:spcPts val="1240"/>
              </a:lnSpc>
            </a:pPr>
            <a:fld id="{81D60167-4931-47E6-BA6A-407CBD079E47}" type="slidenum">
              <a:rPr dirty="0"/>
              <a:pPr marL="38100">
                <a:lnSpc>
                  <a:spcPts val="1240"/>
                </a:lnSpc>
              </a:pPr>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u="sng">
                <a:solidFill>
                  <a:schemeClr val="bg1"/>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21-May-23</a:t>
            </a:fld>
            <a:endParaRPr lang="en-US"/>
          </a:p>
        </p:txBody>
      </p:sp>
      <p:sp>
        <p:nvSpPr>
          <p:cNvPr id="7" name="Holder 7"/>
          <p:cNvSpPr>
            <a:spLocks noGrp="1"/>
          </p:cNvSpPr>
          <p:nvPr>
            <p:ph type="sldNum" sz="quarter" idx="7"/>
          </p:nvPr>
        </p:nvSpPr>
        <p:spPr/>
        <p:txBody>
          <a:bodyPr lIns="0" tIns="0" rIns="0" bIns="0"/>
          <a:lstStyle>
            <a:lvl1pPr>
              <a:defRPr sz="1200" b="0" i="0">
                <a:solidFill>
                  <a:srgbClr val="888888"/>
                </a:solidFill>
                <a:latin typeface="Carlito"/>
                <a:cs typeface="Carlito"/>
              </a:defRPr>
            </a:lvl1pPr>
          </a:lstStyle>
          <a:p>
            <a:pPr marL="38100">
              <a:lnSpc>
                <a:spcPts val="1240"/>
              </a:lnSpc>
            </a:pPr>
            <a:fld id="{81D60167-4931-47E6-BA6A-407CBD079E47}" type="slidenum">
              <a:rPr dirty="0"/>
              <a:pPr marL="38100">
                <a:lnSpc>
                  <a:spcPts val="1240"/>
                </a:lnSpc>
              </a:pPr>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u="sng">
                <a:solidFill>
                  <a:schemeClr val="bg1"/>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21-May-23</a:t>
            </a:fld>
            <a:endParaRPr lang="en-US"/>
          </a:p>
        </p:txBody>
      </p:sp>
      <p:sp>
        <p:nvSpPr>
          <p:cNvPr id="5" name="Holder 5"/>
          <p:cNvSpPr>
            <a:spLocks noGrp="1"/>
          </p:cNvSpPr>
          <p:nvPr>
            <p:ph type="sldNum" sz="quarter" idx="7"/>
          </p:nvPr>
        </p:nvSpPr>
        <p:spPr/>
        <p:txBody>
          <a:bodyPr lIns="0" tIns="0" rIns="0" bIns="0"/>
          <a:lstStyle>
            <a:lvl1pPr>
              <a:defRPr sz="1200" b="0" i="0">
                <a:solidFill>
                  <a:srgbClr val="888888"/>
                </a:solidFill>
                <a:latin typeface="Carlito"/>
                <a:cs typeface="Carlito"/>
              </a:defRPr>
            </a:lvl1pPr>
          </a:lstStyle>
          <a:p>
            <a:pPr marL="38100">
              <a:lnSpc>
                <a:spcPts val="1240"/>
              </a:lnSpc>
            </a:pPr>
            <a:fld id="{81D60167-4931-47E6-BA6A-407CBD079E47}" type="slidenum">
              <a:rPr dirty="0"/>
              <a:pPr marL="38100">
                <a:lnSpc>
                  <a:spcPts val="1240"/>
                </a:lnSpc>
              </a:pPr>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21-May-23</a:t>
            </a:fld>
            <a:endParaRPr lang="en-US"/>
          </a:p>
        </p:txBody>
      </p:sp>
      <p:sp>
        <p:nvSpPr>
          <p:cNvPr id="4" name="Holder 4"/>
          <p:cNvSpPr>
            <a:spLocks noGrp="1"/>
          </p:cNvSpPr>
          <p:nvPr>
            <p:ph type="sldNum" sz="quarter" idx="7"/>
          </p:nvPr>
        </p:nvSpPr>
        <p:spPr/>
        <p:txBody>
          <a:bodyPr lIns="0" tIns="0" rIns="0" bIns="0"/>
          <a:lstStyle>
            <a:lvl1pPr>
              <a:defRPr sz="1200" b="0" i="0">
                <a:solidFill>
                  <a:srgbClr val="888888"/>
                </a:solidFill>
                <a:latin typeface="Carlito"/>
                <a:cs typeface="Carlito"/>
              </a:defRPr>
            </a:lvl1pPr>
          </a:lstStyle>
          <a:p>
            <a:pPr marL="38100">
              <a:lnSpc>
                <a:spcPts val="1240"/>
              </a:lnSpc>
            </a:pPr>
            <a:fld id="{81D60167-4931-47E6-BA6A-407CBD079E47}" type="slidenum">
              <a:rPr dirty="0"/>
              <a:pPr marL="38100">
                <a:lnSpc>
                  <a:spcPts val="1240"/>
                </a:lnSpc>
              </a:pPr>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001F5F"/>
          </a:solidFill>
        </p:spPr>
        <p:txBody>
          <a:bodyPr wrap="square" lIns="0" tIns="0" rIns="0" bIns="0" rtlCol="0"/>
          <a:lstStyle/>
          <a:p>
            <a:endParaRPr/>
          </a:p>
        </p:txBody>
      </p:sp>
      <p:sp>
        <p:nvSpPr>
          <p:cNvPr id="2" name="Holder 2"/>
          <p:cNvSpPr>
            <a:spLocks noGrp="1"/>
          </p:cNvSpPr>
          <p:nvPr>
            <p:ph type="title"/>
          </p:nvPr>
        </p:nvSpPr>
        <p:spPr>
          <a:xfrm>
            <a:off x="1800732" y="261315"/>
            <a:ext cx="5542534" cy="300355"/>
          </a:xfrm>
          <a:prstGeom prst="rect">
            <a:avLst/>
          </a:prstGeom>
        </p:spPr>
        <p:txBody>
          <a:bodyPr wrap="square" lIns="0" tIns="0" rIns="0" bIns="0">
            <a:spAutoFit/>
          </a:bodyPr>
          <a:lstStyle>
            <a:lvl1pPr>
              <a:defRPr sz="1800" b="0" i="0" u="sng">
                <a:solidFill>
                  <a:schemeClr val="bg1"/>
                </a:solidFill>
                <a:latin typeface="Times New Roman"/>
                <a:cs typeface="Times New Roman"/>
              </a:defRPr>
            </a:lvl1pPr>
          </a:lstStyle>
          <a:p>
            <a:endParaRPr/>
          </a:p>
        </p:txBody>
      </p:sp>
      <p:sp>
        <p:nvSpPr>
          <p:cNvPr id="3" name="Holder 3"/>
          <p:cNvSpPr>
            <a:spLocks noGrp="1"/>
          </p:cNvSpPr>
          <p:nvPr>
            <p:ph type="body" idx="1"/>
          </p:nvPr>
        </p:nvSpPr>
        <p:spPr>
          <a:xfrm>
            <a:off x="383540" y="3289414"/>
            <a:ext cx="8376920" cy="3420109"/>
          </a:xfrm>
          <a:prstGeom prst="rect">
            <a:avLst/>
          </a:prstGeom>
        </p:spPr>
        <p:txBody>
          <a:bodyPr wrap="square" lIns="0" tIns="0" rIns="0" bIns="0">
            <a:spAutoFit/>
          </a:bodyPr>
          <a:lstStyle>
            <a:lvl1pPr>
              <a:defRPr sz="2400" b="1" i="0">
                <a:solidFill>
                  <a:schemeClr val="bg1"/>
                </a:solidFill>
                <a:latin typeface="Times New Roman"/>
                <a:cs typeface="Times New Roman"/>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21-May-23</a:t>
            </a:fld>
            <a:endParaRPr lang="en-US"/>
          </a:p>
        </p:txBody>
      </p:sp>
      <p:sp>
        <p:nvSpPr>
          <p:cNvPr id="6" name="Holder 6"/>
          <p:cNvSpPr>
            <a:spLocks noGrp="1"/>
          </p:cNvSpPr>
          <p:nvPr>
            <p:ph type="sldNum" sz="quarter" idx="7"/>
          </p:nvPr>
        </p:nvSpPr>
        <p:spPr>
          <a:xfrm>
            <a:off x="8401811" y="6465214"/>
            <a:ext cx="231775" cy="177800"/>
          </a:xfrm>
          <a:prstGeom prst="rect">
            <a:avLst/>
          </a:prstGeom>
        </p:spPr>
        <p:txBody>
          <a:bodyPr wrap="square" lIns="0" tIns="0" rIns="0" bIns="0">
            <a:spAutoFit/>
          </a:bodyPr>
          <a:lstStyle>
            <a:lvl1pPr>
              <a:defRPr sz="1200" b="0" i="0">
                <a:solidFill>
                  <a:srgbClr val="888888"/>
                </a:solidFill>
                <a:latin typeface="Carlito"/>
                <a:cs typeface="Carlito"/>
              </a:defRPr>
            </a:lvl1pPr>
          </a:lstStyle>
          <a:p>
            <a:pPr marL="38100">
              <a:lnSpc>
                <a:spcPts val="1240"/>
              </a:lnSpc>
            </a:pPr>
            <a:fld id="{81D60167-4931-47E6-BA6A-407CBD079E47}" type="slidenum">
              <a:rPr dirty="0"/>
              <a:pPr marL="38100">
                <a:lnSpc>
                  <a:spcPts val="1240"/>
                </a:lnSpc>
              </a:pPr>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5.xml"/><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5.xml"/><Relationship Id="rId4" Type="http://schemas.openxmlformats.org/officeDocument/2006/relationships/image" Target="../media/image51.png"/></Relationships>
</file>

<file path=ppt/slides/_rels/slide4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5.xml"/><Relationship Id="rId4" Type="http://schemas.openxmlformats.org/officeDocument/2006/relationships/image" Target="../media/image62.png"/></Relationships>
</file>

<file path=ppt/slides/_rels/slide4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7.png"/></Relationships>
</file>

<file path=ppt/slides/_rels/slide5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5.xml"/><Relationship Id="rId4" Type="http://schemas.openxmlformats.org/officeDocument/2006/relationships/image" Target="../media/image71.png"/></Relationships>
</file>

<file path=ppt/slides/_rels/slide5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 Id="rId4" Type="http://schemas.openxmlformats.org/officeDocument/2006/relationships/image" Target="../media/image77.jpeg"/></Relationships>
</file>

<file path=ppt/slides/_rels/slide5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4.xml"/><Relationship Id="rId5" Type="http://schemas.openxmlformats.org/officeDocument/2006/relationships/image" Target="../media/image87.jpeg"/><Relationship Id="rId4" Type="http://schemas.openxmlformats.org/officeDocument/2006/relationships/image" Target="../media/image86.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e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jpeg"/><Relationship Id="rId1" Type="http://schemas.openxmlformats.org/officeDocument/2006/relationships/slideLayout" Target="../slideLayouts/slideLayout5.xml"/><Relationship Id="rId4" Type="http://schemas.openxmlformats.org/officeDocument/2006/relationships/image" Target="../media/image97.jpeg"/></Relationships>
</file>

<file path=ppt/slides/_rels/slide82.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a:extLst>
              <a:ext uri="{FF2B5EF4-FFF2-40B4-BE49-F238E27FC236}">
                <a16:creationId xmlns:lc="http://schemas.openxmlformats.org/drawingml/2006/lockedCanvas" xmlns:a16="http://schemas.microsoft.com/office/drawing/2014/main" xmlns="" id="{6AE39F3B-0AFE-2D72-3267-2227D1104561}"/>
              </a:ext>
            </a:extLst>
          </p:cNvPr>
          <p:cNvPicPr>
            <a:picLocks noChangeAspect="1"/>
          </p:cNvPicPr>
          <p:nvPr/>
        </p:nvPicPr>
        <p:blipFill>
          <a:blip r:embed="rId2"/>
          <a:stretch>
            <a:fillRect/>
          </a:stretch>
        </p:blipFill>
        <p:spPr>
          <a:xfrm>
            <a:off x="0" y="0"/>
            <a:ext cx="9144000" cy="685799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3540" y="357886"/>
            <a:ext cx="8227059" cy="848360"/>
          </a:xfrm>
          <a:prstGeom prst="rect">
            <a:avLst/>
          </a:prstGeom>
        </p:spPr>
        <p:txBody>
          <a:bodyPr vert="horz" wrap="square" lIns="0" tIns="12700" rIns="0" bIns="0" rtlCol="0">
            <a:spAutoFit/>
          </a:bodyPr>
          <a:lstStyle/>
          <a:p>
            <a:pPr marL="355600" marR="5080" indent="-342900">
              <a:lnSpc>
                <a:spcPct val="150000"/>
              </a:lnSpc>
              <a:spcBef>
                <a:spcPts val="100"/>
              </a:spcBef>
              <a:tabLst>
                <a:tab pos="354965" algn="l"/>
                <a:tab pos="4959985" algn="l"/>
              </a:tabLst>
            </a:pPr>
            <a:r>
              <a:rPr sz="1800" dirty="0">
                <a:solidFill>
                  <a:srgbClr val="FFFF00"/>
                </a:solidFill>
                <a:latin typeface="Times New Roman"/>
                <a:cs typeface="Times New Roman"/>
              </a:rPr>
              <a:t>e)	Infra-Occlusion</a:t>
            </a:r>
            <a:r>
              <a:rPr sz="1800" dirty="0">
                <a:solidFill>
                  <a:srgbClr val="FFFFFF"/>
                </a:solidFill>
                <a:latin typeface="Times New Roman"/>
                <a:cs typeface="Times New Roman"/>
              </a:rPr>
              <a:t>: </a:t>
            </a:r>
            <a:r>
              <a:rPr sz="1800" spc="-5" dirty="0">
                <a:solidFill>
                  <a:srgbClr val="FFFFFF"/>
                </a:solidFill>
                <a:latin typeface="Times New Roman"/>
                <a:cs typeface="Times New Roman"/>
              </a:rPr>
              <a:t>The </a:t>
            </a:r>
            <a:r>
              <a:rPr sz="1800" dirty="0">
                <a:solidFill>
                  <a:srgbClr val="FFFFFF"/>
                </a:solidFill>
                <a:latin typeface="Times New Roman"/>
                <a:cs typeface="Times New Roman"/>
              </a:rPr>
              <a:t>tooth </a:t>
            </a:r>
            <a:r>
              <a:rPr sz="1800" spc="-5" dirty="0">
                <a:solidFill>
                  <a:srgbClr val="FFFFFF"/>
                </a:solidFill>
                <a:latin typeface="Times New Roman"/>
                <a:cs typeface="Times New Roman"/>
              </a:rPr>
              <a:t>is below</a:t>
            </a:r>
            <a:r>
              <a:rPr sz="1800" spc="380" dirty="0">
                <a:solidFill>
                  <a:srgbClr val="FFFFFF"/>
                </a:solidFill>
                <a:latin typeface="Times New Roman"/>
                <a:cs typeface="Times New Roman"/>
              </a:rPr>
              <a:t> </a:t>
            </a:r>
            <a:r>
              <a:rPr sz="1800" dirty="0">
                <a:solidFill>
                  <a:srgbClr val="FFFFFF"/>
                </a:solidFill>
                <a:latin typeface="Times New Roman"/>
                <a:cs typeface="Times New Roman"/>
              </a:rPr>
              <a:t>the</a:t>
            </a:r>
            <a:r>
              <a:rPr sz="1800" spc="85" dirty="0">
                <a:solidFill>
                  <a:srgbClr val="FFFFFF"/>
                </a:solidFill>
                <a:latin typeface="Times New Roman"/>
                <a:cs typeface="Times New Roman"/>
              </a:rPr>
              <a:t> </a:t>
            </a:r>
            <a:r>
              <a:rPr sz="1800" spc="-5" dirty="0">
                <a:solidFill>
                  <a:srgbClr val="FFFFFF"/>
                </a:solidFill>
                <a:latin typeface="Times New Roman"/>
                <a:cs typeface="Times New Roman"/>
              </a:rPr>
              <a:t>occlusal	plane </a:t>
            </a:r>
            <a:r>
              <a:rPr sz="1800" dirty="0">
                <a:solidFill>
                  <a:srgbClr val="FFFFFF"/>
                </a:solidFill>
                <a:latin typeface="Times New Roman"/>
                <a:cs typeface="Times New Roman"/>
              </a:rPr>
              <a:t>as </a:t>
            </a:r>
            <a:r>
              <a:rPr sz="1800" spc="-5" dirty="0">
                <a:solidFill>
                  <a:srgbClr val="FFFFFF"/>
                </a:solidFill>
                <a:latin typeface="Times New Roman"/>
                <a:cs typeface="Times New Roman"/>
              </a:rPr>
              <a:t>compared </a:t>
            </a:r>
            <a:r>
              <a:rPr sz="1800" dirty="0">
                <a:solidFill>
                  <a:srgbClr val="FFFFFF"/>
                </a:solidFill>
                <a:latin typeface="Times New Roman"/>
                <a:cs typeface="Times New Roman"/>
              </a:rPr>
              <a:t>to </a:t>
            </a:r>
            <a:r>
              <a:rPr sz="1800" spc="-5" dirty="0">
                <a:solidFill>
                  <a:srgbClr val="FFFFFF"/>
                </a:solidFill>
                <a:latin typeface="Times New Roman"/>
                <a:cs typeface="Times New Roman"/>
              </a:rPr>
              <a:t>other teeth </a:t>
            </a:r>
            <a:r>
              <a:rPr sz="1800" dirty="0">
                <a:solidFill>
                  <a:srgbClr val="FFFFFF"/>
                </a:solidFill>
                <a:latin typeface="Times New Roman"/>
                <a:cs typeface="Times New Roman"/>
              </a:rPr>
              <a:t>in  the</a:t>
            </a:r>
            <a:r>
              <a:rPr sz="1800" spc="-5" dirty="0">
                <a:solidFill>
                  <a:srgbClr val="FFFFFF"/>
                </a:solidFill>
                <a:latin typeface="Times New Roman"/>
                <a:cs typeface="Times New Roman"/>
              </a:rPr>
              <a:t> </a:t>
            </a:r>
            <a:r>
              <a:rPr sz="1800" dirty="0">
                <a:solidFill>
                  <a:srgbClr val="FFFFFF"/>
                </a:solidFill>
                <a:latin typeface="Times New Roman"/>
                <a:cs typeface="Times New Roman"/>
              </a:rPr>
              <a:t>arch.</a:t>
            </a:r>
            <a:endParaRPr sz="1800">
              <a:latin typeface="Times New Roman"/>
              <a:cs typeface="Times New Roman"/>
            </a:endParaRPr>
          </a:p>
        </p:txBody>
      </p:sp>
      <p:sp>
        <p:nvSpPr>
          <p:cNvPr id="3" name="object 3"/>
          <p:cNvSpPr/>
          <p:nvPr/>
        </p:nvSpPr>
        <p:spPr>
          <a:xfrm>
            <a:off x="2057400" y="1676400"/>
            <a:ext cx="4953000" cy="4495800"/>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pPr marL="38100">
                <a:lnSpc>
                  <a:spcPts val="1240"/>
                </a:lnSpc>
              </a:pPr>
              <a:t>10</a:t>
            </a:fld>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9740" y="434086"/>
            <a:ext cx="8225155" cy="848360"/>
          </a:xfrm>
          <a:prstGeom prst="rect">
            <a:avLst/>
          </a:prstGeom>
        </p:spPr>
        <p:txBody>
          <a:bodyPr vert="horz" wrap="square" lIns="0" tIns="12700" rIns="0" bIns="0" rtlCol="0">
            <a:spAutoFit/>
          </a:bodyPr>
          <a:lstStyle/>
          <a:p>
            <a:pPr marL="355600" marR="5080" indent="-343535">
              <a:lnSpc>
                <a:spcPct val="150000"/>
              </a:lnSpc>
              <a:spcBef>
                <a:spcPts val="100"/>
              </a:spcBef>
              <a:tabLst>
                <a:tab pos="292735" algn="l"/>
              </a:tabLst>
            </a:pPr>
            <a:r>
              <a:rPr sz="1800" dirty="0">
                <a:solidFill>
                  <a:srgbClr val="FFFFFF"/>
                </a:solidFill>
                <a:latin typeface="Times New Roman"/>
                <a:cs typeface="Times New Roman"/>
              </a:rPr>
              <a:t>f)	</a:t>
            </a:r>
            <a:r>
              <a:rPr sz="1800" spc="-5" dirty="0">
                <a:solidFill>
                  <a:srgbClr val="FFFF00"/>
                </a:solidFill>
                <a:latin typeface="Times New Roman"/>
                <a:cs typeface="Times New Roman"/>
              </a:rPr>
              <a:t>Supraocclusion: </a:t>
            </a:r>
            <a:r>
              <a:rPr sz="1800" spc="-5" dirty="0">
                <a:solidFill>
                  <a:srgbClr val="FFFFFF"/>
                </a:solidFill>
                <a:latin typeface="Times New Roman"/>
                <a:cs typeface="Times New Roman"/>
              </a:rPr>
              <a:t>The </a:t>
            </a:r>
            <a:r>
              <a:rPr sz="1800" dirty="0">
                <a:solidFill>
                  <a:srgbClr val="FFFFFF"/>
                </a:solidFill>
                <a:latin typeface="Times New Roman"/>
                <a:cs typeface="Times New Roman"/>
              </a:rPr>
              <a:t>tooth </a:t>
            </a:r>
            <a:r>
              <a:rPr sz="1800" spc="-5" dirty="0">
                <a:solidFill>
                  <a:srgbClr val="FFFFFF"/>
                </a:solidFill>
                <a:latin typeface="Times New Roman"/>
                <a:cs typeface="Times New Roman"/>
              </a:rPr>
              <a:t>is </a:t>
            </a:r>
            <a:r>
              <a:rPr sz="1800" dirty="0">
                <a:solidFill>
                  <a:srgbClr val="FFFFFF"/>
                </a:solidFill>
                <a:latin typeface="Times New Roman"/>
                <a:cs typeface="Times New Roman"/>
              </a:rPr>
              <a:t>above the occlusal </a:t>
            </a:r>
            <a:r>
              <a:rPr sz="1800" spc="-5" dirty="0">
                <a:solidFill>
                  <a:srgbClr val="FFFFFF"/>
                </a:solidFill>
                <a:latin typeface="Times New Roman"/>
                <a:cs typeface="Times New Roman"/>
              </a:rPr>
              <a:t>plane as </a:t>
            </a:r>
            <a:r>
              <a:rPr sz="1800" dirty="0">
                <a:solidFill>
                  <a:srgbClr val="FFFFFF"/>
                </a:solidFill>
                <a:latin typeface="Times New Roman"/>
                <a:cs typeface="Times New Roman"/>
              </a:rPr>
              <a:t>compared to another </a:t>
            </a:r>
            <a:r>
              <a:rPr sz="1800" spc="-5" dirty="0">
                <a:solidFill>
                  <a:srgbClr val="FFFFFF"/>
                </a:solidFill>
                <a:latin typeface="Times New Roman"/>
                <a:cs typeface="Times New Roman"/>
              </a:rPr>
              <a:t>teeth </a:t>
            </a:r>
            <a:r>
              <a:rPr sz="1800" spc="-10" dirty="0">
                <a:solidFill>
                  <a:srgbClr val="FFFFFF"/>
                </a:solidFill>
                <a:latin typeface="Times New Roman"/>
                <a:cs typeface="Times New Roman"/>
              </a:rPr>
              <a:t>in  </a:t>
            </a:r>
            <a:r>
              <a:rPr sz="1800" dirty="0">
                <a:solidFill>
                  <a:srgbClr val="FFFFFF"/>
                </a:solidFill>
                <a:latin typeface="Times New Roman"/>
                <a:cs typeface="Times New Roman"/>
              </a:rPr>
              <a:t>the</a:t>
            </a:r>
            <a:r>
              <a:rPr sz="1800" spc="-5" dirty="0">
                <a:solidFill>
                  <a:srgbClr val="FFFFFF"/>
                </a:solidFill>
                <a:latin typeface="Times New Roman"/>
                <a:cs typeface="Times New Roman"/>
              </a:rPr>
              <a:t> </a:t>
            </a:r>
            <a:r>
              <a:rPr sz="1800" dirty="0">
                <a:solidFill>
                  <a:srgbClr val="FFFFFF"/>
                </a:solidFill>
                <a:latin typeface="Times New Roman"/>
                <a:cs typeface="Times New Roman"/>
              </a:rPr>
              <a:t>arch.</a:t>
            </a:r>
            <a:endParaRPr sz="1800">
              <a:latin typeface="Times New Roman"/>
              <a:cs typeface="Times New Roman"/>
            </a:endParaRPr>
          </a:p>
        </p:txBody>
      </p:sp>
      <p:sp>
        <p:nvSpPr>
          <p:cNvPr id="3" name="object 3"/>
          <p:cNvSpPr/>
          <p:nvPr/>
        </p:nvSpPr>
        <p:spPr>
          <a:xfrm>
            <a:off x="2819400" y="2362200"/>
            <a:ext cx="3581400" cy="2667000"/>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pPr marL="38100">
                <a:lnSpc>
                  <a:spcPts val="1240"/>
                </a:lnSpc>
              </a:pPr>
              <a:t>11</a:t>
            </a:fld>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3540" y="357886"/>
            <a:ext cx="8379459" cy="2138045"/>
          </a:xfrm>
          <a:prstGeom prst="rect">
            <a:avLst/>
          </a:prstGeom>
        </p:spPr>
        <p:txBody>
          <a:bodyPr vert="horz" wrap="square" lIns="0" tIns="12700" rIns="0" bIns="0" rtlCol="0">
            <a:spAutoFit/>
          </a:bodyPr>
          <a:lstStyle/>
          <a:p>
            <a:pPr marL="355600" marR="5715" indent="-342900" algn="just">
              <a:lnSpc>
                <a:spcPct val="150000"/>
              </a:lnSpc>
              <a:spcBef>
                <a:spcPts val="100"/>
              </a:spcBef>
            </a:pPr>
            <a:r>
              <a:rPr sz="1800" dirty="0">
                <a:solidFill>
                  <a:srgbClr val="FFFFFF"/>
                </a:solidFill>
                <a:latin typeface="Times New Roman"/>
                <a:cs typeface="Times New Roman"/>
              </a:rPr>
              <a:t>g) </a:t>
            </a:r>
            <a:r>
              <a:rPr sz="1800" dirty="0">
                <a:solidFill>
                  <a:srgbClr val="FFFF00"/>
                </a:solidFill>
                <a:latin typeface="Times New Roman"/>
                <a:cs typeface="Times New Roman"/>
              </a:rPr>
              <a:t>Rotations: </a:t>
            </a:r>
            <a:r>
              <a:rPr sz="1800" spc="-5" dirty="0">
                <a:solidFill>
                  <a:srgbClr val="FFFFFF"/>
                </a:solidFill>
                <a:latin typeface="Times New Roman"/>
                <a:cs typeface="Times New Roman"/>
              </a:rPr>
              <a:t>This </a:t>
            </a:r>
            <a:r>
              <a:rPr sz="1800" dirty="0">
                <a:solidFill>
                  <a:srgbClr val="FFFFFF"/>
                </a:solidFill>
                <a:latin typeface="Times New Roman"/>
                <a:cs typeface="Times New Roman"/>
              </a:rPr>
              <a:t>term refers to tooth movements around the long </a:t>
            </a:r>
            <a:r>
              <a:rPr sz="1800" spc="-5" dirty="0">
                <a:solidFill>
                  <a:srgbClr val="FFFFFF"/>
                </a:solidFill>
                <a:latin typeface="Times New Roman"/>
                <a:cs typeface="Times New Roman"/>
              </a:rPr>
              <a:t>axis </a:t>
            </a:r>
            <a:r>
              <a:rPr sz="1800" dirty="0">
                <a:solidFill>
                  <a:srgbClr val="FFFFFF"/>
                </a:solidFill>
                <a:latin typeface="Times New Roman"/>
                <a:cs typeface="Times New Roman"/>
              </a:rPr>
              <a:t>of </a:t>
            </a:r>
            <a:r>
              <a:rPr sz="1800" spc="-5" dirty="0">
                <a:solidFill>
                  <a:srgbClr val="FFFFFF"/>
                </a:solidFill>
                <a:latin typeface="Times New Roman"/>
                <a:cs typeface="Times New Roman"/>
              </a:rPr>
              <a:t>the tooth.  </a:t>
            </a:r>
            <a:r>
              <a:rPr sz="1800" dirty="0">
                <a:solidFill>
                  <a:srgbClr val="FFFFFF"/>
                </a:solidFill>
                <a:latin typeface="Times New Roman"/>
                <a:cs typeface="Times New Roman"/>
              </a:rPr>
              <a:t>Rotations are of the following </a:t>
            </a:r>
            <a:r>
              <a:rPr sz="1800" spc="-5" dirty="0">
                <a:solidFill>
                  <a:srgbClr val="FFFFFF"/>
                </a:solidFill>
                <a:latin typeface="Times New Roman"/>
                <a:cs typeface="Times New Roman"/>
              </a:rPr>
              <a:t>two </a:t>
            </a:r>
            <a:r>
              <a:rPr sz="1800" dirty="0">
                <a:solidFill>
                  <a:srgbClr val="FFFFFF"/>
                </a:solidFill>
                <a:latin typeface="Times New Roman"/>
                <a:cs typeface="Times New Roman"/>
              </a:rPr>
              <a:t>types</a:t>
            </a:r>
            <a:r>
              <a:rPr sz="1800" spc="395" dirty="0">
                <a:solidFill>
                  <a:srgbClr val="FFFFFF"/>
                </a:solidFill>
                <a:latin typeface="Times New Roman"/>
                <a:cs typeface="Times New Roman"/>
              </a:rPr>
              <a:t> </a:t>
            </a:r>
            <a:r>
              <a:rPr sz="1800" dirty="0">
                <a:solidFill>
                  <a:srgbClr val="FFFFFF"/>
                </a:solidFill>
                <a:latin typeface="Times New Roman"/>
                <a:cs typeface="Times New Roman"/>
              </a:rPr>
              <a:t>-</a:t>
            </a:r>
            <a:endParaRPr sz="1800">
              <a:latin typeface="Times New Roman"/>
              <a:cs typeface="Times New Roman"/>
            </a:endParaRPr>
          </a:p>
          <a:p>
            <a:pPr marL="413384" marR="5080" indent="-401320" algn="just">
              <a:lnSpc>
                <a:spcPct val="150100"/>
              </a:lnSpc>
              <a:spcBef>
                <a:spcPts val="430"/>
              </a:spcBef>
            </a:pPr>
            <a:r>
              <a:rPr sz="1800" dirty="0">
                <a:solidFill>
                  <a:srgbClr val="FFFF00"/>
                </a:solidFill>
                <a:latin typeface="Times New Roman"/>
                <a:cs typeface="Times New Roman"/>
              </a:rPr>
              <a:t>1. Mesiolingual or Distolabial</a:t>
            </a:r>
            <a:r>
              <a:rPr sz="1800" dirty="0">
                <a:solidFill>
                  <a:srgbClr val="FFFFFF"/>
                </a:solidFill>
                <a:latin typeface="Times New Roman"/>
                <a:cs typeface="Times New Roman"/>
              </a:rPr>
              <a:t>: </a:t>
            </a:r>
            <a:r>
              <a:rPr sz="1800" spc="-5" dirty="0">
                <a:solidFill>
                  <a:srgbClr val="FFFFFF"/>
                </a:solidFill>
                <a:latin typeface="Times New Roman"/>
                <a:cs typeface="Times New Roman"/>
              </a:rPr>
              <a:t>The mesial </a:t>
            </a:r>
            <a:r>
              <a:rPr sz="1800" dirty="0">
                <a:solidFill>
                  <a:srgbClr val="FFFFFF"/>
                </a:solidFill>
                <a:latin typeface="Times New Roman"/>
                <a:cs typeface="Times New Roman"/>
              </a:rPr>
              <a:t>aspect </a:t>
            </a:r>
            <a:r>
              <a:rPr sz="1800" spc="-10" dirty="0">
                <a:solidFill>
                  <a:srgbClr val="FFFFFF"/>
                </a:solidFill>
                <a:latin typeface="Times New Roman"/>
                <a:cs typeface="Times New Roman"/>
              </a:rPr>
              <a:t>of </a:t>
            </a:r>
            <a:r>
              <a:rPr sz="1800" spc="-5" dirty="0">
                <a:solidFill>
                  <a:srgbClr val="FFFFFF"/>
                </a:solidFill>
                <a:latin typeface="Times New Roman"/>
                <a:cs typeface="Times New Roman"/>
              </a:rPr>
              <a:t>the </a:t>
            </a:r>
            <a:r>
              <a:rPr sz="1800" dirty="0">
                <a:solidFill>
                  <a:srgbClr val="FFFFFF"/>
                </a:solidFill>
                <a:latin typeface="Times New Roman"/>
                <a:cs typeface="Times New Roman"/>
              </a:rPr>
              <a:t>tooth </a:t>
            </a:r>
            <a:r>
              <a:rPr sz="1800" spc="-5" dirty="0">
                <a:solidFill>
                  <a:srgbClr val="FFFFFF"/>
                </a:solidFill>
                <a:latin typeface="Times New Roman"/>
                <a:cs typeface="Times New Roman"/>
              </a:rPr>
              <a:t>is inclined lingually </a:t>
            </a:r>
            <a:r>
              <a:rPr sz="1800" spc="-10" dirty="0">
                <a:solidFill>
                  <a:srgbClr val="FFFFFF"/>
                </a:solidFill>
                <a:latin typeface="Times New Roman"/>
                <a:cs typeface="Times New Roman"/>
              </a:rPr>
              <a:t>or </a:t>
            </a:r>
            <a:r>
              <a:rPr sz="1800" dirty="0">
                <a:solidFill>
                  <a:srgbClr val="FFFFFF"/>
                </a:solidFill>
                <a:latin typeface="Times New Roman"/>
                <a:cs typeface="Times New Roman"/>
              </a:rPr>
              <a:t>in  other </a:t>
            </a:r>
            <a:r>
              <a:rPr sz="1800" spc="-5" dirty="0">
                <a:solidFill>
                  <a:srgbClr val="FFFFFF"/>
                </a:solidFill>
                <a:latin typeface="Times New Roman"/>
                <a:cs typeface="Times New Roman"/>
              </a:rPr>
              <a:t>words, </a:t>
            </a:r>
            <a:r>
              <a:rPr sz="1800" dirty="0">
                <a:solidFill>
                  <a:srgbClr val="FFFFFF"/>
                </a:solidFill>
                <a:latin typeface="Times New Roman"/>
                <a:cs typeface="Times New Roman"/>
              </a:rPr>
              <a:t>the distal </a:t>
            </a:r>
            <a:r>
              <a:rPr sz="1800" spc="-5" dirty="0">
                <a:solidFill>
                  <a:srgbClr val="FFFFFF"/>
                </a:solidFill>
                <a:latin typeface="Times New Roman"/>
                <a:cs typeface="Times New Roman"/>
              </a:rPr>
              <a:t>aspect of the </a:t>
            </a:r>
            <a:r>
              <a:rPr sz="1800" dirty="0">
                <a:solidFill>
                  <a:srgbClr val="FFFFFF"/>
                </a:solidFill>
                <a:latin typeface="Times New Roman"/>
                <a:cs typeface="Times New Roman"/>
              </a:rPr>
              <a:t>crown is </a:t>
            </a:r>
            <a:r>
              <a:rPr sz="1800" spc="-5" dirty="0">
                <a:solidFill>
                  <a:srgbClr val="FFFFFF"/>
                </a:solidFill>
                <a:latin typeface="Times New Roman"/>
                <a:cs typeface="Times New Roman"/>
              </a:rPr>
              <a:t>labially placed </a:t>
            </a:r>
            <a:r>
              <a:rPr sz="1800" dirty="0">
                <a:solidFill>
                  <a:srgbClr val="FFFFFF"/>
                </a:solidFill>
                <a:latin typeface="Times New Roman"/>
                <a:cs typeface="Times New Roman"/>
              </a:rPr>
              <a:t>as </a:t>
            </a:r>
            <a:r>
              <a:rPr sz="1800" spc="-5" dirty="0">
                <a:solidFill>
                  <a:srgbClr val="FFFFFF"/>
                </a:solidFill>
                <a:latin typeface="Times New Roman"/>
                <a:cs typeface="Times New Roman"/>
              </a:rPr>
              <a:t>compared </a:t>
            </a:r>
            <a:r>
              <a:rPr sz="1800" dirty="0">
                <a:solidFill>
                  <a:srgbClr val="FFFFFF"/>
                </a:solidFill>
                <a:latin typeface="Times New Roman"/>
                <a:cs typeface="Times New Roman"/>
              </a:rPr>
              <a:t>to its </a:t>
            </a:r>
            <a:r>
              <a:rPr sz="1800" spc="-5" dirty="0">
                <a:solidFill>
                  <a:srgbClr val="FFFFFF"/>
                </a:solidFill>
                <a:latin typeface="Times New Roman"/>
                <a:cs typeface="Times New Roman"/>
              </a:rPr>
              <a:t>mesial  </a:t>
            </a:r>
            <a:r>
              <a:rPr sz="1800" dirty="0">
                <a:solidFill>
                  <a:srgbClr val="FFFFFF"/>
                </a:solidFill>
                <a:latin typeface="Times New Roman"/>
                <a:cs typeface="Times New Roman"/>
              </a:rPr>
              <a:t>aspect.</a:t>
            </a:r>
            <a:endParaRPr sz="1800">
              <a:latin typeface="Times New Roman"/>
              <a:cs typeface="Times New Roman"/>
            </a:endParaRPr>
          </a:p>
        </p:txBody>
      </p:sp>
      <p:sp>
        <p:nvSpPr>
          <p:cNvPr id="3" name="object 3"/>
          <p:cNvSpPr/>
          <p:nvPr/>
        </p:nvSpPr>
        <p:spPr>
          <a:xfrm>
            <a:off x="2057400" y="2971800"/>
            <a:ext cx="4876800" cy="34290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pPr marL="38100">
                <a:lnSpc>
                  <a:spcPts val="1240"/>
                </a:lnSpc>
              </a:pPr>
              <a:t>12</a:t>
            </a:fld>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434086"/>
            <a:ext cx="8073390" cy="1259840"/>
          </a:xfrm>
          <a:prstGeom prst="rect">
            <a:avLst/>
          </a:prstGeom>
        </p:spPr>
        <p:txBody>
          <a:bodyPr vert="horz" wrap="square" lIns="0" tIns="12700" rIns="0" bIns="0" rtlCol="0">
            <a:spAutoFit/>
          </a:bodyPr>
          <a:lstStyle/>
          <a:p>
            <a:pPr marL="355600" marR="5080" indent="-343535" algn="just">
              <a:lnSpc>
                <a:spcPct val="150000"/>
              </a:lnSpc>
              <a:spcBef>
                <a:spcPts val="100"/>
              </a:spcBef>
            </a:pPr>
            <a:r>
              <a:rPr sz="1800" dirty="0">
                <a:solidFill>
                  <a:srgbClr val="FFFFFF"/>
                </a:solidFill>
                <a:latin typeface="Times New Roman"/>
                <a:cs typeface="Times New Roman"/>
              </a:rPr>
              <a:t>2. </a:t>
            </a:r>
            <a:r>
              <a:rPr sz="1800" spc="-5" dirty="0">
                <a:solidFill>
                  <a:srgbClr val="FFFF00"/>
                </a:solidFill>
                <a:latin typeface="Times New Roman"/>
                <a:cs typeface="Times New Roman"/>
              </a:rPr>
              <a:t>Distolingual </a:t>
            </a:r>
            <a:r>
              <a:rPr sz="1800" dirty="0">
                <a:solidFill>
                  <a:srgbClr val="FFFF00"/>
                </a:solidFill>
                <a:latin typeface="Times New Roman"/>
                <a:cs typeface="Times New Roman"/>
              </a:rPr>
              <a:t>or Mesiolabial: </a:t>
            </a:r>
            <a:r>
              <a:rPr sz="1800" dirty="0">
                <a:solidFill>
                  <a:srgbClr val="FFFFFF"/>
                </a:solidFill>
                <a:latin typeface="Times New Roman"/>
                <a:cs typeface="Times New Roman"/>
              </a:rPr>
              <a:t>The </a:t>
            </a:r>
            <a:r>
              <a:rPr sz="1800" spc="-5" dirty="0">
                <a:solidFill>
                  <a:srgbClr val="FFFFFF"/>
                </a:solidFill>
                <a:latin typeface="Times New Roman"/>
                <a:cs typeface="Times New Roman"/>
              </a:rPr>
              <a:t>distal aspect </a:t>
            </a:r>
            <a:r>
              <a:rPr sz="1800" dirty="0">
                <a:solidFill>
                  <a:srgbClr val="FFFFFF"/>
                </a:solidFill>
                <a:latin typeface="Times New Roman"/>
                <a:cs typeface="Times New Roman"/>
              </a:rPr>
              <a:t>of the tooth </a:t>
            </a:r>
            <a:r>
              <a:rPr sz="1800" spc="-5" dirty="0">
                <a:solidFill>
                  <a:srgbClr val="FFFFFF"/>
                </a:solidFill>
                <a:latin typeface="Times New Roman"/>
                <a:cs typeface="Times New Roman"/>
              </a:rPr>
              <a:t>is </a:t>
            </a:r>
            <a:r>
              <a:rPr sz="1800" dirty="0">
                <a:solidFill>
                  <a:srgbClr val="FFFFFF"/>
                </a:solidFill>
                <a:latin typeface="Times New Roman"/>
                <a:cs typeface="Times New Roman"/>
              </a:rPr>
              <a:t>inclined </a:t>
            </a:r>
            <a:r>
              <a:rPr sz="1800" spc="-5" dirty="0">
                <a:solidFill>
                  <a:srgbClr val="FFFFFF"/>
                </a:solidFill>
                <a:latin typeface="Times New Roman"/>
                <a:cs typeface="Times New Roman"/>
              </a:rPr>
              <a:t>lingually </a:t>
            </a:r>
            <a:r>
              <a:rPr sz="1800" dirty="0">
                <a:solidFill>
                  <a:srgbClr val="FFFFFF"/>
                </a:solidFill>
                <a:latin typeface="Times New Roman"/>
                <a:cs typeface="Times New Roman"/>
              </a:rPr>
              <a:t>or in  other </a:t>
            </a:r>
            <a:r>
              <a:rPr sz="1800" spc="-5" dirty="0">
                <a:solidFill>
                  <a:srgbClr val="FFFFFF"/>
                </a:solidFill>
                <a:latin typeface="Times New Roman"/>
                <a:cs typeface="Times New Roman"/>
              </a:rPr>
              <a:t>words, </a:t>
            </a:r>
            <a:r>
              <a:rPr sz="1800" dirty="0">
                <a:solidFill>
                  <a:srgbClr val="FFFFFF"/>
                </a:solidFill>
                <a:latin typeface="Times New Roman"/>
                <a:cs typeface="Times New Roman"/>
              </a:rPr>
              <a:t>the mesial aspect </a:t>
            </a:r>
            <a:r>
              <a:rPr sz="1800" spc="-10" dirty="0">
                <a:solidFill>
                  <a:srgbClr val="FFFFFF"/>
                </a:solidFill>
                <a:latin typeface="Times New Roman"/>
                <a:cs typeface="Times New Roman"/>
              </a:rPr>
              <a:t>of </a:t>
            </a:r>
            <a:r>
              <a:rPr sz="1800" dirty="0">
                <a:solidFill>
                  <a:srgbClr val="FFFFFF"/>
                </a:solidFill>
                <a:latin typeface="Times New Roman"/>
                <a:cs typeface="Times New Roman"/>
              </a:rPr>
              <a:t>the </a:t>
            </a:r>
            <a:r>
              <a:rPr sz="1800" spc="-5" dirty="0">
                <a:solidFill>
                  <a:srgbClr val="FFFFFF"/>
                </a:solidFill>
                <a:latin typeface="Times New Roman"/>
                <a:cs typeface="Times New Roman"/>
              </a:rPr>
              <a:t>crown is labially placed </a:t>
            </a:r>
            <a:r>
              <a:rPr sz="1800" spc="-10" dirty="0">
                <a:solidFill>
                  <a:srgbClr val="FFFFFF"/>
                </a:solidFill>
                <a:latin typeface="Times New Roman"/>
                <a:cs typeface="Times New Roman"/>
              </a:rPr>
              <a:t>as </a:t>
            </a:r>
            <a:r>
              <a:rPr sz="1800" dirty="0">
                <a:solidFill>
                  <a:srgbClr val="FFFFFF"/>
                </a:solidFill>
                <a:latin typeface="Times New Roman"/>
                <a:cs typeface="Times New Roman"/>
              </a:rPr>
              <a:t>compared to </a:t>
            </a:r>
            <a:r>
              <a:rPr sz="1800" spc="-5" dirty="0">
                <a:solidFill>
                  <a:srgbClr val="FFFFFF"/>
                </a:solidFill>
                <a:latin typeface="Times New Roman"/>
                <a:cs typeface="Times New Roman"/>
              </a:rPr>
              <a:t>its  </a:t>
            </a:r>
            <a:r>
              <a:rPr sz="1800" dirty="0">
                <a:solidFill>
                  <a:srgbClr val="FFFFFF"/>
                </a:solidFill>
                <a:latin typeface="Times New Roman"/>
                <a:cs typeface="Times New Roman"/>
              </a:rPr>
              <a:t>distal</a:t>
            </a:r>
            <a:r>
              <a:rPr sz="1800" spc="-20" dirty="0">
                <a:solidFill>
                  <a:srgbClr val="FFFFFF"/>
                </a:solidFill>
                <a:latin typeface="Times New Roman"/>
                <a:cs typeface="Times New Roman"/>
              </a:rPr>
              <a:t> </a:t>
            </a:r>
            <a:r>
              <a:rPr sz="1800" dirty="0">
                <a:solidFill>
                  <a:srgbClr val="FFFFFF"/>
                </a:solidFill>
                <a:latin typeface="Times New Roman"/>
                <a:cs typeface="Times New Roman"/>
              </a:rPr>
              <a:t>aspect.</a:t>
            </a:r>
            <a:endParaRPr sz="1800">
              <a:latin typeface="Times New Roman"/>
              <a:cs typeface="Times New Roman"/>
            </a:endParaRPr>
          </a:p>
        </p:txBody>
      </p:sp>
      <p:sp>
        <p:nvSpPr>
          <p:cNvPr id="3" name="object 3"/>
          <p:cNvSpPr/>
          <p:nvPr/>
        </p:nvSpPr>
        <p:spPr>
          <a:xfrm>
            <a:off x="1828800" y="2438400"/>
            <a:ext cx="5562600" cy="3429000"/>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pPr marL="38100">
                <a:lnSpc>
                  <a:spcPts val="1240"/>
                </a:lnSpc>
              </a:pPr>
              <a:t>13</a:t>
            </a:fld>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357886"/>
            <a:ext cx="7654925" cy="848360"/>
          </a:xfrm>
          <a:prstGeom prst="rect">
            <a:avLst/>
          </a:prstGeom>
        </p:spPr>
        <p:txBody>
          <a:bodyPr vert="horz" wrap="square" lIns="0" tIns="12700" rIns="0" bIns="0" rtlCol="0">
            <a:spAutoFit/>
          </a:bodyPr>
          <a:lstStyle/>
          <a:p>
            <a:pPr marL="355600" marR="5080" indent="-343535">
              <a:lnSpc>
                <a:spcPct val="150000"/>
              </a:lnSpc>
              <a:spcBef>
                <a:spcPts val="100"/>
              </a:spcBef>
              <a:buFont typeface="Arial"/>
              <a:buChar char="•"/>
              <a:tabLst>
                <a:tab pos="355600" algn="l"/>
                <a:tab pos="356235" algn="l"/>
              </a:tabLst>
            </a:pPr>
            <a:r>
              <a:rPr sz="1800" spc="-5" dirty="0">
                <a:solidFill>
                  <a:srgbClr val="FFFF00"/>
                </a:solidFill>
                <a:latin typeface="Times New Roman"/>
                <a:cs typeface="Times New Roman"/>
              </a:rPr>
              <a:t>Transposition: </a:t>
            </a:r>
            <a:r>
              <a:rPr sz="1800" dirty="0">
                <a:solidFill>
                  <a:srgbClr val="FFFFFF"/>
                </a:solidFill>
                <a:latin typeface="Times New Roman"/>
                <a:cs typeface="Times New Roman"/>
              </a:rPr>
              <a:t>This term </a:t>
            </a:r>
            <a:r>
              <a:rPr sz="1800" spc="-5" dirty="0">
                <a:solidFill>
                  <a:srgbClr val="FFFFFF"/>
                </a:solidFill>
                <a:latin typeface="Times New Roman"/>
                <a:cs typeface="Times New Roman"/>
              </a:rPr>
              <a:t>is </a:t>
            </a:r>
            <a:r>
              <a:rPr sz="1800" dirty="0">
                <a:solidFill>
                  <a:srgbClr val="FFFFFF"/>
                </a:solidFill>
                <a:latin typeface="Times New Roman"/>
                <a:cs typeface="Times New Roman"/>
              </a:rPr>
              <a:t>used in case where </a:t>
            </a:r>
            <a:r>
              <a:rPr sz="1800" spc="-5" dirty="0">
                <a:solidFill>
                  <a:srgbClr val="FFFFFF"/>
                </a:solidFill>
                <a:latin typeface="Times New Roman"/>
                <a:cs typeface="Times New Roman"/>
              </a:rPr>
              <a:t>two </a:t>
            </a:r>
            <a:r>
              <a:rPr sz="1800" dirty="0">
                <a:solidFill>
                  <a:srgbClr val="FFFFFF"/>
                </a:solidFill>
                <a:latin typeface="Times New Roman"/>
                <a:cs typeface="Times New Roman"/>
              </a:rPr>
              <a:t>teeth exchange places, e.g.</a:t>
            </a:r>
            <a:r>
              <a:rPr sz="1800" spc="-165" dirty="0">
                <a:solidFill>
                  <a:srgbClr val="FFFFFF"/>
                </a:solidFill>
                <a:latin typeface="Times New Roman"/>
                <a:cs typeface="Times New Roman"/>
              </a:rPr>
              <a:t> </a:t>
            </a:r>
            <a:r>
              <a:rPr sz="1800" dirty="0">
                <a:solidFill>
                  <a:srgbClr val="FFFFFF"/>
                </a:solidFill>
                <a:latin typeface="Times New Roman"/>
                <a:cs typeface="Times New Roman"/>
              </a:rPr>
              <a:t>a  canine in place of the </a:t>
            </a:r>
            <a:r>
              <a:rPr sz="1800" spc="-5" dirty="0">
                <a:solidFill>
                  <a:srgbClr val="FFFFFF"/>
                </a:solidFill>
                <a:latin typeface="Times New Roman"/>
                <a:cs typeface="Times New Roman"/>
              </a:rPr>
              <a:t>first</a:t>
            </a:r>
            <a:r>
              <a:rPr sz="1800" spc="-30" dirty="0">
                <a:solidFill>
                  <a:srgbClr val="FFFFFF"/>
                </a:solidFill>
                <a:latin typeface="Times New Roman"/>
                <a:cs typeface="Times New Roman"/>
              </a:rPr>
              <a:t> </a:t>
            </a:r>
            <a:r>
              <a:rPr sz="1800" spc="-10" dirty="0">
                <a:solidFill>
                  <a:srgbClr val="FFFFFF"/>
                </a:solidFill>
                <a:latin typeface="Times New Roman"/>
                <a:cs typeface="Times New Roman"/>
              </a:rPr>
              <a:t>pre-molar.</a:t>
            </a:r>
            <a:endParaRPr sz="1800">
              <a:latin typeface="Times New Roman"/>
              <a:cs typeface="Times New Roman"/>
            </a:endParaRPr>
          </a:p>
        </p:txBody>
      </p:sp>
      <p:sp>
        <p:nvSpPr>
          <p:cNvPr id="3" name="object 3"/>
          <p:cNvSpPr/>
          <p:nvPr/>
        </p:nvSpPr>
        <p:spPr>
          <a:xfrm>
            <a:off x="2286000" y="1905000"/>
            <a:ext cx="4419600" cy="3352800"/>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pPr marL="38100">
                <a:lnSpc>
                  <a:spcPts val="1240"/>
                </a:lnSpc>
              </a:pPr>
              <a:t>14</a:t>
            </a:fld>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07340" y="738886"/>
            <a:ext cx="8530590" cy="3218830"/>
          </a:xfrm>
          <a:prstGeom prst="rect">
            <a:avLst/>
          </a:prstGeom>
        </p:spPr>
        <p:txBody>
          <a:bodyPr vert="horz" wrap="square" lIns="0" tIns="12700" rIns="0" bIns="0" rtlCol="0">
            <a:spAutoFit/>
          </a:bodyPr>
          <a:lstStyle/>
          <a:p>
            <a:pPr>
              <a:lnSpc>
                <a:spcPct val="100000"/>
              </a:lnSpc>
              <a:spcBef>
                <a:spcPts val="10"/>
              </a:spcBef>
            </a:pPr>
            <a:endParaRPr sz="2500">
              <a:latin typeface="Times New Roman"/>
              <a:cs typeface="Times New Roman"/>
            </a:endParaRPr>
          </a:p>
          <a:p>
            <a:pPr marL="2475865" algn="just">
              <a:lnSpc>
                <a:spcPct val="100000"/>
              </a:lnSpc>
            </a:pPr>
            <a:r>
              <a:rPr sz="1800" u="sng" spc="-20" dirty="0">
                <a:solidFill>
                  <a:srgbClr val="FFFF00"/>
                </a:solidFill>
                <a:uFill>
                  <a:solidFill>
                    <a:srgbClr val="FFFF00"/>
                  </a:solidFill>
                </a:uFill>
                <a:latin typeface="Times New Roman"/>
                <a:cs typeface="Times New Roman"/>
              </a:rPr>
              <a:t>Angle’s </a:t>
            </a:r>
            <a:r>
              <a:rPr sz="1800" u="sng" dirty="0">
                <a:solidFill>
                  <a:srgbClr val="FFFF00"/>
                </a:solidFill>
                <a:uFill>
                  <a:solidFill>
                    <a:srgbClr val="FFFF00"/>
                  </a:solidFill>
                </a:uFill>
                <a:latin typeface="Times New Roman"/>
                <a:cs typeface="Times New Roman"/>
              </a:rPr>
              <a:t>Classification of</a:t>
            </a:r>
            <a:r>
              <a:rPr sz="1800" u="sng" spc="-20" dirty="0">
                <a:solidFill>
                  <a:srgbClr val="FFFF00"/>
                </a:solidFill>
                <a:uFill>
                  <a:solidFill>
                    <a:srgbClr val="FFFF00"/>
                  </a:solidFill>
                </a:uFill>
                <a:latin typeface="Times New Roman"/>
                <a:cs typeface="Times New Roman"/>
              </a:rPr>
              <a:t> </a:t>
            </a:r>
            <a:r>
              <a:rPr sz="1800" u="sng" dirty="0">
                <a:solidFill>
                  <a:srgbClr val="FFFF00"/>
                </a:solidFill>
                <a:uFill>
                  <a:solidFill>
                    <a:srgbClr val="FFFF00"/>
                  </a:solidFill>
                </a:uFill>
                <a:latin typeface="Times New Roman"/>
                <a:cs typeface="Times New Roman"/>
              </a:rPr>
              <a:t>Malocclusion</a:t>
            </a:r>
            <a:endParaRPr sz="1800">
              <a:latin typeface="Times New Roman"/>
              <a:cs typeface="Times New Roman"/>
            </a:endParaRPr>
          </a:p>
          <a:p>
            <a:pPr marL="355600" marR="5080" indent="1270" algn="just">
              <a:lnSpc>
                <a:spcPct val="150000"/>
              </a:lnSpc>
              <a:spcBef>
                <a:spcPts val="434"/>
              </a:spcBef>
            </a:pPr>
            <a:r>
              <a:rPr sz="1800" dirty="0">
                <a:solidFill>
                  <a:srgbClr val="FFFFFF"/>
                </a:solidFill>
                <a:latin typeface="Times New Roman"/>
                <a:cs typeface="Times New Roman"/>
              </a:rPr>
              <a:t>Edward </a:t>
            </a:r>
            <a:r>
              <a:rPr sz="1800" spc="-5" dirty="0">
                <a:solidFill>
                  <a:srgbClr val="FFFFFF"/>
                </a:solidFill>
                <a:latin typeface="Times New Roman"/>
                <a:cs typeface="Times New Roman"/>
              </a:rPr>
              <a:t>Angle was </a:t>
            </a:r>
            <a:r>
              <a:rPr sz="1800" dirty="0">
                <a:solidFill>
                  <a:srgbClr val="FFFFFF"/>
                </a:solidFill>
                <a:latin typeface="Times New Roman"/>
                <a:cs typeface="Times New Roman"/>
              </a:rPr>
              <a:t>born on </a:t>
            </a:r>
            <a:r>
              <a:rPr sz="1800" spc="-10" dirty="0">
                <a:solidFill>
                  <a:srgbClr val="FFFFFF"/>
                </a:solidFill>
                <a:latin typeface="Times New Roman"/>
                <a:cs typeface="Times New Roman"/>
              </a:rPr>
              <a:t>June </a:t>
            </a:r>
            <a:r>
              <a:rPr sz="1800" dirty="0">
                <a:solidFill>
                  <a:srgbClr val="FFFFFF"/>
                </a:solidFill>
                <a:latin typeface="Times New Roman"/>
                <a:cs typeface="Times New Roman"/>
              </a:rPr>
              <a:t>1, 1855 in </a:t>
            </a:r>
            <a:r>
              <a:rPr sz="1800" spc="-5" dirty="0">
                <a:solidFill>
                  <a:srgbClr val="FFFFFF"/>
                </a:solidFill>
                <a:latin typeface="Times New Roman"/>
                <a:cs typeface="Times New Roman"/>
              </a:rPr>
              <a:t>Herrick, </a:t>
            </a:r>
            <a:r>
              <a:rPr sz="1800" dirty="0">
                <a:solidFill>
                  <a:srgbClr val="FFFFFF"/>
                </a:solidFill>
                <a:latin typeface="Times New Roman"/>
                <a:cs typeface="Times New Roman"/>
              </a:rPr>
              <a:t>Bradfour </a:t>
            </a:r>
            <a:r>
              <a:rPr sz="1800" spc="-20" dirty="0">
                <a:solidFill>
                  <a:srgbClr val="FFFFFF"/>
                </a:solidFill>
                <a:latin typeface="Times New Roman"/>
                <a:cs typeface="Times New Roman"/>
              </a:rPr>
              <a:t>County, </a:t>
            </a:r>
            <a:r>
              <a:rPr sz="1800" spc="-5" dirty="0">
                <a:solidFill>
                  <a:srgbClr val="FFFFFF"/>
                </a:solidFill>
                <a:latin typeface="Times New Roman"/>
                <a:cs typeface="Times New Roman"/>
              </a:rPr>
              <a:t>Pennsylvania. </a:t>
            </a:r>
            <a:r>
              <a:rPr sz="1800" spc="-10" dirty="0">
                <a:solidFill>
                  <a:srgbClr val="FFFFFF"/>
                </a:solidFill>
                <a:latin typeface="Times New Roman"/>
                <a:cs typeface="Times New Roman"/>
              </a:rPr>
              <a:t>He  </a:t>
            </a:r>
            <a:r>
              <a:rPr sz="1800" dirty="0">
                <a:solidFill>
                  <a:srgbClr val="FFFFFF"/>
                </a:solidFill>
                <a:latin typeface="Times New Roman"/>
                <a:cs typeface="Times New Roman"/>
              </a:rPr>
              <a:t>studied at the </a:t>
            </a:r>
            <a:r>
              <a:rPr sz="1800" spc="-5" dirty="0">
                <a:solidFill>
                  <a:srgbClr val="FFFFFF"/>
                </a:solidFill>
                <a:latin typeface="Times New Roman"/>
                <a:cs typeface="Times New Roman"/>
              </a:rPr>
              <a:t>Pennsylvania College of </a:t>
            </a:r>
            <a:r>
              <a:rPr sz="1800" dirty="0">
                <a:solidFill>
                  <a:srgbClr val="FFFFFF"/>
                </a:solidFill>
                <a:latin typeface="Times New Roman"/>
                <a:cs typeface="Times New Roman"/>
              </a:rPr>
              <a:t>Dental </a:t>
            </a:r>
            <a:r>
              <a:rPr sz="1800" spc="-10" dirty="0">
                <a:solidFill>
                  <a:srgbClr val="FFFFFF"/>
                </a:solidFill>
                <a:latin typeface="Times New Roman"/>
                <a:cs typeface="Times New Roman"/>
              </a:rPr>
              <a:t>Surgery </a:t>
            </a:r>
            <a:r>
              <a:rPr sz="1800" dirty="0">
                <a:solidFill>
                  <a:srgbClr val="FFFFFF"/>
                </a:solidFill>
                <a:latin typeface="Times New Roman"/>
                <a:cs typeface="Times New Roman"/>
              </a:rPr>
              <a:t>and </a:t>
            </a:r>
            <a:r>
              <a:rPr sz="1800" spc="-5" dirty="0">
                <a:solidFill>
                  <a:srgbClr val="FFFFFF"/>
                </a:solidFill>
                <a:latin typeface="Times New Roman"/>
                <a:cs typeface="Times New Roman"/>
              </a:rPr>
              <a:t>became </a:t>
            </a:r>
            <a:r>
              <a:rPr sz="1800" dirty="0">
                <a:solidFill>
                  <a:srgbClr val="FFFFFF"/>
                </a:solidFill>
                <a:latin typeface="Times New Roman"/>
                <a:cs typeface="Times New Roman"/>
              </a:rPr>
              <a:t>a </a:t>
            </a:r>
            <a:r>
              <a:rPr sz="1800" spc="-5" dirty="0">
                <a:solidFill>
                  <a:srgbClr val="FFFFFF"/>
                </a:solidFill>
                <a:latin typeface="Times New Roman"/>
                <a:cs typeface="Times New Roman"/>
              </a:rPr>
              <a:t>dentist </a:t>
            </a:r>
            <a:r>
              <a:rPr sz="1800" dirty="0">
                <a:solidFill>
                  <a:srgbClr val="FFFFFF"/>
                </a:solidFill>
                <a:latin typeface="Times New Roman"/>
                <a:cs typeface="Times New Roman"/>
              </a:rPr>
              <a:t>in </a:t>
            </a:r>
            <a:r>
              <a:rPr sz="1800" spc="-5" dirty="0">
                <a:solidFill>
                  <a:srgbClr val="FFFFFF"/>
                </a:solidFill>
                <a:latin typeface="Times New Roman"/>
                <a:cs typeface="Times New Roman"/>
              </a:rPr>
              <a:t>1876. </a:t>
            </a:r>
            <a:r>
              <a:rPr sz="1800" dirty="0">
                <a:solidFill>
                  <a:srgbClr val="FFFFFF"/>
                </a:solidFill>
                <a:latin typeface="Times New Roman"/>
                <a:cs typeface="Times New Roman"/>
              </a:rPr>
              <a:t>The  development of Angle's </a:t>
            </a:r>
            <a:r>
              <a:rPr sz="1800" spc="-5" dirty="0">
                <a:solidFill>
                  <a:srgbClr val="FFFFFF"/>
                </a:solidFill>
                <a:latin typeface="Times New Roman"/>
                <a:cs typeface="Times New Roman"/>
              </a:rPr>
              <a:t>classification </a:t>
            </a:r>
            <a:r>
              <a:rPr sz="1800" dirty="0">
                <a:solidFill>
                  <a:srgbClr val="FFFFFF"/>
                </a:solidFill>
                <a:latin typeface="Times New Roman"/>
                <a:cs typeface="Times New Roman"/>
              </a:rPr>
              <a:t>of </a:t>
            </a:r>
            <a:r>
              <a:rPr sz="1800" spc="-5" dirty="0">
                <a:solidFill>
                  <a:srgbClr val="FFFFFF"/>
                </a:solidFill>
                <a:latin typeface="Times New Roman"/>
                <a:cs typeface="Times New Roman"/>
              </a:rPr>
              <a:t>malocclusion </a:t>
            </a:r>
            <a:r>
              <a:rPr sz="1800" dirty="0">
                <a:solidFill>
                  <a:srgbClr val="FFFFFF"/>
                </a:solidFill>
                <a:latin typeface="Times New Roman"/>
                <a:cs typeface="Times New Roman"/>
              </a:rPr>
              <a:t>in the </a:t>
            </a:r>
            <a:r>
              <a:rPr sz="1800" spc="-5" dirty="0">
                <a:solidFill>
                  <a:srgbClr val="FFFFFF"/>
                </a:solidFill>
                <a:latin typeface="Times New Roman"/>
                <a:cs typeface="Times New Roman"/>
              </a:rPr>
              <a:t>1890s was </a:t>
            </a:r>
            <a:r>
              <a:rPr sz="1800" dirty="0">
                <a:solidFill>
                  <a:srgbClr val="FFFFFF"/>
                </a:solidFill>
                <a:latin typeface="Times New Roman"/>
                <a:cs typeface="Times New Roman"/>
              </a:rPr>
              <a:t>an </a:t>
            </a:r>
            <a:r>
              <a:rPr sz="1800" spc="-5" dirty="0">
                <a:solidFill>
                  <a:srgbClr val="FFFFFF"/>
                </a:solidFill>
                <a:latin typeface="Times New Roman"/>
                <a:cs typeface="Times New Roman"/>
              </a:rPr>
              <a:t>important  </a:t>
            </a:r>
            <a:r>
              <a:rPr sz="1800" dirty="0">
                <a:solidFill>
                  <a:srgbClr val="FFFFFF"/>
                </a:solidFill>
                <a:latin typeface="Times New Roman"/>
                <a:cs typeface="Times New Roman"/>
              </a:rPr>
              <a:t>step in the </a:t>
            </a:r>
            <a:r>
              <a:rPr sz="1800" spc="-5" dirty="0">
                <a:solidFill>
                  <a:srgbClr val="FFFFFF"/>
                </a:solidFill>
                <a:latin typeface="Times New Roman"/>
                <a:cs typeface="Times New Roman"/>
              </a:rPr>
              <a:t>development </a:t>
            </a:r>
            <a:r>
              <a:rPr sz="1800" dirty="0">
                <a:solidFill>
                  <a:srgbClr val="FFFFFF"/>
                </a:solidFill>
                <a:latin typeface="Times New Roman"/>
                <a:cs typeface="Times New Roman"/>
              </a:rPr>
              <a:t>of </a:t>
            </a:r>
            <a:r>
              <a:rPr sz="1800" spc="-5" dirty="0">
                <a:solidFill>
                  <a:srgbClr val="FFFFFF"/>
                </a:solidFill>
                <a:latin typeface="Times New Roman"/>
                <a:cs typeface="Times New Roman"/>
              </a:rPr>
              <a:t>orthodontics because </a:t>
            </a:r>
            <a:r>
              <a:rPr sz="1800" dirty="0">
                <a:solidFill>
                  <a:srgbClr val="FFFFFF"/>
                </a:solidFill>
                <a:latin typeface="Times New Roman"/>
                <a:cs typeface="Times New Roman"/>
              </a:rPr>
              <a:t>it not </a:t>
            </a:r>
            <a:r>
              <a:rPr sz="1800" spc="-5" dirty="0">
                <a:solidFill>
                  <a:srgbClr val="FFFFFF"/>
                </a:solidFill>
                <a:latin typeface="Times New Roman"/>
                <a:cs typeface="Times New Roman"/>
              </a:rPr>
              <a:t>only subdivided major types </a:t>
            </a:r>
            <a:r>
              <a:rPr sz="1800" dirty="0">
                <a:solidFill>
                  <a:srgbClr val="FFFFFF"/>
                </a:solidFill>
                <a:latin typeface="Times New Roman"/>
                <a:cs typeface="Times New Roman"/>
              </a:rPr>
              <a:t>of  malocclusion </a:t>
            </a:r>
            <a:r>
              <a:rPr sz="1800" spc="-5" dirty="0">
                <a:solidFill>
                  <a:srgbClr val="FFFFFF"/>
                </a:solidFill>
                <a:latin typeface="Times New Roman"/>
                <a:cs typeface="Times New Roman"/>
              </a:rPr>
              <a:t>but </a:t>
            </a:r>
            <a:r>
              <a:rPr sz="1800" dirty="0">
                <a:solidFill>
                  <a:srgbClr val="FFFFFF"/>
                </a:solidFill>
                <a:latin typeface="Times New Roman"/>
                <a:cs typeface="Times New Roman"/>
              </a:rPr>
              <a:t>also </a:t>
            </a:r>
            <a:r>
              <a:rPr sz="1800" spc="-5" dirty="0">
                <a:solidFill>
                  <a:srgbClr val="FFFFFF"/>
                </a:solidFill>
                <a:latin typeface="Times New Roman"/>
                <a:cs typeface="Times New Roman"/>
              </a:rPr>
              <a:t>included the first clear and simple definition </a:t>
            </a:r>
            <a:r>
              <a:rPr sz="1800" dirty="0">
                <a:solidFill>
                  <a:srgbClr val="FFFFFF"/>
                </a:solidFill>
                <a:latin typeface="Times New Roman"/>
                <a:cs typeface="Times New Roman"/>
              </a:rPr>
              <a:t>of </a:t>
            </a:r>
            <a:r>
              <a:rPr sz="1800" spc="-5" dirty="0">
                <a:solidFill>
                  <a:srgbClr val="FFFFFF"/>
                </a:solidFill>
                <a:latin typeface="Times New Roman"/>
                <a:cs typeface="Times New Roman"/>
              </a:rPr>
              <a:t>normal occlusion  </a:t>
            </a:r>
            <a:r>
              <a:rPr sz="1800" dirty="0">
                <a:solidFill>
                  <a:srgbClr val="FFFFFF"/>
                </a:solidFill>
                <a:latin typeface="Times New Roman"/>
                <a:cs typeface="Times New Roman"/>
              </a:rPr>
              <a:t>in the natural</a:t>
            </a:r>
            <a:r>
              <a:rPr sz="1800" spc="-30" dirty="0">
                <a:solidFill>
                  <a:srgbClr val="FFFFFF"/>
                </a:solidFill>
                <a:latin typeface="Times New Roman"/>
                <a:cs typeface="Times New Roman"/>
              </a:rPr>
              <a:t> </a:t>
            </a:r>
            <a:r>
              <a:rPr sz="1800" dirty="0">
                <a:solidFill>
                  <a:srgbClr val="FFFFFF"/>
                </a:solidFill>
                <a:latin typeface="Times New Roman"/>
                <a:cs typeface="Times New Roman"/>
              </a:rPr>
              <a:t>dentition.</a:t>
            </a:r>
            <a:endParaRPr sz="1800">
              <a:latin typeface="Times New Roman"/>
              <a:cs typeface="Times New Roman"/>
            </a:endParaRPr>
          </a:p>
        </p:txBody>
      </p:sp>
      <p:grpSp>
        <p:nvGrpSpPr>
          <p:cNvPr id="4" name="object 4"/>
          <p:cNvGrpSpPr/>
          <p:nvPr/>
        </p:nvGrpSpPr>
        <p:grpSpPr>
          <a:xfrm>
            <a:off x="2513076" y="4646674"/>
            <a:ext cx="4029710" cy="2211705"/>
            <a:chOff x="2513076" y="4646674"/>
            <a:chExt cx="4029710" cy="2211705"/>
          </a:xfrm>
        </p:grpSpPr>
        <p:sp>
          <p:nvSpPr>
            <p:cNvPr id="5" name="object 5"/>
            <p:cNvSpPr/>
            <p:nvPr/>
          </p:nvSpPr>
          <p:spPr>
            <a:xfrm>
              <a:off x="2513076" y="4646674"/>
              <a:ext cx="4029455" cy="2211324"/>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2743200" y="4876800"/>
              <a:ext cx="3569208" cy="198119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gr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pPr marL="38100">
                <a:lnSpc>
                  <a:spcPts val="1240"/>
                </a:lnSpc>
              </a:pPr>
              <a:t>15</a:t>
            </a:fld>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64001" y="109219"/>
            <a:ext cx="2977515" cy="299720"/>
          </a:xfrm>
          <a:prstGeom prst="rect">
            <a:avLst/>
          </a:prstGeom>
        </p:spPr>
        <p:txBody>
          <a:bodyPr vert="horz" wrap="square" lIns="0" tIns="12700" rIns="0" bIns="0" rtlCol="0">
            <a:spAutoFit/>
          </a:bodyPr>
          <a:lstStyle/>
          <a:p>
            <a:pPr marL="12700">
              <a:lnSpc>
                <a:spcPct val="100000"/>
              </a:lnSpc>
              <a:spcBef>
                <a:spcPts val="100"/>
              </a:spcBef>
              <a:tabLst>
                <a:tab pos="817244" algn="l"/>
                <a:tab pos="1040765" algn="l"/>
                <a:tab pos="1250315" algn="l"/>
              </a:tabLst>
            </a:pPr>
            <a:r>
              <a:rPr b="1" u="none" spc="-5" dirty="0">
                <a:solidFill>
                  <a:srgbClr val="FFFF00"/>
                </a:solidFill>
                <a:latin typeface="Times New Roman"/>
                <a:cs typeface="Times New Roman"/>
              </a:rPr>
              <a:t>C</a:t>
            </a:r>
            <a:r>
              <a:rPr b="1" u="none" spc="-155" dirty="0">
                <a:solidFill>
                  <a:srgbClr val="FFFF00"/>
                </a:solidFill>
                <a:latin typeface="Times New Roman"/>
                <a:cs typeface="Times New Roman"/>
              </a:rPr>
              <a:t> </a:t>
            </a:r>
            <a:r>
              <a:rPr b="1" u="none" dirty="0">
                <a:solidFill>
                  <a:srgbClr val="FFFF00"/>
                </a:solidFill>
                <a:latin typeface="Times New Roman"/>
                <a:cs typeface="Times New Roman"/>
              </a:rPr>
              <a:t>l</a:t>
            </a:r>
            <a:r>
              <a:rPr b="1" u="none" spc="-150" dirty="0">
                <a:solidFill>
                  <a:srgbClr val="FFFF00"/>
                </a:solidFill>
                <a:latin typeface="Times New Roman"/>
                <a:cs typeface="Times New Roman"/>
              </a:rPr>
              <a:t> </a:t>
            </a:r>
            <a:r>
              <a:rPr b="1" u="none" dirty="0">
                <a:solidFill>
                  <a:srgbClr val="FFFF00"/>
                </a:solidFill>
                <a:latin typeface="Times New Roman"/>
                <a:cs typeface="Times New Roman"/>
              </a:rPr>
              <a:t>a</a:t>
            </a:r>
            <a:r>
              <a:rPr b="1" u="none" spc="-150" dirty="0">
                <a:solidFill>
                  <a:srgbClr val="FFFF00"/>
                </a:solidFill>
                <a:latin typeface="Times New Roman"/>
                <a:cs typeface="Times New Roman"/>
              </a:rPr>
              <a:t> </a:t>
            </a:r>
            <a:r>
              <a:rPr b="1" u="none" spc="-5" dirty="0">
                <a:solidFill>
                  <a:srgbClr val="FFFF00"/>
                </a:solidFill>
                <a:latin typeface="Times New Roman"/>
                <a:cs typeface="Times New Roman"/>
              </a:rPr>
              <a:t>s</a:t>
            </a:r>
            <a:r>
              <a:rPr b="1" u="none" spc="-160" dirty="0">
                <a:solidFill>
                  <a:srgbClr val="FFFF00"/>
                </a:solidFill>
                <a:latin typeface="Times New Roman"/>
                <a:cs typeface="Times New Roman"/>
              </a:rPr>
              <a:t> </a:t>
            </a:r>
            <a:r>
              <a:rPr b="1" u="none" spc="-5" dirty="0">
                <a:solidFill>
                  <a:srgbClr val="FFFF00"/>
                </a:solidFill>
                <a:latin typeface="Times New Roman"/>
                <a:cs typeface="Times New Roman"/>
              </a:rPr>
              <a:t>s	I	</a:t>
            </a:r>
            <a:r>
              <a:rPr b="1" u="none" dirty="0">
                <a:solidFill>
                  <a:srgbClr val="FFFF00"/>
                </a:solidFill>
                <a:latin typeface="Times New Roman"/>
                <a:cs typeface="Times New Roman"/>
              </a:rPr>
              <a:t>-	M</a:t>
            </a:r>
            <a:r>
              <a:rPr b="1" u="none" spc="-155" dirty="0">
                <a:solidFill>
                  <a:srgbClr val="FFFF00"/>
                </a:solidFill>
                <a:latin typeface="Times New Roman"/>
                <a:cs typeface="Times New Roman"/>
              </a:rPr>
              <a:t> </a:t>
            </a:r>
            <a:r>
              <a:rPr b="1" u="none" dirty="0">
                <a:solidFill>
                  <a:srgbClr val="FFFF00"/>
                </a:solidFill>
                <a:latin typeface="Times New Roman"/>
                <a:cs typeface="Times New Roman"/>
              </a:rPr>
              <a:t>a</a:t>
            </a:r>
            <a:r>
              <a:rPr b="1" u="none" spc="-165" dirty="0">
                <a:solidFill>
                  <a:srgbClr val="FFFF00"/>
                </a:solidFill>
                <a:latin typeface="Times New Roman"/>
                <a:cs typeface="Times New Roman"/>
              </a:rPr>
              <a:t> </a:t>
            </a:r>
            <a:r>
              <a:rPr b="1" u="none" dirty="0">
                <a:solidFill>
                  <a:srgbClr val="FFFF00"/>
                </a:solidFill>
                <a:latin typeface="Times New Roman"/>
                <a:cs typeface="Times New Roman"/>
              </a:rPr>
              <a:t>l</a:t>
            </a:r>
            <a:r>
              <a:rPr b="1" u="none" spc="-160" dirty="0">
                <a:solidFill>
                  <a:srgbClr val="FFFF00"/>
                </a:solidFill>
                <a:latin typeface="Times New Roman"/>
                <a:cs typeface="Times New Roman"/>
              </a:rPr>
              <a:t> </a:t>
            </a:r>
            <a:r>
              <a:rPr b="1" u="none" dirty="0">
                <a:solidFill>
                  <a:srgbClr val="FFFF00"/>
                </a:solidFill>
                <a:latin typeface="Times New Roman"/>
                <a:cs typeface="Times New Roman"/>
              </a:rPr>
              <a:t>o</a:t>
            </a:r>
            <a:r>
              <a:rPr b="1" u="none" spc="-160" dirty="0">
                <a:solidFill>
                  <a:srgbClr val="FFFF00"/>
                </a:solidFill>
                <a:latin typeface="Times New Roman"/>
                <a:cs typeface="Times New Roman"/>
              </a:rPr>
              <a:t> </a:t>
            </a:r>
            <a:r>
              <a:rPr b="1" u="none" dirty="0">
                <a:solidFill>
                  <a:srgbClr val="FFFF00"/>
                </a:solidFill>
                <a:latin typeface="Times New Roman"/>
                <a:cs typeface="Times New Roman"/>
              </a:rPr>
              <a:t>c</a:t>
            </a:r>
            <a:r>
              <a:rPr b="1" u="none" spc="-160" dirty="0">
                <a:solidFill>
                  <a:srgbClr val="FFFF00"/>
                </a:solidFill>
                <a:latin typeface="Times New Roman"/>
                <a:cs typeface="Times New Roman"/>
              </a:rPr>
              <a:t> </a:t>
            </a:r>
            <a:r>
              <a:rPr b="1" u="none" dirty="0">
                <a:solidFill>
                  <a:srgbClr val="FFFF00"/>
                </a:solidFill>
                <a:latin typeface="Times New Roman"/>
                <a:cs typeface="Times New Roman"/>
              </a:rPr>
              <a:t>c</a:t>
            </a:r>
            <a:r>
              <a:rPr b="1" u="none" spc="-155" dirty="0">
                <a:solidFill>
                  <a:srgbClr val="FFFF00"/>
                </a:solidFill>
                <a:latin typeface="Times New Roman"/>
                <a:cs typeface="Times New Roman"/>
              </a:rPr>
              <a:t> </a:t>
            </a:r>
            <a:r>
              <a:rPr b="1" u="none" dirty="0">
                <a:solidFill>
                  <a:srgbClr val="FFFF00"/>
                </a:solidFill>
                <a:latin typeface="Times New Roman"/>
                <a:cs typeface="Times New Roman"/>
              </a:rPr>
              <a:t>l</a:t>
            </a:r>
            <a:r>
              <a:rPr b="1" u="none" spc="-160" dirty="0">
                <a:solidFill>
                  <a:srgbClr val="FFFF00"/>
                </a:solidFill>
                <a:latin typeface="Times New Roman"/>
                <a:cs typeface="Times New Roman"/>
              </a:rPr>
              <a:t> </a:t>
            </a:r>
            <a:r>
              <a:rPr b="1" u="none" spc="-5" dirty="0">
                <a:solidFill>
                  <a:srgbClr val="FFFF00"/>
                </a:solidFill>
                <a:latin typeface="Times New Roman"/>
                <a:cs typeface="Times New Roman"/>
              </a:rPr>
              <a:t>u</a:t>
            </a:r>
            <a:r>
              <a:rPr b="1" u="none" spc="-165" dirty="0">
                <a:solidFill>
                  <a:srgbClr val="FFFF00"/>
                </a:solidFill>
                <a:latin typeface="Times New Roman"/>
                <a:cs typeface="Times New Roman"/>
              </a:rPr>
              <a:t> </a:t>
            </a:r>
            <a:r>
              <a:rPr b="1" u="none" spc="-5" dirty="0">
                <a:solidFill>
                  <a:srgbClr val="FFFF00"/>
                </a:solidFill>
                <a:latin typeface="Times New Roman"/>
                <a:cs typeface="Times New Roman"/>
              </a:rPr>
              <a:t>s</a:t>
            </a:r>
            <a:r>
              <a:rPr b="1" u="none" spc="-165" dirty="0">
                <a:solidFill>
                  <a:srgbClr val="FFFF00"/>
                </a:solidFill>
                <a:latin typeface="Times New Roman"/>
                <a:cs typeface="Times New Roman"/>
              </a:rPr>
              <a:t> </a:t>
            </a:r>
            <a:r>
              <a:rPr b="1" u="none" dirty="0">
                <a:solidFill>
                  <a:srgbClr val="FFFF00"/>
                </a:solidFill>
                <a:latin typeface="Times New Roman"/>
                <a:cs typeface="Times New Roman"/>
              </a:rPr>
              <a:t>i</a:t>
            </a:r>
            <a:r>
              <a:rPr b="1" u="none" spc="-160" dirty="0">
                <a:solidFill>
                  <a:srgbClr val="FFFF00"/>
                </a:solidFill>
                <a:latin typeface="Times New Roman"/>
                <a:cs typeface="Times New Roman"/>
              </a:rPr>
              <a:t> </a:t>
            </a:r>
            <a:r>
              <a:rPr b="1" u="none" dirty="0">
                <a:solidFill>
                  <a:srgbClr val="FFFF00"/>
                </a:solidFill>
                <a:latin typeface="Times New Roman"/>
                <a:cs typeface="Times New Roman"/>
              </a:rPr>
              <a:t>o</a:t>
            </a:r>
            <a:r>
              <a:rPr b="1" u="none" spc="-160" dirty="0">
                <a:solidFill>
                  <a:srgbClr val="FFFF00"/>
                </a:solidFill>
                <a:latin typeface="Times New Roman"/>
                <a:cs typeface="Times New Roman"/>
              </a:rPr>
              <a:t> </a:t>
            </a:r>
            <a:r>
              <a:rPr b="1" u="none" spc="-5" dirty="0">
                <a:solidFill>
                  <a:srgbClr val="FFFF00"/>
                </a:solidFill>
                <a:latin typeface="Times New Roman"/>
                <a:cs typeface="Times New Roman"/>
              </a:rPr>
              <a:t>n</a:t>
            </a:r>
          </a:p>
        </p:txBody>
      </p:sp>
      <p:sp>
        <p:nvSpPr>
          <p:cNvPr id="3" name="object 3"/>
          <p:cNvSpPr/>
          <p:nvPr/>
        </p:nvSpPr>
        <p:spPr>
          <a:xfrm>
            <a:off x="2057400" y="533400"/>
            <a:ext cx="5029200" cy="2840736"/>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object 4"/>
          <p:cNvSpPr txBox="1"/>
          <p:nvPr/>
        </p:nvSpPr>
        <p:spPr>
          <a:xfrm>
            <a:off x="78739" y="4092807"/>
            <a:ext cx="8987790" cy="2082800"/>
          </a:xfrm>
          <a:prstGeom prst="rect">
            <a:avLst/>
          </a:prstGeom>
        </p:spPr>
        <p:txBody>
          <a:bodyPr vert="horz" wrap="square" lIns="0" tIns="12065" rIns="0" bIns="0" rtlCol="0">
            <a:spAutoFit/>
          </a:bodyPr>
          <a:lstStyle/>
          <a:p>
            <a:pPr marL="12700" marR="5080" algn="just">
              <a:lnSpc>
                <a:spcPct val="150000"/>
              </a:lnSpc>
              <a:spcBef>
                <a:spcPts val="95"/>
              </a:spcBef>
            </a:pPr>
            <a:r>
              <a:rPr sz="1800" dirty="0">
                <a:solidFill>
                  <a:srgbClr val="FFFFFF"/>
                </a:solidFill>
                <a:latin typeface="Times New Roman"/>
                <a:cs typeface="Times New Roman"/>
              </a:rPr>
              <a:t>The </a:t>
            </a:r>
            <a:r>
              <a:rPr sz="1800" spc="-5" dirty="0">
                <a:solidFill>
                  <a:srgbClr val="FFFFFF"/>
                </a:solidFill>
                <a:latin typeface="Times New Roman"/>
                <a:cs typeface="Times New Roman"/>
              </a:rPr>
              <a:t>mandibular </a:t>
            </a:r>
            <a:r>
              <a:rPr sz="1800" dirty="0">
                <a:solidFill>
                  <a:srgbClr val="FFFFFF"/>
                </a:solidFill>
                <a:latin typeface="Times New Roman"/>
                <a:cs typeface="Times New Roman"/>
              </a:rPr>
              <a:t>arch </a:t>
            </a:r>
            <a:r>
              <a:rPr sz="1800" spc="-5" dirty="0">
                <a:solidFill>
                  <a:srgbClr val="FFFFFF"/>
                </a:solidFill>
                <a:latin typeface="Times New Roman"/>
                <a:cs typeface="Times New Roman"/>
              </a:rPr>
              <a:t>is </a:t>
            </a:r>
            <a:r>
              <a:rPr sz="1800" dirty="0">
                <a:solidFill>
                  <a:srgbClr val="FFFFFF"/>
                </a:solidFill>
                <a:latin typeface="Times New Roman"/>
                <a:cs typeface="Times New Roman"/>
              </a:rPr>
              <a:t>in normal </a:t>
            </a:r>
            <a:r>
              <a:rPr sz="1800" spc="-5" dirty="0">
                <a:solidFill>
                  <a:srgbClr val="FFFFFF"/>
                </a:solidFill>
                <a:latin typeface="Times New Roman"/>
                <a:cs typeface="Times New Roman"/>
              </a:rPr>
              <a:t>mesiodistal relation </a:t>
            </a:r>
            <a:r>
              <a:rPr sz="1800" dirty="0">
                <a:solidFill>
                  <a:srgbClr val="FFFFFF"/>
                </a:solidFill>
                <a:latin typeface="Times New Roman"/>
                <a:cs typeface="Times New Roman"/>
              </a:rPr>
              <a:t>to the </a:t>
            </a:r>
            <a:r>
              <a:rPr sz="1800" spc="-5" dirty="0">
                <a:solidFill>
                  <a:srgbClr val="FFFFFF"/>
                </a:solidFill>
                <a:latin typeface="Times New Roman"/>
                <a:cs typeface="Times New Roman"/>
              </a:rPr>
              <a:t>maxillary arch, with the mesiobuccal  </a:t>
            </a:r>
            <a:r>
              <a:rPr sz="1800" dirty="0">
                <a:solidFill>
                  <a:srgbClr val="FFFFFF"/>
                </a:solidFill>
                <a:latin typeface="Times New Roman"/>
                <a:cs typeface="Times New Roman"/>
              </a:rPr>
              <a:t>cusp </a:t>
            </a:r>
            <a:r>
              <a:rPr sz="1800" spc="-5" dirty="0">
                <a:solidFill>
                  <a:srgbClr val="FFFFFF"/>
                </a:solidFill>
                <a:latin typeface="Times New Roman"/>
                <a:cs typeface="Times New Roman"/>
              </a:rPr>
              <a:t>of the maxillary </a:t>
            </a:r>
            <a:r>
              <a:rPr sz="1800" dirty="0">
                <a:solidFill>
                  <a:srgbClr val="FFFFFF"/>
                </a:solidFill>
                <a:latin typeface="Times New Roman"/>
                <a:cs typeface="Times New Roman"/>
              </a:rPr>
              <a:t>first </a:t>
            </a:r>
            <a:r>
              <a:rPr sz="1800" spc="-5" dirty="0">
                <a:solidFill>
                  <a:srgbClr val="FFFFFF"/>
                </a:solidFill>
                <a:latin typeface="Times New Roman"/>
                <a:cs typeface="Times New Roman"/>
              </a:rPr>
              <a:t>permanent molar occluding </a:t>
            </a:r>
            <a:r>
              <a:rPr sz="1800" dirty="0">
                <a:solidFill>
                  <a:srgbClr val="FFFFFF"/>
                </a:solidFill>
                <a:latin typeface="Times New Roman"/>
                <a:cs typeface="Times New Roman"/>
              </a:rPr>
              <a:t>in the </a:t>
            </a:r>
            <a:r>
              <a:rPr sz="1800" spc="-5" dirty="0">
                <a:solidFill>
                  <a:srgbClr val="FFFFFF"/>
                </a:solidFill>
                <a:latin typeface="Times New Roman"/>
                <a:cs typeface="Times New Roman"/>
              </a:rPr>
              <a:t>buccal groove of </a:t>
            </a:r>
            <a:r>
              <a:rPr sz="1800" dirty="0">
                <a:solidFill>
                  <a:srgbClr val="FFFFFF"/>
                </a:solidFill>
                <a:latin typeface="Times New Roman"/>
                <a:cs typeface="Times New Roman"/>
              </a:rPr>
              <a:t>the mandibular </a:t>
            </a:r>
            <a:r>
              <a:rPr sz="1800" spc="-5" dirty="0">
                <a:solidFill>
                  <a:srgbClr val="FFFFFF"/>
                </a:solidFill>
                <a:latin typeface="Times New Roman"/>
                <a:cs typeface="Times New Roman"/>
              </a:rPr>
              <a:t>first  permanent molar </a:t>
            </a:r>
            <a:r>
              <a:rPr sz="1800" dirty="0">
                <a:solidFill>
                  <a:srgbClr val="FFFFFF"/>
                </a:solidFill>
                <a:latin typeface="Times New Roman"/>
                <a:cs typeface="Times New Roman"/>
              </a:rPr>
              <a:t>and the mesiolingual cusp of </a:t>
            </a:r>
            <a:r>
              <a:rPr sz="1800" spc="-5" dirty="0">
                <a:solidFill>
                  <a:srgbClr val="FFFFFF"/>
                </a:solidFill>
                <a:latin typeface="Times New Roman"/>
                <a:cs typeface="Times New Roman"/>
              </a:rPr>
              <a:t>the maxillary first permanent molar </a:t>
            </a:r>
            <a:r>
              <a:rPr sz="1800" dirty="0">
                <a:solidFill>
                  <a:srgbClr val="FFFFFF"/>
                </a:solidFill>
                <a:latin typeface="Times New Roman"/>
                <a:cs typeface="Times New Roman"/>
              </a:rPr>
              <a:t>occludes with  the occlusal </a:t>
            </a:r>
            <a:r>
              <a:rPr sz="1800" spc="-10" dirty="0">
                <a:solidFill>
                  <a:srgbClr val="FFFFFF"/>
                </a:solidFill>
                <a:latin typeface="Times New Roman"/>
                <a:cs typeface="Times New Roman"/>
              </a:rPr>
              <a:t>fossa </a:t>
            </a:r>
            <a:r>
              <a:rPr sz="1800" dirty="0">
                <a:solidFill>
                  <a:srgbClr val="FFFFFF"/>
                </a:solidFill>
                <a:latin typeface="Times New Roman"/>
                <a:cs typeface="Times New Roman"/>
              </a:rPr>
              <a:t>of the </a:t>
            </a:r>
            <a:r>
              <a:rPr sz="1800" spc="-5" dirty="0">
                <a:solidFill>
                  <a:srgbClr val="FFFFFF"/>
                </a:solidFill>
                <a:latin typeface="Times New Roman"/>
                <a:cs typeface="Times New Roman"/>
              </a:rPr>
              <a:t>mandibular first molar </a:t>
            </a:r>
            <a:r>
              <a:rPr sz="1800" dirty="0">
                <a:solidFill>
                  <a:srgbClr val="FFFFFF"/>
                </a:solidFill>
                <a:latin typeface="Times New Roman"/>
                <a:cs typeface="Times New Roman"/>
              </a:rPr>
              <a:t>when the jaws </a:t>
            </a:r>
            <a:r>
              <a:rPr sz="1800" spc="-5" dirty="0">
                <a:solidFill>
                  <a:srgbClr val="FFFFFF"/>
                </a:solidFill>
                <a:latin typeface="Times New Roman"/>
                <a:cs typeface="Times New Roman"/>
              </a:rPr>
              <a:t>are </a:t>
            </a:r>
            <a:r>
              <a:rPr sz="1800" dirty="0">
                <a:solidFill>
                  <a:srgbClr val="FFFFFF"/>
                </a:solidFill>
                <a:latin typeface="Times New Roman"/>
                <a:cs typeface="Times New Roman"/>
              </a:rPr>
              <a:t>at </a:t>
            </a:r>
            <a:r>
              <a:rPr sz="1800" spc="-5" dirty="0">
                <a:solidFill>
                  <a:srgbClr val="FFFFFF"/>
                </a:solidFill>
                <a:latin typeface="Times New Roman"/>
                <a:cs typeface="Times New Roman"/>
              </a:rPr>
              <a:t>rest </a:t>
            </a:r>
            <a:r>
              <a:rPr sz="1800" dirty="0">
                <a:solidFill>
                  <a:srgbClr val="FFFFFF"/>
                </a:solidFill>
                <a:latin typeface="Times New Roman"/>
                <a:cs typeface="Times New Roman"/>
              </a:rPr>
              <a:t>and the </a:t>
            </a:r>
            <a:r>
              <a:rPr sz="1800" spc="-5" dirty="0">
                <a:solidFill>
                  <a:srgbClr val="FFFFFF"/>
                </a:solidFill>
                <a:latin typeface="Times New Roman"/>
                <a:cs typeface="Times New Roman"/>
              </a:rPr>
              <a:t>teeth  </a:t>
            </a:r>
            <a:r>
              <a:rPr sz="1800" dirty="0">
                <a:solidFill>
                  <a:srgbClr val="FFFFFF"/>
                </a:solidFill>
                <a:latin typeface="Times New Roman"/>
                <a:cs typeface="Times New Roman"/>
              </a:rPr>
              <a:t>approximated in centric</a:t>
            </a:r>
            <a:r>
              <a:rPr sz="1800" spc="-25" dirty="0">
                <a:solidFill>
                  <a:srgbClr val="FFFFFF"/>
                </a:solidFill>
                <a:latin typeface="Times New Roman"/>
                <a:cs typeface="Times New Roman"/>
              </a:rPr>
              <a:t> </a:t>
            </a:r>
            <a:r>
              <a:rPr sz="1800" dirty="0">
                <a:solidFill>
                  <a:srgbClr val="FFFFFF"/>
                </a:solidFill>
                <a:latin typeface="Times New Roman"/>
                <a:cs typeface="Times New Roman"/>
              </a:rPr>
              <a:t>occlusion.</a:t>
            </a:r>
            <a:endParaRPr sz="1800">
              <a:latin typeface="Times New Roman"/>
              <a:cs typeface="Times New Roman"/>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pPr marL="38100">
                <a:lnSpc>
                  <a:spcPts val="1240"/>
                </a:lnSpc>
              </a:pPr>
              <a:t>16</a:t>
            </a:fld>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99994" y="103123"/>
            <a:ext cx="3105785" cy="299720"/>
          </a:xfrm>
          <a:prstGeom prst="rect">
            <a:avLst/>
          </a:prstGeom>
        </p:spPr>
        <p:txBody>
          <a:bodyPr vert="horz" wrap="square" lIns="0" tIns="12700" rIns="0" bIns="0" rtlCol="0">
            <a:spAutoFit/>
          </a:bodyPr>
          <a:lstStyle/>
          <a:p>
            <a:pPr marL="12700">
              <a:lnSpc>
                <a:spcPct val="100000"/>
              </a:lnSpc>
              <a:spcBef>
                <a:spcPts val="100"/>
              </a:spcBef>
              <a:tabLst>
                <a:tab pos="817244" algn="l"/>
                <a:tab pos="1167765" algn="l"/>
                <a:tab pos="1377950" algn="l"/>
              </a:tabLst>
            </a:pPr>
            <a:r>
              <a:rPr b="1" u="none" spc="-5" dirty="0">
                <a:solidFill>
                  <a:srgbClr val="FFFF00"/>
                </a:solidFill>
                <a:latin typeface="Times New Roman"/>
                <a:cs typeface="Times New Roman"/>
              </a:rPr>
              <a:t>C</a:t>
            </a:r>
            <a:r>
              <a:rPr b="1" u="none" spc="-155" dirty="0">
                <a:solidFill>
                  <a:srgbClr val="FFFF00"/>
                </a:solidFill>
                <a:latin typeface="Times New Roman"/>
                <a:cs typeface="Times New Roman"/>
              </a:rPr>
              <a:t> </a:t>
            </a:r>
            <a:r>
              <a:rPr b="1" u="none" dirty="0">
                <a:solidFill>
                  <a:srgbClr val="FFFF00"/>
                </a:solidFill>
                <a:latin typeface="Times New Roman"/>
                <a:cs typeface="Times New Roman"/>
              </a:rPr>
              <a:t>l</a:t>
            </a:r>
            <a:r>
              <a:rPr b="1" u="none" spc="-150" dirty="0">
                <a:solidFill>
                  <a:srgbClr val="FFFF00"/>
                </a:solidFill>
                <a:latin typeface="Times New Roman"/>
                <a:cs typeface="Times New Roman"/>
              </a:rPr>
              <a:t> </a:t>
            </a:r>
            <a:r>
              <a:rPr b="1" u="none" dirty="0">
                <a:solidFill>
                  <a:srgbClr val="FFFF00"/>
                </a:solidFill>
                <a:latin typeface="Times New Roman"/>
                <a:cs typeface="Times New Roman"/>
              </a:rPr>
              <a:t>a</a:t>
            </a:r>
            <a:r>
              <a:rPr b="1" u="none" spc="-150" dirty="0">
                <a:solidFill>
                  <a:srgbClr val="FFFF00"/>
                </a:solidFill>
                <a:latin typeface="Times New Roman"/>
                <a:cs typeface="Times New Roman"/>
              </a:rPr>
              <a:t> </a:t>
            </a:r>
            <a:r>
              <a:rPr b="1" u="none" spc="-5" dirty="0">
                <a:solidFill>
                  <a:srgbClr val="FFFF00"/>
                </a:solidFill>
                <a:latin typeface="Times New Roman"/>
                <a:cs typeface="Times New Roman"/>
              </a:rPr>
              <a:t>s</a:t>
            </a:r>
            <a:r>
              <a:rPr b="1" u="none" spc="-160" dirty="0">
                <a:solidFill>
                  <a:srgbClr val="FFFF00"/>
                </a:solidFill>
                <a:latin typeface="Times New Roman"/>
                <a:cs typeface="Times New Roman"/>
              </a:rPr>
              <a:t> </a:t>
            </a:r>
            <a:r>
              <a:rPr b="1" u="none" spc="-5" dirty="0">
                <a:solidFill>
                  <a:srgbClr val="FFFF00"/>
                </a:solidFill>
                <a:latin typeface="Times New Roman"/>
                <a:cs typeface="Times New Roman"/>
              </a:rPr>
              <a:t>s	I</a:t>
            </a:r>
            <a:r>
              <a:rPr b="1" u="none" spc="-160" dirty="0">
                <a:solidFill>
                  <a:srgbClr val="FFFF00"/>
                </a:solidFill>
                <a:latin typeface="Times New Roman"/>
                <a:cs typeface="Times New Roman"/>
              </a:rPr>
              <a:t> </a:t>
            </a:r>
            <a:r>
              <a:rPr b="1" u="none" spc="-5" dirty="0">
                <a:solidFill>
                  <a:srgbClr val="FFFF00"/>
                </a:solidFill>
                <a:latin typeface="Times New Roman"/>
                <a:cs typeface="Times New Roman"/>
              </a:rPr>
              <a:t>I	</a:t>
            </a:r>
            <a:r>
              <a:rPr b="1" u="none" dirty="0">
                <a:solidFill>
                  <a:srgbClr val="FFFF00"/>
                </a:solidFill>
                <a:latin typeface="Times New Roman"/>
                <a:cs typeface="Times New Roman"/>
              </a:rPr>
              <a:t>-	M</a:t>
            </a:r>
            <a:r>
              <a:rPr b="1" u="none" spc="-155" dirty="0">
                <a:solidFill>
                  <a:srgbClr val="FFFF00"/>
                </a:solidFill>
                <a:latin typeface="Times New Roman"/>
                <a:cs typeface="Times New Roman"/>
              </a:rPr>
              <a:t> </a:t>
            </a:r>
            <a:r>
              <a:rPr b="1" u="none" dirty="0">
                <a:solidFill>
                  <a:srgbClr val="FFFF00"/>
                </a:solidFill>
                <a:latin typeface="Times New Roman"/>
                <a:cs typeface="Times New Roman"/>
              </a:rPr>
              <a:t>a</a:t>
            </a:r>
            <a:r>
              <a:rPr b="1" u="none" spc="-165" dirty="0">
                <a:solidFill>
                  <a:srgbClr val="FFFF00"/>
                </a:solidFill>
                <a:latin typeface="Times New Roman"/>
                <a:cs typeface="Times New Roman"/>
              </a:rPr>
              <a:t> </a:t>
            </a:r>
            <a:r>
              <a:rPr b="1" u="none" dirty="0">
                <a:solidFill>
                  <a:srgbClr val="FFFF00"/>
                </a:solidFill>
                <a:latin typeface="Times New Roman"/>
                <a:cs typeface="Times New Roman"/>
              </a:rPr>
              <a:t>l</a:t>
            </a:r>
            <a:r>
              <a:rPr b="1" u="none" spc="-155" dirty="0">
                <a:solidFill>
                  <a:srgbClr val="FFFF00"/>
                </a:solidFill>
                <a:latin typeface="Times New Roman"/>
                <a:cs typeface="Times New Roman"/>
              </a:rPr>
              <a:t> </a:t>
            </a:r>
            <a:r>
              <a:rPr b="1" u="none" dirty="0">
                <a:solidFill>
                  <a:srgbClr val="FFFF00"/>
                </a:solidFill>
                <a:latin typeface="Times New Roman"/>
                <a:cs typeface="Times New Roman"/>
              </a:rPr>
              <a:t>o</a:t>
            </a:r>
            <a:r>
              <a:rPr b="1" u="none" spc="-165" dirty="0">
                <a:solidFill>
                  <a:srgbClr val="FFFF00"/>
                </a:solidFill>
                <a:latin typeface="Times New Roman"/>
                <a:cs typeface="Times New Roman"/>
              </a:rPr>
              <a:t> </a:t>
            </a:r>
            <a:r>
              <a:rPr b="1" u="none" dirty="0">
                <a:solidFill>
                  <a:srgbClr val="FFFF00"/>
                </a:solidFill>
                <a:latin typeface="Times New Roman"/>
                <a:cs typeface="Times New Roman"/>
              </a:rPr>
              <a:t>c</a:t>
            </a:r>
            <a:r>
              <a:rPr b="1" u="none" spc="-155" dirty="0">
                <a:solidFill>
                  <a:srgbClr val="FFFF00"/>
                </a:solidFill>
                <a:latin typeface="Times New Roman"/>
                <a:cs typeface="Times New Roman"/>
              </a:rPr>
              <a:t> </a:t>
            </a:r>
            <a:r>
              <a:rPr b="1" u="none" dirty="0">
                <a:solidFill>
                  <a:srgbClr val="FFFF00"/>
                </a:solidFill>
                <a:latin typeface="Times New Roman"/>
                <a:cs typeface="Times New Roman"/>
              </a:rPr>
              <a:t>c</a:t>
            </a:r>
            <a:r>
              <a:rPr b="1" u="none" spc="-160" dirty="0">
                <a:solidFill>
                  <a:srgbClr val="FFFF00"/>
                </a:solidFill>
                <a:latin typeface="Times New Roman"/>
                <a:cs typeface="Times New Roman"/>
              </a:rPr>
              <a:t> </a:t>
            </a:r>
            <a:r>
              <a:rPr b="1" u="none" dirty="0">
                <a:solidFill>
                  <a:srgbClr val="FFFF00"/>
                </a:solidFill>
                <a:latin typeface="Times New Roman"/>
                <a:cs typeface="Times New Roman"/>
              </a:rPr>
              <a:t>l</a:t>
            </a:r>
            <a:r>
              <a:rPr b="1" u="none" spc="-155" dirty="0">
                <a:solidFill>
                  <a:srgbClr val="FFFF00"/>
                </a:solidFill>
                <a:latin typeface="Times New Roman"/>
                <a:cs typeface="Times New Roman"/>
              </a:rPr>
              <a:t> </a:t>
            </a:r>
            <a:r>
              <a:rPr b="1" u="none" spc="-5" dirty="0">
                <a:solidFill>
                  <a:srgbClr val="FFFF00"/>
                </a:solidFill>
                <a:latin typeface="Times New Roman"/>
                <a:cs typeface="Times New Roman"/>
              </a:rPr>
              <a:t>u</a:t>
            </a:r>
            <a:r>
              <a:rPr b="1" u="none" spc="-170" dirty="0">
                <a:solidFill>
                  <a:srgbClr val="FFFF00"/>
                </a:solidFill>
                <a:latin typeface="Times New Roman"/>
                <a:cs typeface="Times New Roman"/>
              </a:rPr>
              <a:t> </a:t>
            </a:r>
            <a:r>
              <a:rPr b="1" u="none" spc="-5" dirty="0">
                <a:solidFill>
                  <a:srgbClr val="FFFF00"/>
                </a:solidFill>
                <a:latin typeface="Times New Roman"/>
                <a:cs typeface="Times New Roman"/>
              </a:rPr>
              <a:t>s</a:t>
            </a:r>
            <a:r>
              <a:rPr b="1" u="none" spc="-165" dirty="0">
                <a:solidFill>
                  <a:srgbClr val="FFFF00"/>
                </a:solidFill>
                <a:latin typeface="Times New Roman"/>
                <a:cs typeface="Times New Roman"/>
              </a:rPr>
              <a:t> </a:t>
            </a:r>
            <a:r>
              <a:rPr b="1" u="none" dirty="0">
                <a:solidFill>
                  <a:srgbClr val="FFFF00"/>
                </a:solidFill>
                <a:latin typeface="Times New Roman"/>
                <a:cs typeface="Times New Roman"/>
              </a:rPr>
              <a:t>i</a:t>
            </a:r>
            <a:r>
              <a:rPr b="1" u="none" spc="-160" dirty="0">
                <a:solidFill>
                  <a:srgbClr val="FFFF00"/>
                </a:solidFill>
                <a:latin typeface="Times New Roman"/>
                <a:cs typeface="Times New Roman"/>
              </a:rPr>
              <a:t> </a:t>
            </a:r>
            <a:r>
              <a:rPr b="1" u="none" dirty="0">
                <a:solidFill>
                  <a:srgbClr val="FFFF00"/>
                </a:solidFill>
                <a:latin typeface="Times New Roman"/>
                <a:cs typeface="Times New Roman"/>
              </a:rPr>
              <a:t>o</a:t>
            </a:r>
            <a:r>
              <a:rPr b="1" u="none" spc="-160" dirty="0">
                <a:solidFill>
                  <a:srgbClr val="FFFF00"/>
                </a:solidFill>
                <a:latin typeface="Times New Roman"/>
                <a:cs typeface="Times New Roman"/>
              </a:rPr>
              <a:t> </a:t>
            </a:r>
            <a:r>
              <a:rPr b="1" u="none" spc="-5" dirty="0">
                <a:solidFill>
                  <a:srgbClr val="FFFF00"/>
                </a:solidFill>
                <a:latin typeface="Times New Roman"/>
                <a:cs typeface="Times New Roman"/>
              </a:rPr>
              <a:t>n</a:t>
            </a:r>
          </a:p>
        </p:txBody>
      </p:sp>
      <p:sp>
        <p:nvSpPr>
          <p:cNvPr id="3" name="object 3"/>
          <p:cNvSpPr/>
          <p:nvPr/>
        </p:nvSpPr>
        <p:spPr>
          <a:xfrm>
            <a:off x="2514600" y="609600"/>
            <a:ext cx="4038600" cy="32004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object 4"/>
          <p:cNvSpPr txBox="1"/>
          <p:nvPr/>
        </p:nvSpPr>
        <p:spPr>
          <a:xfrm>
            <a:off x="78739" y="4169007"/>
            <a:ext cx="8989695" cy="2082800"/>
          </a:xfrm>
          <a:prstGeom prst="rect">
            <a:avLst/>
          </a:prstGeom>
        </p:spPr>
        <p:txBody>
          <a:bodyPr vert="horz" wrap="square" lIns="0" tIns="12065" rIns="0" bIns="0" rtlCol="0">
            <a:spAutoFit/>
          </a:bodyPr>
          <a:lstStyle/>
          <a:p>
            <a:pPr marL="12700" marR="5080" algn="just">
              <a:lnSpc>
                <a:spcPct val="150000"/>
              </a:lnSpc>
              <a:spcBef>
                <a:spcPts val="95"/>
              </a:spcBef>
            </a:pPr>
            <a:r>
              <a:rPr sz="1800" dirty="0">
                <a:solidFill>
                  <a:srgbClr val="FFFFFF"/>
                </a:solidFill>
                <a:latin typeface="Times New Roman"/>
                <a:cs typeface="Times New Roman"/>
              </a:rPr>
              <a:t>Mandibular </a:t>
            </a:r>
            <a:r>
              <a:rPr sz="1800" spc="-5" dirty="0">
                <a:solidFill>
                  <a:srgbClr val="FFFFFF"/>
                </a:solidFill>
                <a:latin typeface="Times New Roman"/>
                <a:cs typeface="Times New Roman"/>
              </a:rPr>
              <a:t>dental </a:t>
            </a:r>
            <a:r>
              <a:rPr sz="1800" dirty="0">
                <a:solidFill>
                  <a:srgbClr val="FFFFFF"/>
                </a:solidFill>
                <a:latin typeface="Times New Roman"/>
                <a:cs typeface="Times New Roman"/>
              </a:rPr>
              <a:t>arch and </a:t>
            </a:r>
            <a:r>
              <a:rPr sz="1800" spc="-5" dirty="0">
                <a:solidFill>
                  <a:srgbClr val="FFFFFF"/>
                </a:solidFill>
                <a:latin typeface="Times New Roman"/>
                <a:cs typeface="Times New Roman"/>
              </a:rPr>
              <a:t>body are </a:t>
            </a:r>
            <a:r>
              <a:rPr sz="1800" dirty="0">
                <a:solidFill>
                  <a:srgbClr val="FFFFFF"/>
                </a:solidFill>
                <a:latin typeface="Times New Roman"/>
                <a:cs typeface="Times New Roman"/>
              </a:rPr>
              <a:t>in distal </a:t>
            </a:r>
            <a:r>
              <a:rPr sz="1800" spc="-5" dirty="0">
                <a:solidFill>
                  <a:srgbClr val="FFFFFF"/>
                </a:solidFill>
                <a:latin typeface="Times New Roman"/>
                <a:cs typeface="Times New Roman"/>
              </a:rPr>
              <a:t>relation </a:t>
            </a:r>
            <a:r>
              <a:rPr sz="1800" dirty="0">
                <a:solidFill>
                  <a:srgbClr val="FFFFFF"/>
                </a:solidFill>
                <a:latin typeface="Times New Roman"/>
                <a:cs typeface="Times New Roman"/>
              </a:rPr>
              <a:t>to the </a:t>
            </a:r>
            <a:r>
              <a:rPr sz="1800" spc="-5" dirty="0">
                <a:solidFill>
                  <a:srgbClr val="FFFFFF"/>
                </a:solidFill>
                <a:latin typeface="Times New Roman"/>
                <a:cs typeface="Times New Roman"/>
              </a:rPr>
              <a:t>maxillary arch. The mesiobuccal  </a:t>
            </a:r>
            <a:r>
              <a:rPr sz="1800" dirty="0">
                <a:solidFill>
                  <a:srgbClr val="FFFFFF"/>
                </a:solidFill>
                <a:latin typeface="Times New Roman"/>
                <a:cs typeface="Times New Roman"/>
              </a:rPr>
              <a:t>cusp </a:t>
            </a:r>
            <a:r>
              <a:rPr sz="1800" spc="-5" dirty="0">
                <a:solidFill>
                  <a:srgbClr val="FFFFFF"/>
                </a:solidFill>
                <a:latin typeface="Times New Roman"/>
                <a:cs typeface="Times New Roman"/>
              </a:rPr>
              <a:t>of </a:t>
            </a:r>
            <a:r>
              <a:rPr sz="1800" dirty="0">
                <a:solidFill>
                  <a:srgbClr val="FFFFFF"/>
                </a:solidFill>
                <a:latin typeface="Times New Roman"/>
                <a:cs typeface="Times New Roman"/>
              </a:rPr>
              <a:t>the </a:t>
            </a:r>
            <a:r>
              <a:rPr sz="1800" spc="-5" dirty="0">
                <a:solidFill>
                  <a:srgbClr val="FFFFFF"/>
                </a:solidFill>
                <a:latin typeface="Times New Roman"/>
                <a:cs typeface="Times New Roman"/>
              </a:rPr>
              <a:t>maxillary </a:t>
            </a:r>
            <a:r>
              <a:rPr sz="1800" dirty="0">
                <a:solidFill>
                  <a:srgbClr val="FFFFFF"/>
                </a:solidFill>
                <a:latin typeface="Times New Roman"/>
                <a:cs typeface="Times New Roman"/>
              </a:rPr>
              <a:t>first </a:t>
            </a:r>
            <a:r>
              <a:rPr sz="1800" spc="-5" dirty="0">
                <a:solidFill>
                  <a:srgbClr val="FFFFFF"/>
                </a:solidFill>
                <a:latin typeface="Times New Roman"/>
                <a:cs typeface="Times New Roman"/>
              </a:rPr>
              <a:t>permanent molar occludes </a:t>
            </a:r>
            <a:r>
              <a:rPr sz="1800" dirty="0">
                <a:solidFill>
                  <a:srgbClr val="FFFFFF"/>
                </a:solidFill>
                <a:latin typeface="Times New Roman"/>
                <a:cs typeface="Times New Roman"/>
              </a:rPr>
              <a:t>in the </a:t>
            </a:r>
            <a:r>
              <a:rPr sz="1800" spc="-5" dirty="0">
                <a:solidFill>
                  <a:srgbClr val="FFFFFF"/>
                </a:solidFill>
                <a:latin typeface="Times New Roman"/>
                <a:cs typeface="Times New Roman"/>
              </a:rPr>
              <a:t>space </a:t>
            </a:r>
            <a:r>
              <a:rPr sz="1800" dirty="0">
                <a:solidFill>
                  <a:srgbClr val="FFFFFF"/>
                </a:solidFill>
                <a:latin typeface="Times New Roman"/>
                <a:cs typeface="Times New Roman"/>
              </a:rPr>
              <a:t>between </a:t>
            </a:r>
            <a:r>
              <a:rPr sz="1800" spc="-5" dirty="0">
                <a:solidFill>
                  <a:srgbClr val="FFFFFF"/>
                </a:solidFill>
                <a:latin typeface="Times New Roman"/>
                <a:cs typeface="Times New Roman"/>
              </a:rPr>
              <a:t>the mesiobuccal </a:t>
            </a:r>
            <a:r>
              <a:rPr sz="1800" dirty="0">
                <a:solidFill>
                  <a:srgbClr val="FFFFFF"/>
                </a:solidFill>
                <a:latin typeface="Times New Roman"/>
                <a:cs typeface="Times New Roman"/>
              </a:rPr>
              <a:t>cusp  of </a:t>
            </a:r>
            <a:r>
              <a:rPr sz="1800" spc="-5" dirty="0">
                <a:solidFill>
                  <a:srgbClr val="FFFFFF"/>
                </a:solidFill>
                <a:latin typeface="Times New Roman"/>
                <a:cs typeface="Times New Roman"/>
              </a:rPr>
              <a:t>the mandibular </a:t>
            </a:r>
            <a:r>
              <a:rPr sz="1800" dirty="0">
                <a:solidFill>
                  <a:srgbClr val="FFFFFF"/>
                </a:solidFill>
                <a:latin typeface="Times New Roman"/>
                <a:cs typeface="Times New Roman"/>
              </a:rPr>
              <a:t>first </a:t>
            </a:r>
            <a:r>
              <a:rPr sz="1800" spc="-5" dirty="0">
                <a:solidFill>
                  <a:srgbClr val="FFFFFF"/>
                </a:solidFill>
                <a:latin typeface="Times New Roman"/>
                <a:cs typeface="Times New Roman"/>
              </a:rPr>
              <a:t>permanent molar </a:t>
            </a:r>
            <a:r>
              <a:rPr sz="1800" dirty="0">
                <a:solidFill>
                  <a:srgbClr val="FFFFFF"/>
                </a:solidFill>
                <a:latin typeface="Times New Roman"/>
                <a:cs typeface="Times New Roman"/>
              </a:rPr>
              <a:t>and </a:t>
            </a:r>
            <a:r>
              <a:rPr sz="1800" spc="-5" dirty="0">
                <a:solidFill>
                  <a:srgbClr val="FFFFFF"/>
                </a:solidFill>
                <a:latin typeface="Times New Roman"/>
                <a:cs typeface="Times New Roman"/>
              </a:rPr>
              <a:t>the distal aspect </a:t>
            </a:r>
            <a:r>
              <a:rPr sz="1800" dirty="0">
                <a:solidFill>
                  <a:srgbClr val="FFFFFF"/>
                </a:solidFill>
                <a:latin typeface="Times New Roman"/>
                <a:cs typeface="Times New Roman"/>
              </a:rPr>
              <a:t>of the </a:t>
            </a:r>
            <a:r>
              <a:rPr sz="1800" spc="-5" dirty="0">
                <a:solidFill>
                  <a:srgbClr val="FFFFFF"/>
                </a:solidFill>
                <a:latin typeface="Times New Roman"/>
                <a:cs typeface="Times New Roman"/>
              </a:rPr>
              <a:t>mandibular second </a:t>
            </a:r>
            <a:r>
              <a:rPr sz="1800" spc="-15" dirty="0">
                <a:solidFill>
                  <a:srgbClr val="FFFFFF"/>
                </a:solidFill>
                <a:latin typeface="Times New Roman"/>
                <a:cs typeface="Times New Roman"/>
              </a:rPr>
              <a:t>pre-molar.  </a:t>
            </a:r>
            <a:r>
              <a:rPr sz="1800" spc="-5" dirty="0">
                <a:solidFill>
                  <a:srgbClr val="FFFFFF"/>
                </a:solidFill>
                <a:latin typeface="Times New Roman"/>
                <a:cs typeface="Times New Roman"/>
              </a:rPr>
              <a:t>Also, the mesiolingual </a:t>
            </a:r>
            <a:r>
              <a:rPr sz="1800" dirty="0">
                <a:solidFill>
                  <a:srgbClr val="FFFFFF"/>
                </a:solidFill>
                <a:latin typeface="Times New Roman"/>
                <a:cs typeface="Times New Roman"/>
              </a:rPr>
              <a:t>cusp of </a:t>
            </a:r>
            <a:r>
              <a:rPr sz="1800" spc="-5" dirty="0">
                <a:solidFill>
                  <a:srgbClr val="FFFFFF"/>
                </a:solidFill>
                <a:latin typeface="Times New Roman"/>
                <a:cs typeface="Times New Roman"/>
              </a:rPr>
              <a:t>the maxillary </a:t>
            </a:r>
            <a:r>
              <a:rPr sz="1800" dirty="0">
                <a:solidFill>
                  <a:srgbClr val="FFFFFF"/>
                </a:solidFill>
                <a:latin typeface="Times New Roman"/>
                <a:cs typeface="Times New Roman"/>
              </a:rPr>
              <a:t>first </a:t>
            </a:r>
            <a:r>
              <a:rPr sz="1800" spc="-5" dirty="0">
                <a:solidFill>
                  <a:srgbClr val="FFFFFF"/>
                </a:solidFill>
                <a:latin typeface="Times New Roman"/>
                <a:cs typeface="Times New Roman"/>
              </a:rPr>
              <a:t>permanent molar </a:t>
            </a:r>
            <a:r>
              <a:rPr sz="1800" dirty="0">
                <a:solidFill>
                  <a:srgbClr val="FFFFFF"/>
                </a:solidFill>
                <a:latin typeface="Times New Roman"/>
                <a:cs typeface="Times New Roman"/>
              </a:rPr>
              <a:t>occludes </a:t>
            </a:r>
            <a:r>
              <a:rPr sz="1800" spc="-5" dirty="0">
                <a:solidFill>
                  <a:srgbClr val="FFFFFF"/>
                </a:solidFill>
                <a:latin typeface="Times New Roman"/>
                <a:cs typeface="Times New Roman"/>
              </a:rPr>
              <a:t>mesial </a:t>
            </a:r>
            <a:r>
              <a:rPr sz="1800" dirty="0">
                <a:solidFill>
                  <a:srgbClr val="FFFFFF"/>
                </a:solidFill>
                <a:latin typeface="Times New Roman"/>
                <a:cs typeface="Times New Roman"/>
              </a:rPr>
              <a:t>to </a:t>
            </a:r>
            <a:r>
              <a:rPr sz="1800" spc="-5" dirty="0">
                <a:solidFill>
                  <a:srgbClr val="FFFFFF"/>
                </a:solidFill>
                <a:latin typeface="Times New Roman"/>
                <a:cs typeface="Times New Roman"/>
              </a:rPr>
              <a:t>the mesio-  </a:t>
            </a:r>
            <a:r>
              <a:rPr sz="1800" dirty="0">
                <a:solidFill>
                  <a:srgbClr val="FFFFFF"/>
                </a:solidFill>
                <a:latin typeface="Times New Roman"/>
                <a:cs typeface="Times New Roman"/>
              </a:rPr>
              <a:t>lingual cusp of the mandibular </a:t>
            </a:r>
            <a:r>
              <a:rPr sz="1800" spc="-5" dirty="0">
                <a:solidFill>
                  <a:srgbClr val="FFFFFF"/>
                </a:solidFill>
                <a:latin typeface="Times New Roman"/>
                <a:cs typeface="Times New Roman"/>
              </a:rPr>
              <a:t>first permanent</a:t>
            </a:r>
            <a:r>
              <a:rPr sz="1800" spc="-20" dirty="0">
                <a:solidFill>
                  <a:srgbClr val="FFFFFF"/>
                </a:solidFill>
                <a:latin typeface="Times New Roman"/>
                <a:cs typeface="Times New Roman"/>
              </a:rPr>
              <a:t> molar.</a:t>
            </a:r>
            <a:endParaRPr sz="1800">
              <a:latin typeface="Times New Roman"/>
              <a:cs typeface="Times New Roman"/>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pPr marL="38100">
                <a:lnSpc>
                  <a:spcPts val="1240"/>
                </a:lnSpc>
              </a:pPr>
              <a:t>17</a:t>
            </a:fld>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3540" y="0"/>
            <a:ext cx="8375650" cy="1278555"/>
          </a:xfrm>
          <a:prstGeom prst="rect">
            <a:avLst/>
          </a:prstGeom>
        </p:spPr>
        <p:txBody>
          <a:bodyPr vert="horz" wrap="square" lIns="0" tIns="156210" rIns="0" bIns="0" rtlCol="0">
            <a:spAutoFit/>
          </a:bodyPr>
          <a:lstStyle/>
          <a:p>
            <a:pPr marL="355600" indent="-342900">
              <a:lnSpc>
                <a:spcPct val="100000"/>
              </a:lnSpc>
              <a:spcBef>
                <a:spcPts val="1230"/>
              </a:spcBef>
              <a:buFont typeface="Arial"/>
              <a:buChar char="•"/>
              <a:tabLst>
                <a:tab pos="354965" algn="l"/>
                <a:tab pos="355600" algn="l"/>
              </a:tabLst>
            </a:pPr>
            <a:r>
              <a:rPr sz="1800" dirty="0">
                <a:solidFill>
                  <a:srgbClr val="FFFF00"/>
                </a:solidFill>
                <a:latin typeface="Times New Roman"/>
                <a:cs typeface="Times New Roman"/>
              </a:rPr>
              <a:t>Class II – Division</a:t>
            </a:r>
            <a:r>
              <a:rPr sz="1800" spc="-25" dirty="0">
                <a:solidFill>
                  <a:srgbClr val="FFFF00"/>
                </a:solidFill>
                <a:latin typeface="Times New Roman"/>
                <a:cs typeface="Times New Roman"/>
              </a:rPr>
              <a:t> </a:t>
            </a:r>
            <a:r>
              <a:rPr sz="1800" dirty="0">
                <a:solidFill>
                  <a:srgbClr val="FFFF00"/>
                </a:solidFill>
                <a:latin typeface="Times New Roman"/>
                <a:cs typeface="Times New Roman"/>
              </a:rPr>
              <a:t>1</a:t>
            </a:r>
            <a:r>
              <a:rPr sz="1800" dirty="0">
                <a:solidFill>
                  <a:srgbClr val="FFFFFF"/>
                </a:solidFill>
                <a:latin typeface="Times New Roman"/>
                <a:cs typeface="Times New Roman"/>
              </a:rPr>
              <a:t>:</a:t>
            </a:r>
            <a:endParaRPr sz="1800">
              <a:latin typeface="Times New Roman"/>
              <a:cs typeface="Times New Roman"/>
            </a:endParaRPr>
          </a:p>
          <a:p>
            <a:pPr marL="355600" marR="5080" indent="-10795">
              <a:lnSpc>
                <a:spcPct val="150000"/>
              </a:lnSpc>
              <a:spcBef>
                <a:spcPts val="50"/>
              </a:spcBef>
            </a:pPr>
            <a:r>
              <a:rPr sz="1800" dirty="0">
                <a:solidFill>
                  <a:srgbClr val="FFFFFF"/>
                </a:solidFill>
                <a:latin typeface="Times New Roman"/>
                <a:cs typeface="Times New Roman"/>
              </a:rPr>
              <a:t>Along with </a:t>
            </a:r>
            <a:r>
              <a:rPr sz="1800" spc="-5" dirty="0">
                <a:solidFill>
                  <a:srgbClr val="FFFFFF"/>
                </a:solidFill>
                <a:latin typeface="Times New Roman"/>
                <a:cs typeface="Times New Roman"/>
              </a:rPr>
              <a:t>the molar relation as seen </a:t>
            </a:r>
            <a:r>
              <a:rPr sz="1800" dirty="0">
                <a:solidFill>
                  <a:srgbClr val="FFFFFF"/>
                </a:solidFill>
                <a:latin typeface="Times New Roman"/>
                <a:cs typeface="Times New Roman"/>
              </a:rPr>
              <a:t>in </a:t>
            </a:r>
            <a:r>
              <a:rPr sz="1800" spc="-5" dirty="0">
                <a:solidFill>
                  <a:srgbClr val="FFFFFF"/>
                </a:solidFill>
                <a:latin typeface="Times New Roman"/>
                <a:cs typeface="Times New Roman"/>
              </a:rPr>
              <a:t>typical </a:t>
            </a:r>
            <a:r>
              <a:rPr sz="1800" dirty="0">
                <a:solidFill>
                  <a:srgbClr val="FFFFFF"/>
                </a:solidFill>
                <a:latin typeface="Times New Roman"/>
                <a:cs typeface="Times New Roman"/>
              </a:rPr>
              <a:t>of class </a:t>
            </a:r>
            <a:r>
              <a:rPr sz="1800">
                <a:solidFill>
                  <a:srgbClr val="FFFFFF"/>
                </a:solidFill>
                <a:latin typeface="Times New Roman"/>
                <a:cs typeface="Times New Roman"/>
              </a:rPr>
              <a:t>II </a:t>
            </a:r>
            <a:r>
              <a:rPr sz="1800" spc="-5" smtClean="0">
                <a:solidFill>
                  <a:srgbClr val="FFFFFF"/>
                </a:solidFill>
                <a:latin typeface="Times New Roman"/>
                <a:cs typeface="Times New Roman"/>
              </a:rPr>
              <a:t>malocclusions</a:t>
            </a:r>
            <a:r>
              <a:rPr lang="en-US" sz="1800" spc="-5" dirty="0" smtClean="0">
                <a:solidFill>
                  <a:srgbClr val="FFFFFF"/>
                </a:solidFill>
                <a:latin typeface="Times New Roman"/>
                <a:cs typeface="Times New Roman"/>
              </a:rPr>
              <a:t>, severe overbite . Severe </a:t>
            </a:r>
            <a:r>
              <a:rPr lang="en-US" sz="1800" spc="-5" dirty="0" err="1" smtClean="0">
                <a:solidFill>
                  <a:srgbClr val="FFFFFF"/>
                </a:solidFill>
                <a:latin typeface="Times New Roman"/>
                <a:cs typeface="Times New Roman"/>
              </a:rPr>
              <a:t>overjet</a:t>
            </a:r>
            <a:r>
              <a:rPr sz="1800" smtClean="0">
                <a:solidFill>
                  <a:srgbClr val="FFFFFF"/>
                </a:solidFill>
                <a:latin typeface="Times New Roman"/>
                <a:cs typeface="Times New Roman"/>
              </a:rPr>
              <a:t>.</a:t>
            </a:r>
            <a:endParaRPr sz="1800">
              <a:latin typeface="Times New Roman"/>
              <a:cs typeface="Times New Roman"/>
            </a:endParaRPr>
          </a:p>
        </p:txBody>
      </p:sp>
      <p:sp>
        <p:nvSpPr>
          <p:cNvPr id="3" name="object 3"/>
          <p:cNvSpPr txBox="1"/>
          <p:nvPr/>
        </p:nvSpPr>
        <p:spPr>
          <a:xfrm>
            <a:off x="383540" y="2254122"/>
            <a:ext cx="8378825" cy="1589405"/>
          </a:xfrm>
          <a:prstGeom prst="rect">
            <a:avLst/>
          </a:prstGeom>
        </p:spPr>
        <p:txBody>
          <a:bodyPr vert="horz" wrap="square" lIns="0" tIns="12700" rIns="0" bIns="0" rtlCol="0">
            <a:spAutoFit/>
          </a:bodyPr>
          <a:lstStyle/>
          <a:p>
            <a:pPr marL="355600" indent="-342900" algn="just">
              <a:lnSpc>
                <a:spcPct val="100000"/>
              </a:lnSpc>
              <a:spcBef>
                <a:spcPts val="100"/>
              </a:spcBef>
              <a:buFont typeface="Arial"/>
              <a:buChar char="•"/>
              <a:tabLst>
                <a:tab pos="355600" algn="l"/>
              </a:tabLst>
            </a:pPr>
            <a:r>
              <a:rPr sz="1800" dirty="0">
                <a:solidFill>
                  <a:srgbClr val="FFFF00"/>
                </a:solidFill>
                <a:latin typeface="Times New Roman"/>
                <a:cs typeface="Times New Roman"/>
              </a:rPr>
              <a:t>Class II – Division</a:t>
            </a:r>
            <a:r>
              <a:rPr sz="1800" spc="-20" dirty="0">
                <a:solidFill>
                  <a:srgbClr val="FFFF00"/>
                </a:solidFill>
                <a:latin typeface="Times New Roman"/>
                <a:cs typeface="Times New Roman"/>
              </a:rPr>
              <a:t> </a:t>
            </a:r>
            <a:r>
              <a:rPr sz="1800" dirty="0">
                <a:solidFill>
                  <a:srgbClr val="FFFF00"/>
                </a:solidFill>
                <a:latin typeface="Times New Roman"/>
                <a:cs typeface="Times New Roman"/>
              </a:rPr>
              <a:t>2</a:t>
            </a:r>
            <a:r>
              <a:rPr sz="1800" dirty="0">
                <a:solidFill>
                  <a:srgbClr val="FFFFFF"/>
                </a:solidFill>
                <a:latin typeface="Times New Roman"/>
                <a:cs typeface="Times New Roman"/>
              </a:rPr>
              <a:t>:</a:t>
            </a:r>
            <a:endParaRPr sz="1800">
              <a:latin typeface="Times New Roman"/>
              <a:cs typeface="Times New Roman"/>
            </a:endParaRPr>
          </a:p>
          <a:p>
            <a:pPr marL="355600" marR="5080" indent="-10795" algn="just">
              <a:lnSpc>
                <a:spcPct val="150000"/>
              </a:lnSpc>
              <a:spcBef>
                <a:spcPts val="430"/>
              </a:spcBef>
            </a:pPr>
            <a:r>
              <a:rPr sz="1800" dirty="0">
                <a:solidFill>
                  <a:srgbClr val="FFFFFF"/>
                </a:solidFill>
                <a:latin typeface="Times New Roman"/>
                <a:cs typeface="Times New Roman"/>
              </a:rPr>
              <a:t>Along </a:t>
            </a:r>
            <a:r>
              <a:rPr sz="1800" spc="-5" dirty="0">
                <a:solidFill>
                  <a:srgbClr val="FFFFFF"/>
                </a:solidFill>
                <a:latin typeface="Times New Roman"/>
                <a:cs typeface="Times New Roman"/>
              </a:rPr>
              <a:t>with </a:t>
            </a:r>
            <a:r>
              <a:rPr sz="1800" dirty="0">
                <a:solidFill>
                  <a:srgbClr val="FFFFFF"/>
                </a:solidFill>
                <a:latin typeface="Times New Roman"/>
                <a:cs typeface="Times New Roman"/>
              </a:rPr>
              <a:t>the </a:t>
            </a:r>
            <a:r>
              <a:rPr sz="1800" spc="-5" dirty="0">
                <a:solidFill>
                  <a:srgbClr val="FFFFFF"/>
                </a:solidFill>
                <a:latin typeface="Times New Roman"/>
                <a:cs typeface="Times New Roman"/>
              </a:rPr>
              <a:t>typical class </a:t>
            </a:r>
            <a:r>
              <a:rPr sz="1800" dirty="0">
                <a:solidFill>
                  <a:srgbClr val="FFFFFF"/>
                </a:solidFill>
                <a:latin typeface="Times New Roman"/>
                <a:cs typeface="Times New Roman"/>
              </a:rPr>
              <a:t>II </a:t>
            </a:r>
            <a:r>
              <a:rPr sz="1800" spc="-5" dirty="0">
                <a:solidFill>
                  <a:srgbClr val="FFFFFF"/>
                </a:solidFill>
                <a:latin typeface="Times New Roman"/>
                <a:cs typeface="Times New Roman"/>
              </a:rPr>
              <a:t>molar </a:t>
            </a:r>
            <a:r>
              <a:rPr sz="1800" dirty="0">
                <a:solidFill>
                  <a:srgbClr val="FFFFFF"/>
                </a:solidFill>
                <a:latin typeface="Times New Roman"/>
                <a:cs typeface="Times New Roman"/>
              </a:rPr>
              <a:t>relationship, </a:t>
            </a:r>
            <a:r>
              <a:rPr sz="1800" spc="-5" dirty="0">
                <a:solidFill>
                  <a:srgbClr val="FFFFFF"/>
                </a:solidFill>
                <a:latin typeface="Times New Roman"/>
                <a:cs typeface="Times New Roman"/>
              </a:rPr>
              <a:t>the maxillary </a:t>
            </a:r>
            <a:r>
              <a:rPr sz="1800" dirty="0">
                <a:solidFill>
                  <a:srgbClr val="FFFFFF"/>
                </a:solidFill>
                <a:latin typeface="Times New Roman"/>
                <a:cs typeface="Times New Roman"/>
              </a:rPr>
              <a:t>incisors are near  normal </a:t>
            </a:r>
            <a:r>
              <a:rPr sz="1800" spc="-5" dirty="0">
                <a:solidFill>
                  <a:srgbClr val="FFFFFF"/>
                </a:solidFill>
                <a:latin typeface="Times New Roman"/>
                <a:cs typeface="Times New Roman"/>
              </a:rPr>
              <a:t>anteroposteriorly or slightly </a:t>
            </a:r>
            <a:r>
              <a:rPr sz="1800" dirty="0">
                <a:solidFill>
                  <a:srgbClr val="FFFFFF"/>
                </a:solidFill>
                <a:latin typeface="Times New Roman"/>
                <a:cs typeface="Times New Roman"/>
              </a:rPr>
              <a:t>in </a:t>
            </a:r>
            <a:r>
              <a:rPr sz="1800" spc="-5" dirty="0">
                <a:solidFill>
                  <a:srgbClr val="FFFFFF"/>
                </a:solidFill>
                <a:latin typeface="Times New Roman"/>
                <a:cs typeface="Times New Roman"/>
              </a:rPr>
              <a:t>linguoversion </a:t>
            </a:r>
            <a:r>
              <a:rPr sz="1800" dirty="0">
                <a:solidFill>
                  <a:srgbClr val="FFFFFF"/>
                </a:solidFill>
                <a:latin typeface="Times New Roman"/>
                <a:cs typeface="Times New Roman"/>
              </a:rPr>
              <a:t>whereas the </a:t>
            </a:r>
            <a:r>
              <a:rPr sz="1800" spc="-5" dirty="0">
                <a:solidFill>
                  <a:srgbClr val="FFFFFF"/>
                </a:solidFill>
                <a:latin typeface="Times New Roman"/>
                <a:cs typeface="Times New Roman"/>
              </a:rPr>
              <a:t>maxillary lateral  </a:t>
            </a:r>
            <a:r>
              <a:rPr sz="1800" dirty="0">
                <a:solidFill>
                  <a:srgbClr val="FFFFFF"/>
                </a:solidFill>
                <a:latin typeface="Times New Roman"/>
                <a:cs typeface="Times New Roman"/>
              </a:rPr>
              <a:t>incisors are tipped labially and/or</a:t>
            </a:r>
            <a:r>
              <a:rPr sz="1800" spc="-60" dirty="0">
                <a:solidFill>
                  <a:srgbClr val="FFFFFF"/>
                </a:solidFill>
                <a:latin typeface="Times New Roman"/>
                <a:cs typeface="Times New Roman"/>
              </a:rPr>
              <a:t> </a:t>
            </a:r>
            <a:r>
              <a:rPr sz="1800" spc="-10" dirty="0">
                <a:solidFill>
                  <a:srgbClr val="FFFFFF"/>
                </a:solidFill>
                <a:latin typeface="Times New Roman"/>
                <a:cs typeface="Times New Roman"/>
              </a:rPr>
              <a:t>mesially.</a:t>
            </a:r>
            <a:endParaRPr sz="1800">
              <a:latin typeface="Times New Roman"/>
              <a:cs typeface="Times New Roman"/>
            </a:endParaRPr>
          </a:p>
        </p:txBody>
      </p:sp>
      <p:sp>
        <p:nvSpPr>
          <p:cNvPr id="4" name="object 4"/>
          <p:cNvSpPr txBox="1"/>
          <p:nvPr/>
        </p:nvSpPr>
        <p:spPr>
          <a:xfrm>
            <a:off x="383540" y="4943094"/>
            <a:ext cx="8377555" cy="1177925"/>
          </a:xfrm>
          <a:prstGeom prst="rect">
            <a:avLst/>
          </a:prstGeom>
        </p:spPr>
        <p:txBody>
          <a:bodyPr vert="horz" wrap="square" lIns="0" tIns="12700" rIns="0" bIns="0" rtlCol="0">
            <a:spAutoFit/>
          </a:bodyPr>
          <a:lstStyle/>
          <a:p>
            <a:pPr marL="355600" indent="-342900">
              <a:lnSpc>
                <a:spcPct val="100000"/>
              </a:lnSpc>
              <a:spcBef>
                <a:spcPts val="100"/>
              </a:spcBef>
              <a:buFont typeface="Arial"/>
              <a:buChar char="•"/>
              <a:tabLst>
                <a:tab pos="354965" algn="l"/>
                <a:tab pos="355600" algn="l"/>
              </a:tabLst>
            </a:pPr>
            <a:r>
              <a:rPr sz="1800" dirty="0">
                <a:solidFill>
                  <a:srgbClr val="FFFF00"/>
                </a:solidFill>
                <a:latin typeface="Times New Roman"/>
                <a:cs typeface="Times New Roman"/>
              </a:rPr>
              <a:t>Class II – Subdivision</a:t>
            </a:r>
            <a:r>
              <a:rPr sz="1800" spc="-15" dirty="0">
                <a:solidFill>
                  <a:srgbClr val="FFFF00"/>
                </a:solidFill>
                <a:latin typeface="Times New Roman"/>
                <a:cs typeface="Times New Roman"/>
              </a:rPr>
              <a:t> </a:t>
            </a:r>
            <a:r>
              <a:rPr sz="1800" dirty="0">
                <a:solidFill>
                  <a:srgbClr val="FFFFFF"/>
                </a:solidFill>
                <a:latin typeface="Times New Roman"/>
                <a:cs typeface="Times New Roman"/>
              </a:rPr>
              <a:t>:</a:t>
            </a:r>
            <a:endParaRPr sz="1800">
              <a:latin typeface="Times New Roman"/>
              <a:cs typeface="Times New Roman"/>
            </a:endParaRPr>
          </a:p>
          <a:p>
            <a:pPr marL="355600" marR="5080" indent="-3175">
              <a:lnSpc>
                <a:spcPct val="150000"/>
              </a:lnSpc>
              <a:spcBef>
                <a:spcPts val="430"/>
              </a:spcBef>
            </a:pPr>
            <a:r>
              <a:rPr sz="1800" dirty="0">
                <a:solidFill>
                  <a:srgbClr val="FFFFFF"/>
                </a:solidFill>
                <a:latin typeface="Times New Roman"/>
                <a:cs typeface="Times New Roman"/>
              </a:rPr>
              <a:t>When the </a:t>
            </a:r>
            <a:r>
              <a:rPr sz="1800" spc="-5" dirty="0">
                <a:solidFill>
                  <a:srgbClr val="FFFFFF"/>
                </a:solidFill>
                <a:latin typeface="Times New Roman"/>
                <a:cs typeface="Times New Roman"/>
              </a:rPr>
              <a:t>class </a:t>
            </a:r>
            <a:r>
              <a:rPr sz="1800" dirty="0">
                <a:solidFill>
                  <a:srgbClr val="FFFFFF"/>
                </a:solidFill>
                <a:latin typeface="Times New Roman"/>
                <a:cs typeface="Times New Roman"/>
              </a:rPr>
              <a:t>II molar relationship </a:t>
            </a:r>
            <a:r>
              <a:rPr sz="1800" spc="-5" dirty="0">
                <a:solidFill>
                  <a:srgbClr val="FFFFFF"/>
                </a:solidFill>
                <a:latin typeface="Times New Roman"/>
                <a:cs typeface="Times New Roman"/>
              </a:rPr>
              <a:t>occurs </a:t>
            </a:r>
            <a:r>
              <a:rPr sz="1800" dirty="0">
                <a:solidFill>
                  <a:srgbClr val="FFFFFF"/>
                </a:solidFill>
                <a:latin typeface="Times New Roman"/>
                <a:cs typeface="Times New Roman"/>
              </a:rPr>
              <a:t>on one side of the dental </a:t>
            </a:r>
            <a:r>
              <a:rPr sz="1800" spc="-5" dirty="0">
                <a:solidFill>
                  <a:srgbClr val="FFFFFF"/>
                </a:solidFill>
                <a:latin typeface="Times New Roman"/>
                <a:cs typeface="Times New Roman"/>
              </a:rPr>
              <a:t>arch </a:t>
            </a:r>
            <a:r>
              <a:rPr sz="1800" spc="-25" dirty="0">
                <a:solidFill>
                  <a:srgbClr val="FFFFFF"/>
                </a:solidFill>
                <a:latin typeface="Times New Roman"/>
                <a:cs typeface="Times New Roman"/>
              </a:rPr>
              <a:t>only, </a:t>
            </a:r>
            <a:r>
              <a:rPr sz="1800" dirty="0">
                <a:solidFill>
                  <a:srgbClr val="FFFFFF"/>
                </a:solidFill>
                <a:latin typeface="Times New Roman"/>
                <a:cs typeface="Times New Roman"/>
              </a:rPr>
              <a:t>the  malocclusion </a:t>
            </a:r>
            <a:r>
              <a:rPr sz="1800" spc="-5" dirty="0">
                <a:solidFill>
                  <a:srgbClr val="FFFFFF"/>
                </a:solidFill>
                <a:latin typeface="Times New Roman"/>
                <a:cs typeface="Times New Roman"/>
              </a:rPr>
              <a:t>is </a:t>
            </a:r>
            <a:r>
              <a:rPr sz="1800" dirty="0">
                <a:solidFill>
                  <a:srgbClr val="FFFFFF"/>
                </a:solidFill>
                <a:latin typeface="Times New Roman"/>
                <a:cs typeface="Times New Roman"/>
              </a:rPr>
              <a:t>referred to </a:t>
            </a:r>
            <a:r>
              <a:rPr sz="1800" spc="-5" dirty="0">
                <a:solidFill>
                  <a:srgbClr val="FFFFFF"/>
                </a:solidFill>
                <a:latin typeface="Times New Roman"/>
                <a:cs typeface="Times New Roman"/>
              </a:rPr>
              <a:t>as </a:t>
            </a:r>
            <a:r>
              <a:rPr sz="1800" dirty="0">
                <a:solidFill>
                  <a:srgbClr val="FFFFFF"/>
                </a:solidFill>
                <a:latin typeface="Times New Roman"/>
                <a:cs typeface="Times New Roman"/>
              </a:rPr>
              <a:t>a subdivision of </a:t>
            </a:r>
            <a:r>
              <a:rPr sz="1800" spc="-5" dirty="0">
                <a:solidFill>
                  <a:srgbClr val="FFFFFF"/>
                </a:solidFill>
                <a:latin typeface="Times New Roman"/>
                <a:cs typeface="Times New Roman"/>
              </a:rPr>
              <a:t>its</a:t>
            </a:r>
            <a:r>
              <a:rPr sz="1800" spc="-65" dirty="0">
                <a:solidFill>
                  <a:srgbClr val="FFFFFF"/>
                </a:solidFill>
                <a:latin typeface="Times New Roman"/>
                <a:cs typeface="Times New Roman"/>
              </a:rPr>
              <a:t> </a:t>
            </a:r>
            <a:r>
              <a:rPr sz="1800" dirty="0">
                <a:solidFill>
                  <a:srgbClr val="FFFFFF"/>
                </a:solidFill>
                <a:latin typeface="Times New Roman"/>
                <a:cs typeface="Times New Roman"/>
              </a:rPr>
              <a:t>division.</a:t>
            </a:r>
            <a:endParaRPr sz="1800">
              <a:latin typeface="Times New Roman"/>
              <a:cs typeface="Times New Roman"/>
            </a:endParaRPr>
          </a:p>
        </p:txBody>
      </p:sp>
      <p:sp>
        <p:nvSpPr>
          <p:cNvPr id="6" name="object 6"/>
          <p:cNvSpPr/>
          <p:nvPr/>
        </p:nvSpPr>
        <p:spPr>
          <a:xfrm>
            <a:off x="4038600" y="3886200"/>
            <a:ext cx="1828800" cy="15240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pPr marL="38100">
                <a:lnSpc>
                  <a:spcPts val="1240"/>
                </a:lnSpc>
              </a:pPr>
              <a:t>18</a:t>
            </a:fld>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35985" y="141223"/>
            <a:ext cx="3232150" cy="299720"/>
          </a:xfrm>
          <a:prstGeom prst="rect">
            <a:avLst/>
          </a:prstGeom>
        </p:spPr>
        <p:txBody>
          <a:bodyPr vert="horz" wrap="square" lIns="0" tIns="12700" rIns="0" bIns="0" rtlCol="0">
            <a:spAutoFit/>
          </a:bodyPr>
          <a:lstStyle/>
          <a:p>
            <a:pPr marL="12700">
              <a:lnSpc>
                <a:spcPct val="100000"/>
              </a:lnSpc>
              <a:spcBef>
                <a:spcPts val="100"/>
              </a:spcBef>
              <a:tabLst>
                <a:tab pos="817244" algn="l"/>
                <a:tab pos="1296035" algn="l"/>
                <a:tab pos="1504315" algn="l"/>
              </a:tabLst>
            </a:pPr>
            <a:r>
              <a:rPr b="1" u="none" spc="-5" dirty="0">
                <a:solidFill>
                  <a:srgbClr val="FFFF00"/>
                </a:solidFill>
                <a:latin typeface="Times New Roman"/>
                <a:cs typeface="Times New Roman"/>
              </a:rPr>
              <a:t>C</a:t>
            </a:r>
            <a:r>
              <a:rPr b="1" u="none" spc="-155" dirty="0">
                <a:solidFill>
                  <a:srgbClr val="FFFF00"/>
                </a:solidFill>
                <a:latin typeface="Times New Roman"/>
                <a:cs typeface="Times New Roman"/>
              </a:rPr>
              <a:t> </a:t>
            </a:r>
            <a:r>
              <a:rPr b="1" u="none" dirty="0">
                <a:solidFill>
                  <a:srgbClr val="FFFF00"/>
                </a:solidFill>
                <a:latin typeface="Times New Roman"/>
                <a:cs typeface="Times New Roman"/>
              </a:rPr>
              <a:t>l</a:t>
            </a:r>
            <a:r>
              <a:rPr b="1" u="none" spc="-150" dirty="0">
                <a:solidFill>
                  <a:srgbClr val="FFFF00"/>
                </a:solidFill>
                <a:latin typeface="Times New Roman"/>
                <a:cs typeface="Times New Roman"/>
              </a:rPr>
              <a:t> </a:t>
            </a:r>
            <a:r>
              <a:rPr b="1" u="none" dirty="0">
                <a:solidFill>
                  <a:srgbClr val="FFFF00"/>
                </a:solidFill>
                <a:latin typeface="Times New Roman"/>
                <a:cs typeface="Times New Roman"/>
              </a:rPr>
              <a:t>a</a:t>
            </a:r>
            <a:r>
              <a:rPr b="1" u="none" spc="-150" dirty="0">
                <a:solidFill>
                  <a:srgbClr val="FFFF00"/>
                </a:solidFill>
                <a:latin typeface="Times New Roman"/>
                <a:cs typeface="Times New Roman"/>
              </a:rPr>
              <a:t> </a:t>
            </a:r>
            <a:r>
              <a:rPr b="1" u="none" spc="-5" dirty="0">
                <a:solidFill>
                  <a:srgbClr val="FFFF00"/>
                </a:solidFill>
                <a:latin typeface="Times New Roman"/>
                <a:cs typeface="Times New Roman"/>
              </a:rPr>
              <a:t>s</a:t>
            </a:r>
            <a:r>
              <a:rPr b="1" u="none" spc="-160" dirty="0">
                <a:solidFill>
                  <a:srgbClr val="FFFF00"/>
                </a:solidFill>
                <a:latin typeface="Times New Roman"/>
                <a:cs typeface="Times New Roman"/>
              </a:rPr>
              <a:t> </a:t>
            </a:r>
            <a:r>
              <a:rPr b="1" u="none" spc="-5" dirty="0">
                <a:solidFill>
                  <a:srgbClr val="FFFF00"/>
                </a:solidFill>
                <a:latin typeface="Times New Roman"/>
                <a:cs typeface="Times New Roman"/>
              </a:rPr>
              <a:t>s	I</a:t>
            </a:r>
            <a:r>
              <a:rPr b="1" u="none" spc="-155" dirty="0">
                <a:solidFill>
                  <a:srgbClr val="FFFF00"/>
                </a:solidFill>
                <a:latin typeface="Times New Roman"/>
                <a:cs typeface="Times New Roman"/>
              </a:rPr>
              <a:t> </a:t>
            </a:r>
            <a:r>
              <a:rPr b="1" u="none" spc="-5" dirty="0">
                <a:solidFill>
                  <a:srgbClr val="FFFF00"/>
                </a:solidFill>
                <a:latin typeface="Times New Roman"/>
                <a:cs typeface="Times New Roman"/>
              </a:rPr>
              <a:t>I</a:t>
            </a:r>
            <a:r>
              <a:rPr b="1" u="none" spc="-160" dirty="0">
                <a:solidFill>
                  <a:srgbClr val="FFFF00"/>
                </a:solidFill>
                <a:latin typeface="Times New Roman"/>
                <a:cs typeface="Times New Roman"/>
              </a:rPr>
              <a:t> </a:t>
            </a:r>
            <a:r>
              <a:rPr b="1" u="none" spc="-5" dirty="0">
                <a:solidFill>
                  <a:srgbClr val="FFFF00"/>
                </a:solidFill>
                <a:latin typeface="Times New Roman"/>
                <a:cs typeface="Times New Roman"/>
              </a:rPr>
              <a:t>I	</a:t>
            </a:r>
            <a:r>
              <a:rPr b="1" u="none" dirty="0">
                <a:solidFill>
                  <a:srgbClr val="FFFF00"/>
                </a:solidFill>
                <a:latin typeface="Times New Roman"/>
                <a:cs typeface="Times New Roman"/>
              </a:rPr>
              <a:t>-	M</a:t>
            </a:r>
            <a:r>
              <a:rPr b="1" u="none" spc="-155" dirty="0">
                <a:solidFill>
                  <a:srgbClr val="FFFF00"/>
                </a:solidFill>
                <a:latin typeface="Times New Roman"/>
                <a:cs typeface="Times New Roman"/>
              </a:rPr>
              <a:t> </a:t>
            </a:r>
            <a:r>
              <a:rPr b="1" u="none" dirty="0">
                <a:solidFill>
                  <a:srgbClr val="FFFF00"/>
                </a:solidFill>
                <a:latin typeface="Times New Roman"/>
                <a:cs typeface="Times New Roman"/>
              </a:rPr>
              <a:t>a</a:t>
            </a:r>
            <a:r>
              <a:rPr b="1" u="none" spc="-165" dirty="0">
                <a:solidFill>
                  <a:srgbClr val="FFFF00"/>
                </a:solidFill>
                <a:latin typeface="Times New Roman"/>
                <a:cs typeface="Times New Roman"/>
              </a:rPr>
              <a:t> </a:t>
            </a:r>
            <a:r>
              <a:rPr b="1" u="none" dirty="0">
                <a:solidFill>
                  <a:srgbClr val="FFFF00"/>
                </a:solidFill>
                <a:latin typeface="Times New Roman"/>
                <a:cs typeface="Times New Roman"/>
              </a:rPr>
              <a:t>l</a:t>
            </a:r>
            <a:r>
              <a:rPr b="1" u="none" spc="-155" dirty="0">
                <a:solidFill>
                  <a:srgbClr val="FFFF00"/>
                </a:solidFill>
                <a:latin typeface="Times New Roman"/>
                <a:cs typeface="Times New Roman"/>
              </a:rPr>
              <a:t> </a:t>
            </a:r>
            <a:r>
              <a:rPr b="1" u="none" dirty="0">
                <a:solidFill>
                  <a:srgbClr val="FFFF00"/>
                </a:solidFill>
                <a:latin typeface="Times New Roman"/>
                <a:cs typeface="Times New Roman"/>
              </a:rPr>
              <a:t>o</a:t>
            </a:r>
            <a:r>
              <a:rPr b="1" u="none" spc="-165" dirty="0">
                <a:solidFill>
                  <a:srgbClr val="FFFF00"/>
                </a:solidFill>
                <a:latin typeface="Times New Roman"/>
                <a:cs typeface="Times New Roman"/>
              </a:rPr>
              <a:t> </a:t>
            </a:r>
            <a:r>
              <a:rPr b="1" u="none" dirty="0">
                <a:solidFill>
                  <a:srgbClr val="FFFF00"/>
                </a:solidFill>
                <a:latin typeface="Times New Roman"/>
                <a:cs typeface="Times New Roman"/>
              </a:rPr>
              <a:t>c</a:t>
            </a:r>
            <a:r>
              <a:rPr b="1" u="none" spc="-155" dirty="0">
                <a:solidFill>
                  <a:srgbClr val="FFFF00"/>
                </a:solidFill>
                <a:latin typeface="Times New Roman"/>
                <a:cs typeface="Times New Roman"/>
              </a:rPr>
              <a:t> </a:t>
            </a:r>
            <a:r>
              <a:rPr b="1" u="none" dirty="0">
                <a:solidFill>
                  <a:srgbClr val="FFFF00"/>
                </a:solidFill>
                <a:latin typeface="Times New Roman"/>
                <a:cs typeface="Times New Roman"/>
              </a:rPr>
              <a:t>c</a:t>
            </a:r>
            <a:r>
              <a:rPr b="1" u="none" spc="-160" dirty="0">
                <a:solidFill>
                  <a:srgbClr val="FFFF00"/>
                </a:solidFill>
                <a:latin typeface="Times New Roman"/>
                <a:cs typeface="Times New Roman"/>
              </a:rPr>
              <a:t> </a:t>
            </a:r>
            <a:r>
              <a:rPr b="1" u="none" dirty="0">
                <a:solidFill>
                  <a:srgbClr val="FFFF00"/>
                </a:solidFill>
                <a:latin typeface="Times New Roman"/>
                <a:cs typeface="Times New Roman"/>
              </a:rPr>
              <a:t>l</a:t>
            </a:r>
            <a:r>
              <a:rPr b="1" u="none" spc="-160" dirty="0">
                <a:solidFill>
                  <a:srgbClr val="FFFF00"/>
                </a:solidFill>
                <a:latin typeface="Times New Roman"/>
                <a:cs typeface="Times New Roman"/>
              </a:rPr>
              <a:t> </a:t>
            </a:r>
            <a:r>
              <a:rPr b="1" u="none" spc="-5" dirty="0">
                <a:solidFill>
                  <a:srgbClr val="FFFF00"/>
                </a:solidFill>
                <a:latin typeface="Times New Roman"/>
                <a:cs typeface="Times New Roman"/>
              </a:rPr>
              <a:t>u</a:t>
            </a:r>
            <a:r>
              <a:rPr b="1" u="none" spc="-165" dirty="0">
                <a:solidFill>
                  <a:srgbClr val="FFFF00"/>
                </a:solidFill>
                <a:latin typeface="Times New Roman"/>
                <a:cs typeface="Times New Roman"/>
              </a:rPr>
              <a:t> </a:t>
            </a:r>
            <a:r>
              <a:rPr b="1" u="none" spc="-5" dirty="0">
                <a:solidFill>
                  <a:srgbClr val="FFFF00"/>
                </a:solidFill>
                <a:latin typeface="Times New Roman"/>
                <a:cs typeface="Times New Roman"/>
              </a:rPr>
              <a:t>s</a:t>
            </a:r>
            <a:r>
              <a:rPr b="1" u="none" spc="-165" dirty="0">
                <a:solidFill>
                  <a:srgbClr val="FFFF00"/>
                </a:solidFill>
                <a:latin typeface="Times New Roman"/>
                <a:cs typeface="Times New Roman"/>
              </a:rPr>
              <a:t> </a:t>
            </a:r>
            <a:r>
              <a:rPr b="1" u="none" dirty="0">
                <a:solidFill>
                  <a:srgbClr val="FFFF00"/>
                </a:solidFill>
                <a:latin typeface="Times New Roman"/>
                <a:cs typeface="Times New Roman"/>
              </a:rPr>
              <a:t>i</a:t>
            </a:r>
            <a:r>
              <a:rPr b="1" u="none" spc="-160" dirty="0">
                <a:solidFill>
                  <a:srgbClr val="FFFF00"/>
                </a:solidFill>
                <a:latin typeface="Times New Roman"/>
                <a:cs typeface="Times New Roman"/>
              </a:rPr>
              <a:t> </a:t>
            </a:r>
            <a:r>
              <a:rPr b="1" u="none" dirty="0">
                <a:solidFill>
                  <a:srgbClr val="FFFF00"/>
                </a:solidFill>
                <a:latin typeface="Times New Roman"/>
                <a:cs typeface="Times New Roman"/>
              </a:rPr>
              <a:t>o</a:t>
            </a:r>
            <a:r>
              <a:rPr b="1" u="none" spc="-160" dirty="0">
                <a:solidFill>
                  <a:srgbClr val="FFFF00"/>
                </a:solidFill>
                <a:latin typeface="Times New Roman"/>
                <a:cs typeface="Times New Roman"/>
              </a:rPr>
              <a:t> </a:t>
            </a:r>
            <a:r>
              <a:rPr b="1" u="none" spc="-5" dirty="0">
                <a:solidFill>
                  <a:srgbClr val="FFFF00"/>
                </a:solidFill>
                <a:latin typeface="Times New Roman"/>
                <a:cs typeface="Times New Roman"/>
              </a:rPr>
              <a:t>n</a:t>
            </a:r>
          </a:p>
        </p:txBody>
      </p:sp>
      <p:sp>
        <p:nvSpPr>
          <p:cNvPr id="3" name="object 3"/>
          <p:cNvSpPr/>
          <p:nvPr/>
        </p:nvSpPr>
        <p:spPr>
          <a:xfrm>
            <a:off x="1909572" y="533400"/>
            <a:ext cx="5177028" cy="29718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object 4"/>
          <p:cNvSpPr txBox="1"/>
          <p:nvPr/>
        </p:nvSpPr>
        <p:spPr>
          <a:xfrm>
            <a:off x="78739" y="4016607"/>
            <a:ext cx="8987790" cy="1671320"/>
          </a:xfrm>
          <a:prstGeom prst="rect">
            <a:avLst/>
          </a:prstGeom>
        </p:spPr>
        <p:txBody>
          <a:bodyPr vert="horz" wrap="square" lIns="0" tIns="12065" rIns="0" bIns="0" rtlCol="0">
            <a:spAutoFit/>
          </a:bodyPr>
          <a:lstStyle/>
          <a:p>
            <a:pPr marL="12700" marR="5080" algn="just">
              <a:lnSpc>
                <a:spcPct val="150000"/>
              </a:lnSpc>
              <a:spcBef>
                <a:spcPts val="95"/>
              </a:spcBef>
            </a:pPr>
            <a:r>
              <a:rPr sz="1800" dirty="0">
                <a:solidFill>
                  <a:srgbClr val="FFFFFF"/>
                </a:solidFill>
                <a:latin typeface="Times New Roman"/>
                <a:cs typeface="Times New Roman"/>
              </a:rPr>
              <a:t>The </a:t>
            </a:r>
            <a:r>
              <a:rPr sz="1800" spc="-5" dirty="0">
                <a:solidFill>
                  <a:srgbClr val="FFFFFF"/>
                </a:solidFill>
                <a:latin typeface="Times New Roman"/>
                <a:cs typeface="Times New Roman"/>
              </a:rPr>
              <a:t>mandibular dental </a:t>
            </a:r>
            <a:r>
              <a:rPr sz="1800" dirty="0">
                <a:solidFill>
                  <a:srgbClr val="FFFFFF"/>
                </a:solidFill>
                <a:latin typeface="Times New Roman"/>
                <a:cs typeface="Times New Roman"/>
              </a:rPr>
              <a:t>arch and </a:t>
            </a:r>
            <a:r>
              <a:rPr sz="1800" spc="-5" dirty="0">
                <a:solidFill>
                  <a:srgbClr val="FFFFFF"/>
                </a:solidFill>
                <a:latin typeface="Times New Roman"/>
                <a:cs typeface="Times New Roman"/>
              </a:rPr>
              <a:t>body is </a:t>
            </a:r>
            <a:r>
              <a:rPr sz="1800" dirty="0">
                <a:solidFill>
                  <a:srgbClr val="FFFFFF"/>
                </a:solidFill>
                <a:latin typeface="Times New Roman"/>
                <a:cs typeface="Times New Roman"/>
              </a:rPr>
              <a:t>in </a:t>
            </a:r>
            <a:r>
              <a:rPr sz="1800" spc="-5" dirty="0">
                <a:solidFill>
                  <a:srgbClr val="FFFFFF"/>
                </a:solidFill>
                <a:latin typeface="Times New Roman"/>
                <a:cs typeface="Times New Roman"/>
              </a:rPr>
              <a:t>mesial relationship to </a:t>
            </a:r>
            <a:r>
              <a:rPr sz="1800" dirty="0">
                <a:solidFill>
                  <a:srgbClr val="FFFFFF"/>
                </a:solidFill>
                <a:latin typeface="Times New Roman"/>
                <a:cs typeface="Times New Roman"/>
              </a:rPr>
              <a:t>the </a:t>
            </a:r>
            <a:r>
              <a:rPr sz="1800" spc="-5" dirty="0">
                <a:solidFill>
                  <a:srgbClr val="FFFFFF"/>
                </a:solidFill>
                <a:latin typeface="Times New Roman"/>
                <a:cs typeface="Times New Roman"/>
              </a:rPr>
              <a:t>maxillary </a:t>
            </a:r>
            <a:r>
              <a:rPr sz="1800" dirty="0">
                <a:solidFill>
                  <a:srgbClr val="FFFFFF"/>
                </a:solidFill>
                <a:latin typeface="Times New Roman"/>
                <a:cs typeface="Times New Roman"/>
              </a:rPr>
              <a:t>arch; </a:t>
            </a:r>
            <a:r>
              <a:rPr sz="1800" spc="-5" dirty="0">
                <a:solidFill>
                  <a:srgbClr val="FFFFFF"/>
                </a:solidFill>
                <a:latin typeface="Times New Roman"/>
                <a:cs typeface="Times New Roman"/>
              </a:rPr>
              <a:t>with the  </a:t>
            </a:r>
            <a:r>
              <a:rPr sz="1800" dirty="0">
                <a:solidFill>
                  <a:srgbClr val="FFFFFF"/>
                </a:solidFill>
                <a:latin typeface="Times New Roman"/>
                <a:cs typeface="Times New Roman"/>
              </a:rPr>
              <a:t>mesiobuccal </a:t>
            </a:r>
            <a:r>
              <a:rPr sz="1800" spc="-5" dirty="0">
                <a:solidFill>
                  <a:srgbClr val="FFFFFF"/>
                </a:solidFill>
                <a:latin typeface="Times New Roman"/>
                <a:cs typeface="Times New Roman"/>
              </a:rPr>
              <a:t>cusp of the </a:t>
            </a:r>
            <a:r>
              <a:rPr sz="1800" dirty="0">
                <a:solidFill>
                  <a:srgbClr val="FFFFFF"/>
                </a:solidFill>
                <a:latin typeface="Times New Roman"/>
                <a:cs typeface="Times New Roman"/>
              </a:rPr>
              <a:t>maxillary </a:t>
            </a:r>
            <a:r>
              <a:rPr sz="1800" spc="-5" dirty="0">
                <a:solidFill>
                  <a:srgbClr val="FFFFFF"/>
                </a:solidFill>
                <a:latin typeface="Times New Roman"/>
                <a:cs typeface="Times New Roman"/>
              </a:rPr>
              <a:t>first molar </a:t>
            </a:r>
            <a:r>
              <a:rPr sz="1800" dirty="0">
                <a:solidFill>
                  <a:srgbClr val="FFFFFF"/>
                </a:solidFill>
                <a:latin typeface="Times New Roman"/>
                <a:cs typeface="Times New Roman"/>
              </a:rPr>
              <a:t>occlusion in the </a:t>
            </a:r>
            <a:r>
              <a:rPr sz="1800" spc="-5" dirty="0">
                <a:solidFill>
                  <a:srgbClr val="FFFFFF"/>
                </a:solidFill>
                <a:latin typeface="Times New Roman"/>
                <a:cs typeface="Times New Roman"/>
              </a:rPr>
              <a:t>interdental space between </a:t>
            </a:r>
            <a:r>
              <a:rPr sz="1800" dirty="0">
                <a:solidFill>
                  <a:srgbClr val="FFFFFF"/>
                </a:solidFill>
                <a:latin typeface="Times New Roman"/>
                <a:cs typeface="Times New Roman"/>
              </a:rPr>
              <a:t>the  distal </a:t>
            </a:r>
            <a:r>
              <a:rPr sz="1800" spc="-5" dirty="0">
                <a:solidFill>
                  <a:srgbClr val="FFFFFF"/>
                </a:solidFill>
                <a:latin typeface="Times New Roman"/>
                <a:cs typeface="Times New Roman"/>
              </a:rPr>
              <a:t>aspect of the distal </a:t>
            </a:r>
            <a:r>
              <a:rPr sz="1800" dirty="0">
                <a:solidFill>
                  <a:srgbClr val="FFFFFF"/>
                </a:solidFill>
                <a:latin typeface="Times New Roman"/>
                <a:cs typeface="Times New Roman"/>
              </a:rPr>
              <a:t>cusps </a:t>
            </a:r>
            <a:r>
              <a:rPr sz="1800" spc="-10" dirty="0">
                <a:solidFill>
                  <a:srgbClr val="FFFFFF"/>
                </a:solidFill>
                <a:latin typeface="Times New Roman"/>
                <a:cs typeface="Times New Roman"/>
              </a:rPr>
              <a:t>of </a:t>
            </a:r>
            <a:r>
              <a:rPr sz="1800" dirty="0">
                <a:solidFill>
                  <a:srgbClr val="FFFFFF"/>
                </a:solidFill>
                <a:latin typeface="Times New Roman"/>
                <a:cs typeface="Times New Roman"/>
              </a:rPr>
              <a:t>the </a:t>
            </a:r>
            <a:r>
              <a:rPr sz="1800" spc="-5" dirty="0">
                <a:solidFill>
                  <a:srgbClr val="FFFFFF"/>
                </a:solidFill>
                <a:latin typeface="Times New Roman"/>
                <a:cs typeface="Times New Roman"/>
              </a:rPr>
              <a:t>mandibular first molar </a:t>
            </a:r>
            <a:r>
              <a:rPr sz="1800" dirty="0">
                <a:solidFill>
                  <a:srgbClr val="FFFFFF"/>
                </a:solidFill>
                <a:latin typeface="Times New Roman"/>
                <a:cs typeface="Times New Roman"/>
              </a:rPr>
              <a:t>and the </a:t>
            </a:r>
            <a:r>
              <a:rPr sz="1800" spc="-5" dirty="0">
                <a:solidFill>
                  <a:srgbClr val="FFFFFF"/>
                </a:solidFill>
                <a:latin typeface="Times New Roman"/>
                <a:cs typeface="Times New Roman"/>
              </a:rPr>
              <a:t>mesial aspect </a:t>
            </a:r>
            <a:r>
              <a:rPr sz="1800" dirty="0">
                <a:solidFill>
                  <a:srgbClr val="FFFFFF"/>
                </a:solidFill>
                <a:latin typeface="Times New Roman"/>
                <a:cs typeface="Times New Roman"/>
              </a:rPr>
              <a:t>of the </a:t>
            </a:r>
            <a:r>
              <a:rPr sz="1800" spc="-5" dirty="0">
                <a:solidFill>
                  <a:srgbClr val="FFFFFF"/>
                </a:solidFill>
                <a:latin typeface="Times New Roman"/>
                <a:cs typeface="Times New Roman"/>
              </a:rPr>
              <a:t>mesial  cusps </a:t>
            </a:r>
            <a:r>
              <a:rPr sz="1800" dirty="0">
                <a:solidFill>
                  <a:srgbClr val="FFFFFF"/>
                </a:solidFill>
                <a:latin typeface="Times New Roman"/>
                <a:cs typeface="Times New Roman"/>
              </a:rPr>
              <a:t>of the mandibular second</a:t>
            </a:r>
            <a:r>
              <a:rPr sz="1800" spc="-15" dirty="0">
                <a:solidFill>
                  <a:srgbClr val="FFFFFF"/>
                </a:solidFill>
                <a:latin typeface="Times New Roman"/>
                <a:cs typeface="Times New Roman"/>
              </a:rPr>
              <a:t> </a:t>
            </a:r>
            <a:r>
              <a:rPr sz="1800" spc="-20" dirty="0">
                <a:solidFill>
                  <a:srgbClr val="FFFFFF"/>
                </a:solidFill>
                <a:latin typeface="Times New Roman"/>
                <a:cs typeface="Times New Roman"/>
              </a:rPr>
              <a:t>molar.</a:t>
            </a:r>
            <a:endParaRPr sz="1800">
              <a:latin typeface="Times New Roman"/>
              <a:cs typeface="Times New Roman"/>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pPr marL="38100">
                <a:lnSpc>
                  <a:spcPts val="1240"/>
                </a:lnSpc>
              </a:pPr>
              <a:t>19</a:t>
            </a:fld>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12772" y="182067"/>
            <a:ext cx="5917565" cy="574675"/>
          </a:xfrm>
          <a:prstGeom prst="rect">
            <a:avLst/>
          </a:prstGeom>
        </p:spPr>
        <p:txBody>
          <a:bodyPr vert="horz" wrap="square" lIns="0" tIns="12700" rIns="0" bIns="0" rtlCol="0">
            <a:spAutoFit/>
          </a:bodyPr>
          <a:lstStyle/>
          <a:p>
            <a:pPr marL="12700">
              <a:lnSpc>
                <a:spcPct val="100000"/>
              </a:lnSpc>
              <a:spcBef>
                <a:spcPts val="100"/>
              </a:spcBef>
            </a:pPr>
            <a:r>
              <a:rPr sz="3600" b="1" u="heavy" spc="-5" dirty="0">
                <a:uFill>
                  <a:solidFill>
                    <a:srgbClr val="FFFFFF"/>
                  </a:solidFill>
                </a:uFill>
                <a:latin typeface="Times New Roman"/>
                <a:cs typeface="Times New Roman"/>
              </a:rPr>
              <a:t>Epidemiology </a:t>
            </a:r>
            <a:r>
              <a:rPr sz="3600" b="1" u="heavy" dirty="0">
                <a:uFill>
                  <a:solidFill>
                    <a:srgbClr val="FFFFFF"/>
                  </a:solidFill>
                </a:uFill>
                <a:latin typeface="Times New Roman"/>
                <a:cs typeface="Times New Roman"/>
              </a:rPr>
              <a:t>of</a:t>
            </a:r>
            <a:r>
              <a:rPr sz="3600" b="1" u="heavy" spc="5" dirty="0">
                <a:uFill>
                  <a:solidFill>
                    <a:srgbClr val="FFFFFF"/>
                  </a:solidFill>
                </a:uFill>
                <a:latin typeface="Times New Roman"/>
                <a:cs typeface="Times New Roman"/>
              </a:rPr>
              <a:t> </a:t>
            </a:r>
            <a:r>
              <a:rPr sz="3600" b="1" u="heavy" spc="-5" dirty="0">
                <a:uFill>
                  <a:solidFill>
                    <a:srgbClr val="FFFFFF"/>
                  </a:solidFill>
                </a:uFill>
                <a:latin typeface="Times New Roman"/>
                <a:cs typeface="Times New Roman"/>
              </a:rPr>
              <a:t>Malocclusion</a:t>
            </a:r>
            <a:endParaRPr sz="3600">
              <a:latin typeface="Times New Roman"/>
              <a:cs typeface="Times New Roman"/>
            </a:endParaRPr>
          </a:p>
        </p:txBody>
      </p:sp>
      <p:sp>
        <p:nvSpPr>
          <p:cNvPr id="9" name="object 9"/>
          <p:cNvSpPr/>
          <p:nvPr/>
        </p:nvSpPr>
        <p:spPr>
          <a:xfrm>
            <a:off x="0" y="914400"/>
            <a:ext cx="9144000" cy="3639312"/>
          </a:xfrm>
          <a:prstGeom prst="rect">
            <a:avLst/>
          </a:prstGeom>
          <a:blipFill>
            <a:blip r:embed="rId2" cstate="print"/>
            <a:stretch>
              <a:fillRect/>
            </a:stretch>
          </a:blipFill>
        </p:spPr>
        <p:txBody>
          <a:bodyPr wrap="square" lIns="0" tIns="0" rIns="0" bIns="0" rtlCol="0"/>
          <a:lstStyle/>
          <a:p>
            <a:endParaRPr/>
          </a:p>
        </p:txBody>
      </p:sp>
      <p:sp>
        <p:nvSpPr>
          <p:cNvPr id="10" name="object 10"/>
          <p:cNvSpPr txBox="1"/>
          <p:nvPr/>
        </p:nvSpPr>
        <p:spPr>
          <a:xfrm>
            <a:off x="8504935" y="6427114"/>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Carlito"/>
                <a:cs typeface="Carlito"/>
              </a:rPr>
              <a:t>1</a:t>
            </a:r>
            <a:endParaRPr sz="1200">
              <a:latin typeface="Carlito"/>
              <a:cs typeface="Carli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3540" y="262454"/>
            <a:ext cx="8378190" cy="1694053"/>
          </a:xfrm>
          <a:prstGeom prst="rect">
            <a:avLst/>
          </a:prstGeom>
        </p:spPr>
        <p:txBody>
          <a:bodyPr vert="horz" wrap="square" lIns="0" tIns="156210" rIns="0" bIns="0" rtlCol="0">
            <a:spAutoFit/>
          </a:bodyPr>
          <a:lstStyle/>
          <a:p>
            <a:pPr marL="355600" indent="-342900" algn="just">
              <a:lnSpc>
                <a:spcPct val="100000"/>
              </a:lnSpc>
              <a:spcBef>
                <a:spcPts val="1230"/>
              </a:spcBef>
              <a:buFont typeface="Arial"/>
              <a:buChar char="•"/>
              <a:tabLst>
                <a:tab pos="355600" algn="l"/>
              </a:tabLst>
            </a:pPr>
            <a:r>
              <a:rPr sz="1800" spc="-5" dirty="0">
                <a:solidFill>
                  <a:srgbClr val="FFFF00"/>
                </a:solidFill>
                <a:latin typeface="Times New Roman"/>
                <a:cs typeface="Times New Roman"/>
              </a:rPr>
              <a:t>Pseudo </a:t>
            </a:r>
            <a:r>
              <a:rPr sz="1800" dirty="0">
                <a:solidFill>
                  <a:srgbClr val="FFFF00"/>
                </a:solidFill>
                <a:latin typeface="Times New Roman"/>
                <a:cs typeface="Times New Roman"/>
              </a:rPr>
              <a:t>class III –</a:t>
            </a:r>
            <a:r>
              <a:rPr sz="1800" spc="-30" dirty="0">
                <a:solidFill>
                  <a:srgbClr val="FFFF00"/>
                </a:solidFill>
                <a:latin typeface="Times New Roman"/>
                <a:cs typeface="Times New Roman"/>
              </a:rPr>
              <a:t> </a:t>
            </a:r>
            <a:r>
              <a:rPr sz="1800" dirty="0">
                <a:solidFill>
                  <a:srgbClr val="FFFF00"/>
                </a:solidFill>
                <a:latin typeface="Times New Roman"/>
                <a:cs typeface="Times New Roman"/>
              </a:rPr>
              <a:t>Malocclusion</a:t>
            </a:r>
            <a:r>
              <a:rPr sz="1800" dirty="0">
                <a:solidFill>
                  <a:srgbClr val="FFFFFF"/>
                </a:solidFill>
                <a:latin typeface="Times New Roman"/>
                <a:cs typeface="Times New Roman"/>
              </a:rPr>
              <a:t>:</a:t>
            </a:r>
            <a:endParaRPr sz="1800">
              <a:latin typeface="Times New Roman"/>
              <a:cs typeface="Times New Roman"/>
            </a:endParaRPr>
          </a:p>
          <a:p>
            <a:pPr marL="355600" marR="5080" indent="-3175" algn="just">
              <a:lnSpc>
                <a:spcPct val="150000"/>
              </a:lnSpc>
              <a:spcBef>
                <a:spcPts val="50"/>
              </a:spcBef>
            </a:pPr>
            <a:r>
              <a:rPr sz="1800" dirty="0">
                <a:solidFill>
                  <a:srgbClr val="FFFFFF"/>
                </a:solidFill>
                <a:latin typeface="Times New Roman"/>
                <a:cs typeface="Times New Roman"/>
              </a:rPr>
              <a:t>This </a:t>
            </a:r>
            <a:r>
              <a:rPr sz="1800" spc="-5" dirty="0">
                <a:solidFill>
                  <a:srgbClr val="FFFFFF"/>
                </a:solidFill>
                <a:latin typeface="Times New Roman"/>
                <a:cs typeface="Times New Roman"/>
              </a:rPr>
              <a:t>is not </a:t>
            </a:r>
            <a:r>
              <a:rPr sz="1800" dirty="0">
                <a:solidFill>
                  <a:srgbClr val="FFFFFF"/>
                </a:solidFill>
                <a:latin typeface="Times New Roman"/>
                <a:cs typeface="Times New Roman"/>
              </a:rPr>
              <a:t>a </a:t>
            </a:r>
            <a:r>
              <a:rPr sz="1800" spc="-5" dirty="0">
                <a:solidFill>
                  <a:srgbClr val="FFFFFF"/>
                </a:solidFill>
                <a:latin typeface="Times New Roman"/>
                <a:cs typeface="Times New Roman"/>
              </a:rPr>
              <a:t>true </a:t>
            </a:r>
            <a:r>
              <a:rPr sz="1800" dirty="0">
                <a:solidFill>
                  <a:srgbClr val="FFFFFF"/>
                </a:solidFill>
                <a:latin typeface="Times New Roman"/>
                <a:cs typeface="Times New Roman"/>
              </a:rPr>
              <a:t>class III </a:t>
            </a:r>
            <a:r>
              <a:rPr sz="1800" spc="-5" dirty="0">
                <a:solidFill>
                  <a:srgbClr val="FFFFFF"/>
                </a:solidFill>
                <a:latin typeface="Times New Roman"/>
                <a:cs typeface="Times New Roman"/>
              </a:rPr>
              <a:t>malocclusion but the presentation is </a:t>
            </a:r>
            <a:r>
              <a:rPr sz="1800" spc="-15" dirty="0">
                <a:solidFill>
                  <a:srgbClr val="FFFFFF"/>
                </a:solidFill>
                <a:latin typeface="Times New Roman"/>
                <a:cs typeface="Times New Roman"/>
              </a:rPr>
              <a:t>similar</a:t>
            </a:r>
            <a:r>
              <a:rPr sz="1800" spc="-15">
                <a:solidFill>
                  <a:srgbClr val="FFFFFF"/>
                </a:solidFill>
                <a:latin typeface="Times New Roman"/>
                <a:cs typeface="Times New Roman"/>
              </a:rPr>
              <a:t>. </a:t>
            </a:r>
            <a:r>
              <a:rPr lang="en-US" sz="1800" spc="-15" dirty="0" smtClean="0">
                <a:solidFill>
                  <a:srgbClr val="FFFFFF"/>
                </a:solidFill>
                <a:latin typeface="Times New Roman"/>
                <a:cs typeface="Times New Roman"/>
              </a:rPr>
              <a:t>Characterized by the presence of </a:t>
            </a:r>
            <a:r>
              <a:rPr lang="en-US" sz="1800" spc="-15" dirty="0" err="1" smtClean="0">
                <a:solidFill>
                  <a:srgbClr val="FFFFFF"/>
                </a:solidFill>
                <a:latin typeface="Times New Roman"/>
                <a:cs typeface="Times New Roman"/>
              </a:rPr>
              <a:t>occlusal</a:t>
            </a:r>
            <a:r>
              <a:rPr lang="en-US" sz="1800" spc="-15" dirty="0" smtClean="0">
                <a:solidFill>
                  <a:srgbClr val="FFFFFF"/>
                </a:solidFill>
                <a:latin typeface="Times New Roman"/>
                <a:cs typeface="Times New Roman"/>
              </a:rPr>
              <a:t> </a:t>
            </a:r>
            <a:r>
              <a:rPr lang="en-US" sz="1800" spc="-15" dirty="0" err="1" smtClean="0">
                <a:solidFill>
                  <a:srgbClr val="FFFFFF"/>
                </a:solidFill>
                <a:latin typeface="Times New Roman"/>
                <a:cs typeface="Times New Roman"/>
              </a:rPr>
              <a:t>prematurities</a:t>
            </a:r>
            <a:r>
              <a:rPr lang="en-US" sz="1800" spc="-15" dirty="0" smtClean="0">
                <a:solidFill>
                  <a:srgbClr val="FFFFFF"/>
                </a:solidFill>
                <a:latin typeface="Times New Roman"/>
                <a:cs typeface="Times New Roman"/>
              </a:rPr>
              <a:t> resulting in a habitual forward positioning of the mandible. These patients may exhibit a forward path of closure.</a:t>
            </a:r>
            <a:endParaRPr sz="1800">
              <a:latin typeface="Times New Roman"/>
              <a:cs typeface="Times New Roman"/>
            </a:endParaRPr>
          </a:p>
        </p:txBody>
      </p:sp>
      <p:sp>
        <p:nvSpPr>
          <p:cNvPr id="3" name="object 3"/>
          <p:cNvSpPr txBox="1"/>
          <p:nvPr/>
        </p:nvSpPr>
        <p:spPr>
          <a:xfrm>
            <a:off x="383540" y="3979545"/>
            <a:ext cx="8378190" cy="1177925"/>
          </a:xfrm>
          <a:prstGeom prst="rect">
            <a:avLst/>
          </a:prstGeom>
        </p:spPr>
        <p:txBody>
          <a:bodyPr vert="horz" wrap="square" lIns="0" tIns="12700" rIns="0" bIns="0" rtlCol="0">
            <a:spAutoFit/>
          </a:bodyPr>
          <a:lstStyle/>
          <a:p>
            <a:pPr marL="355600" indent="-342900">
              <a:lnSpc>
                <a:spcPct val="100000"/>
              </a:lnSpc>
              <a:spcBef>
                <a:spcPts val="100"/>
              </a:spcBef>
              <a:buFont typeface="Arial"/>
              <a:buChar char="•"/>
              <a:tabLst>
                <a:tab pos="354965" algn="l"/>
                <a:tab pos="355600" algn="l"/>
              </a:tabLst>
            </a:pPr>
            <a:r>
              <a:rPr sz="1800" dirty="0">
                <a:solidFill>
                  <a:srgbClr val="FFFF00"/>
                </a:solidFill>
                <a:latin typeface="Times New Roman"/>
                <a:cs typeface="Times New Roman"/>
              </a:rPr>
              <a:t>Class III –</a:t>
            </a:r>
            <a:r>
              <a:rPr sz="1800" spc="-25" dirty="0">
                <a:solidFill>
                  <a:srgbClr val="FFFF00"/>
                </a:solidFill>
                <a:latin typeface="Times New Roman"/>
                <a:cs typeface="Times New Roman"/>
              </a:rPr>
              <a:t> </a:t>
            </a:r>
            <a:r>
              <a:rPr sz="1800" dirty="0">
                <a:solidFill>
                  <a:srgbClr val="FFFF00"/>
                </a:solidFill>
                <a:latin typeface="Times New Roman"/>
                <a:cs typeface="Times New Roman"/>
              </a:rPr>
              <a:t>Subdivision:</a:t>
            </a:r>
            <a:endParaRPr sz="1800">
              <a:latin typeface="Times New Roman"/>
              <a:cs typeface="Times New Roman"/>
            </a:endParaRPr>
          </a:p>
          <a:p>
            <a:pPr marL="355600" marR="5080" indent="1270">
              <a:lnSpc>
                <a:spcPct val="150100"/>
              </a:lnSpc>
              <a:spcBef>
                <a:spcPts val="430"/>
              </a:spcBef>
            </a:pPr>
            <a:r>
              <a:rPr sz="1800" dirty="0">
                <a:solidFill>
                  <a:srgbClr val="FFFFFF"/>
                </a:solidFill>
                <a:latin typeface="Times New Roman"/>
                <a:cs typeface="Times New Roman"/>
              </a:rPr>
              <a:t>It </a:t>
            </a:r>
            <a:r>
              <a:rPr sz="1800" spc="-5" dirty="0">
                <a:solidFill>
                  <a:srgbClr val="FFFFFF"/>
                </a:solidFill>
                <a:latin typeface="Times New Roman"/>
                <a:cs typeface="Times New Roman"/>
              </a:rPr>
              <a:t>is said </a:t>
            </a:r>
            <a:r>
              <a:rPr sz="1800" spc="-10" dirty="0">
                <a:solidFill>
                  <a:srgbClr val="FFFFFF"/>
                </a:solidFill>
                <a:latin typeface="Times New Roman"/>
                <a:cs typeface="Times New Roman"/>
              </a:rPr>
              <a:t>when </a:t>
            </a:r>
            <a:r>
              <a:rPr sz="1800" spc="-5" dirty="0">
                <a:solidFill>
                  <a:srgbClr val="FFFFFF"/>
                </a:solidFill>
                <a:latin typeface="Times New Roman"/>
                <a:cs typeface="Times New Roman"/>
              </a:rPr>
              <a:t>the malocclusion exists unilaterally (i.e., Class </a:t>
            </a:r>
            <a:r>
              <a:rPr sz="1800" dirty="0">
                <a:solidFill>
                  <a:srgbClr val="FFFFFF"/>
                </a:solidFill>
                <a:latin typeface="Times New Roman"/>
                <a:cs typeface="Times New Roman"/>
              </a:rPr>
              <a:t>III </a:t>
            </a:r>
            <a:r>
              <a:rPr sz="1800" spc="-5" dirty="0">
                <a:solidFill>
                  <a:srgbClr val="FFFFFF"/>
                </a:solidFill>
                <a:latin typeface="Times New Roman"/>
                <a:cs typeface="Times New Roman"/>
              </a:rPr>
              <a:t>molar relation </a:t>
            </a:r>
            <a:r>
              <a:rPr sz="1800" dirty="0">
                <a:solidFill>
                  <a:srgbClr val="FFFFFF"/>
                </a:solidFill>
                <a:latin typeface="Times New Roman"/>
                <a:cs typeface="Times New Roman"/>
              </a:rPr>
              <a:t>on one  side and Class I </a:t>
            </a:r>
            <a:r>
              <a:rPr sz="1800" spc="-5" dirty="0">
                <a:solidFill>
                  <a:srgbClr val="FFFFFF"/>
                </a:solidFill>
                <a:latin typeface="Times New Roman"/>
                <a:cs typeface="Times New Roman"/>
              </a:rPr>
              <a:t>molar </a:t>
            </a:r>
            <a:r>
              <a:rPr sz="1800" dirty="0">
                <a:solidFill>
                  <a:srgbClr val="FFFFFF"/>
                </a:solidFill>
                <a:latin typeface="Times New Roman"/>
                <a:cs typeface="Times New Roman"/>
              </a:rPr>
              <a:t>relation on other</a:t>
            </a:r>
            <a:r>
              <a:rPr sz="1800" spc="-45" dirty="0">
                <a:solidFill>
                  <a:srgbClr val="FFFFFF"/>
                </a:solidFill>
                <a:latin typeface="Times New Roman"/>
                <a:cs typeface="Times New Roman"/>
              </a:rPr>
              <a:t> </a:t>
            </a:r>
            <a:r>
              <a:rPr sz="1800" dirty="0">
                <a:solidFill>
                  <a:srgbClr val="FFFFFF"/>
                </a:solidFill>
                <a:latin typeface="Times New Roman"/>
                <a:cs typeface="Times New Roman"/>
              </a:rPr>
              <a:t>side).</a:t>
            </a:r>
            <a:endParaRPr sz="1800">
              <a:latin typeface="Times New Roman"/>
              <a:cs typeface="Times New Roman"/>
            </a:endParaRPr>
          </a:p>
        </p:txBody>
      </p:sp>
      <p:sp>
        <p:nvSpPr>
          <p:cNvPr id="4" name="object 4"/>
          <p:cNvSpPr/>
          <p:nvPr/>
        </p:nvSpPr>
        <p:spPr>
          <a:xfrm>
            <a:off x="3352800" y="2209800"/>
            <a:ext cx="2362200" cy="14478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pPr marL="38100">
                <a:lnSpc>
                  <a:spcPts val="1240"/>
                </a:lnSpc>
              </a:pPr>
              <a:t>20</a:t>
            </a:fld>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53461" y="147320"/>
            <a:ext cx="4038600" cy="299720"/>
          </a:xfrm>
          <a:prstGeom prst="rect">
            <a:avLst/>
          </a:prstGeom>
        </p:spPr>
        <p:txBody>
          <a:bodyPr vert="horz" wrap="square" lIns="0" tIns="12700" rIns="0" bIns="0" rtlCol="0">
            <a:spAutoFit/>
          </a:bodyPr>
          <a:lstStyle/>
          <a:p>
            <a:pPr marL="12700">
              <a:lnSpc>
                <a:spcPct val="100000"/>
              </a:lnSpc>
              <a:spcBef>
                <a:spcPts val="100"/>
              </a:spcBef>
            </a:pPr>
            <a:r>
              <a:rPr b="1" u="heavy" dirty="0">
                <a:uFill>
                  <a:solidFill>
                    <a:srgbClr val="FFFFFF"/>
                  </a:solidFill>
                </a:uFill>
                <a:latin typeface="Times New Roman"/>
                <a:cs typeface="Times New Roman"/>
              </a:rPr>
              <a:t>Etiology of </a:t>
            </a:r>
            <a:r>
              <a:rPr b="1" u="heavy" spc="-5" dirty="0">
                <a:uFill>
                  <a:solidFill>
                    <a:srgbClr val="FFFFFF"/>
                  </a:solidFill>
                </a:uFill>
                <a:latin typeface="Times New Roman"/>
                <a:cs typeface="Times New Roman"/>
              </a:rPr>
              <a:t>Malocclusion </a:t>
            </a:r>
            <a:r>
              <a:rPr b="1" u="heavy" dirty="0">
                <a:uFill>
                  <a:solidFill>
                    <a:srgbClr val="FFFFFF"/>
                  </a:solidFill>
                </a:uFill>
                <a:latin typeface="Times New Roman"/>
                <a:cs typeface="Times New Roman"/>
              </a:rPr>
              <a:t>-</a:t>
            </a:r>
            <a:r>
              <a:rPr b="1" u="heavy" spc="15" dirty="0">
                <a:uFill>
                  <a:solidFill>
                    <a:srgbClr val="FFFFFF"/>
                  </a:solidFill>
                </a:uFill>
                <a:latin typeface="Times New Roman"/>
                <a:cs typeface="Times New Roman"/>
              </a:rPr>
              <a:t> </a:t>
            </a:r>
            <a:r>
              <a:rPr b="1" u="heavy" spc="-5" dirty="0">
                <a:uFill>
                  <a:solidFill>
                    <a:srgbClr val="FFFFFF"/>
                  </a:solidFill>
                </a:uFill>
                <a:latin typeface="Times New Roman"/>
                <a:cs typeface="Times New Roman"/>
              </a:rPr>
              <a:t>Classifications</a:t>
            </a:r>
          </a:p>
        </p:txBody>
      </p:sp>
      <p:sp>
        <p:nvSpPr>
          <p:cNvPr id="3" name="object 3"/>
          <p:cNvSpPr txBox="1"/>
          <p:nvPr/>
        </p:nvSpPr>
        <p:spPr>
          <a:xfrm>
            <a:off x="383540" y="491997"/>
            <a:ext cx="8375650" cy="1684020"/>
          </a:xfrm>
          <a:prstGeom prst="rect">
            <a:avLst/>
          </a:prstGeom>
        </p:spPr>
        <p:txBody>
          <a:bodyPr vert="horz" wrap="square" lIns="0" tIns="155575" rIns="0" bIns="0" rtlCol="0">
            <a:spAutoFit/>
          </a:bodyPr>
          <a:lstStyle/>
          <a:p>
            <a:pPr marL="355600" indent="-342900">
              <a:lnSpc>
                <a:spcPct val="100000"/>
              </a:lnSpc>
              <a:spcBef>
                <a:spcPts val="1225"/>
              </a:spcBef>
              <a:buFont typeface="Arial"/>
              <a:buChar char="•"/>
              <a:tabLst>
                <a:tab pos="354965" algn="l"/>
                <a:tab pos="355600" algn="l"/>
              </a:tabLst>
            </a:pPr>
            <a:r>
              <a:rPr sz="1800" spc="-5" dirty="0">
                <a:solidFill>
                  <a:srgbClr val="FFFF00"/>
                </a:solidFill>
                <a:latin typeface="Times New Roman"/>
                <a:cs typeface="Times New Roman"/>
              </a:rPr>
              <a:t>GRABER’S</a:t>
            </a:r>
            <a:r>
              <a:rPr sz="1800" dirty="0">
                <a:solidFill>
                  <a:srgbClr val="FFFF00"/>
                </a:solidFill>
                <a:latin typeface="Times New Roman"/>
                <a:cs typeface="Times New Roman"/>
              </a:rPr>
              <a:t> Classification:</a:t>
            </a:r>
            <a:endParaRPr sz="1800">
              <a:latin typeface="Times New Roman"/>
              <a:cs typeface="Times New Roman"/>
            </a:endParaRPr>
          </a:p>
          <a:p>
            <a:pPr marL="355600" marR="5080" indent="1270" algn="just">
              <a:lnSpc>
                <a:spcPct val="150000"/>
              </a:lnSpc>
              <a:spcBef>
                <a:spcPts val="50"/>
              </a:spcBef>
            </a:pPr>
            <a:r>
              <a:rPr sz="1800" dirty="0">
                <a:solidFill>
                  <a:srgbClr val="FFFFFF"/>
                </a:solidFill>
                <a:latin typeface="Times New Roman"/>
                <a:cs typeface="Times New Roman"/>
              </a:rPr>
              <a:t>Graber </a:t>
            </a:r>
            <a:r>
              <a:rPr sz="1800" spc="-5" dirty="0">
                <a:solidFill>
                  <a:srgbClr val="FFFFFF"/>
                </a:solidFill>
                <a:latin typeface="Times New Roman"/>
                <a:cs typeface="Times New Roman"/>
              </a:rPr>
              <a:t>divided </a:t>
            </a:r>
            <a:r>
              <a:rPr sz="1800" dirty="0">
                <a:solidFill>
                  <a:srgbClr val="FFFFFF"/>
                </a:solidFill>
                <a:latin typeface="Times New Roman"/>
                <a:cs typeface="Times New Roman"/>
              </a:rPr>
              <a:t>the </a:t>
            </a:r>
            <a:r>
              <a:rPr sz="1800" spc="-5" dirty="0">
                <a:solidFill>
                  <a:srgbClr val="FFFFFF"/>
                </a:solidFill>
                <a:latin typeface="Times New Roman"/>
                <a:cs typeface="Times New Roman"/>
              </a:rPr>
              <a:t>etiologic </a:t>
            </a:r>
            <a:r>
              <a:rPr sz="1800" dirty="0">
                <a:solidFill>
                  <a:srgbClr val="FFFFFF"/>
                </a:solidFill>
                <a:latin typeface="Times New Roman"/>
                <a:cs typeface="Times New Roman"/>
              </a:rPr>
              <a:t>factors as general or local </a:t>
            </a:r>
            <a:r>
              <a:rPr sz="1800" spc="-5" dirty="0">
                <a:solidFill>
                  <a:srgbClr val="FFFFFF"/>
                </a:solidFill>
                <a:latin typeface="Times New Roman"/>
                <a:cs typeface="Times New Roman"/>
              </a:rPr>
              <a:t>factors </a:t>
            </a:r>
            <a:r>
              <a:rPr sz="1800" dirty="0">
                <a:solidFill>
                  <a:srgbClr val="FFFFFF"/>
                </a:solidFill>
                <a:latin typeface="Times New Roman"/>
                <a:cs typeface="Times New Roman"/>
              </a:rPr>
              <a:t>and </a:t>
            </a:r>
            <a:r>
              <a:rPr sz="1800" spc="-5" dirty="0">
                <a:solidFill>
                  <a:srgbClr val="FFFFFF"/>
                </a:solidFill>
                <a:latin typeface="Times New Roman"/>
                <a:cs typeface="Times New Roman"/>
              </a:rPr>
              <a:t>presented </a:t>
            </a:r>
            <a:r>
              <a:rPr sz="1800" dirty="0">
                <a:solidFill>
                  <a:srgbClr val="FFFFFF"/>
                </a:solidFill>
                <a:latin typeface="Times New Roman"/>
                <a:cs typeface="Times New Roman"/>
              </a:rPr>
              <a:t>a </a:t>
            </a:r>
            <a:r>
              <a:rPr sz="1800" spc="-10" dirty="0">
                <a:solidFill>
                  <a:srgbClr val="FFFFFF"/>
                </a:solidFill>
                <a:latin typeface="Times New Roman"/>
                <a:cs typeface="Times New Roman"/>
              </a:rPr>
              <a:t>very  </a:t>
            </a:r>
            <a:r>
              <a:rPr sz="1800" dirty="0">
                <a:solidFill>
                  <a:srgbClr val="FFFFFF"/>
                </a:solidFill>
                <a:latin typeface="Times New Roman"/>
                <a:cs typeface="Times New Roman"/>
              </a:rPr>
              <a:t>comprehensive classification. </a:t>
            </a:r>
            <a:r>
              <a:rPr sz="1800" spc="-5" dirty="0">
                <a:solidFill>
                  <a:srgbClr val="FFFFFF"/>
                </a:solidFill>
                <a:latin typeface="Times New Roman"/>
                <a:cs typeface="Times New Roman"/>
              </a:rPr>
              <a:t>This helped </a:t>
            </a:r>
            <a:r>
              <a:rPr sz="1800" dirty="0">
                <a:solidFill>
                  <a:srgbClr val="FFFFFF"/>
                </a:solidFill>
                <a:latin typeface="Times New Roman"/>
                <a:cs typeface="Times New Roman"/>
              </a:rPr>
              <a:t>in </a:t>
            </a:r>
            <a:r>
              <a:rPr sz="1800" spc="-5" dirty="0">
                <a:solidFill>
                  <a:srgbClr val="FFFFFF"/>
                </a:solidFill>
                <a:latin typeface="Times New Roman"/>
                <a:cs typeface="Times New Roman"/>
              </a:rPr>
              <a:t>clubbing together </a:t>
            </a:r>
            <a:r>
              <a:rPr sz="1800" spc="-10" dirty="0">
                <a:solidFill>
                  <a:srgbClr val="FFFFFF"/>
                </a:solidFill>
                <a:latin typeface="Times New Roman"/>
                <a:cs typeface="Times New Roman"/>
              </a:rPr>
              <a:t>of </a:t>
            </a:r>
            <a:r>
              <a:rPr sz="1800" spc="-5" dirty="0">
                <a:solidFill>
                  <a:srgbClr val="FFFFFF"/>
                </a:solidFill>
                <a:latin typeface="Times New Roman"/>
                <a:cs typeface="Times New Roman"/>
              </a:rPr>
              <a:t>factors which make  </a:t>
            </a:r>
            <a:r>
              <a:rPr sz="1800" dirty="0">
                <a:solidFill>
                  <a:srgbClr val="FFFFFF"/>
                </a:solidFill>
                <a:latin typeface="Times New Roman"/>
                <a:cs typeface="Times New Roman"/>
              </a:rPr>
              <a:t>it easier to understand and associate a malocclusion with the etiologic</a:t>
            </a:r>
            <a:r>
              <a:rPr sz="1800" spc="-105" dirty="0">
                <a:solidFill>
                  <a:srgbClr val="FFFFFF"/>
                </a:solidFill>
                <a:latin typeface="Times New Roman"/>
                <a:cs typeface="Times New Roman"/>
              </a:rPr>
              <a:t> </a:t>
            </a:r>
            <a:r>
              <a:rPr sz="1800" dirty="0">
                <a:solidFill>
                  <a:srgbClr val="FFFFFF"/>
                </a:solidFill>
                <a:latin typeface="Times New Roman"/>
                <a:cs typeface="Times New Roman"/>
              </a:rPr>
              <a:t>factors.</a:t>
            </a:r>
            <a:endParaRPr sz="1800">
              <a:latin typeface="Times New Roman"/>
              <a:cs typeface="Times New Roman"/>
            </a:endParaRPr>
          </a:p>
        </p:txBody>
      </p:sp>
      <p:sp>
        <p:nvSpPr>
          <p:cNvPr id="4" name="object 4"/>
          <p:cNvSpPr txBox="1"/>
          <p:nvPr/>
        </p:nvSpPr>
        <p:spPr>
          <a:xfrm>
            <a:off x="8427211" y="6427114"/>
            <a:ext cx="1809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Carlito"/>
                <a:cs typeface="Carlito"/>
              </a:rPr>
              <a:t>28</a:t>
            </a:r>
            <a:endParaRPr sz="1200">
              <a:latin typeface="Carlito"/>
              <a:cs typeface="Carlito"/>
            </a:endParaRPr>
          </a:p>
        </p:txBody>
      </p:sp>
      <p:sp>
        <p:nvSpPr>
          <p:cNvPr id="5" name="object 5"/>
          <p:cNvSpPr txBox="1"/>
          <p:nvPr/>
        </p:nvSpPr>
        <p:spPr>
          <a:xfrm>
            <a:off x="764540" y="2510154"/>
            <a:ext cx="3321050" cy="3613810"/>
          </a:xfrm>
          <a:prstGeom prst="rect">
            <a:avLst/>
          </a:prstGeom>
        </p:spPr>
        <p:txBody>
          <a:bodyPr vert="horz" wrap="square" lIns="0" tIns="12700" rIns="0" bIns="0" rtlCol="0">
            <a:spAutoFit/>
          </a:bodyPr>
          <a:lstStyle/>
          <a:p>
            <a:pPr marL="355600" indent="-343535">
              <a:lnSpc>
                <a:spcPct val="100000"/>
              </a:lnSpc>
              <a:spcBef>
                <a:spcPts val="100"/>
              </a:spcBef>
              <a:buAutoNum type="arabicPeriod"/>
              <a:tabLst>
                <a:tab pos="355600" algn="l"/>
                <a:tab pos="356235" algn="l"/>
              </a:tabLst>
            </a:pPr>
            <a:r>
              <a:rPr sz="1800" dirty="0">
                <a:solidFill>
                  <a:srgbClr val="FFFFFF"/>
                </a:solidFill>
                <a:latin typeface="Times New Roman"/>
                <a:cs typeface="Times New Roman"/>
              </a:rPr>
              <a:t>Heredity</a:t>
            </a:r>
            <a:endParaRPr sz="1800">
              <a:latin typeface="Times New Roman"/>
              <a:cs typeface="Times New Roman"/>
            </a:endParaRPr>
          </a:p>
          <a:p>
            <a:pPr marL="355600" indent="-343535">
              <a:lnSpc>
                <a:spcPct val="100000"/>
              </a:lnSpc>
              <a:buAutoNum type="arabicPeriod"/>
              <a:tabLst>
                <a:tab pos="355600" algn="l"/>
                <a:tab pos="356235" algn="l"/>
              </a:tabLst>
            </a:pPr>
            <a:r>
              <a:rPr sz="1800" dirty="0">
                <a:solidFill>
                  <a:srgbClr val="FFFFFF"/>
                </a:solidFill>
                <a:latin typeface="Times New Roman"/>
                <a:cs typeface="Times New Roman"/>
              </a:rPr>
              <a:t>Congenital</a:t>
            </a:r>
            <a:endParaRPr sz="1800">
              <a:latin typeface="Times New Roman"/>
              <a:cs typeface="Times New Roman"/>
            </a:endParaRPr>
          </a:p>
          <a:p>
            <a:pPr marL="355600" indent="-343535">
              <a:lnSpc>
                <a:spcPct val="100000"/>
              </a:lnSpc>
              <a:buAutoNum type="arabicPeriod"/>
              <a:tabLst>
                <a:tab pos="355600" algn="l"/>
                <a:tab pos="356235" algn="l"/>
              </a:tabLst>
            </a:pPr>
            <a:r>
              <a:rPr sz="1800" dirty="0">
                <a:solidFill>
                  <a:srgbClr val="FFFFFF"/>
                </a:solidFill>
                <a:latin typeface="Times New Roman"/>
                <a:cs typeface="Times New Roman"/>
              </a:rPr>
              <a:t>Environment:</a:t>
            </a:r>
            <a:endParaRPr sz="1800">
              <a:latin typeface="Times New Roman"/>
              <a:cs typeface="Times New Roman"/>
            </a:endParaRPr>
          </a:p>
          <a:p>
            <a:pPr marL="355600" marR="5080" indent="-343535">
              <a:lnSpc>
                <a:spcPct val="100000"/>
              </a:lnSpc>
              <a:buAutoNum type="alphaLcPeriod"/>
              <a:tabLst>
                <a:tab pos="344170" algn="l"/>
                <a:tab pos="344805" algn="l"/>
              </a:tabLst>
            </a:pPr>
            <a:r>
              <a:rPr sz="1800" spc="-5" dirty="0">
                <a:solidFill>
                  <a:srgbClr val="92D050"/>
                </a:solidFill>
                <a:latin typeface="Times New Roman"/>
                <a:cs typeface="Times New Roman"/>
              </a:rPr>
              <a:t>Pre-natal (trauma, maternal </a:t>
            </a:r>
            <a:r>
              <a:rPr sz="1800" dirty="0">
                <a:solidFill>
                  <a:srgbClr val="92D050"/>
                </a:solidFill>
                <a:latin typeface="Times New Roman"/>
                <a:cs typeface="Times New Roman"/>
              </a:rPr>
              <a:t>diet,  </a:t>
            </a:r>
            <a:r>
              <a:rPr sz="1800" spc="-5" dirty="0">
                <a:solidFill>
                  <a:srgbClr val="92D050"/>
                </a:solidFill>
                <a:latin typeface="Times New Roman"/>
                <a:cs typeface="Times New Roman"/>
              </a:rPr>
              <a:t>German measles, maternal  metabolism,</a:t>
            </a:r>
            <a:r>
              <a:rPr sz="1800" spc="-10" dirty="0">
                <a:solidFill>
                  <a:srgbClr val="92D050"/>
                </a:solidFill>
                <a:latin typeface="Times New Roman"/>
                <a:cs typeface="Times New Roman"/>
              </a:rPr>
              <a:t> </a:t>
            </a:r>
            <a:r>
              <a:rPr sz="1800" dirty="0">
                <a:solidFill>
                  <a:srgbClr val="92D050"/>
                </a:solidFill>
                <a:latin typeface="Times New Roman"/>
                <a:cs typeface="Times New Roman"/>
              </a:rPr>
              <a:t>etc).</a:t>
            </a:r>
            <a:endParaRPr sz="1800">
              <a:latin typeface="Times New Roman"/>
              <a:cs typeface="Times New Roman"/>
            </a:endParaRPr>
          </a:p>
          <a:p>
            <a:pPr marL="355600" marR="106045" indent="-343535">
              <a:lnSpc>
                <a:spcPct val="100000"/>
              </a:lnSpc>
              <a:buAutoNum type="alphaLcPeriod"/>
              <a:tabLst>
                <a:tab pos="356235" algn="l"/>
                <a:tab pos="356870" algn="l"/>
              </a:tabLst>
            </a:pPr>
            <a:r>
              <a:rPr sz="1800" dirty="0">
                <a:solidFill>
                  <a:srgbClr val="92D050"/>
                </a:solidFill>
                <a:latin typeface="Times New Roman"/>
                <a:cs typeface="Times New Roman"/>
              </a:rPr>
              <a:t>Postnatal (birth </a:t>
            </a:r>
            <a:r>
              <a:rPr sz="1800" spc="-15" dirty="0">
                <a:solidFill>
                  <a:srgbClr val="92D050"/>
                </a:solidFill>
                <a:latin typeface="Times New Roman"/>
                <a:cs typeface="Times New Roman"/>
              </a:rPr>
              <a:t>injury,</a:t>
            </a:r>
            <a:r>
              <a:rPr sz="1800" spc="-85" dirty="0">
                <a:solidFill>
                  <a:srgbClr val="92D050"/>
                </a:solidFill>
                <a:latin typeface="Times New Roman"/>
                <a:cs typeface="Times New Roman"/>
              </a:rPr>
              <a:t> </a:t>
            </a:r>
            <a:r>
              <a:rPr sz="1800" dirty="0">
                <a:solidFill>
                  <a:srgbClr val="92D050"/>
                </a:solidFill>
                <a:latin typeface="Times New Roman"/>
                <a:cs typeface="Times New Roman"/>
              </a:rPr>
              <a:t>cerebral  </a:t>
            </a:r>
            <a:r>
              <a:rPr sz="1800" spc="-20" dirty="0">
                <a:solidFill>
                  <a:srgbClr val="92D050"/>
                </a:solidFill>
                <a:latin typeface="Times New Roman"/>
                <a:cs typeface="Times New Roman"/>
              </a:rPr>
              <a:t>palsy, </a:t>
            </a:r>
            <a:r>
              <a:rPr sz="1800" spc="-5" dirty="0">
                <a:solidFill>
                  <a:srgbClr val="92D050"/>
                </a:solidFill>
                <a:latin typeface="Times New Roman"/>
                <a:cs typeface="Times New Roman"/>
              </a:rPr>
              <a:t>TMJ</a:t>
            </a:r>
            <a:r>
              <a:rPr sz="1800" spc="-50" dirty="0">
                <a:solidFill>
                  <a:srgbClr val="92D050"/>
                </a:solidFill>
                <a:latin typeface="Times New Roman"/>
                <a:cs typeface="Times New Roman"/>
              </a:rPr>
              <a:t> </a:t>
            </a:r>
            <a:r>
              <a:rPr sz="1800" dirty="0">
                <a:solidFill>
                  <a:srgbClr val="92D050"/>
                </a:solidFill>
                <a:latin typeface="Times New Roman"/>
                <a:cs typeface="Times New Roman"/>
              </a:rPr>
              <a:t>injury).</a:t>
            </a:r>
            <a:endParaRPr sz="1800">
              <a:latin typeface="Times New Roman"/>
              <a:cs typeface="Times New Roman"/>
            </a:endParaRPr>
          </a:p>
          <a:p>
            <a:pPr marL="344170" lvl="1" indent="-332105">
              <a:lnSpc>
                <a:spcPct val="100000"/>
              </a:lnSpc>
              <a:tabLst>
                <a:tab pos="344170" algn="l"/>
                <a:tab pos="344805" algn="l"/>
              </a:tabLst>
            </a:pPr>
            <a:r>
              <a:rPr lang="en-US" sz="1800" dirty="0" smtClean="0">
                <a:solidFill>
                  <a:srgbClr val="92D050"/>
                </a:solidFill>
                <a:latin typeface="Times New Roman"/>
                <a:cs typeface="Times New Roman"/>
              </a:rPr>
              <a:t>4. </a:t>
            </a:r>
            <a:r>
              <a:rPr sz="1800" smtClean="0">
                <a:solidFill>
                  <a:srgbClr val="92D050"/>
                </a:solidFill>
                <a:latin typeface="Times New Roman"/>
                <a:cs typeface="Times New Roman"/>
              </a:rPr>
              <a:t>Endocrine</a:t>
            </a:r>
            <a:r>
              <a:rPr sz="1800" spc="-15" smtClean="0">
                <a:solidFill>
                  <a:srgbClr val="92D050"/>
                </a:solidFill>
                <a:latin typeface="Times New Roman"/>
                <a:cs typeface="Times New Roman"/>
              </a:rPr>
              <a:t> </a:t>
            </a:r>
            <a:r>
              <a:rPr sz="1800" dirty="0">
                <a:solidFill>
                  <a:srgbClr val="92D050"/>
                </a:solidFill>
                <a:latin typeface="Times New Roman"/>
                <a:cs typeface="Times New Roman"/>
              </a:rPr>
              <a:t>imbalance</a:t>
            </a:r>
            <a:endParaRPr sz="1800">
              <a:latin typeface="Times New Roman"/>
              <a:cs typeface="Times New Roman"/>
            </a:endParaRPr>
          </a:p>
          <a:p>
            <a:pPr marL="356235" lvl="1" indent="-344170">
              <a:lnSpc>
                <a:spcPct val="100000"/>
              </a:lnSpc>
              <a:buAutoNum type="alphaLcPeriod"/>
              <a:tabLst>
                <a:tab pos="356235" algn="l"/>
                <a:tab pos="356870" algn="l"/>
              </a:tabLst>
            </a:pPr>
            <a:r>
              <a:rPr sz="1800" dirty="0">
                <a:solidFill>
                  <a:srgbClr val="92D050"/>
                </a:solidFill>
                <a:latin typeface="Times New Roman"/>
                <a:cs typeface="Times New Roman"/>
              </a:rPr>
              <a:t>Metabolic</a:t>
            </a:r>
            <a:r>
              <a:rPr sz="1800" spc="-20" dirty="0">
                <a:solidFill>
                  <a:srgbClr val="92D050"/>
                </a:solidFill>
                <a:latin typeface="Times New Roman"/>
                <a:cs typeface="Times New Roman"/>
              </a:rPr>
              <a:t> </a:t>
            </a:r>
            <a:r>
              <a:rPr sz="1800" dirty="0">
                <a:solidFill>
                  <a:srgbClr val="92D050"/>
                </a:solidFill>
                <a:latin typeface="Times New Roman"/>
                <a:cs typeface="Times New Roman"/>
              </a:rPr>
              <a:t>disturbances</a:t>
            </a:r>
            <a:endParaRPr sz="1800">
              <a:latin typeface="Times New Roman"/>
              <a:cs typeface="Times New Roman"/>
            </a:endParaRPr>
          </a:p>
          <a:p>
            <a:pPr marL="355600" lvl="1" indent="-343535">
              <a:lnSpc>
                <a:spcPct val="100000"/>
              </a:lnSpc>
              <a:buAutoNum type="alphaLcPeriod"/>
              <a:tabLst>
                <a:tab pos="355600" algn="l"/>
                <a:tab pos="356235" algn="l"/>
              </a:tabLst>
            </a:pPr>
            <a:r>
              <a:rPr sz="1800" dirty="0">
                <a:solidFill>
                  <a:srgbClr val="92D050"/>
                </a:solidFill>
                <a:latin typeface="Times New Roman"/>
                <a:cs typeface="Times New Roman"/>
              </a:rPr>
              <a:t>Infectious</a:t>
            </a:r>
            <a:r>
              <a:rPr sz="1800" spc="-25" dirty="0">
                <a:solidFill>
                  <a:srgbClr val="92D050"/>
                </a:solidFill>
                <a:latin typeface="Times New Roman"/>
                <a:cs typeface="Times New Roman"/>
              </a:rPr>
              <a:t> </a:t>
            </a:r>
            <a:r>
              <a:rPr sz="1800" dirty="0">
                <a:solidFill>
                  <a:srgbClr val="92D050"/>
                </a:solidFill>
                <a:latin typeface="Times New Roman"/>
                <a:cs typeface="Times New Roman"/>
              </a:rPr>
              <a:t>diseases</a:t>
            </a:r>
            <a:endParaRPr sz="1800">
              <a:latin typeface="Times New Roman"/>
              <a:cs typeface="Times New Roman"/>
            </a:endParaRPr>
          </a:p>
          <a:p>
            <a:pPr marL="12700">
              <a:lnSpc>
                <a:spcPct val="100000"/>
              </a:lnSpc>
              <a:tabLst>
                <a:tab pos="356870" algn="l"/>
              </a:tabLst>
            </a:pPr>
            <a:r>
              <a:rPr sz="1800" dirty="0">
                <a:solidFill>
                  <a:srgbClr val="FFFFFF"/>
                </a:solidFill>
                <a:latin typeface="Times New Roman"/>
                <a:cs typeface="Times New Roman"/>
              </a:rPr>
              <a:t>5.	Dietary problems</a:t>
            </a:r>
            <a:r>
              <a:rPr sz="1800" spc="-35" dirty="0">
                <a:solidFill>
                  <a:srgbClr val="FFFFFF"/>
                </a:solidFill>
                <a:latin typeface="Times New Roman"/>
                <a:cs typeface="Times New Roman"/>
              </a:rPr>
              <a:t> </a:t>
            </a:r>
            <a:r>
              <a:rPr sz="1800" dirty="0">
                <a:solidFill>
                  <a:srgbClr val="FFFFFF"/>
                </a:solidFill>
                <a:latin typeface="Times New Roman"/>
                <a:cs typeface="Times New Roman"/>
              </a:rPr>
              <a:t>(nutritional</a:t>
            </a:r>
            <a:endParaRPr sz="1800">
              <a:latin typeface="Times New Roman"/>
              <a:cs typeface="Times New Roman"/>
            </a:endParaRPr>
          </a:p>
          <a:p>
            <a:pPr marL="355600">
              <a:lnSpc>
                <a:spcPct val="100000"/>
              </a:lnSpc>
            </a:pPr>
            <a:r>
              <a:rPr sz="1800" dirty="0">
                <a:solidFill>
                  <a:srgbClr val="FFFFFF"/>
                </a:solidFill>
                <a:latin typeface="Times New Roman"/>
                <a:cs typeface="Times New Roman"/>
              </a:rPr>
              <a:t>deficiency)</a:t>
            </a:r>
            <a:endParaRPr sz="1800">
              <a:latin typeface="Times New Roman"/>
              <a:cs typeface="Times New Roman"/>
            </a:endParaRPr>
          </a:p>
        </p:txBody>
      </p:sp>
      <p:sp>
        <p:nvSpPr>
          <p:cNvPr id="6" name="object 6"/>
          <p:cNvSpPr txBox="1"/>
          <p:nvPr/>
        </p:nvSpPr>
        <p:spPr>
          <a:xfrm>
            <a:off x="5108828" y="2464434"/>
            <a:ext cx="3464560" cy="4141470"/>
          </a:xfrm>
          <a:prstGeom prst="rect">
            <a:avLst/>
          </a:prstGeom>
        </p:spPr>
        <p:txBody>
          <a:bodyPr vert="horz" wrap="square" lIns="0" tIns="12700" rIns="0" bIns="0" rtlCol="0">
            <a:spAutoFit/>
          </a:bodyPr>
          <a:lstStyle/>
          <a:p>
            <a:pPr marL="352425" marR="378460" indent="-340360">
              <a:lnSpc>
                <a:spcPct val="100000"/>
              </a:lnSpc>
              <a:spcBef>
                <a:spcPts val="100"/>
              </a:spcBef>
              <a:tabLst>
                <a:tab pos="342265" algn="l"/>
              </a:tabLst>
            </a:pPr>
            <a:r>
              <a:rPr sz="1800" dirty="0">
                <a:solidFill>
                  <a:srgbClr val="FFFFFF"/>
                </a:solidFill>
                <a:latin typeface="Times New Roman"/>
                <a:cs typeface="Times New Roman"/>
              </a:rPr>
              <a:t>6.	</a:t>
            </a:r>
            <a:r>
              <a:rPr sz="1800" spc="-5" dirty="0">
                <a:solidFill>
                  <a:srgbClr val="FFFFFF"/>
                </a:solidFill>
                <a:latin typeface="Times New Roman"/>
                <a:cs typeface="Times New Roman"/>
              </a:rPr>
              <a:t>Abnormal pressure </a:t>
            </a:r>
            <a:r>
              <a:rPr sz="1800" dirty="0">
                <a:solidFill>
                  <a:srgbClr val="FFFFFF"/>
                </a:solidFill>
                <a:latin typeface="Times New Roman"/>
                <a:cs typeface="Times New Roman"/>
              </a:rPr>
              <a:t>habits</a:t>
            </a:r>
            <a:r>
              <a:rPr sz="1800" spc="-35" dirty="0">
                <a:solidFill>
                  <a:srgbClr val="FFFFFF"/>
                </a:solidFill>
                <a:latin typeface="Times New Roman"/>
                <a:cs typeface="Times New Roman"/>
              </a:rPr>
              <a:t> </a:t>
            </a:r>
            <a:r>
              <a:rPr sz="1800" dirty="0">
                <a:solidFill>
                  <a:srgbClr val="FFFFFF"/>
                </a:solidFill>
                <a:latin typeface="Times New Roman"/>
                <a:cs typeface="Times New Roman"/>
              </a:rPr>
              <a:t>and  functional</a:t>
            </a:r>
            <a:r>
              <a:rPr sz="1800" spc="-25" dirty="0">
                <a:solidFill>
                  <a:srgbClr val="FFFFFF"/>
                </a:solidFill>
                <a:latin typeface="Times New Roman"/>
                <a:cs typeface="Times New Roman"/>
              </a:rPr>
              <a:t> </a:t>
            </a:r>
            <a:r>
              <a:rPr sz="1800" dirty="0">
                <a:solidFill>
                  <a:srgbClr val="FFFFFF"/>
                </a:solidFill>
                <a:latin typeface="Times New Roman"/>
                <a:cs typeface="Times New Roman"/>
              </a:rPr>
              <a:t>aberrations:</a:t>
            </a:r>
            <a:endParaRPr sz="1800">
              <a:latin typeface="Times New Roman"/>
              <a:cs typeface="Times New Roman"/>
            </a:endParaRPr>
          </a:p>
          <a:p>
            <a:pPr marL="355600" indent="-342900">
              <a:lnSpc>
                <a:spcPct val="100000"/>
              </a:lnSpc>
              <a:buAutoNum type="alphaLcParenR"/>
              <a:tabLst>
                <a:tab pos="354965" algn="l"/>
                <a:tab pos="355600" algn="l"/>
              </a:tabLst>
            </a:pPr>
            <a:r>
              <a:rPr sz="1800" spc="-5" dirty="0">
                <a:solidFill>
                  <a:srgbClr val="92D050"/>
                </a:solidFill>
                <a:latin typeface="Times New Roman"/>
                <a:cs typeface="Times New Roman"/>
              </a:rPr>
              <a:t>Abnormal</a:t>
            </a:r>
            <a:r>
              <a:rPr sz="1800" spc="-70" dirty="0">
                <a:solidFill>
                  <a:srgbClr val="92D050"/>
                </a:solidFill>
                <a:latin typeface="Times New Roman"/>
                <a:cs typeface="Times New Roman"/>
              </a:rPr>
              <a:t> </a:t>
            </a:r>
            <a:r>
              <a:rPr sz="1800" dirty="0">
                <a:solidFill>
                  <a:srgbClr val="92D050"/>
                </a:solidFill>
                <a:latin typeface="Times New Roman"/>
                <a:cs typeface="Times New Roman"/>
              </a:rPr>
              <a:t>sucking</a:t>
            </a:r>
            <a:endParaRPr sz="1800">
              <a:latin typeface="Times New Roman"/>
              <a:cs typeface="Times New Roman"/>
            </a:endParaRPr>
          </a:p>
          <a:p>
            <a:pPr marL="355600" indent="-342900">
              <a:lnSpc>
                <a:spcPct val="100000"/>
              </a:lnSpc>
              <a:buAutoNum type="alphaLcParenR"/>
              <a:tabLst>
                <a:tab pos="354965" algn="l"/>
                <a:tab pos="355600" algn="l"/>
              </a:tabLst>
            </a:pPr>
            <a:r>
              <a:rPr sz="1800" spc="-5" dirty="0">
                <a:solidFill>
                  <a:srgbClr val="92D050"/>
                </a:solidFill>
                <a:latin typeface="Times New Roman"/>
                <a:cs typeface="Times New Roman"/>
              </a:rPr>
              <a:t>Thumb </a:t>
            </a:r>
            <a:r>
              <a:rPr sz="1800" dirty="0">
                <a:solidFill>
                  <a:srgbClr val="92D050"/>
                </a:solidFill>
                <a:latin typeface="Times New Roman"/>
                <a:cs typeface="Times New Roman"/>
              </a:rPr>
              <a:t>and finger</a:t>
            </a:r>
            <a:r>
              <a:rPr sz="1800" spc="-15" dirty="0">
                <a:solidFill>
                  <a:srgbClr val="92D050"/>
                </a:solidFill>
                <a:latin typeface="Times New Roman"/>
                <a:cs typeface="Times New Roman"/>
              </a:rPr>
              <a:t> </a:t>
            </a:r>
            <a:r>
              <a:rPr sz="1800" spc="-5" dirty="0">
                <a:solidFill>
                  <a:srgbClr val="92D050"/>
                </a:solidFill>
                <a:latin typeface="Times New Roman"/>
                <a:cs typeface="Times New Roman"/>
              </a:rPr>
              <a:t>sucking</a:t>
            </a:r>
            <a:endParaRPr sz="1800">
              <a:latin typeface="Times New Roman"/>
              <a:cs typeface="Times New Roman"/>
            </a:endParaRPr>
          </a:p>
          <a:p>
            <a:pPr marL="355600" indent="-342900">
              <a:lnSpc>
                <a:spcPct val="100000"/>
              </a:lnSpc>
              <a:buAutoNum type="alphaLcParenR"/>
              <a:tabLst>
                <a:tab pos="354965" algn="l"/>
                <a:tab pos="355600" algn="l"/>
              </a:tabLst>
            </a:pPr>
            <a:r>
              <a:rPr sz="1800" spc="-20" dirty="0">
                <a:solidFill>
                  <a:srgbClr val="92D050"/>
                </a:solidFill>
                <a:latin typeface="Times New Roman"/>
                <a:cs typeface="Times New Roman"/>
              </a:rPr>
              <a:t>Tongue </a:t>
            </a:r>
            <a:r>
              <a:rPr sz="1800">
                <a:solidFill>
                  <a:srgbClr val="92D050"/>
                </a:solidFill>
                <a:latin typeface="Times New Roman"/>
                <a:cs typeface="Times New Roman"/>
              </a:rPr>
              <a:t>thrust </a:t>
            </a:r>
            <a:endParaRPr sz="1800">
              <a:latin typeface="Times New Roman"/>
              <a:cs typeface="Times New Roman"/>
            </a:endParaRPr>
          </a:p>
          <a:p>
            <a:pPr marL="355600" indent="-342900">
              <a:lnSpc>
                <a:spcPct val="100000"/>
              </a:lnSpc>
              <a:buAutoNum type="alphaLcParenR"/>
              <a:tabLst>
                <a:tab pos="354965" algn="l"/>
                <a:tab pos="355600" algn="l"/>
              </a:tabLst>
            </a:pPr>
            <a:r>
              <a:rPr sz="1800" dirty="0">
                <a:solidFill>
                  <a:srgbClr val="92D050"/>
                </a:solidFill>
                <a:latin typeface="Times New Roman"/>
                <a:cs typeface="Times New Roman"/>
              </a:rPr>
              <a:t>Lip and nail</a:t>
            </a:r>
            <a:r>
              <a:rPr sz="1800" spc="-35" dirty="0">
                <a:solidFill>
                  <a:srgbClr val="92D050"/>
                </a:solidFill>
                <a:latin typeface="Times New Roman"/>
                <a:cs typeface="Times New Roman"/>
              </a:rPr>
              <a:t> </a:t>
            </a:r>
            <a:r>
              <a:rPr sz="1800" dirty="0">
                <a:solidFill>
                  <a:srgbClr val="92D050"/>
                </a:solidFill>
                <a:latin typeface="Times New Roman"/>
                <a:cs typeface="Times New Roman"/>
              </a:rPr>
              <a:t>biting</a:t>
            </a:r>
            <a:endParaRPr sz="1800">
              <a:latin typeface="Times New Roman"/>
              <a:cs typeface="Times New Roman"/>
            </a:endParaRPr>
          </a:p>
          <a:p>
            <a:pPr marL="355600" marR="514350" indent="-342900">
              <a:lnSpc>
                <a:spcPct val="100000"/>
              </a:lnSpc>
              <a:buAutoNum type="alphaLcParenR"/>
              <a:tabLst>
                <a:tab pos="354965" algn="l"/>
                <a:tab pos="355600" algn="l"/>
              </a:tabLst>
            </a:pPr>
            <a:r>
              <a:rPr sz="1800" spc="-5" dirty="0">
                <a:solidFill>
                  <a:srgbClr val="92D050"/>
                </a:solidFill>
                <a:latin typeface="Times New Roman"/>
                <a:cs typeface="Times New Roman"/>
              </a:rPr>
              <a:t>Abnormal swallowing  </a:t>
            </a:r>
            <a:r>
              <a:rPr sz="1800" dirty="0">
                <a:solidFill>
                  <a:srgbClr val="92D050"/>
                </a:solidFill>
                <a:latin typeface="Times New Roman"/>
                <a:cs typeface="Times New Roman"/>
              </a:rPr>
              <a:t>habits(improper</a:t>
            </a:r>
            <a:r>
              <a:rPr sz="1800" spc="-85" dirty="0">
                <a:solidFill>
                  <a:srgbClr val="92D050"/>
                </a:solidFill>
                <a:latin typeface="Times New Roman"/>
                <a:cs typeface="Times New Roman"/>
              </a:rPr>
              <a:t> </a:t>
            </a:r>
            <a:r>
              <a:rPr sz="1800" dirty="0">
                <a:solidFill>
                  <a:srgbClr val="92D050"/>
                </a:solidFill>
                <a:latin typeface="Times New Roman"/>
                <a:cs typeface="Times New Roman"/>
              </a:rPr>
              <a:t>deglutition)</a:t>
            </a:r>
            <a:endParaRPr sz="1800">
              <a:latin typeface="Times New Roman"/>
              <a:cs typeface="Times New Roman"/>
            </a:endParaRPr>
          </a:p>
          <a:p>
            <a:pPr marL="355600" indent="-342900">
              <a:lnSpc>
                <a:spcPct val="100000"/>
              </a:lnSpc>
              <a:buAutoNum type="alphaLcParenR"/>
              <a:tabLst>
                <a:tab pos="354965" algn="l"/>
                <a:tab pos="355600" algn="l"/>
              </a:tabLst>
            </a:pPr>
            <a:r>
              <a:rPr sz="1800" spc="-5" dirty="0">
                <a:solidFill>
                  <a:srgbClr val="92D050"/>
                </a:solidFill>
                <a:latin typeface="Times New Roman"/>
                <a:cs typeface="Times New Roman"/>
              </a:rPr>
              <a:t>Speech </a:t>
            </a:r>
            <a:r>
              <a:rPr sz="1800" dirty="0">
                <a:solidFill>
                  <a:srgbClr val="92D050"/>
                </a:solidFill>
                <a:latin typeface="Times New Roman"/>
                <a:cs typeface="Times New Roman"/>
              </a:rPr>
              <a:t>defects</a:t>
            </a:r>
            <a:endParaRPr sz="1800">
              <a:latin typeface="Times New Roman"/>
              <a:cs typeface="Times New Roman"/>
            </a:endParaRPr>
          </a:p>
          <a:p>
            <a:pPr marL="355600" marR="73025" indent="-342900">
              <a:lnSpc>
                <a:spcPct val="100000"/>
              </a:lnSpc>
              <a:spcBef>
                <a:spcPts val="5"/>
              </a:spcBef>
              <a:buAutoNum type="alphaLcParenR"/>
              <a:tabLst>
                <a:tab pos="354965" algn="l"/>
                <a:tab pos="355600" algn="l"/>
              </a:tabLst>
            </a:pPr>
            <a:r>
              <a:rPr sz="1800" dirty="0">
                <a:solidFill>
                  <a:srgbClr val="92D050"/>
                </a:solidFill>
                <a:latin typeface="Times New Roman"/>
                <a:cs typeface="Times New Roman"/>
              </a:rPr>
              <a:t>Respiratory</a:t>
            </a:r>
            <a:r>
              <a:rPr sz="1800" spc="-25" dirty="0">
                <a:solidFill>
                  <a:srgbClr val="92D050"/>
                </a:solidFill>
                <a:latin typeface="Times New Roman"/>
                <a:cs typeface="Times New Roman"/>
              </a:rPr>
              <a:t> </a:t>
            </a:r>
            <a:r>
              <a:rPr sz="1800" spc="-5" dirty="0">
                <a:solidFill>
                  <a:srgbClr val="92D050"/>
                </a:solidFill>
                <a:latin typeface="Times New Roman"/>
                <a:cs typeface="Times New Roman"/>
              </a:rPr>
              <a:t>abnormalities(mouth  </a:t>
            </a:r>
            <a:r>
              <a:rPr sz="1800" dirty="0">
                <a:solidFill>
                  <a:srgbClr val="92D050"/>
                </a:solidFill>
                <a:latin typeface="Times New Roman"/>
                <a:cs typeface="Times New Roman"/>
              </a:rPr>
              <a:t>breathing,</a:t>
            </a:r>
            <a:r>
              <a:rPr sz="1800" spc="-20" dirty="0">
                <a:solidFill>
                  <a:srgbClr val="92D050"/>
                </a:solidFill>
                <a:latin typeface="Times New Roman"/>
                <a:cs typeface="Times New Roman"/>
              </a:rPr>
              <a:t> </a:t>
            </a:r>
            <a:r>
              <a:rPr sz="1800" dirty="0">
                <a:solidFill>
                  <a:srgbClr val="92D050"/>
                </a:solidFill>
                <a:latin typeface="Times New Roman"/>
                <a:cs typeface="Times New Roman"/>
              </a:rPr>
              <a:t>etc).</a:t>
            </a:r>
            <a:endParaRPr sz="1800">
              <a:latin typeface="Times New Roman"/>
              <a:cs typeface="Times New Roman"/>
            </a:endParaRPr>
          </a:p>
          <a:p>
            <a:pPr marL="355600" indent="-342900">
              <a:lnSpc>
                <a:spcPct val="100000"/>
              </a:lnSpc>
              <a:buAutoNum type="alphaLcParenR"/>
              <a:tabLst>
                <a:tab pos="354965" algn="l"/>
                <a:tab pos="355600" algn="l"/>
              </a:tabLst>
            </a:pPr>
            <a:r>
              <a:rPr sz="1800" spc="-20" dirty="0">
                <a:solidFill>
                  <a:srgbClr val="92D050"/>
                </a:solidFill>
                <a:latin typeface="Times New Roman"/>
                <a:cs typeface="Times New Roman"/>
              </a:rPr>
              <a:t>Tonsils </a:t>
            </a:r>
            <a:r>
              <a:rPr sz="1800" dirty="0">
                <a:solidFill>
                  <a:srgbClr val="92D050"/>
                </a:solidFill>
                <a:latin typeface="Times New Roman"/>
                <a:cs typeface="Times New Roman"/>
              </a:rPr>
              <a:t>and adenoids</a:t>
            </a:r>
            <a:endParaRPr sz="1800">
              <a:latin typeface="Times New Roman"/>
              <a:cs typeface="Times New Roman"/>
            </a:endParaRPr>
          </a:p>
          <a:p>
            <a:pPr marL="355600" indent="-342900">
              <a:lnSpc>
                <a:spcPct val="100000"/>
              </a:lnSpc>
              <a:buAutoNum type="alphaLcParenR"/>
              <a:tabLst>
                <a:tab pos="354965" algn="l"/>
                <a:tab pos="355600" algn="l"/>
              </a:tabLst>
            </a:pPr>
            <a:r>
              <a:rPr sz="1800" smtClean="0">
                <a:solidFill>
                  <a:srgbClr val="92D050"/>
                </a:solidFill>
                <a:latin typeface="Times New Roman"/>
                <a:cs typeface="Times New Roman"/>
              </a:rPr>
              <a:t>Psychogenictics </a:t>
            </a:r>
            <a:r>
              <a:rPr sz="1800" dirty="0">
                <a:solidFill>
                  <a:srgbClr val="92D050"/>
                </a:solidFill>
                <a:latin typeface="Times New Roman"/>
                <a:cs typeface="Times New Roman"/>
              </a:rPr>
              <a:t>and</a:t>
            </a:r>
            <a:r>
              <a:rPr sz="1800" spc="-60" dirty="0">
                <a:solidFill>
                  <a:srgbClr val="92D050"/>
                </a:solidFill>
                <a:latin typeface="Times New Roman"/>
                <a:cs typeface="Times New Roman"/>
              </a:rPr>
              <a:t> </a:t>
            </a:r>
            <a:r>
              <a:rPr sz="1800" dirty="0">
                <a:solidFill>
                  <a:srgbClr val="92D050"/>
                </a:solidFill>
                <a:latin typeface="Times New Roman"/>
                <a:cs typeface="Times New Roman"/>
              </a:rPr>
              <a:t>bruxism</a:t>
            </a:r>
            <a:endParaRPr sz="1800">
              <a:latin typeface="Times New Roman"/>
              <a:cs typeface="Times New Roman"/>
            </a:endParaRPr>
          </a:p>
          <a:p>
            <a:pPr marL="355600" indent="-343535">
              <a:lnSpc>
                <a:spcPct val="100000"/>
              </a:lnSpc>
              <a:buAutoNum type="arabicPeriod" startAt="7"/>
              <a:tabLst>
                <a:tab pos="355600" algn="l"/>
                <a:tab pos="356235" algn="l"/>
              </a:tabLst>
            </a:pPr>
            <a:r>
              <a:rPr sz="1800" spc="-5" dirty="0">
                <a:solidFill>
                  <a:srgbClr val="FFFFFF"/>
                </a:solidFill>
                <a:latin typeface="Times New Roman"/>
                <a:cs typeface="Times New Roman"/>
              </a:rPr>
              <a:t>Posture</a:t>
            </a:r>
            <a:endParaRPr sz="1800">
              <a:latin typeface="Times New Roman"/>
              <a:cs typeface="Times New Roman"/>
            </a:endParaRPr>
          </a:p>
          <a:p>
            <a:pPr marL="350520" indent="-338455">
              <a:lnSpc>
                <a:spcPct val="100000"/>
              </a:lnSpc>
              <a:buAutoNum type="arabicPeriod" startAt="7"/>
              <a:tabLst>
                <a:tab pos="349885" algn="l"/>
                <a:tab pos="351155" algn="l"/>
              </a:tabLst>
            </a:pPr>
            <a:r>
              <a:rPr sz="1800" spc="-15" dirty="0">
                <a:solidFill>
                  <a:srgbClr val="FFFFFF"/>
                </a:solidFill>
                <a:latin typeface="Times New Roman"/>
                <a:cs typeface="Times New Roman"/>
              </a:rPr>
              <a:t>Trauma </a:t>
            </a:r>
            <a:r>
              <a:rPr sz="1800" dirty="0">
                <a:solidFill>
                  <a:srgbClr val="FFFFFF"/>
                </a:solidFill>
                <a:latin typeface="Times New Roman"/>
                <a:cs typeface="Times New Roman"/>
              </a:rPr>
              <a:t>and</a:t>
            </a:r>
            <a:r>
              <a:rPr sz="1800" spc="5" dirty="0">
                <a:solidFill>
                  <a:srgbClr val="FFFFFF"/>
                </a:solidFill>
                <a:latin typeface="Times New Roman"/>
                <a:cs typeface="Times New Roman"/>
              </a:rPr>
              <a:t> </a:t>
            </a:r>
            <a:r>
              <a:rPr sz="1800" dirty="0">
                <a:solidFill>
                  <a:srgbClr val="FFFFFF"/>
                </a:solidFill>
                <a:latin typeface="Times New Roman"/>
                <a:cs typeface="Times New Roman"/>
              </a:rPr>
              <a:t>accidents.</a:t>
            </a:r>
            <a:endParaRPr sz="1800">
              <a:latin typeface="Times New Roman"/>
              <a:cs typeface="Times New Roman"/>
            </a:endParaRPr>
          </a:p>
        </p:txBody>
      </p:sp>
      <p:sp>
        <p:nvSpPr>
          <p:cNvPr id="7" name="object 7"/>
          <p:cNvSpPr txBox="1"/>
          <p:nvPr/>
        </p:nvSpPr>
        <p:spPr>
          <a:xfrm>
            <a:off x="231140" y="2540634"/>
            <a:ext cx="191135" cy="1946275"/>
          </a:xfrm>
          <a:prstGeom prst="rect">
            <a:avLst/>
          </a:prstGeom>
        </p:spPr>
        <p:txBody>
          <a:bodyPr vert="horz" wrap="square" lIns="0" tIns="12700" rIns="0" bIns="0" rtlCol="0">
            <a:spAutoFit/>
          </a:bodyPr>
          <a:lstStyle/>
          <a:p>
            <a:pPr marL="12700" marR="5080" algn="just">
              <a:lnSpc>
                <a:spcPct val="100000"/>
              </a:lnSpc>
              <a:spcBef>
                <a:spcPts val="100"/>
              </a:spcBef>
            </a:pPr>
            <a:r>
              <a:rPr sz="1800" spc="-5" dirty="0">
                <a:solidFill>
                  <a:srgbClr val="FFFF00"/>
                </a:solidFill>
                <a:latin typeface="Times New Roman"/>
                <a:cs typeface="Times New Roman"/>
              </a:rPr>
              <a:t>G  E  </a:t>
            </a:r>
            <a:r>
              <a:rPr sz="1800" dirty="0">
                <a:solidFill>
                  <a:srgbClr val="FFFF00"/>
                </a:solidFill>
                <a:latin typeface="Times New Roman"/>
                <a:cs typeface="Times New Roman"/>
              </a:rPr>
              <a:t>N  E  R  </a:t>
            </a:r>
            <a:r>
              <a:rPr sz="1800" spc="-5" dirty="0">
                <a:solidFill>
                  <a:srgbClr val="FFFF00"/>
                </a:solidFill>
                <a:latin typeface="Times New Roman"/>
                <a:cs typeface="Times New Roman"/>
              </a:rPr>
              <a:t>A  L</a:t>
            </a:r>
            <a:endParaRPr sz="1800">
              <a:latin typeface="Times New Roman"/>
              <a:cs typeface="Times New Roman"/>
            </a:endParaRPr>
          </a:p>
        </p:txBody>
      </p:sp>
      <p:sp>
        <p:nvSpPr>
          <p:cNvPr id="8" name="object 8"/>
          <p:cNvSpPr txBox="1"/>
          <p:nvPr/>
        </p:nvSpPr>
        <p:spPr>
          <a:xfrm>
            <a:off x="231140" y="4735144"/>
            <a:ext cx="190500" cy="1946910"/>
          </a:xfrm>
          <a:prstGeom prst="rect">
            <a:avLst/>
          </a:prstGeom>
        </p:spPr>
        <p:txBody>
          <a:bodyPr vert="horz" wrap="square" lIns="0" tIns="12700" rIns="0" bIns="0" rtlCol="0">
            <a:spAutoFit/>
          </a:bodyPr>
          <a:lstStyle/>
          <a:p>
            <a:pPr marL="12700" marR="5080" algn="just">
              <a:lnSpc>
                <a:spcPct val="100000"/>
              </a:lnSpc>
              <a:spcBef>
                <a:spcPts val="100"/>
              </a:spcBef>
            </a:pPr>
            <a:r>
              <a:rPr sz="1800" dirty="0">
                <a:solidFill>
                  <a:srgbClr val="FFFF00"/>
                </a:solidFill>
                <a:latin typeface="Times New Roman"/>
                <a:cs typeface="Times New Roman"/>
              </a:rPr>
              <a:t>F  </a:t>
            </a:r>
            <a:r>
              <a:rPr sz="1800" spc="-5" dirty="0">
                <a:solidFill>
                  <a:srgbClr val="FFFF00"/>
                </a:solidFill>
                <a:latin typeface="Times New Roman"/>
                <a:cs typeface="Times New Roman"/>
              </a:rPr>
              <a:t>A  C  T  O  </a:t>
            </a:r>
            <a:r>
              <a:rPr sz="1800" dirty="0">
                <a:solidFill>
                  <a:srgbClr val="FFFF00"/>
                </a:solidFill>
                <a:latin typeface="Times New Roman"/>
                <a:cs typeface="Times New Roman"/>
              </a:rPr>
              <a:t>R  </a:t>
            </a:r>
            <a:r>
              <a:rPr sz="1800" spc="-5" dirty="0">
                <a:solidFill>
                  <a:srgbClr val="FFFF00"/>
                </a:solidFill>
                <a:latin typeface="Times New Roman"/>
                <a:cs typeface="Times New Roman"/>
              </a:rPr>
              <a:t>S</a:t>
            </a:r>
            <a:endParaRPr sz="1800">
              <a:latin typeface="Times New Roman"/>
              <a:cs typeface="Times New Roman"/>
            </a:endParaRPr>
          </a:p>
        </p:txBody>
      </p:sp>
      <p:sp>
        <p:nvSpPr>
          <p:cNvPr id="9" name="object 9"/>
          <p:cNvSpPr/>
          <p:nvPr/>
        </p:nvSpPr>
        <p:spPr>
          <a:xfrm>
            <a:off x="228600" y="2590800"/>
            <a:ext cx="381000" cy="4038600"/>
          </a:xfrm>
          <a:custGeom>
            <a:avLst/>
            <a:gdLst/>
            <a:ahLst/>
            <a:cxnLst/>
            <a:rect l="l" t="t" r="r" b="b"/>
            <a:pathLst>
              <a:path w="381000" h="4038600">
                <a:moveTo>
                  <a:pt x="381000" y="4038600"/>
                </a:moveTo>
                <a:lnTo>
                  <a:pt x="306850" y="4036105"/>
                </a:lnTo>
                <a:lnTo>
                  <a:pt x="246297" y="4029302"/>
                </a:lnTo>
                <a:lnTo>
                  <a:pt x="205470" y="4019210"/>
                </a:lnTo>
                <a:lnTo>
                  <a:pt x="190500" y="4006850"/>
                </a:lnTo>
                <a:lnTo>
                  <a:pt x="190500" y="2051050"/>
                </a:lnTo>
                <a:lnTo>
                  <a:pt x="175529" y="2038695"/>
                </a:lnTo>
                <a:lnTo>
                  <a:pt x="134702" y="2028602"/>
                </a:lnTo>
                <a:lnTo>
                  <a:pt x="74149" y="2021796"/>
                </a:lnTo>
                <a:lnTo>
                  <a:pt x="0" y="2019300"/>
                </a:lnTo>
                <a:lnTo>
                  <a:pt x="74149" y="2016803"/>
                </a:lnTo>
                <a:lnTo>
                  <a:pt x="134702" y="2009997"/>
                </a:lnTo>
                <a:lnTo>
                  <a:pt x="175529" y="1999904"/>
                </a:lnTo>
                <a:lnTo>
                  <a:pt x="190500" y="1987550"/>
                </a:lnTo>
                <a:lnTo>
                  <a:pt x="190500" y="31750"/>
                </a:lnTo>
                <a:lnTo>
                  <a:pt x="205470" y="19395"/>
                </a:lnTo>
                <a:lnTo>
                  <a:pt x="246297" y="9302"/>
                </a:lnTo>
                <a:lnTo>
                  <a:pt x="306850" y="2496"/>
                </a:lnTo>
                <a:lnTo>
                  <a:pt x="381000" y="0"/>
                </a:lnTo>
              </a:path>
            </a:pathLst>
          </a:custGeom>
          <a:ln w="9144">
            <a:solidFill>
              <a:srgbClr val="497DBA"/>
            </a:solidFill>
          </a:ln>
        </p:spPr>
        <p:txBody>
          <a:bodyPr wrap="square" lIns="0" tIns="0" rIns="0" bIns="0" rtlCol="0"/>
          <a:lstStyle/>
          <a:p>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50107" y="571246"/>
            <a:ext cx="1842770" cy="299720"/>
          </a:xfrm>
          <a:prstGeom prst="rect">
            <a:avLst/>
          </a:prstGeom>
        </p:spPr>
        <p:txBody>
          <a:bodyPr vert="horz" wrap="square" lIns="0" tIns="12700" rIns="0" bIns="0" rtlCol="0">
            <a:spAutoFit/>
          </a:bodyPr>
          <a:lstStyle/>
          <a:p>
            <a:pPr marL="12700">
              <a:lnSpc>
                <a:spcPct val="100000"/>
              </a:lnSpc>
              <a:spcBef>
                <a:spcPts val="100"/>
              </a:spcBef>
            </a:pPr>
            <a:r>
              <a:rPr u="sng" spc="-5" dirty="0">
                <a:solidFill>
                  <a:srgbClr val="FFFF00"/>
                </a:solidFill>
                <a:uFill>
                  <a:solidFill>
                    <a:srgbClr val="FFFF00"/>
                  </a:solidFill>
                </a:uFill>
              </a:rPr>
              <a:t>LOCAL</a:t>
            </a:r>
            <a:r>
              <a:rPr u="sng" spc="-110" dirty="0">
                <a:solidFill>
                  <a:srgbClr val="FFFF00"/>
                </a:solidFill>
                <a:uFill>
                  <a:solidFill>
                    <a:srgbClr val="FFFF00"/>
                  </a:solidFill>
                </a:uFill>
              </a:rPr>
              <a:t> </a:t>
            </a:r>
            <a:r>
              <a:rPr u="sng" spc="-30" dirty="0">
                <a:solidFill>
                  <a:srgbClr val="FFFF00"/>
                </a:solidFill>
                <a:uFill>
                  <a:solidFill>
                    <a:srgbClr val="FFFF00"/>
                  </a:solidFill>
                </a:uFill>
              </a:rPr>
              <a:t>FACTORS</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pPr marL="38100">
                <a:lnSpc>
                  <a:spcPts val="1240"/>
                </a:lnSpc>
              </a:pPr>
              <a:t>22</a:t>
            </a:fld>
            <a:endParaRPr dirty="0"/>
          </a:p>
        </p:txBody>
      </p:sp>
      <p:sp>
        <p:nvSpPr>
          <p:cNvPr id="3" name="object 3"/>
          <p:cNvSpPr txBox="1"/>
          <p:nvPr/>
        </p:nvSpPr>
        <p:spPr>
          <a:xfrm>
            <a:off x="383540" y="845566"/>
            <a:ext cx="6842125" cy="5375910"/>
          </a:xfrm>
          <a:prstGeom prst="rect">
            <a:avLst/>
          </a:prstGeom>
        </p:spPr>
        <p:txBody>
          <a:bodyPr vert="horz" wrap="square" lIns="0" tIns="149860" rIns="0" bIns="0" rtlCol="0">
            <a:spAutoFit/>
          </a:bodyPr>
          <a:lstStyle/>
          <a:p>
            <a:pPr marL="12700">
              <a:lnSpc>
                <a:spcPct val="100000"/>
              </a:lnSpc>
              <a:spcBef>
                <a:spcPts val="1180"/>
              </a:spcBef>
              <a:tabLst>
                <a:tab pos="354965" algn="l"/>
              </a:tabLst>
            </a:pPr>
            <a:r>
              <a:rPr sz="1800" dirty="0">
                <a:solidFill>
                  <a:srgbClr val="FFFFFF"/>
                </a:solidFill>
                <a:latin typeface="Times New Roman"/>
                <a:cs typeface="Times New Roman"/>
              </a:rPr>
              <a:t>1.	Anomalies of</a:t>
            </a:r>
            <a:r>
              <a:rPr sz="1800" spc="-5" dirty="0">
                <a:solidFill>
                  <a:srgbClr val="FFFFFF"/>
                </a:solidFill>
                <a:latin typeface="Times New Roman"/>
                <a:cs typeface="Times New Roman"/>
              </a:rPr>
              <a:t> </a:t>
            </a:r>
            <a:r>
              <a:rPr sz="1800" dirty="0">
                <a:solidFill>
                  <a:srgbClr val="FFFFFF"/>
                </a:solidFill>
                <a:latin typeface="Times New Roman"/>
                <a:cs typeface="Times New Roman"/>
              </a:rPr>
              <a:t>number:</a:t>
            </a:r>
            <a:endParaRPr sz="1800">
              <a:latin typeface="Times New Roman"/>
              <a:cs typeface="Times New Roman"/>
            </a:endParaRPr>
          </a:p>
          <a:p>
            <a:pPr marL="355600" indent="-342900">
              <a:lnSpc>
                <a:spcPct val="100000"/>
              </a:lnSpc>
              <a:spcBef>
                <a:spcPts val="1080"/>
              </a:spcBef>
              <a:buAutoNum type="alphaLcParenR"/>
              <a:tabLst>
                <a:tab pos="354965" algn="l"/>
                <a:tab pos="355600" algn="l"/>
              </a:tabLst>
            </a:pPr>
            <a:r>
              <a:rPr sz="1800" dirty="0">
                <a:solidFill>
                  <a:srgbClr val="92D050"/>
                </a:solidFill>
                <a:latin typeface="Times New Roman"/>
                <a:cs typeface="Times New Roman"/>
              </a:rPr>
              <a:t>Supernumerary</a:t>
            </a:r>
            <a:r>
              <a:rPr sz="1800" spc="-10" dirty="0">
                <a:solidFill>
                  <a:srgbClr val="92D050"/>
                </a:solidFill>
                <a:latin typeface="Times New Roman"/>
                <a:cs typeface="Times New Roman"/>
              </a:rPr>
              <a:t> </a:t>
            </a:r>
            <a:r>
              <a:rPr sz="1800" dirty="0">
                <a:solidFill>
                  <a:srgbClr val="92D050"/>
                </a:solidFill>
                <a:latin typeface="Times New Roman"/>
                <a:cs typeface="Times New Roman"/>
              </a:rPr>
              <a:t>teeth</a:t>
            </a:r>
            <a:endParaRPr sz="1800">
              <a:latin typeface="Times New Roman"/>
              <a:cs typeface="Times New Roman"/>
            </a:endParaRPr>
          </a:p>
          <a:p>
            <a:pPr marL="355600" indent="-342900">
              <a:lnSpc>
                <a:spcPct val="100000"/>
              </a:lnSpc>
              <a:spcBef>
                <a:spcPts val="1080"/>
              </a:spcBef>
              <a:buAutoNum type="alphaLcParenR"/>
              <a:tabLst>
                <a:tab pos="354965" algn="l"/>
                <a:tab pos="355600" algn="l"/>
              </a:tabLst>
            </a:pPr>
            <a:r>
              <a:rPr sz="1800" dirty="0">
                <a:solidFill>
                  <a:srgbClr val="92D050"/>
                </a:solidFill>
                <a:latin typeface="Times New Roman"/>
                <a:cs typeface="Times New Roman"/>
              </a:rPr>
              <a:t>Missing teeth (congenital absence or loss due to accidents, caries,</a:t>
            </a:r>
            <a:r>
              <a:rPr sz="1800" spc="-50" dirty="0">
                <a:solidFill>
                  <a:srgbClr val="92D050"/>
                </a:solidFill>
                <a:latin typeface="Times New Roman"/>
                <a:cs typeface="Times New Roman"/>
              </a:rPr>
              <a:t> </a:t>
            </a:r>
            <a:r>
              <a:rPr sz="1800" dirty="0">
                <a:solidFill>
                  <a:srgbClr val="92D050"/>
                </a:solidFill>
                <a:latin typeface="Times New Roman"/>
                <a:cs typeface="Times New Roman"/>
              </a:rPr>
              <a:t>etc).</a:t>
            </a:r>
            <a:endParaRPr sz="1800">
              <a:latin typeface="Times New Roman"/>
              <a:cs typeface="Times New Roman"/>
            </a:endParaRPr>
          </a:p>
          <a:p>
            <a:pPr marL="355600" indent="-342900">
              <a:lnSpc>
                <a:spcPct val="100000"/>
              </a:lnSpc>
              <a:spcBef>
                <a:spcPts val="1080"/>
              </a:spcBef>
              <a:buAutoNum type="arabicPeriod" startAt="2"/>
              <a:tabLst>
                <a:tab pos="354965" algn="l"/>
                <a:tab pos="355600" algn="l"/>
              </a:tabLst>
            </a:pPr>
            <a:r>
              <a:rPr sz="1800" dirty="0">
                <a:solidFill>
                  <a:srgbClr val="FFFFFF"/>
                </a:solidFill>
                <a:latin typeface="Times New Roman"/>
                <a:cs typeface="Times New Roman"/>
              </a:rPr>
              <a:t>Anomalies of tooth</a:t>
            </a:r>
            <a:r>
              <a:rPr sz="1800" spc="-5" dirty="0">
                <a:solidFill>
                  <a:srgbClr val="FFFFFF"/>
                </a:solidFill>
                <a:latin typeface="Times New Roman"/>
                <a:cs typeface="Times New Roman"/>
              </a:rPr>
              <a:t> </a:t>
            </a:r>
            <a:r>
              <a:rPr sz="1800" dirty="0">
                <a:solidFill>
                  <a:srgbClr val="FFFFFF"/>
                </a:solidFill>
                <a:latin typeface="Times New Roman"/>
                <a:cs typeface="Times New Roman"/>
              </a:rPr>
              <a:t>size</a:t>
            </a:r>
            <a:endParaRPr sz="1800">
              <a:latin typeface="Times New Roman"/>
              <a:cs typeface="Times New Roman"/>
            </a:endParaRPr>
          </a:p>
          <a:p>
            <a:pPr marL="355600" indent="-342900">
              <a:lnSpc>
                <a:spcPct val="100000"/>
              </a:lnSpc>
              <a:spcBef>
                <a:spcPts val="1080"/>
              </a:spcBef>
              <a:buAutoNum type="arabicPeriod" startAt="2"/>
              <a:tabLst>
                <a:tab pos="354965" algn="l"/>
                <a:tab pos="355600" algn="l"/>
              </a:tabLst>
            </a:pPr>
            <a:r>
              <a:rPr sz="1800" dirty="0">
                <a:solidFill>
                  <a:srgbClr val="FFFFFF"/>
                </a:solidFill>
                <a:latin typeface="Times New Roman"/>
                <a:cs typeface="Times New Roman"/>
              </a:rPr>
              <a:t>Anomalies of tooth</a:t>
            </a:r>
            <a:r>
              <a:rPr sz="1800" spc="-5" dirty="0">
                <a:solidFill>
                  <a:srgbClr val="FFFFFF"/>
                </a:solidFill>
                <a:latin typeface="Times New Roman"/>
                <a:cs typeface="Times New Roman"/>
              </a:rPr>
              <a:t> </a:t>
            </a:r>
            <a:r>
              <a:rPr sz="1800" dirty="0">
                <a:solidFill>
                  <a:srgbClr val="FFFFFF"/>
                </a:solidFill>
                <a:latin typeface="Times New Roman"/>
                <a:cs typeface="Times New Roman"/>
              </a:rPr>
              <a:t>shape</a:t>
            </a:r>
            <a:endParaRPr sz="1800">
              <a:latin typeface="Times New Roman"/>
              <a:cs typeface="Times New Roman"/>
            </a:endParaRPr>
          </a:p>
          <a:p>
            <a:pPr marL="355600" indent="-342900">
              <a:lnSpc>
                <a:spcPct val="100000"/>
              </a:lnSpc>
              <a:spcBef>
                <a:spcPts val="1080"/>
              </a:spcBef>
              <a:buAutoNum type="arabicPeriod" startAt="2"/>
              <a:tabLst>
                <a:tab pos="354965" algn="l"/>
                <a:tab pos="355600" algn="l"/>
              </a:tabLst>
            </a:pPr>
            <a:r>
              <a:rPr sz="1800" dirty="0">
                <a:solidFill>
                  <a:srgbClr val="FFFFFF"/>
                </a:solidFill>
                <a:latin typeface="Times New Roman"/>
                <a:cs typeface="Times New Roman"/>
              </a:rPr>
              <a:t>Abnormal labial frenum : mucosal</a:t>
            </a:r>
            <a:r>
              <a:rPr sz="1800" spc="-5" dirty="0">
                <a:solidFill>
                  <a:srgbClr val="FFFFFF"/>
                </a:solidFill>
                <a:latin typeface="Times New Roman"/>
                <a:cs typeface="Times New Roman"/>
              </a:rPr>
              <a:t> </a:t>
            </a:r>
            <a:r>
              <a:rPr sz="1800" dirty="0">
                <a:solidFill>
                  <a:srgbClr val="FFFFFF"/>
                </a:solidFill>
                <a:latin typeface="Times New Roman"/>
                <a:cs typeface="Times New Roman"/>
              </a:rPr>
              <a:t>barriers</a:t>
            </a:r>
            <a:endParaRPr sz="1800">
              <a:latin typeface="Times New Roman"/>
              <a:cs typeface="Times New Roman"/>
            </a:endParaRPr>
          </a:p>
          <a:p>
            <a:pPr marL="355600" indent="-342900">
              <a:lnSpc>
                <a:spcPct val="100000"/>
              </a:lnSpc>
              <a:spcBef>
                <a:spcPts val="1085"/>
              </a:spcBef>
              <a:buAutoNum type="arabicPeriod" startAt="2"/>
              <a:tabLst>
                <a:tab pos="354965" algn="l"/>
                <a:tab pos="355600" algn="l"/>
              </a:tabLst>
            </a:pPr>
            <a:r>
              <a:rPr sz="1800" dirty="0">
                <a:solidFill>
                  <a:srgbClr val="FFFFFF"/>
                </a:solidFill>
                <a:latin typeface="Times New Roman"/>
                <a:cs typeface="Times New Roman"/>
              </a:rPr>
              <a:t>Premature </a:t>
            </a:r>
            <a:r>
              <a:rPr sz="1800" spc="-5" dirty="0">
                <a:solidFill>
                  <a:srgbClr val="FFFFFF"/>
                </a:solidFill>
                <a:latin typeface="Times New Roman"/>
                <a:cs typeface="Times New Roman"/>
              </a:rPr>
              <a:t>loss </a:t>
            </a:r>
            <a:r>
              <a:rPr sz="1800" dirty="0">
                <a:solidFill>
                  <a:srgbClr val="FFFFFF"/>
                </a:solidFill>
                <a:latin typeface="Times New Roman"/>
                <a:cs typeface="Times New Roman"/>
              </a:rPr>
              <a:t>of deciduous</a:t>
            </a:r>
            <a:r>
              <a:rPr sz="1800" spc="5" dirty="0">
                <a:solidFill>
                  <a:srgbClr val="FFFFFF"/>
                </a:solidFill>
                <a:latin typeface="Times New Roman"/>
                <a:cs typeface="Times New Roman"/>
              </a:rPr>
              <a:t> </a:t>
            </a:r>
            <a:r>
              <a:rPr sz="1800" dirty="0">
                <a:solidFill>
                  <a:srgbClr val="FFFFFF"/>
                </a:solidFill>
                <a:latin typeface="Times New Roman"/>
                <a:cs typeface="Times New Roman"/>
              </a:rPr>
              <a:t>teeth</a:t>
            </a:r>
            <a:endParaRPr sz="1800">
              <a:latin typeface="Times New Roman"/>
              <a:cs typeface="Times New Roman"/>
            </a:endParaRPr>
          </a:p>
          <a:p>
            <a:pPr marL="355600" indent="-342900">
              <a:lnSpc>
                <a:spcPct val="100000"/>
              </a:lnSpc>
              <a:spcBef>
                <a:spcPts val="1080"/>
              </a:spcBef>
              <a:buAutoNum type="arabicPeriod" startAt="2"/>
              <a:tabLst>
                <a:tab pos="354965" algn="l"/>
                <a:tab pos="355600" algn="l"/>
              </a:tabLst>
            </a:pPr>
            <a:r>
              <a:rPr sz="1800" dirty="0">
                <a:solidFill>
                  <a:srgbClr val="FFFFFF"/>
                </a:solidFill>
                <a:latin typeface="Times New Roman"/>
                <a:cs typeface="Times New Roman"/>
              </a:rPr>
              <a:t>Prolonged retention of deciduous</a:t>
            </a:r>
            <a:r>
              <a:rPr sz="1800" spc="-25" dirty="0">
                <a:solidFill>
                  <a:srgbClr val="FFFFFF"/>
                </a:solidFill>
                <a:latin typeface="Times New Roman"/>
                <a:cs typeface="Times New Roman"/>
              </a:rPr>
              <a:t> </a:t>
            </a:r>
            <a:r>
              <a:rPr sz="1800" dirty="0">
                <a:solidFill>
                  <a:srgbClr val="FFFFFF"/>
                </a:solidFill>
                <a:latin typeface="Times New Roman"/>
                <a:cs typeface="Times New Roman"/>
              </a:rPr>
              <a:t>teeth</a:t>
            </a:r>
            <a:endParaRPr sz="1800">
              <a:latin typeface="Times New Roman"/>
              <a:cs typeface="Times New Roman"/>
            </a:endParaRPr>
          </a:p>
          <a:p>
            <a:pPr marL="355600" indent="-342900">
              <a:lnSpc>
                <a:spcPct val="100000"/>
              </a:lnSpc>
              <a:spcBef>
                <a:spcPts val="1080"/>
              </a:spcBef>
              <a:buAutoNum type="arabicPeriod" startAt="2"/>
              <a:tabLst>
                <a:tab pos="354965" algn="l"/>
                <a:tab pos="355600" algn="l"/>
              </a:tabLst>
            </a:pPr>
            <a:r>
              <a:rPr sz="1800" spc="5" dirty="0">
                <a:solidFill>
                  <a:srgbClr val="FFFFFF"/>
                </a:solidFill>
                <a:latin typeface="Times New Roman"/>
                <a:cs typeface="Times New Roman"/>
              </a:rPr>
              <a:t>Delayed </a:t>
            </a:r>
            <a:r>
              <a:rPr sz="1800" dirty="0">
                <a:solidFill>
                  <a:srgbClr val="FFFFFF"/>
                </a:solidFill>
                <a:latin typeface="Times New Roman"/>
                <a:cs typeface="Times New Roman"/>
              </a:rPr>
              <a:t>eruption of permanent</a:t>
            </a:r>
            <a:r>
              <a:rPr sz="1800" spc="-50" dirty="0">
                <a:solidFill>
                  <a:srgbClr val="FFFFFF"/>
                </a:solidFill>
                <a:latin typeface="Times New Roman"/>
                <a:cs typeface="Times New Roman"/>
              </a:rPr>
              <a:t> </a:t>
            </a:r>
            <a:r>
              <a:rPr sz="1800" dirty="0">
                <a:solidFill>
                  <a:srgbClr val="FFFFFF"/>
                </a:solidFill>
                <a:latin typeface="Times New Roman"/>
                <a:cs typeface="Times New Roman"/>
              </a:rPr>
              <a:t>teeth</a:t>
            </a:r>
            <a:endParaRPr sz="1800">
              <a:latin typeface="Times New Roman"/>
              <a:cs typeface="Times New Roman"/>
            </a:endParaRPr>
          </a:p>
          <a:p>
            <a:pPr marL="355600" indent="-342900">
              <a:lnSpc>
                <a:spcPct val="100000"/>
              </a:lnSpc>
              <a:spcBef>
                <a:spcPts val="1080"/>
              </a:spcBef>
              <a:buAutoNum type="arabicPeriod" startAt="2"/>
              <a:tabLst>
                <a:tab pos="354965" algn="l"/>
                <a:tab pos="355600" algn="l"/>
              </a:tabLst>
            </a:pPr>
            <a:r>
              <a:rPr sz="1800" dirty="0">
                <a:solidFill>
                  <a:srgbClr val="FFFFFF"/>
                </a:solidFill>
                <a:latin typeface="Times New Roman"/>
                <a:cs typeface="Times New Roman"/>
              </a:rPr>
              <a:t>Abnormal eruptive</a:t>
            </a:r>
            <a:r>
              <a:rPr sz="1800" spc="-10" dirty="0">
                <a:solidFill>
                  <a:srgbClr val="FFFFFF"/>
                </a:solidFill>
                <a:latin typeface="Times New Roman"/>
                <a:cs typeface="Times New Roman"/>
              </a:rPr>
              <a:t> </a:t>
            </a:r>
            <a:r>
              <a:rPr sz="1800" dirty="0">
                <a:solidFill>
                  <a:srgbClr val="FFFFFF"/>
                </a:solidFill>
                <a:latin typeface="Times New Roman"/>
                <a:cs typeface="Times New Roman"/>
              </a:rPr>
              <a:t>path</a:t>
            </a:r>
            <a:endParaRPr sz="1800">
              <a:latin typeface="Times New Roman"/>
              <a:cs typeface="Times New Roman"/>
            </a:endParaRPr>
          </a:p>
          <a:p>
            <a:pPr marL="355600" indent="-342900">
              <a:lnSpc>
                <a:spcPct val="100000"/>
              </a:lnSpc>
              <a:spcBef>
                <a:spcPts val="1080"/>
              </a:spcBef>
              <a:buAutoNum type="arabicPeriod" startAt="2"/>
              <a:tabLst>
                <a:tab pos="354965" algn="l"/>
                <a:tab pos="355600" algn="l"/>
              </a:tabLst>
            </a:pPr>
            <a:r>
              <a:rPr sz="1800" dirty="0">
                <a:solidFill>
                  <a:srgbClr val="FFFFFF"/>
                </a:solidFill>
                <a:latin typeface="Times New Roman"/>
                <a:cs typeface="Times New Roman"/>
              </a:rPr>
              <a:t>Ankylosis</a:t>
            </a:r>
            <a:endParaRPr sz="1800">
              <a:latin typeface="Times New Roman"/>
              <a:cs typeface="Times New Roman"/>
            </a:endParaRPr>
          </a:p>
          <a:p>
            <a:pPr marL="355600" indent="-342900">
              <a:lnSpc>
                <a:spcPct val="100000"/>
              </a:lnSpc>
              <a:spcBef>
                <a:spcPts val="1080"/>
              </a:spcBef>
              <a:buAutoNum type="arabicPeriod" startAt="2"/>
              <a:tabLst>
                <a:tab pos="355600" algn="l"/>
              </a:tabLst>
            </a:pPr>
            <a:r>
              <a:rPr sz="1800" dirty="0">
                <a:solidFill>
                  <a:srgbClr val="FFFFFF"/>
                </a:solidFill>
                <a:latin typeface="Times New Roman"/>
                <a:cs typeface="Times New Roman"/>
              </a:rPr>
              <a:t>Dental</a:t>
            </a:r>
            <a:r>
              <a:rPr sz="1800" spc="-20" dirty="0">
                <a:solidFill>
                  <a:srgbClr val="FFFFFF"/>
                </a:solidFill>
                <a:latin typeface="Times New Roman"/>
                <a:cs typeface="Times New Roman"/>
              </a:rPr>
              <a:t> </a:t>
            </a:r>
            <a:r>
              <a:rPr sz="1800" dirty="0">
                <a:solidFill>
                  <a:srgbClr val="FFFFFF"/>
                </a:solidFill>
                <a:latin typeface="Times New Roman"/>
                <a:cs typeface="Times New Roman"/>
              </a:rPr>
              <a:t>caries</a:t>
            </a:r>
            <a:endParaRPr sz="1800">
              <a:latin typeface="Times New Roman"/>
              <a:cs typeface="Times New Roman"/>
            </a:endParaRPr>
          </a:p>
          <a:p>
            <a:pPr marL="355600" indent="-342900">
              <a:lnSpc>
                <a:spcPct val="100000"/>
              </a:lnSpc>
              <a:spcBef>
                <a:spcPts val="1080"/>
              </a:spcBef>
              <a:buAutoNum type="arabicPeriod" startAt="2"/>
              <a:tabLst>
                <a:tab pos="355600" algn="l"/>
              </a:tabLst>
            </a:pPr>
            <a:r>
              <a:rPr sz="1800" dirty="0">
                <a:solidFill>
                  <a:srgbClr val="FFFFFF"/>
                </a:solidFill>
                <a:latin typeface="Times New Roman"/>
                <a:cs typeface="Times New Roman"/>
              </a:rPr>
              <a:t>Improper dental</a:t>
            </a:r>
            <a:r>
              <a:rPr sz="1800" spc="-15" dirty="0">
                <a:solidFill>
                  <a:srgbClr val="FFFFFF"/>
                </a:solidFill>
                <a:latin typeface="Times New Roman"/>
                <a:cs typeface="Times New Roman"/>
              </a:rPr>
              <a:t> </a:t>
            </a:r>
            <a:r>
              <a:rPr sz="1800" dirty="0">
                <a:solidFill>
                  <a:srgbClr val="FFFFFF"/>
                </a:solidFill>
                <a:latin typeface="Times New Roman"/>
                <a:cs typeface="Times New Roman"/>
              </a:rPr>
              <a:t>restoration</a:t>
            </a:r>
            <a:endParaRPr sz="1800">
              <a:latin typeface="Times New Roman"/>
              <a:cs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3540" y="147320"/>
            <a:ext cx="8378825" cy="3947234"/>
          </a:xfrm>
          <a:prstGeom prst="rect">
            <a:avLst/>
          </a:prstGeom>
        </p:spPr>
        <p:txBody>
          <a:bodyPr vert="horz" wrap="square" lIns="0" tIns="12700" rIns="0" bIns="0" rtlCol="0">
            <a:spAutoFit/>
          </a:bodyPr>
          <a:lstStyle/>
          <a:p>
            <a:pPr marR="32384" algn="ctr">
              <a:lnSpc>
                <a:spcPct val="100000"/>
              </a:lnSpc>
              <a:spcBef>
                <a:spcPts val="100"/>
              </a:spcBef>
            </a:pPr>
            <a:r>
              <a:rPr sz="1800" b="1" u="heavy" dirty="0">
                <a:solidFill>
                  <a:srgbClr val="FFFF00"/>
                </a:solidFill>
                <a:uFill>
                  <a:solidFill>
                    <a:srgbClr val="FFFF00"/>
                  </a:solidFill>
                </a:uFill>
                <a:latin typeface="Times New Roman"/>
                <a:cs typeface="Times New Roman"/>
              </a:rPr>
              <a:t>H</a:t>
            </a:r>
            <a:r>
              <a:rPr sz="1800" b="1" u="heavy" spc="-155" dirty="0">
                <a:solidFill>
                  <a:srgbClr val="FFFF00"/>
                </a:solidFill>
                <a:uFill>
                  <a:solidFill>
                    <a:srgbClr val="FFFF00"/>
                  </a:solidFill>
                </a:uFill>
                <a:latin typeface="Times New Roman"/>
                <a:cs typeface="Times New Roman"/>
              </a:rPr>
              <a:t> </a:t>
            </a:r>
            <a:r>
              <a:rPr sz="1800" b="1" u="heavy" dirty="0">
                <a:solidFill>
                  <a:srgbClr val="FFFF00"/>
                </a:solidFill>
                <a:uFill>
                  <a:solidFill>
                    <a:srgbClr val="FFFF00"/>
                  </a:solidFill>
                </a:uFill>
                <a:latin typeface="Times New Roman"/>
                <a:cs typeface="Times New Roman"/>
              </a:rPr>
              <a:t>E</a:t>
            </a:r>
            <a:r>
              <a:rPr sz="1800" b="1" u="heavy" spc="-155" dirty="0">
                <a:solidFill>
                  <a:srgbClr val="FFFF00"/>
                </a:solidFill>
                <a:uFill>
                  <a:solidFill>
                    <a:srgbClr val="FFFF00"/>
                  </a:solidFill>
                </a:uFill>
                <a:latin typeface="Times New Roman"/>
                <a:cs typeface="Times New Roman"/>
              </a:rPr>
              <a:t> </a:t>
            </a:r>
            <a:r>
              <a:rPr sz="1800" b="1" u="heavy" spc="-5" dirty="0">
                <a:solidFill>
                  <a:srgbClr val="FFFF00"/>
                </a:solidFill>
                <a:uFill>
                  <a:solidFill>
                    <a:srgbClr val="FFFF00"/>
                  </a:solidFill>
                </a:uFill>
                <a:latin typeface="Times New Roman"/>
                <a:cs typeface="Times New Roman"/>
              </a:rPr>
              <a:t>R</a:t>
            </a:r>
            <a:r>
              <a:rPr sz="1800" b="1" u="heavy" spc="-155" dirty="0">
                <a:solidFill>
                  <a:srgbClr val="FFFF00"/>
                </a:solidFill>
                <a:uFill>
                  <a:solidFill>
                    <a:srgbClr val="FFFF00"/>
                  </a:solidFill>
                </a:uFill>
                <a:latin typeface="Times New Roman"/>
                <a:cs typeface="Times New Roman"/>
              </a:rPr>
              <a:t> </a:t>
            </a:r>
            <a:r>
              <a:rPr sz="1800" b="1" u="heavy" dirty="0">
                <a:solidFill>
                  <a:srgbClr val="FFFF00"/>
                </a:solidFill>
                <a:uFill>
                  <a:solidFill>
                    <a:srgbClr val="FFFF00"/>
                  </a:solidFill>
                </a:uFill>
                <a:latin typeface="Times New Roman"/>
                <a:cs typeface="Times New Roman"/>
              </a:rPr>
              <a:t>E</a:t>
            </a:r>
            <a:r>
              <a:rPr sz="1800" b="1" u="heavy" spc="-155" dirty="0">
                <a:solidFill>
                  <a:srgbClr val="FFFF00"/>
                </a:solidFill>
                <a:uFill>
                  <a:solidFill>
                    <a:srgbClr val="FFFF00"/>
                  </a:solidFill>
                </a:uFill>
                <a:latin typeface="Times New Roman"/>
                <a:cs typeface="Times New Roman"/>
              </a:rPr>
              <a:t> </a:t>
            </a:r>
            <a:r>
              <a:rPr sz="1800" b="1" u="heavy" spc="-5" dirty="0">
                <a:solidFill>
                  <a:srgbClr val="FFFF00"/>
                </a:solidFill>
                <a:uFill>
                  <a:solidFill>
                    <a:srgbClr val="FFFF00"/>
                  </a:solidFill>
                </a:uFill>
                <a:latin typeface="Times New Roman"/>
                <a:cs typeface="Times New Roman"/>
              </a:rPr>
              <a:t>D</a:t>
            </a:r>
            <a:r>
              <a:rPr sz="1800" b="1" u="heavy" spc="-155" dirty="0">
                <a:solidFill>
                  <a:srgbClr val="FFFF00"/>
                </a:solidFill>
                <a:uFill>
                  <a:solidFill>
                    <a:srgbClr val="FFFF00"/>
                  </a:solidFill>
                </a:uFill>
                <a:latin typeface="Times New Roman"/>
                <a:cs typeface="Times New Roman"/>
              </a:rPr>
              <a:t> </a:t>
            </a:r>
            <a:r>
              <a:rPr sz="1800" b="1" u="heavy" spc="-5" dirty="0">
                <a:solidFill>
                  <a:srgbClr val="FFFF00"/>
                </a:solidFill>
                <a:uFill>
                  <a:solidFill>
                    <a:srgbClr val="FFFF00"/>
                  </a:solidFill>
                </a:uFill>
                <a:latin typeface="Times New Roman"/>
                <a:cs typeface="Times New Roman"/>
              </a:rPr>
              <a:t>I</a:t>
            </a:r>
            <a:r>
              <a:rPr sz="1800" b="1" u="heavy" spc="-160" dirty="0">
                <a:solidFill>
                  <a:srgbClr val="FFFF00"/>
                </a:solidFill>
                <a:uFill>
                  <a:solidFill>
                    <a:srgbClr val="FFFF00"/>
                  </a:solidFill>
                </a:uFill>
                <a:latin typeface="Times New Roman"/>
                <a:cs typeface="Times New Roman"/>
              </a:rPr>
              <a:t> </a:t>
            </a:r>
            <a:r>
              <a:rPr sz="1800" b="1" u="heavy" spc="80" dirty="0">
                <a:solidFill>
                  <a:srgbClr val="FFFF00"/>
                </a:solidFill>
                <a:uFill>
                  <a:solidFill>
                    <a:srgbClr val="FFFF00"/>
                  </a:solidFill>
                </a:uFill>
                <a:latin typeface="Times New Roman"/>
                <a:cs typeface="Times New Roman"/>
              </a:rPr>
              <a:t>TA</a:t>
            </a:r>
            <a:r>
              <a:rPr sz="1800" b="1" u="heavy" spc="-160" dirty="0">
                <a:solidFill>
                  <a:srgbClr val="FFFF00"/>
                </a:solidFill>
                <a:uFill>
                  <a:solidFill>
                    <a:srgbClr val="FFFF00"/>
                  </a:solidFill>
                </a:uFill>
                <a:latin typeface="Times New Roman"/>
                <a:cs typeface="Times New Roman"/>
              </a:rPr>
              <a:t> </a:t>
            </a:r>
            <a:r>
              <a:rPr sz="1800" b="1" u="heavy" spc="-5" dirty="0">
                <a:solidFill>
                  <a:srgbClr val="FFFF00"/>
                </a:solidFill>
                <a:uFill>
                  <a:solidFill>
                    <a:srgbClr val="FFFF00"/>
                  </a:solidFill>
                </a:uFill>
                <a:latin typeface="Times New Roman"/>
                <a:cs typeface="Times New Roman"/>
              </a:rPr>
              <a:t>R</a:t>
            </a:r>
            <a:r>
              <a:rPr sz="1800" b="1" u="heavy" spc="-220" dirty="0">
                <a:solidFill>
                  <a:srgbClr val="FFFF00"/>
                </a:solidFill>
                <a:uFill>
                  <a:solidFill>
                    <a:srgbClr val="FFFF00"/>
                  </a:solidFill>
                </a:uFill>
                <a:latin typeface="Times New Roman"/>
                <a:cs typeface="Times New Roman"/>
              </a:rPr>
              <a:t> </a:t>
            </a:r>
            <a:r>
              <a:rPr sz="1800" b="1" u="heavy" spc="-5" dirty="0">
                <a:solidFill>
                  <a:srgbClr val="FFFF00"/>
                </a:solidFill>
                <a:uFill>
                  <a:solidFill>
                    <a:srgbClr val="FFFF00"/>
                  </a:solidFill>
                </a:uFill>
                <a:latin typeface="Times New Roman"/>
                <a:cs typeface="Times New Roman"/>
              </a:rPr>
              <a:t>Y</a:t>
            </a:r>
            <a:endParaRPr sz="1800">
              <a:latin typeface="Times New Roman"/>
              <a:cs typeface="Times New Roman"/>
            </a:endParaRPr>
          </a:p>
          <a:p>
            <a:pPr marL="355600" indent="-342900" algn="just">
              <a:lnSpc>
                <a:spcPct val="100000"/>
              </a:lnSpc>
              <a:spcBef>
                <a:spcPts val="1775"/>
              </a:spcBef>
              <a:buFont typeface="Arial"/>
              <a:buChar char="•"/>
              <a:tabLst>
                <a:tab pos="355600" algn="l"/>
              </a:tabLst>
            </a:pPr>
            <a:r>
              <a:rPr sz="1800" spc="-5" dirty="0">
                <a:solidFill>
                  <a:srgbClr val="FFFFFF"/>
                </a:solidFill>
                <a:latin typeface="Times New Roman"/>
                <a:cs typeface="Times New Roman"/>
              </a:rPr>
              <a:t>Transmission </a:t>
            </a:r>
            <a:r>
              <a:rPr sz="1800" dirty="0">
                <a:solidFill>
                  <a:srgbClr val="FFFFFF"/>
                </a:solidFill>
                <a:latin typeface="Times New Roman"/>
                <a:cs typeface="Times New Roman"/>
              </a:rPr>
              <a:t>of character from one generation to the other – </a:t>
            </a:r>
            <a:r>
              <a:rPr sz="1800" spc="-5" dirty="0">
                <a:solidFill>
                  <a:srgbClr val="FFFFFF"/>
                </a:solidFill>
                <a:latin typeface="Times New Roman"/>
                <a:cs typeface="Times New Roman"/>
              </a:rPr>
              <a:t>(Joseph </a:t>
            </a:r>
            <a:r>
              <a:rPr sz="1800" dirty="0">
                <a:solidFill>
                  <a:srgbClr val="FFFFFF"/>
                </a:solidFill>
                <a:latin typeface="Times New Roman"/>
                <a:cs typeface="Times New Roman"/>
              </a:rPr>
              <a:t>Adam ,</a:t>
            </a:r>
            <a:r>
              <a:rPr sz="1800" spc="-190" dirty="0">
                <a:solidFill>
                  <a:srgbClr val="FFFFFF"/>
                </a:solidFill>
                <a:latin typeface="Times New Roman"/>
                <a:cs typeface="Times New Roman"/>
              </a:rPr>
              <a:t> </a:t>
            </a:r>
            <a:r>
              <a:rPr sz="1800" dirty="0">
                <a:solidFill>
                  <a:srgbClr val="FFFFFF"/>
                </a:solidFill>
                <a:latin typeface="Times New Roman"/>
                <a:cs typeface="Times New Roman"/>
              </a:rPr>
              <a:t>1847)</a:t>
            </a:r>
            <a:endParaRPr sz="1800">
              <a:latin typeface="Times New Roman"/>
              <a:cs typeface="Times New Roman"/>
            </a:endParaRPr>
          </a:p>
          <a:p>
            <a:pPr marL="355600" marR="5080" indent="-342900" algn="just">
              <a:lnSpc>
                <a:spcPct val="150000"/>
              </a:lnSpc>
              <a:spcBef>
                <a:spcPts val="434"/>
              </a:spcBef>
              <a:buFont typeface="Arial"/>
              <a:buChar char="•"/>
              <a:tabLst>
                <a:tab pos="355600" algn="l"/>
              </a:tabLst>
            </a:pPr>
            <a:r>
              <a:rPr sz="1800" dirty="0">
                <a:solidFill>
                  <a:srgbClr val="FFFFFF"/>
                </a:solidFill>
                <a:latin typeface="Times New Roman"/>
                <a:cs typeface="Times New Roman"/>
              </a:rPr>
              <a:t>There </a:t>
            </a:r>
            <a:r>
              <a:rPr sz="1800" spc="-5" dirty="0">
                <a:solidFill>
                  <a:srgbClr val="FFFFFF"/>
                </a:solidFill>
                <a:latin typeface="Times New Roman"/>
                <a:cs typeface="Times New Roman"/>
              </a:rPr>
              <a:t>is </a:t>
            </a:r>
            <a:r>
              <a:rPr sz="1800" dirty="0">
                <a:solidFill>
                  <a:srgbClr val="FFFFFF"/>
                </a:solidFill>
                <a:latin typeface="Times New Roman"/>
                <a:cs typeface="Times New Roman"/>
              </a:rPr>
              <a:t>a </a:t>
            </a:r>
            <a:r>
              <a:rPr sz="1800" spc="-5" dirty="0">
                <a:solidFill>
                  <a:srgbClr val="FFFFFF"/>
                </a:solidFill>
                <a:latin typeface="Times New Roman"/>
                <a:cs typeface="Times New Roman"/>
              </a:rPr>
              <a:t>definite genetic determinant </a:t>
            </a:r>
            <a:r>
              <a:rPr sz="1800" dirty="0">
                <a:solidFill>
                  <a:srgbClr val="FFFFFF"/>
                </a:solidFill>
                <a:latin typeface="Times New Roman"/>
                <a:cs typeface="Times New Roman"/>
              </a:rPr>
              <a:t>that </a:t>
            </a:r>
            <a:r>
              <a:rPr sz="1800" spc="-5" dirty="0">
                <a:solidFill>
                  <a:srgbClr val="FFFFFF"/>
                </a:solidFill>
                <a:latin typeface="Times New Roman"/>
                <a:cs typeface="Times New Roman"/>
              </a:rPr>
              <a:t>influences the ultimate accomplishment </a:t>
            </a:r>
            <a:r>
              <a:rPr sz="1800" dirty="0">
                <a:solidFill>
                  <a:srgbClr val="FFFFFF"/>
                </a:solidFill>
                <a:latin typeface="Times New Roman"/>
                <a:cs typeface="Times New Roman"/>
              </a:rPr>
              <a:t>of  dentofacial</a:t>
            </a:r>
            <a:r>
              <a:rPr sz="1800" spc="-40" dirty="0">
                <a:solidFill>
                  <a:srgbClr val="FFFFFF"/>
                </a:solidFill>
                <a:latin typeface="Times New Roman"/>
                <a:cs typeface="Times New Roman"/>
              </a:rPr>
              <a:t> </a:t>
            </a:r>
            <a:r>
              <a:rPr sz="1800" spc="-10" dirty="0">
                <a:solidFill>
                  <a:srgbClr val="FFFFFF"/>
                </a:solidFill>
                <a:latin typeface="Times New Roman"/>
                <a:cs typeface="Times New Roman"/>
              </a:rPr>
              <a:t>morphology.</a:t>
            </a:r>
            <a:endParaRPr sz="1800">
              <a:latin typeface="Times New Roman"/>
              <a:cs typeface="Times New Roman"/>
            </a:endParaRPr>
          </a:p>
          <a:p>
            <a:pPr marL="355600" marR="5080" indent="-342900" algn="just">
              <a:lnSpc>
                <a:spcPct val="150000"/>
              </a:lnSpc>
              <a:spcBef>
                <a:spcPts val="434"/>
              </a:spcBef>
              <a:buFont typeface="Arial"/>
              <a:buChar char="•"/>
              <a:tabLst>
                <a:tab pos="355600" algn="l"/>
              </a:tabLst>
            </a:pPr>
            <a:r>
              <a:rPr sz="1800" dirty="0">
                <a:solidFill>
                  <a:srgbClr val="FFFFFF"/>
                </a:solidFill>
                <a:latin typeface="Times New Roman"/>
                <a:cs typeface="Times New Roman"/>
              </a:rPr>
              <a:t>These </a:t>
            </a:r>
            <a:r>
              <a:rPr sz="1800" spc="-5" dirty="0">
                <a:solidFill>
                  <a:srgbClr val="FFFFFF"/>
                </a:solidFill>
                <a:latin typeface="Times New Roman"/>
                <a:cs typeface="Times New Roman"/>
              </a:rPr>
              <a:t>genetic determinants </a:t>
            </a:r>
            <a:r>
              <a:rPr sz="1800" spc="-10" dirty="0">
                <a:solidFill>
                  <a:srgbClr val="FFFFFF"/>
                </a:solidFill>
                <a:latin typeface="Times New Roman"/>
                <a:cs typeface="Times New Roman"/>
              </a:rPr>
              <a:t>may </a:t>
            </a:r>
            <a:r>
              <a:rPr sz="1800" dirty="0">
                <a:solidFill>
                  <a:srgbClr val="FFFFFF"/>
                </a:solidFill>
                <a:latin typeface="Times New Roman"/>
                <a:cs typeface="Times New Roman"/>
              </a:rPr>
              <a:t>be </a:t>
            </a:r>
            <a:r>
              <a:rPr sz="1800" spc="-5" dirty="0">
                <a:solidFill>
                  <a:srgbClr val="FFFFFF"/>
                </a:solidFill>
                <a:latin typeface="Times New Roman"/>
                <a:cs typeface="Times New Roman"/>
              </a:rPr>
              <a:t>modified </a:t>
            </a:r>
            <a:r>
              <a:rPr sz="1800" spc="-10" dirty="0">
                <a:solidFill>
                  <a:srgbClr val="FFFFFF"/>
                </a:solidFill>
                <a:latin typeface="Times New Roman"/>
                <a:cs typeface="Times New Roman"/>
              </a:rPr>
              <a:t>by </a:t>
            </a:r>
            <a:r>
              <a:rPr sz="1800" dirty="0">
                <a:solidFill>
                  <a:srgbClr val="FFFFFF"/>
                </a:solidFill>
                <a:latin typeface="Times New Roman"/>
                <a:cs typeface="Times New Roman"/>
              </a:rPr>
              <a:t>prenatal and </a:t>
            </a:r>
            <a:r>
              <a:rPr sz="1800" spc="-5" dirty="0">
                <a:solidFill>
                  <a:srgbClr val="FFFFFF"/>
                </a:solidFill>
                <a:latin typeface="Times New Roman"/>
                <a:cs typeface="Times New Roman"/>
              </a:rPr>
              <a:t>postnatal environment,  by physical entities, </a:t>
            </a:r>
            <a:r>
              <a:rPr sz="1800" spc="-10" dirty="0">
                <a:solidFill>
                  <a:srgbClr val="FFFFFF"/>
                </a:solidFill>
                <a:latin typeface="Times New Roman"/>
                <a:cs typeface="Times New Roman"/>
              </a:rPr>
              <a:t>by </a:t>
            </a:r>
            <a:r>
              <a:rPr sz="1800" spc="-5" dirty="0">
                <a:solidFill>
                  <a:srgbClr val="FFFFFF"/>
                </a:solidFill>
                <a:latin typeface="Times New Roman"/>
                <a:cs typeface="Times New Roman"/>
              </a:rPr>
              <a:t>pressures, abnormal </a:t>
            </a:r>
            <a:r>
              <a:rPr sz="1800" dirty="0">
                <a:solidFill>
                  <a:srgbClr val="FFFFFF"/>
                </a:solidFill>
                <a:latin typeface="Times New Roman"/>
                <a:cs typeface="Times New Roman"/>
              </a:rPr>
              <a:t>habits, </a:t>
            </a:r>
            <a:r>
              <a:rPr sz="1800" spc="-5" dirty="0">
                <a:solidFill>
                  <a:srgbClr val="FFFFFF"/>
                </a:solidFill>
                <a:latin typeface="Times New Roman"/>
                <a:cs typeface="Times New Roman"/>
              </a:rPr>
              <a:t>nutritional disturbances </a:t>
            </a:r>
            <a:r>
              <a:rPr sz="1800" dirty="0">
                <a:solidFill>
                  <a:srgbClr val="FFFFFF"/>
                </a:solidFill>
                <a:latin typeface="Times New Roman"/>
                <a:cs typeface="Times New Roman"/>
              </a:rPr>
              <a:t>and  idiopathic</a:t>
            </a:r>
            <a:r>
              <a:rPr sz="1800" spc="-40" dirty="0">
                <a:solidFill>
                  <a:srgbClr val="FFFFFF"/>
                </a:solidFill>
                <a:latin typeface="Times New Roman"/>
                <a:cs typeface="Times New Roman"/>
              </a:rPr>
              <a:t> </a:t>
            </a:r>
            <a:r>
              <a:rPr sz="1800" dirty="0">
                <a:solidFill>
                  <a:srgbClr val="FFFFFF"/>
                </a:solidFill>
                <a:latin typeface="Times New Roman"/>
                <a:cs typeface="Times New Roman"/>
              </a:rPr>
              <a:t>phenomena.</a:t>
            </a:r>
            <a:endParaRPr sz="1800">
              <a:latin typeface="Times New Roman"/>
              <a:cs typeface="Times New Roman"/>
            </a:endParaRPr>
          </a:p>
          <a:p>
            <a:pPr>
              <a:lnSpc>
                <a:spcPct val="100000"/>
              </a:lnSpc>
            </a:pPr>
            <a:endParaRPr sz="2000">
              <a:latin typeface="Times New Roman"/>
              <a:cs typeface="Times New Roman"/>
            </a:endParaRPr>
          </a:p>
          <a:p>
            <a:pPr>
              <a:lnSpc>
                <a:spcPct val="100000"/>
              </a:lnSpc>
              <a:spcBef>
                <a:spcPts val="10"/>
              </a:spcBef>
            </a:pPr>
            <a:endParaRPr sz="2500">
              <a:latin typeface="Times New Roman"/>
              <a:cs typeface="Times New Roman"/>
            </a:endParaRPr>
          </a:p>
          <a:p>
            <a:pPr algn="ctr">
              <a:lnSpc>
                <a:spcPct val="100000"/>
              </a:lnSpc>
            </a:pPr>
            <a:endParaRPr sz="1800">
              <a:latin typeface="Times New Roman"/>
              <a:cs typeface="Times New Roman"/>
            </a:endParaRPr>
          </a:p>
        </p:txBody>
      </p:sp>
      <p:sp>
        <p:nvSpPr>
          <p:cNvPr id="3" name="object 3"/>
          <p:cNvSpPr/>
          <p:nvPr/>
        </p:nvSpPr>
        <p:spPr>
          <a:xfrm>
            <a:off x="7752588" y="3200400"/>
            <a:ext cx="1391411" cy="15240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pPr marL="38100">
                <a:lnSpc>
                  <a:spcPts val="1240"/>
                </a:lnSpc>
              </a:pPr>
              <a:t>23</a:t>
            </a:fld>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94357" y="271983"/>
            <a:ext cx="2619375" cy="300355"/>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FF00"/>
                </a:solidFill>
                <a:latin typeface="Times New Roman"/>
                <a:cs typeface="Times New Roman"/>
              </a:rPr>
              <a:t>M</a:t>
            </a:r>
            <a:r>
              <a:rPr sz="1800" b="1" spc="-160" dirty="0">
                <a:solidFill>
                  <a:srgbClr val="FFFF00"/>
                </a:solidFill>
                <a:latin typeface="Times New Roman"/>
                <a:cs typeface="Times New Roman"/>
              </a:rPr>
              <a:t> </a:t>
            </a:r>
            <a:r>
              <a:rPr sz="1800" b="1" dirty="0">
                <a:solidFill>
                  <a:srgbClr val="FFFF00"/>
                </a:solidFill>
                <a:latin typeface="Times New Roman"/>
                <a:cs typeface="Times New Roman"/>
              </a:rPr>
              <a:t>U</a:t>
            </a:r>
            <a:r>
              <a:rPr sz="1800" b="1" spc="-165" dirty="0">
                <a:solidFill>
                  <a:srgbClr val="FFFF00"/>
                </a:solidFill>
                <a:latin typeface="Times New Roman"/>
                <a:cs typeface="Times New Roman"/>
              </a:rPr>
              <a:t> </a:t>
            </a:r>
            <a:r>
              <a:rPr sz="1800" b="1" spc="60" dirty="0">
                <a:solidFill>
                  <a:srgbClr val="FFFF00"/>
                </a:solidFill>
                <a:latin typeface="Times New Roman"/>
                <a:cs typeface="Times New Roman"/>
              </a:rPr>
              <a:t>LT</a:t>
            </a:r>
            <a:r>
              <a:rPr sz="1800" b="1" spc="-160" dirty="0">
                <a:solidFill>
                  <a:srgbClr val="FFFF00"/>
                </a:solidFill>
                <a:latin typeface="Times New Roman"/>
                <a:cs typeface="Times New Roman"/>
              </a:rPr>
              <a:t> </a:t>
            </a:r>
            <a:r>
              <a:rPr sz="1800" b="1" dirty="0">
                <a:solidFill>
                  <a:srgbClr val="FFFF00"/>
                </a:solidFill>
                <a:latin typeface="Times New Roman"/>
                <a:cs typeface="Times New Roman"/>
              </a:rPr>
              <a:t>I</a:t>
            </a:r>
            <a:r>
              <a:rPr sz="1800" b="1" spc="-165" dirty="0">
                <a:solidFill>
                  <a:srgbClr val="FFFF00"/>
                </a:solidFill>
                <a:latin typeface="Times New Roman"/>
                <a:cs typeface="Times New Roman"/>
              </a:rPr>
              <a:t> </a:t>
            </a:r>
            <a:r>
              <a:rPr sz="1800" b="1" spc="80" dirty="0">
                <a:solidFill>
                  <a:srgbClr val="FFFF00"/>
                </a:solidFill>
                <a:latin typeface="Times New Roman"/>
                <a:cs typeface="Times New Roman"/>
              </a:rPr>
              <a:t>FA</a:t>
            </a:r>
            <a:r>
              <a:rPr sz="1800" b="1" spc="-170" dirty="0">
                <a:solidFill>
                  <a:srgbClr val="FFFF00"/>
                </a:solidFill>
                <a:latin typeface="Times New Roman"/>
                <a:cs typeface="Times New Roman"/>
              </a:rPr>
              <a:t> </a:t>
            </a:r>
            <a:r>
              <a:rPr sz="1800" b="1" dirty="0">
                <a:solidFill>
                  <a:srgbClr val="FFFF00"/>
                </a:solidFill>
                <a:latin typeface="Times New Roman"/>
                <a:cs typeface="Times New Roman"/>
              </a:rPr>
              <a:t>C</a:t>
            </a:r>
            <a:r>
              <a:rPr sz="1800" b="1" spc="-165" dirty="0">
                <a:solidFill>
                  <a:srgbClr val="FFFF00"/>
                </a:solidFill>
                <a:latin typeface="Times New Roman"/>
                <a:cs typeface="Times New Roman"/>
              </a:rPr>
              <a:t> </a:t>
            </a:r>
            <a:r>
              <a:rPr sz="1800" b="1" dirty="0">
                <a:solidFill>
                  <a:srgbClr val="FFFF00"/>
                </a:solidFill>
                <a:latin typeface="Times New Roman"/>
                <a:cs typeface="Times New Roman"/>
              </a:rPr>
              <a:t>T</a:t>
            </a:r>
            <a:r>
              <a:rPr sz="1800" b="1" spc="-200" dirty="0">
                <a:solidFill>
                  <a:srgbClr val="FFFF00"/>
                </a:solidFill>
                <a:latin typeface="Times New Roman"/>
                <a:cs typeface="Times New Roman"/>
              </a:rPr>
              <a:t> </a:t>
            </a:r>
            <a:r>
              <a:rPr sz="1800" b="1" dirty="0">
                <a:solidFill>
                  <a:srgbClr val="FFFF00"/>
                </a:solidFill>
                <a:latin typeface="Times New Roman"/>
                <a:cs typeface="Times New Roman"/>
              </a:rPr>
              <a:t>O</a:t>
            </a:r>
            <a:r>
              <a:rPr sz="1800" b="1" spc="-160" dirty="0">
                <a:solidFill>
                  <a:srgbClr val="FFFF00"/>
                </a:solidFill>
                <a:latin typeface="Times New Roman"/>
                <a:cs typeface="Times New Roman"/>
              </a:rPr>
              <a:t> </a:t>
            </a:r>
            <a:r>
              <a:rPr sz="1800" b="1" dirty="0">
                <a:solidFill>
                  <a:srgbClr val="FFFF00"/>
                </a:solidFill>
                <a:latin typeface="Times New Roman"/>
                <a:cs typeface="Times New Roman"/>
              </a:rPr>
              <a:t>R</a:t>
            </a:r>
            <a:r>
              <a:rPr sz="1800" b="1" spc="-165" dirty="0">
                <a:solidFill>
                  <a:srgbClr val="FFFF00"/>
                </a:solidFill>
                <a:latin typeface="Times New Roman"/>
                <a:cs typeface="Times New Roman"/>
              </a:rPr>
              <a:t> </a:t>
            </a:r>
            <a:r>
              <a:rPr sz="1800" b="1" dirty="0">
                <a:solidFill>
                  <a:srgbClr val="FFFF00"/>
                </a:solidFill>
                <a:latin typeface="Times New Roman"/>
                <a:cs typeface="Times New Roman"/>
              </a:rPr>
              <a:t>I</a:t>
            </a:r>
            <a:r>
              <a:rPr sz="1800" b="1" spc="-170" dirty="0">
                <a:solidFill>
                  <a:srgbClr val="FFFF00"/>
                </a:solidFill>
                <a:latin typeface="Times New Roman"/>
                <a:cs typeface="Times New Roman"/>
              </a:rPr>
              <a:t> </a:t>
            </a:r>
            <a:r>
              <a:rPr sz="1800" b="1" dirty="0">
                <a:solidFill>
                  <a:srgbClr val="FFFF00"/>
                </a:solidFill>
                <a:latin typeface="Times New Roman"/>
                <a:cs typeface="Times New Roman"/>
              </a:rPr>
              <a:t>A</a:t>
            </a:r>
            <a:r>
              <a:rPr sz="1800" b="1" spc="-165" dirty="0">
                <a:solidFill>
                  <a:srgbClr val="FFFF00"/>
                </a:solidFill>
                <a:latin typeface="Times New Roman"/>
                <a:cs typeface="Times New Roman"/>
              </a:rPr>
              <a:t> </a:t>
            </a:r>
            <a:r>
              <a:rPr sz="1800" b="1" dirty="0">
                <a:solidFill>
                  <a:srgbClr val="FFFF00"/>
                </a:solidFill>
                <a:latin typeface="Times New Roman"/>
                <a:cs typeface="Times New Roman"/>
              </a:rPr>
              <a:t>L</a:t>
            </a:r>
            <a:endParaRPr sz="1800">
              <a:latin typeface="Times New Roman"/>
              <a:cs typeface="Times New Roman"/>
            </a:endParaRPr>
          </a:p>
        </p:txBody>
      </p:sp>
      <p:sp>
        <p:nvSpPr>
          <p:cNvPr id="3" name="object 3"/>
          <p:cNvSpPr txBox="1">
            <a:spLocks noGrp="1"/>
          </p:cNvSpPr>
          <p:nvPr>
            <p:ph type="title"/>
          </p:nvPr>
        </p:nvSpPr>
        <p:spPr>
          <a:xfrm>
            <a:off x="5095011" y="271983"/>
            <a:ext cx="2022475" cy="300355"/>
          </a:xfrm>
          <a:prstGeom prst="rect">
            <a:avLst/>
          </a:prstGeom>
        </p:spPr>
        <p:txBody>
          <a:bodyPr vert="horz" wrap="square" lIns="0" tIns="12700" rIns="0" bIns="0" rtlCol="0">
            <a:spAutoFit/>
          </a:bodyPr>
          <a:lstStyle/>
          <a:p>
            <a:pPr marL="12700">
              <a:lnSpc>
                <a:spcPct val="100000"/>
              </a:lnSpc>
              <a:spcBef>
                <a:spcPts val="100"/>
              </a:spcBef>
            </a:pPr>
            <a:r>
              <a:rPr b="1" u="none" dirty="0">
                <a:solidFill>
                  <a:srgbClr val="FFFF00"/>
                </a:solidFill>
                <a:latin typeface="Times New Roman"/>
                <a:cs typeface="Times New Roman"/>
              </a:rPr>
              <a:t>I</a:t>
            </a:r>
            <a:r>
              <a:rPr b="1" u="none" spc="-170" dirty="0">
                <a:solidFill>
                  <a:srgbClr val="FFFF00"/>
                </a:solidFill>
                <a:latin typeface="Times New Roman"/>
                <a:cs typeface="Times New Roman"/>
              </a:rPr>
              <a:t> </a:t>
            </a:r>
            <a:r>
              <a:rPr b="1" u="none" dirty="0">
                <a:solidFill>
                  <a:srgbClr val="FFFF00"/>
                </a:solidFill>
                <a:latin typeface="Times New Roman"/>
                <a:cs typeface="Times New Roman"/>
              </a:rPr>
              <a:t>N</a:t>
            </a:r>
            <a:r>
              <a:rPr b="1" u="none" spc="-170" dirty="0">
                <a:solidFill>
                  <a:srgbClr val="FFFF00"/>
                </a:solidFill>
                <a:latin typeface="Times New Roman"/>
                <a:cs typeface="Times New Roman"/>
              </a:rPr>
              <a:t> </a:t>
            </a:r>
            <a:r>
              <a:rPr b="1" u="none" dirty="0">
                <a:solidFill>
                  <a:srgbClr val="FFFF00"/>
                </a:solidFill>
                <a:latin typeface="Times New Roman"/>
                <a:cs typeface="Times New Roman"/>
              </a:rPr>
              <a:t>H</a:t>
            </a:r>
            <a:r>
              <a:rPr b="1" u="none" spc="-165" dirty="0">
                <a:solidFill>
                  <a:srgbClr val="FFFF00"/>
                </a:solidFill>
                <a:latin typeface="Times New Roman"/>
                <a:cs typeface="Times New Roman"/>
              </a:rPr>
              <a:t> </a:t>
            </a:r>
            <a:r>
              <a:rPr b="1" u="none" dirty="0">
                <a:solidFill>
                  <a:srgbClr val="FFFF00"/>
                </a:solidFill>
                <a:latin typeface="Times New Roman"/>
                <a:cs typeface="Times New Roman"/>
              </a:rPr>
              <a:t>E</a:t>
            </a:r>
            <a:r>
              <a:rPr b="1" u="none" spc="-165" dirty="0">
                <a:solidFill>
                  <a:srgbClr val="FFFF00"/>
                </a:solidFill>
                <a:latin typeface="Times New Roman"/>
                <a:cs typeface="Times New Roman"/>
              </a:rPr>
              <a:t> </a:t>
            </a:r>
            <a:r>
              <a:rPr b="1" u="none" dirty="0">
                <a:solidFill>
                  <a:srgbClr val="FFFF00"/>
                </a:solidFill>
                <a:latin typeface="Times New Roman"/>
                <a:cs typeface="Times New Roman"/>
              </a:rPr>
              <a:t>R</a:t>
            </a:r>
            <a:r>
              <a:rPr b="1" u="none" spc="-170" dirty="0">
                <a:solidFill>
                  <a:srgbClr val="FFFF00"/>
                </a:solidFill>
                <a:latin typeface="Times New Roman"/>
                <a:cs typeface="Times New Roman"/>
              </a:rPr>
              <a:t> </a:t>
            </a:r>
            <a:r>
              <a:rPr b="1" u="none" dirty="0">
                <a:solidFill>
                  <a:srgbClr val="FFFF00"/>
                </a:solidFill>
                <a:latin typeface="Times New Roman"/>
                <a:cs typeface="Times New Roman"/>
              </a:rPr>
              <a:t>I</a:t>
            </a:r>
            <a:r>
              <a:rPr b="1" u="none" spc="-165" dirty="0">
                <a:solidFill>
                  <a:srgbClr val="FFFF00"/>
                </a:solidFill>
                <a:latin typeface="Times New Roman"/>
                <a:cs typeface="Times New Roman"/>
              </a:rPr>
              <a:t> </a:t>
            </a:r>
            <a:r>
              <a:rPr b="1" u="none" spc="80" dirty="0">
                <a:solidFill>
                  <a:srgbClr val="FFFF00"/>
                </a:solidFill>
                <a:latin typeface="Times New Roman"/>
                <a:cs typeface="Times New Roman"/>
              </a:rPr>
              <a:t>TA</a:t>
            </a:r>
            <a:r>
              <a:rPr b="1" u="none" spc="-170" dirty="0">
                <a:solidFill>
                  <a:srgbClr val="FFFF00"/>
                </a:solidFill>
                <a:latin typeface="Times New Roman"/>
                <a:cs typeface="Times New Roman"/>
              </a:rPr>
              <a:t> </a:t>
            </a:r>
            <a:r>
              <a:rPr b="1" u="none" dirty="0">
                <a:solidFill>
                  <a:srgbClr val="FFFF00"/>
                </a:solidFill>
                <a:latin typeface="Times New Roman"/>
                <a:cs typeface="Times New Roman"/>
              </a:rPr>
              <a:t>N</a:t>
            </a:r>
            <a:r>
              <a:rPr b="1" u="none" spc="-170" dirty="0">
                <a:solidFill>
                  <a:srgbClr val="FFFF00"/>
                </a:solidFill>
                <a:latin typeface="Times New Roman"/>
                <a:cs typeface="Times New Roman"/>
              </a:rPr>
              <a:t> </a:t>
            </a:r>
            <a:r>
              <a:rPr b="1" u="none" dirty="0">
                <a:solidFill>
                  <a:srgbClr val="FFFF00"/>
                </a:solidFill>
                <a:latin typeface="Times New Roman"/>
                <a:cs typeface="Times New Roman"/>
              </a:rPr>
              <a:t>C</a:t>
            </a:r>
            <a:r>
              <a:rPr b="1" u="none" spc="-170" dirty="0">
                <a:solidFill>
                  <a:srgbClr val="FFFF00"/>
                </a:solidFill>
                <a:latin typeface="Times New Roman"/>
                <a:cs typeface="Times New Roman"/>
              </a:rPr>
              <a:t> </a:t>
            </a:r>
            <a:r>
              <a:rPr b="1" u="none" dirty="0">
                <a:solidFill>
                  <a:srgbClr val="FFFF00"/>
                </a:solidFill>
                <a:latin typeface="Times New Roman"/>
                <a:cs typeface="Times New Roman"/>
              </a:rPr>
              <a:t>E</a:t>
            </a:r>
          </a:p>
        </p:txBody>
      </p:sp>
      <p:sp>
        <p:nvSpPr>
          <p:cNvPr id="4" name="object 4"/>
          <p:cNvSpPr/>
          <p:nvPr/>
        </p:nvSpPr>
        <p:spPr>
          <a:xfrm>
            <a:off x="2106802" y="537972"/>
            <a:ext cx="5043170" cy="21590"/>
          </a:xfrm>
          <a:custGeom>
            <a:avLst/>
            <a:gdLst/>
            <a:ahLst/>
            <a:cxnLst/>
            <a:rect l="l" t="t" r="r" b="b"/>
            <a:pathLst>
              <a:path w="5043170" h="21590">
                <a:moveTo>
                  <a:pt x="5042916" y="0"/>
                </a:moveTo>
                <a:lnTo>
                  <a:pt x="0" y="0"/>
                </a:lnTo>
                <a:lnTo>
                  <a:pt x="0" y="21336"/>
                </a:lnTo>
                <a:lnTo>
                  <a:pt x="5042916" y="21336"/>
                </a:lnTo>
                <a:lnTo>
                  <a:pt x="5042916" y="0"/>
                </a:lnTo>
                <a:close/>
              </a:path>
            </a:pathLst>
          </a:custGeom>
          <a:solidFill>
            <a:srgbClr val="FFFF00"/>
          </a:solidFill>
        </p:spPr>
        <p:txBody>
          <a:bodyPr wrap="square" lIns="0" tIns="0" rIns="0" bIns="0" rtlCol="0"/>
          <a:lstStyle/>
          <a:p>
            <a:endParaRPr/>
          </a:p>
        </p:txBody>
      </p:sp>
      <p:sp>
        <p:nvSpPr>
          <p:cNvPr id="5" name="object 5"/>
          <p:cNvSpPr txBox="1"/>
          <p:nvPr/>
        </p:nvSpPr>
        <p:spPr>
          <a:xfrm>
            <a:off x="383540" y="815086"/>
            <a:ext cx="8378190" cy="5074285"/>
          </a:xfrm>
          <a:prstGeom prst="rect">
            <a:avLst/>
          </a:prstGeom>
        </p:spPr>
        <p:txBody>
          <a:bodyPr vert="horz" wrap="square" lIns="0" tIns="12700" rIns="0" bIns="0" rtlCol="0">
            <a:spAutoFit/>
          </a:bodyPr>
          <a:lstStyle/>
          <a:p>
            <a:pPr marL="355600" marR="5715" indent="-342900" algn="just">
              <a:lnSpc>
                <a:spcPct val="150000"/>
              </a:lnSpc>
              <a:spcBef>
                <a:spcPts val="100"/>
              </a:spcBef>
              <a:buFont typeface="Arial"/>
              <a:buChar char="•"/>
              <a:tabLst>
                <a:tab pos="355600" algn="l"/>
              </a:tabLst>
            </a:pPr>
            <a:r>
              <a:rPr sz="1800" spc="-5" dirty="0">
                <a:solidFill>
                  <a:srgbClr val="FFFFFF"/>
                </a:solidFill>
                <a:latin typeface="Times New Roman"/>
                <a:cs typeface="Times New Roman"/>
              </a:rPr>
              <a:t>Most </a:t>
            </a:r>
            <a:r>
              <a:rPr sz="1800" dirty="0">
                <a:solidFill>
                  <a:srgbClr val="FFFFFF"/>
                </a:solidFill>
                <a:latin typeface="Times New Roman"/>
                <a:cs typeface="Times New Roman"/>
              </a:rPr>
              <a:t>diseases have </a:t>
            </a:r>
            <a:r>
              <a:rPr sz="1800" spc="-5" dirty="0">
                <a:solidFill>
                  <a:srgbClr val="FFFFFF"/>
                </a:solidFill>
                <a:latin typeface="Times New Roman"/>
                <a:cs typeface="Times New Roman"/>
              </a:rPr>
              <a:t>multifactorial inheritance patterns. </a:t>
            </a:r>
            <a:r>
              <a:rPr sz="1800" spc="-15" dirty="0">
                <a:solidFill>
                  <a:srgbClr val="FFFFFF"/>
                </a:solidFill>
                <a:latin typeface="Times New Roman"/>
                <a:cs typeface="Times New Roman"/>
              </a:rPr>
              <a:t>As </a:t>
            </a:r>
            <a:r>
              <a:rPr sz="1800" dirty="0">
                <a:solidFill>
                  <a:srgbClr val="FFFFFF"/>
                </a:solidFill>
                <a:latin typeface="Times New Roman"/>
                <a:cs typeface="Times New Roman"/>
              </a:rPr>
              <a:t>the name </a:t>
            </a:r>
            <a:r>
              <a:rPr sz="1800" spc="-5" dirty="0">
                <a:solidFill>
                  <a:srgbClr val="FFFFFF"/>
                </a:solidFill>
                <a:latin typeface="Times New Roman"/>
                <a:cs typeface="Times New Roman"/>
              </a:rPr>
              <a:t>implies,  </a:t>
            </a:r>
            <a:r>
              <a:rPr sz="1800" dirty="0">
                <a:solidFill>
                  <a:srgbClr val="FFFFFF"/>
                </a:solidFill>
                <a:latin typeface="Times New Roman"/>
                <a:cs typeface="Times New Roman"/>
              </a:rPr>
              <a:t>multifactorial </a:t>
            </a:r>
            <a:r>
              <a:rPr sz="1800" spc="-5" dirty="0">
                <a:solidFill>
                  <a:srgbClr val="FFFFFF"/>
                </a:solidFill>
                <a:latin typeface="Times New Roman"/>
                <a:cs typeface="Times New Roman"/>
              </a:rPr>
              <a:t>conditions </a:t>
            </a:r>
            <a:r>
              <a:rPr sz="1800" dirty="0">
                <a:solidFill>
                  <a:srgbClr val="FFFFFF"/>
                </a:solidFill>
                <a:latin typeface="Times New Roman"/>
                <a:cs typeface="Times New Roman"/>
              </a:rPr>
              <a:t>are </a:t>
            </a:r>
            <a:r>
              <a:rPr sz="1800" spc="-5" dirty="0">
                <a:solidFill>
                  <a:srgbClr val="FFFFFF"/>
                </a:solidFill>
                <a:latin typeface="Times New Roman"/>
                <a:cs typeface="Times New Roman"/>
              </a:rPr>
              <a:t>not caused </a:t>
            </a:r>
            <a:r>
              <a:rPr sz="1800" spc="-10" dirty="0">
                <a:solidFill>
                  <a:srgbClr val="FFFFFF"/>
                </a:solidFill>
                <a:latin typeface="Times New Roman"/>
                <a:cs typeface="Times New Roman"/>
              </a:rPr>
              <a:t>by </a:t>
            </a:r>
            <a:r>
              <a:rPr sz="1800" dirty="0">
                <a:solidFill>
                  <a:srgbClr val="FFFFFF"/>
                </a:solidFill>
                <a:latin typeface="Times New Roman"/>
                <a:cs typeface="Times New Roman"/>
              </a:rPr>
              <a:t>a </a:t>
            </a:r>
            <a:r>
              <a:rPr sz="1800" spc="-5" dirty="0">
                <a:solidFill>
                  <a:srgbClr val="FFFFFF"/>
                </a:solidFill>
                <a:latin typeface="Times New Roman"/>
                <a:cs typeface="Times New Roman"/>
              </a:rPr>
              <a:t>single </a:t>
            </a:r>
            <a:r>
              <a:rPr sz="1800" dirty="0">
                <a:solidFill>
                  <a:srgbClr val="FFFFFF"/>
                </a:solidFill>
                <a:latin typeface="Times New Roman"/>
                <a:cs typeface="Times New Roman"/>
              </a:rPr>
              <a:t>gene, but </a:t>
            </a:r>
            <a:r>
              <a:rPr sz="1800" spc="-5" dirty="0">
                <a:solidFill>
                  <a:srgbClr val="FFFFFF"/>
                </a:solidFill>
                <a:latin typeface="Times New Roman"/>
                <a:cs typeface="Times New Roman"/>
              </a:rPr>
              <a:t>rather are </a:t>
            </a:r>
            <a:r>
              <a:rPr sz="1800" dirty="0">
                <a:solidFill>
                  <a:srgbClr val="FFFFFF"/>
                </a:solidFill>
                <a:latin typeface="Times New Roman"/>
                <a:cs typeface="Times New Roman"/>
              </a:rPr>
              <a:t>a </a:t>
            </a:r>
            <a:r>
              <a:rPr sz="1800" spc="-5" dirty="0">
                <a:solidFill>
                  <a:srgbClr val="FFFFFF"/>
                </a:solidFill>
                <a:latin typeface="Times New Roman"/>
                <a:cs typeface="Times New Roman"/>
              </a:rPr>
              <a:t>result </a:t>
            </a:r>
            <a:r>
              <a:rPr sz="1800" dirty="0">
                <a:solidFill>
                  <a:srgbClr val="FFFFFF"/>
                </a:solidFill>
                <a:latin typeface="Times New Roman"/>
                <a:cs typeface="Times New Roman"/>
              </a:rPr>
              <a:t>of  interplay </a:t>
            </a:r>
            <a:r>
              <a:rPr sz="1800" spc="-5" dirty="0">
                <a:solidFill>
                  <a:srgbClr val="FFFFFF"/>
                </a:solidFill>
                <a:latin typeface="Times New Roman"/>
                <a:cs typeface="Times New Roman"/>
              </a:rPr>
              <a:t>between genetic </a:t>
            </a:r>
            <a:r>
              <a:rPr sz="1800" dirty="0">
                <a:solidFill>
                  <a:srgbClr val="FFFFFF"/>
                </a:solidFill>
                <a:latin typeface="Times New Roman"/>
                <a:cs typeface="Times New Roman"/>
              </a:rPr>
              <a:t>factors and </a:t>
            </a:r>
            <a:r>
              <a:rPr sz="1800" spc="-5" dirty="0">
                <a:solidFill>
                  <a:srgbClr val="FFFFFF"/>
                </a:solidFill>
                <a:latin typeface="Times New Roman"/>
                <a:cs typeface="Times New Roman"/>
              </a:rPr>
              <a:t>environmental factors. </a:t>
            </a:r>
            <a:r>
              <a:rPr sz="1800" dirty="0">
                <a:solidFill>
                  <a:srgbClr val="FFFFFF"/>
                </a:solidFill>
                <a:latin typeface="Times New Roman"/>
                <a:cs typeface="Times New Roman"/>
              </a:rPr>
              <a:t>Diseases with  multifactorial </a:t>
            </a:r>
            <a:r>
              <a:rPr sz="1800" spc="-5" dirty="0">
                <a:solidFill>
                  <a:srgbClr val="FFFFFF"/>
                </a:solidFill>
                <a:latin typeface="Times New Roman"/>
                <a:cs typeface="Times New Roman"/>
              </a:rPr>
              <a:t>inheritance are </a:t>
            </a:r>
            <a:r>
              <a:rPr sz="1800" dirty="0">
                <a:solidFill>
                  <a:srgbClr val="FFFFFF"/>
                </a:solidFill>
                <a:latin typeface="Times New Roman"/>
                <a:cs typeface="Times New Roman"/>
              </a:rPr>
              <a:t>not </a:t>
            </a:r>
            <a:r>
              <a:rPr sz="1800" spc="-5" dirty="0">
                <a:solidFill>
                  <a:srgbClr val="FFFFFF"/>
                </a:solidFill>
                <a:latin typeface="Times New Roman"/>
                <a:cs typeface="Times New Roman"/>
              </a:rPr>
              <a:t>genetically determined, </a:t>
            </a:r>
            <a:r>
              <a:rPr sz="1800" dirty="0">
                <a:solidFill>
                  <a:srgbClr val="FFFFFF"/>
                </a:solidFill>
                <a:latin typeface="Times New Roman"/>
                <a:cs typeface="Times New Roman"/>
              </a:rPr>
              <a:t>but </a:t>
            </a:r>
            <a:r>
              <a:rPr sz="1800" spc="-5" dirty="0">
                <a:solidFill>
                  <a:srgbClr val="FFFFFF"/>
                </a:solidFill>
                <a:latin typeface="Times New Roman"/>
                <a:cs typeface="Times New Roman"/>
              </a:rPr>
              <a:t>rather </a:t>
            </a:r>
            <a:r>
              <a:rPr sz="1800" dirty="0">
                <a:solidFill>
                  <a:srgbClr val="FFFFFF"/>
                </a:solidFill>
                <a:latin typeface="Times New Roman"/>
                <a:cs typeface="Times New Roman"/>
              </a:rPr>
              <a:t>a genetic </a:t>
            </a:r>
            <a:r>
              <a:rPr sz="1800" spc="-5" dirty="0">
                <a:solidFill>
                  <a:srgbClr val="FFFFFF"/>
                </a:solidFill>
                <a:latin typeface="Times New Roman"/>
                <a:cs typeface="Times New Roman"/>
              </a:rPr>
              <a:t>mutation  may predispose </a:t>
            </a:r>
            <a:r>
              <a:rPr sz="1800" dirty="0">
                <a:solidFill>
                  <a:srgbClr val="FFFFFF"/>
                </a:solidFill>
                <a:latin typeface="Times New Roman"/>
                <a:cs typeface="Times New Roman"/>
              </a:rPr>
              <a:t>an individual to a</a:t>
            </a:r>
            <a:r>
              <a:rPr sz="1800" spc="-50" dirty="0">
                <a:solidFill>
                  <a:srgbClr val="FFFFFF"/>
                </a:solidFill>
                <a:latin typeface="Times New Roman"/>
                <a:cs typeface="Times New Roman"/>
              </a:rPr>
              <a:t> </a:t>
            </a:r>
            <a:r>
              <a:rPr sz="1800" dirty="0">
                <a:solidFill>
                  <a:srgbClr val="FFFFFF"/>
                </a:solidFill>
                <a:latin typeface="Times New Roman"/>
                <a:cs typeface="Times New Roman"/>
              </a:rPr>
              <a:t>disease.</a:t>
            </a:r>
            <a:endParaRPr sz="1800">
              <a:latin typeface="Times New Roman"/>
              <a:cs typeface="Times New Roman"/>
            </a:endParaRPr>
          </a:p>
          <a:p>
            <a:pPr marL="355600" marR="8255" indent="-342900" algn="just">
              <a:lnSpc>
                <a:spcPct val="150100"/>
              </a:lnSpc>
              <a:spcBef>
                <a:spcPts val="430"/>
              </a:spcBef>
              <a:buFont typeface="Arial"/>
              <a:buChar char="•"/>
              <a:tabLst>
                <a:tab pos="355600" algn="l"/>
              </a:tabLst>
            </a:pPr>
            <a:r>
              <a:rPr sz="1800" dirty="0">
                <a:solidFill>
                  <a:srgbClr val="FFFFFF"/>
                </a:solidFill>
                <a:latin typeface="Times New Roman"/>
                <a:cs typeface="Times New Roman"/>
              </a:rPr>
              <a:t>Other </a:t>
            </a:r>
            <a:r>
              <a:rPr sz="1800" spc="-5" dirty="0">
                <a:solidFill>
                  <a:srgbClr val="FFFFFF"/>
                </a:solidFill>
                <a:latin typeface="Times New Roman"/>
                <a:cs typeface="Times New Roman"/>
              </a:rPr>
              <a:t>genetic and environmental </a:t>
            </a:r>
            <a:r>
              <a:rPr sz="1800" dirty="0">
                <a:solidFill>
                  <a:srgbClr val="FFFFFF"/>
                </a:solidFill>
                <a:latin typeface="Times New Roman"/>
                <a:cs typeface="Times New Roman"/>
              </a:rPr>
              <a:t>factors </a:t>
            </a:r>
            <a:r>
              <a:rPr sz="1800" spc="-5" dirty="0">
                <a:solidFill>
                  <a:srgbClr val="FFFFFF"/>
                </a:solidFill>
                <a:latin typeface="Times New Roman"/>
                <a:cs typeface="Times New Roman"/>
              </a:rPr>
              <a:t>contribute </a:t>
            </a:r>
            <a:r>
              <a:rPr sz="1800" dirty="0">
                <a:solidFill>
                  <a:srgbClr val="FFFFFF"/>
                </a:solidFill>
                <a:latin typeface="Times New Roman"/>
                <a:cs typeface="Times New Roman"/>
              </a:rPr>
              <a:t>to </a:t>
            </a:r>
            <a:r>
              <a:rPr sz="1800" spc="-5" dirty="0">
                <a:solidFill>
                  <a:srgbClr val="FFFFFF"/>
                </a:solidFill>
                <a:latin typeface="Times New Roman"/>
                <a:cs typeface="Times New Roman"/>
              </a:rPr>
              <a:t>whether </a:t>
            </a:r>
            <a:r>
              <a:rPr sz="1800" dirty="0">
                <a:solidFill>
                  <a:srgbClr val="FFFFFF"/>
                </a:solidFill>
                <a:latin typeface="Times New Roman"/>
                <a:cs typeface="Times New Roman"/>
              </a:rPr>
              <a:t>or not the </a:t>
            </a:r>
            <a:r>
              <a:rPr sz="1800" spc="-5" dirty="0">
                <a:solidFill>
                  <a:srgbClr val="FFFFFF"/>
                </a:solidFill>
                <a:latin typeface="Times New Roman"/>
                <a:cs typeface="Times New Roman"/>
              </a:rPr>
              <a:t>disease  </a:t>
            </a:r>
            <a:r>
              <a:rPr sz="1800" dirty="0">
                <a:solidFill>
                  <a:srgbClr val="FFFFFF"/>
                </a:solidFill>
                <a:latin typeface="Times New Roman"/>
                <a:cs typeface="Times New Roman"/>
              </a:rPr>
              <a:t>develops.</a:t>
            </a:r>
            <a:endParaRPr sz="1800">
              <a:latin typeface="Times New Roman"/>
              <a:cs typeface="Times New Roman"/>
            </a:endParaRPr>
          </a:p>
          <a:p>
            <a:pPr marL="355600" marR="5080" indent="-342900" algn="just">
              <a:lnSpc>
                <a:spcPct val="150000"/>
              </a:lnSpc>
              <a:spcBef>
                <a:spcPts val="430"/>
              </a:spcBef>
              <a:buFont typeface="Arial"/>
              <a:buChar char="•"/>
              <a:tabLst>
                <a:tab pos="355600" algn="l"/>
              </a:tabLst>
            </a:pPr>
            <a:r>
              <a:rPr sz="1800" dirty="0">
                <a:solidFill>
                  <a:srgbClr val="FFFFFF"/>
                </a:solidFill>
                <a:latin typeface="Times New Roman"/>
                <a:cs typeface="Times New Roman"/>
              </a:rPr>
              <a:t>Numerous genetic alterations </a:t>
            </a:r>
            <a:r>
              <a:rPr sz="1800" spc="-10" dirty="0">
                <a:solidFill>
                  <a:srgbClr val="FFFFFF"/>
                </a:solidFill>
                <a:latin typeface="Times New Roman"/>
                <a:cs typeface="Times New Roman"/>
              </a:rPr>
              <a:t>may </a:t>
            </a:r>
            <a:r>
              <a:rPr sz="1800" spc="-5" dirty="0">
                <a:solidFill>
                  <a:srgbClr val="FFFFFF"/>
                </a:solidFill>
                <a:latin typeface="Times New Roman"/>
                <a:cs typeface="Times New Roman"/>
              </a:rPr>
              <a:t>predispose </a:t>
            </a:r>
            <a:r>
              <a:rPr sz="1800" dirty="0">
                <a:solidFill>
                  <a:srgbClr val="FFFFFF"/>
                </a:solidFill>
                <a:latin typeface="Times New Roman"/>
                <a:cs typeface="Times New Roman"/>
              </a:rPr>
              <a:t>individuals to the </a:t>
            </a:r>
            <a:r>
              <a:rPr sz="1800" spc="-10" dirty="0">
                <a:solidFill>
                  <a:srgbClr val="FFFFFF"/>
                </a:solidFill>
                <a:latin typeface="Times New Roman"/>
                <a:cs typeface="Times New Roman"/>
              </a:rPr>
              <a:t>same </a:t>
            </a:r>
            <a:r>
              <a:rPr sz="1800" dirty="0">
                <a:solidFill>
                  <a:srgbClr val="FFFFFF"/>
                </a:solidFill>
                <a:latin typeface="Times New Roman"/>
                <a:cs typeface="Times New Roman"/>
              </a:rPr>
              <a:t>disease </a:t>
            </a:r>
            <a:r>
              <a:rPr sz="1800" spc="-5" dirty="0">
                <a:solidFill>
                  <a:srgbClr val="FFFFFF"/>
                </a:solidFill>
                <a:latin typeface="Times New Roman"/>
                <a:cs typeface="Times New Roman"/>
              </a:rPr>
              <a:t>(genetic  heterogeneity). For </a:t>
            </a:r>
            <a:r>
              <a:rPr sz="1800" dirty="0">
                <a:solidFill>
                  <a:srgbClr val="FFFFFF"/>
                </a:solidFill>
                <a:latin typeface="Times New Roman"/>
                <a:cs typeface="Times New Roman"/>
              </a:rPr>
              <a:t>instance </a:t>
            </a:r>
            <a:r>
              <a:rPr sz="1800" spc="-5" dirty="0">
                <a:solidFill>
                  <a:srgbClr val="FFFFFF"/>
                </a:solidFill>
                <a:latin typeface="Times New Roman"/>
                <a:cs typeface="Times New Roman"/>
              </a:rPr>
              <a:t>coronary heart disease risk factors </a:t>
            </a:r>
            <a:r>
              <a:rPr sz="1800" dirty="0">
                <a:solidFill>
                  <a:srgbClr val="FFFFFF"/>
                </a:solidFill>
                <a:latin typeface="Times New Roman"/>
                <a:cs typeface="Times New Roman"/>
              </a:rPr>
              <a:t>include high blood  pressure, </a:t>
            </a:r>
            <a:r>
              <a:rPr sz="1800" spc="-5" dirty="0">
                <a:solidFill>
                  <a:srgbClr val="FFFFFF"/>
                </a:solidFill>
                <a:latin typeface="Times New Roman"/>
                <a:cs typeface="Times New Roman"/>
              </a:rPr>
              <a:t>diabetes, </a:t>
            </a:r>
            <a:r>
              <a:rPr sz="1800" dirty="0">
                <a:solidFill>
                  <a:srgbClr val="FFFFFF"/>
                </a:solidFill>
                <a:latin typeface="Times New Roman"/>
                <a:cs typeface="Times New Roman"/>
              </a:rPr>
              <a:t>and </a:t>
            </a:r>
            <a:r>
              <a:rPr sz="1800" spc="-5" dirty="0">
                <a:solidFill>
                  <a:srgbClr val="FFFFFF"/>
                </a:solidFill>
                <a:latin typeface="Times New Roman"/>
                <a:cs typeface="Times New Roman"/>
              </a:rPr>
              <a:t>hyperlipidemia. </a:t>
            </a:r>
            <a:r>
              <a:rPr sz="1800" dirty="0">
                <a:solidFill>
                  <a:srgbClr val="FFFFFF"/>
                </a:solidFill>
                <a:latin typeface="Times New Roman"/>
                <a:cs typeface="Times New Roman"/>
              </a:rPr>
              <a:t>All </a:t>
            </a:r>
            <a:r>
              <a:rPr sz="1800" spc="-5" dirty="0">
                <a:solidFill>
                  <a:srgbClr val="FFFFFF"/>
                </a:solidFill>
                <a:latin typeface="Times New Roman"/>
                <a:cs typeface="Times New Roman"/>
              </a:rPr>
              <a:t>of those </a:t>
            </a:r>
            <a:r>
              <a:rPr sz="1800" dirty="0">
                <a:solidFill>
                  <a:srgbClr val="FFFFFF"/>
                </a:solidFill>
                <a:latin typeface="Times New Roman"/>
                <a:cs typeface="Times New Roman"/>
              </a:rPr>
              <a:t>risk factors </a:t>
            </a:r>
            <a:r>
              <a:rPr sz="1800" spc="-5" dirty="0">
                <a:solidFill>
                  <a:srgbClr val="FFFFFF"/>
                </a:solidFill>
                <a:latin typeface="Times New Roman"/>
                <a:cs typeface="Times New Roman"/>
              </a:rPr>
              <a:t>have their </a:t>
            </a:r>
            <a:r>
              <a:rPr sz="1800" dirty="0">
                <a:solidFill>
                  <a:srgbClr val="FFFFFF"/>
                </a:solidFill>
                <a:latin typeface="Times New Roman"/>
                <a:cs typeface="Times New Roman"/>
              </a:rPr>
              <a:t>own </a:t>
            </a:r>
            <a:r>
              <a:rPr sz="1800" spc="-5" dirty="0">
                <a:solidFill>
                  <a:srgbClr val="FFFFFF"/>
                </a:solidFill>
                <a:latin typeface="Times New Roman"/>
                <a:cs typeface="Times New Roman"/>
              </a:rPr>
              <a:t>genetic  </a:t>
            </a:r>
            <a:r>
              <a:rPr sz="1800" dirty="0">
                <a:solidFill>
                  <a:srgbClr val="FFFFFF"/>
                </a:solidFill>
                <a:latin typeface="Times New Roman"/>
                <a:cs typeface="Times New Roman"/>
              </a:rPr>
              <a:t>and </a:t>
            </a:r>
            <a:r>
              <a:rPr sz="1800" spc="-5" dirty="0">
                <a:solidFill>
                  <a:srgbClr val="FFFFFF"/>
                </a:solidFill>
                <a:latin typeface="Times New Roman"/>
                <a:cs typeface="Times New Roman"/>
              </a:rPr>
              <a:t>environmental </a:t>
            </a:r>
            <a:r>
              <a:rPr sz="1800" dirty="0">
                <a:solidFill>
                  <a:srgbClr val="FFFFFF"/>
                </a:solidFill>
                <a:latin typeface="Times New Roman"/>
                <a:cs typeface="Times New Roman"/>
              </a:rPr>
              <a:t>components. Thus </a:t>
            </a:r>
            <a:r>
              <a:rPr sz="1800" spc="-5" dirty="0">
                <a:solidFill>
                  <a:srgbClr val="FFFFFF"/>
                </a:solidFill>
                <a:latin typeface="Times New Roman"/>
                <a:cs typeface="Times New Roman"/>
              </a:rPr>
              <a:t>multifactorial inheritance is </a:t>
            </a:r>
            <a:r>
              <a:rPr sz="1800" dirty="0">
                <a:solidFill>
                  <a:srgbClr val="FFFFFF"/>
                </a:solidFill>
                <a:latin typeface="Times New Roman"/>
                <a:cs typeface="Times New Roman"/>
              </a:rPr>
              <a:t>far </a:t>
            </a:r>
            <a:r>
              <a:rPr sz="1800" spc="-5" dirty="0">
                <a:solidFill>
                  <a:srgbClr val="FFFFFF"/>
                </a:solidFill>
                <a:latin typeface="Times New Roman"/>
                <a:cs typeface="Times New Roman"/>
              </a:rPr>
              <a:t>more complex  </a:t>
            </a:r>
            <a:r>
              <a:rPr sz="1800" dirty="0">
                <a:solidFill>
                  <a:srgbClr val="FFFFFF"/>
                </a:solidFill>
                <a:latin typeface="Times New Roman"/>
                <a:cs typeface="Times New Roman"/>
              </a:rPr>
              <a:t>than Mendelian inheritance and </a:t>
            </a:r>
            <a:r>
              <a:rPr sz="1800" spc="-5" dirty="0">
                <a:solidFill>
                  <a:srgbClr val="FFFFFF"/>
                </a:solidFill>
                <a:latin typeface="Times New Roman"/>
                <a:cs typeface="Times New Roman"/>
              </a:rPr>
              <a:t>is more difficult </a:t>
            </a:r>
            <a:r>
              <a:rPr sz="1800" dirty="0">
                <a:solidFill>
                  <a:srgbClr val="FFFFFF"/>
                </a:solidFill>
                <a:latin typeface="Times New Roman"/>
                <a:cs typeface="Times New Roman"/>
              </a:rPr>
              <a:t>to trace through</a:t>
            </a:r>
            <a:r>
              <a:rPr sz="1800" spc="-75" dirty="0">
                <a:solidFill>
                  <a:srgbClr val="FFFFFF"/>
                </a:solidFill>
                <a:latin typeface="Times New Roman"/>
                <a:cs typeface="Times New Roman"/>
              </a:rPr>
              <a:t> </a:t>
            </a:r>
            <a:r>
              <a:rPr sz="1800" dirty="0">
                <a:solidFill>
                  <a:srgbClr val="FFFFFF"/>
                </a:solidFill>
                <a:latin typeface="Times New Roman"/>
                <a:cs typeface="Times New Roman"/>
              </a:rPr>
              <a:t>pedigrees.</a:t>
            </a:r>
            <a:endParaRPr sz="1800">
              <a:latin typeface="Times New Roman"/>
              <a:cs typeface="Times New Roman"/>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pPr marL="38100">
                <a:lnSpc>
                  <a:spcPts val="1240"/>
                </a:lnSpc>
              </a:pPr>
              <a:t>24</a:t>
            </a:fld>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630670"/>
          </a:xfrm>
          <a:custGeom>
            <a:avLst/>
            <a:gdLst/>
            <a:ahLst/>
            <a:cxnLst/>
            <a:rect l="l" t="t" r="r" b="b"/>
            <a:pathLst>
              <a:path w="9144000" h="6630670">
                <a:moveTo>
                  <a:pt x="0" y="6630161"/>
                </a:moveTo>
                <a:lnTo>
                  <a:pt x="9144000" y="6630161"/>
                </a:lnTo>
                <a:lnTo>
                  <a:pt x="9144000" y="0"/>
                </a:lnTo>
                <a:lnTo>
                  <a:pt x="0" y="0"/>
                </a:lnTo>
                <a:lnTo>
                  <a:pt x="0" y="6630161"/>
                </a:lnTo>
                <a:close/>
              </a:path>
            </a:pathLst>
          </a:custGeom>
          <a:solidFill>
            <a:srgbClr val="001F5F"/>
          </a:solidFill>
        </p:spPr>
        <p:txBody>
          <a:bodyPr wrap="square" lIns="0" tIns="0" rIns="0" bIns="0" rtlCol="0"/>
          <a:lstStyle/>
          <a:p>
            <a:endParaRPr/>
          </a:p>
        </p:txBody>
      </p:sp>
      <p:grpSp>
        <p:nvGrpSpPr>
          <p:cNvPr id="3" name="object 3"/>
          <p:cNvGrpSpPr/>
          <p:nvPr/>
        </p:nvGrpSpPr>
        <p:grpSpPr>
          <a:xfrm>
            <a:off x="-12191" y="3733800"/>
            <a:ext cx="9170035" cy="3138170"/>
            <a:chOff x="-12191" y="3733800"/>
            <a:chExt cx="9170035" cy="3138170"/>
          </a:xfrm>
        </p:grpSpPr>
        <p:sp>
          <p:nvSpPr>
            <p:cNvPr id="4" name="object 4"/>
            <p:cNvSpPr/>
            <p:nvPr/>
          </p:nvSpPr>
          <p:spPr>
            <a:xfrm>
              <a:off x="6705600" y="3733800"/>
              <a:ext cx="2438399" cy="28956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3886199" y="3733800"/>
              <a:ext cx="2819400" cy="289560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905000" y="3733800"/>
              <a:ext cx="2054352" cy="2910840"/>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0" y="3733800"/>
              <a:ext cx="1905000" cy="2895600"/>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762" y="6630161"/>
              <a:ext cx="9144000" cy="228600"/>
            </a:xfrm>
            <a:custGeom>
              <a:avLst/>
              <a:gdLst/>
              <a:ahLst/>
              <a:cxnLst/>
              <a:rect l="l" t="t" r="r" b="b"/>
              <a:pathLst>
                <a:path w="9144000" h="228600">
                  <a:moveTo>
                    <a:pt x="9144000" y="0"/>
                  </a:moveTo>
                  <a:lnTo>
                    <a:pt x="0" y="0"/>
                  </a:lnTo>
                  <a:lnTo>
                    <a:pt x="0" y="228600"/>
                  </a:lnTo>
                  <a:lnTo>
                    <a:pt x="9144000" y="228600"/>
                  </a:lnTo>
                  <a:lnTo>
                    <a:pt x="9144000" y="0"/>
                  </a:lnTo>
                  <a:close/>
                </a:path>
              </a:pathLst>
            </a:custGeom>
            <a:solidFill>
              <a:srgbClr val="4F81BC"/>
            </a:solidFill>
          </p:spPr>
          <p:txBody>
            <a:bodyPr wrap="square" lIns="0" tIns="0" rIns="0" bIns="0" rtlCol="0"/>
            <a:lstStyle/>
            <a:p>
              <a:endParaRPr/>
            </a:p>
          </p:txBody>
        </p:sp>
        <p:sp>
          <p:nvSpPr>
            <p:cNvPr id="9" name="object 9"/>
            <p:cNvSpPr/>
            <p:nvPr/>
          </p:nvSpPr>
          <p:spPr>
            <a:xfrm>
              <a:off x="762" y="6630161"/>
              <a:ext cx="9144000" cy="228600"/>
            </a:xfrm>
            <a:custGeom>
              <a:avLst/>
              <a:gdLst/>
              <a:ahLst/>
              <a:cxnLst/>
              <a:rect l="l" t="t" r="r" b="b"/>
              <a:pathLst>
                <a:path w="9144000" h="228600">
                  <a:moveTo>
                    <a:pt x="0" y="228600"/>
                  </a:moveTo>
                  <a:lnTo>
                    <a:pt x="9144000" y="228600"/>
                  </a:lnTo>
                  <a:lnTo>
                    <a:pt x="9144000" y="0"/>
                  </a:lnTo>
                  <a:lnTo>
                    <a:pt x="0" y="0"/>
                  </a:lnTo>
                  <a:lnTo>
                    <a:pt x="0" y="228600"/>
                  </a:lnTo>
                  <a:close/>
                </a:path>
              </a:pathLst>
            </a:custGeom>
            <a:ln w="25908">
              <a:solidFill>
                <a:srgbClr val="385D89"/>
              </a:solidFill>
            </a:ln>
          </p:spPr>
          <p:txBody>
            <a:bodyPr wrap="square" lIns="0" tIns="0" rIns="0" bIns="0" rtlCol="0"/>
            <a:lstStyle/>
            <a:p>
              <a:endParaRPr/>
            </a:p>
          </p:txBody>
        </p:sp>
      </p:grpSp>
      <p:sp>
        <p:nvSpPr>
          <p:cNvPr id="10" name="object 10"/>
          <p:cNvSpPr txBox="1"/>
          <p:nvPr/>
        </p:nvSpPr>
        <p:spPr>
          <a:xfrm>
            <a:off x="307340" y="738886"/>
            <a:ext cx="8530590" cy="2193290"/>
          </a:xfrm>
          <a:prstGeom prst="rect">
            <a:avLst/>
          </a:prstGeom>
        </p:spPr>
        <p:txBody>
          <a:bodyPr vert="horz" wrap="square" lIns="0" tIns="12700" rIns="0" bIns="0" rtlCol="0">
            <a:spAutoFit/>
          </a:bodyPr>
          <a:lstStyle/>
          <a:p>
            <a:pPr marL="355600" marR="5080" indent="-342900">
              <a:lnSpc>
                <a:spcPct val="150000"/>
              </a:lnSpc>
              <a:spcBef>
                <a:spcPts val="100"/>
              </a:spcBef>
              <a:buFont typeface="Arial"/>
              <a:buChar char="•"/>
              <a:tabLst>
                <a:tab pos="354965" algn="l"/>
                <a:tab pos="355600" algn="l"/>
              </a:tabLst>
            </a:pPr>
            <a:r>
              <a:rPr sz="1800" spc="-5" dirty="0">
                <a:solidFill>
                  <a:srgbClr val="FFFFFF"/>
                </a:solidFill>
                <a:latin typeface="Times New Roman"/>
                <a:cs typeface="Times New Roman"/>
              </a:rPr>
              <a:t>A </a:t>
            </a:r>
            <a:r>
              <a:rPr sz="1800" dirty="0">
                <a:solidFill>
                  <a:srgbClr val="FFFFFF"/>
                </a:solidFill>
                <a:latin typeface="Times New Roman"/>
                <a:cs typeface="Times New Roman"/>
              </a:rPr>
              <a:t>strong </a:t>
            </a:r>
            <a:r>
              <a:rPr sz="1800" spc="-5" dirty="0">
                <a:solidFill>
                  <a:srgbClr val="FFFFFF"/>
                </a:solidFill>
                <a:latin typeface="Times New Roman"/>
                <a:cs typeface="Times New Roman"/>
              </a:rPr>
              <a:t>influence </a:t>
            </a:r>
            <a:r>
              <a:rPr sz="1800" dirty="0">
                <a:solidFill>
                  <a:srgbClr val="FFFFFF"/>
                </a:solidFill>
                <a:latin typeface="Times New Roman"/>
                <a:cs typeface="Times New Roman"/>
              </a:rPr>
              <a:t>of </a:t>
            </a:r>
            <a:r>
              <a:rPr sz="1800" spc="-5" dirty="0">
                <a:solidFill>
                  <a:srgbClr val="FFFFFF"/>
                </a:solidFill>
                <a:latin typeface="Times New Roman"/>
                <a:cs typeface="Times New Roman"/>
              </a:rPr>
              <a:t>inheritance </a:t>
            </a:r>
            <a:r>
              <a:rPr sz="1800" dirty="0">
                <a:solidFill>
                  <a:srgbClr val="FFFFFF"/>
                </a:solidFill>
                <a:latin typeface="Times New Roman"/>
                <a:cs typeface="Times New Roman"/>
              </a:rPr>
              <a:t>on </a:t>
            </a:r>
            <a:r>
              <a:rPr sz="1800" spc="-5" dirty="0">
                <a:solidFill>
                  <a:srgbClr val="FFFFFF"/>
                </a:solidFill>
                <a:latin typeface="Times New Roman"/>
                <a:cs typeface="Times New Roman"/>
              </a:rPr>
              <a:t>facial features </a:t>
            </a:r>
            <a:r>
              <a:rPr sz="1800" dirty="0">
                <a:solidFill>
                  <a:srgbClr val="FFFFFF"/>
                </a:solidFill>
                <a:latin typeface="Times New Roman"/>
                <a:cs typeface="Times New Roman"/>
              </a:rPr>
              <a:t>such as tilt of nose and shape of </a:t>
            </a:r>
            <a:r>
              <a:rPr sz="1800" spc="-5" dirty="0">
                <a:solidFill>
                  <a:srgbClr val="FFFFFF"/>
                </a:solidFill>
                <a:latin typeface="Times New Roman"/>
                <a:cs typeface="Times New Roman"/>
              </a:rPr>
              <a:t>the  </a:t>
            </a:r>
            <a:r>
              <a:rPr sz="1800" dirty="0">
                <a:solidFill>
                  <a:srgbClr val="FFFFFF"/>
                </a:solidFill>
                <a:latin typeface="Times New Roman"/>
                <a:cs typeface="Times New Roman"/>
              </a:rPr>
              <a:t>jaws are familial</a:t>
            </a:r>
            <a:r>
              <a:rPr sz="1800" spc="-10" dirty="0">
                <a:solidFill>
                  <a:srgbClr val="FFFFFF"/>
                </a:solidFill>
                <a:latin typeface="Times New Roman"/>
                <a:cs typeface="Times New Roman"/>
              </a:rPr>
              <a:t> </a:t>
            </a:r>
            <a:r>
              <a:rPr sz="1800" dirty="0">
                <a:solidFill>
                  <a:srgbClr val="FFFFFF"/>
                </a:solidFill>
                <a:latin typeface="Times New Roman"/>
                <a:cs typeface="Times New Roman"/>
              </a:rPr>
              <a:t>tendencies.</a:t>
            </a:r>
            <a:endParaRPr sz="1800">
              <a:latin typeface="Times New Roman"/>
              <a:cs typeface="Times New Roman"/>
            </a:endParaRPr>
          </a:p>
          <a:p>
            <a:pPr>
              <a:lnSpc>
                <a:spcPct val="100000"/>
              </a:lnSpc>
              <a:buClr>
                <a:srgbClr val="FFFFFF"/>
              </a:buClr>
              <a:buFont typeface="Arial"/>
              <a:buChar char="•"/>
            </a:pPr>
            <a:endParaRPr sz="2000">
              <a:latin typeface="Times New Roman"/>
              <a:cs typeface="Times New Roman"/>
            </a:endParaRPr>
          </a:p>
          <a:p>
            <a:pPr>
              <a:lnSpc>
                <a:spcPct val="100000"/>
              </a:lnSpc>
              <a:spcBef>
                <a:spcPts val="20"/>
              </a:spcBef>
              <a:buClr>
                <a:srgbClr val="FFFFFF"/>
              </a:buClr>
              <a:buFont typeface="Arial"/>
              <a:buChar char="•"/>
            </a:pPr>
            <a:endParaRPr sz="1550">
              <a:latin typeface="Times New Roman"/>
              <a:cs typeface="Times New Roman"/>
            </a:endParaRPr>
          </a:p>
          <a:p>
            <a:pPr marL="355600" marR="5080" indent="-342900">
              <a:lnSpc>
                <a:spcPct val="150000"/>
              </a:lnSpc>
              <a:spcBef>
                <a:spcPts val="5"/>
              </a:spcBef>
              <a:buFont typeface="Arial"/>
              <a:buChar char="•"/>
              <a:tabLst>
                <a:tab pos="354965" algn="l"/>
                <a:tab pos="355600" algn="l"/>
              </a:tabLst>
            </a:pPr>
            <a:r>
              <a:rPr sz="1800" dirty="0">
                <a:solidFill>
                  <a:srgbClr val="FFFFFF"/>
                </a:solidFill>
                <a:latin typeface="Times New Roman"/>
                <a:cs typeface="Times New Roman"/>
              </a:rPr>
              <a:t>Certain </a:t>
            </a:r>
            <a:r>
              <a:rPr sz="1800" spc="-5" dirty="0">
                <a:solidFill>
                  <a:srgbClr val="FFFFFF"/>
                </a:solidFill>
                <a:latin typeface="Times New Roman"/>
                <a:cs typeface="Times New Roman"/>
              </a:rPr>
              <a:t>types </a:t>
            </a:r>
            <a:r>
              <a:rPr sz="1800" dirty="0">
                <a:solidFill>
                  <a:srgbClr val="FFFFFF"/>
                </a:solidFill>
                <a:latin typeface="Times New Roman"/>
                <a:cs typeface="Times New Roman"/>
              </a:rPr>
              <a:t>of malocclusion </a:t>
            </a:r>
            <a:r>
              <a:rPr sz="1800" spc="-5" dirty="0">
                <a:solidFill>
                  <a:srgbClr val="FFFFFF"/>
                </a:solidFill>
                <a:latin typeface="Times New Roman"/>
                <a:cs typeface="Times New Roman"/>
              </a:rPr>
              <a:t>run </a:t>
            </a:r>
            <a:r>
              <a:rPr sz="1800" dirty="0">
                <a:solidFill>
                  <a:srgbClr val="FFFFFF"/>
                </a:solidFill>
                <a:latin typeface="Times New Roman"/>
                <a:cs typeface="Times New Roman"/>
              </a:rPr>
              <a:t>in </a:t>
            </a:r>
            <a:r>
              <a:rPr sz="1800" spc="-5" dirty="0">
                <a:solidFill>
                  <a:srgbClr val="FFFFFF"/>
                </a:solidFill>
                <a:latin typeface="Times New Roman"/>
                <a:cs typeface="Times New Roman"/>
              </a:rPr>
              <a:t>families. </a:t>
            </a:r>
            <a:r>
              <a:rPr sz="1800" dirty="0">
                <a:solidFill>
                  <a:srgbClr val="FFFFFF"/>
                </a:solidFill>
                <a:latin typeface="Times New Roman"/>
                <a:cs typeface="Times New Roman"/>
              </a:rPr>
              <a:t>The </a:t>
            </a:r>
            <a:r>
              <a:rPr sz="1800" spc="-5" dirty="0">
                <a:solidFill>
                  <a:srgbClr val="FFFF00"/>
                </a:solidFill>
                <a:latin typeface="Times New Roman"/>
                <a:cs typeface="Times New Roman"/>
              </a:rPr>
              <a:t>HABSBURG </a:t>
            </a:r>
            <a:r>
              <a:rPr sz="1800" spc="-85" dirty="0">
                <a:solidFill>
                  <a:srgbClr val="FFFF00"/>
                </a:solidFill>
                <a:latin typeface="Times New Roman"/>
                <a:cs typeface="Times New Roman"/>
              </a:rPr>
              <a:t>JAW</a:t>
            </a:r>
            <a:r>
              <a:rPr sz="1800" spc="-85" dirty="0">
                <a:solidFill>
                  <a:srgbClr val="FFFFFF"/>
                </a:solidFill>
                <a:latin typeface="Times New Roman"/>
                <a:cs typeface="Times New Roman"/>
              </a:rPr>
              <a:t>, </a:t>
            </a:r>
            <a:r>
              <a:rPr sz="1800" dirty="0">
                <a:solidFill>
                  <a:srgbClr val="FFFFFF"/>
                </a:solidFill>
                <a:latin typeface="Times New Roman"/>
                <a:cs typeface="Times New Roman"/>
              </a:rPr>
              <a:t>the </a:t>
            </a:r>
            <a:r>
              <a:rPr sz="1800" spc="-5" dirty="0">
                <a:solidFill>
                  <a:srgbClr val="FFFFFF"/>
                </a:solidFill>
                <a:latin typeface="Times New Roman"/>
                <a:cs typeface="Times New Roman"/>
              </a:rPr>
              <a:t>prognathic  mandible </a:t>
            </a:r>
            <a:r>
              <a:rPr sz="1800" dirty="0">
                <a:solidFill>
                  <a:srgbClr val="FFFFFF"/>
                </a:solidFill>
                <a:latin typeface="Times New Roman"/>
                <a:cs typeface="Times New Roman"/>
              </a:rPr>
              <a:t>of </a:t>
            </a:r>
            <a:r>
              <a:rPr sz="1800" spc="-5" dirty="0">
                <a:solidFill>
                  <a:srgbClr val="FFFFFF"/>
                </a:solidFill>
                <a:latin typeface="Times New Roman"/>
                <a:cs typeface="Times New Roman"/>
              </a:rPr>
              <a:t>Habsburg </a:t>
            </a:r>
            <a:r>
              <a:rPr sz="1800" dirty="0">
                <a:solidFill>
                  <a:srgbClr val="FFFFFF"/>
                </a:solidFill>
                <a:latin typeface="Times New Roman"/>
                <a:cs typeface="Times New Roman"/>
              </a:rPr>
              <a:t>royal family </a:t>
            </a:r>
            <a:r>
              <a:rPr sz="1800" spc="-5" dirty="0">
                <a:solidFill>
                  <a:srgbClr val="FFFFFF"/>
                </a:solidFill>
                <a:latin typeface="Times New Roman"/>
                <a:cs typeface="Times New Roman"/>
              </a:rPr>
              <a:t>is </a:t>
            </a:r>
            <a:r>
              <a:rPr sz="1800" dirty="0">
                <a:solidFill>
                  <a:srgbClr val="FFFFFF"/>
                </a:solidFill>
                <a:latin typeface="Times New Roman"/>
                <a:cs typeface="Times New Roman"/>
              </a:rPr>
              <a:t>the best known</a:t>
            </a:r>
            <a:r>
              <a:rPr sz="1800" spc="-25" dirty="0">
                <a:solidFill>
                  <a:srgbClr val="FFFFFF"/>
                </a:solidFill>
                <a:latin typeface="Times New Roman"/>
                <a:cs typeface="Times New Roman"/>
              </a:rPr>
              <a:t> </a:t>
            </a:r>
            <a:r>
              <a:rPr sz="1800" dirty="0">
                <a:solidFill>
                  <a:srgbClr val="FFFFFF"/>
                </a:solidFill>
                <a:latin typeface="Times New Roman"/>
                <a:cs typeface="Times New Roman"/>
              </a:rPr>
              <a:t>example.</a:t>
            </a:r>
            <a:endParaRPr sz="1800">
              <a:latin typeface="Times New Roman"/>
              <a:cs typeface="Times New Roman"/>
            </a:endParaRP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pPr marL="38100">
                <a:lnSpc>
                  <a:spcPts val="1240"/>
                </a:lnSpc>
              </a:pPr>
              <a:t>25</a:t>
            </a:fld>
            <a:endParaRPr dirty="0"/>
          </a:p>
        </p:txBody>
      </p:sp>
      <p:sp>
        <p:nvSpPr>
          <p:cNvPr id="11" name="object 11"/>
          <p:cNvSpPr txBox="1">
            <a:spLocks noGrp="1"/>
          </p:cNvSpPr>
          <p:nvPr>
            <p:ph type="title"/>
          </p:nvPr>
        </p:nvSpPr>
        <p:spPr>
          <a:xfrm>
            <a:off x="3702558" y="23875"/>
            <a:ext cx="1739900" cy="330835"/>
          </a:xfrm>
          <a:prstGeom prst="rect">
            <a:avLst/>
          </a:prstGeom>
        </p:spPr>
        <p:txBody>
          <a:bodyPr vert="horz" wrap="square" lIns="0" tIns="12700" rIns="0" bIns="0" rtlCol="0">
            <a:spAutoFit/>
          </a:bodyPr>
          <a:lstStyle/>
          <a:p>
            <a:pPr marL="12700">
              <a:lnSpc>
                <a:spcPct val="100000"/>
              </a:lnSpc>
              <a:spcBef>
                <a:spcPts val="100"/>
              </a:spcBef>
              <a:tabLst>
                <a:tab pos="1288415" algn="l"/>
              </a:tabLst>
            </a:pPr>
            <a:r>
              <a:rPr sz="2000" b="1" u="none" smtClean="0">
                <a:solidFill>
                  <a:srgbClr val="FFFF00"/>
                </a:solidFill>
                <a:latin typeface="Times New Roman"/>
                <a:cs typeface="Times New Roman"/>
              </a:rPr>
              <a:t>Ha</a:t>
            </a:r>
            <a:r>
              <a:rPr lang="en-US" sz="2000" b="1" u="none" dirty="0" smtClean="0">
                <a:solidFill>
                  <a:srgbClr val="FFFF00"/>
                </a:solidFill>
                <a:latin typeface="Times New Roman"/>
                <a:cs typeface="Times New Roman"/>
              </a:rPr>
              <a:t>b</a:t>
            </a:r>
            <a:r>
              <a:rPr sz="2000" b="1" u="none" smtClean="0">
                <a:solidFill>
                  <a:srgbClr val="FFFF00"/>
                </a:solidFill>
                <a:latin typeface="Times New Roman"/>
                <a:cs typeface="Times New Roman"/>
              </a:rPr>
              <a:t>sburg</a:t>
            </a:r>
            <a:r>
              <a:rPr sz="2000" b="1" u="none" dirty="0">
                <a:solidFill>
                  <a:srgbClr val="FFFF00"/>
                </a:solidFill>
                <a:latin typeface="Times New Roman"/>
                <a:cs typeface="Times New Roman"/>
              </a:rPr>
              <a:t>	Jaw</a:t>
            </a:r>
            <a:endParaRPr sz="2000">
              <a:latin typeface="Times New Roman"/>
              <a:cs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3540" y="357886"/>
            <a:ext cx="8378825" cy="1259840"/>
          </a:xfrm>
          <a:prstGeom prst="rect">
            <a:avLst/>
          </a:prstGeom>
        </p:spPr>
        <p:txBody>
          <a:bodyPr vert="horz" wrap="square" lIns="0" tIns="12700" rIns="0" bIns="0" rtlCol="0">
            <a:spAutoFit/>
          </a:bodyPr>
          <a:lstStyle/>
          <a:p>
            <a:pPr marL="355600" marR="5080" indent="-342900" algn="just">
              <a:lnSpc>
                <a:spcPct val="150000"/>
              </a:lnSpc>
              <a:spcBef>
                <a:spcPts val="100"/>
              </a:spcBef>
              <a:buFont typeface="Arial"/>
              <a:buChar char="•"/>
              <a:tabLst>
                <a:tab pos="355600" algn="l"/>
              </a:tabLst>
            </a:pPr>
            <a:r>
              <a:rPr sz="1800" dirty="0">
                <a:solidFill>
                  <a:srgbClr val="FFFFFF"/>
                </a:solidFill>
                <a:latin typeface="Times New Roman"/>
                <a:cs typeface="Times New Roman"/>
              </a:rPr>
              <a:t>The </a:t>
            </a:r>
            <a:r>
              <a:rPr sz="1800" spc="-5" dirty="0">
                <a:solidFill>
                  <a:srgbClr val="FFFFFF"/>
                </a:solidFill>
                <a:latin typeface="Times New Roman"/>
                <a:cs typeface="Times New Roman"/>
              </a:rPr>
              <a:t>most prominent </a:t>
            </a:r>
            <a:r>
              <a:rPr sz="1800" dirty="0">
                <a:solidFill>
                  <a:srgbClr val="FFFFFF"/>
                </a:solidFill>
                <a:latin typeface="Times New Roman"/>
                <a:cs typeface="Times New Roman"/>
              </a:rPr>
              <a:t>case of </a:t>
            </a:r>
            <a:r>
              <a:rPr sz="1800" spc="-5" dirty="0">
                <a:solidFill>
                  <a:srgbClr val="FFFFFF"/>
                </a:solidFill>
                <a:latin typeface="Times New Roman"/>
                <a:cs typeface="Times New Roman"/>
              </a:rPr>
              <a:t>mandibular prognathism is </a:t>
            </a:r>
            <a:r>
              <a:rPr sz="1800" dirty="0">
                <a:solidFill>
                  <a:srgbClr val="FFFFFF"/>
                </a:solidFill>
                <a:latin typeface="Times New Roman"/>
                <a:cs typeface="Times New Roman"/>
              </a:rPr>
              <a:t>that of </a:t>
            </a:r>
            <a:r>
              <a:rPr sz="1800" spc="-5" dirty="0">
                <a:solidFill>
                  <a:srgbClr val="FFFFFF"/>
                </a:solidFill>
                <a:latin typeface="Times New Roman"/>
                <a:cs typeface="Times New Roman"/>
              </a:rPr>
              <a:t>Charles </a:t>
            </a:r>
            <a:r>
              <a:rPr sz="1800" dirty="0">
                <a:solidFill>
                  <a:srgbClr val="FFFFFF"/>
                </a:solidFill>
                <a:latin typeface="Times New Roman"/>
                <a:cs typeface="Times New Roman"/>
              </a:rPr>
              <a:t>II of Spain, who  had </a:t>
            </a:r>
            <a:r>
              <a:rPr sz="1800" spc="-5" dirty="0">
                <a:solidFill>
                  <a:srgbClr val="FFFFFF"/>
                </a:solidFill>
                <a:latin typeface="Times New Roman"/>
                <a:cs typeface="Times New Roman"/>
              </a:rPr>
              <a:t>prognathism so </a:t>
            </a:r>
            <a:r>
              <a:rPr sz="1800" dirty="0">
                <a:solidFill>
                  <a:srgbClr val="FFFFFF"/>
                </a:solidFill>
                <a:latin typeface="Times New Roman"/>
                <a:cs typeface="Times New Roman"/>
              </a:rPr>
              <a:t>pronounced he could </a:t>
            </a:r>
            <a:r>
              <a:rPr sz="1800" spc="-5" dirty="0">
                <a:solidFill>
                  <a:srgbClr val="FFFFFF"/>
                </a:solidFill>
                <a:latin typeface="Times New Roman"/>
                <a:cs typeface="Times New Roman"/>
              </a:rPr>
              <a:t>neither </a:t>
            </a:r>
            <a:r>
              <a:rPr sz="1800" dirty="0">
                <a:solidFill>
                  <a:srgbClr val="FFFFFF"/>
                </a:solidFill>
                <a:latin typeface="Times New Roman"/>
                <a:cs typeface="Times New Roman"/>
              </a:rPr>
              <a:t>speak </a:t>
            </a:r>
            <a:r>
              <a:rPr sz="1800" spc="-5" dirty="0">
                <a:solidFill>
                  <a:srgbClr val="FFFFFF"/>
                </a:solidFill>
                <a:latin typeface="Times New Roman"/>
                <a:cs typeface="Times New Roman"/>
              </a:rPr>
              <a:t>clearly nor </a:t>
            </a:r>
            <a:r>
              <a:rPr sz="1800" dirty="0">
                <a:solidFill>
                  <a:srgbClr val="FFFFFF"/>
                </a:solidFill>
                <a:latin typeface="Times New Roman"/>
                <a:cs typeface="Times New Roman"/>
              </a:rPr>
              <a:t>chew </a:t>
            </a:r>
            <a:r>
              <a:rPr sz="1800" spc="-5" dirty="0">
                <a:solidFill>
                  <a:srgbClr val="FFFFFF"/>
                </a:solidFill>
                <a:latin typeface="Times New Roman"/>
                <a:cs typeface="Times New Roman"/>
              </a:rPr>
              <a:t>as </a:t>
            </a:r>
            <a:r>
              <a:rPr sz="1800" dirty="0">
                <a:solidFill>
                  <a:srgbClr val="FFFFFF"/>
                </a:solidFill>
                <a:latin typeface="Times New Roman"/>
                <a:cs typeface="Times New Roman"/>
              </a:rPr>
              <a:t>a </a:t>
            </a:r>
            <a:r>
              <a:rPr sz="1800" spc="-5" dirty="0">
                <a:solidFill>
                  <a:srgbClr val="FFFFFF"/>
                </a:solidFill>
                <a:latin typeface="Times New Roman"/>
                <a:cs typeface="Times New Roman"/>
              </a:rPr>
              <a:t>result </a:t>
            </a:r>
            <a:r>
              <a:rPr sz="1800" dirty="0">
                <a:solidFill>
                  <a:srgbClr val="FFFFFF"/>
                </a:solidFill>
                <a:latin typeface="Times New Roman"/>
                <a:cs typeface="Times New Roman"/>
              </a:rPr>
              <a:t>of  generations of politically motivated</a:t>
            </a:r>
            <a:r>
              <a:rPr sz="1800" spc="-55" dirty="0">
                <a:solidFill>
                  <a:srgbClr val="FFFFFF"/>
                </a:solidFill>
                <a:latin typeface="Times New Roman"/>
                <a:cs typeface="Times New Roman"/>
              </a:rPr>
              <a:t> </a:t>
            </a:r>
            <a:r>
              <a:rPr sz="1800" dirty="0">
                <a:solidFill>
                  <a:srgbClr val="FFFFFF"/>
                </a:solidFill>
                <a:latin typeface="Times New Roman"/>
                <a:cs typeface="Times New Roman"/>
              </a:rPr>
              <a:t>inbreeding.</a:t>
            </a:r>
            <a:endParaRPr sz="1800">
              <a:latin typeface="Times New Roman"/>
              <a:cs typeface="Times New Roman"/>
            </a:endParaRPr>
          </a:p>
        </p:txBody>
      </p:sp>
      <p:sp>
        <p:nvSpPr>
          <p:cNvPr id="3" name="object 3"/>
          <p:cNvSpPr/>
          <p:nvPr/>
        </p:nvSpPr>
        <p:spPr>
          <a:xfrm>
            <a:off x="2286000" y="1981200"/>
            <a:ext cx="4572000" cy="38100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pPr marL="38100">
                <a:lnSpc>
                  <a:spcPts val="1240"/>
                </a:lnSpc>
              </a:pPr>
              <a:t>26</a:t>
            </a:fld>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361899"/>
            <a:ext cx="6945630" cy="5740400"/>
          </a:xfrm>
          <a:prstGeom prst="rect">
            <a:avLst/>
          </a:prstGeom>
        </p:spPr>
        <p:txBody>
          <a:bodyPr vert="horz" wrap="square" lIns="0" tIns="12700" rIns="0" bIns="0" rtlCol="0">
            <a:spAutoFit/>
          </a:bodyPr>
          <a:lstStyle/>
          <a:p>
            <a:pPr marL="355600" indent="-343535">
              <a:lnSpc>
                <a:spcPct val="100000"/>
              </a:lnSpc>
              <a:spcBef>
                <a:spcPts val="100"/>
              </a:spcBef>
              <a:buFont typeface="Arial"/>
              <a:buChar char="•"/>
              <a:tabLst>
                <a:tab pos="355600" algn="l"/>
                <a:tab pos="356235" algn="l"/>
              </a:tabLst>
            </a:pPr>
            <a:r>
              <a:rPr sz="1500" dirty="0">
                <a:solidFill>
                  <a:srgbClr val="FFFFFF"/>
                </a:solidFill>
                <a:latin typeface="Times New Roman"/>
                <a:cs typeface="Times New Roman"/>
              </a:rPr>
              <a:t>It is </a:t>
            </a:r>
            <a:r>
              <a:rPr sz="1500" spc="-5" dirty="0">
                <a:solidFill>
                  <a:srgbClr val="FFFFFF"/>
                </a:solidFill>
                <a:latin typeface="Times New Roman"/>
                <a:cs typeface="Times New Roman"/>
              </a:rPr>
              <a:t>logical </a:t>
            </a:r>
            <a:r>
              <a:rPr sz="1500" dirty="0">
                <a:solidFill>
                  <a:srgbClr val="FFFFFF"/>
                </a:solidFill>
                <a:latin typeface="Times New Roman"/>
                <a:cs typeface="Times New Roman"/>
              </a:rPr>
              <a:t>to </a:t>
            </a:r>
            <a:r>
              <a:rPr sz="1500" spc="-5" dirty="0">
                <a:solidFill>
                  <a:srgbClr val="FFFFFF"/>
                </a:solidFill>
                <a:latin typeface="Times New Roman"/>
                <a:cs typeface="Times New Roman"/>
              </a:rPr>
              <a:t>assume that heredity plays </a:t>
            </a:r>
            <a:r>
              <a:rPr sz="1500" dirty="0">
                <a:solidFill>
                  <a:srgbClr val="FFFFFF"/>
                </a:solidFill>
                <a:latin typeface="Times New Roman"/>
                <a:cs typeface="Times New Roman"/>
              </a:rPr>
              <a:t>a </a:t>
            </a:r>
            <a:r>
              <a:rPr sz="1500" spc="-5" dirty="0">
                <a:solidFill>
                  <a:srgbClr val="FFFFFF"/>
                </a:solidFill>
                <a:latin typeface="Times New Roman"/>
                <a:cs typeface="Times New Roman"/>
              </a:rPr>
              <a:t>part </a:t>
            </a:r>
            <a:r>
              <a:rPr sz="1500" dirty="0">
                <a:solidFill>
                  <a:srgbClr val="FFFFFF"/>
                </a:solidFill>
                <a:latin typeface="Times New Roman"/>
                <a:cs typeface="Times New Roman"/>
              </a:rPr>
              <a:t>in the following</a:t>
            </a:r>
            <a:r>
              <a:rPr sz="1500" spc="-110" dirty="0">
                <a:solidFill>
                  <a:srgbClr val="FFFFFF"/>
                </a:solidFill>
                <a:latin typeface="Times New Roman"/>
                <a:cs typeface="Times New Roman"/>
              </a:rPr>
              <a:t> </a:t>
            </a:r>
            <a:r>
              <a:rPr sz="1500" spc="-5" dirty="0">
                <a:solidFill>
                  <a:srgbClr val="FFFFFF"/>
                </a:solidFill>
                <a:latin typeface="Times New Roman"/>
                <a:cs typeface="Times New Roman"/>
              </a:rPr>
              <a:t>conditions:</a:t>
            </a:r>
            <a:endParaRPr sz="1500">
              <a:latin typeface="Times New Roman"/>
              <a:cs typeface="Times New Roman"/>
            </a:endParaRPr>
          </a:p>
          <a:p>
            <a:pPr>
              <a:lnSpc>
                <a:spcPct val="100000"/>
              </a:lnSpc>
              <a:spcBef>
                <a:spcPts val="10"/>
              </a:spcBef>
            </a:pPr>
            <a:endParaRPr sz="1550">
              <a:latin typeface="Times New Roman"/>
              <a:cs typeface="Times New Roman"/>
            </a:endParaRPr>
          </a:p>
          <a:p>
            <a:pPr marL="469900" indent="-457834">
              <a:lnSpc>
                <a:spcPct val="100000"/>
              </a:lnSpc>
              <a:buClr>
                <a:srgbClr val="CC9900"/>
              </a:buClr>
              <a:buAutoNum type="arabicPeriod"/>
              <a:tabLst>
                <a:tab pos="469900" algn="l"/>
                <a:tab pos="470534" algn="l"/>
              </a:tabLst>
            </a:pPr>
            <a:r>
              <a:rPr sz="1500" spc="-5" dirty="0">
                <a:solidFill>
                  <a:srgbClr val="FFFFFF"/>
                </a:solidFill>
                <a:latin typeface="Carlito"/>
                <a:cs typeface="Carlito"/>
              </a:rPr>
              <a:t>Congenital</a:t>
            </a:r>
            <a:r>
              <a:rPr sz="1500" spc="-30" dirty="0">
                <a:solidFill>
                  <a:srgbClr val="FFFFFF"/>
                </a:solidFill>
                <a:latin typeface="Carlito"/>
                <a:cs typeface="Carlito"/>
              </a:rPr>
              <a:t> </a:t>
            </a:r>
            <a:r>
              <a:rPr sz="1500" spc="-10" dirty="0">
                <a:solidFill>
                  <a:srgbClr val="FFFFFF"/>
                </a:solidFill>
                <a:latin typeface="Carlito"/>
                <a:cs typeface="Carlito"/>
              </a:rPr>
              <a:t>deformities</a:t>
            </a:r>
            <a:endParaRPr sz="1500">
              <a:latin typeface="Carlito"/>
              <a:cs typeface="Carlito"/>
            </a:endParaRPr>
          </a:p>
          <a:p>
            <a:pPr>
              <a:lnSpc>
                <a:spcPct val="100000"/>
              </a:lnSpc>
              <a:spcBef>
                <a:spcPts val="30"/>
              </a:spcBef>
              <a:buClr>
                <a:srgbClr val="CC9900"/>
              </a:buClr>
              <a:buFont typeface="Carlito"/>
              <a:buAutoNum type="arabicPeriod"/>
            </a:pPr>
            <a:endParaRPr sz="1450">
              <a:latin typeface="Carlito"/>
              <a:cs typeface="Carlito"/>
            </a:endParaRPr>
          </a:p>
          <a:p>
            <a:pPr marL="469900" indent="-457834">
              <a:lnSpc>
                <a:spcPct val="100000"/>
              </a:lnSpc>
              <a:buClr>
                <a:srgbClr val="CC9900"/>
              </a:buClr>
              <a:buAutoNum type="arabicPeriod"/>
              <a:tabLst>
                <a:tab pos="469900" algn="l"/>
                <a:tab pos="470534" algn="l"/>
              </a:tabLst>
            </a:pPr>
            <a:r>
              <a:rPr sz="1500" spc="-10" dirty="0">
                <a:solidFill>
                  <a:srgbClr val="FFFFFF"/>
                </a:solidFill>
                <a:latin typeface="Carlito"/>
                <a:cs typeface="Carlito"/>
              </a:rPr>
              <a:t>Facial</a:t>
            </a:r>
            <a:r>
              <a:rPr sz="1500" spc="-15" dirty="0">
                <a:solidFill>
                  <a:srgbClr val="FFFFFF"/>
                </a:solidFill>
                <a:latin typeface="Carlito"/>
                <a:cs typeface="Carlito"/>
              </a:rPr>
              <a:t> </a:t>
            </a:r>
            <a:r>
              <a:rPr sz="1500" spc="-5" dirty="0">
                <a:solidFill>
                  <a:srgbClr val="FFFFFF"/>
                </a:solidFill>
                <a:latin typeface="Carlito"/>
                <a:cs typeface="Carlito"/>
              </a:rPr>
              <a:t>asymmetries</a:t>
            </a:r>
            <a:endParaRPr sz="1500">
              <a:latin typeface="Carlito"/>
              <a:cs typeface="Carlito"/>
            </a:endParaRPr>
          </a:p>
          <a:p>
            <a:pPr>
              <a:lnSpc>
                <a:spcPct val="100000"/>
              </a:lnSpc>
              <a:spcBef>
                <a:spcPts val="30"/>
              </a:spcBef>
              <a:buClr>
                <a:srgbClr val="CC9900"/>
              </a:buClr>
              <a:buFont typeface="Carlito"/>
              <a:buAutoNum type="arabicPeriod"/>
            </a:pPr>
            <a:endParaRPr sz="1450">
              <a:latin typeface="Carlito"/>
              <a:cs typeface="Carlito"/>
            </a:endParaRPr>
          </a:p>
          <a:p>
            <a:pPr marL="469900" indent="-457834">
              <a:lnSpc>
                <a:spcPct val="100000"/>
              </a:lnSpc>
              <a:buClr>
                <a:srgbClr val="CC9900"/>
              </a:buClr>
              <a:buAutoNum type="arabicPeriod"/>
              <a:tabLst>
                <a:tab pos="469900" algn="l"/>
                <a:tab pos="470534" algn="l"/>
              </a:tabLst>
            </a:pPr>
            <a:r>
              <a:rPr sz="1500" spc="-5" dirty="0">
                <a:solidFill>
                  <a:srgbClr val="FFFFFF"/>
                </a:solidFill>
                <a:latin typeface="Carlito"/>
                <a:cs typeface="Carlito"/>
              </a:rPr>
              <a:t>Macrognathia </a:t>
            </a:r>
            <a:r>
              <a:rPr sz="1500" dirty="0">
                <a:solidFill>
                  <a:srgbClr val="FFFFFF"/>
                </a:solidFill>
                <a:latin typeface="Carlito"/>
                <a:cs typeface="Carlito"/>
              </a:rPr>
              <a:t>and</a:t>
            </a:r>
            <a:r>
              <a:rPr sz="1500" spc="-60" dirty="0">
                <a:solidFill>
                  <a:srgbClr val="FFFFFF"/>
                </a:solidFill>
                <a:latin typeface="Carlito"/>
                <a:cs typeface="Carlito"/>
              </a:rPr>
              <a:t> </a:t>
            </a:r>
            <a:r>
              <a:rPr sz="1500" spc="-5" dirty="0">
                <a:solidFill>
                  <a:srgbClr val="FFFFFF"/>
                </a:solidFill>
                <a:latin typeface="Carlito"/>
                <a:cs typeface="Carlito"/>
              </a:rPr>
              <a:t>micrognathia</a:t>
            </a:r>
            <a:endParaRPr sz="1500">
              <a:latin typeface="Carlito"/>
              <a:cs typeface="Carlito"/>
            </a:endParaRPr>
          </a:p>
          <a:p>
            <a:pPr>
              <a:lnSpc>
                <a:spcPct val="100000"/>
              </a:lnSpc>
              <a:spcBef>
                <a:spcPts val="30"/>
              </a:spcBef>
              <a:buClr>
                <a:srgbClr val="CC9900"/>
              </a:buClr>
              <a:buFont typeface="Carlito"/>
              <a:buAutoNum type="arabicPeriod"/>
            </a:pPr>
            <a:endParaRPr sz="1450">
              <a:latin typeface="Carlito"/>
              <a:cs typeface="Carlito"/>
            </a:endParaRPr>
          </a:p>
          <a:p>
            <a:pPr marL="469900" indent="-457834">
              <a:lnSpc>
                <a:spcPct val="100000"/>
              </a:lnSpc>
              <a:buClr>
                <a:srgbClr val="CC9900"/>
              </a:buClr>
              <a:buAutoNum type="arabicPeriod"/>
              <a:tabLst>
                <a:tab pos="469900" algn="l"/>
                <a:tab pos="470534" algn="l"/>
              </a:tabLst>
            </a:pPr>
            <a:r>
              <a:rPr sz="1500" spc="-5" dirty="0">
                <a:solidFill>
                  <a:srgbClr val="FFFFFF"/>
                </a:solidFill>
                <a:latin typeface="Carlito"/>
                <a:cs typeface="Carlito"/>
              </a:rPr>
              <a:t>Macrodontia </a:t>
            </a:r>
            <a:r>
              <a:rPr sz="1500" dirty="0">
                <a:solidFill>
                  <a:srgbClr val="FFFFFF"/>
                </a:solidFill>
                <a:latin typeface="Carlito"/>
                <a:cs typeface="Carlito"/>
              </a:rPr>
              <a:t>and</a:t>
            </a:r>
            <a:r>
              <a:rPr sz="1500" spc="290" dirty="0">
                <a:solidFill>
                  <a:srgbClr val="FFFFFF"/>
                </a:solidFill>
                <a:latin typeface="Carlito"/>
                <a:cs typeface="Carlito"/>
              </a:rPr>
              <a:t> </a:t>
            </a:r>
            <a:r>
              <a:rPr sz="1500" spc="-5" dirty="0">
                <a:solidFill>
                  <a:srgbClr val="FFFFFF"/>
                </a:solidFill>
                <a:latin typeface="Carlito"/>
                <a:cs typeface="Carlito"/>
              </a:rPr>
              <a:t>microdontia</a:t>
            </a:r>
            <a:endParaRPr sz="1500">
              <a:latin typeface="Carlito"/>
              <a:cs typeface="Carlito"/>
            </a:endParaRPr>
          </a:p>
          <a:p>
            <a:pPr>
              <a:lnSpc>
                <a:spcPct val="100000"/>
              </a:lnSpc>
              <a:spcBef>
                <a:spcPts val="30"/>
              </a:spcBef>
              <a:buClr>
                <a:srgbClr val="CC9900"/>
              </a:buClr>
              <a:buFont typeface="Carlito"/>
              <a:buAutoNum type="arabicPeriod"/>
            </a:pPr>
            <a:endParaRPr sz="1450">
              <a:latin typeface="Carlito"/>
              <a:cs typeface="Carlito"/>
            </a:endParaRPr>
          </a:p>
          <a:p>
            <a:pPr marL="469900" indent="-457834">
              <a:lnSpc>
                <a:spcPct val="100000"/>
              </a:lnSpc>
              <a:buClr>
                <a:srgbClr val="CC9900"/>
              </a:buClr>
              <a:buAutoNum type="arabicPeriod"/>
              <a:tabLst>
                <a:tab pos="469900" algn="l"/>
                <a:tab pos="470534" algn="l"/>
              </a:tabLst>
            </a:pPr>
            <a:r>
              <a:rPr sz="1500" spc="-5" dirty="0">
                <a:solidFill>
                  <a:srgbClr val="FFFFFF"/>
                </a:solidFill>
                <a:latin typeface="Carlito"/>
                <a:cs typeface="Carlito"/>
              </a:rPr>
              <a:t>Oligodontia </a:t>
            </a:r>
            <a:r>
              <a:rPr sz="1500" dirty="0">
                <a:solidFill>
                  <a:srgbClr val="FFFFFF"/>
                </a:solidFill>
                <a:latin typeface="Carlito"/>
                <a:cs typeface="Carlito"/>
              </a:rPr>
              <a:t>and</a:t>
            </a:r>
            <a:r>
              <a:rPr sz="1500" spc="-60" dirty="0">
                <a:solidFill>
                  <a:srgbClr val="FFFFFF"/>
                </a:solidFill>
                <a:latin typeface="Carlito"/>
                <a:cs typeface="Carlito"/>
              </a:rPr>
              <a:t> </a:t>
            </a:r>
            <a:r>
              <a:rPr sz="1500" spc="-5" dirty="0">
                <a:solidFill>
                  <a:srgbClr val="FFFFFF"/>
                </a:solidFill>
                <a:latin typeface="Carlito"/>
                <a:cs typeface="Carlito"/>
              </a:rPr>
              <a:t>anodontia</a:t>
            </a:r>
            <a:endParaRPr sz="1500">
              <a:latin typeface="Carlito"/>
              <a:cs typeface="Carlito"/>
            </a:endParaRPr>
          </a:p>
          <a:p>
            <a:pPr>
              <a:lnSpc>
                <a:spcPct val="100000"/>
              </a:lnSpc>
              <a:spcBef>
                <a:spcPts val="30"/>
              </a:spcBef>
              <a:buClr>
                <a:srgbClr val="CC9900"/>
              </a:buClr>
              <a:buFont typeface="Carlito"/>
              <a:buAutoNum type="arabicPeriod"/>
            </a:pPr>
            <a:endParaRPr sz="1450">
              <a:latin typeface="Carlito"/>
              <a:cs typeface="Carlito"/>
            </a:endParaRPr>
          </a:p>
          <a:p>
            <a:pPr marL="469900" indent="-457834">
              <a:lnSpc>
                <a:spcPct val="100000"/>
              </a:lnSpc>
              <a:buClr>
                <a:srgbClr val="CC9900"/>
              </a:buClr>
              <a:buAutoNum type="arabicPeriod"/>
              <a:tabLst>
                <a:tab pos="469900" algn="l"/>
                <a:tab pos="470534" algn="l"/>
              </a:tabLst>
            </a:pPr>
            <a:r>
              <a:rPr sz="1500" spc="-30" dirty="0">
                <a:solidFill>
                  <a:srgbClr val="FFFFFF"/>
                </a:solidFill>
                <a:latin typeface="Carlito"/>
                <a:cs typeface="Carlito"/>
              </a:rPr>
              <a:t>Tooth </a:t>
            </a:r>
            <a:r>
              <a:rPr sz="1500" spc="-5" dirty="0">
                <a:solidFill>
                  <a:srgbClr val="FFFFFF"/>
                </a:solidFill>
                <a:latin typeface="Carlito"/>
                <a:cs typeface="Carlito"/>
              </a:rPr>
              <a:t>shape variations (peg-shaped </a:t>
            </a:r>
            <a:r>
              <a:rPr sz="1500" spc="-10" dirty="0">
                <a:solidFill>
                  <a:srgbClr val="FFFFFF"/>
                </a:solidFill>
                <a:latin typeface="Carlito"/>
                <a:cs typeface="Carlito"/>
              </a:rPr>
              <a:t>lateral </a:t>
            </a:r>
            <a:r>
              <a:rPr sz="1500" spc="-5" dirty="0">
                <a:solidFill>
                  <a:srgbClr val="FFFFFF"/>
                </a:solidFill>
                <a:latin typeface="Carlito"/>
                <a:cs typeface="Carlito"/>
              </a:rPr>
              <a:t>incisors, </a:t>
            </a:r>
            <a:r>
              <a:rPr sz="1500" spc="-15" dirty="0">
                <a:solidFill>
                  <a:srgbClr val="FFFFFF"/>
                </a:solidFill>
                <a:latin typeface="Carlito"/>
                <a:cs typeface="Carlito"/>
              </a:rPr>
              <a:t>carabelli’s </a:t>
            </a:r>
            <a:r>
              <a:rPr sz="1500" spc="-5" dirty="0">
                <a:solidFill>
                  <a:srgbClr val="FFFFFF"/>
                </a:solidFill>
                <a:latin typeface="Carlito"/>
                <a:cs typeface="Carlito"/>
              </a:rPr>
              <a:t>cusps, mamelons</a:t>
            </a:r>
            <a:r>
              <a:rPr sz="1500" spc="35" dirty="0">
                <a:solidFill>
                  <a:srgbClr val="FFFFFF"/>
                </a:solidFill>
                <a:latin typeface="Carlito"/>
                <a:cs typeface="Carlito"/>
              </a:rPr>
              <a:t> </a:t>
            </a:r>
            <a:r>
              <a:rPr sz="1500" spc="-10" dirty="0">
                <a:solidFill>
                  <a:srgbClr val="FFFFFF"/>
                </a:solidFill>
                <a:latin typeface="Carlito"/>
                <a:cs typeface="Carlito"/>
              </a:rPr>
              <a:t>etc)</a:t>
            </a:r>
            <a:endParaRPr sz="1500">
              <a:latin typeface="Carlito"/>
              <a:cs typeface="Carlito"/>
            </a:endParaRPr>
          </a:p>
          <a:p>
            <a:pPr>
              <a:lnSpc>
                <a:spcPct val="100000"/>
              </a:lnSpc>
              <a:spcBef>
                <a:spcPts val="30"/>
              </a:spcBef>
              <a:buClr>
                <a:srgbClr val="CC9900"/>
              </a:buClr>
              <a:buFont typeface="Carlito"/>
              <a:buAutoNum type="arabicPeriod"/>
            </a:pPr>
            <a:endParaRPr sz="1450">
              <a:latin typeface="Carlito"/>
              <a:cs typeface="Carlito"/>
            </a:endParaRPr>
          </a:p>
          <a:p>
            <a:pPr marL="469900" indent="-457834">
              <a:lnSpc>
                <a:spcPct val="100000"/>
              </a:lnSpc>
              <a:spcBef>
                <a:spcPts val="5"/>
              </a:spcBef>
              <a:buClr>
                <a:srgbClr val="CC9900"/>
              </a:buClr>
              <a:buAutoNum type="arabicPeriod"/>
              <a:tabLst>
                <a:tab pos="469900" algn="l"/>
                <a:tab pos="470534" algn="l"/>
              </a:tabLst>
            </a:pPr>
            <a:r>
              <a:rPr sz="1500" spc="-5" dirty="0">
                <a:solidFill>
                  <a:srgbClr val="FFFFFF"/>
                </a:solidFill>
                <a:latin typeface="Carlito"/>
                <a:cs typeface="Carlito"/>
              </a:rPr>
              <a:t>Cleft palate </a:t>
            </a:r>
            <a:r>
              <a:rPr sz="1500" dirty="0">
                <a:solidFill>
                  <a:srgbClr val="FFFFFF"/>
                </a:solidFill>
                <a:latin typeface="Carlito"/>
                <a:cs typeface="Carlito"/>
              </a:rPr>
              <a:t>and</a:t>
            </a:r>
            <a:r>
              <a:rPr sz="1500" spc="-35" dirty="0">
                <a:solidFill>
                  <a:srgbClr val="FFFFFF"/>
                </a:solidFill>
                <a:latin typeface="Carlito"/>
                <a:cs typeface="Carlito"/>
              </a:rPr>
              <a:t> </a:t>
            </a:r>
            <a:r>
              <a:rPr sz="1500" spc="-5" dirty="0">
                <a:solidFill>
                  <a:srgbClr val="FFFFFF"/>
                </a:solidFill>
                <a:latin typeface="Carlito"/>
                <a:cs typeface="Carlito"/>
              </a:rPr>
              <a:t>harelip</a:t>
            </a:r>
            <a:endParaRPr sz="1500">
              <a:latin typeface="Carlito"/>
              <a:cs typeface="Carlito"/>
            </a:endParaRPr>
          </a:p>
          <a:p>
            <a:pPr>
              <a:lnSpc>
                <a:spcPct val="100000"/>
              </a:lnSpc>
              <a:spcBef>
                <a:spcPts val="25"/>
              </a:spcBef>
              <a:buClr>
                <a:srgbClr val="CC9900"/>
              </a:buClr>
              <a:buFont typeface="Carlito"/>
              <a:buAutoNum type="arabicPeriod"/>
            </a:pPr>
            <a:endParaRPr sz="1450">
              <a:latin typeface="Carlito"/>
              <a:cs typeface="Carlito"/>
            </a:endParaRPr>
          </a:p>
          <a:p>
            <a:pPr marL="469900" indent="-457834">
              <a:lnSpc>
                <a:spcPct val="100000"/>
              </a:lnSpc>
              <a:spcBef>
                <a:spcPts val="5"/>
              </a:spcBef>
              <a:buClr>
                <a:srgbClr val="CC9900"/>
              </a:buClr>
              <a:buAutoNum type="arabicPeriod"/>
              <a:tabLst>
                <a:tab pos="469900" algn="l"/>
                <a:tab pos="470534" algn="l"/>
              </a:tabLst>
            </a:pPr>
            <a:r>
              <a:rPr sz="1500" spc="-5" dirty="0">
                <a:solidFill>
                  <a:srgbClr val="FFFFFF"/>
                </a:solidFill>
                <a:latin typeface="Carlito"/>
                <a:cs typeface="Carlito"/>
              </a:rPr>
              <a:t>Frenum</a:t>
            </a:r>
            <a:r>
              <a:rPr sz="1500" spc="-10" dirty="0">
                <a:solidFill>
                  <a:srgbClr val="FFFFFF"/>
                </a:solidFill>
                <a:latin typeface="Carlito"/>
                <a:cs typeface="Carlito"/>
              </a:rPr>
              <a:t> </a:t>
            </a:r>
            <a:r>
              <a:rPr sz="1500" spc="-5" dirty="0">
                <a:solidFill>
                  <a:srgbClr val="FFFFFF"/>
                </a:solidFill>
                <a:latin typeface="Carlito"/>
                <a:cs typeface="Carlito"/>
              </a:rPr>
              <a:t>diastemas</a:t>
            </a:r>
            <a:endParaRPr sz="1500">
              <a:latin typeface="Carlito"/>
              <a:cs typeface="Carlito"/>
            </a:endParaRPr>
          </a:p>
          <a:p>
            <a:pPr>
              <a:lnSpc>
                <a:spcPct val="100000"/>
              </a:lnSpc>
              <a:spcBef>
                <a:spcPts val="25"/>
              </a:spcBef>
              <a:buClr>
                <a:srgbClr val="CC9900"/>
              </a:buClr>
              <a:buFont typeface="Carlito"/>
              <a:buAutoNum type="arabicPeriod"/>
            </a:pPr>
            <a:endParaRPr sz="1450">
              <a:latin typeface="Carlito"/>
              <a:cs typeface="Carlito"/>
            </a:endParaRPr>
          </a:p>
          <a:p>
            <a:pPr marL="469900" indent="-457834">
              <a:lnSpc>
                <a:spcPct val="100000"/>
              </a:lnSpc>
              <a:spcBef>
                <a:spcPts val="5"/>
              </a:spcBef>
              <a:buClr>
                <a:srgbClr val="CC9900"/>
              </a:buClr>
              <a:buAutoNum type="arabicPeriod"/>
              <a:tabLst>
                <a:tab pos="469900" algn="l"/>
                <a:tab pos="470534" algn="l"/>
              </a:tabLst>
            </a:pPr>
            <a:r>
              <a:rPr sz="1500" spc="-5" dirty="0">
                <a:solidFill>
                  <a:srgbClr val="FFFFFF"/>
                </a:solidFill>
                <a:latin typeface="Carlito"/>
                <a:cs typeface="Carlito"/>
              </a:rPr>
              <a:t>Deep</a:t>
            </a:r>
            <a:r>
              <a:rPr sz="1500" spc="5" dirty="0">
                <a:solidFill>
                  <a:srgbClr val="FFFFFF"/>
                </a:solidFill>
                <a:latin typeface="Carlito"/>
                <a:cs typeface="Carlito"/>
              </a:rPr>
              <a:t> </a:t>
            </a:r>
            <a:r>
              <a:rPr sz="1500" spc="-5" dirty="0">
                <a:solidFill>
                  <a:srgbClr val="FFFFFF"/>
                </a:solidFill>
                <a:latin typeface="Carlito"/>
                <a:cs typeface="Carlito"/>
              </a:rPr>
              <a:t>overbite</a:t>
            </a:r>
            <a:endParaRPr sz="1500">
              <a:latin typeface="Carlito"/>
              <a:cs typeface="Carlito"/>
            </a:endParaRPr>
          </a:p>
          <a:p>
            <a:pPr>
              <a:lnSpc>
                <a:spcPct val="100000"/>
              </a:lnSpc>
              <a:spcBef>
                <a:spcPts val="30"/>
              </a:spcBef>
              <a:buClr>
                <a:srgbClr val="CC9900"/>
              </a:buClr>
              <a:buFont typeface="Carlito"/>
              <a:buAutoNum type="arabicPeriod"/>
            </a:pPr>
            <a:endParaRPr sz="1450">
              <a:latin typeface="Carlito"/>
              <a:cs typeface="Carlito"/>
            </a:endParaRPr>
          </a:p>
          <a:p>
            <a:pPr marL="469900" indent="-457834">
              <a:lnSpc>
                <a:spcPct val="100000"/>
              </a:lnSpc>
              <a:buClr>
                <a:srgbClr val="CC9900"/>
              </a:buClr>
              <a:buAutoNum type="arabicPeriod"/>
              <a:tabLst>
                <a:tab pos="469900" algn="l"/>
                <a:tab pos="470534" algn="l"/>
              </a:tabLst>
            </a:pPr>
            <a:r>
              <a:rPr sz="1500" spc="-5" dirty="0">
                <a:solidFill>
                  <a:srgbClr val="FFFFFF"/>
                </a:solidFill>
                <a:latin typeface="Carlito"/>
                <a:cs typeface="Carlito"/>
              </a:rPr>
              <a:t>Growing </a:t>
            </a:r>
            <a:r>
              <a:rPr sz="1500" dirty="0">
                <a:solidFill>
                  <a:srgbClr val="FFFFFF"/>
                </a:solidFill>
                <a:latin typeface="Carlito"/>
                <a:cs typeface="Carlito"/>
              </a:rPr>
              <a:t>and </a:t>
            </a:r>
            <a:r>
              <a:rPr sz="1500" spc="-10" dirty="0">
                <a:solidFill>
                  <a:srgbClr val="FFFFFF"/>
                </a:solidFill>
                <a:latin typeface="Carlito"/>
                <a:cs typeface="Carlito"/>
              </a:rPr>
              <a:t>rotation </a:t>
            </a:r>
            <a:r>
              <a:rPr sz="1500" dirty="0">
                <a:solidFill>
                  <a:srgbClr val="FFFFFF"/>
                </a:solidFill>
                <a:latin typeface="Carlito"/>
                <a:cs typeface="Carlito"/>
              </a:rPr>
              <a:t>of</a:t>
            </a:r>
            <a:r>
              <a:rPr sz="1500" spc="-40" dirty="0">
                <a:solidFill>
                  <a:srgbClr val="FFFFFF"/>
                </a:solidFill>
                <a:latin typeface="Carlito"/>
                <a:cs typeface="Carlito"/>
              </a:rPr>
              <a:t> </a:t>
            </a:r>
            <a:r>
              <a:rPr sz="1500" spc="-10" dirty="0">
                <a:solidFill>
                  <a:srgbClr val="FFFFFF"/>
                </a:solidFill>
                <a:latin typeface="Carlito"/>
                <a:cs typeface="Carlito"/>
              </a:rPr>
              <a:t>teeth</a:t>
            </a:r>
            <a:endParaRPr sz="1500">
              <a:latin typeface="Carlito"/>
              <a:cs typeface="Carlito"/>
            </a:endParaRPr>
          </a:p>
          <a:p>
            <a:pPr>
              <a:lnSpc>
                <a:spcPct val="100000"/>
              </a:lnSpc>
              <a:spcBef>
                <a:spcPts val="30"/>
              </a:spcBef>
              <a:buClr>
                <a:srgbClr val="CC9900"/>
              </a:buClr>
              <a:buFont typeface="Carlito"/>
              <a:buAutoNum type="arabicPeriod"/>
            </a:pPr>
            <a:endParaRPr sz="1450">
              <a:latin typeface="Carlito"/>
              <a:cs typeface="Carlito"/>
            </a:endParaRPr>
          </a:p>
          <a:p>
            <a:pPr marL="469900" indent="-457834">
              <a:lnSpc>
                <a:spcPct val="100000"/>
              </a:lnSpc>
              <a:buClr>
                <a:srgbClr val="CC9900"/>
              </a:buClr>
              <a:buAutoNum type="arabicPeriod"/>
              <a:tabLst>
                <a:tab pos="469900" algn="l"/>
                <a:tab pos="470534" algn="l"/>
              </a:tabLst>
            </a:pPr>
            <a:r>
              <a:rPr sz="1500" dirty="0">
                <a:solidFill>
                  <a:srgbClr val="FFFFFF"/>
                </a:solidFill>
                <a:latin typeface="Carlito"/>
                <a:cs typeface="Carlito"/>
              </a:rPr>
              <a:t>Mandibular</a:t>
            </a:r>
            <a:r>
              <a:rPr sz="1500" spc="-25" dirty="0">
                <a:solidFill>
                  <a:srgbClr val="FFFFFF"/>
                </a:solidFill>
                <a:latin typeface="Carlito"/>
                <a:cs typeface="Carlito"/>
              </a:rPr>
              <a:t> </a:t>
            </a:r>
            <a:r>
              <a:rPr sz="1500" spc="-10" dirty="0">
                <a:solidFill>
                  <a:srgbClr val="FFFFFF"/>
                </a:solidFill>
                <a:latin typeface="Carlito"/>
                <a:cs typeface="Carlito"/>
              </a:rPr>
              <a:t>retrusion</a:t>
            </a:r>
            <a:endParaRPr sz="1500">
              <a:latin typeface="Carlito"/>
              <a:cs typeface="Carlito"/>
            </a:endParaRPr>
          </a:p>
          <a:p>
            <a:pPr>
              <a:lnSpc>
                <a:spcPct val="100000"/>
              </a:lnSpc>
              <a:spcBef>
                <a:spcPts val="30"/>
              </a:spcBef>
              <a:buClr>
                <a:srgbClr val="CC9900"/>
              </a:buClr>
              <a:buFont typeface="Carlito"/>
              <a:buAutoNum type="arabicPeriod"/>
            </a:pPr>
            <a:endParaRPr sz="1450">
              <a:latin typeface="Carlito"/>
              <a:cs typeface="Carlito"/>
            </a:endParaRPr>
          </a:p>
          <a:p>
            <a:pPr marL="469900" indent="-457834">
              <a:lnSpc>
                <a:spcPct val="100000"/>
              </a:lnSpc>
              <a:buClr>
                <a:srgbClr val="CC9900"/>
              </a:buClr>
              <a:buAutoNum type="arabicPeriod"/>
              <a:tabLst>
                <a:tab pos="469900" algn="l"/>
                <a:tab pos="470534" algn="l"/>
              </a:tabLst>
            </a:pPr>
            <a:r>
              <a:rPr sz="1500" dirty="0">
                <a:solidFill>
                  <a:srgbClr val="FFFFFF"/>
                </a:solidFill>
                <a:latin typeface="Carlito"/>
                <a:cs typeface="Carlito"/>
              </a:rPr>
              <a:t>Mandibular</a:t>
            </a:r>
            <a:r>
              <a:rPr sz="1500" spc="-25" dirty="0">
                <a:solidFill>
                  <a:srgbClr val="FFFFFF"/>
                </a:solidFill>
                <a:latin typeface="Carlito"/>
                <a:cs typeface="Carlito"/>
              </a:rPr>
              <a:t> </a:t>
            </a:r>
            <a:r>
              <a:rPr sz="1500" spc="-5" dirty="0">
                <a:solidFill>
                  <a:srgbClr val="FFFFFF"/>
                </a:solidFill>
                <a:latin typeface="Carlito"/>
                <a:cs typeface="Carlito"/>
              </a:rPr>
              <a:t>prognathism</a:t>
            </a:r>
            <a:endParaRPr sz="1500">
              <a:latin typeface="Carlito"/>
              <a:cs typeface="Carlito"/>
            </a:endParaRPr>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pPr marL="38100">
                <a:lnSpc>
                  <a:spcPts val="1240"/>
                </a:lnSpc>
              </a:pPr>
              <a:t>27</a:t>
            </a:fld>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86508" y="406095"/>
            <a:ext cx="5568950" cy="300355"/>
          </a:xfrm>
          <a:prstGeom prst="rect">
            <a:avLst/>
          </a:prstGeom>
        </p:spPr>
        <p:txBody>
          <a:bodyPr vert="horz" wrap="square" lIns="0" tIns="12700" rIns="0" bIns="0" rtlCol="0">
            <a:spAutoFit/>
          </a:bodyPr>
          <a:lstStyle/>
          <a:p>
            <a:pPr marL="12700">
              <a:lnSpc>
                <a:spcPct val="100000"/>
              </a:lnSpc>
              <a:spcBef>
                <a:spcPts val="100"/>
              </a:spcBef>
            </a:pPr>
            <a:r>
              <a:rPr b="1" u="none" spc="-5" dirty="0">
                <a:solidFill>
                  <a:srgbClr val="FFFF00"/>
                </a:solidFill>
                <a:latin typeface="Times New Roman"/>
                <a:cs typeface="Times New Roman"/>
              </a:rPr>
              <a:t>Dental abnormalities associated </a:t>
            </a:r>
            <a:r>
              <a:rPr b="1" u="none" dirty="0">
                <a:solidFill>
                  <a:srgbClr val="FFFF00"/>
                </a:solidFill>
                <a:latin typeface="Times New Roman"/>
                <a:cs typeface="Times New Roman"/>
              </a:rPr>
              <a:t>with </a:t>
            </a:r>
            <a:r>
              <a:rPr b="1" u="none" spc="-5" dirty="0">
                <a:solidFill>
                  <a:srgbClr val="FFFF00"/>
                </a:solidFill>
                <a:latin typeface="Times New Roman"/>
                <a:cs typeface="Times New Roman"/>
              </a:rPr>
              <a:t>Congenital</a:t>
            </a:r>
            <a:r>
              <a:rPr b="1" u="none" spc="65" dirty="0">
                <a:solidFill>
                  <a:srgbClr val="FFFF00"/>
                </a:solidFill>
                <a:latin typeface="Times New Roman"/>
                <a:cs typeface="Times New Roman"/>
              </a:rPr>
              <a:t> </a:t>
            </a:r>
            <a:r>
              <a:rPr b="1" u="none" spc="-5" dirty="0">
                <a:solidFill>
                  <a:srgbClr val="FFFF00"/>
                </a:solidFill>
                <a:latin typeface="Times New Roman"/>
                <a:cs typeface="Times New Roman"/>
              </a:rPr>
              <a:t>Syphilis</a:t>
            </a:r>
          </a:p>
        </p:txBody>
      </p:sp>
      <p:grpSp>
        <p:nvGrpSpPr>
          <p:cNvPr id="3" name="object 3"/>
          <p:cNvGrpSpPr/>
          <p:nvPr/>
        </p:nvGrpSpPr>
        <p:grpSpPr>
          <a:xfrm>
            <a:off x="228600" y="1673351"/>
            <a:ext cx="8686800" cy="5190490"/>
            <a:chOff x="228600" y="1673351"/>
            <a:chExt cx="8686800" cy="5190490"/>
          </a:xfrm>
        </p:grpSpPr>
        <p:sp>
          <p:nvSpPr>
            <p:cNvPr id="4" name="object 4"/>
            <p:cNvSpPr/>
            <p:nvPr/>
          </p:nvSpPr>
          <p:spPr>
            <a:xfrm>
              <a:off x="228600" y="1676399"/>
              <a:ext cx="4372355" cy="36576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4495800" y="1676399"/>
              <a:ext cx="4419600" cy="365760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570476" y="1677923"/>
              <a:ext cx="1270" cy="5180965"/>
            </a:xfrm>
            <a:custGeom>
              <a:avLst/>
              <a:gdLst/>
              <a:ahLst/>
              <a:cxnLst/>
              <a:rect l="l" t="t" r="r" b="b"/>
              <a:pathLst>
                <a:path w="1270" h="5180965">
                  <a:moveTo>
                    <a:pt x="762" y="5180805"/>
                  </a:moveTo>
                  <a:lnTo>
                    <a:pt x="0" y="0"/>
                  </a:lnTo>
                </a:path>
              </a:pathLst>
            </a:custGeom>
            <a:ln w="9144">
              <a:solidFill>
                <a:srgbClr val="497DBA"/>
              </a:solidFill>
            </a:ln>
          </p:spPr>
          <p:txBody>
            <a:bodyPr wrap="square" lIns="0" tIns="0" rIns="0" bIns="0" rtlCol="0"/>
            <a:lstStyle/>
            <a:p>
              <a:endParaRPr/>
            </a:p>
          </p:txBody>
        </p:sp>
      </p:grpSp>
      <p:sp>
        <p:nvSpPr>
          <p:cNvPr id="7" name="object 7"/>
          <p:cNvSpPr txBox="1"/>
          <p:nvPr/>
        </p:nvSpPr>
        <p:spPr>
          <a:xfrm>
            <a:off x="1568577" y="1162558"/>
            <a:ext cx="1713230" cy="299720"/>
          </a:xfrm>
          <a:prstGeom prst="rect">
            <a:avLst/>
          </a:prstGeom>
        </p:spPr>
        <p:txBody>
          <a:bodyPr vert="horz" wrap="square" lIns="0" tIns="12700" rIns="0" bIns="0" rtlCol="0">
            <a:spAutoFit/>
          </a:bodyPr>
          <a:lstStyle/>
          <a:p>
            <a:pPr marL="12700">
              <a:lnSpc>
                <a:spcPct val="100000"/>
              </a:lnSpc>
              <a:spcBef>
                <a:spcPts val="100"/>
              </a:spcBef>
            </a:pPr>
            <a:r>
              <a:rPr sz="1800" u="sng" dirty="0">
                <a:solidFill>
                  <a:srgbClr val="FFFFFF"/>
                </a:solidFill>
                <a:uFill>
                  <a:solidFill>
                    <a:srgbClr val="FFFFFF"/>
                  </a:solidFill>
                </a:uFill>
                <a:latin typeface="Times New Roman"/>
                <a:cs typeface="Times New Roman"/>
              </a:rPr>
              <a:t>Hutchinson's</a:t>
            </a:r>
            <a:r>
              <a:rPr sz="1800" u="sng" spc="-80" dirty="0">
                <a:solidFill>
                  <a:srgbClr val="FFFFFF"/>
                </a:solidFill>
                <a:uFill>
                  <a:solidFill>
                    <a:srgbClr val="FFFFFF"/>
                  </a:solidFill>
                </a:uFill>
                <a:latin typeface="Times New Roman"/>
                <a:cs typeface="Times New Roman"/>
              </a:rPr>
              <a:t> </a:t>
            </a:r>
            <a:r>
              <a:rPr sz="1800" u="sng" dirty="0">
                <a:solidFill>
                  <a:srgbClr val="FFFFFF"/>
                </a:solidFill>
                <a:uFill>
                  <a:solidFill>
                    <a:srgbClr val="FFFFFF"/>
                  </a:solidFill>
                </a:uFill>
                <a:latin typeface="Times New Roman"/>
                <a:cs typeface="Times New Roman"/>
              </a:rPr>
              <a:t>teeth</a:t>
            </a:r>
            <a:endParaRPr sz="1800">
              <a:latin typeface="Times New Roman"/>
              <a:cs typeface="Times New Roman"/>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pPr marL="38100">
                <a:lnSpc>
                  <a:spcPts val="1240"/>
                </a:lnSpc>
              </a:pPr>
              <a:t>28</a:t>
            </a:fld>
            <a:endParaRPr dirty="0"/>
          </a:p>
        </p:txBody>
      </p:sp>
      <p:sp>
        <p:nvSpPr>
          <p:cNvPr id="8" name="object 8"/>
          <p:cNvSpPr txBox="1"/>
          <p:nvPr/>
        </p:nvSpPr>
        <p:spPr>
          <a:xfrm>
            <a:off x="562762" y="5540938"/>
            <a:ext cx="3676015" cy="848360"/>
          </a:xfrm>
          <a:prstGeom prst="rect">
            <a:avLst/>
          </a:prstGeom>
        </p:spPr>
        <p:txBody>
          <a:bodyPr vert="horz" wrap="square" lIns="0" tIns="149225" rIns="0" bIns="0" rtlCol="0">
            <a:spAutoFit/>
          </a:bodyPr>
          <a:lstStyle/>
          <a:p>
            <a:pPr algn="ctr">
              <a:lnSpc>
                <a:spcPct val="100000"/>
              </a:lnSpc>
              <a:spcBef>
                <a:spcPts val="1175"/>
              </a:spcBef>
            </a:pPr>
            <a:r>
              <a:rPr sz="1800" dirty="0">
                <a:solidFill>
                  <a:srgbClr val="FFFFFF"/>
                </a:solidFill>
                <a:latin typeface="Times New Roman"/>
                <a:cs typeface="Times New Roman"/>
              </a:rPr>
              <a:t>Centrally Notched, </a:t>
            </a:r>
            <a:r>
              <a:rPr sz="1800" spc="-15" dirty="0">
                <a:solidFill>
                  <a:srgbClr val="FFFFFF"/>
                </a:solidFill>
                <a:latin typeface="Times New Roman"/>
                <a:cs typeface="Times New Roman"/>
              </a:rPr>
              <a:t>Widely </a:t>
            </a:r>
            <a:r>
              <a:rPr sz="1800" dirty="0">
                <a:solidFill>
                  <a:srgbClr val="FFFFFF"/>
                </a:solidFill>
                <a:latin typeface="Times New Roman"/>
                <a:cs typeface="Times New Roman"/>
              </a:rPr>
              <a:t>Spaced</a:t>
            </a:r>
            <a:r>
              <a:rPr sz="1800" spc="-120" dirty="0">
                <a:solidFill>
                  <a:srgbClr val="FFFFFF"/>
                </a:solidFill>
                <a:latin typeface="Times New Roman"/>
                <a:cs typeface="Times New Roman"/>
              </a:rPr>
              <a:t> </a:t>
            </a:r>
            <a:r>
              <a:rPr sz="1800" dirty="0">
                <a:solidFill>
                  <a:srgbClr val="FFFFFF"/>
                </a:solidFill>
                <a:latin typeface="Times New Roman"/>
                <a:cs typeface="Times New Roman"/>
              </a:rPr>
              <a:t>Peg-</a:t>
            </a:r>
            <a:endParaRPr sz="1800">
              <a:latin typeface="Times New Roman"/>
              <a:cs typeface="Times New Roman"/>
            </a:endParaRPr>
          </a:p>
          <a:p>
            <a:pPr algn="ctr">
              <a:lnSpc>
                <a:spcPct val="100000"/>
              </a:lnSpc>
              <a:spcBef>
                <a:spcPts val="1080"/>
              </a:spcBef>
            </a:pPr>
            <a:r>
              <a:rPr sz="1800" spc="-5" dirty="0">
                <a:solidFill>
                  <a:srgbClr val="FFFFFF"/>
                </a:solidFill>
                <a:latin typeface="Times New Roman"/>
                <a:cs typeface="Times New Roman"/>
              </a:rPr>
              <a:t>Shaped Upper </a:t>
            </a:r>
            <a:r>
              <a:rPr sz="1800" dirty="0">
                <a:solidFill>
                  <a:srgbClr val="FFFFFF"/>
                </a:solidFill>
                <a:latin typeface="Times New Roman"/>
                <a:cs typeface="Times New Roman"/>
              </a:rPr>
              <a:t>Central</a:t>
            </a:r>
            <a:r>
              <a:rPr sz="1800" spc="-15" dirty="0">
                <a:solidFill>
                  <a:srgbClr val="FFFFFF"/>
                </a:solidFill>
                <a:latin typeface="Times New Roman"/>
                <a:cs typeface="Times New Roman"/>
              </a:rPr>
              <a:t> </a:t>
            </a:r>
            <a:r>
              <a:rPr sz="1800" dirty="0">
                <a:solidFill>
                  <a:srgbClr val="FFFFFF"/>
                </a:solidFill>
                <a:latin typeface="Times New Roman"/>
                <a:cs typeface="Times New Roman"/>
              </a:rPr>
              <a:t>Incisors</a:t>
            </a:r>
            <a:endParaRPr sz="1800">
              <a:latin typeface="Times New Roman"/>
              <a:cs typeface="Times New Roman"/>
            </a:endParaRPr>
          </a:p>
        </p:txBody>
      </p:sp>
      <p:sp>
        <p:nvSpPr>
          <p:cNvPr id="9" name="object 9"/>
          <p:cNvSpPr txBox="1"/>
          <p:nvPr/>
        </p:nvSpPr>
        <p:spPr>
          <a:xfrm>
            <a:off x="4777232" y="5741619"/>
            <a:ext cx="4158615" cy="574675"/>
          </a:xfrm>
          <a:prstGeom prst="rect">
            <a:avLst/>
          </a:prstGeom>
        </p:spPr>
        <p:txBody>
          <a:bodyPr vert="horz" wrap="square" lIns="0" tIns="12700" rIns="0" bIns="0" rtlCol="0">
            <a:spAutoFit/>
          </a:bodyPr>
          <a:lstStyle/>
          <a:p>
            <a:pPr algn="ctr">
              <a:lnSpc>
                <a:spcPct val="100000"/>
              </a:lnSpc>
              <a:spcBef>
                <a:spcPts val="100"/>
              </a:spcBef>
            </a:pPr>
            <a:r>
              <a:rPr sz="1800" spc="-5" dirty="0">
                <a:solidFill>
                  <a:srgbClr val="FFFFFF"/>
                </a:solidFill>
                <a:latin typeface="Times New Roman"/>
                <a:cs typeface="Times New Roman"/>
              </a:rPr>
              <a:t>Permanent First Molars </a:t>
            </a:r>
            <a:r>
              <a:rPr sz="1800" dirty="0">
                <a:solidFill>
                  <a:srgbClr val="FFFFFF"/>
                </a:solidFill>
                <a:latin typeface="Times New Roman"/>
                <a:cs typeface="Times New Roman"/>
              </a:rPr>
              <a:t>with Multiple</a:t>
            </a:r>
            <a:r>
              <a:rPr sz="1800" spc="10" dirty="0">
                <a:solidFill>
                  <a:srgbClr val="FFFFFF"/>
                </a:solidFill>
                <a:latin typeface="Times New Roman"/>
                <a:cs typeface="Times New Roman"/>
              </a:rPr>
              <a:t> </a:t>
            </a:r>
            <a:r>
              <a:rPr sz="1800" spc="-5" dirty="0">
                <a:solidFill>
                  <a:srgbClr val="FFFFFF"/>
                </a:solidFill>
                <a:latin typeface="Times New Roman"/>
                <a:cs typeface="Times New Roman"/>
              </a:rPr>
              <a:t>Poorly</a:t>
            </a:r>
            <a:endParaRPr sz="1800">
              <a:latin typeface="Times New Roman"/>
              <a:cs typeface="Times New Roman"/>
            </a:endParaRPr>
          </a:p>
          <a:p>
            <a:pPr marL="5715" algn="ctr">
              <a:lnSpc>
                <a:spcPct val="100000"/>
              </a:lnSpc>
            </a:pPr>
            <a:r>
              <a:rPr sz="1800" dirty="0">
                <a:solidFill>
                  <a:srgbClr val="FFFFFF"/>
                </a:solidFill>
                <a:latin typeface="Times New Roman"/>
                <a:cs typeface="Times New Roman"/>
              </a:rPr>
              <a:t>Developed</a:t>
            </a:r>
            <a:r>
              <a:rPr sz="1800" spc="-20" dirty="0">
                <a:solidFill>
                  <a:srgbClr val="FFFFFF"/>
                </a:solidFill>
                <a:latin typeface="Times New Roman"/>
                <a:cs typeface="Times New Roman"/>
              </a:rPr>
              <a:t> </a:t>
            </a:r>
            <a:r>
              <a:rPr sz="1800" spc="-5" dirty="0">
                <a:solidFill>
                  <a:srgbClr val="FFFFFF"/>
                </a:solidFill>
                <a:latin typeface="Times New Roman"/>
                <a:cs typeface="Times New Roman"/>
              </a:rPr>
              <a:t>Cusps</a:t>
            </a:r>
            <a:endParaRPr sz="1800">
              <a:latin typeface="Times New Roman"/>
              <a:cs typeface="Times New Roman"/>
            </a:endParaRPr>
          </a:p>
        </p:txBody>
      </p:sp>
      <p:sp>
        <p:nvSpPr>
          <p:cNvPr id="10" name="object 10"/>
          <p:cNvSpPr txBox="1"/>
          <p:nvPr/>
        </p:nvSpPr>
        <p:spPr>
          <a:xfrm>
            <a:off x="5960109" y="1238758"/>
            <a:ext cx="1568450" cy="299720"/>
          </a:xfrm>
          <a:prstGeom prst="rect">
            <a:avLst/>
          </a:prstGeom>
        </p:spPr>
        <p:txBody>
          <a:bodyPr vert="horz" wrap="square" lIns="0" tIns="12700" rIns="0" bIns="0" rtlCol="0">
            <a:spAutoFit/>
          </a:bodyPr>
          <a:lstStyle/>
          <a:p>
            <a:pPr marL="12700">
              <a:lnSpc>
                <a:spcPct val="100000"/>
              </a:lnSpc>
              <a:spcBef>
                <a:spcPts val="100"/>
              </a:spcBef>
            </a:pPr>
            <a:r>
              <a:rPr sz="1800" u="sng" dirty="0">
                <a:solidFill>
                  <a:srgbClr val="FFFFFF"/>
                </a:solidFill>
                <a:uFill>
                  <a:solidFill>
                    <a:srgbClr val="FFFFFF"/>
                  </a:solidFill>
                </a:uFill>
                <a:latin typeface="Times New Roman"/>
                <a:cs typeface="Times New Roman"/>
              </a:rPr>
              <a:t>Mulberry</a:t>
            </a:r>
            <a:r>
              <a:rPr sz="1800" u="sng" spc="-70" dirty="0">
                <a:solidFill>
                  <a:srgbClr val="FFFFFF"/>
                </a:solidFill>
                <a:uFill>
                  <a:solidFill>
                    <a:srgbClr val="FFFFFF"/>
                  </a:solidFill>
                </a:uFill>
                <a:latin typeface="Times New Roman"/>
                <a:cs typeface="Times New Roman"/>
              </a:rPr>
              <a:t> </a:t>
            </a:r>
            <a:r>
              <a:rPr sz="1800" u="sng" spc="-5" dirty="0">
                <a:solidFill>
                  <a:srgbClr val="FFFFFF"/>
                </a:solidFill>
                <a:uFill>
                  <a:solidFill>
                    <a:srgbClr val="FFFFFF"/>
                  </a:solidFill>
                </a:uFill>
                <a:latin typeface="Times New Roman"/>
                <a:cs typeface="Times New Roman"/>
              </a:rPr>
              <a:t>molars</a:t>
            </a:r>
            <a:endParaRPr sz="1800">
              <a:latin typeface="Times New Roman"/>
              <a:cs typeface="Times New Roman"/>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961894" y="103123"/>
            <a:ext cx="321945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00"/>
                </a:solidFill>
                <a:latin typeface="Times New Roman"/>
                <a:cs typeface="Times New Roman"/>
              </a:rPr>
              <a:t>Environment: Prenatal &amp;</a:t>
            </a:r>
            <a:r>
              <a:rPr sz="1800" spc="-70" dirty="0">
                <a:solidFill>
                  <a:srgbClr val="FFFF00"/>
                </a:solidFill>
                <a:latin typeface="Times New Roman"/>
                <a:cs typeface="Times New Roman"/>
              </a:rPr>
              <a:t> </a:t>
            </a:r>
            <a:r>
              <a:rPr sz="1800" spc="-5" dirty="0">
                <a:solidFill>
                  <a:srgbClr val="FFFF00"/>
                </a:solidFill>
                <a:latin typeface="Times New Roman"/>
                <a:cs typeface="Times New Roman"/>
              </a:rPr>
              <a:t>Postnatal</a:t>
            </a:r>
            <a:endParaRPr sz="1800">
              <a:latin typeface="Times New Roman"/>
              <a:cs typeface="Times New Roman"/>
            </a:endParaRPr>
          </a:p>
        </p:txBody>
      </p:sp>
      <p:sp>
        <p:nvSpPr>
          <p:cNvPr id="3" name="object 3"/>
          <p:cNvSpPr txBox="1">
            <a:spLocks noGrp="1"/>
          </p:cNvSpPr>
          <p:nvPr>
            <p:ph type="title"/>
          </p:nvPr>
        </p:nvSpPr>
        <p:spPr>
          <a:xfrm>
            <a:off x="3624198" y="1090930"/>
            <a:ext cx="1893570" cy="330835"/>
          </a:xfrm>
          <a:prstGeom prst="rect">
            <a:avLst/>
          </a:prstGeom>
        </p:spPr>
        <p:txBody>
          <a:bodyPr vert="horz" wrap="square" lIns="0" tIns="13335" rIns="0" bIns="0" rtlCol="0">
            <a:spAutoFit/>
          </a:bodyPr>
          <a:lstStyle/>
          <a:p>
            <a:pPr marL="12700">
              <a:lnSpc>
                <a:spcPct val="100000"/>
              </a:lnSpc>
              <a:spcBef>
                <a:spcPts val="105"/>
              </a:spcBef>
            </a:pPr>
            <a:r>
              <a:rPr sz="2000" u="none" dirty="0"/>
              <a:t>ENVIRONMENT</a:t>
            </a:r>
            <a:endParaRPr sz="2000"/>
          </a:p>
        </p:txBody>
      </p:sp>
      <p:grpSp>
        <p:nvGrpSpPr>
          <p:cNvPr id="4" name="object 4"/>
          <p:cNvGrpSpPr/>
          <p:nvPr/>
        </p:nvGrpSpPr>
        <p:grpSpPr>
          <a:xfrm>
            <a:off x="1822704" y="1368552"/>
            <a:ext cx="5497195" cy="1685925"/>
            <a:chOff x="1822704" y="1368552"/>
            <a:chExt cx="5497195" cy="1685925"/>
          </a:xfrm>
        </p:grpSpPr>
        <p:sp>
          <p:nvSpPr>
            <p:cNvPr id="5" name="object 5"/>
            <p:cNvSpPr/>
            <p:nvPr/>
          </p:nvSpPr>
          <p:spPr>
            <a:xfrm>
              <a:off x="3636264" y="1385315"/>
              <a:ext cx="1868805" cy="12700"/>
            </a:xfrm>
            <a:custGeom>
              <a:avLst/>
              <a:gdLst/>
              <a:ahLst/>
              <a:cxnLst/>
              <a:rect l="l" t="t" r="r" b="b"/>
              <a:pathLst>
                <a:path w="1868804" h="12700">
                  <a:moveTo>
                    <a:pt x="1868424" y="0"/>
                  </a:moveTo>
                  <a:lnTo>
                    <a:pt x="0" y="0"/>
                  </a:lnTo>
                  <a:lnTo>
                    <a:pt x="0" y="12192"/>
                  </a:lnTo>
                  <a:lnTo>
                    <a:pt x="1868424" y="12192"/>
                  </a:lnTo>
                  <a:lnTo>
                    <a:pt x="1868424" y="0"/>
                  </a:lnTo>
                  <a:close/>
                </a:path>
              </a:pathLst>
            </a:custGeom>
            <a:solidFill>
              <a:srgbClr val="FFFFFF"/>
            </a:solidFill>
          </p:spPr>
          <p:txBody>
            <a:bodyPr wrap="square" lIns="0" tIns="0" rIns="0" bIns="0" rtlCol="0"/>
            <a:lstStyle/>
            <a:p>
              <a:endParaRPr/>
            </a:p>
          </p:txBody>
        </p:sp>
        <p:sp>
          <p:nvSpPr>
            <p:cNvPr id="6" name="object 6"/>
            <p:cNvSpPr/>
            <p:nvPr/>
          </p:nvSpPr>
          <p:spPr>
            <a:xfrm>
              <a:off x="4572000" y="1373124"/>
              <a:ext cx="1270" cy="1218565"/>
            </a:xfrm>
            <a:custGeom>
              <a:avLst/>
              <a:gdLst/>
              <a:ahLst/>
              <a:cxnLst/>
              <a:rect l="l" t="t" r="r" b="b"/>
              <a:pathLst>
                <a:path w="1270" h="1218564">
                  <a:moveTo>
                    <a:pt x="0" y="1218438"/>
                  </a:moveTo>
                  <a:lnTo>
                    <a:pt x="762" y="0"/>
                  </a:lnTo>
                </a:path>
              </a:pathLst>
            </a:custGeom>
            <a:ln w="9144">
              <a:solidFill>
                <a:srgbClr val="497DBA"/>
              </a:solidFill>
            </a:ln>
          </p:spPr>
          <p:txBody>
            <a:bodyPr wrap="square" lIns="0" tIns="0" rIns="0" bIns="0" rtlCol="0"/>
            <a:lstStyle/>
            <a:p>
              <a:endParaRPr/>
            </a:p>
          </p:txBody>
        </p:sp>
        <p:sp>
          <p:nvSpPr>
            <p:cNvPr id="7" name="object 7"/>
            <p:cNvSpPr/>
            <p:nvPr/>
          </p:nvSpPr>
          <p:spPr>
            <a:xfrm>
              <a:off x="1828800" y="2590800"/>
              <a:ext cx="5486400" cy="1905"/>
            </a:xfrm>
            <a:custGeom>
              <a:avLst/>
              <a:gdLst/>
              <a:ahLst/>
              <a:cxnLst/>
              <a:rect l="l" t="t" r="r" b="b"/>
              <a:pathLst>
                <a:path w="5486400" h="1905">
                  <a:moveTo>
                    <a:pt x="0" y="0"/>
                  </a:moveTo>
                  <a:lnTo>
                    <a:pt x="5486400" y="1650"/>
                  </a:lnTo>
                </a:path>
              </a:pathLst>
            </a:custGeom>
            <a:ln w="9144">
              <a:solidFill>
                <a:srgbClr val="497DBA"/>
              </a:solidFill>
            </a:ln>
          </p:spPr>
          <p:txBody>
            <a:bodyPr wrap="square" lIns="0" tIns="0" rIns="0" bIns="0" rtlCol="0"/>
            <a:lstStyle/>
            <a:p>
              <a:endParaRPr/>
            </a:p>
          </p:txBody>
        </p:sp>
        <p:sp>
          <p:nvSpPr>
            <p:cNvPr id="8" name="object 8"/>
            <p:cNvSpPr/>
            <p:nvPr/>
          </p:nvSpPr>
          <p:spPr>
            <a:xfrm>
              <a:off x="1827276" y="2592324"/>
              <a:ext cx="5488305" cy="457200"/>
            </a:xfrm>
            <a:custGeom>
              <a:avLst/>
              <a:gdLst/>
              <a:ahLst/>
              <a:cxnLst/>
              <a:rect l="l" t="t" r="r" b="b"/>
              <a:pathLst>
                <a:path w="5488305" h="457200">
                  <a:moveTo>
                    <a:pt x="0" y="457200"/>
                  </a:moveTo>
                  <a:lnTo>
                    <a:pt x="1650" y="0"/>
                  </a:lnTo>
                </a:path>
                <a:path w="5488305" h="457200">
                  <a:moveTo>
                    <a:pt x="5486400" y="457200"/>
                  </a:moveTo>
                  <a:lnTo>
                    <a:pt x="5488051" y="0"/>
                  </a:lnTo>
                </a:path>
              </a:pathLst>
            </a:custGeom>
            <a:ln w="9144">
              <a:solidFill>
                <a:srgbClr val="497DBA"/>
              </a:solidFill>
            </a:ln>
          </p:spPr>
          <p:txBody>
            <a:bodyPr wrap="square" lIns="0" tIns="0" rIns="0" bIns="0" rtlCol="0"/>
            <a:lstStyle/>
            <a:p>
              <a:endParaRPr/>
            </a:p>
          </p:txBody>
        </p:sp>
      </p:grpSp>
      <p:sp>
        <p:nvSpPr>
          <p:cNvPr id="9" name="object 9"/>
          <p:cNvSpPr txBox="1"/>
          <p:nvPr/>
        </p:nvSpPr>
        <p:spPr>
          <a:xfrm>
            <a:off x="1279016" y="2921634"/>
            <a:ext cx="1174750" cy="299720"/>
          </a:xfrm>
          <a:prstGeom prst="rect">
            <a:avLst/>
          </a:prstGeom>
        </p:spPr>
        <p:txBody>
          <a:bodyPr vert="horz" wrap="square" lIns="0" tIns="12700" rIns="0" bIns="0" rtlCol="0">
            <a:spAutoFit/>
          </a:bodyPr>
          <a:lstStyle/>
          <a:p>
            <a:pPr marL="12700">
              <a:lnSpc>
                <a:spcPct val="100000"/>
              </a:lnSpc>
              <a:spcBef>
                <a:spcPts val="100"/>
              </a:spcBef>
            </a:pPr>
            <a:r>
              <a:rPr sz="1800" spc="-50" dirty="0">
                <a:solidFill>
                  <a:srgbClr val="92D050"/>
                </a:solidFill>
                <a:latin typeface="Times New Roman"/>
                <a:cs typeface="Times New Roman"/>
              </a:rPr>
              <a:t>PRENATAL</a:t>
            </a:r>
            <a:endParaRPr sz="1800">
              <a:latin typeface="Times New Roman"/>
              <a:cs typeface="Times New Roman"/>
            </a:endParaRPr>
          </a:p>
        </p:txBody>
      </p:sp>
      <p:sp>
        <p:nvSpPr>
          <p:cNvPr id="10" name="object 10"/>
          <p:cNvSpPr txBox="1"/>
          <p:nvPr/>
        </p:nvSpPr>
        <p:spPr>
          <a:xfrm>
            <a:off x="6709409" y="2921634"/>
            <a:ext cx="1313180" cy="299720"/>
          </a:xfrm>
          <a:prstGeom prst="rect">
            <a:avLst/>
          </a:prstGeom>
        </p:spPr>
        <p:txBody>
          <a:bodyPr vert="horz" wrap="square" lIns="0" tIns="12700" rIns="0" bIns="0" rtlCol="0">
            <a:spAutoFit/>
          </a:bodyPr>
          <a:lstStyle/>
          <a:p>
            <a:pPr marL="12700">
              <a:lnSpc>
                <a:spcPct val="100000"/>
              </a:lnSpc>
              <a:spcBef>
                <a:spcPts val="100"/>
              </a:spcBef>
            </a:pPr>
            <a:r>
              <a:rPr sz="1800" spc="-45" dirty="0">
                <a:solidFill>
                  <a:srgbClr val="92D050"/>
                </a:solidFill>
                <a:latin typeface="Times New Roman"/>
                <a:cs typeface="Times New Roman"/>
              </a:rPr>
              <a:t>POSTNATAL</a:t>
            </a:r>
            <a:endParaRPr sz="1800">
              <a:latin typeface="Times New Roman"/>
              <a:cs typeface="Times New Roman"/>
            </a:endParaRPr>
          </a:p>
        </p:txBody>
      </p:sp>
      <p:sp>
        <p:nvSpPr>
          <p:cNvPr id="11" name="object 11"/>
          <p:cNvSpPr txBox="1"/>
          <p:nvPr/>
        </p:nvSpPr>
        <p:spPr>
          <a:xfrm>
            <a:off x="1145844" y="3254121"/>
            <a:ext cx="2600960" cy="2113399"/>
          </a:xfrm>
          <a:prstGeom prst="rect">
            <a:avLst/>
          </a:prstGeom>
        </p:spPr>
        <p:txBody>
          <a:bodyPr vert="horz" wrap="square" lIns="0" tIns="149860" rIns="0" bIns="0" rtlCol="0">
            <a:spAutoFit/>
          </a:bodyPr>
          <a:lstStyle/>
          <a:p>
            <a:pPr marL="147955" indent="-135890">
              <a:lnSpc>
                <a:spcPct val="100000"/>
              </a:lnSpc>
              <a:spcBef>
                <a:spcPts val="1180"/>
              </a:spcBef>
              <a:buFont typeface="Arial"/>
              <a:buChar char="•"/>
              <a:tabLst>
                <a:tab pos="148590" algn="l"/>
              </a:tabLst>
            </a:pPr>
            <a:r>
              <a:rPr lang="en-US" dirty="0" smtClean="0">
                <a:solidFill>
                  <a:srgbClr val="FFFFFF"/>
                </a:solidFill>
                <a:latin typeface="Times New Roman"/>
                <a:cs typeface="Times New Roman"/>
              </a:rPr>
              <a:t>Trauma </a:t>
            </a:r>
          </a:p>
          <a:p>
            <a:pPr marL="147955" indent="-135890">
              <a:lnSpc>
                <a:spcPct val="100000"/>
              </a:lnSpc>
              <a:spcBef>
                <a:spcPts val="1180"/>
              </a:spcBef>
              <a:buFont typeface="Arial"/>
              <a:buChar char="•"/>
              <a:tabLst>
                <a:tab pos="148590" algn="l"/>
              </a:tabLst>
            </a:pPr>
            <a:r>
              <a:rPr lang="en-US" dirty="0" smtClean="0">
                <a:solidFill>
                  <a:srgbClr val="FFFFFF"/>
                </a:solidFill>
                <a:latin typeface="Times New Roman"/>
                <a:cs typeface="Times New Roman"/>
              </a:rPr>
              <a:t>Fetal posture</a:t>
            </a:r>
            <a:endParaRPr sz="1800">
              <a:latin typeface="Times New Roman"/>
              <a:cs typeface="Times New Roman"/>
            </a:endParaRPr>
          </a:p>
          <a:p>
            <a:pPr marL="147955" indent="-135890">
              <a:lnSpc>
                <a:spcPct val="100000"/>
              </a:lnSpc>
              <a:spcBef>
                <a:spcPts val="1080"/>
              </a:spcBef>
              <a:buFont typeface="Arial"/>
              <a:buChar char="•"/>
              <a:tabLst>
                <a:tab pos="148590" algn="l"/>
              </a:tabLst>
            </a:pPr>
            <a:r>
              <a:rPr sz="1800" dirty="0">
                <a:solidFill>
                  <a:srgbClr val="FFFFFF"/>
                </a:solidFill>
                <a:latin typeface="Times New Roman"/>
                <a:cs typeface="Times New Roman"/>
              </a:rPr>
              <a:t>Maternal</a:t>
            </a:r>
            <a:r>
              <a:rPr sz="1800" spc="-5" dirty="0">
                <a:solidFill>
                  <a:srgbClr val="FFFFFF"/>
                </a:solidFill>
                <a:latin typeface="Times New Roman"/>
                <a:cs typeface="Times New Roman"/>
              </a:rPr>
              <a:t> </a:t>
            </a:r>
            <a:r>
              <a:rPr sz="1800" dirty="0">
                <a:solidFill>
                  <a:srgbClr val="FFFFFF"/>
                </a:solidFill>
                <a:latin typeface="Times New Roman"/>
                <a:cs typeface="Times New Roman"/>
              </a:rPr>
              <a:t>diet</a:t>
            </a:r>
            <a:endParaRPr sz="1800">
              <a:latin typeface="Times New Roman"/>
              <a:cs typeface="Times New Roman"/>
            </a:endParaRPr>
          </a:p>
          <a:p>
            <a:pPr marL="147955" indent="-135890">
              <a:lnSpc>
                <a:spcPct val="100000"/>
              </a:lnSpc>
              <a:spcBef>
                <a:spcPts val="1080"/>
              </a:spcBef>
              <a:buFont typeface="Arial"/>
              <a:buChar char="•"/>
              <a:tabLst>
                <a:tab pos="148590" algn="l"/>
              </a:tabLst>
            </a:pPr>
            <a:r>
              <a:rPr sz="1800">
                <a:solidFill>
                  <a:srgbClr val="FFFFFF"/>
                </a:solidFill>
                <a:latin typeface="Times New Roman"/>
                <a:cs typeface="Times New Roman"/>
              </a:rPr>
              <a:t>Maternal</a:t>
            </a:r>
            <a:r>
              <a:rPr sz="1800" spc="-10">
                <a:solidFill>
                  <a:srgbClr val="FFFFFF"/>
                </a:solidFill>
                <a:latin typeface="Times New Roman"/>
                <a:cs typeface="Times New Roman"/>
              </a:rPr>
              <a:t> </a:t>
            </a:r>
            <a:r>
              <a:rPr sz="1800" spc="-5" smtClean="0">
                <a:solidFill>
                  <a:srgbClr val="FFFFFF"/>
                </a:solidFill>
                <a:latin typeface="Times New Roman"/>
                <a:cs typeface="Times New Roman"/>
              </a:rPr>
              <a:t>metabolism</a:t>
            </a:r>
            <a:endParaRPr sz="1800">
              <a:latin typeface="Times New Roman"/>
              <a:cs typeface="Times New Roman"/>
            </a:endParaRPr>
          </a:p>
          <a:p>
            <a:pPr marL="147955" indent="-135890">
              <a:lnSpc>
                <a:spcPct val="100000"/>
              </a:lnSpc>
              <a:spcBef>
                <a:spcPts val="1080"/>
              </a:spcBef>
              <a:buFont typeface="Arial"/>
              <a:buChar char="•"/>
              <a:tabLst>
                <a:tab pos="148590" algn="l"/>
              </a:tabLst>
            </a:pPr>
            <a:r>
              <a:rPr sz="1800" spc="-5" dirty="0">
                <a:solidFill>
                  <a:srgbClr val="FFFFFF"/>
                </a:solidFill>
                <a:latin typeface="Times New Roman"/>
                <a:cs typeface="Times New Roman"/>
              </a:rPr>
              <a:t>German measles</a:t>
            </a:r>
            <a:r>
              <a:rPr sz="1800" spc="-35" dirty="0">
                <a:solidFill>
                  <a:srgbClr val="FFFFFF"/>
                </a:solidFill>
                <a:latin typeface="Times New Roman"/>
                <a:cs typeface="Times New Roman"/>
              </a:rPr>
              <a:t> </a:t>
            </a:r>
            <a:r>
              <a:rPr sz="1800" dirty="0">
                <a:solidFill>
                  <a:srgbClr val="FFFFFF"/>
                </a:solidFill>
                <a:latin typeface="Times New Roman"/>
                <a:cs typeface="Times New Roman"/>
              </a:rPr>
              <a:t>(Rubella)</a:t>
            </a:r>
            <a:endParaRPr sz="1800">
              <a:latin typeface="Times New Roman"/>
              <a:cs typeface="Times New Roman"/>
            </a:endParaRPr>
          </a:p>
        </p:txBody>
      </p:sp>
      <p:sp>
        <p:nvSpPr>
          <p:cNvPr id="12" name="object 12"/>
          <p:cNvSpPr txBox="1"/>
          <p:nvPr/>
        </p:nvSpPr>
        <p:spPr>
          <a:xfrm>
            <a:off x="6557009" y="3176986"/>
            <a:ext cx="1489710" cy="1542089"/>
          </a:xfrm>
          <a:prstGeom prst="rect">
            <a:avLst/>
          </a:prstGeom>
        </p:spPr>
        <p:txBody>
          <a:bodyPr vert="horz" wrap="square" lIns="0" tIns="150495" rIns="0" bIns="0" rtlCol="0">
            <a:spAutoFit/>
          </a:bodyPr>
          <a:lstStyle/>
          <a:p>
            <a:pPr marL="147955" indent="-135890">
              <a:lnSpc>
                <a:spcPct val="100000"/>
              </a:lnSpc>
              <a:spcBef>
                <a:spcPts val="1185"/>
              </a:spcBef>
              <a:buFont typeface="Arial"/>
              <a:buChar char="•"/>
              <a:tabLst>
                <a:tab pos="148590" algn="l"/>
              </a:tabLst>
            </a:pPr>
            <a:r>
              <a:rPr sz="1800" dirty="0">
                <a:solidFill>
                  <a:srgbClr val="FFFFFF"/>
                </a:solidFill>
                <a:latin typeface="Times New Roman"/>
                <a:cs typeface="Times New Roman"/>
              </a:rPr>
              <a:t>Birth</a:t>
            </a:r>
            <a:r>
              <a:rPr sz="1800" spc="-20" dirty="0">
                <a:solidFill>
                  <a:srgbClr val="FFFFFF"/>
                </a:solidFill>
                <a:latin typeface="Times New Roman"/>
                <a:cs typeface="Times New Roman"/>
              </a:rPr>
              <a:t> </a:t>
            </a:r>
            <a:r>
              <a:rPr sz="1800" dirty="0">
                <a:solidFill>
                  <a:srgbClr val="FFFFFF"/>
                </a:solidFill>
                <a:latin typeface="Times New Roman"/>
                <a:cs typeface="Times New Roman"/>
              </a:rPr>
              <a:t>injury</a:t>
            </a:r>
            <a:endParaRPr sz="1800">
              <a:latin typeface="Times New Roman"/>
              <a:cs typeface="Times New Roman"/>
            </a:endParaRPr>
          </a:p>
          <a:p>
            <a:pPr marL="147955" indent="-135890">
              <a:lnSpc>
                <a:spcPct val="100000"/>
              </a:lnSpc>
              <a:spcBef>
                <a:spcPts val="1080"/>
              </a:spcBef>
              <a:buFont typeface="Arial"/>
              <a:buChar char="•"/>
              <a:tabLst>
                <a:tab pos="148590" algn="l"/>
              </a:tabLst>
            </a:pPr>
            <a:r>
              <a:rPr lang="en-US" dirty="0" smtClean="0">
                <a:solidFill>
                  <a:srgbClr val="FFFFFF"/>
                </a:solidFill>
                <a:latin typeface="Times New Roman"/>
                <a:cs typeface="Times New Roman"/>
              </a:rPr>
              <a:t>Avulsion , fractures</a:t>
            </a:r>
            <a:endParaRPr sz="1800">
              <a:latin typeface="Times New Roman"/>
              <a:cs typeface="Times New Roman"/>
            </a:endParaRPr>
          </a:p>
          <a:p>
            <a:pPr marL="144780" indent="-132715">
              <a:lnSpc>
                <a:spcPct val="100000"/>
              </a:lnSpc>
              <a:spcBef>
                <a:spcPts val="1080"/>
              </a:spcBef>
              <a:buFont typeface="Arial"/>
              <a:buChar char="•"/>
              <a:tabLst>
                <a:tab pos="145415" algn="l"/>
              </a:tabLst>
            </a:pPr>
            <a:r>
              <a:rPr sz="1800" spc="-5" dirty="0">
                <a:solidFill>
                  <a:srgbClr val="FFFFFF"/>
                </a:solidFill>
                <a:latin typeface="Times New Roman"/>
                <a:cs typeface="Times New Roman"/>
              </a:rPr>
              <a:t>TMJ</a:t>
            </a:r>
            <a:r>
              <a:rPr sz="1800" spc="-15" dirty="0">
                <a:solidFill>
                  <a:srgbClr val="FFFFFF"/>
                </a:solidFill>
                <a:latin typeface="Times New Roman"/>
                <a:cs typeface="Times New Roman"/>
              </a:rPr>
              <a:t> </a:t>
            </a:r>
            <a:r>
              <a:rPr sz="1800" dirty="0">
                <a:solidFill>
                  <a:srgbClr val="FFFFFF"/>
                </a:solidFill>
                <a:latin typeface="Times New Roman"/>
                <a:cs typeface="Times New Roman"/>
              </a:rPr>
              <a:t>injury</a:t>
            </a:r>
            <a:endParaRPr sz="1800">
              <a:latin typeface="Times New Roman"/>
              <a:cs typeface="Times New Roman"/>
            </a:endParaRPr>
          </a:p>
        </p:txBody>
      </p:sp>
      <p:sp>
        <p:nvSpPr>
          <p:cNvPr id="14" name="object 1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pPr marL="38100">
                <a:lnSpc>
                  <a:spcPts val="1240"/>
                </a:lnSpc>
              </a:pPr>
              <a:t>29</a:t>
            </a:fld>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object 3"/>
          <p:cNvSpPr txBox="1">
            <a:spLocks noGrp="1"/>
          </p:cNvSpPr>
          <p:nvPr>
            <p:ph type="title"/>
          </p:nvPr>
        </p:nvSpPr>
        <p:spPr>
          <a:xfrm>
            <a:off x="3012185" y="84531"/>
            <a:ext cx="3077210" cy="635000"/>
          </a:xfrm>
          <a:prstGeom prst="rect">
            <a:avLst/>
          </a:prstGeom>
        </p:spPr>
        <p:txBody>
          <a:bodyPr vert="horz" wrap="square" lIns="0" tIns="12065" rIns="0" bIns="0" rtlCol="0">
            <a:spAutoFit/>
          </a:bodyPr>
          <a:lstStyle/>
          <a:p>
            <a:pPr marL="12700">
              <a:lnSpc>
                <a:spcPct val="100000"/>
              </a:lnSpc>
              <a:spcBef>
                <a:spcPts val="95"/>
              </a:spcBef>
            </a:pPr>
            <a:r>
              <a:rPr sz="4000" b="1" u="heavy" spc="280" dirty="0">
                <a:solidFill>
                  <a:srgbClr val="000000"/>
                </a:solidFill>
                <a:uFill>
                  <a:solidFill>
                    <a:srgbClr val="000000"/>
                  </a:solidFill>
                </a:uFill>
                <a:latin typeface="Times New Roman"/>
                <a:cs typeface="Times New Roman"/>
              </a:rPr>
              <a:t>C</a:t>
            </a:r>
            <a:r>
              <a:rPr sz="4000" b="1" u="heavy" spc="285" dirty="0">
                <a:solidFill>
                  <a:srgbClr val="000000"/>
                </a:solidFill>
                <a:uFill>
                  <a:solidFill>
                    <a:srgbClr val="000000"/>
                  </a:solidFill>
                </a:uFill>
                <a:latin typeface="Times New Roman"/>
                <a:cs typeface="Times New Roman"/>
              </a:rPr>
              <a:t>O</a:t>
            </a:r>
            <a:r>
              <a:rPr sz="4000" b="1" u="heavy" spc="280" dirty="0">
                <a:solidFill>
                  <a:srgbClr val="000000"/>
                </a:solidFill>
                <a:uFill>
                  <a:solidFill>
                    <a:srgbClr val="000000"/>
                  </a:solidFill>
                </a:uFill>
                <a:latin typeface="Times New Roman"/>
                <a:cs typeface="Times New Roman"/>
              </a:rPr>
              <a:t>N</a:t>
            </a:r>
            <a:r>
              <a:rPr sz="4000" b="1" u="heavy" spc="285" dirty="0">
                <a:solidFill>
                  <a:srgbClr val="000000"/>
                </a:solidFill>
                <a:uFill>
                  <a:solidFill>
                    <a:srgbClr val="000000"/>
                  </a:solidFill>
                </a:uFill>
                <a:latin typeface="Times New Roman"/>
                <a:cs typeface="Times New Roman"/>
              </a:rPr>
              <a:t>TE</a:t>
            </a:r>
            <a:r>
              <a:rPr sz="4000" b="1" u="heavy" spc="280" dirty="0">
                <a:solidFill>
                  <a:srgbClr val="000000"/>
                </a:solidFill>
                <a:uFill>
                  <a:solidFill>
                    <a:srgbClr val="000000"/>
                  </a:solidFill>
                </a:uFill>
                <a:latin typeface="Times New Roman"/>
                <a:cs typeface="Times New Roman"/>
              </a:rPr>
              <a:t>N</a:t>
            </a:r>
            <a:r>
              <a:rPr sz="4000" b="1" u="heavy" spc="285" dirty="0">
                <a:solidFill>
                  <a:srgbClr val="000000"/>
                </a:solidFill>
                <a:uFill>
                  <a:solidFill>
                    <a:srgbClr val="000000"/>
                  </a:solidFill>
                </a:uFill>
                <a:latin typeface="Times New Roman"/>
                <a:cs typeface="Times New Roman"/>
              </a:rPr>
              <a:t>T</a:t>
            </a:r>
            <a:r>
              <a:rPr sz="4000" b="1" u="heavy" spc="-5" dirty="0">
                <a:solidFill>
                  <a:srgbClr val="000000"/>
                </a:solidFill>
                <a:uFill>
                  <a:solidFill>
                    <a:srgbClr val="000000"/>
                  </a:solidFill>
                </a:uFill>
                <a:latin typeface="Times New Roman"/>
                <a:cs typeface="Times New Roman"/>
              </a:rPr>
              <a:t>S</a:t>
            </a:r>
            <a:endParaRPr sz="4000">
              <a:latin typeface="Times New Roman"/>
              <a:cs typeface="Times New Roman"/>
            </a:endParaRPr>
          </a:p>
        </p:txBody>
      </p:sp>
      <p:sp>
        <p:nvSpPr>
          <p:cNvPr id="5" name="object 5"/>
          <p:cNvSpPr txBox="1"/>
          <p:nvPr/>
        </p:nvSpPr>
        <p:spPr>
          <a:xfrm>
            <a:off x="8479535" y="6465214"/>
            <a:ext cx="153670" cy="177800"/>
          </a:xfrm>
          <a:prstGeom prst="rect">
            <a:avLst/>
          </a:prstGeom>
        </p:spPr>
        <p:txBody>
          <a:bodyPr vert="horz" wrap="square" lIns="0" tIns="0" rIns="0" bIns="0" rtlCol="0">
            <a:spAutoFit/>
          </a:bodyPr>
          <a:lstStyle/>
          <a:p>
            <a:pPr marL="38100">
              <a:lnSpc>
                <a:spcPts val="1240"/>
              </a:lnSpc>
            </a:pPr>
            <a:fld id="{81D60167-4931-47E6-BA6A-407CBD079E47}" type="slidenum">
              <a:rPr sz="1200" dirty="0">
                <a:solidFill>
                  <a:srgbClr val="888888"/>
                </a:solidFill>
                <a:latin typeface="Carlito"/>
                <a:cs typeface="Carlito"/>
              </a:rPr>
              <a:pPr marL="38100">
                <a:lnSpc>
                  <a:spcPts val="1240"/>
                </a:lnSpc>
              </a:pPr>
              <a:t>3</a:t>
            </a:fld>
            <a:endParaRPr sz="1200">
              <a:latin typeface="Carlito"/>
              <a:cs typeface="Carlito"/>
            </a:endParaRPr>
          </a:p>
        </p:txBody>
      </p:sp>
      <p:sp>
        <p:nvSpPr>
          <p:cNvPr id="4" name="object 4"/>
          <p:cNvSpPr txBox="1"/>
          <p:nvPr/>
        </p:nvSpPr>
        <p:spPr>
          <a:xfrm>
            <a:off x="535940" y="859281"/>
            <a:ext cx="5959475" cy="4551887"/>
          </a:xfrm>
          <a:prstGeom prst="rect">
            <a:avLst/>
          </a:prstGeom>
        </p:spPr>
        <p:txBody>
          <a:bodyPr vert="horz" wrap="square" lIns="0" tIns="12065" rIns="0" bIns="0" rtlCol="0">
            <a:spAutoFit/>
          </a:bodyPr>
          <a:lstStyle/>
          <a:p>
            <a:pPr marL="355600" indent="-343535">
              <a:lnSpc>
                <a:spcPct val="100000"/>
              </a:lnSpc>
              <a:spcBef>
                <a:spcPts val="95"/>
              </a:spcBef>
              <a:buFont typeface="Arial"/>
              <a:buChar char="•"/>
              <a:tabLst>
                <a:tab pos="355600" algn="l"/>
                <a:tab pos="356235" algn="l"/>
              </a:tabLst>
            </a:pPr>
            <a:r>
              <a:rPr sz="1900" spc="-5">
                <a:latin typeface="Times New Roman"/>
                <a:cs typeface="Times New Roman"/>
              </a:rPr>
              <a:t>Definition</a:t>
            </a:r>
            <a:r>
              <a:rPr sz="1900" spc="-5" smtClean="0">
                <a:latin typeface="Times New Roman"/>
                <a:cs typeface="Times New Roman"/>
              </a:rPr>
              <a:t>:</a:t>
            </a:r>
            <a:endParaRPr sz="1900">
              <a:latin typeface="Times New Roman"/>
              <a:cs typeface="Times New Roman"/>
            </a:endParaRPr>
          </a:p>
          <a:p>
            <a:pPr marL="355600" indent="-343535">
              <a:lnSpc>
                <a:spcPct val="100000"/>
              </a:lnSpc>
              <a:spcBef>
                <a:spcPts val="1365"/>
              </a:spcBef>
              <a:buFont typeface="Wingdings"/>
              <a:buChar char=""/>
              <a:tabLst>
                <a:tab pos="355600" algn="l"/>
                <a:tab pos="356235" algn="l"/>
              </a:tabLst>
            </a:pPr>
            <a:r>
              <a:rPr sz="1900" spc="-5" dirty="0">
                <a:latin typeface="Times New Roman"/>
                <a:cs typeface="Times New Roman"/>
              </a:rPr>
              <a:t>Occlusion</a:t>
            </a:r>
            <a:endParaRPr sz="1900">
              <a:latin typeface="Times New Roman"/>
              <a:cs typeface="Times New Roman"/>
            </a:endParaRPr>
          </a:p>
          <a:p>
            <a:pPr marL="355600" indent="-343535">
              <a:lnSpc>
                <a:spcPct val="100000"/>
              </a:lnSpc>
              <a:spcBef>
                <a:spcPts val="1370"/>
              </a:spcBef>
              <a:buFont typeface="Wingdings"/>
              <a:buChar char=""/>
              <a:tabLst>
                <a:tab pos="355600" algn="l"/>
                <a:tab pos="356235" algn="l"/>
              </a:tabLst>
            </a:pPr>
            <a:r>
              <a:rPr sz="1900" spc="-5" dirty="0">
                <a:latin typeface="Times New Roman"/>
                <a:cs typeface="Times New Roman"/>
              </a:rPr>
              <a:t>Malocclusion</a:t>
            </a:r>
            <a:endParaRPr sz="1900">
              <a:latin typeface="Times New Roman"/>
              <a:cs typeface="Times New Roman"/>
            </a:endParaRPr>
          </a:p>
          <a:p>
            <a:pPr marL="355600" indent="-343535">
              <a:lnSpc>
                <a:spcPct val="100000"/>
              </a:lnSpc>
              <a:spcBef>
                <a:spcPts val="1370"/>
              </a:spcBef>
              <a:buFont typeface="Arial"/>
              <a:buChar char="•"/>
              <a:tabLst>
                <a:tab pos="355600" algn="l"/>
                <a:tab pos="356235" algn="l"/>
              </a:tabLst>
            </a:pPr>
            <a:r>
              <a:rPr sz="1900" spc="-5" dirty="0">
                <a:latin typeface="Times New Roman"/>
                <a:cs typeface="Times New Roman"/>
              </a:rPr>
              <a:t>Classification of Malocclusion</a:t>
            </a:r>
            <a:endParaRPr sz="1900">
              <a:latin typeface="Times New Roman"/>
              <a:cs typeface="Times New Roman"/>
            </a:endParaRPr>
          </a:p>
          <a:p>
            <a:pPr marL="355600" indent="-343535">
              <a:lnSpc>
                <a:spcPct val="100000"/>
              </a:lnSpc>
              <a:spcBef>
                <a:spcPts val="1365"/>
              </a:spcBef>
              <a:buFont typeface="Arial"/>
              <a:buChar char="•"/>
              <a:tabLst>
                <a:tab pos="355600" algn="l"/>
                <a:tab pos="356235" algn="l"/>
              </a:tabLst>
            </a:pPr>
            <a:r>
              <a:rPr sz="1900" spc="-5" dirty="0">
                <a:latin typeface="Times New Roman"/>
                <a:cs typeface="Times New Roman"/>
              </a:rPr>
              <a:t>Etiology of Malocclusion –</a:t>
            </a:r>
            <a:r>
              <a:rPr sz="1900" spc="20" dirty="0">
                <a:latin typeface="Times New Roman"/>
                <a:cs typeface="Times New Roman"/>
              </a:rPr>
              <a:t> </a:t>
            </a:r>
            <a:r>
              <a:rPr sz="1900" spc="-5" dirty="0">
                <a:latin typeface="Times New Roman"/>
                <a:cs typeface="Times New Roman"/>
              </a:rPr>
              <a:t>Classifications</a:t>
            </a:r>
            <a:endParaRPr sz="1900">
              <a:latin typeface="Times New Roman"/>
              <a:cs typeface="Times New Roman"/>
            </a:endParaRPr>
          </a:p>
          <a:p>
            <a:pPr marL="355600" indent="-343535">
              <a:lnSpc>
                <a:spcPct val="100000"/>
              </a:lnSpc>
              <a:spcBef>
                <a:spcPts val="1375"/>
              </a:spcBef>
              <a:buFont typeface="Arial"/>
              <a:buChar char="•"/>
              <a:tabLst>
                <a:tab pos="355600" algn="l"/>
                <a:tab pos="356235" algn="l"/>
              </a:tabLst>
            </a:pPr>
            <a:r>
              <a:rPr sz="1900" spc="-5" dirty="0">
                <a:latin typeface="Times New Roman"/>
                <a:cs typeface="Times New Roman"/>
              </a:rPr>
              <a:t>Etiology of Malocclusion – General</a:t>
            </a:r>
            <a:r>
              <a:rPr sz="1900" spc="25" dirty="0">
                <a:latin typeface="Times New Roman"/>
                <a:cs typeface="Times New Roman"/>
              </a:rPr>
              <a:t> </a:t>
            </a:r>
            <a:r>
              <a:rPr sz="1900" spc="-5" dirty="0">
                <a:latin typeface="Times New Roman"/>
                <a:cs typeface="Times New Roman"/>
              </a:rPr>
              <a:t>Factors</a:t>
            </a:r>
            <a:endParaRPr sz="1900">
              <a:latin typeface="Times New Roman"/>
              <a:cs typeface="Times New Roman"/>
            </a:endParaRPr>
          </a:p>
          <a:p>
            <a:pPr marL="355600" indent="-343535">
              <a:lnSpc>
                <a:spcPct val="100000"/>
              </a:lnSpc>
              <a:spcBef>
                <a:spcPts val="1365"/>
              </a:spcBef>
              <a:buFont typeface="Arial"/>
              <a:buChar char="•"/>
              <a:tabLst>
                <a:tab pos="355600" algn="l"/>
                <a:tab pos="356235" algn="l"/>
              </a:tabLst>
            </a:pPr>
            <a:r>
              <a:rPr sz="1900" spc="-5" dirty="0">
                <a:latin typeface="Times New Roman"/>
                <a:cs typeface="Times New Roman"/>
              </a:rPr>
              <a:t>Etiology of Malocclusion – Local</a:t>
            </a:r>
            <a:r>
              <a:rPr sz="1900" spc="20" dirty="0">
                <a:latin typeface="Times New Roman"/>
                <a:cs typeface="Times New Roman"/>
              </a:rPr>
              <a:t> </a:t>
            </a:r>
            <a:r>
              <a:rPr sz="1900" spc="-5" dirty="0">
                <a:latin typeface="Times New Roman"/>
                <a:cs typeface="Times New Roman"/>
              </a:rPr>
              <a:t>Factors</a:t>
            </a:r>
            <a:endParaRPr sz="1900">
              <a:latin typeface="Times New Roman"/>
              <a:cs typeface="Times New Roman"/>
            </a:endParaRPr>
          </a:p>
          <a:p>
            <a:pPr marL="355600" indent="-343535">
              <a:lnSpc>
                <a:spcPct val="100000"/>
              </a:lnSpc>
              <a:spcBef>
                <a:spcPts val="1370"/>
              </a:spcBef>
              <a:buFont typeface="Arial"/>
              <a:buChar char="•"/>
              <a:tabLst>
                <a:tab pos="355600" algn="l"/>
                <a:tab pos="356235" algn="l"/>
              </a:tabLst>
            </a:pPr>
            <a:r>
              <a:rPr sz="1900" spc="-5" dirty="0">
                <a:latin typeface="Times New Roman"/>
                <a:cs typeface="Times New Roman"/>
              </a:rPr>
              <a:t>Epidemiology and Public Health Aspects of</a:t>
            </a:r>
            <a:r>
              <a:rPr sz="1900" spc="-80" dirty="0">
                <a:latin typeface="Times New Roman"/>
                <a:cs typeface="Times New Roman"/>
              </a:rPr>
              <a:t> </a:t>
            </a:r>
            <a:r>
              <a:rPr sz="1900" spc="-5" dirty="0">
                <a:latin typeface="Times New Roman"/>
                <a:cs typeface="Times New Roman"/>
              </a:rPr>
              <a:t>Malocclusion</a:t>
            </a:r>
            <a:endParaRPr sz="1900">
              <a:latin typeface="Times New Roman"/>
              <a:cs typeface="Times New Roman"/>
            </a:endParaRPr>
          </a:p>
          <a:p>
            <a:pPr marL="355600" indent="-343535">
              <a:lnSpc>
                <a:spcPct val="100000"/>
              </a:lnSpc>
              <a:spcBef>
                <a:spcPts val="1370"/>
              </a:spcBef>
              <a:buFont typeface="Arial"/>
              <a:buChar char="•"/>
              <a:tabLst>
                <a:tab pos="355600" algn="l"/>
                <a:tab pos="356235" algn="l"/>
              </a:tabLst>
            </a:pPr>
            <a:r>
              <a:rPr lang="en-US" sz="1900" spc="-5" dirty="0" smtClean="0">
                <a:latin typeface="Times New Roman"/>
                <a:cs typeface="Times New Roman"/>
              </a:rPr>
              <a:t>Preventive  and interceptive orthodontics</a:t>
            </a:r>
            <a:endParaRPr sz="1900">
              <a:latin typeface="Times New Roman"/>
              <a:cs typeface="Times New Roman"/>
            </a:endParaRPr>
          </a:p>
          <a:p>
            <a:pPr marL="355600" indent="-343535">
              <a:lnSpc>
                <a:spcPct val="100000"/>
              </a:lnSpc>
              <a:spcBef>
                <a:spcPts val="1365"/>
              </a:spcBef>
              <a:buFont typeface="Arial"/>
              <a:buChar char="•"/>
              <a:tabLst>
                <a:tab pos="355600" algn="l"/>
                <a:tab pos="356235" algn="l"/>
              </a:tabLst>
            </a:pPr>
            <a:r>
              <a:rPr sz="1900" spc="-5" dirty="0">
                <a:latin typeface="Times New Roman"/>
                <a:cs typeface="Times New Roman"/>
              </a:rPr>
              <a:t>Bibliography</a:t>
            </a:r>
            <a:endParaRPr sz="1900">
              <a:latin typeface="Times New Roman"/>
              <a:cs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45440" y="261315"/>
            <a:ext cx="8456295" cy="4496103"/>
          </a:xfrm>
          <a:prstGeom prst="rect">
            <a:avLst/>
          </a:prstGeom>
        </p:spPr>
        <p:txBody>
          <a:bodyPr vert="horz" wrap="square" lIns="0" tIns="12700" rIns="0" bIns="0" rtlCol="0">
            <a:spAutoFit/>
          </a:bodyPr>
          <a:lstStyle/>
          <a:p>
            <a:pPr algn="ctr">
              <a:lnSpc>
                <a:spcPct val="100000"/>
              </a:lnSpc>
              <a:spcBef>
                <a:spcPts val="100"/>
              </a:spcBef>
            </a:pPr>
            <a:r>
              <a:rPr sz="1800" spc="-40">
                <a:solidFill>
                  <a:srgbClr val="FFFF00"/>
                </a:solidFill>
                <a:latin typeface="Times New Roman"/>
                <a:cs typeface="Times New Roman"/>
              </a:rPr>
              <a:t>DIETARY</a:t>
            </a:r>
            <a:r>
              <a:rPr sz="1800" spc="335">
                <a:solidFill>
                  <a:srgbClr val="FFFF00"/>
                </a:solidFill>
                <a:latin typeface="Times New Roman"/>
                <a:cs typeface="Times New Roman"/>
              </a:rPr>
              <a:t> </a:t>
            </a:r>
            <a:r>
              <a:rPr sz="1800" spc="-5" smtClean="0">
                <a:solidFill>
                  <a:srgbClr val="FFFF00"/>
                </a:solidFill>
                <a:latin typeface="Times New Roman"/>
                <a:cs typeface="Times New Roman"/>
              </a:rPr>
              <a:t>PROBLEMS</a:t>
            </a:r>
            <a:endParaRPr sz="1800" baseline="25462">
              <a:latin typeface="Times New Roman"/>
              <a:cs typeface="Times New Roman"/>
            </a:endParaRPr>
          </a:p>
          <a:p>
            <a:pPr marL="393700" marR="43180" indent="-342900" algn="just">
              <a:lnSpc>
                <a:spcPct val="150000"/>
              </a:lnSpc>
              <a:spcBef>
                <a:spcPts val="1600"/>
              </a:spcBef>
              <a:buFont typeface="Arial"/>
              <a:buChar char="•"/>
              <a:tabLst>
                <a:tab pos="393700" algn="l"/>
              </a:tabLst>
            </a:pPr>
            <a:r>
              <a:rPr sz="1800" smtClean="0">
                <a:solidFill>
                  <a:srgbClr val="FFFFFF"/>
                </a:solidFill>
                <a:latin typeface="Times New Roman"/>
                <a:cs typeface="Times New Roman"/>
              </a:rPr>
              <a:t>Crowding </a:t>
            </a:r>
            <a:r>
              <a:rPr sz="1800" dirty="0">
                <a:solidFill>
                  <a:srgbClr val="FFFFFF"/>
                </a:solidFill>
                <a:latin typeface="Times New Roman"/>
                <a:cs typeface="Times New Roman"/>
              </a:rPr>
              <a:t>was </a:t>
            </a:r>
            <a:r>
              <a:rPr sz="1800" spc="-5" dirty="0">
                <a:solidFill>
                  <a:srgbClr val="FFFFFF"/>
                </a:solidFill>
                <a:latin typeface="Times New Roman"/>
                <a:cs typeface="Times New Roman"/>
              </a:rPr>
              <a:t>defined according </a:t>
            </a:r>
            <a:r>
              <a:rPr sz="1800" dirty="0">
                <a:solidFill>
                  <a:srgbClr val="FFFFFF"/>
                </a:solidFill>
                <a:latin typeface="Times New Roman"/>
                <a:cs typeface="Times New Roman"/>
              </a:rPr>
              <a:t>to </a:t>
            </a:r>
            <a:r>
              <a:rPr sz="1800" spc="-35" dirty="0">
                <a:solidFill>
                  <a:srgbClr val="FFFFFF"/>
                </a:solidFill>
                <a:latin typeface="Times New Roman"/>
                <a:cs typeface="Times New Roman"/>
              </a:rPr>
              <a:t>World </a:t>
            </a:r>
            <a:r>
              <a:rPr sz="1800" spc="-5" dirty="0">
                <a:solidFill>
                  <a:srgbClr val="FFFFFF"/>
                </a:solidFill>
                <a:latin typeface="Times New Roman"/>
                <a:cs typeface="Times New Roman"/>
              </a:rPr>
              <a:t>Health Organization (WHO) </a:t>
            </a:r>
            <a:r>
              <a:rPr sz="1800" dirty="0">
                <a:solidFill>
                  <a:srgbClr val="FFFFFF"/>
                </a:solidFill>
                <a:latin typeface="Times New Roman"/>
                <a:cs typeface="Times New Roman"/>
              </a:rPr>
              <a:t>as  </a:t>
            </a:r>
            <a:r>
              <a:rPr sz="1800" spc="-5" dirty="0">
                <a:solidFill>
                  <a:srgbClr val="FFFFFF"/>
                </a:solidFill>
                <a:latin typeface="Times New Roman"/>
                <a:cs typeface="Times New Roman"/>
              </a:rPr>
              <a:t>misalignment </a:t>
            </a:r>
            <a:r>
              <a:rPr sz="1800" dirty="0">
                <a:solidFill>
                  <a:srgbClr val="FFFFFF"/>
                </a:solidFill>
                <a:latin typeface="Times New Roman"/>
                <a:cs typeface="Times New Roman"/>
              </a:rPr>
              <a:t>of </a:t>
            </a:r>
            <a:r>
              <a:rPr sz="1800" spc="-5" dirty="0">
                <a:solidFill>
                  <a:srgbClr val="FFFFFF"/>
                </a:solidFill>
                <a:latin typeface="Times New Roman"/>
                <a:cs typeface="Times New Roman"/>
              </a:rPr>
              <a:t>teeth due </a:t>
            </a:r>
            <a:r>
              <a:rPr sz="1800" dirty="0">
                <a:solidFill>
                  <a:srgbClr val="FFFFFF"/>
                </a:solidFill>
                <a:latin typeface="Times New Roman"/>
                <a:cs typeface="Times New Roman"/>
              </a:rPr>
              <a:t>to lack of </a:t>
            </a:r>
            <a:r>
              <a:rPr sz="1800" spc="-5" dirty="0">
                <a:solidFill>
                  <a:srgbClr val="FFFFFF"/>
                </a:solidFill>
                <a:latin typeface="Times New Roman"/>
                <a:cs typeface="Times New Roman"/>
              </a:rPr>
              <a:t>space </a:t>
            </a:r>
            <a:r>
              <a:rPr sz="1800" dirty="0">
                <a:solidFill>
                  <a:srgbClr val="FFFFFF"/>
                </a:solidFill>
                <a:latin typeface="Times New Roman"/>
                <a:cs typeface="Times New Roman"/>
              </a:rPr>
              <a:t>for them to </a:t>
            </a:r>
            <a:r>
              <a:rPr sz="1800" spc="-5" dirty="0">
                <a:solidFill>
                  <a:srgbClr val="FFFFFF"/>
                </a:solidFill>
                <a:latin typeface="Times New Roman"/>
                <a:cs typeface="Times New Roman"/>
              </a:rPr>
              <a:t>erupt </a:t>
            </a:r>
            <a:r>
              <a:rPr sz="1800" dirty="0">
                <a:solidFill>
                  <a:srgbClr val="FFFFFF"/>
                </a:solidFill>
                <a:latin typeface="Times New Roman"/>
                <a:cs typeface="Times New Roman"/>
              </a:rPr>
              <a:t>in </a:t>
            </a:r>
            <a:r>
              <a:rPr sz="1800" spc="-5" dirty="0">
                <a:solidFill>
                  <a:srgbClr val="FFFFFF"/>
                </a:solidFill>
                <a:latin typeface="Times New Roman"/>
                <a:cs typeface="Times New Roman"/>
              </a:rPr>
              <a:t>the </a:t>
            </a:r>
            <a:r>
              <a:rPr sz="1800" dirty="0">
                <a:solidFill>
                  <a:srgbClr val="FFFFFF"/>
                </a:solidFill>
                <a:latin typeface="Times New Roman"/>
                <a:cs typeface="Times New Roman"/>
              </a:rPr>
              <a:t>correct </a:t>
            </a:r>
            <a:r>
              <a:rPr sz="1800" spc="-5" dirty="0">
                <a:solidFill>
                  <a:srgbClr val="FFFFFF"/>
                </a:solidFill>
                <a:latin typeface="Times New Roman"/>
                <a:cs typeface="Times New Roman"/>
              </a:rPr>
              <a:t>position.  </a:t>
            </a:r>
            <a:r>
              <a:rPr sz="1800" dirty="0">
                <a:solidFill>
                  <a:srgbClr val="FFFFFF"/>
                </a:solidFill>
                <a:latin typeface="Times New Roman"/>
                <a:cs typeface="Times New Roman"/>
              </a:rPr>
              <a:t>Nutritional </a:t>
            </a:r>
            <a:r>
              <a:rPr sz="1800" spc="-5" dirty="0">
                <a:solidFill>
                  <a:srgbClr val="FFFFFF"/>
                </a:solidFill>
                <a:latin typeface="Times New Roman"/>
                <a:cs typeface="Times New Roman"/>
              </a:rPr>
              <a:t>status was </a:t>
            </a:r>
            <a:r>
              <a:rPr sz="1800" dirty="0">
                <a:solidFill>
                  <a:srgbClr val="FFFFFF"/>
                </a:solidFill>
                <a:latin typeface="Times New Roman"/>
                <a:cs typeface="Times New Roman"/>
              </a:rPr>
              <a:t>evaluated </a:t>
            </a:r>
            <a:r>
              <a:rPr sz="1800" spc="-10" dirty="0">
                <a:solidFill>
                  <a:srgbClr val="FFFFFF"/>
                </a:solidFill>
                <a:latin typeface="Times New Roman"/>
                <a:cs typeface="Times New Roman"/>
              </a:rPr>
              <a:t>by </a:t>
            </a:r>
            <a:r>
              <a:rPr sz="1800" spc="-5" dirty="0">
                <a:solidFill>
                  <a:srgbClr val="FFFFFF"/>
                </a:solidFill>
                <a:latin typeface="Times New Roman"/>
                <a:cs typeface="Times New Roman"/>
              </a:rPr>
              <a:t>means </a:t>
            </a:r>
            <a:r>
              <a:rPr sz="1800" dirty="0">
                <a:solidFill>
                  <a:srgbClr val="FFFFFF"/>
                </a:solidFill>
                <a:latin typeface="Times New Roman"/>
                <a:cs typeface="Times New Roman"/>
              </a:rPr>
              <a:t>of </a:t>
            </a:r>
            <a:r>
              <a:rPr sz="1800" spc="-10" dirty="0">
                <a:solidFill>
                  <a:srgbClr val="FFFFFF"/>
                </a:solidFill>
                <a:latin typeface="Times New Roman"/>
                <a:cs typeface="Times New Roman"/>
              </a:rPr>
              <a:t>body </a:t>
            </a:r>
            <a:r>
              <a:rPr sz="1800" spc="-5" dirty="0">
                <a:solidFill>
                  <a:srgbClr val="FFFFFF"/>
                </a:solidFill>
                <a:latin typeface="Times New Roman"/>
                <a:cs typeface="Times New Roman"/>
              </a:rPr>
              <a:t>mass </a:t>
            </a:r>
            <a:r>
              <a:rPr sz="1800" dirty="0">
                <a:solidFill>
                  <a:srgbClr val="FFFFFF"/>
                </a:solidFill>
                <a:latin typeface="Times New Roman"/>
                <a:cs typeface="Times New Roman"/>
              </a:rPr>
              <a:t>index and </a:t>
            </a:r>
            <a:r>
              <a:rPr sz="1800" spc="-5" dirty="0">
                <a:solidFill>
                  <a:srgbClr val="FFFFFF"/>
                </a:solidFill>
                <a:latin typeface="Times New Roman"/>
                <a:cs typeface="Times New Roman"/>
              </a:rPr>
              <a:t>height-for-age,  </a:t>
            </a:r>
            <a:r>
              <a:rPr sz="1800" dirty="0">
                <a:solidFill>
                  <a:srgbClr val="FFFFFF"/>
                </a:solidFill>
                <a:latin typeface="Times New Roman"/>
                <a:cs typeface="Times New Roman"/>
              </a:rPr>
              <a:t>using the </a:t>
            </a:r>
            <a:r>
              <a:rPr sz="1800" spc="-25" dirty="0">
                <a:solidFill>
                  <a:srgbClr val="FFFFFF"/>
                </a:solidFill>
                <a:latin typeface="Times New Roman"/>
                <a:cs typeface="Times New Roman"/>
              </a:rPr>
              <a:t>WHO’s </a:t>
            </a:r>
            <a:r>
              <a:rPr sz="1800" dirty="0">
                <a:solidFill>
                  <a:srgbClr val="FFFFFF"/>
                </a:solidFill>
                <a:latin typeface="Times New Roman"/>
                <a:cs typeface="Times New Roman"/>
              </a:rPr>
              <a:t>reference</a:t>
            </a:r>
            <a:r>
              <a:rPr sz="1800" spc="-20" dirty="0">
                <a:solidFill>
                  <a:srgbClr val="FFFFFF"/>
                </a:solidFill>
                <a:latin typeface="Times New Roman"/>
                <a:cs typeface="Times New Roman"/>
              </a:rPr>
              <a:t> </a:t>
            </a:r>
            <a:r>
              <a:rPr sz="1800" dirty="0">
                <a:solidFill>
                  <a:srgbClr val="FFFFFF"/>
                </a:solidFill>
                <a:latin typeface="Times New Roman"/>
                <a:cs typeface="Times New Roman"/>
              </a:rPr>
              <a:t>curves.</a:t>
            </a:r>
            <a:endParaRPr sz="1800">
              <a:latin typeface="Times New Roman"/>
              <a:cs typeface="Times New Roman"/>
            </a:endParaRPr>
          </a:p>
          <a:p>
            <a:pPr>
              <a:lnSpc>
                <a:spcPct val="100000"/>
              </a:lnSpc>
              <a:buClr>
                <a:srgbClr val="FFFFFF"/>
              </a:buClr>
              <a:buFont typeface="Arial"/>
              <a:buChar char="•"/>
            </a:pPr>
            <a:endParaRPr sz="2000">
              <a:latin typeface="Times New Roman"/>
              <a:cs typeface="Times New Roman"/>
            </a:endParaRPr>
          </a:p>
          <a:p>
            <a:pPr>
              <a:lnSpc>
                <a:spcPct val="100000"/>
              </a:lnSpc>
              <a:spcBef>
                <a:spcPts val="20"/>
              </a:spcBef>
              <a:buClr>
                <a:srgbClr val="FFFFFF"/>
              </a:buClr>
              <a:buFont typeface="Arial"/>
              <a:buChar char="•"/>
            </a:pPr>
            <a:endParaRPr sz="1550">
              <a:latin typeface="Times New Roman"/>
              <a:cs typeface="Times New Roman"/>
            </a:endParaRPr>
          </a:p>
          <a:p>
            <a:pPr marL="393700" marR="46990" indent="-342900" algn="just">
              <a:lnSpc>
                <a:spcPct val="150000"/>
              </a:lnSpc>
              <a:spcBef>
                <a:spcPts val="5"/>
              </a:spcBef>
              <a:buFont typeface="Arial"/>
              <a:buChar char="•"/>
              <a:tabLst>
                <a:tab pos="393700" algn="l"/>
              </a:tabLst>
            </a:pPr>
            <a:r>
              <a:rPr sz="1800" dirty="0">
                <a:solidFill>
                  <a:srgbClr val="FFFFFF"/>
                </a:solidFill>
                <a:latin typeface="Times New Roman"/>
                <a:cs typeface="Times New Roman"/>
              </a:rPr>
              <a:t>It </a:t>
            </a:r>
            <a:r>
              <a:rPr sz="1800" spc="-5" dirty="0">
                <a:solidFill>
                  <a:srgbClr val="FFFFFF"/>
                </a:solidFill>
                <a:latin typeface="Times New Roman"/>
                <a:cs typeface="Times New Roman"/>
              </a:rPr>
              <a:t>was </a:t>
            </a:r>
            <a:r>
              <a:rPr sz="1800" dirty="0">
                <a:solidFill>
                  <a:srgbClr val="FFFFFF"/>
                </a:solidFill>
                <a:latin typeface="Times New Roman"/>
                <a:cs typeface="Times New Roman"/>
              </a:rPr>
              <a:t>found </a:t>
            </a:r>
            <a:r>
              <a:rPr sz="1800" spc="-5" dirty="0">
                <a:solidFill>
                  <a:srgbClr val="FFFFFF"/>
                </a:solidFill>
                <a:latin typeface="Times New Roman"/>
                <a:cs typeface="Times New Roman"/>
              </a:rPr>
              <a:t>that malnutrition </a:t>
            </a:r>
            <a:r>
              <a:rPr sz="1800" spc="-10" dirty="0">
                <a:solidFill>
                  <a:srgbClr val="FFFFFF"/>
                </a:solidFill>
                <a:latin typeface="Times New Roman"/>
                <a:cs typeface="Times New Roman"/>
              </a:rPr>
              <a:t>is </a:t>
            </a:r>
            <a:r>
              <a:rPr sz="1800" dirty="0">
                <a:solidFill>
                  <a:srgbClr val="FFFFFF"/>
                </a:solidFill>
                <a:latin typeface="Times New Roman"/>
                <a:cs typeface="Times New Roman"/>
              </a:rPr>
              <a:t>related to </a:t>
            </a:r>
            <a:r>
              <a:rPr sz="1800" spc="-5" dirty="0">
                <a:solidFill>
                  <a:srgbClr val="FFC000"/>
                </a:solidFill>
                <a:latin typeface="Times New Roman"/>
                <a:cs typeface="Times New Roman"/>
              </a:rPr>
              <a:t>crowding </a:t>
            </a:r>
            <a:r>
              <a:rPr sz="1800" dirty="0">
                <a:solidFill>
                  <a:srgbClr val="FFC000"/>
                </a:solidFill>
                <a:latin typeface="Times New Roman"/>
                <a:cs typeface="Times New Roman"/>
              </a:rPr>
              <a:t>in </a:t>
            </a:r>
            <a:r>
              <a:rPr sz="1800" spc="-5" dirty="0">
                <a:solidFill>
                  <a:srgbClr val="FFC000"/>
                </a:solidFill>
                <a:latin typeface="Times New Roman"/>
                <a:cs typeface="Times New Roman"/>
              </a:rPr>
              <a:t>permanent dentition </a:t>
            </a:r>
            <a:r>
              <a:rPr sz="1800" spc="-5" dirty="0">
                <a:solidFill>
                  <a:srgbClr val="FFFFFF"/>
                </a:solidFill>
                <a:latin typeface="Times New Roman"/>
                <a:cs typeface="Times New Roman"/>
              </a:rPr>
              <a:t>among  mouth-breathing </a:t>
            </a:r>
            <a:r>
              <a:rPr sz="1800">
                <a:solidFill>
                  <a:srgbClr val="FFFFFF"/>
                </a:solidFill>
                <a:latin typeface="Times New Roman"/>
                <a:cs typeface="Times New Roman"/>
              </a:rPr>
              <a:t>adolescents</a:t>
            </a:r>
            <a:r>
              <a:rPr sz="1800" smtClean="0">
                <a:solidFill>
                  <a:srgbClr val="FFFFFF"/>
                </a:solidFill>
                <a:latin typeface="Times New Roman"/>
                <a:cs typeface="Times New Roman"/>
              </a:rPr>
              <a:t>.</a:t>
            </a:r>
            <a:endParaRPr lang="en-US" sz="1800" dirty="0" smtClean="0">
              <a:solidFill>
                <a:srgbClr val="FFFFFF"/>
              </a:solidFill>
              <a:latin typeface="Times New Roman"/>
              <a:cs typeface="Times New Roman"/>
            </a:endParaRPr>
          </a:p>
          <a:p>
            <a:pPr marL="393700" marR="46990" indent="-342900" algn="just">
              <a:lnSpc>
                <a:spcPct val="150000"/>
              </a:lnSpc>
              <a:spcBef>
                <a:spcPts val="5"/>
              </a:spcBef>
              <a:buFont typeface="Arial"/>
              <a:buChar char="•"/>
              <a:tabLst>
                <a:tab pos="393700" algn="l"/>
              </a:tabLst>
            </a:pPr>
            <a:r>
              <a:rPr lang="en-US" dirty="0" smtClean="0">
                <a:solidFill>
                  <a:srgbClr val="FFFFFF"/>
                </a:solidFill>
                <a:latin typeface="Times New Roman"/>
                <a:cs typeface="Times New Roman"/>
              </a:rPr>
              <a:t>Lack of adequate nutrition may cause deficiency diseases example rickets.</a:t>
            </a:r>
            <a:endParaRPr sz="1800">
              <a:latin typeface="Times New Roman"/>
              <a:cs typeface="Times New Roman"/>
            </a:endParaRPr>
          </a:p>
          <a:p>
            <a:pPr>
              <a:lnSpc>
                <a:spcPct val="100000"/>
              </a:lnSpc>
              <a:buClr>
                <a:srgbClr val="FFFFFF"/>
              </a:buClr>
              <a:buFont typeface="Arial"/>
              <a:buChar char="•"/>
            </a:pPr>
            <a:endParaRPr sz="2000">
              <a:latin typeface="Times New Roman"/>
              <a:cs typeface="Times New Roman"/>
            </a:endParaRPr>
          </a:p>
          <a:p>
            <a:pPr>
              <a:lnSpc>
                <a:spcPct val="100000"/>
              </a:lnSpc>
              <a:spcBef>
                <a:spcPts val="20"/>
              </a:spcBef>
              <a:buClr>
                <a:srgbClr val="FFFFFF"/>
              </a:buClr>
              <a:buFont typeface="Arial"/>
              <a:buChar char="•"/>
            </a:pPr>
            <a:endParaRPr sz="1550">
              <a:latin typeface="Times New Roman"/>
              <a:cs typeface="Times New Roman"/>
            </a:endParaRPr>
          </a:p>
        </p:txBody>
      </p:sp>
      <p:sp>
        <p:nvSpPr>
          <p:cNvPr id="4" name="object 4"/>
          <p:cNvSpPr txBox="1"/>
          <p:nvPr/>
        </p:nvSpPr>
        <p:spPr>
          <a:xfrm>
            <a:off x="8324088" y="6465214"/>
            <a:ext cx="309880" cy="177800"/>
          </a:xfrm>
          <a:prstGeom prst="rect">
            <a:avLst/>
          </a:prstGeom>
        </p:spPr>
        <p:txBody>
          <a:bodyPr vert="horz" wrap="square" lIns="0" tIns="0" rIns="0" bIns="0" rtlCol="0">
            <a:spAutoFit/>
          </a:bodyPr>
          <a:lstStyle/>
          <a:p>
            <a:pPr marL="38100">
              <a:lnSpc>
                <a:spcPts val="1240"/>
              </a:lnSpc>
            </a:pPr>
            <a:fld id="{81D60167-4931-47E6-BA6A-407CBD079E47}" type="slidenum">
              <a:rPr sz="1200" dirty="0">
                <a:solidFill>
                  <a:srgbClr val="888888"/>
                </a:solidFill>
                <a:latin typeface="Carlito"/>
                <a:cs typeface="Carlito"/>
              </a:rPr>
              <a:pPr marL="38100">
                <a:lnSpc>
                  <a:spcPts val="1240"/>
                </a:lnSpc>
              </a:pPr>
              <a:t>30</a:t>
            </a:fld>
            <a:endParaRPr sz="1200">
              <a:latin typeface="Carlito"/>
              <a:cs typeface="Carlito"/>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200400" y="4952999"/>
            <a:ext cx="2743200" cy="1904999"/>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383540" y="247599"/>
            <a:ext cx="8380095" cy="4775835"/>
          </a:xfrm>
          <a:prstGeom prst="rect">
            <a:avLst/>
          </a:prstGeom>
        </p:spPr>
        <p:txBody>
          <a:bodyPr vert="horz" wrap="square" lIns="0" tIns="12700" rIns="0" bIns="0" rtlCol="0">
            <a:spAutoFit/>
          </a:bodyPr>
          <a:lstStyle/>
          <a:p>
            <a:pPr marL="3173095" algn="just">
              <a:lnSpc>
                <a:spcPct val="100000"/>
              </a:lnSpc>
              <a:spcBef>
                <a:spcPts val="100"/>
              </a:spcBef>
            </a:pPr>
            <a:r>
              <a:rPr sz="1800" spc="-15" dirty="0">
                <a:solidFill>
                  <a:srgbClr val="FFC000"/>
                </a:solidFill>
                <a:latin typeface="Times New Roman"/>
                <a:cs typeface="Times New Roman"/>
              </a:rPr>
              <a:t>Vitamin-A</a:t>
            </a:r>
            <a:r>
              <a:rPr sz="1800" spc="-114" dirty="0">
                <a:solidFill>
                  <a:srgbClr val="FFC000"/>
                </a:solidFill>
                <a:latin typeface="Times New Roman"/>
                <a:cs typeface="Times New Roman"/>
              </a:rPr>
              <a:t> </a:t>
            </a:r>
            <a:r>
              <a:rPr sz="1800" dirty="0">
                <a:solidFill>
                  <a:srgbClr val="FFC000"/>
                </a:solidFill>
                <a:latin typeface="Times New Roman"/>
                <a:cs typeface="Times New Roman"/>
              </a:rPr>
              <a:t>Deficiency</a:t>
            </a:r>
            <a:endParaRPr sz="1800">
              <a:latin typeface="Times New Roman"/>
              <a:cs typeface="Times New Roman"/>
            </a:endParaRPr>
          </a:p>
          <a:p>
            <a:pPr marL="469900" marR="5715" indent="-457834" algn="just">
              <a:lnSpc>
                <a:spcPct val="150000"/>
              </a:lnSpc>
              <a:spcBef>
                <a:spcPts val="1105"/>
              </a:spcBef>
              <a:buFont typeface="Arial"/>
              <a:buChar char="•"/>
              <a:tabLst>
                <a:tab pos="470534" algn="l"/>
              </a:tabLst>
            </a:pPr>
            <a:r>
              <a:rPr sz="1800" dirty="0">
                <a:solidFill>
                  <a:srgbClr val="FFFFFF"/>
                </a:solidFill>
                <a:latin typeface="Times New Roman"/>
                <a:cs typeface="Times New Roman"/>
              </a:rPr>
              <a:t>In </a:t>
            </a:r>
            <a:r>
              <a:rPr sz="1800" spc="-5" dirty="0">
                <a:solidFill>
                  <a:srgbClr val="FFFFFF"/>
                </a:solidFill>
                <a:latin typeface="Times New Roman"/>
                <a:cs typeface="Times New Roman"/>
              </a:rPr>
              <a:t>the developing tooth </a:t>
            </a:r>
            <a:r>
              <a:rPr sz="1800" dirty="0">
                <a:solidFill>
                  <a:srgbClr val="FFFFFF"/>
                </a:solidFill>
                <a:latin typeface="Times New Roman"/>
                <a:cs typeface="Times New Roman"/>
              </a:rPr>
              <a:t>that </a:t>
            </a:r>
            <a:r>
              <a:rPr sz="1800" spc="-5" dirty="0">
                <a:solidFill>
                  <a:srgbClr val="FFFFFF"/>
                </a:solidFill>
                <a:latin typeface="Times New Roman"/>
                <a:cs typeface="Times New Roman"/>
              </a:rPr>
              <a:t>is deficient </a:t>
            </a:r>
            <a:r>
              <a:rPr sz="1800" dirty="0">
                <a:solidFill>
                  <a:srgbClr val="FFFFFF"/>
                </a:solidFill>
                <a:latin typeface="Times New Roman"/>
                <a:cs typeface="Times New Roman"/>
              </a:rPr>
              <a:t>in </a:t>
            </a:r>
            <a:r>
              <a:rPr sz="1800" spc="-15" dirty="0">
                <a:solidFill>
                  <a:srgbClr val="FFC000"/>
                </a:solidFill>
                <a:latin typeface="Times New Roman"/>
                <a:cs typeface="Times New Roman"/>
              </a:rPr>
              <a:t>Vitamin-A</a:t>
            </a:r>
            <a:r>
              <a:rPr sz="1800" spc="-15" dirty="0">
                <a:solidFill>
                  <a:srgbClr val="FFFFFF"/>
                </a:solidFill>
                <a:latin typeface="Times New Roman"/>
                <a:cs typeface="Times New Roman"/>
              </a:rPr>
              <a:t>, </a:t>
            </a:r>
            <a:r>
              <a:rPr sz="1800" spc="-5" dirty="0">
                <a:solidFill>
                  <a:srgbClr val="FFFFFF"/>
                </a:solidFill>
                <a:latin typeface="Times New Roman"/>
                <a:cs typeface="Times New Roman"/>
              </a:rPr>
              <a:t>the odontogenic epithelium  </a:t>
            </a:r>
            <a:r>
              <a:rPr sz="1800" dirty="0">
                <a:solidFill>
                  <a:srgbClr val="FFFFFF"/>
                </a:solidFill>
                <a:latin typeface="Times New Roman"/>
                <a:cs typeface="Times New Roman"/>
              </a:rPr>
              <a:t>fails to </a:t>
            </a:r>
            <a:r>
              <a:rPr sz="1800" spc="-10" dirty="0">
                <a:solidFill>
                  <a:srgbClr val="FFFFFF"/>
                </a:solidFill>
                <a:latin typeface="Times New Roman"/>
                <a:cs typeface="Times New Roman"/>
              </a:rPr>
              <a:t>undergo </a:t>
            </a:r>
            <a:r>
              <a:rPr sz="1800" spc="-5" dirty="0">
                <a:solidFill>
                  <a:srgbClr val="FFFFFF"/>
                </a:solidFill>
                <a:latin typeface="Times New Roman"/>
                <a:cs typeface="Times New Roman"/>
              </a:rPr>
              <a:t>normal histodifferentiation </a:t>
            </a:r>
            <a:r>
              <a:rPr sz="1800" dirty="0">
                <a:solidFill>
                  <a:srgbClr val="FFFFFF"/>
                </a:solidFill>
                <a:latin typeface="Times New Roman"/>
                <a:cs typeface="Times New Roman"/>
              </a:rPr>
              <a:t>and </a:t>
            </a:r>
            <a:r>
              <a:rPr sz="1800" spc="-5" dirty="0">
                <a:solidFill>
                  <a:srgbClr val="FFFFFF"/>
                </a:solidFill>
                <a:latin typeface="Times New Roman"/>
                <a:cs typeface="Times New Roman"/>
              </a:rPr>
              <a:t>morphodifferentiation, </a:t>
            </a:r>
            <a:r>
              <a:rPr sz="1800" dirty="0">
                <a:solidFill>
                  <a:srgbClr val="FFFFFF"/>
                </a:solidFill>
                <a:latin typeface="Times New Roman"/>
                <a:cs typeface="Times New Roman"/>
              </a:rPr>
              <a:t>resulting </a:t>
            </a:r>
            <a:r>
              <a:rPr sz="1800" spc="-5" dirty="0">
                <a:solidFill>
                  <a:srgbClr val="FFFFFF"/>
                </a:solidFill>
                <a:latin typeface="Times New Roman"/>
                <a:cs typeface="Times New Roman"/>
              </a:rPr>
              <a:t>in </a:t>
            </a:r>
            <a:r>
              <a:rPr sz="1800" dirty="0">
                <a:solidFill>
                  <a:srgbClr val="FFFFFF"/>
                </a:solidFill>
                <a:latin typeface="Times New Roman"/>
                <a:cs typeface="Times New Roman"/>
              </a:rPr>
              <a:t>the  distortion </a:t>
            </a:r>
            <a:r>
              <a:rPr sz="1800" spc="-5" dirty="0">
                <a:solidFill>
                  <a:srgbClr val="FFFFFF"/>
                </a:solidFill>
                <a:latin typeface="Times New Roman"/>
                <a:cs typeface="Times New Roman"/>
              </a:rPr>
              <a:t>of </a:t>
            </a:r>
            <a:r>
              <a:rPr sz="1800" dirty="0">
                <a:solidFill>
                  <a:srgbClr val="FFFFFF"/>
                </a:solidFill>
                <a:latin typeface="Times New Roman"/>
                <a:cs typeface="Times New Roman"/>
              </a:rPr>
              <a:t>the </a:t>
            </a:r>
            <a:r>
              <a:rPr sz="1800" spc="-5" dirty="0">
                <a:solidFill>
                  <a:srgbClr val="FFFFFF"/>
                </a:solidFill>
                <a:latin typeface="Times New Roman"/>
                <a:cs typeface="Times New Roman"/>
              </a:rPr>
              <a:t>shape of </a:t>
            </a:r>
            <a:r>
              <a:rPr sz="1800" dirty="0">
                <a:solidFill>
                  <a:srgbClr val="FFFFFF"/>
                </a:solidFill>
                <a:latin typeface="Times New Roman"/>
                <a:cs typeface="Times New Roman"/>
              </a:rPr>
              <a:t>the</a:t>
            </a:r>
            <a:r>
              <a:rPr sz="1800" spc="-20" dirty="0">
                <a:solidFill>
                  <a:srgbClr val="FFFFFF"/>
                </a:solidFill>
                <a:latin typeface="Times New Roman"/>
                <a:cs typeface="Times New Roman"/>
              </a:rPr>
              <a:t> </a:t>
            </a:r>
            <a:r>
              <a:rPr sz="1800" dirty="0">
                <a:solidFill>
                  <a:srgbClr val="FFFFFF"/>
                </a:solidFill>
                <a:latin typeface="Times New Roman"/>
                <a:cs typeface="Times New Roman"/>
              </a:rPr>
              <a:t>teeth.</a:t>
            </a:r>
            <a:endParaRPr sz="1800">
              <a:latin typeface="Times New Roman"/>
              <a:cs typeface="Times New Roman"/>
            </a:endParaRPr>
          </a:p>
          <a:p>
            <a:pPr marL="469900" marR="8890" indent="-457834" algn="just">
              <a:lnSpc>
                <a:spcPct val="150000"/>
              </a:lnSpc>
              <a:spcBef>
                <a:spcPts val="434"/>
              </a:spcBef>
              <a:buFont typeface="Arial"/>
              <a:buChar char="•"/>
              <a:tabLst>
                <a:tab pos="470534" algn="l"/>
              </a:tabLst>
            </a:pPr>
            <a:r>
              <a:rPr sz="1800" dirty="0">
                <a:solidFill>
                  <a:srgbClr val="FFFFFF"/>
                </a:solidFill>
                <a:latin typeface="Times New Roman"/>
                <a:cs typeface="Times New Roman"/>
              </a:rPr>
              <a:t>Since the </a:t>
            </a:r>
            <a:r>
              <a:rPr sz="1800" spc="-5" dirty="0">
                <a:solidFill>
                  <a:srgbClr val="FFFFFF"/>
                </a:solidFill>
                <a:latin typeface="Times New Roman"/>
                <a:cs typeface="Times New Roman"/>
              </a:rPr>
              <a:t>enamel </a:t>
            </a:r>
            <a:r>
              <a:rPr sz="1800" dirty="0">
                <a:solidFill>
                  <a:srgbClr val="FFFFFF"/>
                </a:solidFill>
                <a:latin typeface="Times New Roman"/>
                <a:cs typeface="Times New Roman"/>
              </a:rPr>
              <a:t>forming </a:t>
            </a:r>
            <a:r>
              <a:rPr sz="1800" spc="-5" dirty="0">
                <a:solidFill>
                  <a:srgbClr val="FFFFFF"/>
                </a:solidFill>
                <a:latin typeface="Times New Roman"/>
                <a:cs typeface="Times New Roman"/>
              </a:rPr>
              <a:t>cells are </a:t>
            </a:r>
            <a:r>
              <a:rPr sz="1800" dirty="0">
                <a:solidFill>
                  <a:srgbClr val="FFFFFF"/>
                </a:solidFill>
                <a:latin typeface="Times New Roman"/>
                <a:cs typeface="Times New Roman"/>
              </a:rPr>
              <a:t>disturbed, </a:t>
            </a:r>
            <a:r>
              <a:rPr sz="1800" spc="-5" dirty="0">
                <a:solidFill>
                  <a:srgbClr val="FFFFFF"/>
                </a:solidFill>
                <a:latin typeface="Times New Roman"/>
                <a:cs typeface="Times New Roman"/>
              </a:rPr>
              <a:t>enamel </a:t>
            </a:r>
            <a:r>
              <a:rPr sz="1800" dirty="0">
                <a:solidFill>
                  <a:srgbClr val="FFFFFF"/>
                </a:solidFill>
                <a:latin typeface="Times New Roman"/>
                <a:cs typeface="Times New Roman"/>
              </a:rPr>
              <a:t>matrix </a:t>
            </a:r>
            <a:r>
              <a:rPr sz="1800" spc="-5" dirty="0">
                <a:solidFill>
                  <a:srgbClr val="FFFFFF"/>
                </a:solidFill>
                <a:latin typeface="Times New Roman"/>
                <a:cs typeface="Times New Roman"/>
              </a:rPr>
              <a:t>is arrested </a:t>
            </a:r>
            <a:r>
              <a:rPr sz="1800" dirty="0">
                <a:solidFill>
                  <a:srgbClr val="FFFFFF"/>
                </a:solidFill>
                <a:latin typeface="Times New Roman"/>
                <a:cs typeface="Times New Roman"/>
              </a:rPr>
              <a:t>&amp;/or </a:t>
            </a:r>
            <a:r>
              <a:rPr sz="1800" spc="-5" dirty="0">
                <a:solidFill>
                  <a:srgbClr val="FFFFFF"/>
                </a:solidFill>
                <a:latin typeface="Times New Roman"/>
                <a:cs typeface="Times New Roman"/>
              </a:rPr>
              <a:t>poorly  </a:t>
            </a:r>
            <a:r>
              <a:rPr sz="1800" dirty="0">
                <a:solidFill>
                  <a:srgbClr val="FFFFFF"/>
                </a:solidFill>
                <a:latin typeface="Times New Roman"/>
                <a:cs typeface="Times New Roman"/>
              </a:rPr>
              <a:t>defined </a:t>
            </a:r>
            <a:r>
              <a:rPr sz="1800" spc="-5" dirty="0">
                <a:solidFill>
                  <a:srgbClr val="FFFFFF"/>
                </a:solidFill>
                <a:latin typeface="Times New Roman"/>
                <a:cs typeface="Times New Roman"/>
              </a:rPr>
              <a:t>so </a:t>
            </a:r>
            <a:r>
              <a:rPr sz="1800" dirty="0">
                <a:solidFill>
                  <a:srgbClr val="FFFFFF"/>
                </a:solidFill>
                <a:latin typeface="Times New Roman"/>
                <a:cs typeface="Times New Roman"/>
              </a:rPr>
              <a:t>that calcification </a:t>
            </a:r>
            <a:r>
              <a:rPr sz="1800" spc="-5" dirty="0">
                <a:solidFill>
                  <a:srgbClr val="FFFFFF"/>
                </a:solidFill>
                <a:latin typeface="Times New Roman"/>
                <a:cs typeface="Times New Roman"/>
              </a:rPr>
              <a:t>is </a:t>
            </a:r>
            <a:r>
              <a:rPr sz="1800" dirty="0">
                <a:solidFill>
                  <a:srgbClr val="FFFFFF"/>
                </a:solidFill>
                <a:latin typeface="Times New Roman"/>
                <a:cs typeface="Times New Roman"/>
              </a:rPr>
              <a:t>disturbed and </a:t>
            </a:r>
            <a:r>
              <a:rPr sz="1800" spc="-5" dirty="0">
                <a:solidFill>
                  <a:srgbClr val="FFFFFF"/>
                </a:solidFill>
                <a:latin typeface="Times New Roman"/>
                <a:cs typeface="Times New Roman"/>
              </a:rPr>
              <a:t>enamel </a:t>
            </a:r>
            <a:r>
              <a:rPr sz="1800" dirty="0">
                <a:solidFill>
                  <a:srgbClr val="FFFFFF"/>
                </a:solidFill>
                <a:latin typeface="Times New Roman"/>
                <a:cs typeface="Times New Roman"/>
              </a:rPr>
              <a:t>hypoplasia</a:t>
            </a:r>
            <a:r>
              <a:rPr sz="1800" spc="-65" dirty="0">
                <a:solidFill>
                  <a:srgbClr val="FFFFFF"/>
                </a:solidFill>
                <a:latin typeface="Times New Roman"/>
                <a:cs typeface="Times New Roman"/>
              </a:rPr>
              <a:t> </a:t>
            </a:r>
            <a:r>
              <a:rPr sz="1800" dirty="0">
                <a:solidFill>
                  <a:srgbClr val="FFFFFF"/>
                </a:solidFill>
                <a:latin typeface="Times New Roman"/>
                <a:cs typeface="Times New Roman"/>
              </a:rPr>
              <a:t>results.</a:t>
            </a:r>
            <a:endParaRPr sz="1800">
              <a:latin typeface="Times New Roman"/>
              <a:cs typeface="Times New Roman"/>
            </a:endParaRPr>
          </a:p>
          <a:p>
            <a:pPr marL="469900" indent="-457834" algn="just">
              <a:lnSpc>
                <a:spcPct val="100000"/>
              </a:lnSpc>
              <a:spcBef>
                <a:spcPts val="1515"/>
              </a:spcBef>
              <a:buFont typeface="Arial"/>
              <a:buChar char="•"/>
              <a:tabLst>
                <a:tab pos="470534" algn="l"/>
              </a:tabLst>
            </a:pPr>
            <a:r>
              <a:rPr sz="1800" dirty="0">
                <a:solidFill>
                  <a:srgbClr val="FFFFFF"/>
                </a:solidFill>
                <a:latin typeface="Times New Roman"/>
                <a:cs typeface="Times New Roman"/>
              </a:rPr>
              <a:t>Eruption rate </a:t>
            </a:r>
            <a:r>
              <a:rPr sz="1800" spc="-5" dirty="0">
                <a:solidFill>
                  <a:srgbClr val="FFFFFF"/>
                </a:solidFill>
                <a:latin typeface="Times New Roman"/>
                <a:cs typeface="Times New Roman"/>
              </a:rPr>
              <a:t>is </a:t>
            </a:r>
            <a:r>
              <a:rPr sz="1800" dirty="0">
                <a:solidFill>
                  <a:srgbClr val="FFFFFF"/>
                </a:solidFill>
                <a:latin typeface="Times New Roman"/>
                <a:cs typeface="Times New Roman"/>
              </a:rPr>
              <a:t>retarded and in prolonged deficiencies eruption</a:t>
            </a:r>
            <a:r>
              <a:rPr sz="1800" spc="-75" dirty="0">
                <a:solidFill>
                  <a:srgbClr val="FFFFFF"/>
                </a:solidFill>
                <a:latin typeface="Times New Roman"/>
                <a:cs typeface="Times New Roman"/>
              </a:rPr>
              <a:t> </a:t>
            </a:r>
            <a:r>
              <a:rPr sz="1800" dirty="0">
                <a:solidFill>
                  <a:srgbClr val="FFFFFF"/>
                </a:solidFill>
                <a:latin typeface="Times New Roman"/>
                <a:cs typeface="Times New Roman"/>
              </a:rPr>
              <a:t>ceases.</a:t>
            </a:r>
            <a:endParaRPr sz="1800">
              <a:latin typeface="Times New Roman"/>
              <a:cs typeface="Times New Roman"/>
            </a:endParaRPr>
          </a:p>
          <a:p>
            <a:pPr marL="469900" indent="-457834" algn="just">
              <a:lnSpc>
                <a:spcPct val="100000"/>
              </a:lnSpc>
              <a:spcBef>
                <a:spcPts val="1515"/>
              </a:spcBef>
              <a:buFont typeface="Arial"/>
              <a:buChar char="•"/>
              <a:tabLst>
                <a:tab pos="470534" algn="l"/>
              </a:tabLst>
            </a:pPr>
            <a:r>
              <a:rPr sz="1800" dirty="0">
                <a:solidFill>
                  <a:srgbClr val="FFFFFF"/>
                </a:solidFill>
                <a:latin typeface="Times New Roman"/>
                <a:cs typeface="Times New Roman"/>
              </a:rPr>
              <a:t>The alveolar bone </a:t>
            </a:r>
            <a:r>
              <a:rPr sz="1800" spc="-5" dirty="0">
                <a:solidFill>
                  <a:srgbClr val="FFFFFF"/>
                </a:solidFill>
                <a:latin typeface="Times New Roman"/>
                <a:cs typeface="Times New Roman"/>
              </a:rPr>
              <a:t>is </a:t>
            </a:r>
            <a:r>
              <a:rPr sz="1800" dirty="0">
                <a:solidFill>
                  <a:srgbClr val="FFFFFF"/>
                </a:solidFill>
                <a:latin typeface="Times New Roman"/>
                <a:cs typeface="Times New Roman"/>
              </a:rPr>
              <a:t>retarded in </a:t>
            </a:r>
            <a:r>
              <a:rPr sz="1800" spc="-5" dirty="0">
                <a:solidFill>
                  <a:srgbClr val="FFFFFF"/>
                </a:solidFill>
                <a:latin typeface="Times New Roman"/>
                <a:cs typeface="Times New Roman"/>
              </a:rPr>
              <a:t>its </a:t>
            </a:r>
            <a:r>
              <a:rPr sz="1800" dirty="0">
                <a:solidFill>
                  <a:srgbClr val="FFFFFF"/>
                </a:solidFill>
                <a:latin typeface="Times New Roman"/>
                <a:cs typeface="Times New Roman"/>
              </a:rPr>
              <a:t>rate of</a:t>
            </a:r>
            <a:r>
              <a:rPr sz="1800" spc="-45" dirty="0">
                <a:solidFill>
                  <a:srgbClr val="FFFFFF"/>
                </a:solidFill>
                <a:latin typeface="Times New Roman"/>
                <a:cs typeface="Times New Roman"/>
              </a:rPr>
              <a:t> </a:t>
            </a:r>
            <a:r>
              <a:rPr sz="1800" dirty="0">
                <a:solidFill>
                  <a:srgbClr val="FFFFFF"/>
                </a:solidFill>
                <a:latin typeface="Times New Roman"/>
                <a:cs typeface="Times New Roman"/>
              </a:rPr>
              <a:t>formation.</a:t>
            </a:r>
            <a:endParaRPr sz="1800">
              <a:latin typeface="Times New Roman"/>
              <a:cs typeface="Times New Roman"/>
            </a:endParaRPr>
          </a:p>
          <a:p>
            <a:pPr marL="469900" marR="5080" indent="-457834" algn="just">
              <a:lnSpc>
                <a:spcPct val="150000"/>
              </a:lnSpc>
              <a:spcBef>
                <a:spcPts val="430"/>
              </a:spcBef>
              <a:buFont typeface="Arial"/>
              <a:buChar char="•"/>
              <a:tabLst>
                <a:tab pos="470534" algn="l"/>
              </a:tabLst>
            </a:pPr>
            <a:r>
              <a:rPr sz="1800" dirty="0">
                <a:solidFill>
                  <a:srgbClr val="FFFFFF"/>
                </a:solidFill>
                <a:latin typeface="Times New Roman"/>
                <a:cs typeface="Times New Roman"/>
              </a:rPr>
              <a:t>The </a:t>
            </a:r>
            <a:r>
              <a:rPr sz="1800" spc="-5" dirty="0">
                <a:solidFill>
                  <a:srgbClr val="FFFFFF"/>
                </a:solidFill>
                <a:latin typeface="Times New Roman"/>
                <a:cs typeface="Times New Roman"/>
              </a:rPr>
              <a:t>gingival epithelium becomes hyperplastic </a:t>
            </a:r>
            <a:r>
              <a:rPr sz="1800" dirty="0">
                <a:solidFill>
                  <a:srgbClr val="FFFFFF"/>
                </a:solidFill>
                <a:latin typeface="Times New Roman"/>
                <a:cs typeface="Times New Roman"/>
              </a:rPr>
              <a:t>&amp; in prolonged </a:t>
            </a:r>
            <a:r>
              <a:rPr sz="1800" spc="-5" dirty="0">
                <a:solidFill>
                  <a:srgbClr val="FFFFFF"/>
                </a:solidFill>
                <a:latin typeface="Times New Roman"/>
                <a:cs typeface="Times New Roman"/>
              </a:rPr>
              <a:t>deficiencies shows  keratinization. This tissue is easily </a:t>
            </a:r>
            <a:r>
              <a:rPr sz="1800" dirty="0">
                <a:solidFill>
                  <a:srgbClr val="FFFFFF"/>
                </a:solidFill>
                <a:latin typeface="Times New Roman"/>
                <a:cs typeface="Times New Roman"/>
              </a:rPr>
              <a:t>invaded </a:t>
            </a:r>
            <a:r>
              <a:rPr sz="1800" spc="-10" dirty="0">
                <a:solidFill>
                  <a:srgbClr val="FFFFFF"/>
                </a:solidFill>
                <a:latin typeface="Times New Roman"/>
                <a:cs typeface="Times New Roman"/>
              </a:rPr>
              <a:t>by </a:t>
            </a:r>
            <a:r>
              <a:rPr sz="1800" spc="-5" dirty="0">
                <a:solidFill>
                  <a:srgbClr val="FFFFFF"/>
                </a:solidFill>
                <a:latin typeface="Times New Roman"/>
                <a:cs typeface="Times New Roman"/>
              </a:rPr>
              <a:t>bacteria that </a:t>
            </a:r>
            <a:r>
              <a:rPr sz="1800" spc="-10" dirty="0">
                <a:solidFill>
                  <a:srgbClr val="FFFFFF"/>
                </a:solidFill>
                <a:latin typeface="Times New Roman"/>
                <a:cs typeface="Times New Roman"/>
              </a:rPr>
              <a:t>may </a:t>
            </a:r>
            <a:r>
              <a:rPr sz="1800" spc="-5" dirty="0">
                <a:solidFill>
                  <a:srgbClr val="FFFFFF"/>
                </a:solidFill>
                <a:latin typeface="Times New Roman"/>
                <a:cs typeface="Times New Roman"/>
              </a:rPr>
              <a:t>cause </a:t>
            </a:r>
            <a:r>
              <a:rPr sz="1800" dirty="0">
                <a:solidFill>
                  <a:srgbClr val="FFFFFF"/>
                </a:solidFill>
                <a:latin typeface="Times New Roman"/>
                <a:cs typeface="Times New Roman"/>
              </a:rPr>
              <a:t>periodontal  disease.</a:t>
            </a:r>
            <a:endParaRPr sz="1800">
              <a:latin typeface="Times New Roman"/>
              <a:cs typeface="Times New Roman"/>
            </a:endParaRPr>
          </a:p>
        </p:txBody>
      </p:sp>
      <p:sp>
        <p:nvSpPr>
          <p:cNvPr id="4" name="object 4"/>
          <p:cNvSpPr txBox="1"/>
          <p:nvPr/>
        </p:nvSpPr>
        <p:spPr>
          <a:xfrm>
            <a:off x="8324088" y="6465214"/>
            <a:ext cx="309880" cy="177800"/>
          </a:xfrm>
          <a:prstGeom prst="rect">
            <a:avLst/>
          </a:prstGeom>
        </p:spPr>
        <p:txBody>
          <a:bodyPr vert="horz" wrap="square" lIns="0" tIns="0" rIns="0" bIns="0" rtlCol="0">
            <a:spAutoFit/>
          </a:bodyPr>
          <a:lstStyle/>
          <a:p>
            <a:pPr marL="38100">
              <a:lnSpc>
                <a:spcPts val="1240"/>
              </a:lnSpc>
            </a:pPr>
            <a:fld id="{81D60167-4931-47E6-BA6A-407CBD079E47}" type="slidenum">
              <a:rPr sz="1200" dirty="0">
                <a:solidFill>
                  <a:srgbClr val="888888"/>
                </a:solidFill>
                <a:latin typeface="Carlito"/>
                <a:cs typeface="Carlito"/>
              </a:rPr>
              <a:pPr marL="38100">
                <a:lnSpc>
                  <a:spcPts val="1240"/>
                </a:lnSpc>
              </a:pPr>
              <a:t>31</a:t>
            </a:fld>
            <a:endParaRPr sz="1200">
              <a:latin typeface="Carlito"/>
              <a:cs typeface="Carlito"/>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7340" y="223215"/>
            <a:ext cx="8528685" cy="5019675"/>
          </a:xfrm>
          <a:prstGeom prst="rect">
            <a:avLst/>
          </a:prstGeom>
        </p:spPr>
        <p:txBody>
          <a:bodyPr vert="horz" wrap="square" lIns="0" tIns="12700" rIns="0" bIns="0" rtlCol="0">
            <a:spAutoFit/>
          </a:bodyPr>
          <a:lstStyle/>
          <a:p>
            <a:pPr algn="ctr">
              <a:lnSpc>
                <a:spcPct val="100000"/>
              </a:lnSpc>
              <a:spcBef>
                <a:spcPts val="100"/>
              </a:spcBef>
            </a:pPr>
            <a:r>
              <a:rPr sz="1800" spc="-15" dirty="0">
                <a:solidFill>
                  <a:srgbClr val="FFC000"/>
                </a:solidFill>
                <a:latin typeface="Times New Roman"/>
                <a:cs typeface="Times New Roman"/>
              </a:rPr>
              <a:t>Vitamin-D</a:t>
            </a:r>
            <a:r>
              <a:rPr sz="1800" spc="-20" dirty="0">
                <a:solidFill>
                  <a:srgbClr val="FFC000"/>
                </a:solidFill>
                <a:latin typeface="Times New Roman"/>
                <a:cs typeface="Times New Roman"/>
              </a:rPr>
              <a:t> </a:t>
            </a:r>
            <a:r>
              <a:rPr sz="1800" dirty="0">
                <a:solidFill>
                  <a:srgbClr val="FFC000"/>
                </a:solidFill>
                <a:latin typeface="Times New Roman"/>
                <a:cs typeface="Times New Roman"/>
              </a:rPr>
              <a:t>Deficiency</a:t>
            </a:r>
            <a:endParaRPr sz="1800">
              <a:latin typeface="Times New Roman"/>
              <a:cs typeface="Times New Roman"/>
            </a:endParaRPr>
          </a:p>
          <a:p>
            <a:pPr>
              <a:lnSpc>
                <a:spcPct val="100000"/>
              </a:lnSpc>
              <a:spcBef>
                <a:spcPts val="20"/>
              </a:spcBef>
            </a:pPr>
            <a:endParaRPr sz="2050">
              <a:latin typeface="Times New Roman"/>
              <a:cs typeface="Times New Roman"/>
            </a:endParaRPr>
          </a:p>
          <a:p>
            <a:pPr marL="469900" indent="-457200">
              <a:lnSpc>
                <a:spcPct val="100000"/>
              </a:lnSpc>
              <a:buFont typeface="Arial"/>
              <a:buChar char="•"/>
              <a:tabLst>
                <a:tab pos="469265" algn="l"/>
                <a:tab pos="469900" algn="l"/>
              </a:tabLst>
            </a:pPr>
            <a:r>
              <a:rPr sz="1800" dirty="0">
                <a:solidFill>
                  <a:srgbClr val="FFFFFF"/>
                </a:solidFill>
                <a:latin typeface="Times New Roman"/>
                <a:cs typeface="Times New Roman"/>
              </a:rPr>
              <a:t>It </a:t>
            </a:r>
            <a:r>
              <a:rPr sz="1800" spc="-5" dirty="0">
                <a:solidFill>
                  <a:srgbClr val="FFFFFF"/>
                </a:solidFill>
                <a:latin typeface="Times New Roman"/>
                <a:cs typeface="Times New Roman"/>
              </a:rPr>
              <a:t>is </a:t>
            </a:r>
            <a:r>
              <a:rPr sz="1800" dirty="0">
                <a:solidFill>
                  <a:srgbClr val="FFFFFF"/>
                </a:solidFill>
                <a:latin typeface="Times New Roman"/>
                <a:cs typeface="Times New Roman"/>
              </a:rPr>
              <a:t>required for </a:t>
            </a:r>
            <a:r>
              <a:rPr sz="1800" spc="-5" dirty="0">
                <a:solidFill>
                  <a:srgbClr val="FFFFFF"/>
                </a:solidFill>
                <a:latin typeface="Times New Roman"/>
                <a:cs typeface="Times New Roman"/>
              </a:rPr>
              <a:t>normal </a:t>
            </a:r>
            <a:r>
              <a:rPr sz="1800" dirty="0">
                <a:solidFill>
                  <a:srgbClr val="FFFFFF"/>
                </a:solidFill>
                <a:latin typeface="Times New Roman"/>
                <a:cs typeface="Times New Roman"/>
              </a:rPr>
              <a:t>development of bones and</a:t>
            </a:r>
            <a:r>
              <a:rPr sz="1800" spc="-25" dirty="0">
                <a:solidFill>
                  <a:srgbClr val="FFFFFF"/>
                </a:solidFill>
                <a:latin typeface="Times New Roman"/>
                <a:cs typeface="Times New Roman"/>
              </a:rPr>
              <a:t> </a:t>
            </a:r>
            <a:r>
              <a:rPr sz="1800" dirty="0">
                <a:solidFill>
                  <a:srgbClr val="FFFFFF"/>
                </a:solidFill>
                <a:latin typeface="Times New Roman"/>
                <a:cs typeface="Times New Roman"/>
              </a:rPr>
              <a:t>teeth.</a:t>
            </a:r>
            <a:endParaRPr sz="1800">
              <a:latin typeface="Times New Roman"/>
              <a:cs typeface="Times New Roman"/>
            </a:endParaRPr>
          </a:p>
          <a:p>
            <a:pPr marL="469900" indent="-457200">
              <a:lnSpc>
                <a:spcPct val="100000"/>
              </a:lnSpc>
              <a:spcBef>
                <a:spcPts val="1515"/>
              </a:spcBef>
              <a:buFont typeface="Arial"/>
              <a:buChar char="•"/>
              <a:tabLst>
                <a:tab pos="469265" algn="l"/>
                <a:tab pos="469900" algn="l"/>
              </a:tabLst>
            </a:pPr>
            <a:r>
              <a:rPr sz="1800" spc="-5" dirty="0">
                <a:solidFill>
                  <a:srgbClr val="FFFFFF"/>
                </a:solidFill>
                <a:latin typeface="Times New Roman"/>
                <a:cs typeface="Times New Roman"/>
              </a:rPr>
              <a:t>Necessary</a:t>
            </a:r>
            <a:r>
              <a:rPr sz="1800" spc="85" dirty="0">
                <a:solidFill>
                  <a:srgbClr val="FFFFFF"/>
                </a:solidFill>
                <a:latin typeface="Times New Roman"/>
                <a:cs typeface="Times New Roman"/>
              </a:rPr>
              <a:t> </a:t>
            </a:r>
            <a:r>
              <a:rPr sz="1800" dirty="0">
                <a:solidFill>
                  <a:srgbClr val="FFFFFF"/>
                </a:solidFill>
                <a:latin typeface="Times New Roman"/>
                <a:cs typeface="Times New Roman"/>
              </a:rPr>
              <a:t>for</a:t>
            </a:r>
            <a:r>
              <a:rPr sz="1800" spc="60" dirty="0">
                <a:solidFill>
                  <a:srgbClr val="FFFFFF"/>
                </a:solidFill>
                <a:latin typeface="Times New Roman"/>
                <a:cs typeface="Times New Roman"/>
              </a:rPr>
              <a:t> </a:t>
            </a:r>
            <a:r>
              <a:rPr sz="1800" spc="-5" dirty="0">
                <a:solidFill>
                  <a:srgbClr val="FFFFFF"/>
                </a:solidFill>
                <a:latin typeface="Times New Roman"/>
                <a:cs typeface="Times New Roman"/>
              </a:rPr>
              <a:t>the</a:t>
            </a:r>
            <a:r>
              <a:rPr sz="1800" spc="85" dirty="0">
                <a:solidFill>
                  <a:srgbClr val="FFFFFF"/>
                </a:solidFill>
                <a:latin typeface="Times New Roman"/>
                <a:cs typeface="Times New Roman"/>
              </a:rPr>
              <a:t> </a:t>
            </a:r>
            <a:r>
              <a:rPr sz="1800" dirty="0">
                <a:solidFill>
                  <a:srgbClr val="FFFFFF"/>
                </a:solidFill>
                <a:latin typeface="Times New Roman"/>
                <a:cs typeface="Times New Roman"/>
              </a:rPr>
              <a:t>absorption</a:t>
            </a:r>
            <a:r>
              <a:rPr sz="1800" spc="70" dirty="0">
                <a:solidFill>
                  <a:srgbClr val="FFFFFF"/>
                </a:solidFill>
                <a:latin typeface="Times New Roman"/>
                <a:cs typeface="Times New Roman"/>
              </a:rPr>
              <a:t> </a:t>
            </a:r>
            <a:r>
              <a:rPr sz="1800" spc="-10" dirty="0">
                <a:solidFill>
                  <a:srgbClr val="FFFFFF"/>
                </a:solidFill>
                <a:latin typeface="Times New Roman"/>
                <a:cs typeface="Times New Roman"/>
              </a:rPr>
              <a:t>of</a:t>
            </a:r>
            <a:r>
              <a:rPr sz="1800" spc="80" dirty="0">
                <a:solidFill>
                  <a:srgbClr val="FFFFFF"/>
                </a:solidFill>
                <a:latin typeface="Times New Roman"/>
                <a:cs typeface="Times New Roman"/>
              </a:rPr>
              <a:t> </a:t>
            </a:r>
            <a:r>
              <a:rPr sz="1800" dirty="0">
                <a:solidFill>
                  <a:srgbClr val="FFFFFF"/>
                </a:solidFill>
                <a:latin typeface="Times New Roman"/>
                <a:cs typeface="Times New Roman"/>
              </a:rPr>
              <a:t>calcium</a:t>
            </a:r>
            <a:r>
              <a:rPr sz="1800" spc="65" dirty="0">
                <a:solidFill>
                  <a:srgbClr val="FFFFFF"/>
                </a:solidFill>
                <a:latin typeface="Times New Roman"/>
                <a:cs typeface="Times New Roman"/>
              </a:rPr>
              <a:t> </a:t>
            </a:r>
            <a:r>
              <a:rPr sz="1800" dirty="0">
                <a:solidFill>
                  <a:srgbClr val="FFFFFF"/>
                </a:solidFill>
                <a:latin typeface="Times New Roman"/>
                <a:cs typeface="Times New Roman"/>
              </a:rPr>
              <a:t>and</a:t>
            </a:r>
            <a:r>
              <a:rPr sz="1800" spc="60" dirty="0">
                <a:solidFill>
                  <a:srgbClr val="FFFFFF"/>
                </a:solidFill>
                <a:latin typeface="Times New Roman"/>
                <a:cs typeface="Times New Roman"/>
              </a:rPr>
              <a:t> </a:t>
            </a:r>
            <a:r>
              <a:rPr sz="1800" dirty="0">
                <a:solidFill>
                  <a:srgbClr val="FFFFFF"/>
                </a:solidFill>
                <a:latin typeface="Times New Roman"/>
                <a:cs typeface="Times New Roman"/>
              </a:rPr>
              <a:t>phosphorus</a:t>
            </a:r>
            <a:r>
              <a:rPr sz="1800" spc="65" dirty="0">
                <a:solidFill>
                  <a:srgbClr val="FFFFFF"/>
                </a:solidFill>
                <a:latin typeface="Times New Roman"/>
                <a:cs typeface="Times New Roman"/>
              </a:rPr>
              <a:t> </a:t>
            </a:r>
            <a:r>
              <a:rPr sz="1800" dirty="0">
                <a:solidFill>
                  <a:srgbClr val="FFFFFF"/>
                </a:solidFill>
                <a:latin typeface="Times New Roman"/>
                <a:cs typeface="Times New Roman"/>
              </a:rPr>
              <a:t>from</a:t>
            </a:r>
            <a:r>
              <a:rPr sz="1800" spc="65" dirty="0">
                <a:solidFill>
                  <a:srgbClr val="FFFFFF"/>
                </a:solidFill>
                <a:latin typeface="Times New Roman"/>
                <a:cs typeface="Times New Roman"/>
              </a:rPr>
              <a:t> </a:t>
            </a:r>
            <a:r>
              <a:rPr sz="1800" dirty="0">
                <a:solidFill>
                  <a:srgbClr val="FFFFFF"/>
                </a:solidFill>
                <a:latin typeface="Times New Roman"/>
                <a:cs typeface="Times New Roman"/>
              </a:rPr>
              <a:t>food</a:t>
            </a:r>
            <a:r>
              <a:rPr sz="1800" spc="65" dirty="0">
                <a:solidFill>
                  <a:srgbClr val="FFFFFF"/>
                </a:solidFill>
                <a:latin typeface="Times New Roman"/>
                <a:cs typeface="Times New Roman"/>
              </a:rPr>
              <a:t> </a:t>
            </a:r>
            <a:r>
              <a:rPr sz="1800" dirty="0">
                <a:solidFill>
                  <a:srgbClr val="FFFFFF"/>
                </a:solidFill>
                <a:latin typeface="Times New Roman"/>
                <a:cs typeface="Times New Roman"/>
              </a:rPr>
              <a:t>in</a:t>
            </a:r>
            <a:r>
              <a:rPr sz="1800" spc="70" dirty="0">
                <a:solidFill>
                  <a:srgbClr val="FFFFFF"/>
                </a:solidFill>
                <a:latin typeface="Times New Roman"/>
                <a:cs typeface="Times New Roman"/>
              </a:rPr>
              <a:t> </a:t>
            </a:r>
            <a:r>
              <a:rPr sz="1800" dirty="0">
                <a:solidFill>
                  <a:srgbClr val="FFFFFF"/>
                </a:solidFill>
                <a:latin typeface="Times New Roman"/>
                <a:cs typeface="Times New Roman"/>
              </a:rPr>
              <a:t>the</a:t>
            </a:r>
            <a:r>
              <a:rPr sz="1800" spc="65" dirty="0">
                <a:solidFill>
                  <a:srgbClr val="FFFFFF"/>
                </a:solidFill>
                <a:latin typeface="Times New Roman"/>
                <a:cs typeface="Times New Roman"/>
              </a:rPr>
              <a:t> </a:t>
            </a:r>
            <a:r>
              <a:rPr sz="1800" spc="-5" dirty="0">
                <a:solidFill>
                  <a:srgbClr val="FFFFFF"/>
                </a:solidFill>
                <a:latin typeface="Times New Roman"/>
                <a:cs typeface="Times New Roman"/>
              </a:rPr>
              <a:t>small</a:t>
            </a:r>
            <a:endParaRPr sz="1800">
              <a:latin typeface="Times New Roman"/>
              <a:cs typeface="Times New Roman"/>
            </a:endParaRPr>
          </a:p>
          <a:p>
            <a:pPr marL="469900">
              <a:lnSpc>
                <a:spcPct val="100000"/>
              </a:lnSpc>
              <a:spcBef>
                <a:spcPts val="1080"/>
              </a:spcBef>
            </a:pPr>
            <a:r>
              <a:rPr sz="1800" dirty="0">
                <a:solidFill>
                  <a:srgbClr val="FFFFFF"/>
                </a:solidFill>
                <a:latin typeface="Times New Roman"/>
                <a:cs typeface="Times New Roman"/>
              </a:rPr>
              <a:t>intestine.</a:t>
            </a:r>
            <a:endParaRPr sz="1800">
              <a:latin typeface="Times New Roman"/>
              <a:cs typeface="Times New Roman"/>
            </a:endParaRPr>
          </a:p>
          <a:p>
            <a:pPr marL="469900" indent="-457200">
              <a:lnSpc>
                <a:spcPct val="100000"/>
              </a:lnSpc>
              <a:spcBef>
                <a:spcPts val="1515"/>
              </a:spcBef>
              <a:buFont typeface="Arial"/>
              <a:buChar char="•"/>
              <a:tabLst>
                <a:tab pos="469265" algn="l"/>
                <a:tab pos="469900" algn="l"/>
              </a:tabLst>
            </a:pPr>
            <a:r>
              <a:rPr sz="1800" dirty="0">
                <a:solidFill>
                  <a:srgbClr val="FFFFFF"/>
                </a:solidFill>
                <a:latin typeface="Times New Roman"/>
                <a:cs typeface="Times New Roman"/>
              </a:rPr>
              <a:t>Deficiency leads to</a:t>
            </a:r>
            <a:r>
              <a:rPr sz="1800" spc="-40" dirty="0">
                <a:solidFill>
                  <a:srgbClr val="FFFFFF"/>
                </a:solidFill>
                <a:latin typeface="Times New Roman"/>
                <a:cs typeface="Times New Roman"/>
              </a:rPr>
              <a:t> </a:t>
            </a:r>
            <a:r>
              <a:rPr sz="1800" dirty="0">
                <a:solidFill>
                  <a:srgbClr val="FFFFFF"/>
                </a:solidFill>
                <a:latin typeface="Times New Roman"/>
                <a:cs typeface="Times New Roman"/>
              </a:rPr>
              <a:t>rickets.</a:t>
            </a:r>
            <a:endParaRPr sz="1800">
              <a:latin typeface="Times New Roman"/>
              <a:cs typeface="Times New Roman"/>
            </a:endParaRPr>
          </a:p>
          <a:p>
            <a:pPr marL="469900" indent="-457200">
              <a:lnSpc>
                <a:spcPct val="100000"/>
              </a:lnSpc>
              <a:spcBef>
                <a:spcPts val="1510"/>
              </a:spcBef>
              <a:buFont typeface="Arial"/>
              <a:buChar char="•"/>
              <a:tabLst>
                <a:tab pos="469265" algn="l"/>
                <a:tab pos="469900" algn="l"/>
              </a:tabLst>
            </a:pPr>
            <a:r>
              <a:rPr sz="1800" spc="-5" dirty="0">
                <a:solidFill>
                  <a:srgbClr val="FFFFFF"/>
                </a:solidFill>
                <a:latin typeface="Times New Roman"/>
                <a:cs typeface="Times New Roman"/>
              </a:rPr>
              <a:t>Effects </a:t>
            </a:r>
            <a:r>
              <a:rPr sz="1800" dirty="0">
                <a:solidFill>
                  <a:srgbClr val="FFFFFF"/>
                </a:solidFill>
                <a:latin typeface="Times New Roman"/>
                <a:cs typeface="Times New Roman"/>
              </a:rPr>
              <a:t>on</a:t>
            </a:r>
            <a:r>
              <a:rPr sz="1800" spc="-30" dirty="0">
                <a:solidFill>
                  <a:srgbClr val="FFFFFF"/>
                </a:solidFill>
                <a:latin typeface="Times New Roman"/>
                <a:cs typeface="Times New Roman"/>
              </a:rPr>
              <a:t> </a:t>
            </a:r>
            <a:r>
              <a:rPr sz="1800" dirty="0">
                <a:solidFill>
                  <a:srgbClr val="FFFFFF"/>
                </a:solidFill>
                <a:latin typeface="Times New Roman"/>
                <a:cs typeface="Times New Roman"/>
              </a:rPr>
              <a:t>teeth:</a:t>
            </a:r>
            <a:endParaRPr sz="1800">
              <a:latin typeface="Times New Roman"/>
              <a:cs typeface="Times New Roman"/>
            </a:endParaRPr>
          </a:p>
          <a:p>
            <a:pPr marL="469900" indent="-457200">
              <a:lnSpc>
                <a:spcPct val="100000"/>
              </a:lnSpc>
              <a:spcBef>
                <a:spcPts val="1515"/>
              </a:spcBef>
              <a:buClr>
                <a:srgbClr val="92D050"/>
              </a:buClr>
              <a:buFont typeface="Wingdings"/>
              <a:buChar char=""/>
              <a:tabLst>
                <a:tab pos="469265" algn="l"/>
                <a:tab pos="469900" algn="l"/>
              </a:tabLst>
            </a:pPr>
            <a:r>
              <a:rPr sz="1800" dirty="0">
                <a:solidFill>
                  <a:srgbClr val="FFFFFF"/>
                </a:solidFill>
                <a:latin typeface="Times New Roman"/>
                <a:cs typeface="Times New Roman"/>
              </a:rPr>
              <a:t>Delayed</a:t>
            </a:r>
            <a:r>
              <a:rPr sz="1800" spc="-55" dirty="0">
                <a:solidFill>
                  <a:srgbClr val="FFFFFF"/>
                </a:solidFill>
                <a:latin typeface="Times New Roman"/>
                <a:cs typeface="Times New Roman"/>
              </a:rPr>
              <a:t> </a:t>
            </a:r>
            <a:r>
              <a:rPr sz="1800" dirty="0">
                <a:solidFill>
                  <a:srgbClr val="FFFFFF"/>
                </a:solidFill>
                <a:latin typeface="Times New Roman"/>
                <a:cs typeface="Times New Roman"/>
              </a:rPr>
              <a:t>eruption</a:t>
            </a:r>
            <a:endParaRPr sz="1800">
              <a:latin typeface="Times New Roman"/>
              <a:cs typeface="Times New Roman"/>
            </a:endParaRPr>
          </a:p>
          <a:p>
            <a:pPr marL="469900" indent="-457200">
              <a:lnSpc>
                <a:spcPct val="100000"/>
              </a:lnSpc>
              <a:spcBef>
                <a:spcPts val="1510"/>
              </a:spcBef>
              <a:buClr>
                <a:srgbClr val="92D050"/>
              </a:buClr>
              <a:buFont typeface="Wingdings"/>
              <a:buChar char=""/>
              <a:tabLst>
                <a:tab pos="469265" algn="l"/>
                <a:tab pos="469900" algn="l"/>
              </a:tabLst>
            </a:pPr>
            <a:r>
              <a:rPr sz="1800" dirty="0">
                <a:solidFill>
                  <a:srgbClr val="FFFFFF"/>
                </a:solidFill>
                <a:latin typeface="Times New Roman"/>
                <a:cs typeface="Times New Roman"/>
              </a:rPr>
              <a:t>Misalignment of</a:t>
            </a:r>
            <a:r>
              <a:rPr sz="1800" spc="-30" dirty="0">
                <a:solidFill>
                  <a:srgbClr val="FFFFFF"/>
                </a:solidFill>
                <a:latin typeface="Times New Roman"/>
                <a:cs typeface="Times New Roman"/>
              </a:rPr>
              <a:t> </a:t>
            </a:r>
            <a:r>
              <a:rPr sz="1800" dirty="0">
                <a:solidFill>
                  <a:srgbClr val="FFFFFF"/>
                </a:solidFill>
                <a:latin typeface="Times New Roman"/>
                <a:cs typeface="Times New Roman"/>
              </a:rPr>
              <a:t>teeth</a:t>
            </a:r>
            <a:endParaRPr sz="1800">
              <a:latin typeface="Times New Roman"/>
              <a:cs typeface="Times New Roman"/>
            </a:endParaRPr>
          </a:p>
          <a:p>
            <a:pPr marL="469900" indent="-457200">
              <a:lnSpc>
                <a:spcPct val="100000"/>
              </a:lnSpc>
              <a:spcBef>
                <a:spcPts val="1515"/>
              </a:spcBef>
              <a:buClr>
                <a:srgbClr val="92D050"/>
              </a:buClr>
              <a:buFont typeface="Wingdings"/>
              <a:buChar char=""/>
              <a:tabLst>
                <a:tab pos="469265" algn="l"/>
                <a:tab pos="469900" algn="l"/>
              </a:tabLst>
            </a:pPr>
            <a:r>
              <a:rPr sz="1800" dirty="0">
                <a:solidFill>
                  <a:srgbClr val="FFFFFF"/>
                </a:solidFill>
                <a:latin typeface="Times New Roman"/>
                <a:cs typeface="Times New Roman"/>
              </a:rPr>
              <a:t>Disturbed calcification of</a:t>
            </a:r>
            <a:r>
              <a:rPr sz="1800" spc="-50" dirty="0">
                <a:solidFill>
                  <a:srgbClr val="FFFFFF"/>
                </a:solidFill>
                <a:latin typeface="Times New Roman"/>
                <a:cs typeface="Times New Roman"/>
              </a:rPr>
              <a:t> </a:t>
            </a:r>
            <a:r>
              <a:rPr sz="1800" dirty="0">
                <a:solidFill>
                  <a:srgbClr val="FFFFFF"/>
                </a:solidFill>
                <a:latin typeface="Times New Roman"/>
                <a:cs typeface="Times New Roman"/>
              </a:rPr>
              <a:t>teeth</a:t>
            </a:r>
            <a:endParaRPr sz="1800">
              <a:latin typeface="Times New Roman"/>
              <a:cs typeface="Times New Roman"/>
            </a:endParaRPr>
          </a:p>
          <a:p>
            <a:pPr marL="469900" indent="-457200">
              <a:lnSpc>
                <a:spcPct val="100000"/>
              </a:lnSpc>
              <a:spcBef>
                <a:spcPts val="1510"/>
              </a:spcBef>
              <a:buClr>
                <a:srgbClr val="92D050"/>
              </a:buClr>
              <a:buFont typeface="Wingdings"/>
              <a:buChar char=""/>
              <a:tabLst>
                <a:tab pos="469265" algn="l"/>
                <a:tab pos="469900" algn="l"/>
              </a:tabLst>
            </a:pPr>
            <a:r>
              <a:rPr sz="1800" dirty="0">
                <a:solidFill>
                  <a:srgbClr val="FFFFFF"/>
                </a:solidFill>
                <a:latin typeface="Times New Roman"/>
                <a:cs typeface="Times New Roman"/>
              </a:rPr>
              <a:t>Higher caries</a:t>
            </a:r>
            <a:r>
              <a:rPr sz="1800" spc="-30" dirty="0">
                <a:solidFill>
                  <a:srgbClr val="FFFFFF"/>
                </a:solidFill>
                <a:latin typeface="Times New Roman"/>
                <a:cs typeface="Times New Roman"/>
              </a:rPr>
              <a:t> </a:t>
            </a:r>
            <a:r>
              <a:rPr sz="1800" dirty="0">
                <a:solidFill>
                  <a:srgbClr val="FFFFFF"/>
                </a:solidFill>
                <a:latin typeface="Times New Roman"/>
                <a:cs typeface="Times New Roman"/>
              </a:rPr>
              <a:t>index</a:t>
            </a:r>
            <a:endParaRPr sz="1800">
              <a:latin typeface="Times New Roman"/>
              <a:cs typeface="Times New Roman"/>
            </a:endParaRPr>
          </a:p>
          <a:p>
            <a:pPr marL="469900" indent="-457200">
              <a:lnSpc>
                <a:spcPct val="100000"/>
              </a:lnSpc>
              <a:spcBef>
                <a:spcPts val="1515"/>
              </a:spcBef>
              <a:buClr>
                <a:srgbClr val="92D050"/>
              </a:buClr>
              <a:buFont typeface="Wingdings"/>
              <a:buChar char=""/>
              <a:tabLst>
                <a:tab pos="469265" algn="l"/>
                <a:tab pos="469900" algn="l"/>
              </a:tabLst>
            </a:pPr>
            <a:r>
              <a:rPr sz="1800" dirty="0">
                <a:solidFill>
                  <a:srgbClr val="FFFFFF"/>
                </a:solidFill>
                <a:latin typeface="Times New Roman"/>
                <a:cs typeface="Times New Roman"/>
              </a:rPr>
              <a:t>Increased </a:t>
            </a:r>
            <a:r>
              <a:rPr sz="1800" spc="-5" dirty="0">
                <a:solidFill>
                  <a:srgbClr val="FFFFFF"/>
                </a:solidFill>
                <a:latin typeface="Times New Roman"/>
                <a:cs typeface="Times New Roman"/>
              </a:rPr>
              <a:t>risk </a:t>
            </a:r>
            <a:r>
              <a:rPr sz="1800" dirty="0">
                <a:solidFill>
                  <a:srgbClr val="FFFFFF"/>
                </a:solidFill>
                <a:latin typeface="Times New Roman"/>
                <a:cs typeface="Times New Roman"/>
              </a:rPr>
              <a:t>of jaw fracture (brittle</a:t>
            </a:r>
            <a:r>
              <a:rPr sz="1800" spc="-50" dirty="0">
                <a:solidFill>
                  <a:srgbClr val="FFFFFF"/>
                </a:solidFill>
                <a:latin typeface="Times New Roman"/>
                <a:cs typeface="Times New Roman"/>
              </a:rPr>
              <a:t> </a:t>
            </a:r>
            <a:r>
              <a:rPr sz="1800" dirty="0">
                <a:solidFill>
                  <a:srgbClr val="FFFFFF"/>
                </a:solidFill>
                <a:latin typeface="Times New Roman"/>
                <a:cs typeface="Times New Roman"/>
              </a:rPr>
              <a:t>bones)</a:t>
            </a:r>
            <a:endParaRPr sz="1800">
              <a:latin typeface="Times New Roman"/>
              <a:cs typeface="Times New Roman"/>
            </a:endParaRPr>
          </a:p>
        </p:txBody>
      </p:sp>
      <p:sp>
        <p:nvSpPr>
          <p:cNvPr id="3" name="object 3"/>
          <p:cNvSpPr txBox="1"/>
          <p:nvPr/>
        </p:nvSpPr>
        <p:spPr>
          <a:xfrm>
            <a:off x="8324088" y="6465214"/>
            <a:ext cx="309880" cy="177800"/>
          </a:xfrm>
          <a:prstGeom prst="rect">
            <a:avLst/>
          </a:prstGeom>
        </p:spPr>
        <p:txBody>
          <a:bodyPr vert="horz" wrap="square" lIns="0" tIns="0" rIns="0" bIns="0" rtlCol="0">
            <a:spAutoFit/>
          </a:bodyPr>
          <a:lstStyle/>
          <a:p>
            <a:pPr marL="38100">
              <a:lnSpc>
                <a:spcPts val="1240"/>
              </a:lnSpc>
            </a:pPr>
            <a:fld id="{81D60167-4931-47E6-BA6A-407CBD079E47}" type="slidenum">
              <a:rPr sz="1200" dirty="0">
                <a:solidFill>
                  <a:srgbClr val="888888"/>
                </a:solidFill>
                <a:latin typeface="Carlito"/>
                <a:cs typeface="Carlito"/>
              </a:rPr>
              <a:pPr marL="38100">
                <a:lnSpc>
                  <a:spcPts val="1240"/>
                </a:lnSpc>
              </a:pPr>
              <a:t>32</a:t>
            </a:fld>
            <a:endParaRPr sz="1200">
              <a:latin typeface="Carlito"/>
              <a:cs typeface="Carlito"/>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010400" y="5105399"/>
            <a:ext cx="2133600" cy="1752599"/>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object 3"/>
          <p:cNvSpPr txBox="1"/>
          <p:nvPr/>
        </p:nvSpPr>
        <p:spPr>
          <a:xfrm>
            <a:off x="3544061" y="217119"/>
            <a:ext cx="2052320" cy="300355"/>
          </a:xfrm>
          <a:prstGeom prst="rect">
            <a:avLst/>
          </a:prstGeom>
        </p:spPr>
        <p:txBody>
          <a:bodyPr vert="horz" wrap="square" lIns="0" tIns="12700" rIns="0" bIns="0" rtlCol="0">
            <a:spAutoFit/>
          </a:bodyPr>
          <a:lstStyle/>
          <a:p>
            <a:pPr marL="12700">
              <a:lnSpc>
                <a:spcPct val="100000"/>
              </a:lnSpc>
              <a:spcBef>
                <a:spcPts val="100"/>
              </a:spcBef>
            </a:pPr>
            <a:r>
              <a:rPr sz="1800" spc="-15" dirty="0">
                <a:solidFill>
                  <a:srgbClr val="FFC000"/>
                </a:solidFill>
                <a:latin typeface="Times New Roman"/>
                <a:cs typeface="Times New Roman"/>
              </a:rPr>
              <a:t>Vitamin-C</a:t>
            </a:r>
            <a:r>
              <a:rPr sz="1800" spc="-65" dirty="0">
                <a:solidFill>
                  <a:srgbClr val="FFC000"/>
                </a:solidFill>
                <a:latin typeface="Times New Roman"/>
                <a:cs typeface="Times New Roman"/>
              </a:rPr>
              <a:t> </a:t>
            </a:r>
            <a:r>
              <a:rPr sz="1800" dirty="0">
                <a:solidFill>
                  <a:srgbClr val="FFC000"/>
                </a:solidFill>
                <a:latin typeface="Times New Roman"/>
                <a:cs typeface="Times New Roman"/>
              </a:rPr>
              <a:t>Deficiency</a:t>
            </a:r>
            <a:endParaRPr sz="1800">
              <a:latin typeface="Times New Roman"/>
              <a:cs typeface="Times New Roman"/>
            </a:endParaRPr>
          </a:p>
        </p:txBody>
      </p:sp>
      <p:sp>
        <p:nvSpPr>
          <p:cNvPr id="9" name="object 9"/>
          <p:cNvSpPr txBox="1"/>
          <p:nvPr/>
        </p:nvSpPr>
        <p:spPr>
          <a:xfrm>
            <a:off x="8324088" y="6465214"/>
            <a:ext cx="309880" cy="177800"/>
          </a:xfrm>
          <a:prstGeom prst="rect">
            <a:avLst/>
          </a:prstGeom>
        </p:spPr>
        <p:txBody>
          <a:bodyPr vert="horz" wrap="square" lIns="0" tIns="0" rIns="0" bIns="0" rtlCol="0">
            <a:spAutoFit/>
          </a:bodyPr>
          <a:lstStyle/>
          <a:p>
            <a:pPr marL="38100">
              <a:lnSpc>
                <a:spcPts val="1240"/>
              </a:lnSpc>
            </a:pPr>
            <a:fld id="{81D60167-4931-47E6-BA6A-407CBD079E47}" type="slidenum">
              <a:rPr sz="1200" dirty="0">
                <a:solidFill>
                  <a:srgbClr val="888888"/>
                </a:solidFill>
                <a:latin typeface="Carlito"/>
                <a:cs typeface="Carlito"/>
              </a:rPr>
              <a:pPr marL="38100">
                <a:lnSpc>
                  <a:spcPts val="1240"/>
                </a:lnSpc>
              </a:pPr>
              <a:t>33</a:t>
            </a:fld>
            <a:endParaRPr sz="1200">
              <a:latin typeface="Carlito"/>
              <a:cs typeface="Carlito"/>
            </a:endParaRPr>
          </a:p>
        </p:txBody>
      </p:sp>
      <p:sp>
        <p:nvSpPr>
          <p:cNvPr id="4" name="object 4"/>
          <p:cNvSpPr txBox="1"/>
          <p:nvPr/>
        </p:nvSpPr>
        <p:spPr>
          <a:xfrm>
            <a:off x="78739" y="2089530"/>
            <a:ext cx="10604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Arial"/>
                <a:cs typeface="Arial"/>
              </a:rPr>
              <a:t>•</a:t>
            </a:r>
            <a:endParaRPr sz="1800">
              <a:latin typeface="Arial"/>
              <a:cs typeface="Arial"/>
            </a:endParaRPr>
          </a:p>
        </p:txBody>
      </p:sp>
      <p:sp>
        <p:nvSpPr>
          <p:cNvPr id="5" name="object 5"/>
          <p:cNvSpPr txBox="1"/>
          <p:nvPr/>
        </p:nvSpPr>
        <p:spPr>
          <a:xfrm>
            <a:off x="78739" y="3379089"/>
            <a:ext cx="10604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Arial"/>
                <a:cs typeface="Arial"/>
              </a:rPr>
              <a:t>•</a:t>
            </a:r>
            <a:endParaRPr sz="1800">
              <a:latin typeface="Arial"/>
              <a:cs typeface="Arial"/>
            </a:endParaRPr>
          </a:p>
        </p:txBody>
      </p:sp>
      <p:sp>
        <p:nvSpPr>
          <p:cNvPr id="6" name="object 6"/>
          <p:cNvSpPr txBox="1"/>
          <p:nvPr/>
        </p:nvSpPr>
        <p:spPr>
          <a:xfrm>
            <a:off x="78739" y="4256913"/>
            <a:ext cx="10604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Arial"/>
                <a:cs typeface="Arial"/>
              </a:rPr>
              <a:t>•</a:t>
            </a:r>
            <a:endParaRPr sz="1800">
              <a:latin typeface="Arial"/>
              <a:cs typeface="Arial"/>
            </a:endParaRPr>
          </a:p>
        </p:txBody>
      </p:sp>
      <p:sp>
        <p:nvSpPr>
          <p:cNvPr id="7" name="object 7"/>
          <p:cNvSpPr txBox="1"/>
          <p:nvPr/>
        </p:nvSpPr>
        <p:spPr>
          <a:xfrm>
            <a:off x="78739" y="662686"/>
            <a:ext cx="8760460" cy="4305935"/>
          </a:xfrm>
          <a:prstGeom prst="rect">
            <a:avLst/>
          </a:prstGeom>
        </p:spPr>
        <p:txBody>
          <a:bodyPr vert="horz" wrap="square" lIns="0" tIns="12700" rIns="0" bIns="0" rtlCol="0">
            <a:spAutoFit/>
          </a:bodyPr>
          <a:lstStyle/>
          <a:p>
            <a:pPr marL="672465" marR="5080" indent="-660400" algn="just">
              <a:lnSpc>
                <a:spcPct val="150000"/>
              </a:lnSpc>
              <a:spcBef>
                <a:spcPts val="100"/>
              </a:spcBef>
              <a:buFont typeface="Arial"/>
              <a:buChar char="•"/>
              <a:tabLst>
                <a:tab pos="673100" algn="l"/>
              </a:tabLst>
            </a:pPr>
            <a:r>
              <a:rPr sz="1800" spc="-20" dirty="0">
                <a:solidFill>
                  <a:srgbClr val="FFFFFF"/>
                </a:solidFill>
                <a:latin typeface="Times New Roman"/>
                <a:cs typeface="Times New Roman"/>
              </a:rPr>
              <a:t>Vitamin </a:t>
            </a:r>
            <a:r>
              <a:rPr sz="1800" dirty="0">
                <a:solidFill>
                  <a:srgbClr val="FFFFFF"/>
                </a:solidFill>
                <a:latin typeface="Times New Roman"/>
                <a:cs typeface="Times New Roman"/>
              </a:rPr>
              <a:t>C </a:t>
            </a:r>
            <a:r>
              <a:rPr sz="1800" spc="-5" dirty="0">
                <a:solidFill>
                  <a:srgbClr val="FFFFFF"/>
                </a:solidFill>
                <a:latin typeface="Times New Roman"/>
                <a:cs typeface="Times New Roman"/>
              </a:rPr>
              <a:t>is important </a:t>
            </a:r>
            <a:r>
              <a:rPr sz="1800" dirty="0">
                <a:solidFill>
                  <a:srgbClr val="FFFFFF"/>
                </a:solidFill>
                <a:latin typeface="Times New Roman"/>
                <a:cs typeface="Times New Roman"/>
              </a:rPr>
              <a:t>for </a:t>
            </a:r>
            <a:r>
              <a:rPr sz="1800" spc="-5" dirty="0">
                <a:solidFill>
                  <a:srgbClr val="FFFFFF"/>
                </a:solidFill>
                <a:latin typeface="Times New Roman"/>
                <a:cs typeface="Times New Roman"/>
              </a:rPr>
              <a:t>normal </a:t>
            </a:r>
            <a:r>
              <a:rPr sz="1800" dirty="0">
                <a:solidFill>
                  <a:srgbClr val="FFFFFF"/>
                </a:solidFill>
                <a:latin typeface="Times New Roman"/>
                <a:cs typeface="Times New Roman"/>
              </a:rPr>
              <a:t>development of </a:t>
            </a:r>
            <a:r>
              <a:rPr sz="1800" spc="-5" dirty="0">
                <a:solidFill>
                  <a:srgbClr val="FFFFFF"/>
                </a:solidFill>
                <a:latin typeface="Times New Roman"/>
                <a:cs typeface="Times New Roman"/>
              </a:rPr>
              <a:t>intercellular </a:t>
            </a:r>
            <a:r>
              <a:rPr sz="1800" dirty="0">
                <a:solidFill>
                  <a:srgbClr val="FFFFFF"/>
                </a:solidFill>
                <a:latin typeface="Times New Roman"/>
                <a:cs typeface="Times New Roman"/>
              </a:rPr>
              <a:t>ground </a:t>
            </a:r>
            <a:r>
              <a:rPr sz="1800" spc="-5" dirty="0">
                <a:solidFill>
                  <a:srgbClr val="FFFFFF"/>
                </a:solidFill>
                <a:latin typeface="Times New Roman"/>
                <a:cs typeface="Times New Roman"/>
              </a:rPr>
              <a:t>substances </a:t>
            </a:r>
            <a:r>
              <a:rPr sz="1800" dirty="0">
                <a:solidFill>
                  <a:srgbClr val="FFFFFF"/>
                </a:solidFill>
                <a:latin typeface="Times New Roman"/>
                <a:cs typeface="Times New Roman"/>
              </a:rPr>
              <a:t>in  bone, </a:t>
            </a:r>
            <a:r>
              <a:rPr sz="1800" spc="-5" dirty="0">
                <a:solidFill>
                  <a:srgbClr val="FFFFFF"/>
                </a:solidFill>
                <a:latin typeface="Times New Roman"/>
                <a:cs typeface="Times New Roman"/>
              </a:rPr>
              <a:t>dentition, </a:t>
            </a:r>
            <a:r>
              <a:rPr sz="1800" dirty="0">
                <a:solidFill>
                  <a:srgbClr val="FFFFFF"/>
                </a:solidFill>
                <a:latin typeface="Times New Roman"/>
                <a:cs typeface="Times New Roman"/>
              </a:rPr>
              <a:t>and other </a:t>
            </a:r>
            <a:r>
              <a:rPr sz="1800" spc="-5" dirty="0">
                <a:solidFill>
                  <a:srgbClr val="FFFFFF"/>
                </a:solidFill>
                <a:latin typeface="Times New Roman"/>
                <a:cs typeface="Times New Roman"/>
              </a:rPr>
              <a:t>connective tissues so </a:t>
            </a:r>
            <a:r>
              <a:rPr sz="1800" dirty="0">
                <a:solidFill>
                  <a:srgbClr val="FFFFFF"/>
                </a:solidFill>
                <a:latin typeface="Times New Roman"/>
                <a:cs typeface="Times New Roman"/>
              </a:rPr>
              <a:t>deficiencies of ascorbic </a:t>
            </a:r>
            <a:r>
              <a:rPr sz="1800" spc="-5" dirty="0">
                <a:solidFill>
                  <a:srgbClr val="FFFFFF"/>
                </a:solidFill>
                <a:latin typeface="Times New Roman"/>
                <a:cs typeface="Times New Roman"/>
              </a:rPr>
              <a:t>acid </a:t>
            </a:r>
            <a:r>
              <a:rPr sz="1800" dirty="0">
                <a:solidFill>
                  <a:srgbClr val="FFFFFF"/>
                </a:solidFill>
                <a:latin typeface="Times New Roman"/>
                <a:cs typeface="Times New Roman"/>
              </a:rPr>
              <a:t>are  associated with disturbances in these</a:t>
            </a:r>
            <a:r>
              <a:rPr sz="1800" spc="-75" dirty="0">
                <a:solidFill>
                  <a:srgbClr val="FFFFFF"/>
                </a:solidFill>
                <a:latin typeface="Times New Roman"/>
                <a:cs typeface="Times New Roman"/>
              </a:rPr>
              <a:t> </a:t>
            </a:r>
            <a:r>
              <a:rPr sz="1800" spc="-5" dirty="0">
                <a:solidFill>
                  <a:srgbClr val="FFFFFF"/>
                </a:solidFill>
                <a:latin typeface="Times New Roman"/>
                <a:cs typeface="Times New Roman"/>
              </a:rPr>
              <a:t>tissues.</a:t>
            </a:r>
            <a:endParaRPr sz="1800">
              <a:latin typeface="Times New Roman"/>
              <a:cs typeface="Times New Roman"/>
            </a:endParaRPr>
          </a:p>
          <a:p>
            <a:pPr marL="672465" marR="6350" algn="just">
              <a:lnSpc>
                <a:spcPct val="150000"/>
              </a:lnSpc>
              <a:spcBef>
                <a:spcPts val="434"/>
              </a:spcBef>
            </a:pPr>
            <a:r>
              <a:rPr sz="1800" dirty="0">
                <a:solidFill>
                  <a:srgbClr val="FFFFFF"/>
                </a:solidFill>
                <a:latin typeface="Times New Roman"/>
                <a:cs typeface="Times New Roman"/>
              </a:rPr>
              <a:t>The </a:t>
            </a:r>
            <a:r>
              <a:rPr sz="1800" spc="-5" dirty="0">
                <a:solidFill>
                  <a:srgbClr val="FFFFFF"/>
                </a:solidFill>
                <a:latin typeface="Times New Roman"/>
                <a:cs typeface="Times New Roman"/>
              </a:rPr>
              <a:t>characteristic </a:t>
            </a:r>
            <a:r>
              <a:rPr sz="1800" dirty="0">
                <a:solidFill>
                  <a:srgbClr val="FFFFFF"/>
                </a:solidFill>
                <a:latin typeface="Times New Roman"/>
                <a:cs typeface="Times New Roman"/>
              </a:rPr>
              <a:t>change in the </a:t>
            </a:r>
            <a:r>
              <a:rPr sz="1800" spc="-5" dirty="0">
                <a:solidFill>
                  <a:srgbClr val="FFFFFF"/>
                </a:solidFill>
                <a:latin typeface="Times New Roman"/>
                <a:cs typeface="Times New Roman"/>
              </a:rPr>
              <a:t>teeth </a:t>
            </a:r>
            <a:r>
              <a:rPr sz="1800" dirty="0">
                <a:solidFill>
                  <a:srgbClr val="FFFFFF"/>
                </a:solidFill>
                <a:latin typeface="Times New Roman"/>
                <a:cs typeface="Times New Roman"/>
              </a:rPr>
              <a:t>is </a:t>
            </a:r>
            <a:r>
              <a:rPr sz="1800" spc="-5" dirty="0">
                <a:solidFill>
                  <a:srgbClr val="FFFFFF"/>
                </a:solidFill>
                <a:latin typeface="Times New Roman"/>
                <a:cs typeface="Times New Roman"/>
              </a:rPr>
              <a:t>atrophy </a:t>
            </a:r>
            <a:r>
              <a:rPr sz="1800" spc="-10" dirty="0">
                <a:solidFill>
                  <a:srgbClr val="FFFFFF"/>
                </a:solidFill>
                <a:latin typeface="Times New Roman"/>
                <a:cs typeface="Times New Roman"/>
              </a:rPr>
              <a:t>and </a:t>
            </a:r>
            <a:r>
              <a:rPr sz="1800" spc="-5" dirty="0">
                <a:solidFill>
                  <a:srgbClr val="FFFFFF"/>
                </a:solidFill>
                <a:latin typeface="Times New Roman"/>
                <a:cs typeface="Times New Roman"/>
              </a:rPr>
              <a:t>disorganization </a:t>
            </a:r>
            <a:r>
              <a:rPr sz="1800" dirty="0">
                <a:solidFill>
                  <a:srgbClr val="FFFFFF"/>
                </a:solidFill>
                <a:latin typeface="Times New Roman"/>
                <a:cs typeface="Times New Roman"/>
              </a:rPr>
              <a:t>of the </a:t>
            </a:r>
            <a:r>
              <a:rPr sz="1800" spc="-5" dirty="0">
                <a:solidFill>
                  <a:srgbClr val="FFFFFF"/>
                </a:solidFill>
                <a:latin typeface="Times New Roman"/>
                <a:cs typeface="Times New Roman"/>
              </a:rPr>
              <a:t>odontoblasts  </a:t>
            </a:r>
            <a:r>
              <a:rPr sz="1800" dirty="0">
                <a:solidFill>
                  <a:srgbClr val="FFFFFF"/>
                </a:solidFill>
                <a:latin typeface="Times New Roman"/>
                <a:cs typeface="Times New Roman"/>
              </a:rPr>
              <a:t>resulting in </a:t>
            </a:r>
            <a:r>
              <a:rPr sz="1800" spc="-5" dirty="0">
                <a:solidFill>
                  <a:srgbClr val="FFFFFF"/>
                </a:solidFill>
                <a:latin typeface="Times New Roman"/>
                <a:cs typeface="Times New Roman"/>
              </a:rPr>
              <a:t>the </a:t>
            </a:r>
            <a:r>
              <a:rPr sz="1800" dirty="0">
                <a:solidFill>
                  <a:srgbClr val="FFFFFF"/>
                </a:solidFill>
                <a:latin typeface="Times New Roman"/>
                <a:cs typeface="Times New Roman"/>
              </a:rPr>
              <a:t>production of </a:t>
            </a:r>
            <a:r>
              <a:rPr sz="1800" spc="-5" dirty="0">
                <a:solidFill>
                  <a:srgbClr val="FFFFFF"/>
                </a:solidFill>
                <a:latin typeface="Times New Roman"/>
                <a:cs typeface="Times New Roman"/>
              </a:rPr>
              <a:t>irregularly laid </a:t>
            </a:r>
            <a:r>
              <a:rPr sz="1800" dirty="0">
                <a:solidFill>
                  <a:srgbClr val="FFFFFF"/>
                </a:solidFill>
                <a:latin typeface="Times New Roman"/>
                <a:cs typeface="Times New Roman"/>
              </a:rPr>
              <a:t>down </a:t>
            </a:r>
            <a:r>
              <a:rPr sz="1800" spc="-5" dirty="0">
                <a:solidFill>
                  <a:srgbClr val="FFFFFF"/>
                </a:solidFill>
                <a:latin typeface="Times New Roman"/>
                <a:cs typeface="Times New Roman"/>
              </a:rPr>
              <a:t>dentine </a:t>
            </a:r>
            <a:r>
              <a:rPr sz="1800" dirty="0">
                <a:solidFill>
                  <a:srgbClr val="FFFFFF"/>
                </a:solidFill>
                <a:latin typeface="Times New Roman"/>
                <a:cs typeface="Times New Roman"/>
              </a:rPr>
              <a:t>with </a:t>
            </a:r>
            <a:r>
              <a:rPr sz="1800" spc="-35" dirty="0">
                <a:solidFill>
                  <a:srgbClr val="FFFFFF"/>
                </a:solidFill>
                <a:latin typeface="Times New Roman"/>
                <a:cs typeface="Times New Roman"/>
              </a:rPr>
              <a:t>few, </a:t>
            </a:r>
            <a:r>
              <a:rPr sz="1800" spc="-5" dirty="0">
                <a:solidFill>
                  <a:srgbClr val="FFFFFF"/>
                </a:solidFill>
                <a:latin typeface="Times New Roman"/>
                <a:cs typeface="Times New Roman"/>
              </a:rPr>
              <a:t>irregularly  </a:t>
            </a:r>
            <a:r>
              <a:rPr sz="1800" dirty="0">
                <a:solidFill>
                  <a:srgbClr val="FFFFFF"/>
                </a:solidFill>
                <a:latin typeface="Times New Roman"/>
                <a:cs typeface="Times New Roman"/>
              </a:rPr>
              <a:t>arranged</a:t>
            </a:r>
            <a:r>
              <a:rPr sz="1800" spc="-35" dirty="0">
                <a:solidFill>
                  <a:srgbClr val="FFFFFF"/>
                </a:solidFill>
                <a:latin typeface="Times New Roman"/>
                <a:cs typeface="Times New Roman"/>
              </a:rPr>
              <a:t> </a:t>
            </a:r>
            <a:r>
              <a:rPr sz="1800" dirty="0">
                <a:solidFill>
                  <a:srgbClr val="FFFFFF"/>
                </a:solidFill>
                <a:latin typeface="Times New Roman"/>
                <a:cs typeface="Times New Roman"/>
              </a:rPr>
              <a:t>tubules.</a:t>
            </a:r>
            <a:endParaRPr sz="1800">
              <a:latin typeface="Times New Roman"/>
              <a:cs typeface="Times New Roman"/>
            </a:endParaRPr>
          </a:p>
          <a:p>
            <a:pPr marL="672465" marR="5080" algn="just">
              <a:lnSpc>
                <a:spcPct val="150000"/>
              </a:lnSpc>
              <a:spcBef>
                <a:spcPts val="434"/>
              </a:spcBef>
            </a:pPr>
            <a:r>
              <a:rPr sz="1800" dirty="0">
                <a:solidFill>
                  <a:srgbClr val="FFFFFF"/>
                </a:solidFill>
                <a:latin typeface="Times New Roman"/>
                <a:cs typeface="Times New Roman"/>
              </a:rPr>
              <a:t>Interdental and </a:t>
            </a:r>
            <a:r>
              <a:rPr sz="1800" spc="-5" dirty="0">
                <a:solidFill>
                  <a:srgbClr val="FFFFFF"/>
                </a:solidFill>
                <a:latin typeface="Times New Roman"/>
                <a:cs typeface="Times New Roman"/>
              </a:rPr>
              <a:t>marginal gingiva is bright </a:t>
            </a:r>
            <a:r>
              <a:rPr sz="1800" dirty="0">
                <a:solidFill>
                  <a:srgbClr val="FFFFFF"/>
                </a:solidFill>
                <a:latin typeface="Times New Roman"/>
                <a:cs typeface="Times New Roman"/>
              </a:rPr>
              <a:t>red with a </a:t>
            </a:r>
            <a:r>
              <a:rPr sz="1800" spc="-5" dirty="0">
                <a:solidFill>
                  <a:srgbClr val="FFFFFF"/>
                </a:solidFill>
                <a:latin typeface="Times New Roman"/>
                <a:cs typeface="Times New Roman"/>
              </a:rPr>
              <a:t>swollen, smooth, shiny surface. </a:t>
            </a:r>
            <a:r>
              <a:rPr sz="1800" dirty="0">
                <a:solidFill>
                  <a:srgbClr val="FFFFFF"/>
                </a:solidFill>
                <a:latin typeface="Times New Roman"/>
                <a:cs typeface="Times New Roman"/>
              </a:rPr>
              <a:t>In  fully developed scurvy the gingiva </a:t>
            </a:r>
            <a:r>
              <a:rPr sz="1800" spc="-5" dirty="0">
                <a:solidFill>
                  <a:srgbClr val="FFFFFF"/>
                </a:solidFill>
                <a:latin typeface="Times New Roman"/>
                <a:cs typeface="Times New Roman"/>
              </a:rPr>
              <a:t>becomes </a:t>
            </a:r>
            <a:r>
              <a:rPr sz="1800" spc="-20" dirty="0">
                <a:solidFill>
                  <a:srgbClr val="FFFFFF"/>
                </a:solidFill>
                <a:latin typeface="Times New Roman"/>
                <a:cs typeface="Times New Roman"/>
              </a:rPr>
              <a:t>boggy, </a:t>
            </a:r>
            <a:r>
              <a:rPr sz="1800" dirty="0">
                <a:solidFill>
                  <a:srgbClr val="FFFFFF"/>
                </a:solidFill>
                <a:latin typeface="Times New Roman"/>
                <a:cs typeface="Times New Roman"/>
              </a:rPr>
              <a:t>ulcerates and</a:t>
            </a:r>
            <a:r>
              <a:rPr sz="1800" spc="-40" dirty="0">
                <a:solidFill>
                  <a:srgbClr val="FFFFFF"/>
                </a:solidFill>
                <a:latin typeface="Times New Roman"/>
                <a:cs typeface="Times New Roman"/>
              </a:rPr>
              <a:t> </a:t>
            </a:r>
            <a:r>
              <a:rPr sz="1800" dirty="0">
                <a:solidFill>
                  <a:srgbClr val="FFFFFF"/>
                </a:solidFill>
                <a:latin typeface="Times New Roman"/>
                <a:cs typeface="Times New Roman"/>
              </a:rPr>
              <a:t>bleeds</a:t>
            </a:r>
            <a:endParaRPr sz="1800">
              <a:latin typeface="Times New Roman"/>
              <a:cs typeface="Times New Roman"/>
            </a:endParaRPr>
          </a:p>
          <a:p>
            <a:pPr marL="672465" algn="just">
              <a:lnSpc>
                <a:spcPct val="100000"/>
              </a:lnSpc>
              <a:spcBef>
                <a:spcPts val="1510"/>
              </a:spcBef>
            </a:pPr>
            <a:r>
              <a:rPr sz="1800" dirty="0">
                <a:solidFill>
                  <a:srgbClr val="FFFFFF"/>
                </a:solidFill>
                <a:latin typeface="Times New Roman"/>
                <a:cs typeface="Times New Roman"/>
              </a:rPr>
              <a:t>In</a:t>
            </a:r>
            <a:r>
              <a:rPr sz="1800" spc="200" dirty="0">
                <a:solidFill>
                  <a:srgbClr val="FFFFFF"/>
                </a:solidFill>
                <a:latin typeface="Times New Roman"/>
                <a:cs typeface="Times New Roman"/>
              </a:rPr>
              <a:t> </a:t>
            </a:r>
            <a:r>
              <a:rPr sz="1800" spc="-5" dirty="0">
                <a:solidFill>
                  <a:srgbClr val="FFFFFF"/>
                </a:solidFill>
                <a:latin typeface="Times New Roman"/>
                <a:cs typeface="Times New Roman"/>
              </a:rPr>
              <a:t>severe,</a:t>
            </a:r>
            <a:r>
              <a:rPr sz="1800" spc="210" dirty="0">
                <a:solidFill>
                  <a:srgbClr val="FFFFFF"/>
                </a:solidFill>
                <a:latin typeface="Times New Roman"/>
                <a:cs typeface="Times New Roman"/>
              </a:rPr>
              <a:t> </a:t>
            </a:r>
            <a:r>
              <a:rPr sz="1800" spc="-5" dirty="0">
                <a:solidFill>
                  <a:srgbClr val="FFFFFF"/>
                </a:solidFill>
                <a:latin typeface="Times New Roman"/>
                <a:cs typeface="Times New Roman"/>
              </a:rPr>
              <a:t>chronic</a:t>
            </a:r>
            <a:r>
              <a:rPr sz="1800" spc="215" dirty="0">
                <a:solidFill>
                  <a:srgbClr val="FFFFFF"/>
                </a:solidFill>
                <a:latin typeface="Times New Roman"/>
                <a:cs typeface="Times New Roman"/>
              </a:rPr>
              <a:t> </a:t>
            </a:r>
            <a:r>
              <a:rPr sz="1800" dirty="0">
                <a:solidFill>
                  <a:srgbClr val="FFFFFF"/>
                </a:solidFill>
                <a:latin typeface="Times New Roman"/>
                <a:cs typeface="Times New Roman"/>
              </a:rPr>
              <a:t>cases</a:t>
            </a:r>
            <a:r>
              <a:rPr sz="1800" spc="190" dirty="0">
                <a:solidFill>
                  <a:srgbClr val="FFFFFF"/>
                </a:solidFill>
                <a:latin typeface="Times New Roman"/>
                <a:cs typeface="Times New Roman"/>
              </a:rPr>
              <a:t> </a:t>
            </a:r>
            <a:r>
              <a:rPr sz="1800" dirty="0">
                <a:solidFill>
                  <a:srgbClr val="FFFFFF"/>
                </a:solidFill>
                <a:latin typeface="Times New Roman"/>
                <a:cs typeface="Times New Roman"/>
              </a:rPr>
              <a:t>of</a:t>
            </a:r>
            <a:r>
              <a:rPr sz="1800" spc="204" dirty="0">
                <a:solidFill>
                  <a:srgbClr val="FFFFFF"/>
                </a:solidFill>
                <a:latin typeface="Times New Roman"/>
                <a:cs typeface="Times New Roman"/>
              </a:rPr>
              <a:t> </a:t>
            </a:r>
            <a:r>
              <a:rPr sz="1800" spc="-20" dirty="0">
                <a:solidFill>
                  <a:srgbClr val="FFFFFF"/>
                </a:solidFill>
                <a:latin typeface="Times New Roman"/>
                <a:cs typeface="Times New Roman"/>
              </a:rPr>
              <a:t>scurvy,</a:t>
            </a:r>
            <a:r>
              <a:rPr sz="1800" spc="195" dirty="0">
                <a:solidFill>
                  <a:srgbClr val="FFFFFF"/>
                </a:solidFill>
                <a:latin typeface="Times New Roman"/>
                <a:cs typeface="Times New Roman"/>
              </a:rPr>
              <a:t> </a:t>
            </a:r>
            <a:r>
              <a:rPr sz="1800" dirty="0">
                <a:solidFill>
                  <a:srgbClr val="FFFFFF"/>
                </a:solidFill>
                <a:latin typeface="Times New Roman"/>
                <a:cs typeface="Times New Roman"/>
              </a:rPr>
              <a:t>hemorrhage</a:t>
            </a:r>
            <a:r>
              <a:rPr sz="1800" spc="190" dirty="0">
                <a:solidFill>
                  <a:srgbClr val="FFFFFF"/>
                </a:solidFill>
                <a:latin typeface="Times New Roman"/>
                <a:cs typeface="Times New Roman"/>
              </a:rPr>
              <a:t> </a:t>
            </a:r>
            <a:r>
              <a:rPr sz="1800" dirty="0">
                <a:solidFill>
                  <a:srgbClr val="FFFFFF"/>
                </a:solidFill>
                <a:latin typeface="Times New Roman"/>
                <a:cs typeface="Times New Roman"/>
              </a:rPr>
              <a:t>&amp;</a:t>
            </a:r>
            <a:r>
              <a:rPr sz="1800" spc="204" dirty="0">
                <a:solidFill>
                  <a:srgbClr val="FFFFFF"/>
                </a:solidFill>
                <a:latin typeface="Times New Roman"/>
                <a:cs typeface="Times New Roman"/>
              </a:rPr>
              <a:t> </a:t>
            </a:r>
            <a:r>
              <a:rPr sz="1800" spc="-5" dirty="0">
                <a:solidFill>
                  <a:srgbClr val="FFFFFF"/>
                </a:solidFill>
                <a:latin typeface="Times New Roman"/>
                <a:cs typeface="Times New Roman"/>
              </a:rPr>
              <a:t>swelling</a:t>
            </a:r>
            <a:r>
              <a:rPr sz="1800" spc="200" dirty="0">
                <a:solidFill>
                  <a:srgbClr val="FFFFFF"/>
                </a:solidFill>
                <a:latin typeface="Times New Roman"/>
                <a:cs typeface="Times New Roman"/>
              </a:rPr>
              <a:t> </a:t>
            </a:r>
            <a:r>
              <a:rPr sz="1800" dirty="0">
                <a:solidFill>
                  <a:srgbClr val="FFFFFF"/>
                </a:solidFill>
                <a:latin typeface="Times New Roman"/>
                <a:cs typeface="Times New Roman"/>
              </a:rPr>
              <a:t>of</a:t>
            </a:r>
            <a:r>
              <a:rPr sz="1800" spc="200" dirty="0">
                <a:solidFill>
                  <a:srgbClr val="FFFFFF"/>
                </a:solidFill>
                <a:latin typeface="Times New Roman"/>
                <a:cs typeface="Times New Roman"/>
              </a:rPr>
              <a:t> </a:t>
            </a:r>
            <a:r>
              <a:rPr sz="1800" spc="-5" dirty="0">
                <a:solidFill>
                  <a:srgbClr val="FFFFFF"/>
                </a:solidFill>
                <a:latin typeface="Times New Roman"/>
                <a:cs typeface="Times New Roman"/>
              </a:rPr>
              <a:t>periodontal</a:t>
            </a:r>
            <a:r>
              <a:rPr sz="1800" spc="210" dirty="0">
                <a:solidFill>
                  <a:srgbClr val="FFFFFF"/>
                </a:solidFill>
                <a:latin typeface="Times New Roman"/>
                <a:cs typeface="Times New Roman"/>
              </a:rPr>
              <a:t> </a:t>
            </a:r>
            <a:r>
              <a:rPr sz="1800" spc="-5" dirty="0">
                <a:solidFill>
                  <a:srgbClr val="FFFFFF"/>
                </a:solidFill>
                <a:latin typeface="Times New Roman"/>
                <a:cs typeface="Times New Roman"/>
              </a:rPr>
              <a:t>membranes</a:t>
            </a:r>
            <a:endParaRPr sz="1800">
              <a:latin typeface="Times New Roman"/>
              <a:cs typeface="Times New Roman"/>
            </a:endParaRPr>
          </a:p>
          <a:p>
            <a:pPr marL="672465" algn="just">
              <a:lnSpc>
                <a:spcPct val="100000"/>
              </a:lnSpc>
              <a:spcBef>
                <a:spcPts val="1080"/>
              </a:spcBef>
            </a:pPr>
            <a:r>
              <a:rPr sz="1800" spc="-10" dirty="0">
                <a:solidFill>
                  <a:srgbClr val="FFFFFF"/>
                </a:solidFill>
                <a:latin typeface="Times New Roman"/>
                <a:cs typeface="Times New Roman"/>
              </a:rPr>
              <a:t>occur, </a:t>
            </a:r>
            <a:r>
              <a:rPr sz="1800" dirty="0">
                <a:solidFill>
                  <a:srgbClr val="FFFFFF"/>
                </a:solidFill>
                <a:latin typeface="Times New Roman"/>
                <a:cs typeface="Times New Roman"/>
              </a:rPr>
              <a:t>followed </a:t>
            </a:r>
            <a:r>
              <a:rPr sz="1800" spc="-5" dirty="0">
                <a:solidFill>
                  <a:srgbClr val="FFFFFF"/>
                </a:solidFill>
                <a:latin typeface="Times New Roman"/>
                <a:cs typeface="Times New Roman"/>
              </a:rPr>
              <a:t>by </a:t>
            </a:r>
            <a:r>
              <a:rPr sz="1800" dirty="0">
                <a:solidFill>
                  <a:srgbClr val="FFFFFF"/>
                </a:solidFill>
                <a:latin typeface="Times New Roman"/>
                <a:cs typeface="Times New Roman"/>
              </a:rPr>
              <a:t>loss </a:t>
            </a:r>
            <a:r>
              <a:rPr sz="1800" spc="-5" dirty="0">
                <a:solidFill>
                  <a:srgbClr val="FFFFFF"/>
                </a:solidFill>
                <a:latin typeface="Times New Roman"/>
                <a:cs typeface="Times New Roman"/>
              </a:rPr>
              <a:t>of bone </a:t>
            </a:r>
            <a:r>
              <a:rPr sz="1800" dirty="0">
                <a:solidFill>
                  <a:srgbClr val="FFFFFF"/>
                </a:solidFill>
                <a:latin typeface="Times New Roman"/>
                <a:cs typeface="Times New Roman"/>
              </a:rPr>
              <a:t>&amp; loosening </a:t>
            </a:r>
            <a:r>
              <a:rPr sz="1800" spc="-5" dirty="0">
                <a:solidFill>
                  <a:srgbClr val="FFFFFF"/>
                </a:solidFill>
                <a:latin typeface="Times New Roman"/>
                <a:cs typeface="Times New Roman"/>
              </a:rPr>
              <a:t>of </a:t>
            </a:r>
            <a:r>
              <a:rPr sz="1800" dirty="0">
                <a:solidFill>
                  <a:srgbClr val="FFFFFF"/>
                </a:solidFill>
                <a:latin typeface="Times New Roman"/>
                <a:cs typeface="Times New Roman"/>
              </a:rPr>
              <a:t>teeth, which eventually</a:t>
            </a:r>
            <a:r>
              <a:rPr sz="1800" spc="-60" dirty="0">
                <a:solidFill>
                  <a:srgbClr val="FFFFFF"/>
                </a:solidFill>
                <a:latin typeface="Times New Roman"/>
                <a:cs typeface="Times New Roman"/>
              </a:rPr>
              <a:t> </a:t>
            </a:r>
            <a:r>
              <a:rPr sz="1800" dirty="0">
                <a:solidFill>
                  <a:srgbClr val="FFFFFF"/>
                </a:solidFill>
                <a:latin typeface="Times New Roman"/>
                <a:cs typeface="Times New Roman"/>
              </a:rPr>
              <a:t>exfoliate.</a:t>
            </a:r>
            <a:endParaRPr sz="1800">
              <a:latin typeface="Times New Roman"/>
              <a:cs typeface="Times New Roman"/>
            </a:endParaRPr>
          </a:p>
        </p:txBody>
      </p:sp>
      <p:sp>
        <p:nvSpPr>
          <p:cNvPr id="8" name="object 8"/>
          <p:cNvSpPr txBox="1"/>
          <p:nvPr/>
        </p:nvSpPr>
        <p:spPr>
          <a:xfrm>
            <a:off x="979728" y="5461203"/>
            <a:ext cx="5431790" cy="574040"/>
          </a:xfrm>
          <a:prstGeom prst="rect">
            <a:avLst/>
          </a:prstGeom>
        </p:spPr>
        <p:txBody>
          <a:bodyPr vert="horz" wrap="square" lIns="0" tIns="12700" rIns="0" bIns="0" rtlCol="0">
            <a:spAutoFit/>
          </a:bodyPr>
          <a:lstStyle/>
          <a:p>
            <a:pPr marL="1428750" marR="5080" indent="-1416685">
              <a:lnSpc>
                <a:spcPct val="100000"/>
              </a:lnSpc>
              <a:spcBef>
                <a:spcPts val="100"/>
              </a:spcBef>
            </a:pPr>
            <a:r>
              <a:rPr sz="1800" spc="-5" dirty="0">
                <a:solidFill>
                  <a:srgbClr val="00AF50"/>
                </a:solidFill>
                <a:latin typeface="Times New Roman"/>
                <a:cs typeface="Times New Roman"/>
              </a:rPr>
              <a:t>*Smoking </a:t>
            </a:r>
            <a:r>
              <a:rPr sz="1800" dirty="0">
                <a:solidFill>
                  <a:srgbClr val="00AF50"/>
                </a:solidFill>
                <a:latin typeface="Times New Roman"/>
                <a:cs typeface="Times New Roman"/>
              </a:rPr>
              <a:t>depletes vitamin C in the </a:t>
            </a:r>
            <a:r>
              <a:rPr sz="1800" spc="-20" dirty="0">
                <a:solidFill>
                  <a:srgbClr val="00AF50"/>
                </a:solidFill>
                <a:latin typeface="Times New Roman"/>
                <a:cs typeface="Times New Roman"/>
              </a:rPr>
              <a:t>body, </a:t>
            </a:r>
            <a:r>
              <a:rPr sz="1800" spc="-5" dirty="0">
                <a:solidFill>
                  <a:srgbClr val="00AF50"/>
                </a:solidFill>
                <a:latin typeface="Times New Roman"/>
                <a:cs typeface="Times New Roman"/>
              </a:rPr>
              <a:t>so smokers</a:t>
            </a:r>
            <a:r>
              <a:rPr sz="1800" spc="-65" dirty="0">
                <a:solidFill>
                  <a:srgbClr val="00AF50"/>
                </a:solidFill>
                <a:latin typeface="Times New Roman"/>
                <a:cs typeface="Times New Roman"/>
              </a:rPr>
              <a:t> </a:t>
            </a:r>
            <a:r>
              <a:rPr sz="1800" dirty="0">
                <a:solidFill>
                  <a:srgbClr val="00AF50"/>
                </a:solidFill>
                <a:latin typeface="Times New Roman"/>
                <a:cs typeface="Times New Roman"/>
              </a:rPr>
              <a:t>need  extra amounts of this</a:t>
            </a:r>
            <a:r>
              <a:rPr sz="1800" spc="-40" dirty="0">
                <a:solidFill>
                  <a:srgbClr val="00AF50"/>
                </a:solidFill>
                <a:latin typeface="Times New Roman"/>
                <a:cs typeface="Times New Roman"/>
              </a:rPr>
              <a:t> </a:t>
            </a:r>
            <a:r>
              <a:rPr sz="1800" dirty="0">
                <a:solidFill>
                  <a:srgbClr val="00AF50"/>
                </a:solidFill>
                <a:latin typeface="Times New Roman"/>
                <a:cs typeface="Times New Roman"/>
              </a:rPr>
              <a:t>vitamin</a:t>
            </a:r>
            <a:endParaRPr sz="1800">
              <a:latin typeface="Times New Roman"/>
              <a:cs typeface="Times New Roman"/>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782559" y="876046"/>
            <a:ext cx="977265"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FFFFFF"/>
                </a:solidFill>
                <a:latin typeface="Times New Roman"/>
                <a:cs typeface="Times New Roman"/>
              </a:rPr>
              <a:t>positioned</a:t>
            </a:r>
            <a:endParaRPr sz="1800">
              <a:latin typeface="Times New Roman"/>
              <a:cs typeface="Times New Roman"/>
            </a:endParaRPr>
          </a:p>
        </p:txBody>
      </p:sp>
      <p:sp>
        <p:nvSpPr>
          <p:cNvPr id="3" name="object 3"/>
          <p:cNvSpPr txBox="1"/>
          <p:nvPr/>
        </p:nvSpPr>
        <p:spPr>
          <a:xfrm>
            <a:off x="383540" y="209499"/>
            <a:ext cx="7243445" cy="1377950"/>
          </a:xfrm>
          <a:prstGeom prst="rect">
            <a:avLst/>
          </a:prstGeom>
        </p:spPr>
        <p:txBody>
          <a:bodyPr vert="horz" wrap="square" lIns="0" tIns="12700" rIns="0" bIns="0" rtlCol="0">
            <a:spAutoFit/>
          </a:bodyPr>
          <a:lstStyle/>
          <a:p>
            <a:pPr marL="1607185">
              <a:lnSpc>
                <a:spcPct val="100000"/>
              </a:lnSpc>
              <a:spcBef>
                <a:spcPts val="100"/>
              </a:spcBef>
            </a:pPr>
            <a:r>
              <a:rPr sz="1800" spc="-5" dirty="0">
                <a:solidFill>
                  <a:srgbClr val="FFFF00"/>
                </a:solidFill>
                <a:latin typeface="Times New Roman"/>
                <a:cs typeface="Times New Roman"/>
              </a:rPr>
              <a:t>Thumb </a:t>
            </a:r>
            <a:r>
              <a:rPr sz="1800" dirty="0">
                <a:solidFill>
                  <a:srgbClr val="FFFF00"/>
                </a:solidFill>
                <a:latin typeface="Times New Roman"/>
                <a:cs typeface="Times New Roman"/>
              </a:rPr>
              <a:t>and </a:t>
            </a:r>
            <a:r>
              <a:rPr sz="1800" spc="-5" dirty="0">
                <a:solidFill>
                  <a:srgbClr val="FFFF00"/>
                </a:solidFill>
                <a:latin typeface="Times New Roman"/>
                <a:cs typeface="Times New Roman"/>
              </a:rPr>
              <a:t>Finger-sucking </a:t>
            </a:r>
            <a:r>
              <a:rPr sz="1800" dirty="0">
                <a:solidFill>
                  <a:srgbClr val="FFFF00"/>
                </a:solidFill>
                <a:latin typeface="Times New Roman"/>
                <a:cs typeface="Times New Roman"/>
              </a:rPr>
              <a:t>Habits: the long-term</a:t>
            </a:r>
            <a:r>
              <a:rPr sz="1800" spc="-50" dirty="0">
                <a:solidFill>
                  <a:srgbClr val="FFFF00"/>
                </a:solidFill>
                <a:latin typeface="Times New Roman"/>
                <a:cs typeface="Times New Roman"/>
              </a:rPr>
              <a:t> </a:t>
            </a:r>
            <a:r>
              <a:rPr sz="1800" spc="-5" dirty="0">
                <a:solidFill>
                  <a:srgbClr val="FFFF00"/>
                </a:solidFill>
                <a:latin typeface="Times New Roman"/>
                <a:cs typeface="Times New Roman"/>
              </a:rPr>
              <a:t>effects</a:t>
            </a:r>
            <a:endParaRPr sz="1800">
              <a:latin typeface="Times New Roman"/>
              <a:cs typeface="Times New Roman"/>
            </a:endParaRPr>
          </a:p>
          <a:p>
            <a:pPr>
              <a:lnSpc>
                <a:spcPct val="100000"/>
              </a:lnSpc>
              <a:spcBef>
                <a:spcPts val="50"/>
              </a:spcBef>
            </a:pPr>
            <a:endParaRPr sz="1700">
              <a:latin typeface="Times New Roman"/>
              <a:cs typeface="Times New Roman"/>
            </a:endParaRPr>
          </a:p>
          <a:p>
            <a:pPr marL="622300" marR="5080" indent="-610235">
              <a:lnSpc>
                <a:spcPct val="150000"/>
              </a:lnSpc>
              <a:tabLst>
                <a:tab pos="622300" algn="l"/>
                <a:tab pos="1387475" algn="l"/>
                <a:tab pos="1899285" algn="l"/>
                <a:tab pos="2701290" algn="l"/>
                <a:tab pos="3757295" algn="l"/>
                <a:tab pos="5906770" algn="l"/>
                <a:tab pos="6417310" algn="l"/>
              </a:tabLst>
            </a:pPr>
            <a:r>
              <a:rPr sz="1800" dirty="0">
                <a:solidFill>
                  <a:srgbClr val="FFC000"/>
                </a:solidFill>
                <a:latin typeface="Times New Roman"/>
                <a:cs typeface="Times New Roman"/>
              </a:rPr>
              <a:t>1.	</a:t>
            </a:r>
            <a:r>
              <a:rPr sz="1800" dirty="0">
                <a:solidFill>
                  <a:srgbClr val="FFFFFF"/>
                </a:solidFill>
                <a:latin typeface="Times New Roman"/>
                <a:cs typeface="Times New Roman"/>
              </a:rPr>
              <a:t>Flar</a:t>
            </a:r>
            <a:r>
              <a:rPr sz="1800" spc="5" dirty="0">
                <a:solidFill>
                  <a:srgbClr val="FFFFFF"/>
                </a:solidFill>
                <a:latin typeface="Times New Roman"/>
                <a:cs typeface="Times New Roman"/>
              </a:rPr>
              <a:t>e</a:t>
            </a:r>
            <a:r>
              <a:rPr sz="1800" dirty="0">
                <a:solidFill>
                  <a:srgbClr val="FFFFFF"/>
                </a:solidFill>
                <a:latin typeface="Times New Roman"/>
                <a:cs typeface="Times New Roman"/>
              </a:rPr>
              <a:t>d	and	</a:t>
            </a:r>
            <a:r>
              <a:rPr sz="1800" spc="-5" dirty="0">
                <a:solidFill>
                  <a:srgbClr val="FFFFFF"/>
                </a:solidFill>
                <a:latin typeface="Times New Roman"/>
                <a:cs typeface="Times New Roman"/>
              </a:rPr>
              <a:t>s</a:t>
            </a:r>
            <a:r>
              <a:rPr sz="1800" spc="-25" dirty="0">
                <a:solidFill>
                  <a:srgbClr val="FFFFFF"/>
                </a:solidFill>
                <a:latin typeface="Times New Roman"/>
                <a:cs typeface="Times New Roman"/>
              </a:rPr>
              <a:t>p</a:t>
            </a:r>
            <a:r>
              <a:rPr sz="1800" dirty="0">
                <a:solidFill>
                  <a:srgbClr val="FFFFFF"/>
                </a:solidFill>
                <a:latin typeface="Times New Roman"/>
                <a:cs typeface="Times New Roman"/>
              </a:rPr>
              <a:t>a</a:t>
            </a:r>
            <a:r>
              <a:rPr sz="1800" spc="5" dirty="0">
                <a:solidFill>
                  <a:srgbClr val="FFFFFF"/>
                </a:solidFill>
                <a:latin typeface="Times New Roman"/>
                <a:cs typeface="Times New Roman"/>
              </a:rPr>
              <a:t>c</a:t>
            </a:r>
            <a:r>
              <a:rPr sz="1800" dirty="0">
                <a:solidFill>
                  <a:srgbClr val="FFFFFF"/>
                </a:solidFill>
                <a:latin typeface="Times New Roman"/>
                <a:cs typeface="Times New Roman"/>
              </a:rPr>
              <a:t>ed	</a:t>
            </a:r>
            <a:r>
              <a:rPr sz="1800" spc="-10" dirty="0">
                <a:solidFill>
                  <a:srgbClr val="FFFFFF"/>
                </a:solidFill>
                <a:latin typeface="Times New Roman"/>
                <a:cs typeface="Times New Roman"/>
              </a:rPr>
              <a:t>m</a:t>
            </a:r>
            <a:r>
              <a:rPr sz="1800" dirty="0">
                <a:solidFill>
                  <a:srgbClr val="FFFFFF"/>
                </a:solidFill>
                <a:latin typeface="Times New Roman"/>
                <a:cs typeface="Times New Roman"/>
              </a:rPr>
              <a:t>ax</a:t>
            </a:r>
            <a:r>
              <a:rPr sz="1800" spc="5" dirty="0">
                <a:solidFill>
                  <a:srgbClr val="FFFFFF"/>
                </a:solidFill>
                <a:latin typeface="Times New Roman"/>
                <a:cs typeface="Times New Roman"/>
              </a:rPr>
              <a:t>i</a:t>
            </a:r>
            <a:r>
              <a:rPr sz="1800" dirty="0">
                <a:solidFill>
                  <a:srgbClr val="FFFFFF"/>
                </a:solidFill>
                <a:latin typeface="Times New Roman"/>
                <a:cs typeface="Times New Roman"/>
              </a:rPr>
              <a:t>lla</a:t>
            </a:r>
            <a:r>
              <a:rPr sz="1800" spc="-15" dirty="0">
                <a:solidFill>
                  <a:srgbClr val="FFFFFF"/>
                </a:solidFill>
                <a:latin typeface="Times New Roman"/>
                <a:cs typeface="Times New Roman"/>
              </a:rPr>
              <a:t>r</a:t>
            </a:r>
            <a:r>
              <a:rPr sz="1800" dirty="0">
                <a:solidFill>
                  <a:srgbClr val="FFFFFF"/>
                </a:solidFill>
                <a:latin typeface="Times New Roman"/>
                <a:cs typeface="Times New Roman"/>
              </a:rPr>
              <a:t>y	</a:t>
            </a:r>
            <a:r>
              <a:rPr sz="1800" spc="-5" dirty="0">
                <a:solidFill>
                  <a:srgbClr val="FFFFFF"/>
                </a:solidFill>
                <a:latin typeface="Times New Roman"/>
                <a:cs typeface="Times New Roman"/>
              </a:rPr>
              <a:t>incisor</a:t>
            </a:r>
            <a:r>
              <a:rPr sz="1800" spc="-15" dirty="0">
                <a:solidFill>
                  <a:srgbClr val="FFFFFF"/>
                </a:solidFill>
                <a:latin typeface="Times New Roman"/>
                <a:cs typeface="Times New Roman"/>
              </a:rPr>
              <a:t>s</a:t>
            </a:r>
            <a:r>
              <a:rPr sz="1800" spc="-5" dirty="0">
                <a:solidFill>
                  <a:srgbClr val="FFFFFF"/>
                </a:solidFill>
                <a:latin typeface="Times New Roman"/>
                <a:cs typeface="Times New Roman"/>
              </a:rPr>
              <a:t>(</a:t>
            </a:r>
            <a:r>
              <a:rPr sz="1800" dirty="0">
                <a:solidFill>
                  <a:srgbClr val="00AF50"/>
                </a:solidFill>
                <a:latin typeface="Times New Roman"/>
                <a:cs typeface="Times New Roman"/>
              </a:rPr>
              <a:t>proclinat</a:t>
            </a:r>
            <a:r>
              <a:rPr sz="1800" spc="5" dirty="0">
                <a:solidFill>
                  <a:srgbClr val="00AF50"/>
                </a:solidFill>
                <a:latin typeface="Times New Roman"/>
                <a:cs typeface="Times New Roman"/>
              </a:rPr>
              <a:t>i</a:t>
            </a:r>
            <a:r>
              <a:rPr sz="1800" dirty="0">
                <a:solidFill>
                  <a:srgbClr val="00AF50"/>
                </a:solidFill>
                <a:latin typeface="Times New Roman"/>
                <a:cs typeface="Times New Roman"/>
              </a:rPr>
              <a:t>o</a:t>
            </a:r>
            <a:r>
              <a:rPr sz="1800" spc="5" dirty="0">
                <a:solidFill>
                  <a:srgbClr val="00AF50"/>
                </a:solidFill>
                <a:latin typeface="Times New Roman"/>
                <a:cs typeface="Times New Roman"/>
              </a:rPr>
              <a:t>n</a:t>
            </a:r>
            <a:r>
              <a:rPr sz="1800" dirty="0">
                <a:solidFill>
                  <a:srgbClr val="FFFFFF"/>
                </a:solidFill>
                <a:latin typeface="Times New Roman"/>
                <a:cs typeface="Times New Roman"/>
              </a:rPr>
              <a:t>)	and	lingually  lower/mandibular</a:t>
            </a:r>
            <a:r>
              <a:rPr sz="1800" spc="-20" dirty="0">
                <a:solidFill>
                  <a:srgbClr val="FFFFFF"/>
                </a:solidFill>
                <a:latin typeface="Times New Roman"/>
                <a:cs typeface="Times New Roman"/>
              </a:rPr>
              <a:t> </a:t>
            </a:r>
            <a:r>
              <a:rPr sz="1800" dirty="0">
                <a:solidFill>
                  <a:srgbClr val="FFFFFF"/>
                </a:solidFill>
                <a:latin typeface="Times New Roman"/>
                <a:cs typeface="Times New Roman"/>
              </a:rPr>
              <a:t>incisors(</a:t>
            </a:r>
            <a:r>
              <a:rPr sz="1800" dirty="0">
                <a:solidFill>
                  <a:srgbClr val="00AF50"/>
                </a:solidFill>
                <a:latin typeface="Times New Roman"/>
                <a:cs typeface="Times New Roman"/>
              </a:rPr>
              <a:t>retroclination</a:t>
            </a:r>
            <a:r>
              <a:rPr sz="1800" dirty="0">
                <a:solidFill>
                  <a:srgbClr val="FFFFFF"/>
                </a:solidFill>
                <a:latin typeface="Times New Roman"/>
                <a:cs typeface="Times New Roman"/>
              </a:rPr>
              <a:t>).</a:t>
            </a:r>
            <a:endParaRPr sz="1800">
              <a:latin typeface="Times New Roman"/>
              <a:cs typeface="Times New Roman"/>
            </a:endParaRPr>
          </a:p>
        </p:txBody>
      </p:sp>
      <p:sp>
        <p:nvSpPr>
          <p:cNvPr id="4" name="object 4"/>
          <p:cNvSpPr txBox="1"/>
          <p:nvPr/>
        </p:nvSpPr>
        <p:spPr>
          <a:xfrm>
            <a:off x="332740" y="1615902"/>
            <a:ext cx="8490585" cy="4251960"/>
          </a:xfrm>
          <a:prstGeom prst="rect">
            <a:avLst/>
          </a:prstGeom>
        </p:spPr>
        <p:txBody>
          <a:bodyPr vert="horz" wrap="square" lIns="0" tIns="150495" rIns="0" bIns="0" rtlCol="0">
            <a:spAutoFit/>
          </a:bodyPr>
          <a:lstStyle/>
          <a:p>
            <a:pPr marL="673100" indent="-610235">
              <a:lnSpc>
                <a:spcPct val="100000"/>
              </a:lnSpc>
              <a:spcBef>
                <a:spcPts val="1185"/>
              </a:spcBef>
              <a:buFont typeface="Arial"/>
              <a:buChar char="•"/>
              <a:tabLst>
                <a:tab pos="673100" algn="l"/>
                <a:tab pos="673735" algn="l"/>
                <a:tab pos="1195705" algn="l"/>
                <a:tab pos="2047875" algn="l"/>
                <a:tab pos="2745740" algn="l"/>
                <a:tab pos="3433445" algn="l"/>
                <a:tab pos="4564380" algn="l"/>
                <a:tab pos="5440680" algn="l"/>
                <a:tab pos="5887720" algn="l"/>
                <a:tab pos="7106920" algn="l"/>
                <a:tab pos="8237855" algn="l"/>
              </a:tabLst>
            </a:pPr>
            <a:r>
              <a:rPr sz="1800" dirty="0">
                <a:solidFill>
                  <a:srgbClr val="FFFFFF"/>
                </a:solidFill>
                <a:latin typeface="Times New Roman"/>
                <a:cs typeface="Times New Roman"/>
              </a:rPr>
              <a:t>The	</a:t>
            </a:r>
            <a:r>
              <a:rPr sz="1800" spc="-5" dirty="0">
                <a:solidFill>
                  <a:srgbClr val="FFFFFF"/>
                </a:solidFill>
                <a:latin typeface="Times New Roman"/>
                <a:cs typeface="Times New Roman"/>
              </a:rPr>
              <a:t>labially	posed	</a:t>
            </a:r>
            <a:r>
              <a:rPr sz="1800" dirty="0">
                <a:solidFill>
                  <a:srgbClr val="FFFFFF"/>
                </a:solidFill>
                <a:latin typeface="Times New Roman"/>
                <a:cs typeface="Times New Roman"/>
              </a:rPr>
              <a:t>upper	</a:t>
            </a:r>
            <a:r>
              <a:rPr sz="1800" spc="-5" dirty="0">
                <a:solidFill>
                  <a:srgbClr val="FFFFFF"/>
                </a:solidFill>
                <a:latin typeface="Times New Roman"/>
                <a:cs typeface="Times New Roman"/>
              </a:rPr>
              <a:t>permanent	incisors	</a:t>
            </a:r>
            <a:r>
              <a:rPr sz="1800" dirty="0">
                <a:solidFill>
                  <a:srgbClr val="FFFFFF"/>
                </a:solidFill>
                <a:latin typeface="Times New Roman"/>
                <a:cs typeface="Times New Roman"/>
              </a:rPr>
              <a:t>are	</a:t>
            </a:r>
            <a:r>
              <a:rPr sz="1800" spc="-5" dirty="0">
                <a:solidFill>
                  <a:srgbClr val="FFFFFF"/>
                </a:solidFill>
                <a:latin typeface="Times New Roman"/>
                <a:cs typeface="Times New Roman"/>
              </a:rPr>
              <a:t>particularly	</a:t>
            </a:r>
            <a:r>
              <a:rPr sz="1800" dirty="0">
                <a:solidFill>
                  <a:srgbClr val="FFFFFF"/>
                </a:solidFill>
                <a:latin typeface="Times New Roman"/>
                <a:cs typeface="Times New Roman"/>
              </a:rPr>
              <a:t>vulnerable	to</a:t>
            </a:r>
            <a:endParaRPr sz="1800">
              <a:latin typeface="Times New Roman"/>
              <a:cs typeface="Times New Roman"/>
            </a:endParaRPr>
          </a:p>
          <a:p>
            <a:pPr marL="673100" algn="just">
              <a:lnSpc>
                <a:spcPct val="100000"/>
              </a:lnSpc>
              <a:spcBef>
                <a:spcPts val="1085"/>
              </a:spcBef>
            </a:pPr>
            <a:r>
              <a:rPr sz="1800" dirty="0">
                <a:solidFill>
                  <a:srgbClr val="FFFFFF"/>
                </a:solidFill>
                <a:latin typeface="Times New Roman"/>
                <a:cs typeface="Times New Roman"/>
              </a:rPr>
              <a:t>accidental</a:t>
            </a:r>
            <a:r>
              <a:rPr sz="1800" spc="-25" dirty="0">
                <a:solidFill>
                  <a:srgbClr val="FFFFFF"/>
                </a:solidFill>
                <a:latin typeface="Times New Roman"/>
                <a:cs typeface="Times New Roman"/>
              </a:rPr>
              <a:t> </a:t>
            </a:r>
            <a:r>
              <a:rPr sz="1800" dirty="0">
                <a:solidFill>
                  <a:srgbClr val="FFFFFF"/>
                </a:solidFill>
                <a:latin typeface="Times New Roman"/>
                <a:cs typeface="Times New Roman"/>
              </a:rPr>
              <a:t>fractures.</a:t>
            </a:r>
            <a:endParaRPr sz="1800">
              <a:latin typeface="Times New Roman"/>
              <a:cs typeface="Times New Roman"/>
            </a:endParaRPr>
          </a:p>
          <a:p>
            <a:pPr marL="673100" marR="68580" indent="-610235" algn="just">
              <a:lnSpc>
                <a:spcPct val="150000"/>
              </a:lnSpc>
              <a:spcBef>
                <a:spcPts val="430"/>
              </a:spcBef>
              <a:buFont typeface="Arial"/>
              <a:buChar char="•"/>
              <a:tabLst>
                <a:tab pos="673735" algn="l"/>
              </a:tabLst>
            </a:pPr>
            <a:r>
              <a:rPr sz="1800" dirty="0">
                <a:solidFill>
                  <a:srgbClr val="FFFFFF"/>
                </a:solidFill>
                <a:latin typeface="Times New Roman"/>
                <a:cs typeface="Times New Roman"/>
              </a:rPr>
              <a:t>Afzelius-Alm </a:t>
            </a:r>
            <a:r>
              <a:rPr sz="1800" spc="-5" dirty="0">
                <a:solidFill>
                  <a:srgbClr val="FFFFFF"/>
                </a:solidFill>
                <a:latin typeface="Times New Roman"/>
                <a:cs typeface="Times New Roman"/>
              </a:rPr>
              <a:t>A </a:t>
            </a:r>
            <a:r>
              <a:rPr sz="1800" dirty="0">
                <a:solidFill>
                  <a:srgbClr val="FFFFFF"/>
                </a:solidFill>
                <a:latin typeface="Times New Roman"/>
                <a:cs typeface="Times New Roman"/>
              </a:rPr>
              <a:t>et </a:t>
            </a:r>
            <a:r>
              <a:rPr sz="1800" spc="-5" dirty="0">
                <a:solidFill>
                  <a:srgbClr val="FFFFFF"/>
                </a:solidFill>
                <a:latin typeface="Times New Roman"/>
                <a:cs typeface="Times New Roman"/>
              </a:rPr>
              <a:t>al. (Swed Dent J. </a:t>
            </a:r>
            <a:r>
              <a:rPr sz="1800" dirty="0">
                <a:solidFill>
                  <a:srgbClr val="FFFFFF"/>
                </a:solidFill>
                <a:latin typeface="Times New Roman"/>
                <a:cs typeface="Times New Roman"/>
              </a:rPr>
              <a:t>2004;28) </a:t>
            </a:r>
            <a:r>
              <a:rPr sz="1800" spc="-5" dirty="0">
                <a:solidFill>
                  <a:srgbClr val="FFFFFF"/>
                </a:solidFill>
                <a:latin typeface="Times New Roman"/>
                <a:cs typeface="Times New Roman"/>
              </a:rPr>
              <a:t>however concluded </a:t>
            </a:r>
            <a:r>
              <a:rPr sz="1800" dirty="0">
                <a:solidFill>
                  <a:srgbClr val="FFFFFF"/>
                </a:solidFill>
                <a:latin typeface="Times New Roman"/>
                <a:cs typeface="Times New Roman"/>
              </a:rPr>
              <a:t>that the </a:t>
            </a:r>
            <a:r>
              <a:rPr sz="1800" spc="-10" dirty="0">
                <a:solidFill>
                  <a:srgbClr val="FFFFFF"/>
                </a:solidFill>
                <a:latin typeface="Times New Roman"/>
                <a:cs typeface="Times New Roman"/>
              </a:rPr>
              <a:t>majority  </a:t>
            </a:r>
            <a:r>
              <a:rPr sz="1800" dirty="0">
                <a:solidFill>
                  <a:srgbClr val="FFFFFF"/>
                </a:solidFill>
                <a:latin typeface="Times New Roman"/>
                <a:cs typeface="Times New Roman"/>
              </a:rPr>
              <a:t>of </a:t>
            </a:r>
            <a:r>
              <a:rPr sz="1800" spc="-5" dirty="0">
                <a:solidFill>
                  <a:srgbClr val="FFFFFF"/>
                </a:solidFill>
                <a:latin typeface="Times New Roman"/>
                <a:cs typeface="Times New Roman"/>
              </a:rPr>
              <a:t>children with </a:t>
            </a:r>
            <a:r>
              <a:rPr sz="1800" dirty="0">
                <a:solidFill>
                  <a:srgbClr val="FFFFFF"/>
                </a:solidFill>
                <a:latin typeface="Times New Roman"/>
                <a:cs typeface="Times New Roman"/>
              </a:rPr>
              <a:t>prolonged thumb-sucking </a:t>
            </a:r>
            <a:r>
              <a:rPr sz="1800" spc="-5" dirty="0">
                <a:solidFill>
                  <a:srgbClr val="FFFFFF"/>
                </a:solidFill>
                <a:latin typeface="Times New Roman"/>
                <a:cs typeface="Times New Roman"/>
              </a:rPr>
              <a:t>have </a:t>
            </a:r>
            <a:r>
              <a:rPr sz="1800" dirty="0">
                <a:solidFill>
                  <a:srgbClr val="FFFFFF"/>
                </a:solidFill>
                <a:latin typeface="Times New Roman"/>
                <a:cs typeface="Times New Roman"/>
              </a:rPr>
              <a:t>proclined lower incisors </a:t>
            </a:r>
            <a:r>
              <a:rPr sz="1800" spc="-5" dirty="0">
                <a:solidFill>
                  <a:srgbClr val="FFFFFF"/>
                </a:solidFill>
                <a:latin typeface="Times New Roman"/>
                <a:cs typeface="Times New Roman"/>
              </a:rPr>
              <a:t>rather than  </a:t>
            </a:r>
            <a:r>
              <a:rPr sz="1800" dirty="0">
                <a:solidFill>
                  <a:srgbClr val="FFFFFF"/>
                </a:solidFill>
                <a:latin typeface="Times New Roman"/>
                <a:cs typeface="Times New Roman"/>
              </a:rPr>
              <a:t>retroclined lower incisors.(contrary to popular belief</a:t>
            </a:r>
            <a:r>
              <a:rPr sz="1800" spc="-65" dirty="0">
                <a:solidFill>
                  <a:srgbClr val="FFFFFF"/>
                </a:solidFill>
                <a:latin typeface="Times New Roman"/>
                <a:cs typeface="Times New Roman"/>
              </a:rPr>
              <a:t> </a:t>
            </a:r>
            <a:r>
              <a:rPr sz="1800" dirty="0">
                <a:solidFill>
                  <a:srgbClr val="FFFFFF"/>
                </a:solidFill>
                <a:latin typeface="Times New Roman"/>
                <a:cs typeface="Times New Roman"/>
              </a:rPr>
              <a:t>).</a:t>
            </a:r>
            <a:r>
              <a:rPr sz="1800" baseline="25462" dirty="0">
                <a:solidFill>
                  <a:srgbClr val="FFFFFF"/>
                </a:solidFill>
                <a:latin typeface="Times New Roman"/>
                <a:cs typeface="Times New Roman"/>
              </a:rPr>
              <a:t>17</a:t>
            </a:r>
            <a:endParaRPr sz="1800" baseline="25462">
              <a:latin typeface="Times New Roman"/>
              <a:cs typeface="Times New Roman"/>
            </a:endParaRPr>
          </a:p>
          <a:p>
            <a:pPr marL="673100" marR="66675" indent="-610235" algn="just">
              <a:lnSpc>
                <a:spcPct val="150000"/>
              </a:lnSpc>
              <a:spcBef>
                <a:spcPts val="430"/>
              </a:spcBef>
              <a:buClr>
                <a:srgbClr val="FFFFFF"/>
              </a:buClr>
              <a:buFont typeface="Arial"/>
              <a:buChar char="•"/>
              <a:tabLst>
                <a:tab pos="753110" algn="l"/>
              </a:tabLst>
            </a:pPr>
            <a:r>
              <a:rPr dirty="0"/>
              <a:t>	</a:t>
            </a:r>
            <a:r>
              <a:rPr sz="1800" dirty="0">
                <a:solidFill>
                  <a:srgbClr val="FFFFFF"/>
                </a:solidFill>
                <a:latin typeface="Times New Roman"/>
                <a:cs typeface="Times New Roman"/>
              </a:rPr>
              <a:t>In </a:t>
            </a:r>
            <a:r>
              <a:rPr sz="1800" spc="-5" dirty="0">
                <a:solidFill>
                  <a:srgbClr val="FFFFFF"/>
                </a:solidFill>
                <a:latin typeface="Times New Roman"/>
                <a:cs typeface="Times New Roman"/>
              </a:rPr>
              <a:t>the </a:t>
            </a:r>
            <a:r>
              <a:rPr sz="1800" dirty="0">
                <a:solidFill>
                  <a:srgbClr val="FFFFFF"/>
                </a:solidFill>
                <a:latin typeface="Times New Roman"/>
                <a:cs typeface="Times New Roman"/>
              </a:rPr>
              <a:t>group </a:t>
            </a:r>
            <a:r>
              <a:rPr sz="1800" spc="-5" dirty="0">
                <a:solidFill>
                  <a:srgbClr val="FFFFFF"/>
                </a:solidFill>
                <a:latin typeface="Times New Roman"/>
                <a:cs typeface="Times New Roman"/>
              </a:rPr>
              <a:t>with retroclined lower incisors </a:t>
            </a:r>
            <a:r>
              <a:rPr sz="1800" dirty="0">
                <a:solidFill>
                  <a:srgbClr val="FFFFFF"/>
                </a:solidFill>
                <a:latin typeface="Times New Roman"/>
                <a:cs typeface="Times New Roman"/>
              </a:rPr>
              <a:t>the angle </a:t>
            </a:r>
            <a:r>
              <a:rPr sz="1800" spc="-5" dirty="0">
                <a:solidFill>
                  <a:srgbClr val="FFFFFF"/>
                </a:solidFill>
                <a:latin typeface="Times New Roman"/>
                <a:cs typeface="Times New Roman"/>
              </a:rPr>
              <a:t>between the </a:t>
            </a:r>
            <a:r>
              <a:rPr sz="1800" dirty="0">
                <a:solidFill>
                  <a:srgbClr val="FFFFFF"/>
                </a:solidFill>
                <a:latin typeface="Times New Roman"/>
                <a:cs typeface="Times New Roman"/>
              </a:rPr>
              <a:t>thumb and </a:t>
            </a:r>
            <a:r>
              <a:rPr sz="1800" spc="-5" dirty="0">
                <a:solidFill>
                  <a:srgbClr val="FFFFFF"/>
                </a:solidFill>
                <a:latin typeface="Times New Roman"/>
                <a:cs typeface="Times New Roman"/>
              </a:rPr>
              <a:t>the  </a:t>
            </a:r>
            <a:r>
              <a:rPr sz="1800" dirty="0">
                <a:solidFill>
                  <a:srgbClr val="FFFFFF"/>
                </a:solidFill>
                <a:latin typeface="Times New Roman"/>
                <a:cs typeface="Times New Roman"/>
              </a:rPr>
              <a:t>lower incisors </a:t>
            </a:r>
            <a:r>
              <a:rPr sz="1800" spc="-5" dirty="0">
                <a:solidFill>
                  <a:srgbClr val="FFFFFF"/>
                </a:solidFill>
                <a:latin typeface="Times New Roman"/>
                <a:cs typeface="Times New Roman"/>
              </a:rPr>
              <a:t>was significantly smaller </a:t>
            </a:r>
            <a:r>
              <a:rPr sz="1800" dirty="0">
                <a:solidFill>
                  <a:srgbClr val="FFFFFF"/>
                </a:solidFill>
                <a:latin typeface="Times New Roman"/>
                <a:cs typeface="Times New Roman"/>
              </a:rPr>
              <a:t>and </a:t>
            </a:r>
            <a:r>
              <a:rPr sz="1800" spc="-5" dirty="0">
                <a:solidFill>
                  <a:srgbClr val="FFFFFF"/>
                </a:solidFill>
                <a:latin typeface="Times New Roman"/>
                <a:cs typeface="Times New Roman"/>
              </a:rPr>
              <a:t>the thickness </a:t>
            </a:r>
            <a:r>
              <a:rPr sz="1800" dirty="0">
                <a:solidFill>
                  <a:srgbClr val="FFFFFF"/>
                </a:solidFill>
                <a:latin typeface="Times New Roman"/>
                <a:cs typeface="Times New Roman"/>
              </a:rPr>
              <a:t>of </a:t>
            </a:r>
            <a:r>
              <a:rPr sz="1800" spc="-5" dirty="0">
                <a:solidFill>
                  <a:srgbClr val="FFFFFF"/>
                </a:solidFill>
                <a:latin typeface="Times New Roman"/>
                <a:cs typeface="Times New Roman"/>
              </a:rPr>
              <a:t>the </a:t>
            </a:r>
            <a:r>
              <a:rPr sz="1800" dirty="0">
                <a:solidFill>
                  <a:srgbClr val="FFFFFF"/>
                </a:solidFill>
                <a:latin typeface="Times New Roman"/>
                <a:cs typeface="Times New Roman"/>
              </a:rPr>
              <a:t>lower </a:t>
            </a:r>
            <a:r>
              <a:rPr sz="1800" spc="-5" dirty="0">
                <a:solidFill>
                  <a:srgbClr val="FFFFFF"/>
                </a:solidFill>
                <a:latin typeface="Times New Roman"/>
                <a:cs typeface="Times New Roman"/>
              </a:rPr>
              <a:t>lip  significantly thinner than </a:t>
            </a:r>
            <a:r>
              <a:rPr sz="1800" dirty="0">
                <a:solidFill>
                  <a:srgbClr val="FFFFFF"/>
                </a:solidFill>
                <a:latin typeface="Times New Roman"/>
                <a:cs typeface="Times New Roman"/>
              </a:rPr>
              <a:t>in </a:t>
            </a:r>
            <a:r>
              <a:rPr sz="1800" spc="-5" dirty="0">
                <a:solidFill>
                  <a:srgbClr val="FFFFFF"/>
                </a:solidFill>
                <a:latin typeface="Times New Roman"/>
                <a:cs typeface="Times New Roman"/>
              </a:rPr>
              <a:t>the group </a:t>
            </a:r>
            <a:r>
              <a:rPr sz="1800" dirty="0">
                <a:solidFill>
                  <a:srgbClr val="FFFFFF"/>
                </a:solidFill>
                <a:latin typeface="Times New Roman"/>
                <a:cs typeface="Times New Roman"/>
              </a:rPr>
              <a:t>with </a:t>
            </a:r>
            <a:r>
              <a:rPr sz="1800" spc="-5" dirty="0">
                <a:solidFill>
                  <a:srgbClr val="FFFFFF"/>
                </a:solidFill>
                <a:latin typeface="Times New Roman"/>
                <a:cs typeface="Times New Roman"/>
              </a:rPr>
              <a:t>proclined incisors. </a:t>
            </a:r>
            <a:r>
              <a:rPr sz="1800" dirty="0">
                <a:solidFill>
                  <a:srgbClr val="FFFFFF"/>
                </a:solidFill>
                <a:latin typeface="Times New Roman"/>
                <a:cs typeface="Times New Roman"/>
              </a:rPr>
              <a:t>A </a:t>
            </a:r>
            <a:r>
              <a:rPr sz="1800" spc="-5" dirty="0">
                <a:solidFill>
                  <a:srgbClr val="FFFFFF"/>
                </a:solidFill>
                <a:latin typeface="Times New Roman"/>
                <a:cs typeface="Times New Roman"/>
              </a:rPr>
              <a:t>higher frequency of  early loss </a:t>
            </a:r>
            <a:r>
              <a:rPr sz="1800" dirty="0">
                <a:solidFill>
                  <a:srgbClr val="FFFFFF"/>
                </a:solidFill>
                <a:latin typeface="Times New Roman"/>
                <a:cs typeface="Times New Roman"/>
              </a:rPr>
              <a:t>of </a:t>
            </a:r>
            <a:r>
              <a:rPr sz="1800" spc="-5" dirty="0">
                <a:solidFill>
                  <a:srgbClr val="FFFFFF"/>
                </a:solidFill>
                <a:latin typeface="Times New Roman"/>
                <a:cs typeface="Times New Roman"/>
              </a:rPr>
              <a:t>deciduous molars was </a:t>
            </a:r>
            <a:r>
              <a:rPr sz="1800" dirty="0">
                <a:solidFill>
                  <a:srgbClr val="FFFFFF"/>
                </a:solidFill>
                <a:latin typeface="Times New Roman"/>
                <a:cs typeface="Times New Roman"/>
              </a:rPr>
              <a:t>also </a:t>
            </a:r>
            <a:r>
              <a:rPr sz="1800" spc="-5" dirty="0">
                <a:solidFill>
                  <a:srgbClr val="FFFFFF"/>
                </a:solidFill>
                <a:latin typeface="Times New Roman"/>
                <a:cs typeface="Times New Roman"/>
              </a:rPr>
              <a:t>observed </a:t>
            </a:r>
            <a:r>
              <a:rPr sz="1800" dirty="0">
                <a:solidFill>
                  <a:srgbClr val="FFFFFF"/>
                </a:solidFill>
                <a:latin typeface="Times New Roman"/>
                <a:cs typeface="Times New Roman"/>
              </a:rPr>
              <a:t>in </a:t>
            </a:r>
            <a:r>
              <a:rPr sz="1800" spc="-5" dirty="0">
                <a:solidFill>
                  <a:srgbClr val="FFFFFF"/>
                </a:solidFill>
                <a:latin typeface="Times New Roman"/>
                <a:cs typeface="Times New Roman"/>
              </a:rPr>
              <a:t>the </a:t>
            </a:r>
            <a:r>
              <a:rPr sz="1800" dirty="0">
                <a:solidFill>
                  <a:srgbClr val="FFFFFF"/>
                </a:solidFill>
                <a:latin typeface="Times New Roman"/>
                <a:cs typeface="Times New Roman"/>
              </a:rPr>
              <a:t>group with </a:t>
            </a:r>
            <a:r>
              <a:rPr sz="1800" spc="-5" dirty="0">
                <a:solidFill>
                  <a:srgbClr val="FFFFFF"/>
                </a:solidFill>
                <a:latin typeface="Times New Roman"/>
                <a:cs typeface="Times New Roman"/>
              </a:rPr>
              <a:t>retroclined  incisors.</a:t>
            </a:r>
            <a:endParaRPr sz="1800">
              <a:latin typeface="Times New Roman"/>
              <a:cs typeface="Times New Roman"/>
            </a:endParaRPr>
          </a:p>
        </p:txBody>
      </p:sp>
      <p:sp>
        <p:nvSpPr>
          <p:cNvPr id="5" name="object 5"/>
          <p:cNvSpPr/>
          <p:nvPr/>
        </p:nvSpPr>
        <p:spPr>
          <a:xfrm>
            <a:off x="0" y="2514600"/>
            <a:ext cx="9144000" cy="1905"/>
          </a:xfrm>
          <a:custGeom>
            <a:avLst/>
            <a:gdLst/>
            <a:ahLst/>
            <a:cxnLst/>
            <a:rect l="l" t="t" r="r" b="b"/>
            <a:pathLst>
              <a:path w="9144000" h="1905">
                <a:moveTo>
                  <a:pt x="0" y="0"/>
                </a:moveTo>
                <a:lnTo>
                  <a:pt x="9144000" y="1650"/>
                </a:lnTo>
              </a:path>
            </a:pathLst>
          </a:custGeom>
          <a:ln w="9144">
            <a:solidFill>
              <a:srgbClr val="497DBA"/>
            </a:solidFill>
          </a:ln>
        </p:spPr>
        <p:txBody>
          <a:bodyPr wrap="square" lIns="0" tIns="0" rIns="0" bIns="0" rtlCol="0"/>
          <a:lstStyle/>
          <a:p>
            <a:endParaRPr/>
          </a:p>
        </p:txBody>
      </p:sp>
      <p:sp>
        <p:nvSpPr>
          <p:cNvPr id="6" name="object 6"/>
          <p:cNvSpPr txBox="1"/>
          <p:nvPr/>
        </p:nvSpPr>
        <p:spPr>
          <a:xfrm>
            <a:off x="8324088" y="6465214"/>
            <a:ext cx="309880" cy="177800"/>
          </a:xfrm>
          <a:prstGeom prst="rect">
            <a:avLst/>
          </a:prstGeom>
        </p:spPr>
        <p:txBody>
          <a:bodyPr vert="horz" wrap="square" lIns="0" tIns="0" rIns="0" bIns="0" rtlCol="0">
            <a:spAutoFit/>
          </a:bodyPr>
          <a:lstStyle/>
          <a:p>
            <a:pPr marL="38100">
              <a:lnSpc>
                <a:spcPts val="1240"/>
              </a:lnSpc>
            </a:pPr>
            <a:fld id="{81D60167-4931-47E6-BA6A-407CBD079E47}" type="slidenum">
              <a:rPr sz="1200" dirty="0">
                <a:solidFill>
                  <a:srgbClr val="888888"/>
                </a:solidFill>
                <a:latin typeface="Carlito"/>
                <a:cs typeface="Carlito"/>
              </a:rPr>
              <a:pPr marL="38100">
                <a:lnSpc>
                  <a:spcPts val="1240"/>
                </a:lnSpc>
              </a:pPr>
              <a:t>34</a:t>
            </a:fld>
            <a:endParaRPr sz="1200">
              <a:latin typeface="Carlito"/>
              <a:cs typeface="Carlito"/>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09600" y="4952999"/>
            <a:ext cx="8001000" cy="1905000"/>
            <a:chOff x="609600" y="4952999"/>
            <a:chExt cx="8001000" cy="1905000"/>
          </a:xfrm>
        </p:grpSpPr>
        <p:sp>
          <p:nvSpPr>
            <p:cNvPr id="3" name="object 3"/>
            <p:cNvSpPr/>
            <p:nvPr/>
          </p:nvSpPr>
          <p:spPr>
            <a:xfrm>
              <a:off x="5943600" y="4952999"/>
              <a:ext cx="2667000" cy="1904999"/>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09600" y="4952999"/>
              <a:ext cx="5334000" cy="190499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grpSp>
      <p:sp>
        <p:nvSpPr>
          <p:cNvPr id="5" name="object 5"/>
          <p:cNvSpPr txBox="1"/>
          <p:nvPr/>
        </p:nvSpPr>
        <p:spPr>
          <a:xfrm>
            <a:off x="345440" y="128350"/>
            <a:ext cx="8465820" cy="4773295"/>
          </a:xfrm>
          <a:prstGeom prst="rect">
            <a:avLst/>
          </a:prstGeom>
        </p:spPr>
        <p:txBody>
          <a:bodyPr vert="horz" wrap="square" lIns="0" tIns="13335" rIns="0" bIns="0" rtlCol="0">
            <a:spAutoFit/>
          </a:bodyPr>
          <a:lstStyle/>
          <a:p>
            <a:pPr marL="388620" marR="53340" indent="-338455" algn="just">
              <a:lnSpc>
                <a:spcPct val="150000"/>
              </a:lnSpc>
              <a:spcBef>
                <a:spcPts val="105"/>
              </a:spcBef>
            </a:pPr>
            <a:r>
              <a:rPr sz="1800" spc="-5" dirty="0">
                <a:solidFill>
                  <a:srgbClr val="FFFFFF"/>
                </a:solidFill>
                <a:latin typeface="Times New Roman"/>
                <a:cs typeface="Times New Roman"/>
              </a:rPr>
              <a:t>2. </a:t>
            </a:r>
            <a:r>
              <a:rPr sz="1800" dirty="0">
                <a:solidFill>
                  <a:srgbClr val="00AF50"/>
                </a:solidFill>
                <a:latin typeface="Times New Roman"/>
                <a:cs typeface="Times New Roman"/>
              </a:rPr>
              <a:t>Anterior </a:t>
            </a:r>
            <a:r>
              <a:rPr sz="1800" spc="-5" dirty="0">
                <a:solidFill>
                  <a:srgbClr val="00AF50"/>
                </a:solidFill>
                <a:latin typeface="Times New Roman"/>
                <a:cs typeface="Times New Roman"/>
              </a:rPr>
              <a:t>Open </a:t>
            </a:r>
            <a:r>
              <a:rPr sz="1800" dirty="0">
                <a:solidFill>
                  <a:srgbClr val="00AF50"/>
                </a:solidFill>
                <a:latin typeface="Times New Roman"/>
                <a:cs typeface="Times New Roman"/>
              </a:rPr>
              <a:t>Bite</a:t>
            </a:r>
            <a:r>
              <a:rPr sz="1800" dirty="0">
                <a:solidFill>
                  <a:srgbClr val="FFFFFF"/>
                </a:solidFill>
                <a:latin typeface="Times New Roman"/>
                <a:cs typeface="Times New Roman"/>
              </a:rPr>
              <a:t>: </a:t>
            </a:r>
            <a:r>
              <a:rPr sz="1800" spc="-5" dirty="0">
                <a:solidFill>
                  <a:srgbClr val="FFFFFF"/>
                </a:solidFill>
                <a:latin typeface="Times New Roman"/>
                <a:cs typeface="Times New Roman"/>
              </a:rPr>
              <a:t>Anterior open </a:t>
            </a:r>
            <a:r>
              <a:rPr sz="1800" dirty="0">
                <a:solidFill>
                  <a:srgbClr val="FFFFFF"/>
                </a:solidFill>
                <a:latin typeface="Times New Roman"/>
                <a:cs typeface="Times New Roman"/>
              </a:rPr>
              <a:t>bite can </a:t>
            </a:r>
            <a:r>
              <a:rPr sz="1800" spc="-5" dirty="0">
                <a:solidFill>
                  <a:srgbClr val="FFFFFF"/>
                </a:solidFill>
                <a:latin typeface="Times New Roman"/>
                <a:cs typeface="Times New Roman"/>
              </a:rPr>
              <a:t>be </a:t>
            </a:r>
            <a:r>
              <a:rPr sz="1800" dirty="0">
                <a:solidFill>
                  <a:srgbClr val="FFFFFF"/>
                </a:solidFill>
                <a:latin typeface="Times New Roman"/>
                <a:cs typeface="Times New Roman"/>
              </a:rPr>
              <a:t>defined as a malocclusion </a:t>
            </a:r>
            <a:r>
              <a:rPr sz="1800" spc="-5" dirty="0">
                <a:solidFill>
                  <a:srgbClr val="FFFFFF"/>
                </a:solidFill>
                <a:latin typeface="Times New Roman"/>
                <a:cs typeface="Times New Roman"/>
              </a:rPr>
              <a:t>without  </a:t>
            </a:r>
            <a:r>
              <a:rPr sz="1800" dirty="0">
                <a:solidFill>
                  <a:srgbClr val="FFFFFF"/>
                </a:solidFill>
                <a:latin typeface="Times New Roman"/>
                <a:cs typeface="Times New Roman"/>
              </a:rPr>
              <a:t>contact in the anterior </a:t>
            </a:r>
            <a:r>
              <a:rPr sz="1800" spc="-5" dirty="0">
                <a:solidFill>
                  <a:srgbClr val="FFFFFF"/>
                </a:solidFill>
                <a:latin typeface="Times New Roman"/>
                <a:cs typeface="Times New Roman"/>
              </a:rPr>
              <a:t>region </a:t>
            </a:r>
            <a:r>
              <a:rPr sz="1800" dirty="0">
                <a:solidFill>
                  <a:srgbClr val="FFFFFF"/>
                </a:solidFill>
                <a:latin typeface="Times New Roman"/>
                <a:cs typeface="Times New Roman"/>
              </a:rPr>
              <a:t>of </a:t>
            </a:r>
            <a:r>
              <a:rPr sz="1800" spc="-5" dirty="0">
                <a:solidFill>
                  <a:srgbClr val="FFFFFF"/>
                </a:solidFill>
                <a:latin typeface="Times New Roman"/>
                <a:cs typeface="Times New Roman"/>
              </a:rPr>
              <a:t>the dental arches, </a:t>
            </a:r>
            <a:r>
              <a:rPr sz="1800" dirty="0">
                <a:solidFill>
                  <a:srgbClr val="FFFFFF"/>
                </a:solidFill>
                <a:latin typeface="Times New Roman"/>
                <a:cs typeface="Times New Roman"/>
              </a:rPr>
              <a:t>being </a:t>
            </a:r>
            <a:r>
              <a:rPr sz="1800" spc="-5" dirty="0">
                <a:solidFill>
                  <a:srgbClr val="FFFFFF"/>
                </a:solidFill>
                <a:latin typeface="Times New Roman"/>
                <a:cs typeface="Times New Roman"/>
              </a:rPr>
              <a:t>the posterior teeth </a:t>
            </a:r>
            <a:r>
              <a:rPr sz="1800" dirty="0">
                <a:solidFill>
                  <a:srgbClr val="FFFFFF"/>
                </a:solidFill>
                <a:latin typeface="Times New Roman"/>
                <a:cs typeface="Times New Roman"/>
              </a:rPr>
              <a:t>in  occlusion. </a:t>
            </a:r>
            <a:r>
              <a:rPr sz="1800" spc="-5" dirty="0">
                <a:solidFill>
                  <a:srgbClr val="FFFFFF"/>
                </a:solidFill>
                <a:latin typeface="Times New Roman"/>
                <a:cs typeface="Times New Roman"/>
              </a:rPr>
              <a:t>When </a:t>
            </a:r>
            <a:r>
              <a:rPr sz="1800" dirty="0">
                <a:solidFill>
                  <a:srgbClr val="FFFFFF"/>
                </a:solidFill>
                <a:latin typeface="Times New Roman"/>
                <a:cs typeface="Times New Roman"/>
              </a:rPr>
              <a:t>it extends to the posterior </a:t>
            </a:r>
            <a:r>
              <a:rPr sz="1800" spc="-5" dirty="0">
                <a:solidFill>
                  <a:srgbClr val="FFFFFF"/>
                </a:solidFill>
                <a:latin typeface="Times New Roman"/>
                <a:cs typeface="Times New Roman"/>
              </a:rPr>
              <a:t>segment, </a:t>
            </a:r>
            <a:r>
              <a:rPr sz="1800" dirty="0">
                <a:solidFill>
                  <a:srgbClr val="FFFFFF"/>
                </a:solidFill>
                <a:latin typeface="Times New Roman"/>
                <a:cs typeface="Times New Roman"/>
              </a:rPr>
              <a:t>it </a:t>
            </a:r>
            <a:r>
              <a:rPr sz="1800" spc="-5" dirty="0">
                <a:solidFill>
                  <a:srgbClr val="FFFFFF"/>
                </a:solidFill>
                <a:latin typeface="Times New Roman"/>
                <a:cs typeface="Times New Roman"/>
              </a:rPr>
              <a:t>is </a:t>
            </a:r>
            <a:r>
              <a:rPr sz="1800" dirty="0">
                <a:solidFill>
                  <a:srgbClr val="FFFFFF"/>
                </a:solidFill>
                <a:latin typeface="Times New Roman"/>
                <a:cs typeface="Times New Roman"/>
              </a:rPr>
              <a:t>called combined open</a:t>
            </a:r>
            <a:r>
              <a:rPr sz="1800" spc="-100" dirty="0">
                <a:solidFill>
                  <a:srgbClr val="FFFFFF"/>
                </a:solidFill>
                <a:latin typeface="Times New Roman"/>
                <a:cs typeface="Times New Roman"/>
              </a:rPr>
              <a:t> </a:t>
            </a:r>
            <a:r>
              <a:rPr sz="1800" dirty="0">
                <a:solidFill>
                  <a:srgbClr val="FFFFFF"/>
                </a:solidFill>
                <a:latin typeface="Times New Roman"/>
                <a:cs typeface="Times New Roman"/>
              </a:rPr>
              <a:t>bite.</a:t>
            </a:r>
            <a:endParaRPr sz="1800">
              <a:latin typeface="Times New Roman"/>
              <a:cs typeface="Times New Roman"/>
            </a:endParaRPr>
          </a:p>
          <a:p>
            <a:pPr marL="388620" marR="54610" indent="-338455" algn="just">
              <a:lnSpc>
                <a:spcPct val="150100"/>
              </a:lnSpc>
              <a:spcBef>
                <a:spcPts val="430"/>
              </a:spcBef>
              <a:buClr>
                <a:srgbClr val="92D050"/>
              </a:buClr>
              <a:buFont typeface="Wingdings"/>
              <a:buChar char=""/>
              <a:tabLst>
                <a:tab pos="389255" algn="l"/>
              </a:tabLst>
            </a:pPr>
            <a:r>
              <a:rPr sz="1800" spc="-5" dirty="0">
                <a:solidFill>
                  <a:srgbClr val="FFFFFF"/>
                </a:solidFill>
                <a:latin typeface="Times New Roman"/>
                <a:cs typeface="Times New Roman"/>
              </a:rPr>
              <a:t>AOB is associated </a:t>
            </a:r>
            <a:r>
              <a:rPr sz="1800" spc="-10" dirty="0">
                <a:solidFill>
                  <a:srgbClr val="FFFFFF"/>
                </a:solidFill>
                <a:latin typeface="Times New Roman"/>
                <a:cs typeface="Times New Roman"/>
              </a:rPr>
              <a:t>by </a:t>
            </a:r>
            <a:r>
              <a:rPr sz="1800" dirty="0">
                <a:solidFill>
                  <a:srgbClr val="FFFFFF"/>
                </a:solidFill>
                <a:latin typeface="Times New Roman"/>
                <a:cs typeface="Times New Roman"/>
              </a:rPr>
              <a:t>a </a:t>
            </a:r>
            <a:r>
              <a:rPr sz="1800" spc="-5" dirty="0">
                <a:solidFill>
                  <a:srgbClr val="FFFFFF"/>
                </a:solidFill>
                <a:latin typeface="Times New Roman"/>
                <a:cs typeface="Times New Roman"/>
              </a:rPr>
              <a:t>combination </a:t>
            </a:r>
            <a:r>
              <a:rPr sz="1800" dirty="0">
                <a:solidFill>
                  <a:srgbClr val="FFFFFF"/>
                </a:solidFill>
                <a:latin typeface="Times New Roman"/>
                <a:cs typeface="Times New Roman"/>
              </a:rPr>
              <a:t>of </a:t>
            </a:r>
            <a:r>
              <a:rPr sz="1800" spc="-5" dirty="0">
                <a:solidFill>
                  <a:srgbClr val="FFFFFF"/>
                </a:solidFill>
                <a:latin typeface="Times New Roman"/>
                <a:cs typeface="Times New Roman"/>
              </a:rPr>
              <a:t>interference with normal eruption </a:t>
            </a:r>
            <a:r>
              <a:rPr sz="1800" dirty="0">
                <a:solidFill>
                  <a:srgbClr val="FFFFFF"/>
                </a:solidFill>
                <a:latin typeface="Times New Roman"/>
                <a:cs typeface="Times New Roman"/>
              </a:rPr>
              <a:t>of </a:t>
            </a:r>
            <a:r>
              <a:rPr sz="1800" spc="-5" dirty="0">
                <a:solidFill>
                  <a:srgbClr val="FFFFFF"/>
                </a:solidFill>
                <a:latin typeface="Times New Roman"/>
                <a:cs typeface="Times New Roman"/>
              </a:rPr>
              <a:t>incisors  </a:t>
            </a:r>
            <a:r>
              <a:rPr sz="1800" dirty="0">
                <a:solidFill>
                  <a:srgbClr val="FFFFFF"/>
                </a:solidFill>
                <a:latin typeface="Times New Roman"/>
                <a:cs typeface="Times New Roman"/>
              </a:rPr>
              <a:t>and excessive eruption of posterior</a:t>
            </a:r>
            <a:r>
              <a:rPr sz="1800" spc="-25" dirty="0">
                <a:solidFill>
                  <a:srgbClr val="FFFFFF"/>
                </a:solidFill>
                <a:latin typeface="Times New Roman"/>
                <a:cs typeface="Times New Roman"/>
              </a:rPr>
              <a:t> </a:t>
            </a:r>
            <a:r>
              <a:rPr sz="1800" dirty="0">
                <a:solidFill>
                  <a:srgbClr val="FFFFFF"/>
                </a:solidFill>
                <a:latin typeface="Times New Roman"/>
                <a:cs typeface="Times New Roman"/>
              </a:rPr>
              <a:t>teeth.</a:t>
            </a:r>
            <a:endParaRPr sz="1800">
              <a:latin typeface="Times New Roman"/>
              <a:cs typeface="Times New Roman"/>
            </a:endParaRPr>
          </a:p>
          <a:p>
            <a:pPr marL="388620" marR="55880" indent="-338455" algn="just">
              <a:lnSpc>
                <a:spcPct val="150000"/>
              </a:lnSpc>
              <a:spcBef>
                <a:spcPts val="430"/>
              </a:spcBef>
              <a:buClr>
                <a:srgbClr val="92D050"/>
              </a:buClr>
              <a:buFont typeface="Wingdings"/>
              <a:buChar char=""/>
              <a:tabLst>
                <a:tab pos="389255" algn="l"/>
              </a:tabLst>
            </a:pPr>
            <a:r>
              <a:rPr sz="1800" dirty="0">
                <a:solidFill>
                  <a:srgbClr val="FFFFFF"/>
                </a:solidFill>
                <a:latin typeface="Times New Roman"/>
                <a:cs typeface="Times New Roman"/>
              </a:rPr>
              <a:t>When a thumb or finger </a:t>
            </a:r>
            <a:r>
              <a:rPr sz="1800" spc="-5" dirty="0">
                <a:solidFill>
                  <a:srgbClr val="FFFFFF"/>
                </a:solidFill>
                <a:latin typeface="Times New Roman"/>
                <a:cs typeface="Times New Roman"/>
              </a:rPr>
              <a:t>is placed between </a:t>
            </a:r>
            <a:r>
              <a:rPr sz="1800" dirty="0">
                <a:solidFill>
                  <a:srgbClr val="FFFFFF"/>
                </a:solidFill>
                <a:latin typeface="Times New Roman"/>
                <a:cs typeface="Times New Roman"/>
              </a:rPr>
              <a:t>the anterior </a:t>
            </a:r>
            <a:r>
              <a:rPr sz="1800" spc="-5" dirty="0">
                <a:solidFill>
                  <a:srgbClr val="FFFFFF"/>
                </a:solidFill>
                <a:latin typeface="Times New Roman"/>
                <a:cs typeface="Times New Roman"/>
              </a:rPr>
              <a:t>teeth, the mandible must </a:t>
            </a:r>
            <a:r>
              <a:rPr sz="1800" spc="-15" dirty="0">
                <a:solidFill>
                  <a:srgbClr val="FFFFFF"/>
                </a:solidFill>
                <a:latin typeface="Times New Roman"/>
                <a:cs typeface="Times New Roman"/>
              </a:rPr>
              <a:t>be  </a:t>
            </a:r>
            <a:r>
              <a:rPr sz="1800" dirty="0">
                <a:solidFill>
                  <a:srgbClr val="FFFFFF"/>
                </a:solidFill>
                <a:latin typeface="Times New Roman"/>
                <a:cs typeface="Times New Roman"/>
              </a:rPr>
              <a:t>positioned </a:t>
            </a:r>
            <a:r>
              <a:rPr sz="1800" spc="-5" dirty="0">
                <a:solidFill>
                  <a:srgbClr val="FFFFFF"/>
                </a:solidFill>
                <a:latin typeface="Times New Roman"/>
                <a:cs typeface="Times New Roman"/>
              </a:rPr>
              <a:t>downward </a:t>
            </a:r>
            <a:r>
              <a:rPr sz="1800" dirty="0">
                <a:solidFill>
                  <a:srgbClr val="FFFFFF"/>
                </a:solidFill>
                <a:latin typeface="Times New Roman"/>
                <a:cs typeface="Times New Roman"/>
              </a:rPr>
              <a:t>to </a:t>
            </a:r>
            <a:r>
              <a:rPr sz="1800" spc="-5" dirty="0">
                <a:solidFill>
                  <a:srgbClr val="FFFFFF"/>
                </a:solidFill>
                <a:latin typeface="Times New Roman"/>
                <a:cs typeface="Times New Roman"/>
              </a:rPr>
              <a:t>accommodate</a:t>
            </a:r>
            <a:r>
              <a:rPr sz="1800" spc="-25" dirty="0">
                <a:solidFill>
                  <a:srgbClr val="FFFFFF"/>
                </a:solidFill>
                <a:latin typeface="Times New Roman"/>
                <a:cs typeface="Times New Roman"/>
              </a:rPr>
              <a:t> </a:t>
            </a:r>
            <a:r>
              <a:rPr sz="1800" dirty="0">
                <a:solidFill>
                  <a:srgbClr val="FFFFFF"/>
                </a:solidFill>
                <a:latin typeface="Times New Roman"/>
                <a:cs typeface="Times New Roman"/>
              </a:rPr>
              <a:t>it.</a:t>
            </a:r>
            <a:endParaRPr sz="1800">
              <a:latin typeface="Times New Roman"/>
              <a:cs typeface="Times New Roman"/>
            </a:endParaRPr>
          </a:p>
          <a:p>
            <a:pPr marL="388620" indent="-338455" algn="just">
              <a:lnSpc>
                <a:spcPct val="100000"/>
              </a:lnSpc>
              <a:spcBef>
                <a:spcPts val="1515"/>
              </a:spcBef>
              <a:buClr>
                <a:srgbClr val="92D050"/>
              </a:buClr>
              <a:buFont typeface="Wingdings"/>
              <a:buChar char=""/>
              <a:tabLst>
                <a:tab pos="389255" algn="l"/>
              </a:tabLst>
            </a:pPr>
            <a:r>
              <a:rPr sz="1800" dirty="0">
                <a:solidFill>
                  <a:srgbClr val="FFFFFF"/>
                </a:solidFill>
                <a:latin typeface="Times New Roman"/>
                <a:cs typeface="Times New Roman"/>
              </a:rPr>
              <a:t>The interposed </a:t>
            </a:r>
            <a:r>
              <a:rPr sz="1800" spc="-5" dirty="0">
                <a:solidFill>
                  <a:srgbClr val="FFFFFF"/>
                </a:solidFill>
                <a:latin typeface="Times New Roman"/>
                <a:cs typeface="Times New Roman"/>
              </a:rPr>
              <a:t>thumb </a:t>
            </a:r>
            <a:r>
              <a:rPr sz="1800" dirty="0">
                <a:solidFill>
                  <a:srgbClr val="FFFFFF"/>
                </a:solidFill>
                <a:latin typeface="Times New Roman"/>
                <a:cs typeface="Times New Roman"/>
              </a:rPr>
              <a:t>directly </a:t>
            </a:r>
            <a:r>
              <a:rPr sz="1800" spc="-5" dirty="0">
                <a:solidFill>
                  <a:srgbClr val="FFFFFF"/>
                </a:solidFill>
                <a:latin typeface="Times New Roman"/>
                <a:cs typeface="Times New Roman"/>
              </a:rPr>
              <a:t>impedes </a:t>
            </a:r>
            <a:r>
              <a:rPr sz="1800" dirty="0">
                <a:solidFill>
                  <a:srgbClr val="FFFFFF"/>
                </a:solidFill>
                <a:latin typeface="Times New Roman"/>
                <a:cs typeface="Times New Roman"/>
              </a:rPr>
              <a:t>incisor</a:t>
            </a:r>
            <a:r>
              <a:rPr sz="1800" spc="-40" dirty="0">
                <a:solidFill>
                  <a:srgbClr val="FFFFFF"/>
                </a:solidFill>
                <a:latin typeface="Times New Roman"/>
                <a:cs typeface="Times New Roman"/>
              </a:rPr>
              <a:t> </a:t>
            </a:r>
            <a:r>
              <a:rPr sz="1800" dirty="0">
                <a:solidFill>
                  <a:srgbClr val="FFFFFF"/>
                </a:solidFill>
                <a:latin typeface="Times New Roman"/>
                <a:cs typeface="Times New Roman"/>
              </a:rPr>
              <a:t>eruption.</a:t>
            </a:r>
            <a:endParaRPr sz="1800">
              <a:latin typeface="Times New Roman"/>
              <a:cs typeface="Times New Roman"/>
            </a:endParaRPr>
          </a:p>
          <a:p>
            <a:pPr marL="388620" marR="55880" indent="-338455" algn="just">
              <a:lnSpc>
                <a:spcPct val="150000"/>
              </a:lnSpc>
              <a:spcBef>
                <a:spcPts val="430"/>
              </a:spcBef>
              <a:buClr>
                <a:srgbClr val="92D050"/>
              </a:buClr>
              <a:buFont typeface="Wingdings"/>
              <a:buChar char=""/>
              <a:tabLst>
                <a:tab pos="389255" algn="l"/>
              </a:tabLst>
            </a:pPr>
            <a:r>
              <a:rPr sz="1800" spc="-5" dirty="0">
                <a:solidFill>
                  <a:srgbClr val="FFFFFF"/>
                </a:solidFill>
                <a:latin typeface="Times New Roman"/>
                <a:cs typeface="Times New Roman"/>
              </a:rPr>
              <a:t>At </a:t>
            </a:r>
            <a:r>
              <a:rPr sz="1800" dirty="0">
                <a:solidFill>
                  <a:srgbClr val="FFFFFF"/>
                </a:solidFill>
                <a:latin typeface="Times New Roman"/>
                <a:cs typeface="Times New Roman"/>
              </a:rPr>
              <a:t>the </a:t>
            </a:r>
            <a:r>
              <a:rPr sz="1800" spc="-5" dirty="0">
                <a:solidFill>
                  <a:srgbClr val="FFFFFF"/>
                </a:solidFill>
                <a:latin typeface="Times New Roman"/>
                <a:cs typeface="Times New Roman"/>
              </a:rPr>
              <a:t>same time, the separation </a:t>
            </a:r>
            <a:r>
              <a:rPr sz="1800" dirty="0">
                <a:solidFill>
                  <a:srgbClr val="FFFFFF"/>
                </a:solidFill>
                <a:latin typeface="Times New Roman"/>
                <a:cs typeface="Times New Roman"/>
              </a:rPr>
              <a:t>of jaws </a:t>
            </a:r>
            <a:r>
              <a:rPr sz="1800" spc="-5" dirty="0">
                <a:solidFill>
                  <a:srgbClr val="FFFFFF"/>
                </a:solidFill>
                <a:latin typeface="Times New Roman"/>
                <a:cs typeface="Times New Roman"/>
              </a:rPr>
              <a:t>alters the </a:t>
            </a:r>
            <a:r>
              <a:rPr sz="1800" dirty="0">
                <a:solidFill>
                  <a:srgbClr val="FFFFFF"/>
                </a:solidFill>
                <a:latin typeface="Times New Roman"/>
                <a:cs typeface="Times New Roman"/>
              </a:rPr>
              <a:t>vertical </a:t>
            </a:r>
            <a:r>
              <a:rPr sz="1800" spc="-5" dirty="0">
                <a:solidFill>
                  <a:srgbClr val="FFFFFF"/>
                </a:solidFill>
                <a:latin typeface="Times New Roman"/>
                <a:cs typeface="Times New Roman"/>
              </a:rPr>
              <a:t>equilibrium </a:t>
            </a:r>
            <a:r>
              <a:rPr sz="1800" dirty="0">
                <a:solidFill>
                  <a:srgbClr val="FFFFFF"/>
                </a:solidFill>
                <a:latin typeface="Times New Roman"/>
                <a:cs typeface="Times New Roman"/>
              </a:rPr>
              <a:t>on the </a:t>
            </a:r>
            <a:r>
              <a:rPr sz="1800" spc="-5" dirty="0">
                <a:solidFill>
                  <a:srgbClr val="FFFFFF"/>
                </a:solidFill>
                <a:latin typeface="Times New Roman"/>
                <a:cs typeface="Times New Roman"/>
              </a:rPr>
              <a:t>posterior  </a:t>
            </a:r>
            <a:r>
              <a:rPr sz="1800" dirty="0">
                <a:solidFill>
                  <a:srgbClr val="FFFFFF"/>
                </a:solidFill>
                <a:latin typeface="Times New Roman"/>
                <a:cs typeface="Times New Roman"/>
              </a:rPr>
              <a:t>teeth and </a:t>
            </a:r>
            <a:r>
              <a:rPr sz="1800" spc="-5" dirty="0">
                <a:solidFill>
                  <a:srgbClr val="FFFFFF"/>
                </a:solidFill>
                <a:latin typeface="Times New Roman"/>
                <a:cs typeface="Times New Roman"/>
              </a:rPr>
              <a:t>as </a:t>
            </a:r>
            <a:r>
              <a:rPr sz="1800" dirty="0">
                <a:solidFill>
                  <a:srgbClr val="FFFFFF"/>
                </a:solidFill>
                <a:latin typeface="Times New Roman"/>
                <a:cs typeface="Times New Roman"/>
              </a:rPr>
              <a:t>a </a:t>
            </a:r>
            <a:r>
              <a:rPr sz="1800" spc="-5" dirty="0">
                <a:solidFill>
                  <a:srgbClr val="FFFFFF"/>
                </a:solidFill>
                <a:latin typeface="Times New Roman"/>
                <a:cs typeface="Times New Roman"/>
              </a:rPr>
              <a:t>result, </a:t>
            </a:r>
            <a:r>
              <a:rPr sz="1800" dirty="0">
                <a:solidFill>
                  <a:srgbClr val="FFFFFF"/>
                </a:solidFill>
                <a:latin typeface="Times New Roman"/>
                <a:cs typeface="Times New Roman"/>
              </a:rPr>
              <a:t>there </a:t>
            </a:r>
            <a:r>
              <a:rPr sz="1800" spc="-5" dirty="0">
                <a:solidFill>
                  <a:srgbClr val="FFFFFF"/>
                </a:solidFill>
                <a:latin typeface="Times New Roman"/>
                <a:cs typeface="Times New Roman"/>
              </a:rPr>
              <a:t>is more </a:t>
            </a:r>
            <a:r>
              <a:rPr sz="1800" dirty="0">
                <a:solidFill>
                  <a:srgbClr val="FFFFFF"/>
                </a:solidFill>
                <a:latin typeface="Times New Roman"/>
                <a:cs typeface="Times New Roman"/>
              </a:rPr>
              <a:t>eruption of posterior </a:t>
            </a:r>
            <a:r>
              <a:rPr sz="1800" spc="-5" dirty="0">
                <a:solidFill>
                  <a:srgbClr val="FFFFFF"/>
                </a:solidFill>
                <a:latin typeface="Times New Roman"/>
                <a:cs typeface="Times New Roman"/>
              </a:rPr>
              <a:t>teeth than might otherwise  </a:t>
            </a:r>
            <a:r>
              <a:rPr sz="1800" dirty="0">
                <a:solidFill>
                  <a:srgbClr val="FFFFFF"/>
                </a:solidFill>
                <a:latin typeface="Times New Roman"/>
                <a:cs typeface="Times New Roman"/>
              </a:rPr>
              <a:t>have</a:t>
            </a:r>
            <a:r>
              <a:rPr sz="1800" spc="-10" dirty="0">
                <a:solidFill>
                  <a:srgbClr val="FFFFFF"/>
                </a:solidFill>
                <a:latin typeface="Times New Roman"/>
                <a:cs typeface="Times New Roman"/>
              </a:rPr>
              <a:t> </a:t>
            </a:r>
            <a:r>
              <a:rPr sz="1800" dirty="0">
                <a:solidFill>
                  <a:srgbClr val="FFFFFF"/>
                </a:solidFill>
                <a:latin typeface="Times New Roman"/>
                <a:cs typeface="Times New Roman"/>
              </a:rPr>
              <a:t>occurred.</a:t>
            </a:r>
            <a:r>
              <a:rPr sz="1800" baseline="25462" dirty="0">
                <a:solidFill>
                  <a:srgbClr val="FFFFFF"/>
                </a:solidFill>
                <a:latin typeface="Times New Roman"/>
                <a:cs typeface="Times New Roman"/>
              </a:rPr>
              <a:t>18</a:t>
            </a:r>
            <a:endParaRPr sz="1800" baseline="25462">
              <a:latin typeface="Times New Roman"/>
              <a:cs typeface="Times New Roman"/>
            </a:endParaRPr>
          </a:p>
        </p:txBody>
      </p:sp>
      <p:sp>
        <p:nvSpPr>
          <p:cNvPr id="6" name="object 6"/>
          <p:cNvSpPr txBox="1"/>
          <p:nvPr/>
        </p:nvSpPr>
        <p:spPr>
          <a:xfrm>
            <a:off x="8324088" y="6465214"/>
            <a:ext cx="309880" cy="177800"/>
          </a:xfrm>
          <a:prstGeom prst="rect">
            <a:avLst/>
          </a:prstGeom>
        </p:spPr>
        <p:txBody>
          <a:bodyPr vert="horz" wrap="square" lIns="0" tIns="0" rIns="0" bIns="0" rtlCol="0">
            <a:spAutoFit/>
          </a:bodyPr>
          <a:lstStyle/>
          <a:p>
            <a:pPr marL="38100">
              <a:lnSpc>
                <a:spcPts val="1240"/>
              </a:lnSpc>
            </a:pPr>
            <a:fld id="{81D60167-4931-47E6-BA6A-407CBD079E47}" type="slidenum">
              <a:rPr sz="1200" dirty="0">
                <a:solidFill>
                  <a:srgbClr val="888888"/>
                </a:solidFill>
                <a:latin typeface="Carlito"/>
                <a:cs typeface="Carlito"/>
              </a:rPr>
              <a:pPr marL="38100">
                <a:lnSpc>
                  <a:spcPts val="1240"/>
                </a:lnSpc>
              </a:pPr>
              <a:t>35</a:t>
            </a:fld>
            <a:endParaRPr sz="1200">
              <a:latin typeface="Carlito"/>
              <a:cs typeface="Carlito"/>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3540" y="280750"/>
            <a:ext cx="8378825" cy="3895090"/>
          </a:xfrm>
          <a:prstGeom prst="rect">
            <a:avLst/>
          </a:prstGeom>
        </p:spPr>
        <p:txBody>
          <a:bodyPr vert="horz" wrap="square" lIns="0" tIns="150495" rIns="0" bIns="0" rtlCol="0">
            <a:spAutoFit/>
          </a:bodyPr>
          <a:lstStyle/>
          <a:p>
            <a:pPr marL="12700">
              <a:lnSpc>
                <a:spcPct val="100000"/>
              </a:lnSpc>
              <a:spcBef>
                <a:spcPts val="1185"/>
              </a:spcBef>
              <a:tabLst>
                <a:tab pos="350520" algn="l"/>
              </a:tabLst>
            </a:pPr>
            <a:r>
              <a:rPr sz="1800" spc="-5" dirty="0">
                <a:solidFill>
                  <a:srgbClr val="FFFFFF"/>
                </a:solidFill>
                <a:latin typeface="Times New Roman"/>
                <a:cs typeface="Times New Roman"/>
              </a:rPr>
              <a:t>3.	</a:t>
            </a:r>
            <a:r>
              <a:rPr sz="1800" dirty="0">
                <a:solidFill>
                  <a:srgbClr val="00AF50"/>
                </a:solidFill>
                <a:latin typeface="Times New Roman"/>
                <a:cs typeface="Times New Roman"/>
              </a:rPr>
              <a:t>Narrow</a:t>
            </a:r>
            <a:r>
              <a:rPr sz="1800" spc="320" dirty="0">
                <a:solidFill>
                  <a:srgbClr val="00AF50"/>
                </a:solidFill>
                <a:latin typeface="Times New Roman"/>
                <a:cs typeface="Times New Roman"/>
              </a:rPr>
              <a:t> </a:t>
            </a:r>
            <a:r>
              <a:rPr sz="1800" dirty="0">
                <a:solidFill>
                  <a:srgbClr val="00AF50"/>
                </a:solidFill>
                <a:latin typeface="Times New Roman"/>
                <a:cs typeface="Times New Roman"/>
              </a:rPr>
              <a:t>upper</a:t>
            </a:r>
            <a:r>
              <a:rPr sz="1800" spc="320" dirty="0">
                <a:solidFill>
                  <a:srgbClr val="00AF50"/>
                </a:solidFill>
                <a:latin typeface="Times New Roman"/>
                <a:cs typeface="Times New Roman"/>
              </a:rPr>
              <a:t> </a:t>
            </a:r>
            <a:r>
              <a:rPr sz="1800" dirty="0">
                <a:solidFill>
                  <a:srgbClr val="00AF50"/>
                </a:solidFill>
                <a:latin typeface="Times New Roman"/>
                <a:cs typeface="Times New Roman"/>
              </a:rPr>
              <a:t>arch</a:t>
            </a:r>
            <a:r>
              <a:rPr sz="1800" dirty="0">
                <a:solidFill>
                  <a:srgbClr val="FFFFFF"/>
                </a:solidFill>
                <a:latin typeface="Times New Roman"/>
                <a:cs typeface="Times New Roman"/>
              </a:rPr>
              <a:t>:</a:t>
            </a:r>
            <a:r>
              <a:rPr sz="1800" spc="335" dirty="0">
                <a:solidFill>
                  <a:srgbClr val="FFFFFF"/>
                </a:solidFill>
                <a:latin typeface="Times New Roman"/>
                <a:cs typeface="Times New Roman"/>
              </a:rPr>
              <a:t> </a:t>
            </a:r>
            <a:r>
              <a:rPr sz="1800" spc="-5" dirty="0">
                <a:solidFill>
                  <a:srgbClr val="FFFFFF"/>
                </a:solidFill>
                <a:latin typeface="Times New Roman"/>
                <a:cs typeface="Times New Roman"/>
              </a:rPr>
              <a:t>Although</a:t>
            </a:r>
            <a:r>
              <a:rPr sz="1800" spc="330" dirty="0">
                <a:solidFill>
                  <a:srgbClr val="FFFFFF"/>
                </a:solidFill>
                <a:latin typeface="Times New Roman"/>
                <a:cs typeface="Times New Roman"/>
              </a:rPr>
              <a:t> </a:t>
            </a:r>
            <a:r>
              <a:rPr sz="1800" spc="-5" dirty="0">
                <a:solidFill>
                  <a:srgbClr val="FFFFFF"/>
                </a:solidFill>
                <a:latin typeface="Times New Roman"/>
                <a:cs typeface="Times New Roman"/>
              </a:rPr>
              <a:t>negative</a:t>
            </a:r>
            <a:r>
              <a:rPr sz="1800" spc="345" dirty="0">
                <a:solidFill>
                  <a:srgbClr val="FFFFFF"/>
                </a:solidFill>
                <a:latin typeface="Times New Roman"/>
                <a:cs typeface="Times New Roman"/>
              </a:rPr>
              <a:t> </a:t>
            </a:r>
            <a:r>
              <a:rPr sz="1800" spc="-5" dirty="0">
                <a:solidFill>
                  <a:srgbClr val="FFFFFF"/>
                </a:solidFill>
                <a:latin typeface="Times New Roman"/>
                <a:cs typeface="Times New Roman"/>
              </a:rPr>
              <a:t>pressure</a:t>
            </a:r>
            <a:r>
              <a:rPr sz="1800" spc="335" dirty="0">
                <a:solidFill>
                  <a:srgbClr val="FFFFFF"/>
                </a:solidFill>
                <a:latin typeface="Times New Roman"/>
                <a:cs typeface="Times New Roman"/>
              </a:rPr>
              <a:t> </a:t>
            </a:r>
            <a:r>
              <a:rPr sz="1800" dirty="0">
                <a:solidFill>
                  <a:srgbClr val="FFFFFF"/>
                </a:solidFill>
                <a:latin typeface="Times New Roman"/>
                <a:cs typeface="Times New Roman"/>
              </a:rPr>
              <a:t>is</a:t>
            </a:r>
            <a:r>
              <a:rPr sz="1800" spc="315" dirty="0">
                <a:solidFill>
                  <a:srgbClr val="FFFFFF"/>
                </a:solidFill>
                <a:latin typeface="Times New Roman"/>
                <a:cs typeface="Times New Roman"/>
              </a:rPr>
              <a:t> </a:t>
            </a:r>
            <a:r>
              <a:rPr sz="1800" dirty="0">
                <a:solidFill>
                  <a:srgbClr val="FFFFFF"/>
                </a:solidFill>
                <a:latin typeface="Times New Roman"/>
                <a:cs typeface="Times New Roman"/>
              </a:rPr>
              <a:t>created</a:t>
            </a:r>
            <a:r>
              <a:rPr sz="1800" spc="325" dirty="0">
                <a:solidFill>
                  <a:srgbClr val="FFFFFF"/>
                </a:solidFill>
                <a:latin typeface="Times New Roman"/>
                <a:cs typeface="Times New Roman"/>
              </a:rPr>
              <a:t> </a:t>
            </a:r>
            <a:r>
              <a:rPr sz="1800" spc="-5" dirty="0">
                <a:solidFill>
                  <a:srgbClr val="FFFFFF"/>
                </a:solidFill>
                <a:latin typeface="Times New Roman"/>
                <a:cs typeface="Times New Roman"/>
              </a:rPr>
              <a:t>within</a:t>
            </a:r>
            <a:r>
              <a:rPr sz="1800" spc="335" dirty="0">
                <a:solidFill>
                  <a:srgbClr val="FFFFFF"/>
                </a:solidFill>
                <a:latin typeface="Times New Roman"/>
                <a:cs typeface="Times New Roman"/>
              </a:rPr>
              <a:t> </a:t>
            </a:r>
            <a:r>
              <a:rPr sz="1800" spc="-5" dirty="0">
                <a:solidFill>
                  <a:srgbClr val="FFFFFF"/>
                </a:solidFill>
                <a:latin typeface="Times New Roman"/>
                <a:cs typeface="Times New Roman"/>
              </a:rPr>
              <a:t>the</a:t>
            </a:r>
            <a:r>
              <a:rPr sz="1800" spc="335" dirty="0">
                <a:solidFill>
                  <a:srgbClr val="FFFFFF"/>
                </a:solidFill>
                <a:latin typeface="Times New Roman"/>
                <a:cs typeface="Times New Roman"/>
              </a:rPr>
              <a:t> </a:t>
            </a:r>
            <a:r>
              <a:rPr sz="1800" spc="-5" dirty="0">
                <a:solidFill>
                  <a:srgbClr val="FFFFFF"/>
                </a:solidFill>
                <a:latin typeface="Times New Roman"/>
                <a:cs typeface="Times New Roman"/>
              </a:rPr>
              <a:t>mouth</a:t>
            </a:r>
            <a:r>
              <a:rPr sz="1800" spc="325" dirty="0">
                <a:solidFill>
                  <a:srgbClr val="FFFFFF"/>
                </a:solidFill>
                <a:latin typeface="Times New Roman"/>
                <a:cs typeface="Times New Roman"/>
              </a:rPr>
              <a:t> </a:t>
            </a:r>
            <a:r>
              <a:rPr sz="1800" spc="-5" dirty="0">
                <a:solidFill>
                  <a:srgbClr val="FFFFFF"/>
                </a:solidFill>
                <a:latin typeface="Times New Roman"/>
                <a:cs typeface="Times New Roman"/>
              </a:rPr>
              <a:t>during</a:t>
            </a:r>
            <a:endParaRPr sz="1800">
              <a:latin typeface="Times New Roman"/>
              <a:cs typeface="Times New Roman"/>
            </a:endParaRPr>
          </a:p>
          <a:p>
            <a:pPr marL="350520" algn="just">
              <a:lnSpc>
                <a:spcPct val="100000"/>
              </a:lnSpc>
              <a:spcBef>
                <a:spcPts val="1080"/>
              </a:spcBef>
            </a:pPr>
            <a:r>
              <a:rPr sz="1800" dirty="0">
                <a:solidFill>
                  <a:srgbClr val="FFFFFF"/>
                </a:solidFill>
                <a:latin typeface="Times New Roman"/>
                <a:cs typeface="Times New Roman"/>
              </a:rPr>
              <a:t>sucking, but this </a:t>
            </a:r>
            <a:r>
              <a:rPr sz="1800" spc="-5" dirty="0">
                <a:solidFill>
                  <a:srgbClr val="FFFFFF"/>
                </a:solidFill>
                <a:latin typeface="Times New Roman"/>
                <a:cs typeface="Times New Roman"/>
              </a:rPr>
              <a:t>is </a:t>
            </a:r>
            <a:r>
              <a:rPr sz="1800" dirty="0">
                <a:solidFill>
                  <a:srgbClr val="FFFFFF"/>
                </a:solidFill>
                <a:latin typeface="Times New Roman"/>
                <a:cs typeface="Times New Roman"/>
              </a:rPr>
              <a:t>not responsible for the constriction of the maxillary</a:t>
            </a:r>
            <a:r>
              <a:rPr sz="1800" spc="-80" dirty="0">
                <a:solidFill>
                  <a:srgbClr val="FFFFFF"/>
                </a:solidFill>
                <a:latin typeface="Times New Roman"/>
                <a:cs typeface="Times New Roman"/>
              </a:rPr>
              <a:t> </a:t>
            </a:r>
            <a:r>
              <a:rPr sz="1800" dirty="0">
                <a:solidFill>
                  <a:srgbClr val="FFFFFF"/>
                </a:solidFill>
                <a:latin typeface="Times New Roman"/>
                <a:cs typeface="Times New Roman"/>
              </a:rPr>
              <a:t>arch.</a:t>
            </a:r>
            <a:endParaRPr sz="1800">
              <a:latin typeface="Times New Roman"/>
              <a:cs typeface="Times New Roman"/>
            </a:endParaRPr>
          </a:p>
          <a:p>
            <a:pPr marL="350520" indent="-338455">
              <a:lnSpc>
                <a:spcPct val="100000"/>
              </a:lnSpc>
              <a:spcBef>
                <a:spcPts val="1515"/>
              </a:spcBef>
              <a:buChar char="•"/>
              <a:tabLst>
                <a:tab pos="350520" algn="l"/>
                <a:tab pos="351155" algn="l"/>
              </a:tabLst>
            </a:pPr>
            <a:r>
              <a:rPr sz="1800" dirty="0">
                <a:solidFill>
                  <a:srgbClr val="FFFFFF"/>
                </a:solidFill>
                <a:latin typeface="Times New Roman"/>
                <a:cs typeface="Times New Roman"/>
              </a:rPr>
              <a:t>When the thumb is </a:t>
            </a:r>
            <a:r>
              <a:rPr sz="1800" spc="-5" dirty="0">
                <a:solidFill>
                  <a:srgbClr val="FFFFFF"/>
                </a:solidFill>
                <a:latin typeface="Times New Roman"/>
                <a:cs typeface="Times New Roman"/>
              </a:rPr>
              <a:t>placed between the teeth </a:t>
            </a:r>
            <a:r>
              <a:rPr sz="1800" dirty="0">
                <a:solidFill>
                  <a:srgbClr val="FFFFFF"/>
                </a:solidFill>
                <a:latin typeface="Times New Roman"/>
                <a:cs typeface="Times New Roman"/>
              </a:rPr>
              <a:t>the tongue </a:t>
            </a:r>
            <a:r>
              <a:rPr sz="1800" spc="-5" dirty="0">
                <a:solidFill>
                  <a:srgbClr val="FFFFFF"/>
                </a:solidFill>
                <a:latin typeface="Times New Roman"/>
                <a:cs typeface="Times New Roman"/>
              </a:rPr>
              <a:t>must </a:t>
            </a:r>
            <a:r>
              <a:rPr sz="1800" dirty="0">
                <a:solidFill>
                  <a:srgbClr val="FFFFFF"/>
                </a:solidFill>
                <a:latin typeface="Times New Roman"/>
                <a:cs typeface="Times New Roman"/>
              </a:rPr>
              <a:t>be </a:t>
            </a:r>
            <a:r>
              <a:rPr sz="1800" spc="-5" dirty="0">
                <a:solidFill>
                  <a:srgbClr val="FFFFFF"/>
                </a:solidFill>
                <a:latin typeface="Times New Roman"/>
                <a:cs typeface="Times New Roman"/>
              </a:rPr>
              <a:t>lowered,</a:t>
            </a:r>
            <a:r>
              <a:rPr sz="1800" spc="265" dirty="0">
                <a:solidFill>
                  <a:srgbClr val="FFFFFF"/>
                </a:solidFill>
                <a:latin typeface="Times New Roman"/>
                <a:cs typeface="Times New Roman"/>
              </a:rPr>
              <a:t> </a:t>
            </a:r>
            <a:r>
              <a:rPr sz="1800" dirty="0">
                <a:solidFill>
                  <a:srgbClr val="FFFFFF"/>
                </a:solidFill>
                <a:latin typeface="Times New Roman"/>
                <a:cs typeface="Times New Roman"/>
              </a:rPr>
              <a:t>which</a:t>
            </a:r>
            <a:endParaRPr sz="1800">
              <a:latin typeface="Times New Roman"/>
              <a:cs typeface="Times New Roman"/>
            </a:endParaRPr>
          </a:p>
          <a:p>
            <a:pPr marL="350520" algn="just">
              <a:lnSpc>
                <a:spcPct val="100000"/>
              </a:lnSpc>
              <a:spcBef>
                <a:spcPts val="1080"/>
              </a:spcBef>
            </a:pPr>
            <a:r>
              <a:rPr sz="1800" dirty="0">
                <a:solidFill>
                  <a:srgbClr val="FFFFFF"/>
                </a:solidFill>
                <a:latin typeface="Times New Roman"/>
                <a:cs typeface="Times New Roman"/>
              </a:rPr>
              <a:t>decreases </a:t>
            </a:r>
            <a:r>
              <a:rPr sz="1800" spc="-5" dirty="0">
                <a:solidFill>
                  <a:srgbClr val="FFFFFF"/>
                </a:solidFill>
                <a:latin typeface="Times New Roman"/>
                <a:cs typeface="Times New Roman"/>
              </a:rPr>
              <a:t>pressure </a:t>
            </a:r>
            <a:r>
              <a:rPr sz="1800" dirty="0">
                <a:solidFill>
                  <a:srgbClr val="FFFFFF"/>
                </a:solidFill>
                <a:latin typeface="Times New Roman"/>
                <a:cs typeface="Times New Roman"/>
              </a:rPr>
              <a:t>by the tongue against the lingual </a:t>
            </a:r>
            <a:r>
              <a:rPr sz="1800" spc="-5" dirty="0">
                <a:solidFill>
                  <a:srgbClr val="FFFFFF"/>
                </a:solidFill>
                <a:latin typeface="Times New Roman"/>
                <a:cs typeface="Times New Roman"/>
              </a:rPr>
              <a:t>of </a:t>
            </a:r>
            <a:r>
              <a:rPr sz="1800" dirty="0">
                <a:solidFill>
                  <a:srgbClr val="FFFFFF"/>
                </a:solidFill>
                <a:latin typeface="Times New Roman"/>
                <a:cs typeface="Times New Roman"/>
              </a:rPr>
              <a:t>upper posterior</a:t>
            </a:r>
            <a:r>
              <a:rPr sz="1800" spc="-65" dirty="0">
                <a:solidFill>
                  <a:srgbClr val="FFFFFF"/>
                </a:solidFill>
                <a:latin typeface="Times New Roman"/>
                <a:cs typeface="Times New Roman"/>
              </a:rPr>
              <a:t> </a:t>
            </a:r>
            <a:r>
              <a:rPr sz="1800" dirty="0">
                <a:solidFill>
                  <a:srgbClr val="FFFFFF"/>
                </a:solidFill>
                <a:latin typeface="Times New Roman"/>
                <a:cs typeface="Times New Roman"/>
              </a:rPr>
              <a:t>teeth.</a:t>
            </a:r>
            <a:endParaRPr sz="1800">
              <a:latin typeface="Times New Roman"/>
              <a:cs typeface="Times New Roman"/>
            </a:endParaRPr>
          </a:p>
          <a:p>
            <a:pPr marL="350520" marR="5715" indent="-338455" algn="just">
              <a:lnSpc>
                <a:spcPct val="150000"/>
              </a:lnSpc>
              <a:spcBef>
                <a:spcPts val="434"/>
              </a:spcBef>
              <a:buChar char="•"/>
              <a:tabLst>
                <a:tab pos="351155" algn="l"/>
              </a:tabLst>
            </a:pPr>
            <a:r>
              <a:rPr sz="1800" spc="-5" dirty="0">
                <a:solidFill>
                  <a:srgbClr val="FFFFFF"/>
                </a:solidFill>
                <a:latin typeface="Times New Roman"/>
                <a:cs typeface="Times New Roman"/>
              </a:rPr>
              <a:t>At </a:t>
            </a:r>
            <a:r>
              <a:rPr sz="1800" dirty="0">
                <a:solidFill>
                  <a:srgbClr val="FFFFFF"/>
                </a:solidFill>
                <a:latin typeface="Times New Roman"/>
                <a:cs typeface="Times New Roman"/>
              </a:rPr>
              <a:t>the </a:t>
            </a:r>
            <a:r>
              <a:rPr sz="1800" spc="-5" dirty="0">
                <a:solidFill>
                  <a:srgbClr val="FFFFFF"/>
                </a:solidFill>
                <a:latin typeface="Times New Roman"/>
                <a:cs typeface="Times New Roman"/>
              </a:rPr>
              <a:t>same time </a:t>
            </a:r>
            <a:r>
              <a:rPr sz="1800" dirty="0">
                <a:solidFill>
                  <a:srgbClr val="FFFFFF"/>
                </a:solidFill>
                <a:latin typeface="Times New Roman"/>
                <a:cs typeface="Times New Roman"/>
              </a:rPr>
              <a:t>cheek </a:t>
            </a:r>
            <a:r>
              <a:rPr sz="1800" spc="-5" dirty="0">
                <a:solidFill>
                  <a:srgbClr val="FFFFFF"/>
                </a:solidFill>
                <a:latin typeface="Times New Roman"/>
                <a:cs typeface="Times New Roman"/>
              </a:rPr>
              <a:t>pressure </a:t>
            </a:r>
            <a:r>
              <a:rPr sz="1800" dirty="0">
                <a:solidFill>
                  <a:srgbClr val="FFFFFF"/>
                </a:solidFill>
                <a:latin typeface="Times New Roman"/>
                <a:cs typeface="Times New Roman"/>
              </a:rPr>
              <a:t>against </a:t>
            </a:r>
            <a:r>
              <a:rPr sz="1800" spc="-5" dirty="0">
                <a:solidFill>
                  <a:srgbClr val="FFFFFF"/>
                </a:solidFill>
                <a:latin typeface="Times New Roman"/>
                <a:cs typeface="Times New Roman"/>
              </a:rPr>
              <a:t>these </a:t>
            </a:r>
            <a:r>
              <a:rPr sz="1800" dirty="0">
                <a:solidFill>
                  <a:srgbClr val="FFFFFF"/>
                </a:solidFill>
                <a:latin typeface="Times New Roman"/>
                <a:cs typeface="Times New Roman"/>
              </a:rPr>
              <a:t>teeth </a:t>
            </a:r>
            <a:r>
              <a:rPr sz="1800" spc="-5" dirty="0">
                <a:solidFill>
                  <a:srgbClr val="FFFFFF"/>
                </a:solidFill>
                <a:latin typeface="Times New Roman"/>
                <a:cs typeface="Times New Roman"/>
              </a:rPr>
              <a:t>is increased as </a:t>
            </a:r>
            <a:r>
              <a:rPr sz="1800" dirty="0">
                <a:solidFill>
                  <a:srgbClr val="FFFFFF"/>
                </a:solidFill>
                <a:latin typeface="Times New Roman"/>
                <a:cs typeface="Times New Roman"/>
              </a:rPr>
              <a:t>the </a:t>
            </a:r>
            <a:r>
              <a:rPr sz="1800" spc="-5" dirty="0">
                <a:solidFill>
                  <a:srgbClr val="FFFFFF"/>
                </a:solidFill>
                <a:latin typeface="Times New Roman"/>
                <a:cs typeface="Times New Roman"/>
              </a:rPr>
              <a:t>buccinator  muscle </a:t>
            </a:r>
            <a:r>
              <a:rPr sz="1800" dirty="0">
                <a:solidFill>
                  <a:srgbClr val="FFFFFF"/>
                </a:solidFill>
                <a:latin typeface="Times New Roman"/>
                <a:cs typeface="Times New Roman"/>
              </a:rPr>
              <a:t>contracts during</a:t>
            </a:r>
            <a:r>
              <a:rPr sz="1800" spc="-15" dirty="0">
                <a:solidFill>
                  <a:srgbClr val="FFFFFF"/>
                </a:solidFill>
                <a:latin typeface="Times New Roman"/>
                <a:cs typeface="Times New Roman"/>
              </a:rPr>
              <a:t> </a:t>
            </a:r>
            <a:r>
              <a:rPr sz="1800" dirty="0">
                <a:solidFill>
                  <a:srgbClr val="FFFFFF"/>
                </a:solidFill>
                <a:latin typeface="Times New Roman"/>
                <a:cs typeface="Times New Roman"/>
              </a:rPr>
              <a:t>sucking.</a:t>
            </a:r>
            <a:endParaRPr sz="1800">
              <a:latin typeface="Times New Roman"/>
              <a:cs typeface="Times New Roman"/>
            </a:endParaRPr>
          </a:p>
          <a:p>
            <a:pPr marL="350520" marR="5080" indent="-338455" algn="just">
              <a:lnSpc>
                <a:spcPct val="150000"/>
              </a:lnSpc>
              <a:spcBef>
                <a:spcPts val="430"/>
              </a:spcBef>
              <a:buChar char="•"/>
              <a:tabLst>
                <a:tab pos="351155" algn="l"/>
              </a:tabLst>
            </a:pPr>
            <a:r>
              <a:rPr sz="1800" dirty="0">
                <a:solidFill>
                  <a:srgbClr val="FFFFFF"/>
                </a:solidFill>
                <a:latin typeface="Times New Roman"/>
                <a:cs typeface="Times New Roman"/>
              </a:rPr>
              <a:t>Cheek </a:t>
            </a:r>
            <a:r>
              <a:rPr sz="1800" spc="-5" dirty="0">
                <a:solidFill>
                  <a:srgbClr val="FFFFFF"/>
                </a:solidFill>
                <a:latin typeface="Times New Roman"/>
                <a:cs typeface="Times New Roman"/>
              </a:rPr>
              <a:t>pressures </a:t>
            </a:r>
            <a:r>
              <a:rPr sz="1800" dirty="0">
                <a:solidFill>
                  <a:srgbClr val="FFFFFF"/>
                </a:solidFill>
                <a:latin typeface="Times New Roman"/>
                <a:cs typeface="Times New Roman"/>
              </a:rPr>
              <a:t>are </a:t>
            </a:r>
            <a:r>
              <a:rPr sz="1800" spc="-5" dirty="0">
                <a:solidFill>
                  <a:srgbClr val="FFFFFF"/>
                </a:solidFill>
                <a:latin typeface="Times New Roman"/>
                <a:cs typeface="Times New Roman"/>
              </a:rPr>
              <a:t>greatest at </a:t>
            </a:r>
            <a:r>
              <a:rPr sz="1800" dirty="0">
                <a:solidFill>
                  <a:srgbClr val="FFFFFF"/>
                </a:solidFill>
                <a:latin typeface="Times New Roman"/>
                <a:cs typeface="Times New Roman"/>
              </a:rPr>
              <a:t>the </a:t>
            </a:r>
            <a:r>
              <a:rPr sz="1800" spc="-5" dirty="0">
                <a:solidFill>
                  <a:srgbClr val="FFFFFF"/>
                </a:solidFill>
                <a:latin typeface="Times New Roman"/>
                <a:cs typeface="Times New Roman"/>
              </a:rPr>
              <a:t>corners </a:t>
            </a:r>
            <a:r>
              <a:rPr sz="1800" dirty="0">
                <a:solidFill>
                  <a:srgbClr val="FFFFFF"/>
                </a:solidFill>
                <a:latin typeface="Times New Roman"/>
                <a:cs typeface="Times New Roman"/>
              </a:rPr>
              <a:t>of </a:t>
            </a:r>
            <a:r>
              <a:rPr sz="1800" spc="-5" dirty="0">
                <a:solidFill>
                  <a:srgbClr val="FFFFFF"/>
                </a:solidFill>
                <a:latin typeface="Times New Roman"/>
                <a:cs typeface="Times New Roman"/>
              </a:rPr>
              <a:t>the mouth, </a:t>
            </a:r>
            <a:r>
              <a:rPr sz="1800" dirty="0">
                <a:solidFill>
                  <a:srgbClr val="FFFFFF"/>
                </a:solidFill>
                <a:latin typeface="Times New Roman"/>
                <a:cs typeface="Times New Roman"/>
              </a:rPr>
              <a:t>and </a:t>
            </a:r>
            <a:r>
              <a:rPr sz="1800" spc="-5" dirty="0">
                <a:solidFill>
                  <a:srgbClr val="FFFFFF"/>
                </a:solidFill>
                <a:latin typeface="Times New Roman"/>
                <a:cs typeface="Times New Roman"/>
              </a:rPr>
              <a:t>this probably explains  </a:t>
            </a:r>
            <a:r>
              <a:rPr sz="1800" spc="-10" dirty="0">
                <a:solidFill>
                  <a:srgbClr val="FFFFFF"/>
                </a:solidFill>
                <a:latin typeface="Times New Roman"/>
                <a:cs typeface="Times New Roman"/>
              </a:rPr>
              <a:t>why </a:t>
            </a:r>
            <a:r>
              <a:rPr sz="1800" dirty="0">
                <a:solidFill>
                  <a:srgbClr val="FFFFFF"/>
                </a:solidFill>
                <a:latin typeface="Times New Roman"/>
                <a:cs typeface="Times New Roman"/>
              </a:rPr>
              <a:t>the </a:t>
            </a:r>
            <a:r>
              <a:rPr sz="1800" spc="-5" dirty="0">
                <a:solidFill>
                  <a:srgbClr val="FFFFFF"/>
                </a:solidFill>
                <a:latin typeface="Times New Roman"/>
                <a:cs typeface="Times New Roman"/>
              </a:rPr>
              <a:t>maxillary </a:t>
            </a:r>
            <a:r>
              <a:rPr sz="1800" dirty="0">
                <a:solidFill>
                  <a:srgbClr val="FFFFFF"/>
                </a:solidFill>
                <a:latin typeface="Times New Roman"/>
                <a:cs typeface="Times New Roman"/>
              </a:rPr>
              <a:t>arch tends to </a:t>
            </a:r>
            <a:r>
              <a:rPr sz="1800" spc="-5" dirty="0">
                <a:solidFill>
                  <a:srgbClr val="FFFFFF"/>
                </a:solidFill>
                <a:latin typeface="Times New Roman"/>
                <a:cs typeface="Times New Roman"/>
              </a:rPr>
              <a:t>become </a:t>
            </a:r>
            <a:r>
              <a:rPr sz="1800" spc="-25" dirty="0">
                <a:solidFill>
                  <a:srgbClr val="FFFFFF"/>
                </a:solidFill>
                <a:latin typeface="Times New Roman"/>
                <a:cs typeface="Times New Roman"/>
              </a:rPr>
              <a:t>V-shaped, </a:t>
            </a:r>
            <a:r>
              <a:rPr sz="1800" spc="-5" dirty="0">
                <a:solidFill>
                  <a:srgbClr val="FFFFFF"/>
                </a:solidFill>
                <a:latin typeface="Times New Roman"/>
                <a:cs typeface="Times New Roman"/>
              </a:rPr>
              <a:t>with more </a:t>
            </a:r>
            <a:r>
              <a:rPr sz="1800" dirty="0">
                <a:solidFill>
                  <a:srgbClr val="FFFFFF"/>
                </a:solidFill>
                <a:latin typeface="Times New Roman"/>
                <a:cs typeface="Times New Roman"/>
              </a:rPr>
              <a:t>constriction </a:t>
            </a:r>
            <a:r>
              <a:rPr sz="1800" spc="-5" dirty="0">
                <a:solidFill>
                  <a:srgbClr val="FFFFFF"/>
                </a:solidFill>
                <a:latin typeface="Times New Roman"/>
                <a:cs typeface="Times New Roman"/>
              </a:rPr>
              <a:t>across </a:t>
            </a:r>
            <a:r>
              <a:rPr sz="1800" dirty="0">
                <a:solidFill>
                  <a:srgbClr val="FFFFFF"/>
                </a:solidFill>
                <a:latin typeface="Times New Roman"/>
                <a:cs typeface="Times New Roman"/>
              </a:rPr>
              <a:t>the  canines than the</a:t>
            </a:r>
            <a:r>
              <a:rPr sz="1800" spc="-40" dirty="0">
                <a:solidFill>
                  <a:srgbClr val="FFFFFF"/>
                </a:solidFill>
                <a:latin typeface="Times New Roman"/>
                <a:cs typeface="Times New Roman"/>
              </a:rPr>
              <a:t> </a:t>
            </a:r>
            <a:r>
              <a:rPr sz="1800" spc="-5" dirty="0">
                <a:solidFill>
                  <a:srgbClr val="FFFFFF"/>
                </a:solidFill>
                <a:latin typeface="Times New Roman"/>
                <a:cs typeface="Times New Roman"/>
              </a:rPr>
              <a:t>molars.</a:t>
            </a:r>
            <a:endParaRPr sz="1800">
              <a:latin typeface="Times New Roman"/>
              <a:cs typeface="Times New Roman"/>
            </a:endParaRPr>
          </a:p>
        </p:txBody>
      </p:sp>
      <p:grpSp>
        <p:nvGrpSpPr>
          <p:cNvPr id="3" name="object 3"/>
          <p:cNvGrpSpPr/>
          <p:nvPr/>
        </p:nvGrpSpPr>
        <p:grpSpPr>
          <a:xfrm>
            <a:off x="1356360" y="4495800"/>
            <a:ext cx="6431280" cy="2362200"/>
            <a:chOff x="1356360" y="4495800"/>
            <a:chExt cx="6431280" cy="2362200"/>
          </a:xfrm>
        </p:grpSpPr>
        <p:sp>
          <p:nvSpPr>
            <p:cNvPr id="4" name="object 4"/>
            <p:cNvSpPr/>
            <p:nvPr/>
          </p:nvSpPr>
          <p:spPr>
            <a:xfrm>
              <a:off x="1356360" y="6847330"/>
              <a:ext cx="3230879" cy="10668"/>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371600" y="4495800"/>
              <a:ext cx="3200400" cy="2362200"/>
            </a:xfrm>
            <a:custGeom>
              <a:avLst/>
              <a:gdLst/>
              <a:ahLst/>
              <a:cxnLst/>
              <a:rect l="l" t="t" r="r" b="b"/>
              <a:pathLst>
                <a:path w="3200400" h="2362200">
                  <a:moveTo>
                    <a:pt x="2997454" y="0"/>
                  </a:moveTo>
                  <a:lnTo>
                    <a:pt x="202946" y="0"/>
                  </a:lnTo>
                  <a:lnTo>
                    <a:pt x="156434" y="5363"/>
                  </a:lnTo>
                  <a:lnTo>
                    <a:pt x="113726" y="20639"/>
                  </a:lnTo>
                  <a:lnTo>
                    <a:pt x="76043" y="44606"/>
                  </a:lnTo>
                  <a:lnTo>
                    <a:pt x="44606" y="76043"/>
                  </a:lnTo>
                  <a:lnTo>
                    <a:pt x="20639" y="113726"/>
                  </a:lnTo>
                  <a:lnTo>
                    <a:pt x="5363" y="156434"/>
                  </a:lnTo>
                  <a:lnTo>
                    <a:pt x="0" y="202945"/>
                  </a:lnTo>
                  <a:lnTo>
                    <a:pt x="0" y="2159190"/>
                  </a:lnTo>
                  <a:lnTo>
                    <a:pt x="5363" y="2205738"/>
                  </a:lnTo>
                  <a:lnTo>
                    <a:pt x="20639" y="2248468"/>
                  </a:lnTo>
                  <a:lnTo>
                    <a:pt x="44606" y="2286162"/>
                  </a:lnTo>
                  <a:lnTo>
                    <a:pt x="76043" y="2317600"/>
                  </a:lnTo>
                  <a:lnTo>
                    <a:pt x="113726" y="2341565"/>
                  </a:lnTo>
                  <a:lnTo>
                    <a:pt x="156434" y="2356837"/>
                  </a:lnTo>
                  <a:lnTo>
                    <a:pt x="202946" y="2362199"/>
                  </a:lnTo>
                  <a:lnTo>
                    <a:pt x="2997454" y="2362199"/>
                  </a:lnTo>
                  <a:lnTo>
                    <a:pt x="3043965" y="2356837"/>
                  </a:lnTo>
                  <a:lnTo>
                    <a:pt x="3086673" y="2341565"/>
                  </a:lnTo>
                  <a:lnTo>
                    <a:pt x="3124356" y="2317600"/>
                  </a:lnTo>
                  <a:lnTo>
                    <a:pt x="3155793" y="2286162"/>
                  </a:lnTo>
                  <a:lnTo>
                    <a:pt x="3179760" y="2248468"/>
                  </a:lnTo>
                  <a:lnTo>
                    <a:pt x="3195036" y="2205738"/>
                  </a:lnTo>
                  <a:lnTo>
                    <a:pt x="3200400" y="2159190"/>
                  </a:lnTo>
                  <a:lnTo>
                    <a:pt x="3200400" y="202945"/>
                  </a:lnTo>
                  <a:lnTo>
                    <a:pt x="3195036" y="156434"/>
                  </a:lnTo>
                  <a:lnTo>
                    <a:pt x="3179760" y="113726"/>
                  </a:lnTo>
                  <a:lnTo>
                    <a:pt x="3155793" y="76043"/>
                  </a:lnTo>
                  <a:lnTo>
                    <a:pt x="3124356" y="44606"/>
                  </a:lnTo>
                  <a:lnTo>
                    <a:pt x="3086673" y="20639"/>
                  </a:lnTo>
                  <a:lnTo>
                    <a:pt x="3043965" y="5363"/>
                  </a:lnTo>
                  <a:lnTo>
                    <a:pt x="2997454" y="0"/>
                  </a:lnTo>
                  <a:close/>
                </a:path>
              </a:pathLst>
            </a:custGeom>
            <a:solidFill>
              <a:srgbClr val="ECECEC"/>
            </a:solidFill>
          </p:spPr>
          <p:txBody>
            <a:bodyPr wrap="square" lIns="0" tIns="0" rIns="0" bIns="0" rtlCol="0"/>
            <a:lstStyle/>
            <a:p>
              <a:endParaRPr/>
            </a:p>
          </p:txBody>
        </p:sp>
        <p:sp>
          <p:nvSpPr>
            <p:cNvPr id="6" name="object 6"/>
            <p:cNvSpPr/>
            <p:nvPr/>
          </p:nvSpPr>
          <p:spPr>
            <a:xfrm>
              <a:off x="1371600" y="4495800"/>
              <a:ext cx="3200400" cy="236219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 name="object 7"/>
            <p:cNvSpPr/>
            <p:nvPr/>
          </p:nvSpPr>
          <p:spPr>
            <a:xfrm>
              <a:off x="4556760" y="6847330"/>
              <a:ext cx="3230880" cy="10668"/>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4572000" y="4495800"/>
              <a:ext cx="3200400" cy="2362200"/>
            </a:xfrm>
            <a:custGeom>
              <a:avLst/>
              <a:gdLst/>
              <a:ahLst/>
              <a:cxnLst/>
              <a:rect l="l" t="t" r="r" b="b"/>
              <a:pathLst>
                <a:path w="3200400" h="2362200">
                  <a:moveTo>
                    <a:pt x="2997454" y="0"/>
                  </a:moveTo>
                  <a:lnTo>
                    <a:pt x="202946" y="0"/>
                  </a:lnTo>
                  <a:lnTo>
                    <a:pt x="156434" y="5363"/>
                  </a:lnTo>
                  <a:lnTo>
                    <a:pt x="113726" y="20639"/>
                  </a:lnTo>
                  <a:lnTo>
                    <a:pt x="76043" y="44606"/>
                  </a:lnTo>
                  <a:lnTo>
                    <a:pt x="44606" y="76043"/>
                  </a:lnTo>
                  <a:lnTo>
                    <a:pt x="20639" y="113726"/>
                  </a:lnTo>
                  <a:lnTo>
                    <a:pt x="5363" y="156434"/>
                  </a:lnTo>
                  <a:lnTo>
                    <a:pt x="0" y="202945"/>
                  </a:lnTo>
                  <a:lnTo>
                    <a:pt x="0" y="2159190"/>
                  </a:lnTo>
                  <a:lnTo>
                    <a:pt x="5363" y="2205738"/>
                  </a:lnTo>
                  <a:lnTo>
                    <a:pt x="20639" y="2248468"/>
                  </a:lnTo>
                  <a:lnTo>
                    <a:pt x="44606" y="2286162"/>
                  </a:lnTo>
                  <a:lnTo>
                    <a:pt x="76043" y="2317600"/>
                  </a:lnTo>
                  <a:lnTo>
                    <a:pt x="113726" y="2341565"/>
                  </a:lnTo>
                  <a:lnTo>
                    <a:pt x="156434" y="2356837"/>
                  </a:lnTo>
                  <a:lnTo>
                    <a:pt x="202946" y="2362199"/>
                  </a:lnTo>
                  <a:lnTo>
                    <a:pt x="2997454" y="2362199"/>
                  </a:lnTo>
                  <a:lnTo>
                    <a:pt x="3043965" y="2356837"/>
                  </a:lnTo>
                  <a:lnTo>
                    <a:pt x="3086673" y="2341565"/>
                  </a:lnTo>
                  <a:lnTo>
                    <a:pt x="3124356" y="2317600"/>
                  </a:lnTo>
                  <a:lnTo>
                    <a:pt x="3155793" y="2286162"/>
                  </a:lnTo>
                  <a:lnTo>
                    <a:pt x="3179760" y="2248468"/>
                  </a:lnTo>
                  <a:lnTo>
                    <a:pt x="3195036" y="2205738"/>
                  </a:lnTo>
                  <a:lnTo>
                    <a:pt x="3200400" y="2159190"/>
                  </a:lnTo>
                  <a:lnTo>
                    <a:pt x="3200400" y="202945"/>
                  </a:lnTo>
                  <a:lnTo>
                    <a:pt x="3195036" y="156434"/>
                  </a:lnTo>
                  <a:lnTo>
                    <a:pt x="3179760" y="113726"/>
                  </a:lnTo>
                  <a:lnTo>
                    <a:pt x="3155793" y="76043"/>
                  </a:lnTo>
                  <a:lnTo>
                    <a:pt x="3124356" y="44606"/>
                  </a:lnTo>
                  <a:lnTo>
                    <a:pt x="3086673" y="20639"/>
                  </a:lnTo>
                  <a:lnTo>
                    <a:pt x="3043965" y="5363"/>
                  </a:lnTo>
                  <a:lnTo>
                    <a:pt x="2997454" y="0"/>
                  </a:lnTo>
                  <a:close/>
                </a:path>
              </a:pathLst>
            </a:custGeom>
            <a:solidFill>
              <a:srgbClr val="ECECEC"/>
            </a:solidFill>
          </p:spPr>
          <p:txBody>
            <a:bodyPr wrap="square" lIns="0" tIns="0" rIns="0" bIns="0" rtlCol="0"/>
            <a:lstStyle/>
            <a:p>
              <a:endParaRPr/>
            </a:p>
          </p:txBody>
        </p:sp>
        <p:sp>
          <p:nvSpPr>
            <p:cNvPr id="9" name="object 9"/>
            <p:cNvSpPr/>
            <p:nvPr/>
          </p:nvSpPr>
          <p:spPr>
            <a:xfrm>
              <a:off x="4572000" y="4495800"/>
              <a:ext cx="3200400" cy="2362199"/>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grpSp>
      <p:sp>
        <p:nvSpPr>
          <p:cNvPr id="10" name="object 10"/>
          <p:cNvSpPr txBox="1"/>
          <p:nvPr/>
        </p:nvSpPr>
        <p:spPr>
          <a:xfrm>
            <a:off x="8324088" y="6465214"/>
            <a:ext cx="309880" cy="177800"/>
          </a:xfrm>
          <a:prstGeom prst="rect">
            <a:avLst/>
          </a:prstGeom>
        </p:spPr>
        <p:txBody>
          <a:bodyPr vert="horz" wrap="square" lIns="0" tIns="0" rIns="0" bIns="0" rtlCol="0">
            <a:spAutoFit/>
          </a:bodyPr>
          <a:lstStyle/>
          <a:p>
            <a:pPr marL="38100">
              <a:lnSpc>
                <a:spcPts val="1240"/>
              </a:lnSpc>
            </a:pPr>
            <a:fld id="{81D60167-4931-47E6-BA6A-407CBD079E47}" type="slidenum">
              <a:rPr sz="1200" dirty="0">
                <a:solidFill>
                  <a:srgbClr val="888888"/>
                </a:solidFill>
                <a:latin typeface="Carlito"/>
                <a:cs typeface="Carlito"/>
              </a:rPr>
              <a:pPr marL="38100">
                <a:lnSpc>
                  <a:spcPts val="1240"/>
                </a:lnSpc>
              </a:pPr>
              <a:t>36</a:t>
            </a:fld>
            <a:endParaRPr sz="1200">
              <a:latin typeface="Carlito"/>
              <a:cs typeface="Carlito"/>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3540" y="406095"/>
            <a:ext cx="3736975" cy="300355"/>
          </a:xfrm>
          <a:prstGeom prst="rect">
            <a:avLst/>
          </a:prstGeom>
        </p:spPr>
        <p:txBody>
          <a:bodyPr vert="horz" wrap="square" lIns="0" tIns="12700" rIns="0" bIns="0" rtlCol="0">
            <a:spAutoFit/>
          </a:bodyPr>
          <a:lstStyle/>
          <a:p>
            <a:pPr marL="12700">
              <a:lnSpc>
                <a:spcPct val="100000"/>
              </a:lnSpc>
              <a:spcBef>
                <a:spcPts val="100"/>
              </a:spcBef>
              <a:tabLst>
                <a:tab pos="534035" algn="l"/>
              </a:tabLst>
            </a:pPr>
            <a:r>
              <a:rPr u="none" spc="-5" dirty="0"/>
              <a:t>4.	</a:t>
            </a:r>
            <a:r>
              <a:rPr u="none" dirty="0">
                <a:solidFill>
                  <a:srgbClr val="00AF50"/>
                </a:solidFill>
              </a:rPr>
              <a:t>Unilateral and bilateral cross</a:t>
            </a:r>
            <a:r>
              <a:rPr u="none" spc="-100" dirty="0">
                <a:solidFill>
                  <a:srgbClr val="00AF50"/>
                </a:solidFill>
              </a:rPr>
              <a:t> </a:t>
            </a:r>
            <a:r>
              <a:rPr u="none" dirty="0">
                <a:solidFill>
                  <a:srgbClr val="00AF50"/>
                </a:solidFill>
              </a:rPr>
              <a:t>bites</a:t>
            </a:r>
            <a:r>
              <a:rPr u="none" dirty="0"/>
              <a:t>:</a:t>
            </a:r>
          </a:p>
        </p:txBody>
      </p:sp>
      <p:sp>
        <p:nvSpPr>
          <p:cNvPr id="3" name="object 3"/>
          <p:cNvSpPr txBox="1"/>
          <p:nvPr/>
        </p:nvSpPr>
        <p:spPr>
          <a:xfrm>
            <a:off x="358140" y="3210890"/>
            <a:ext cx="8202295" cy="1233170"/>
          </a:xfrm>
          <a:prstGeom prst="rect">
            <a:avLst/>
          </a:prstGeom>
        </p:spPr>
        <p:txBody>
          <a:bodyPr vert="horz" wrap="square" lIns="0" tIns="12700" rIns="0" bIns="0" rtlCol="0">
            <a:spAutoFit/>
          </a:bodyPr>
          <a:lstStyle/>
          <a:p>
            <a:pPr marL="375920">
              <a:lnSpc>
                <a:spcPct val="100000"/>
              </a:lnSpc>
              <a:spcBef>
                <a:spcPts val="100"/>
              </a:spcBef>
            </a:pPr>
            <a:r>
              <a:rPr sz="1800" dirty="0">
                <a:solidFill>
                  <a:srgbClr val="FFFFFF"/>
                </a:solidFill>
                <a:latin typeface="Times New Roman"/>
                <a:cs typeface="Times New Roman"/>
              </a:rPr>
              <a:t>posterior </a:t>
            </a:r>
            <a:r>
              <a:rPr sz="1800" spc="-5" dirty="0">
                <a:solidFill>
                  <a:srgbClr val="FFFFFF"/>
                </a:solidFill>
                <a:latin typeface="Times New Roman"/>
                <a:cs typeface="Times New Roman"/>
              </a:rPr>
              <a:t>crossbite may be </a:t>
            </a:r>
            <a:r>
              <a:rPr sz="1800" dirty="0">
                <a:solidFill>
                  <a:srgbClr val="FFFFFF"/>
                </a:solidFill>
                <a:latin typeface="Times New Roman"/>
                <a:cs typeface="Times New Roman"/>
              </a:rPr>
              <a:t>preventable </a:t>
            </a:r>
            <a:r>
              <a:rPr sz="1800" spc="-5" dirty="0">
                <a:solidFill>
                  <a:srgbClr val="FFFFFF"/>
                </a:solidFill>
                <a:latin typeface="Times New Roman"/>
                <a:cs typeface="Times New Roman"/>
              </a:rPr>
              <a:t>by </a:t>
            </a:r>
            <a:r>
              <a:rPr sz="1800" dirty="0">
                <a:solidFill>
                  <a:srgbClr val="FFFFFF"/>
                </a:solidFill>
                <a:latin typeface="Times New Roman"/>
                <a:cs typeface="Times New Roman"/>
              </a:rPr>
              <a:t>modifying nonnutritive </a:t>
            </a:r>
            <a:r>
              <a:rPr sz="1800" spc="-5" dirty="0">
                <a:solidFill>
                  <a:srgbClr val="FFFFFF"/>
                </a:solidFill>
                <a:latin typeface="Times New Roman"/>
                <a:cs typeface="Times New Roman"/>
              </a:rPr>
              <a:t>sucking</a:t>
            </a:r>
            <a:r>
              <a:rPr sz="1800" spc="-20" dirty="0">
                <a:solidFill>
                  <a:srgbClr val="FFFFFF"/>
                </a:solidFill>
                <a:latin typeface="Times New Roman"/>
                <a:cs typeface="Times New Roman"/>
              </a:rPr>
              <a:t> </a:t>
            </a:r>
            <a:r>
              <a:rPr sz="1800" dirty="0">
                <a:solidFill>
                  <a:srgbClr val="FFFFFF"/>
                </a:solidFill>
                <a:latin typeface="Times New Roman"/>
                <a:cs typeface="Times New Roman"/>
              </a:rPr>
              <a:t>behaviors.</a:t>
            </a:r>
            <a:endParaRPr sz="1800">
              <a:latin typeface="Times New Roman"/>
              <a:cs typeface="Times New Roman"/>
            </a:endParaRPr>
          </a:p>
          <a:p>
            <a:pPr marL="375920">
              <a:lnSpc>
                <a:spcPct val="100000"/>
              </a:lnSpc>
              <a:spcBef>
                <a:spcPts val="1515"/>
              </a:spcBef>
            </a:pPr>
            <a:r>
              <a:rPr sz="1800" spc="-20" dirty="0">
                <a:solidFill>
                  <a:srgbClr val="FFFFFF"/>
                </a:solidFill>
                <a:latin typeface="Times New Roman"/>
                <a:cs typeface="Times New Roman"/>
              </a:rPr>
              <a:t>(Warren </a:t>
            </a:r>
            <a:r>
              <a:rPr sz="1800" spc="-5" dirty="0">
                <a:solidFill>
                  <a:srgbClr val="FFFFFF"/>
                </a:solidFill>
                <a:latin typeface="Times New Roman"/>
                <a:cs typeface="Times New Roman"/>
              </a:rPr>
              <a:t>JJ </a:t>
            </a:r>
            <a:r>
              <a:rPr sz="1800" dirty="0">
                <a:solidFill>
                  <a:srgbClr val="FFFFFF"/>
                </a:solidFill>
                <a:latin typeface="Times New Roman"/>
                <a:cs typeface="Times New Roman"/>
              </a:rPr>
              <a:t>et al. Pediatr Dent.</a:t>
            </a:r>
            <a:r>
              <a:rPr sz="1800" spc="-15" dirty="0">
                <a:solidFill>
                  <a:srgbClr val="FFFFFF"/>
                </a:solidFill>
                <a:latin typeface="Times New Roman"/>
                <a:cs typeface="Times New Roman"/>
              </a:rPr>
              <a:t> </a:t>
            </a:r>
            <a:r>
              <a:rPr sz="1800" dirty="0">
                <a:solidFill>
                  <a:srgbClr val="FFFFFF"/>
                </a:solidFill>
                <a:latin typeface="Times New Roman"/>
                <a:cs typeface="Times New Roman"/>
              </a:rPr>
              <a:t>2005)</a:t>
            </a:r>
            <a:r>
              <a:rPr sz="1800" baseline="25462" dirty="0">
                <a:solidFill>
                  <a:srgbClr val="FFFFFF"/>
                </a:solidFill>
                <a:latin typeface="Times New Roman"/>
                <a:cs typeface="Times New Roman"/>
              </a:rPr>
              <a:t>20</a:t>
            </a:r>
            <a:endParaRPr sz="1800" baseline="25462">
              <a:latin typeface="Times New Roman"/>
              <a:cs typeface="Times New Roman"/>
            </a:endParaRPr>
          </a:p>
          <a:p>
            <a:pPr marL="38100">
              <a:lnSpc>
                <a:spcPct val="100000"/>
              </a:lnSpc>
              <a:spcBef>
                <a:spcPts val="1510"/>
              </a:spcBef>
              <a:tabLst>
                <a:tab pos="418465" algn="l"/>
              </a:tabLst>
            </a:pPr>
            <a:r>
              <a:rPr sz="1800" dirty="0">
                <a:solidFill>
                  <a:srgbClr val="FFFFFF"/>
                </a:solidFill>
                <a:latin typeface="Times New Roman"/>
                <a:cs typeface="Times New Roman"/>
              </a:rPr>
              <a:t>5.	</a:t>
            </a:r>
            <a:r>
              <a:rPr sz="1800" spc="-5" dirty="0">
                <a:solidFill>
                  <a:srgbClr val="00AF50"/>
                </a:solidFill>
                <a:latin typeface="Times New Roman"/>
                <a:cs typeface="Times New Roman"/>
              </a:rPr>
              <a:t>A </a:t>
            </a:r>
            <a:r>
              <a:rPr sz="1800" dirty="0">
                <a:solidFill>
                  <a:srgbClr val="00AF50"/>
                </a:solidFill>
                <a:latin typeface="Times New Roman"/>
                <a:cs typeface="Times New Roman"/>
              </a:rPr>
              <a:t>narrower nasal floor and high palatal</a:t>
            </a:r>
            <a:r>
              <a:rPr sz="1800" spc="-120" dirty="0">
                <a:solidFill>
                  <a:srgbClr val="00AF50"/>
                </a:solidFill>
                <a:latin typeface="Times New Roman"/>
                <a:cs typeface="Times New Roman"/>
              </a:rPr>
              <a:t> </a:t>
            </a:r>
            <a:r>
              <a:rPr sz="1800" dirty="0">
                <a:solidFill>
                  <a:srgbClr val="00AF50"/>
                </a:solidFill>
                <a:latin typeface="Times New Roman"/>
                <a:cs typeface="Times New Roman"/>
              </a:rPr>
              <a:t>vault</a:t>
            </a:r>
            <a:r>
              <a:rPr sz="1800" dirty="0">
                <a:solidFill>
                  <a:srgbClr val="FFFFFF"/>
                </a:solidFill>
                <a:latin typeface="Times New Roman"/>
                <a:cs typeface="Times New Roman"/>
              </a:rPr>
              <a:t>:</a:t>
            </a:r>
            <a:endParaRPr sz="1800">
              <a:latin typeface="Times New Roman"/>
              <a:cs typeface="Times New Roman"/>
            </a:endParaRPr>
          </a:p>
        </p:txBody>
      </p:sp>
      <p:sp>
        <p:nvSpPr>
          <p:cNvPr id="4" name="object 4"/>
          <p:cNvSpPr/>
          <p:nvPr/>
        </p:nvSpPr>
        <p:spPr>
          <a:xfrm>
            <a:off x="914400" y="838200"/>
            <a:ext cx="3352800" cy="2258567"/>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876800" y="838200"/>
            <a:ext cx="3352800" cy="228600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849367" y="4562855"/>
            <a:ext cx="3483864" cy="2295143"/>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886967" y="4562855"/>
            <a:ext cx="3483863" cy="2295143"/>
          </a:xfrm>
          <a:prstGeom prst="rect">
            <a:avLst/>
          </a:prstGeom>
          <a:blipFill>
            <a:blip r:embed="rId5" cstate="print"/>
            <a:stretch>
              <a:fillRect/>
            </a:stretch>
          </a:blipFill>
        </p:spPr>
        <p:txBody>
          <a:bodyPr wrap="square" lIns="0" tIns="0" rIns="0" bIns="0" rtlCol="0"/>
          <a:lstStyle/>
          <a:p>
            <a:endParaRPr/>
          </a:p>
        </p:txBody>
      </p:sp>
      <p:sp>
        <p:nvSpPr>
          <p:cNvPr id="8" name="object 8"/>
          <p:cNvSpPr txBox="1"/>
          <p:nvPr/>
        </p:nvSpPr>
        <p:spPr>
          <a:xfrm>
            <a:off x="8324088" y="6465214"/>
            <a:ext cx="309880" cy="177800"/>
          </a:xfrm>
          <a:prstGeom prst="rect">
            <a:avLst/>
          </a:prstGeom>
        </p:spPr>
        <p:txBody>
          <a:bodyPr vert="horz" wrap="square" lIns="0" tIns="0" rIns="0" bIns="0" rtlCol="0">
            <a:spAutoFit/>
          </a:bodyPr>
          <a:lstStyle/>
          <a:p>
            <a:pPr marL="38100">
              <a:lnSpc>
                <a:spcPts val="1240"/>
              </a:lnSpc>
            </a:pPr>
            <a:fld id="{81D60167-4931-47E6-BA6A-407CBD079E47}" type="slidenum">
              <a:rPr sz="1200" dirty="0">
                <a:solidFill>
                  <a:srgbClr val="888888"/>
                </a:solidFill>
                <a:latin typeface="Carlito"/>
                <a:cs typeface="Carlito"/>
              </a:rPr>
              <a:pPr marL="38100">
                <a:lnSpc>
                  <a:spcPts val="1240"/>
                </a:lnSpc>
              </a:pPr>
              <a:t>37</a:t>
            </a:fld>
            <a:endParaRPr sz="1200">
              <a:latin typeface="Carlito"/>
              <a:cs typeface="Carlito"/>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0" y="2362200"/>
            <a:ext cx="4143755" cy="25908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object 3"/>
          <p:cNvSpPr txBox="1"/>
          <p:nvPr/>
        </p:nvSpPr>
        <p:spPr>
          <a:xfrm>
            <a:off x="459740" y="0"/>
            <a:ext cx="8301990" cy="3342640"/>
          </a:xfrm>
          <a:prstGeom prst="rect">
            <a:avLst/>
          </a:prstGeom>
        </p:spPr>
        <p:txBody>
          <a:bodyPr vert="horz" wrap="square" lIns="0" tIns="161925" rIns="0" bIns="0" rtlCol="0">
            <a:spAutoFit/>
          </a:bodyPr>
          <a:lstStyle/>
          <a:p>
            <a:pPr marR="69850" algn="ctr">
              <a:lnSpc>
                <a:spcPct val="100000"/>
              </a:lnSpc>
              <a:spcBef>
                <a:spcPts val="1275"/>
              </a:spcBef>
            </a:pPr>
            <a:r>
              <a:rPr sz="1800" b="1" spc="-10" dirty="0">
                <a:solidFill>
                  <a:srgbClr val="FFFF00"/>
                </a:solidFill>
                <a:latin typeface="Times New Roman"/>
                <a:cs typeface="Times New Roman"/>
              </a:rPr>
              <a:t>TONGUE </a:t>
            </a:r>
            <a:r>
              <a:rPr sz="1800" b="1" spc="-5" dirty="0">
                <a:solidFill>
                  <a:srgbClr val="FFFF00"/>
                </a:solidFill>
                <a:latin typeface="Times New Roman"/>
                <a:cs typeface="Times New Roman"/>
              </a:rPr>
              <a:t>THRUSTING</a:t>
            </a:r>
            <a:r>
              <a:rPr sz="1800" b="1" dirty="0">
                <a:solidFill>
                  <a:srgbClr val="FFFF00"/>
                </a:solidFill>
                <a:latin typeface="Times New Roman"/>
                <a:cs typeface="Times New Roman"/>
              </a:rPr>
              <a:t> </a:t>
            </a:r>
            <a:r>
              <a:rPr sz="1800" b="1" spc="-5" dirty="0">
                <a:solidFill>
                  <a:srgbClr val="FFFF00"/>
                </a:solidFill>
                <a:latin typeface="Times New Roman"/>
                <a:cs typeface="Times New Roman"/>
              </a:rPr>
              <a:t>HABIT</a:t>
            </a:r>
            <a:endParaRPr sz="1800">
              <a:latin typeface="Times New Roman"/>
              <a:cs typeface="Times New Roman"/>
            </a:endParaRPr>
          </a:p>
          <a:p>
            <a:pPr marL="279400" marR="5715" indent="-227329" algn="just">
              <a:lnSpc>
                <a:spcPct val="150000"/>
              </a:lnSpc>
              <a:spcBef>
                <a:spcPts val="100"/>
              </a:spcBef>
              <a:buFont typeface="Wingdings"/>
              <a:buChar char=""/>
              <a:tabLst>
                <a:tab pos="279400" algn="l"/>
              </a:tabLst>
            </a:pPr>
            <a:r>
              <a:rPr sz="1800" spc="-10" dirty="0">
                <a:solidFill>
                  <a:srgbClr val="FFFFFF"/>
                </a:solidFill>
                <a:latin typeface="Times New Roman"/>
                <a:cs typeface="Times New Roman"/>
              </a:rPr>
              <a:t>Schneider, </a:t>
            </a:r>
            <a:r>
              <a:rPr sz="1800" dirty="0">
                <a:solidFill>
                  <a:srgbClr val="FFFFFF"/>
                </a:solidFill>
                <a:latin typeface="Times New Roman"/>
                <a:cs typeface="Times New Roman"/>
              </a:rPr>
              <a:t>1982 </a:t>
            </a:r>
            <a:r>
              <a:rPr sz="1800" spc="-25" dirty="0">
                <a:solidFill>
                  <a:srgbClr val="FFFFFF"/>
                </a:solidFill>
                <a:latin typeface="Trebuchet MS"/>
                <a:cs typeface="Trebuchet MS"/>
              </a:rPr>
              <a:t>‐</a:t>
            </a:r>
            <a:r>
              <a:rPr sz="1800" spc="-25" dirty="0">
                <a:solidFill>
                  <a:srgbClr val="FFFFFF"/>
                </a:solidFill>
                <a:latin typeface="Times New Roman"/>
                <a:cs typeface="Times New Roman"/>
              </a:rPr>
              <a:t>Tongue </a:t>
            </a:r>
            <a:r>
              <a:rPr sz="1800" dirty="0">
                <a:solidFill>
                  <a:srgbClr val="FFFFFF"/>
                </a:solidFill>
                <a:latin typeface="Times New Roman"/>
                <a:cs typeface="Times New Roman"/>
              </a:rPr>
              <a:t>thrust </a:t>
            </a:r>
            <a:r>
              <a:rPr sz="1800" spc="-5" dirty="0">
                <a:solidFill>
                  <a:srgbClr val="FFFFFF"/>
                </a:solidFill>
                <a:latin typeface="Times New Roman"/>
                <a:cs typeface="Times New Roman"/>
              </a:rPr>
              <a:t>is </a:t>
            </a:r>
            <a:r>
              <a:rPr sz="1800" dirty="0">
                <a:solidFill>
                  <a:srgbClr val="FFFFFF"/>
                </a:solidFill>
                <a:latin typeface="Times New Roman"/>
                <a:cs typeface="Times New Roman"/>
              </a:rPr>
              <a:t>a forward </a:t>
            </a:r>
            <a:r>
              <a:rPr sz="1800" spc="-5" dirty="0">
                <a:solidFill>
                  <a:srgbClr val="FFFFFF"/>
                </a:solidFill>
                <a:latin typeface="Times New Roman"/>
                <a:cs typeface="Times New Roman"/>
              </a:rPr>
              <a:t>placement </a:t>
            </a:r>
            <a:r>
              <a:rPr sz="1800" dirty="0">
                <a:solidFill>
                  <a:srgbClr val="FFFFFF"/>
                </a:solidFill>
                <a:latin typeface="Times New Roman"/>
                <a:cs typeface="Times New Roman"/>
              </a:rPr>
              <a:t>of </a:t>
            </a:r>
            <a:r>
              <a:rPr sz="1800" spc="-5" dirty="0">
                <a:solidFill>
                  <a:srgbClr val="FFFFFF"/>
                </a:solidFill>
                <a:latin typeface="Times New Roman"/>
                <a:cs typeface="Times New Roman"/>
              </a:rPr>
              <a:t>the </a:t>
            </a:r>
            <a:r>
              <a:rPr sz="1800" dirty="0">
                <a:solidFill>
                  <a:srgbClr val="FFFFFF"/>
                </a:solidFill>
                <a:latin typeface="Times New Roman"/>
                <a:cs typeface="Times New Roman"/>
              </a:rPr>
              <a:t>tongue </a:t>
            </a:r>
            <a:r>
              <a:rPr sz="1800" spc="-5" dirty="0">
                <a:solidFill>
                  <a:srgbClr val="FFFFFF"/>
                </a:solidFill>
                <a:latin typeface="Times New Roman"/>
                <a:cs typeface="Times New Roman"/>
              </a:rPr>
              <a:t>between </a:t>
            </a:r>
            <a:r>
              <a:rPr sz="1800" dirty="0">
                <a:solidFill>
                  <a:srgbClr val="FFFFFF"/>
                </a:solidFill>
                <a:latin typeface="Times New Roman"/>
                <a:cs typeface="Times New Roman"/>
              </a:rPr>
              <a:t>the  anterior teeth and against the lower lip during</a:t>
            </a:r>
            <a:r>
              <a:rPr sz="1800" spc="-60" dirty="0">
                <a:solidFill>
                  <a:srgbClr val="FFFFFF"/>
                </a:solidFill>
                <a:latin typeface="Times New Roman"/>
                <a:cs typeface="Times New Roman"/>
              </a:rPr>
              <a:t> </a:t>
            </a:r>
            <a:r>
              <a:rPr sz="1800" spc="-5" dirty="0">
                <a:solidFill>
                  <a:srgbClr val="FFFFFF"/>
                </a:solidFill>
                <a:latin typeface="Times New Roman"/>
                <a:cs typeface="Times New Roman"/>
              </a:rPr>
              <a:t>swallowing.</a:t>
            </a:r>
            <a:endParaRPr sz="1800">
              <a:latin typeface="Times New Roman"/>
              <a:cs typeface="Times New Roman"/>
            </a:endParaRPr>
          </a:p>
          <a:p>
            <a:pPr marL="279400" marR="5080" indent="-227329" algn="just">
              <a:lnSpc>
                <a:spcPct val="150100"/>
              </a:lnSpc>
              <a:spcBef>
                <a:spcPts val="430"/>
              </a:spcBef>
              <a:buFont typeface="Wingdings"/>
              <a:buChar char=""/>
              <a:tabLst>
                <a:tab pos="279400" algn="l"/>
              </a:tabLst>
            </a:pPr>
            <a:r>
              <a:rPr sz="1800" dirty="0">
                <a:solidFill>
                  <a:srgbClr val="FFFFFF"/>
                </a:solidFill>
                <a:latin typeface="Times New Roman"/>
                <a:cs typeface="Times New Roman"/>
              </a:rPr>
              <a:t>Norton and Gellin defined </a:t>
            </a:r>
            <a:r>
              <a:rPr sz="1800" spc="-5" dirty="0">
                <a:solidFill>
                  <a:srgbClr val="FFFFFF"/>
                </a:solidFill>
                <a:latin typeface="Times New Roman"/>
                <a:cs typeface="Times New Roman"/>
              </a:rPr>
              <a:t>tongue </a:t>
            </a:r>
            <a:r>
              <a:rPr sz="1800" dirty="0">
                <a:solidFill>
                  <a:srgbClr val="FFFFFF"/>
                </a:solidFill>
                <a:latin typeface="Times New Roman"/>
                <a:cs typeface="Times New Roman"/>
              </a:rPr>
              <a:t>thrust </a:t>
            </a:r>
            <a:r>
              <a:rPr sz="1800" spc="-5" dirty="0">
                <a:solidFill>
                  <a:srgbClr val="FFFFFF"/>
                </a:solidFill>
                <a:latin typeface="Times New Roman"/>
                <a:cs typeface="Times New Roman"/>
              </a:rPr>
              <a:t>"as </a:t>
            </a:r>
            <a:r>
              <a:rPr sz="1800" dirty="0">
                <a:solidFill>
                  <a:srgbClr val="FFFFFF"/>
                </a:solidFill>
                <a:latin typeface="Times New Roman"/>
                <a:cs typeface="Times New Roman"/>
              </a:rPr>
              <a:t>a </a:t>
            </a:r>
            <a:r>
              <a:rPr sz="1800" spc="-5" dirty="0">
                <a:solidFill>
                  <a:srgbClr val="FFFFFF"/>
                </a:solidFill>
                <a:latin typeface="Times New Roman"/>
                <a:cs typeface="Times New Roman"/>
              </a:rPr>
              <a:t>condition </a:t>
            </a:r>
            <a:r>
              <a:rPr sz="1800" dirty="0">
                <a:solidFill>
                  <a:srgbClr val="FFFFFF"/>
                </a:solidFill>
                <a:latin typeface="Times New Roman"/>
                <a:cs typeface="Times New Roman"/>
              </a:rPr>
              <a:t>in which the </a:t>
            </a:r>
            <a:r>
              <a:rPr sz="1800" spc="-5" dirty="0">
                <a:solidFill>
                  <a:srgbClr val="FFFFFF"/>
                </a:solidFill>
                <a:latin typeface="Times New Roman"/>
                <a:cs typeface="Times New Roman"/>
              </a:rPr>
              <a:t>tongue protrudes  </a:t>
            </a:r>
            <a:r>
              <a:rPr sz="1800" dirty="0">
                <a:solidFill>
                  <a:srgbClr val="FFFFFF"/>
                </a:solidFill>
                <a:latin typeface="Times New Roman"/>
                <a:cs typeface="Times New Roman"/>
              </a:rPr>
              <a:t>between the anterior </a:t>
            </a:r>
            <a:r>
              <a:rPr sz="1800" spc="-5" dirty="0">
                <a:solidFill>
                  <a:srgbClr val="FFFFFF"/>
                </a:solidFill>
                <a:latin typeface="Times New Roman"/>
                <a:cs typeface="Times New Roman"/>
              </a:rPr>
              <a:t>or posterior teeth </a:t>
            </a:r>
            <a:r>
              <a:rPr sz="1800" dirty="0">
                <a:solidFill>
                  <a:srgbClr val="FFFFFF"/>
                </a:solidFill>
                <a:latin typeface="Times New Roman"/>
                <a:cs typeface="Times New Roman"/>
              </a:rPr>
              <a:t>during </a:t>
            </a:r>
            <a:r>
              <a:rPr sz="1800" spc="-5" dirty="0">
                <a:solidFill>
                  <a:srgbClr val="FFFFFF"/>
                </a:solidFill>
                <a:latin typeface="Times New Roman"/>
                <a:cs typeface="Times New Roman"/>
              </a:rPr>
              <a:t>swallowing </a:t>
            </a:r>
            <a:r>
              <a:rPr sz="1800" dirty="0">
                <a:solidFill>
                  <a:srgbClr val="FFFFFF"/>
                </a:solidFill>
                <a:latin typeface="Times New Roman"/>
                <a:cs typeface="Times New Roman"/>
              </a:rPr>
              <a:t>with </a:t>
            </a:r>
            <a:r>
              <a:rPr sz="1800" spc="-5" dirty="0">
                <a:solidFill>
                  <a:srgbClr val="FFFFFF"/>
                </a:solidFill>
                <a:latin typeface="Times New Roman"/>
                <a:cs typeface="Times New Roman"/>
              </a:rPr>
              <a:t>or </a:t>
            </a:r>
            <a:r>
              <a:rPr sz="1800" dirty="0">
                <a:solidFill>
                  <a:srgbClr val="FFFFFF"/>
                </a:solidFill>
                <a:latin typeface="Times New Roman"/>
                <a:cs typeface="Times New Roman"/>
              </a:rPr>
              <a:t>without </a:t>
            </a:r>
            <a:r>
              <a:rPr sz="1800" spc="-5" dirty="0">
                <a:solidFill>
                  <a:srgbClr val="FFFFFF"/>
                </a:solidFill>
                <a:latin typeface="Times New Roman"/>
                <a:cs typeface="Times New Roman"/>
              </a:rPr>
              <a:t>affecting  </a:t>
            </a:r>
            <a:r>
              <a:rPr sz="1800" dirty="0">
                <a:solidFill>
                  <a:srgbClr val="FFFFFF"/>
                </a:solidFill>
                <a:latin typeface="Times New Roman"/>
                <a:cs typeface="Times New Roman"/>
              </a:rPr>
              <a:t>tooth</a:t>
            </a:r>
            <a:r>
              <a:rPr sz="1800" spc="-15" dirty="0">
                <a:solidFill>
                  <a:srgbClr val="FFFFFF"/>
                </a:solidFill>
                <a:latin typeface="Times New Roman"/>
                <a:cs typeface="Times New Roman"/>
              </a:rPr>
              <a:t> </a:t>
            </a:r>
            <a:r>
              <a:rPr sz="1800" dirty="0">
                <a:solidFill>
                  <a:srgbClr val="FFFFFF"/>
                </a:solidFill>
                <a:latin typeface="Times New Roman"/>
                <a:cs typeface="Times New Roman"/>
              </a:rPr>
              <a:t>position.</a:t>
            </a:r>
            <a:endParaRPr sz="1800">
              <a:latin typeface="Times New Roman"/>
              <a:cs typeface="Times New Roman"/>
            </a:endParaRPr>
          </a:p>
          <a:p>
            <a:pPr marL="243840" indent="-231775" algn="just">
              <a:lnSpc>
                <a:spcPct val="100000"/>
              </a:lnSpc>
              <a:spcBef>
                <a:spcPts val="645"/>
              </a:spcBef>
              <a:buFont typeface="Wingdings"/>
              <a:buChar char=""/>
              <a:tabLst>
                <a:tab pos="244475" algn="l"/>
              </a:tabLst>
            </a:pPr>
            <a:r>
              <a:rPr sz="1800" dirty="0">
                <a:solidFill>
                  <a:srgbClr val="FFFFFF"/>
                </a:solidFill>
                <a:latin typeface="Times New Roman"/>
                <a:cs typeface="Times New Roman"/>
              </a:rPr>
              <a:t>The term </a:t>
            </a:r>
            <a:r>
              <a:rPr sz="1800" spc="-5" dirty="0">
                <a:solidFill>
                  <a:srgbClr val="FFFFFF"/>
                </a:solidFill>
                <a:latin typeface="Times New Roman"/>
                <a:cs typeface="Times New Roman"/>
              </a:rPr>
              <a:t>tongue </a:t>
            </a:r>
            <a:r>
              <a:rPr sz="1800" dirty="0">
                <a:solidFill>
                  <a:srgbClr val="FFFFFF"/>
                </a:solidFill>
                <a:latin typeface="Times New Roman"/>
                <a:cs typeface="Times New Roman"/>
              </a:rPr>
              <a:t>thrust </a:t>
            </a:r>
            <a:r>
              <a:rPr sz="1800" spc="-5" dirty="0">
                <a:solidFill>
                  <a:srgbClr val="FFFFFF"/>
                </a:solidFill>
                <a:latin typeface="Times New Roman"/>
                <a:cs typeface="Times New Roman"/>
              </a:rPr>
              <a:t>is something</a:t>
            </a:r>
            <a:r>
              <a:rPr sz="1800" spc="335" dirty="0">
                <a:solidFill>
                  <a:srgbClr val="FFFFFF"/>
                </a:solidFill>
                <a:latin typeface="Times New Roman"/>
                <a:cs typeface="Times New Roman"/>
              </a:rPr>
              <a:t> </a:t>
            </a:r>
            <a:r>
              <a:rPr sz="1800" dirty="0">
                <a:solidFill>
                  <a:srgbClr val="FFFFFF"/>
                </a:solidFill>
                <a:latin typeface="Times New Roman"/>
                <a:cs typeface="Times New Roman"/>
              </a:rPr>
              <a:t>a</a:t>
            </a:r>
            <a:endParaRPr sz="1800">
              <a:latin typeface="Times New Roman"/>
              <a:cs typeface="Times New Roman"/>
            </a:endParaRPr>
          </a:p>
          <a:p>
            <a:pPr marL="243840">
              <a:lnSpc>
                <a:spcPct val="100000"/>
              </a:lnSpc>
              <a:spcBef>
                <a:spcPts val="1080"/>
              </a:spcBef>
            </a:pPr>
            <a:r>
              <a:rPr sz="1800" spc="-15" dirty="0">
                <a:solidFill>
                  <a:srgbClr val="FFFFFF"/>
                </a:solidFill>
                <a:latin typeface="Times New Roman"/>
                <a:cs typeface="Times New Roman"/>
              </a:rPr>
              <a:t>misnomer.</a:t>
            </a:r>
            <a:endParaRPr sz="1800">
              <a:latin typeface="Times New Roman"/>
              <a:cs typeface="Times New Roman"/>
            </a:endParaRPr>
          </a:p>
        </p:txBody>
      </p:sp>
      <p:sp>
        <p:nvSpPr>
          <p:cNvPr id="4" name="object 4"/>
          <p:cNvSpPr txBox="1"/>
          <p:nvPr/>
        </p:nvSpPr>
        <p:spPr>
          <a:xfrm>
            <a:off x="459740" y="3315080"/>
            <a:ext cx="3883660" cy="2906395"/>
          </a:xfrm>
          <a:prstGeom prst="rect">
            <a:avLst/>
          </a:prstGeom>
        </p:spPr>
        <p:txBody>
          <a:bodyPr vert="horz" wrap="square" lIns="0" tIns="12700" rIns="0" bIns="0" rtlCol="0">
            <a:spAutoFit/>
          </a:bodyPr>
          <a:lstStyle/>
          <a:p>
            <a:pPr marL="243840" marR="5080" indent="-231775">
              <a:lnSpc>
                <a:spcPct val="150000"/>
              </a:lnSpc>
              <a:spcBef>
                <a:spcPts val="100"/>
              </a:spcBef>
              <a:buFont typeface="Wingdings"/>
              <a:buChar char=""/>
              <a:tabLst>
                <a:tab pos="244475" algn="l"/>
                <a:tab pos="905510" algn="l"/>
                <a:tab pos="1186180" algn="l"/>
                <a:tab pos="2012314" algn="l"/>
                <a:tab pos="2509520" algn="l"/>
                <a:tab pos="2940685" algn="l"/>
                <a:tab pos="3716020" algn="l"/>
              </a:tabLst>
            </a:pPr>
            <a:r>
              <a:rPr sz="1800" spc="-5" dirty="0">
                <a:solidFill>
                  <a:srgbClr val="FFFFFF"/>
                </a:solidFill>
                <a:latin typeface="Times New Roman"/>
                <a:cs typeface="Times New Roman"/>
              </a:rPr>
              <a:t>Sin</a:t>
            </a:r>
            <a:r>
              <a:rPr sz="1800" spc="5" dirty="0">
                <a:solidFill>
                  <a:srgbClr val="FFFFFF"/>
                </a:solidFill>
                <a:latin typeface="Times New Roman"/>
                <a:cs typeface="Times New Roman"/>
              </a:rPr>
              <a:t>c</a:t>
            </a:r>
            <a:r>
              <a:rPr sz="1800" dirty="0">
                <a:solidFill>
                  <a:srgbClr val="FFFFFF"/>
                </a:solidFill>
                <a:latin typeface="Times New Roman"/>
                <a:cs typeface="Times New Roman"/>
              </a:rPr>
              <a:t>e	it	implies	th</a:t>
            </a:r>
            <a:r>
              <a:rPr sz="1800" spc="5" dirty="0">
                <a:solidFill>
                  <a:srgbClr val="FFFFFF"/>
                </a:solidFill>
                <a:latin typeface="Times New Roman"/>
                <a:cs typeface="Times New Roman"/>
              </a:rPr>
              <a:t>a</a:t>
            </a:r>
            <a:r>
              <a:rPr sz="1800" dirty="0">
                <a:solidFill>
                  <a:srgbClr val="FFFFFF"/>
                </a:solidFill>
                <a:latin typeface="Times New Roman"/>
                <a:cs typeface="Times New Roman"/>
              </a:rPr>
              <a:t>t	t</a:t>
            </a:r>
            <a:r>
              <a:rPr sz="1800" spc="-10" dirty="0">
                <a:solidFill>
                  <a:srgbClr val="FFFFFF"/>
                </a:solidFill>
                <a:latin typeface="Times New Roman"/>
                <a:cs typeface="Times New Roman"/>
              </a:rPr>
              <a:t>h</a:t>
            </a:r>
            <a:r>
              <a:rPr sz="1800" dirty="0">
                <a:solidFill>
                  <a:srgbClr val="FFFFFF"/>
                </a:solidFill>
                <a:latin typeface="Times New Roman"/>
                <a:cs typeface="Times New Roman"/>
              </a:rPr>
              <a:t>e	to</a:t>
            </a:r>
            <a:r>
              <a:rPr sz="1800" spc="-10" dirty="0">
                <a:solidFill>
                  <a:srgbClr val="FFFFFF"/>
                </a:solidFill>
                <a:latin typeface="Times New Roman"/>
                <a:cs typeface="Times New Roman"/>
              </a:rPr>
              <a:t>n</a:t>
            </a:r>
            <a:r>
              <a:rPr sz="1800" dirty="0">
                <a:solidFill>
                  <a:srgbClr val="FFFFFF"/>
                </a:solidFill>
                <a:latin typeface="Times New Roman"/>
                <a:cs typeface="Times New Roman"/>
              </a:rPr>
              <a:t>gue	is  forcefully thrust</a:t>
            </a:r>
            <a:r>
              <a:rPr sz="1800" spc="-45" dirty="0">
                <a:solidFill>
                  <a:srgbClr val="FFFFFF"/>
                </a:solidFill>
                <a:latin typeface="Times New Roman"/>
                <a:cs typeface="Times New Roman"/>
              </a:rPr>
              <a:t> </a:t>
            </a:r>
            <a:r>
              <a:rPr sz="1800" dirty="0">
                <a:solidFill>
                  <a:srgbClr val="FFFFFF"/>
                </a:solidFill>
                <a:latin typeface="Times New Roman"/>
                <a:cs typeface="Times New Roman"/>
              </a:rPr>
              <a:t>forward.</a:t>
            </a:r>
            <a:endParaRPr sz="1800">
              <a:latin typeface="Times New Roman"/>
              <a:cs typeface="Times New Roman"/>
            </a:endParaRPr>
          </a:p>
          <a:p>
            <a:pPr marL="243840" indent="-231775">
              <a:lnSpc>
                <a:spcPct val="100000"/>
              </a:lnSpc>
              <a:spcBef>
                <a:spcPts val="1080"/>
              </a:spcBef>
              <a:buFont typeface="Wingdings"/>
              <a:buChar char=""/>
              <a:tabLst>
                <a:tab pos="244475" algn="l"/>
              </a:tabLst>
            </a:pPr>
            <a:r>
              <a:rPr sz="1800" dirty="0">
                <a:solidFill>
                  <a:srgbClr val="FFFFFF"/>
                </a:solidFill>
                <a:latin typeface="Times New Roman"/>
                <a:cs typeface="Times New Roman"/>
              </a:rPr>
              <a:t>But </a:t>
            </a:r>
            <a:r>
              <a:rPr sz="1800" spc="-5" dirty="0">
                <a:solidFill>
                  <a:srgbClr val="FFFFFF"/>
                </a:solidFill>
                <a:latin typeface="Times New Roman"/>
                <a:cs typeface="Times New Roman"/>
              </a:rPr>
              <a:t>individuals </a:t>
            </a:r>
            <a:r>
              <a:rPr sz="1800" dirty="0">
                <a:solidFill>
                  <a:srgbClr val="FFFFFF"/>
                </a:solidFill>
                <a:latin typeface="Times New Roman"/>
                <a:cs typeface="Times New Roman"/>
              </a:rPr>
              <a:t>who </a:t>
            </a:r>
            <a:r>
              <a:rPr sz="1800" spc="-5" dirty="0">
                <a:solidFill>
                  <a:srgbClr val="FFFFFF"/>
                </a:solidFill>
                <a:latin typeface="Times New Roman"/>
                <a:cs typeface="Times New Roman"/>
              </a:rPr>
              <a:t>place </a:t>
            </a:r>
            <a:r>
              <a:rPr sz="1800" dirty="0">
                <a:solidFill>
                  <a:srgbClr val="FFFFFF"/>
                </a:solidFill>
                <a:latin typeface="Times New Roman"/>
                <a:cs typeface="Times New Roman"/>
              </a:rPr>
              <a:t>the</a:t>
            </a:r>
            <a:r>
              <a:rPr sz="1800" spc="-120" dirty="0">
                <a:solidFill>
                  <a:srgbClr val="FFFFFF"/>
                </a:solidFill>
                <a:latin typeface="Times New Roman"/>
                <a:cs typeface="Times New Roman"/>
              </a:rPr>
              <a:t> </a:t>
            </a:r>
            <a:r>
              <a:rPr sz="1800" spc="-5" dirty="0">
                <a:solidFill>
                  <a:srgbClr val="FFFFFF"/>
                </a:solidFill>
                <a:latin typeface="Times New Roman"/>
                <a:cs typeface="Times New Roman"/>
              </a:rPr>
              <a:t>tongue</a:t>
            </a:r>
            <a:endParaRPr sz="1800">
              <a:latin typeface="Times New Roman"/>
              <a:cs typeface="Times New Roman"/>
            </a:endParaRPr>
          </a:p>
          <a:p>
            <a:pPr marL="243840" algn="just">
              <a:lnSpc>
                <a:spcPct val="100000"/>
              </a:lnSpc>
              <a:spcBef>
                <a:spcPts val="1080"/>
              </a:spcBef>
            </a:pPr>
            <a:r>
              <a:rPr sz="1800" dirty="0">
                <a:solidFill>
                  <a:srgbClr val="FFFFFF"/>
                </a:solidFill>
                <a:latin typeface="Times New Roman"/>
                <a:cs typeface="Times New Roman"/>
              </a:rPr>
              <a:t>tip </a:t>
            </a:r>
            <a:r>
              <a:rPr sz="1800" spc="-5" dirty="0">
                <a:solidFill>
                  <a:srgbClr val="FFFFFF"/>
                </a:solidFill>
                <a:latin typeface="Times New Roman"/>
                <a:cs typeface="Times New Roman"/>
              </a:rPr>
              <a:t>forward when they swallow</a:t>
            </a:r>
            <a:r>
              <a:rPr sz="1800" spc="45" dirty="0">
                <a:solidFill>
                  <a:srgbClr val="FFFFFF"/>
                </a:solidFill>
                <a:latin typeface="Times New Roman"/>
                <a:cs typeface="Times New Roman"/>
              </a:rPr>
              <a:t> </a:t>
            </a:r>
            <a:r>
              <a:rPr sz="1800" spc="-5" dirty="0">
                <a:solidFill>
                  <a:srgbClr val="FFFFFF"/>
                </a:solidFill>
                <a:latin typeface="Times New Roman"/>
                <a:cs typeface="Times New Roman"/>
              </a:rPr>
              <a:t>usually</a:t>
            </a:r>
            <a:endParaRPr sz="1800">
              <a:latin typeface="Times New Roman"/>
              <a:cs typeface="Times New Roman"/>
            </a:endParaRPr>
          </a:p>
          <a:p>
            <a:pPr marL="243840" marR="6350" algn="just">
              <a:lnSpc>
                <a:spcPct val="150000"/>
              </a:lnSpc>
            </a:pPr>
            <a:r>
              <a:rPr sz="1800" dirty="0">
                <a:solidFill>
                  <a:srgbClr val="FFFFFF"/>
                </a:solidFill>
                <a:latin typeface="Times New Roman"/>
                <a:cs typeface="Times New Roman"/>
              </a:rPr>
              <a:t>do not have </a:t>
            </a:r>
            <a:r>
              <a:rPr sz="1800" spc="-5" dirty="0">
                <a:solidFill>
                  <a:srgbClr val="FFFFFF"/>
                </a:solidFill>
                <a:latin typeface="Times New Roman"/>
                <a:cs typeface="Times New Roman"/>
              </a:rPr>
              <a:t>more tongue force against  </a:t>
            </a:r>
            <a:r>
              <a:rPr sz="1800" dirty="0">
                <a:solidFill>
                  <a:srgbClr val="FFFFFF"/>
                </a:solidFill>
                <a:latin typeface="Times New Roman"/>
                <a:cs typeface="Times New Roman"/>
              </a:rPr>
              <a:t>the </a:t>
            </a:r>
            <a:r>
              <a:rPr sz="1800" spc="-5" dirty="0">
                <a:solidFill>
                  <a:srgbClr val="FFFFFF"/>
                </a:solidFill>
                <a:latin typeface="Times New Roman"/>
                <a:cs typeface="Times New Roman"/>
              </a:rPr>
              <a:t>teeth </a:t>
            </a:r>
            <a:r>
              <a:rPr sz="1800" dirty="0">
                <a:solidFill>
                  <a:srgbClr val="FFFFFF"/>
                </a:solidFill>
                <a:latin typeface="Times New Roman"/>
                <a:cs typeface="Times New Roman"/>
              </a:rPr>
              <a:t>than those who </a:t>
            </a:r>
            <a:r>
              <a:rPr sz="1800" spc="-5" dirty="0">
                <a:solidFill>
                  <a:srgbClr val="FFFFFF"/>
                </a:solidFill>
                <a:latin typeface="Times New Roman"/>
                <a:cs typeface="Times New Roman"/>
              </a:rPr>
              <a:t>keep the  </a:t>
            </a:r>
            <a:r>
              <a:rPr sz="1800" dirty="0">
                <a:solidFill>
                  <a:srgbClr val="FFFFFF"/>
                </a:solidFill>
                <a:latin typeface="Times New Roman"/>
                <a:cs typeface="Times New Roman"/>
              </a:rPr>
              <a:t>tongue tip</a:t>
            </a:r>
            <a:r>
              <a:rPr sz="1800" spc="-20" dirty="0">
                <a:solidFill>
                  <a:srgbClr val="FFFFFF"/>
                </a:solidFill>
                <a:latin typeface="Times New Roman"/>
                <a:cs typeface="Times New Roman"/>
              </a:rPr>
              <a:t> </a:t>
            </a:r>
            <a:r>
              <a:rPr sz="1800" dirty="0">
                <a:solidFill>
                  <a:srgbClr val="FFFFFF"/>
                </a:solidFill>
                <a:latin typeface="Times New Roman"/>
                <a:cs typeface="Times New Roman"/>
              </a:rPr>
              <a:t>back.</a:t>
            </a:r>
            <a:endParaRPr sz="1800">
              <a:latin typeface="Times New Roman"/>
              <a:cs typeface="Times New Roman"/>
            </a:endParaRPr>
          </a:p>
        </p:txBody>
      </p:sp>
      <p:sp>
        <p:nvSpPr>
          <p:cNvPr id="5" name="object 5"/>
          <p:cNvSpPr txBox="1"/>
          <p:nvPr/>
        </p:nvSpPr>
        <p:spPr>
          <a:xfrm>
            <a:off x="4651628" y="4979670"/>
            <a:ext cx="3958590" cy="1397635"/>
          </a:xfrm>
          <a:prstGeom prst="rect">
            <a:avLst/>
          </a:prstGeom>
        </p:spPr>
        <p:txBody>
          <a:bodyPr vert="horz" wrap="square" lIns="0" tIns="12700" rIns="0" bIns="0" rtlCol="0">
            <a:spAutoFit/>
          </a:bodyPr>
          <a:lstStyle/>
          <a:p>
            <a:pPr marL="12700" marR="5080" algn="just">
              <a:lnSpc>
                <a:spcPct val="100000"/>
              </a:lnSpc>
              <a:spcBef>
                <a:spcPts val="100"/>
              </a:spcBef>
            </a:pPr>
            <a:r>
              <a:rPr sz="1800" dirty="0">
                <a:solidFill>
                  <a:srgbClr val="FFC000"/>
                </a:solidFill>
                <a:latin typeface="Times New Roman"/>
                <a:cs typeface="Times New Roman"/>
              </a:rPr>
              <a:t>Individuals </a:t>
            </a:r>
            <a:r>
              <a:rPr sz="1800" spc="-5" dirty="0">
                <a:solidFill>
                  <a:srgbClr val="FFC000"/>
                </a:solidFill>
                <a:latin typeface="Times New Roman"/>
                <a:cs typeface="Times New Roman"/>
              </a:rPr>
              <a:t>with </a:t>
            </a:r>
            <a:r>
              <a:rPr sz="1800" dirty="0">
                <a:solidFill>
                  <a:srgbClr val="FFC000"/>
                </a:solidFill>
                <a:latin typeface="Times New Roman"/>
                <a:cs typeface="Times New Roman"/>
              </a:rPr>
              <a:t>an </a:t>
            </a:r>
            <a:r>
              <a:rPr sz="1800" spc="-5" dirty="0">
                <a:solidFill>
                  <a:srgbClr val="FFC000"/>
                </a:solidFill>
                <a:latin typeface="Times New Roman"/>
                <a:cs typeface="Times New Roman"/>
              </a:rPr>
              <a:t>anterior </a:t>
            </a:r>
            <a:r>
              <a:rPr sz="1800" dirty="0">
                <a:solidFill>
                  <a:srgbClr val="FFC000"/>
                </a:solidFill>
                <a:latin typeface="Times New Roman"/>
                <a:cs typeface="Times New Roman"/>
              </a:rPr>
              <a:t>open </a:t>
            </a:r>
            <a:r>
              <a:rPr sz="1800" spc="-5" dirty="0">
                <a:solidFill>
                  <a:srgbClr val="FFC000"/>
                </a:solidFill>
                <a:latin typeface="Times New Roman"/>
                <a:cs typeface="Times New Roman"/>
              </a:rPr>
              <a:t>bite  </a:t>
            </a:r>
            <a:r>
              <a:rPr sz="1800" dirty="0">
                <a:solidFill>
                  <a:srgbClr val="FFC000"/>
                </a:solidFill>
                <a:latin typeface="Times New Roman"/>
                <a:cs typeface="Times New Roman"/>
              </a:rPr>
              <a:t>place the tongue between the </a:t>
            </a:r>
            <a:r>
              <a:rPr sz="1800" spc="-5" dirty="0">
                <a:solidFill>
                  <a:srgbClr val="FFC000"/>
                </a:solidFill>
                <a:latin typeface="Times New Roman"/>
                <a:cs typeface="Times New Roman"/>
              </a:rPr>
              <a:t>anterior teeth  </a:t>
            </a:r>
            <a:r>
              <a:rPr sz="1800" dirty="0">
                <a:solidFill>
                  <a:srgbClr val="FFC000"/>
                </a:solidFill>
                <a:latin typeface="Times New Roman"/>
                <a:cs typeface="Times New Roman"/>
              </a:rPr>
              <a:t>when they </a:t>
            </a:r>
            <a:r>
              <a:rPr sz="1800" spc="-5" dirty="0">
                <a:solidFill>
                  <a:srgbClr val="FFC000"/>
                </a:solidFill>
                <a:latin typeface="Times New Roman"/>
                <a:cs typeface="Times New Roman"/>
              </a:rPr>
              <a:t>swallow </a:t>
            </a:r>
            <a:r>
              <a:rPr sz="1800" dirty="0">
                <a:solidFill>
                  <a:srgbClr val="FFC000"/>
                </a:solidFill>
                <a:latin typeface="Times New Roman"/>
                <a:cs typeface="Times New Roman"/>
              </a:rPr>
              <a:t>while those who have  a </a:t>
            </a:r>
            <a:r>
              <a:rPr sz="1800" spc="-5" dirty="0">
                <a:solidFill>
                  <a:srgbClr val="FFC000"/>
                </a:solidFill>
                <a:latin typeface="Times New Roman"/>
                <a:cs typeface="Times New Roman"/>
              </a:rPr>
              <a:t>normal incisor </a:t>
            </a:r>
            <a:r>
              <a:rPr sz="1800" dirty="0">
                <a:solidFill>
                  <a:srgbClr val="FFC000"/>
                </a:solidFill>
                <a:latin typeface="Times New Roman"/>
                <a:cs typeface="Times New Roman"/>
              </a:rPr>
              <a:t>relationship </a:t>
            </a:r>
            <a:r>
              <a:rPr sz="1800" spc="-5" dirty="0">
                <a:solidFill>
                  <a:srgbClr val="FFC000"/>
                </a:solidFill>
                <a:latin typeface="Times New Roman"/>
                <a:cs typeface="Times New Roman"/>
              </a:rPr>
              <a:t>usually </a:t>
            </a:r>
            <a:r>
              <a:rPr sz="1800" dirty="0">
                <a:solidFill>
                  <a:srgbClr val="FFC000"/>
                </a:solidFill>
                <a:latin typeface="Times New Roman"/>
                <a:cs typeface="Times New Roman"/>
              </a:rPr>
              <a:t>do  </a:t>
            </a:r>
            <a:r>
              <a:rPr sz="1800" spc="-5" dirty="0">
                <a:solidFill>
                  <a:srgbClr val="FFC000"/>
                </a:solidFill>
                <a:latin typeface="Times New Roman"/>
                <a:cs typeface="Times New Roman"/>
              </a:rPr>
              <a:t>not </a:t>
            </a:r>
            <a:r>
              <a:rPr sz="1800" dirty="0">
                <a:solidFill>
                  <a:srgbClr val="FFC000"/>
                </a:solidFill>
                <a:latin typeface="Times New Roman"/>
                <a:cs typeface="Times New Roman"/>
              </a:rPr>
              <a:t>and it is tempting to </a:t>
            </a:r>
            <a:r>
              <a:rPr sz="1800" spc="-5" dirty="0">
                <a:solidFill>
                  <a:srgbClr val="FFC000"/>
                </a:solidFill>
                <a:latin typeface="Times New Roman"/>
                <a:cs typeface="Times New Roman"/>
              </a:rPr>
              <a:t>blame </a:t>
            </a:r>
            <a:r>
              <a:rPr sz="1800" dirty="0">
                <a:solidFill>
                  <a:srgbClr val="FFC000"/>
                </a:solidFill>
                <a:latin typeface="Times New Roman"/>
                <a:cs typeface="Times New Roman"/>
              </a:rPr>
              <a:t>the</a:t>
            </a:r>
            <a:r>
              <a:rPr sz="1800" spc="45" dirty="0">
                <a:solidFill>
                  <a:srgbClr val="FFC000"/>
                </a:solidFill>
                <a:latin typeface="Times New Roman"/>
                <a:cs typeface="Times New Roman"/>
              </a:rPr>
              <a:t> </a:t>
            </a:r>
            <a:r>
              <a:rPr sz="1800" spc="-5" dirty="0">
                <a:solidFill>
                  <a:srgbClr val="FFC000"/>
                </a:solidFill>
                <a:latin typeface="Times New Roman"/>
                <a:cs typeface="Times New Roman"/>
              </a:rPr>
              <a:t>open</a:t>
            </a:r>
            <a:endParaRPr sz="1800">
              <a:latin typeface="Times New Roman"/>
              <a:cs typeface="Times New Roman"/>
            </a:endParaRPr>
          </a:p>
        </p:txBody>
      </p:sp>
      <p:sp>
        <p:nvSpPr>
          <p:cNvPr id="6" name="object 6"/>
          <p:cNvSpPr txBox="1"/>
          <p:nvPr/>
        </p:nvSpPr>
        <p:spPr>
          <a:xfrm>
            <a:off x="4651628" y="6351523"/>
            <a:ext cx="3956685" cy="299720"/>
          </a:xfrm>
          <a:prstGeom prst="rect">
            <a:avLst/>
          </a:prstGeom>
        </p:spPr>
        <p:txBody>
          <a:bodyPr vert="horz" wrap="square" lIns="0" tIns="12700" rIns="0" bIns="0" rtlCol="0">
            <a:spAutoFit/>
          </a:bodyPr>
          <a:lstStyle/>
          <a:p>
            <a:pPr marL="12700">
              <a:lnSpc>
                <a:spcPct val="100000"/>
              </a:lnSpc>
              <a:spcBef>
                <a:spcPts val="100"/>
              </a:spcBef>
              <a:tabLst>
                <a:tab pos="3710304" algn="l"/>
              </a:tabLst>
            </a:pPr>
            <a:r>
              <a:rPr sz="1800" dirty="0">
                <a:solidFill>
                  <a:srgbClr val="FFC000"/>
                </a:solidFill>
                <a:latin typeface="Times New Roman"/>
                <a:cs typeface="Times New Roman"/>
              </a:rPr>
              <a:t>bi</a:t>
            </a:r>
            <a:r>
              <a:rPr sz="1800" spc="5" dirty="0">
                <a:solidFill>
                  <a:srgbClr val="FFC000"/>
                </a:solidFill>
                <a:latin typeface="Times New Roman"/>
                <a:cs typeface="Times New Roman"/>
              </a:rPr>
              <a:t>t</a:t>
            </a:r>
            <a:r>
              <a:rPr sz="1800" dirty="0">
                <a:solidFill>
                  <a:srgbClr val="FFC000"/>
                </a:solidFill>
                <a:latin typeface="Times New Roman"/>
                <a:cs typeface="Times New Roman"/>
              </a:rPr>
              <a:t>e</a:t>
            </a:r>
            <a:r>
              <a:rPr sz="1800" spc="-15" dirty="0">
                <a:solidFill>
                  <a:srgbClr val="FFC000"/>
                </a:solidFill>
                <a:latin typeface="Times New Roman"/>
                <a:cs typeface="Times New Roman"/>
              </a:rPr>
              <a:t> </a:t>
            </a:r>
            <a:r>
              <a:rPr sz="1800" dirty="0">
                <a:solidFill>
                  <a:srgbClr val="FFC000"/>
                </a:solidFill>
                <a:latin typeface="Times New Roman"/>
                <a:cs typeface="Times New Roman"/>
              </a:rPr>
              <a:t>for</a:t>
            </a:r>
            <a:r>
              <a:rPr sz="1800" spc="5" dirty="0">
                <a:solidFill>
                  <a:srgbClr val="FFC000"/>
                </a:solidFill>
                <a:latin typeface="Times New Roman"/>
                <a:cs typeface="Times New Roman"/>
              </a:rPr>
              <a:t> </a:t>
            </a:r>
            <a:r>
              <a:rPr sz="1800" dirty="0">
                <a:solidFill>
                  <a:srgbClr val="FFC000"/>
                </a:solidFill>
                <a:latin typeface="Times New Roman"/>
                <a:cs typeface="Times New Roman"/>
              </a:rPr>
              <a:t>th</a:t>
            </a:r>
            <a:r>
              <a:rPr sz="1800" spc="5" dirty="0">
                <a:solidFill>
                  <a:srgbClr val="FFC000"/>
                </a:solidFill>
                <a:latin typeface="Times New Roman"/>
                <a:cs typeface="Times New Roman"/>
              </a:rPr>
              <a:t>i</a:t>
            </a:r>
            <a:r>
              <a:rPr sz="1800" spc="-5" dirty="0">
                <a:solidFill>
                  <a:srgbClr val="FFC000"/>
                </a:solidFill>
                <a:latin typeface="Times New Roman"/>
                <a:cs typeface="Times New Roman"/>
              </a:rPr>
              <a:t>s</a:t>
            </a:r>
            <a:r>
              <a:rPr sz="1800" spc="-10" dirty="0">
                <a:solidFill>
                  <a:srgbClr val="FFC000"/>
                </a:solidFill>
                <a:latin typeface="Times New Roman"/>
                <a:cs typeface="Times New Roman"/>
              </a:rPr>
              <a:t> </a:t>
            </a:r>
            <a:r>
              <a:rPr sz="1800" dirty="0">
                <a:solidFill>
                  <a:srgbClr val="FFC000"/>
                </a:solidFill>
                <a:latin typeface="Times New Roman"/>
                <a:cs typeface="Times New Roman"/>
              </a:rPr>
              <a:t>pa</a:t>
            </a:r>
            <a:r>
              <a:rPr sz="1800" spc="5" dirty="0">
                <a:solidFill>
                  <a:srgbClr val="FFC000"/>
                </a:solidFill>
                <a:latin typeface="Times New Roman"/>
                <a:cs typeface="Times New Roman"/>
              </a:rPr>
              <a:t>t</a:t>
            </a:r>
            <a:r>
              <a:rPr sz="1800" dirty="0">
                <a:solidFill>
                  <a:srgbClr val="FFC000"/>
                </a:solidFill>
                <a:latin typeface="Times New Roman"/>
                <a:cs typeface="Times New Roman"/>
              </a:rPr>
              <a:t>t</a:t>
            </a:r>
            <a:r>
              <a:rPr sz="1800" spc="5" dirty="0">
                <a:solidFill>
                  <a:srgbClr val="FFC000"/>
                </a:solidFill>
                <a:latin typeface="Times New Roman"/>
                <a:cs typeface="Times New Roman"/>
              </a:rPr>
              <a:t>e</a:t>
            </a:r>
            <a:r>
              <a:rPr sz="1800" dirty="0">
                <a:solidFill>
                  <a:srgbClr val="FFC000"/>
                </a:solidFill>
                <a:latin typeface="Times New Roman"/>
                <a:cs typeface="Times New Roman"/>
              </a:rPr>
              <a:t>rn</a:t>
            </a:r>
            <a:r>
              <a:rPr sz="1800" spc="-15" dirty="0">
                <a:solidFill>
                  <a:srgbClr val="FFC000"/>
                </a:solidFill>
                <a:latin typeface="Times New Roman"/>
                <a:cs typeface="Times New Roman"/>
              </a:rPr>
              <a:t> </a:t>
            </a:r>
            <a:r>
              <a:rPr sz="1800" dirty="0">
                <a:solidFill>
                  <a:srgbClr val="FFC000"/>
                </a:solidFill>
                <a:latin typeface="Times New Roman"/>
                <a:cs typeface="Times New Roman"/>
              </a:rPr>
              <a:t>of</a:t>
            </a:r>
            <a:r>
              <a:rPr sz="1800" spc="5" dirty="0">
                <a:solidFill>
                  <a:srgbClr val="FFC000"/>
                </a:solidFill>
                <a:latin typeface="Times New Roman"/>
                <a:cs typeface="Times New Roman"/>
              </a:rPr>
              <a:t> </a:t>
            </a:r>
            <a:r>
              <a:rPr sz="1800" dirty="0">
                <a:solidFill>
                  <a:srgbClr val="FFC000"/>
                </a:solidFill>
                <a:latin typeface="Times New Roman"/>
                <a:cs typeface="Times New Roman"/>
              </a:rPr>
              <a:t>tongue a</a:t>
            </a:r>
            <a:r>
              <a:rPr sz="1800" spc="5" dirty="0">
                <a:solidFill>
                  <a:srgbClr val="FFC000"/>
                </a:solidFill>
                <a:latin typeface="Times New Roman"/>
                <a:cs typeface="Times New Roman"/>
              </a:rPr>
              <a:t>c</a:t>
            </a:r>
            <a:r>
              <a:rPr sz="1800" dirty="0">
                <a:solidFill>
                  <a:srgbClr val="FFC000"/>
                </a:solidFill>
                <a:latin typeface="Times New Roman"/>
                <a:cs typeface="Times New Roman"/>
              </a:rPr>
              <a:t>t</a:t>
            </a:r>
            <a:r>
              <a:rPr sz="1800" spc="5" dirty="0">
                <a:solidFill>
                  <a:srgbClr val="FFC000"/>
                </a:solidFill>
                <a:latin typeface="Times New Roman"/>
                <a:cs typeface="Times New Roman"/>
              </a:rPr>
              <a:t>i</a:t>
            </a:r>
            <a:r>
              <a:rPr sz="1800" dirty="0">
                <a:solidFill>
                  <a:srgbClr val="FFC000"/>
                </a:solidFill>
                <a:latin typeface="Times New Roman"/>
                <a:cs typeface="Times New Roman"/>
              </a:rPr>
              <a:t>vi</a:t>
            </a:r>
            <a:r>
              <a:rPr sz="1800" spc="5" dirty="0">
                <a:solidFill>
                  <a:srgbClr val="FFC000"/>
                </a:solidFill>
                <a:latin typeface="Times New Roman"/>
                <a:cs typeface="Times New Roman"/>
              </a:rPr>
              <a:t>t</a:t>
            </a:r>
            <a:r>
              <a:rPr sz="1800" spc="-100" dirty="0">
                <a:solidFill>
                  <a:srgbClr val="FFC000"/>
                </a:solidFill>
                <a:latin typeface="Times New Roman"/>
                <a:cs typeface="Times New Roman"/>
              </a:rPr>
              <a:t>y</a:t>
            </a:r>
            <a:r>
              <a:rPr sz="1800" dirty="0">
                <a:solidFill>
                  <a:srgbClr val="FFC000"/>
                </a:solidFill>
                <a:latin typeface="Times New Roman"/>
                <a:cs typeface="Times New Roman"/>
              </a:rPr>
              <a:t>.	</a:t>
            </a:r>
            <a:r>
              <a:rPr sz="1200" dirty="0">
                <a:solidFill>
                  <a:srgbClr val="888888"/>
                </a:solidFill>
                <a:latin typeface="Carlito"/>
                <a:cs typeface="Carlito"/>
              </a:rPr>
              <a:t>116</a:t>
            </a:r>
            <a:endParaRPr sz="1200">
              <a:latin typeface="Carlito"/>
              <a:cs typeface="Carlito"/>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029200" y="4511040"/>
            <a:ext cx="3657600" cy="234696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object 3"/>
          <p:cNvSpPr txBox="1"/>
          <p:nvPr/>
        </p:nvSpPr>
        <p:spPr>
          <a:xfrm>
            <a:off x="583183" y="357886"/>
            <a:ext cx="8101965" cy="4113529"/>
          </a:xfrm>
          <a:prstGeom prst="rect">
            <a:avLst/>
          </a:prstGeom>
        </p:spPr>
        <p:txBody>
          <a:bodyPr vert="horz" wrap="square" lIns="0" tIns="12700" rIns="0" bIns="0" rtlCol="0">
            <a:spAutoFit/>
          </a:bodyPr>
          <a:lstStyle/>
          <a:p>
            <a:pPr marL="295910" marR="5080">
              <a:lnSpc>
                <a:spcPct val="150000"/>
              </a:lnSpc>
              <a:spcBef>
                <a:spcPts val="100"/>
              </a:spcBef>
            </a:pPr>
            <a:r>
              <a:rPr sz="1800" b="1" spc="-5" dirty="0">
                <a:solidFill>
                  <a:srgbClr val="FFFFFF"/>
                </a:solidFill>
                <a:latin typeface="Times New Roman"/>
                <a:cs typeface="Times New Roman"/>
              </a:rPr>
              <a:t>Predisposing factors(</a:t>
            </a:r>
            <a:r>
              <a:rPr sz="1800" spc="-5" dirty="0">
                <a:solidFill>
                  <a:srgbClr val="FFFFFF"/>
                </a:solidFill>
                <a:latin typeface="Times New Roman"/>
                <a:cs typeface="Times New Roman"/>
              </a:rPr>
              <a:t>A predisposing </a:t>
            </a:r>
            <a:r>
              <a:rPr sz="1800" dirty="0">
                <a:solidFill>
                  <a:srgbClr val="FFFFFF"/>
                </a:solidFill>
                <a:latin typeface="Times New Roman"/>
                <a:cs typeface="Times New Roman"/>
              </a:rPr>
              <a:t>factor </a:t>
            </a:r>
            <a:r>
              <a:rPr sz="1800" spc="-5" dirty="0">
                <a:solidFill>
                  <a:srgbClr val="FFFFFF"/>
                </a:solidFill>
                <a:latin typeface="Times New Roman"/>
                <a:cs typeface="Times New Roman"/>
              </a:rPr>
              <a:t>is something </a:t>
            </a:r>
            <a:r>
              <a:rPr sz="1800" dirty="0">
                <a:solidFill>
                  <a:srgbClr val="FFFFFF"/>
                </a:solidFill>
                <a:latin typeface="Times New Roman"/>
                <a:cs typeface="Times New Roman"/>
              </a:rPr>
              <a:t>that </a:t>
            </a:r>
            <a:r>
              <a:rPr sz="1800" spc="-5" dirty="0">
                <a:solidFill>
                  <a:srgbClr val="FFFFFF"/>
                </a:solidFill>
                <a:latin typeface="Times New Roman"/>
                <a:cs typeface="Times New Roman"/>
              </a:rPr>
              <a:t>is likely </a:t>
            </a:r>
            <a:r>
              <a:rPr sz="1800" dirty="0">
                <a:solidFill>
                  <a:srgbClr val="FFFFFF"/>
                </a:solidFill>
                <a:latin typeface="Times New Roman"/>
                <a:cs typeface="Times New Roman"/>
              </a:rPr>
              <a:t>to lead </a:t>
            </a:r>
            <a:r>
              <a:rPr sz="1800" spc="-5" dirty="0">
                <a:solidFill>
                  <a:srgbClr val="FFFFFF"/>
                </a:solidFill>
                <a:latin typeface="Times New Roman"/>
                <a:cs typeface="Times New Roman"/>
              </a:rPr>
              <a:t>to </a:t>
            </a:r>
            <a:r>
              <a:rPr sz="1800" dirty="0">
                <a:solidFill>
                  <a:srgbClr val="FFFFFF"/>
                </a:solidFill>
                <a:latin typeface="Times New Roman"/>
                <a:cs typeface="Times New Roman"/>
              </a:rPr>
              <a:t>a  certain</a:t>
            </a:r>
            <a:r>
              <a:rPr sz="1800" spc="-15" dirty="0">
                <a:solidFill>
                  <a:srgbClr val="FFFFFF"/>
                </a:solidFill>
                <a:latin typeface="Times New Roman"/>
                <a:cs typeface="Times New Roman"/>
              </a:rPr>
              <a:t> </a:t>
            </a:r>
            <a:r>
              <a:rPr sz="1800" dirty="0">
                <a:solidFill>
                  <a:srgbClr val="FFFFFF"/>
                </a:solidFill>
                <a:latin typeface="Times New Roman"/>
                <a:cs typeface="Times New Roman"/>
              </a:rPr>
              <a:t>result):</a:t>
            </a:r>
            <a:endParaRPr sz="1800">
              <a:latin typeface="Times New Roman"/>
              <a:cs typeface="Times New Roman"/>
            </a:endParaRPr>
          </a:p>
          <a:p>
            <a:pPr marL="299085" indent="-287020">
              <a:lnSpc>
                <a:spcPct val="100000"/>
              </a:lnSpc>
              <a:spcBef>
                <a:spcPts val="1510"/>
              </a:spcBef>
              <a:buFont typeface="Arial"/>
              <a:buChar char="•"/>
              <a:tabLst>
                <a:tab pos="299085" algn="l"/>
                <a:tab pos="299720" algn="l"/>
              </a:tabLst>
            </a:pPr>
            <a:r>
              <a:rPr sz="1800" spc="-5" dirty="0">
                <a:solidFill>
                  <a:srgbClr val="FFFFFF"/>
                </a:solidFill>
                <a:latin typeface="Times New Roman"/>
                <a:cs typeface="Times New Roman"/>
              </a:rPr>
              <a:t>Associated with history of </a:t>
            </a:r>
            <a:r>
              <a:rPr sz="1800" dirty="0">
                <a:solidFill>
                  <a:srgbClr val="FFFFFF"/>
                </a:solidFill>
                <a:latin typeface="Times New Roman"/>
                <a:cs typeface="Times New Roman"/>
              </a:rPr>
              <a:t>finger</a:t>
            </a:r>
            <a:r>
              <a:rPr sz="1800" spc="10" dirty="0">
                <a:solidFill>
                  <a:srgbClr val="FFFFFF"/>
                </a:solidFill>
                <a:latin typeface="Times New Roman"/>
                <a:cs typeface="Times New Roman"/>
              </a:rPr>
              <a:t> </a:t>
            </a:r>
            <a:r>
              <a:rPr sz="1800" spc="-5" dirty="0">
                <a:solidFill>
                  <a:srgbClr val="FFFFFF"/>
                </a:solidFill>
                <a:latin typeface="Times New Roman"/>
                <a:cs typeface="Times New Roman"/>
              </a:rPr>
              <a:t>sucking</a:t>
            </a:r>
            <a:endParaRPr sz="1800">
              <a:latin typeface="Times New Roman"/>
              <a:cs typeface="Times New Roman"/>
            </a:endParaRPr>
          </a:p>
          <a:p>
            <a:pPr marL="299085" indent="-287020">
              <a:lnSpc>
                <a:spcPct val="100000"/>
              </a:lnSpc>
              <a:spcBef>
                <a:spcPts val="1510"/>
              </a:spcBef>
              <a:buFont typeface="Arial"/>
              <a:buChar char="•"/>
              <a:tabLst>
                <a:tab pos="299085" algn="l"/>
                <a:tab pos="299720" algn="l"/>
              </a:tabLst>
            </a:pPr>
            <a:r>
              <a:rPr sz="1800" spc="-5" dirty="0">
                <a:solidFill>
                  <a:srgbClr val="FFFFFF"/>
                </a:solidFill>
                <a:latin typeface="Times New Roman"/>
                <a:cs typeface="Times New Roman"/>
              </a:rPr>
              <a:t>Associated </a:t>
            </a:r>
            <a:r>
              <a:rPr sz="1800" dirty="0">
                <a:solidFill>
                  <a:srgbClr val="FFFFFF"/>
                </a:solidFill>
                <a:latin typeface="Times New Roman"/>
                <a:cs typeface="Times New Roman"/>
              </a:rPr>
              <a:t>chronic naso-respiratory</a:t>
            </a:r>
            <a:r>
              <a:rPr sz="1800" spc="-20" dirty="0">
                <a:solidFill>
                  <a:srgbClr val="FFFFFF"/>
                </a:solidFill>
                <a:latin typeface="Times New Roman"/>
                <a:cs typeface="Times New Roman"/>
              </a:rPr>
              <a:t> </a:t>
            </a:r>
            <a:r>
              <a:rPr sz="1800" dirty="0">
                <a:solidFill>
                  <a:srgbClr val="FFFFFF"/>
                </a:solidFill>
                <a:latin typeface="Times New Roman"/>
                <a:cs typeface="Times New Roman"/>
              </a:rPr>
              <a:t>distress</a:t>
            </a:r>
            <a:endParaRPr sz="1800">
              <a:latin typeface="Times New Roman"/>
              <a:cs typeface="Times New Roman"/>
            </a:endParaRPr>
          </a:p>
          <a:p>
            <a:pPr marL="299085" indent="-287020">
              <a:lnSpc>
                <a:spcPct val="100000"/>
              </a:lnSpc>
              <a:spcBef>
                <a:spcPts val="1515"/>
              </a:spcBef>
              <a:buFont typeface="Arial"/>
              <a:buChar char="•"/>
              <a:tabLst>
                <a:tab pos="299085" algn="l"/>
                <a:tab pos="299720" algn="l"/>
              </a:tabLst>
            </a:pPr>
            <a:r>
              <a:rPr sz="1800" dirty="0">
                <a:solidFill>
                  <a:srgbClr val="FFFFFF"/>
                </a:solidFill>
                <a:latin typeface="Times New Roman"/>
                <a:cs typeface="Times New Roman"/>
              </a:rPr>
              <a:t>Mouth</a:t>
            </a:r>
            <a:r>
              <a:rPr sz="1800" spc="-15" dirty="0">
                <a:solidFill>
                  <a:srgbClr val="FFFFFF"/>
                </a:solidFill>
                <a:latin typeface="Times New Roman"/>
                <a:cs typeface="Times New Roman"/>
              </a:rPr>
              <a:t> </a:t>
            </a:r>
            <a:r>
              <a:rPr sz="1800" dirty="0">
                <a:solidFill>
                  <a:srgbClr val="FFFFFF"/>
                </a:solidFill>
                <a:latin typeface="Times New Roman"/>
                <a:cs typeface="Times New Roman"/>
              </a:rPr>
              <a:t>breathing</a:t>
            </a:r>
            <a:endParaRPr sz="1800">
              <a:latin typeface="Times New Roman"/>
              <a:cs typeface="Times New Roman"/>
            </a:endParaRPr>
          </a:p>
          <a:p>
            <a:pPr marL="299085" indent="-287020">
              <a:lnSpc>
                <a:spcPct val="100000"/>
              </a:lnSpc>
              <a:spcBef>
                <a:spcPts val="1515"/>
              </a:spcBef>
              <a:buFont typeface="Arial"/>
              <a:buChar char="•"/>
              <a:tabLst>
                <a:tab pos="299085" algn="l"/>
                <a:tab pos="299720" algn="l"/>
              </a:tabLst>
            </a:pPr>
            <a:r>
              <a:rPr sz="1800" spc="-10" dirty="0">
                <a:solidFill>
                  <a:srgbClr val="FFFFFF"/>
                </a:solidFill>
                <a:latin typeface="Times New Roman"/>
                <a:cs typeface="Times New Roman"/>
              </a:rPr>
              <a:t>Tonsillitis </a:t>
            </a:r>
            <a:r>
              <a:rPr sz="1800" dirty="0">
                <a:solidFill>
                  <a:srgbClr val="FFFFFF"/>
                </a:solidFill>
                <a:latin typeface="Times New Roman"/>
                <a:cs typeface="Times New Roman"/>
              </a:rPr>
              <a:t>or</a:t>
            </a:r>
            <a:r>
              <a:rPr sz="1800" spc="-20" dirty="0">
                <a:solidFill>
                  <a:srgbClr val="FFFFFF"/>
                </a:solidFill>
                <a:latin typeface="Times New Roman"/>
                <a:cs typeface="Times New Roman"/>
              </a:rPr>
              <a:t> </a:t>
            </a:r>
            <a:r>
              <a:rPr sz="1800" dirty="0">
                <a:solidFill>
                  <a:srgbClr val="FFFFFF"/>
                </a:solidFill>
                <a:latin typeface="Times New Roman"/>
                <a:cs typeface="Times New Roman"/>
              </a:rPr>
              <a:t>pharyngitis</a:t>
            </a:r>
            <a:endParaRPr sz="1800">
              <a:latin typeface="Times New Roman"/>
              <a:cs typeface="Times New Roman"/>
            </a:endParaRPr>
          </a:p>
          <a:p>
            <a:pPr marL="299085" indent="-287020">
              <a:lnSpc>
                <a:spcPct val="100000"/>
              </a:lnSpc>
              <a:spcBef>
                <a:spcPts val="1510"/>
              </a:spcBef>
              <a:buFont typeface="Arial"/>
              <a:buChar char="•"/>
              <a:tabLst>
                <a:tab pos="299085" algn="l"/>
                <a:tab pos="299720" algn="l"/>
              </a:tabLst>
            </a:pPr>
            <a:r>
              <a:rPr sz="1800" spc="-5" dirty="0">
                <a:solidFill>
                  <a:srgbClr val="FFFFFF"/>
                </a:solidFill>
                <a:latin typeface="Times New Roman"/>
                <a:cs typeface="Times New Roman"/>
              </a:rPr>
              <a:t>Improper </a:t>
            </a:r>
            <a:r>
              <a:rPr sz="1800" dirty="0">
                <a:solidFill>
                  <a:srgbClr val="FFFFFF"/>
                </a:solidFill>
                <a:latin typeface="Times New Roman"/>
                <a:cs typeface="Times New Roman"/>
              </a:rPr>
              <a:t>bottle</a:t>
            </a:r>
            <a:r>
              <a:rPr sz="1800" spc="-10" dirty="0">
                <a:solidFill>
                  <a:srgbClr val="FFFFFF"/>
                </a:solidFill>
                <a:latin typeface="Times New Roman"/>
                <a:cs typeface="Times New Roman"/>
              </a:rPr>
              <a:t> </a:t>
            </a:r>
            <a:r>
              <a:rPr sz="1800" dirty="0">
                <a:solidFill>
                  <a:srgbClr val="FFFFFF"/>
                </a:solidFill>
                <a:latin typeface="Times New Roman"/>
                <a:cs typeface="Times New Roman"/>
              </a:rPr>
              <a:t>feeding</a:t>
            </a:r>
            <a:endParaRPr sz="1800">
              <a:latin typeface="Times New Roman"/>
              <a:cs typeface="Times New Roman"/>
            </a:endParaRPr>
          </a:p>
          <a:p>
            <a:pPr marL="299085" indent="-287020">
              <a:lnSpc>
                <a:spcPct val="100000"/>
              </a:lnSpc>
              <a:spcBef>
                <a:spcPts val="1515"/>
              </a:spcBef>
              <a:buFont typeface="Arial"/>
              <a:buChar char="•"/>
              <a:tabLst>
                <a:tab pos="299085" algn="l"/>
                <a:tab pos="299720" algn="l"/>
              </a:tabLst>
            </a:pPr>
            <a:r>
              <a:rPr sz="1800" dirty="0">
                <a:solidFill>
                  <a:srgbClr val="FFFFFF"/>
                </a:solidFill>
                <a:latin typeface="Times New Roman"/>
                <a:cs typeface="Times New Roman"/>
              </a:rPr>
              <a:t>Macroglossia</a:t>
            </a:r>
            <a:endParaRPr sz="1800">
              <a:latin typeface="Times New Roman"/>
              <a:cs typeface="Times New Roman"/>
            </a:endParaRPr>
          </a:p>
          <a:p>
            <a:pPr marL="299085" indent="-287020">
              <a:lnSpc>
                <a:spcPct val="100000"/>
              </a:lnSpc>
              <a:spcBef>
                <a:spcPts val="1510"/>
              </a:spcBef>
              <a:buFont typeface="Arial"/>
              <a:buChar char="•"/>
              <a:tabLst>
                <a:tab pos="299085" algn="l"/>
                <a:tab pos="299720" algn="l"/>
              </a:tabLst>
            </a:pPr>
            <a:r>
              <a:rPr sz="1800" dirty="0">
                <a:solidFill>
                  <a:srgbClr val="FFFFFF"/>
                </a:solidFill>
                <a:latin typeface="Times New Roman"/>
                <a:cs typeface="Times New Roman"/>
              </a:rPr>
              <a:t>Constricted dental</a:t>
            </a:r>
            <a:r>
              <a:rPr sz="1800" spc="-25" dirty="0">
                <a:solidFill>
                  <a:srgbClr val="FFFFFF"/>
                </a:solidFill>
                <a:latin typeface="Times New Roman"/>
                <a:cs typeface="Times New Roman"/>
              </a:rPr>
              <a:t> </a:t>
            </a:r>
            <a:r>
              <a:rPr sz="1800" dirty="0">
                <a:solidFill>
                  <a:srgbClr val="FFFFFF"/>
                </a:solidFill>
                <a:latin typeface="Times New Roman"/>
                <a:cs typeface="Times New Roman"/>
              </a:rPr>
              <a:t>arches</a:t>
            </a:r>
            <a:endParaRPr sz="1800">
              <a:latin typeface="Times New Roman"/>
              <a:cs typeface="Times New Roman"/>
            </a:endParaRPr>
          </a:p>
        </p:txBody>
      </p:sp>
      <p:sp>
        <p:nvSpPr>
          <p:cNvPr id="4" name="object 4"/>
          <p:cNvSpPr/>
          <p:nvPr/>
        </p:nvSpPr>
        <p:spPr>
          <a:xfrm>
            <a:off x="5029200" y="1447800"/>
            <a:ext cx="3657600" cy="297180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914400" y="4495800"/>
            <a:ext cx="2857500" cy="2362199"/>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6" name="object 6"/>
          <p:cNvSpPr txBox="1"/>
          <p:nvPr/>
        </p:nvSpPr>
        <p:spPr>
          <a:xfrm>
            <a:off x="8324088" y="6465214"/>
            <a:ext cx="309880" cy="177800"/>
          </a:xfrm>
          <a:prstGeom prst="rect">
            <a:avLst/>
          </a:prstGeom>
        </p:spPr>
        <p:txBody>
          <a:bodyPr vert="horz" wrap="square" lIns="0" tIns="0" rIns="0" bIns="0" rtlCol="0">
            <a:spAutoFit/>
          </a:bodyPr>
          <a:lstStyle/>
          <a:p>
            <a:pPr marL="38100">
              <a:lnSpc>
                <a:spcPts val="1240"/>
              </a:lnSpc>
            </a:pPr>
            <a:fld id="{81D60167-4931-47E6-BA6A-407CBD079E47}" type="slidenum">
              <a:rPr sz="1200" dirty="0">
                <a:solidFill>
                  <a:srgbClr val="888888"/>
                </a:solidFill>
                <a:latin typeface="Carlito"/>
                <a:cs typeface="Carlito"/>
              </a:rPr>
              <a:pPr marL="38100">
                <a:lnSpc>
                  <a:spcPts val="1240"/>
                </a:lnSpc>
              </a:pPr>
              <a:t>39</a:t>
            </a:fld>
            <a:endParaRPr sz="1200">
              <a:latin typeface="Carlito"/>
              <a:cs typeface="Carli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464808" y="3416808"/>
            <a:ext cx="2693035" cy="1321435"/>
            <a:chOff x="6464808" y="3416808"/>
            <a:chExt cx="2693035" cy="1321435"/>
          </a:xfrm>
        </p:grpSpPr>
        <p:sp>
          <p:nvSpPr>
            <p:cNvPr id="3" name="object 3"/>
            <p:cNvSpPr/>
            <p:nvPr/>
          </p:nvSpPr>
          <p:spPr>
            <a:xfrm>
              <a:off x="6477762" y="3429762"/>
              <a:ext cx="2667000" cy="1295400"/>
            </a:xfrm>
            <a:custGeom>
              <a:avLst/>
              <a:gdLst/>
              <a:ahLst/>
              <a:cxnLst/>
              <a:rect l="l" t="t" r="r" b="b"/>
              <a:pathLst>
                <a:path w="2667000" h="1295400">
                  <a:moveTo>
                    <a:pt x="2666999" y="0"/>
                  </a:moveTo>
                  <a:lnTo>
                    <a:pt x="0" y="0"/>
                  </a:lnTo>
                  <a:lnTo>
                    <a:pt x="0" y="1295400"/>
                  </a:lnTo>
                  <a:lnTo>
                    <a:pt x="2666999" y="1295400"/>
                  </a:lnTo>
                  <a:lnTo>
                    <a:pt x="2666999" y="0"/>
                  </a:lnTo>
                  <a:close/>
                </a:path>
              </a:pathLst>
            </a:custGeom>
            <a:solidFill>
              <a:srgbClr val="4F81BC"/>
            </a:solidFill>
          </p:spPr>
          <p:txBody>
            <a:bodyPr wrap="square" lIns="0" tIns="0" rIns="0" bIns="0" rtlCol="0"/>
            <a:lstStyle/>
            <a:p>
              <a:endParaRPr/>
            </a:p>
          </p:txBody>
        </p:sp>
        <p:sp>
          <p:nvSpPr>
            <p:cNvPr id="4" name="object 4"/>
            <p:cNvSpPr/>
            <p:nvPr/>
          </p:nvSpPr>
          <p:spPr>
            <a:xfrm>
              <a:off x="6477762" y="3429762"/>
              <a:ext cx="2667000" cy="1295400"/>
            </a:xfrm>
            <a:custGeom>
              <a:avLst/>
              <a:gdLst/>
              <a:ahLst/>
              <a:cxnLst/>
              <a:rect l="l" t="t" r="r" b="b"/>
              <a:pathLst>
                <a:path w="2667000" h="1295400">
                  <a:moveTo>
                    <a:pt x="0" y="1295400"/>
                  </a:moveTo>
                  <a:lnTo>
                    <a:pt x="2666999" y="1295400"/>
                  </a:lnTo>
                  <a:lnTo>
                    <a:pt x="2666999" y="0"/>
                  </a:lnTo>
                  <a:lnTo>
                    <a:pt x="0" y="0"/>
                  </a:lnTo>
                  <a:lnTo>
                    <a:pt x="0" y="1295400"/>
                  </a:lnTo>
                  <a:close/>
                </a:path>
              </a:pathLst>
            </a:custGeom>
            <a:ln w="25908">
              <a:solidFill>
                <a:srgbClr val="385D89"/>
              </a:solidFill>
            </a:ln>
          </p:spPr>
          <p:txBody>
            <a:bodyPr wrap="square" lIns="0" tIns="0" rIns="0" bIns="0" rtlCol="0"/>
            <a:lstStyle/>
            <a:p>
              <a:endParaRPr/>
            </a:p>
          </p:txBody>
        </p:sp>
      </p:grpSp>
      <p:grpSp>
        <p:nvGrpSpPr>
          <p:cNvPr id="5" name="object 5"/>
          <p:cNvGrpSpPr/>
          <p:nvPr/>
        </p:nvGrpSpPr>
        <p:grpSpPr>
          <a:xfrm>
            <a:off x="-12255" y="3416744"/>
            <a:ext cx="6413500" cy="3441700"/>
            <a:chOff x="-12255" y="3416744"/>
            <a:chExt cx="6413500" cy="3441700"/>
          </a:xfrm>
        </p:grpSpPr>
        <p:sp>
          <p:nvSpPr>
            <p:cNvPr id="6" name="object 6"/>
            <p:cNvSpPr/>
            <p:nvPr/>
          </p:nvSpPr>
          <p:spPr>
            <a:xfrm>
              <a:off x="762" y="3429762"/>
              <a:ext cx="2743200" cy="1219200"/>
            </a:xfrm>
            <a:custGeom>
              <a:avLst/>
              <a:gdLst/>
              <a:ahLst/>
              <a:cxnLst/>
              <a:rect l="l" t="t" r="r" b="b"/>
              <a:pathLst>
                <a:path w="2743200" h="1219200">
                  <a:moveTo>
                    <a:pt x="2743200" y="0"/>
                  </a:moveTo>
                  <a:lnTo>
                    <a:pt x="0" y="0"/>
                  </a:lnTo>
                  <a:lnTo>
                    <a:pt x="0" y="1219200"/>
                  </a:lnTo>
                  <a:lnTo>
                    <a:pt x="2743200" y="1219200"/>
                  </a:lnTo>
                  <a:lnTo>
                    <a:pt x="2743200" y="0"/>
                  </a:lnTo>
                  <a:close/>
                </a:path>
              </a:pathLst>
            </a:custGeom>
            <a:solidFill>
              <a:srgbClr val="4F81BC"/>
            </a:solidFill>
          </p:spPr>
          <p:txBody>
            <a:bodyPr wrap="square" lIns="0" tIns="0" rIns="0" bIns="0" rtlCol="0"/>
            <a:lstStyle/>
            <a:p>
              <a:endParaRPr/>
            </a:p>
          </p:txBody>
        </p:sp>
        <p:sp>
          <p:nvSpPr>
            <p:cNvPr id="7" name="object 7"/>
            <p:cNvSpPr/>
            <p:nvPr/>
          </p:nvSpPr>
          <p:spPr>
            <a:xfrm>
              <a:off x="762" y="3429762"/>
              <a:ext cx="2743200" cy="1219200"/>
            </a:xfrm>
            <a:custGeom>
              <a:avLst/>
              <a:gdLst/>
              <a:ahLst/>
              <a:cxnLst/>
              <a:rect l="l" t="t" r="r" b="b"/>
              <a:pathLst>
                <a:path w="2743200" h="1219200">
                  <a:moveTo>
                    <a:pt x="0" y="1219200"/>
                  </a:moveTo>
                  <a:lnTo>
                    <a:pt x="2743200" y="1219200"/>
                  </a:lnTo>
                  <a:lnTo>
                    <a:pt x="2743200" y="0"/>
                  </a:lnTo>
                  <a:lnTo>
                    <a:pt x="0" y="0"/>
                  </a:lnTo>
                  <a:lnTo>
                    <a:pt x="0" y="1219200"/>
                  </a:lnTo>
                  <a:close/>
                </a:path>
              </a:pathLst>
            </a:custGeom>
            <a:ln w="25908">
              <a:solidFill>
                <a:srgbClr val="385D89"/>
              </a:solidFill>
            </a:ln>
          </p:spPr>
          <p:txBody>
            <a:bodyPr wrap="square" lIns="0" tIns="0" rIns="0" bIns="0" rtlCol="0"/>
            <a:lstStyle/>
            <a:p>
              <a:endParaRPr/>
            </a:p>
          </p:txBody>
        </p:sp>
        <p:sp>
          <p:nvSpPr>
            <p:cNvPr id="8" name="object 8"/>
            <p:cNvSpPr/>
            <p:nvPr/>
          </p:nvSpPr>
          <p:spPr>
            <a:xfrm>
              <a:off x="2819399" y="4038600"/>
              <a:ext cx="3581400" cy="2819399"/>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grpSp>
      <p:sp>
        <p:nvSpPr>
          <p:cNvPr id="9" name="object 9"/>
          <p:cNvSpPr txBox="1"/>
          <p:nvPr/>
        </p:nvSpPr>
        <p:spPr>
          <a:xfrm>
            <a:off x="383540" y="262454"/>
            <a:ext cx="8379459" cy="3029585"/>
          </a:xfrm>
          <a:prstGeom prst="rect">
            <a:avLst/>
          </a:prstGeom>
        </p:spPr>
        <p:txBody>
          <a:bodyPr vert="horz" wrap="square" lIns="0" tIns="156210" rIns="0" bIns="0" rtlCol="0">
            <a:spAutoFit/>
          </a:bodyPr>
          <a:lstStyle/>
          <a:p>
            <a:pPr marL="355600" indent="-342900" algn="just">
              <a:lnSpc>
                <a:spcPct val="100000"/>
              </a:lnSpc>
              <a:spcBef>
                <a:spcPts val="1230"/>
              </a:spcBef>
              <a:buFont typeface="Arial"/>
              <a:buChar char="•"/>
              <a:tabLst>
                <a:tab pos="355600" algn="l"/>
              </a:tabLst>
            </a:pPr>
            <a:r>
              <a:rPr sz="1800" b="1" dirty="0">
                <a:solidFill>
                  <a:srgbClr val="FFFF00"/>
                </a:solidFill>
                <a:latin typeface="Times New Roman"/>
                <a:cs typeface="Times New Roman"/>
              </a:rPr>
              <a:t>Normal</a:t>
            </a:r>
            <a:r>
              <a:rPr sz="1800" b="1" spc="-5" dirty="0">
                <a:solidFill>
                  <a:srgbClr val="FFFF00"/>
                </a:solidFill>
                <a:latin typeface="Times New Roman"/>
                <a:cs typeface="Times New Roman"/>
              </a:rPr>
              <a:t> </a:t>
            </a:r>
            <a:r>
              <a:rPr sz="1800" b="1" dirty="0">
                <a:solidFill>
                  <a:srgbClr val="FFFF00"/>
                </a:solidFill>
                <a:latin typeface="Times New Roman"/>
                <a:cs typeface="Times New Roman"/>
              </a:rPr>
              <a:t>occlusion:</a:t>
            </a:r>
            <a:endParaRPr sz="1800">
              <a:latin typeface="Times New Roman"/>
              <a:cs typeface="Times New Roman"/>
            </a:endParaRPr>
          </a:p>
          <a:p>
            <a:pPr marL="355600" marR="5080" indent="-342900" algn="just">
              <a:lnSpc>
                <a:spcPct val="150000"/>
              </a:lnSpc>
              <a:spcBef>
                <a:spcPts val="50"/>
              </a:spcBef>
              <a:buClr>
                <a:srgbClr val="FFFFFF"/>
              </a:buClr>
              <a:buFont typeface="Wingdings"/>
              <a:buChar char=""/>
              <a:tabLst>
                <a:tab pos="700405" algn="l"/>
              </a:tabLst>
            </a:pPr>
            <a:r>
              <a:rPr dirty="0"/>
              <a:t>	</a:t>
            </a:r>
            <a:r>
              <a:rPr sz="1800" spc="-5" dirty="0">
                <a:solidFill>
                  <a:srgbClr val="FFFFFF"/>
                </a:solidFill>
                <a:latin typeface="Times New Roman"/>
                <a:cs typeface="Times New Roman"/>
              </a:rPr>
              <a:t>The normal </a:t>
            </a:r>
            <a:r>
              <a:rPr sz="1800" dirty="0">
                <a:solidFill>
                  <a:srgbClr val="FFFFFF"/>
                </a:solidFill>
                <a:latin typeface="Times New Roman"/>
                <a:cs typeface="Times New Roman"/>
              </a:rPr>
              <a:t>occlusion </a:t>
            </a:r>
            <a:r>
              <a:rPr sz="1800" spc="-5" dirty="0">
                <a:solidFill>
                  <a:srgbClr val="FFFFFF"/>
                </a:solidFill>
                <a:latin typeface="Times New Roman"/>
                <a:cs typeface="Times New Roman"/>
              </a:rPr>
              <a:t>was </a:t>
            </a:r>
            <a:r>
              <a:rPr sz="1800" spc="-10" dirty="0">
                <a:solidFill>
                  <a:srgbClr val="FFFFFF"/>
                </a:solidFill>
                <a:latin typeface="Times New Roman"/>
                <a:cs typeface="Times New Roman"/>
              </a:rPr>
              <a:t>when </a:t>
            </a:r>
            <a:r>
              <a:rPr sz="1800" spc="-5" dirty="0">
                <a:solidFill>
                  <a:srgbClr val="FFFFFF"/>
                </a:solidFill>
                <a:latin typeface="Times New Roman"/>
                <a:cs typeface="Times New Roman"/>
              </a:rPr>
              <a:t>the </a:t>
            </a:r>
            <a:r>
              <a:rPr sz="1800" dirty="0">
                <a:solidFill>
                  <a:srgbClr val="FFFFFF"/>
                </a:solidFill>
                <a:latin typeface="Times New Roman"/>
                <a:cs typeface="Times New Roman"/>
              </a:rPr>
              <a:t>upper </a:t>
            </a:r>
            <a:r>
              <a:rPr sz="1800" spc="-5" dirty="0">
                <a:solidFill>
                  <a:srgbClr val="FFFFFF"/>
                </a:solidFill>
                <a:latin typeface="Times New Roman"/>
                <a:cs typeface="Times New Roman"/>
              </a:rPr>
              <a:t>and </a:t>
            </a:r>
            <a:r>
              <a:rPr sz="1800" dirty="0">
                <a:solidFill>
                  <a:srgbClr val="FFFFFF"/>
                </a:solidFill>
                <a:latin typeface="Times New Roman"/>
                <a:cs typeface="Times New Roman"/>
              </a:rPr>
              <a:t>lower </a:t>
            </a:r>
            <a:r>
              <a:rPr sz="1800" spc="-5" dirty="0">
                <a:solidFill>
                  <a:srgbClr val="FFFFFF"/>
                </a:solidFill>
                <a:latin typeface="Times New Roman"/>
                <a:cs typeface="Times New Roman"/>
              </a:rPr>
              <a:t>molars </a:t>
            </a:r>
            <a:r>
              <a:rPr sz="1800" dirty="0">
                <a:solidFill>
                  <a:srgbClr val="FFFFFF"/>
                </a:solidFill>
                <a:latin typeface="Times New Roman"/>
                <a:cs typeface="Times New Roman"/>
              </a:rPr>
              <a:t>were in a </a:t>
            </a:r>
            <a:r>
              <a:rPr sz="1800" spc="-5" dirty="0">
                <a:solidFill>
                  <a:srgbClr val="FFFFFF"/>
                </a:solidFill>
                <a:latin typeface="Times New Roman"/>
                <a:cs typeface="Times New Roman"/>
              </a:rPr>
              <a:t>relationship  whereby </a:t>
            </a:r>
            <a:r>
              <a:rPr sz="1800" dirty="0">
                <a:solidFill>
                  <a:srgbClr val="FFFFFF"/>
                </a:solidFill>
                <a:latin typeface="Times New Roman"/>
                <a:cs typeface="Times New Roman"/>
              </a:rPr>
              <a:t>the mesiobuccal cusp </a:t>
            </a:r>
            <a:r>
              <a:rPr sz="1800" spc="-10" dirty="0">
                <a:solidFill>
                  <a:srgbClr val="FFFFFF"/>
                </a:solidFill>
                <a:latin typeface="Times New Roman"/>
                <a:cs typeface="Times New Roman"/>
              </a:rPr>
              <a:t>of </a:t>
            </a:r>
            <a:r>
              <a:rPr sz="1800" spc="-5" dirty="0">
                <a:solidFill>
                  <a:srgbClr val="FFFFFF"/>
                </a:solidFill>
                <a:latin typeface="Times New Roman"/>
                <a:cs typeface="Times New Roman"/>
              </a:rPr>
              <a:t>the </a:t>
            </a:r>
            <a:r>
              <a:rPr sz="1800" dirty="0">
                <a:solidFill>
                  <a:srgbClr val="FFFFFF"/>
                </a:solidFill>
                <a:latin typeface="Times New Roman"/>
                <a:cs typeface="Times New Roman"/>
              </a:rPr>
              <a:t>upper </a:t>
            </a:r>
            <a:r>
              <a:rPr sz="1800" spc="-5" dirty="0">
                <a:solidFill>
                  <a:srgbClr val="FFFFFF"/>
                </a:solidFill>
                <a:latin typeface="Times New Roman"/>
                <a:cs typeface="Times New Roman"/>
              </a:rPr>
              <a:t>molar occluded </a:t>
            </a:r>
            <a:r>
              <a:rPr sz="1800" dirty="0">
                <a:solidFill>
                  <a:srgbClr val="FFFFFF"/>
                </a:solidFill>
                <a:latin typeface="Times New Roman"/>
                <a:cs typeface="Times New Roman"/>
              </a:rPr>
              <a:t>in </a:t>
            </a:r>
            <a:r>
              <a:rPr sz="1800" spc="-5" dirty="0">
                <a:solidFill>
                  <a:srgbClr val="FFFFFF"/>
                </a:solidFill>
                <a:latin typeface="Times New Roman"/>
                <a:cs typeface="Times New Roman"/>
              </a:rPr>
              <a:t>the buccal grove </a:t>
            </a:r>
            <a:r>
              <a:rPr sz="1800" spc="-10" dirty="0">
                <a:solidFill>
                  <a:srgbClr val="FFFFFF"/>
                </a:solidFill>
                <a:latin typeface="Times New Roman"/>
                <a:cs typeface="Times New Roman"/>
              </a:rPr>
              <a:t>of </a:t>
            </a:r>
            <a:r>
              <a:rPr sz="1800" spc="-5" dirty="0">
                <a:solidFill>
                  <a:srgbClr val="FFFFFF"/>
                </a:solidFill>
                <a:latin typeface="Times New Roman"/>
                <a:cs typeface="Times New Roman"/>
              </a:rPr>
              <a:t>the  </a:t>
            </a:r>
            <a:r>
              <a:rPr sz="1800" dirty="0">
                <a:solidFill>
                  <a:srgbClr val="FFFFFF"/>
                </a:solidFill>
                <a:latin typeface="Times New Roman"/>
                <a:cs typeface="Times New Roman"/>
              </a:rPr>
              <a:t>lower </a:t>
            </a:r>
            <a:r>
              <a:rPr sz="1800" spc="-5" dirty="0">
                <a:solidFill>
                  <a:srgbClr val="FFFFFF"/>
                </a:solidFill>
                <a:latin typeface="Times New Roman"/>
                <a:cs typeface="Times New Roman"/>
              </a:rPr>
              <a:t>molar </a:t>
            </a:r>
            <a:r>
              <a:rPr sz="1800" dirty="0">
                <a:solidFill>
                  <a:srgbClr val="FFFFFF"/>
                </a:solidFill>
                <a:latin typeface="Times New Roman"/>
                <a:cs typeface="Times New Roman"/>
              </a:rPr>
              <a:t>and the teeth were arranged in a </a:t>
            </a:r>
            <a:r>
              <a:rPr sz="1800" spc="-5" dirty="0">
                <a:solidFill>
                  <a:srgbClr val="FFFFFF"/>
                </a:solidFill>
                <a:latin typeface="Times New Roman"/>
                <a:cs typeface="Times New Roman"/>
              </a:rPr>
              <a:t>smoothly </a:t>
            </a:r>
            <a:r>
              <a:rPr sz="1800" dirty="0">
                <a:solidFill>
                  <a:srgbClr val="FFFFFF"/>
                </a:solidFill>
                <a:latin typeface="Times New Roman"/>
                <a:cs typeface="Times New Roman"/>
              </a:rPr>
              <a:t>curving line </a:t>
            </a:r>
            <a:r>
              <a:rPr sz="1800" spc="-5" dirty="0">
                <a:solidFill>
                  <a:srgbClr val="FFFFFF"/>
                </a:solidFill>
                <a:latin typeface="Times New Roman"/>
                <a:cs typeface="Times New Roman"/>
              </a:rPr>
              <a:t>of</a:t>
            </a:r>
            <a:r>
              <a:rPr sz="1800" spc="-50" dirty="0">
                <a:solidFill>
                  <a:srgbClr val="FFFFFF"/>
                </a:solidFill>
                <a:latin typeface="Times New Roman"/>
                <a:cs typeface="Times New Roman"/>
              </a:rPr>
              <a:t> </a:t>
            </a:r>
            <a:r>
              <a:rPr sz="1800" dirty="0">
                <a:solidFill>
                  <a:srgbClr val="FFFFFF"/>
                </a:solidFill>
                <a:latin typeface="Times New Roman"/>
                <a:cs typeface="Times New Roman"/>
              </a:rPr>
              <a:t>occlusion.</a:t>
            </a:r>
            <a:endParaRPr sz="1800">
              <a:latin typeface="Times New Roman"/>
              <a:cs typeface="Times New Roman"/>
            </a:endParaRPr>
          </a:p>
          <a:p>
            <a:pPr marL="6528434" algn="just">
              <a:lnSpc>
                <a:spcPct val="100000"/>
              </a:lnSpc>
              <a:spcBef>
                <a:spcPts val="1515"/>
              </a:spcBef>
            </a:pPr>
            <a:r>
              <a:rPr sz="1800" dirty="0">
                <a:solidFill>
                  <a:srgbClr val="FFFFFF"/>
                </a:solidFill>
                <a:latin typeface="Times New Roman"/>
                <a:cs typeface="Times New Roman"/>
              </a:rPr>
              <a:t>(</a:t>
            </a:r>
            <a:r>
              <a:rPr sz="1800" dirty="0">
                <a:solidFill>
                  <a:srgbClr val="FFFF00"/>
                </a:solidFill>
                <a:latin typeface="Times New Roman"/>
                <a:cs typeface="Times New Roman"/>
              </a:rPr>
              <a:t>Angle,</a:t>
            </a:r>
            <a:r>
              <a:rPr sz="1800" spc="-5" dirty="0">
                <a:solidFill>
                  <a:srgbClr val="FFFF00"/>
                </a:solidFill>
                <a:latin typeface="Times New Roman"/>
                <a:cs typeface="Times New Roman"/>
              </a:rPr>
              <a:t> 1899</a:t>
            </a:r>
            <a:r>
              <a:rPr sz="1800" spc="-5" dirty="0">
                <a:solidFill>
                  <a:srgbClr val="FFFFFF"/>
                </a:solidFill>
                <a:latin typeface="Times New Roman"/>
                <a:cs typeface="Times New Roman"/>
              </a:rPr>
              <a:t>)</a:t>
            </a:r>
            <a:endParaRPr sz="1800">
              <a:latin typeface="Times New Roman"/>
              <a:cs typeface="Times New Roman"/>
            </a:endParaRPr>
          </a:p>
          <a:p>
            <a:pPr marL="355600" marR="7620" indent="-342900" algn="just">
              <a:lnSpc>
                <a:spcPct val="150000"/>
              </a:lnSpc>
              <a:spcBef>
                <a:spcPts val="434"/>
              </a:spcBef>
              <a:buClr>
                <a:srgbClr val="FFFFFF"/>
              </a:buClr>
              <a:buFont typeface="Wingdings"/>
              <a:buChar char=""/>
              <a:tabLst>
                <a:tab pos="688340" algn="l"/>
              </a:tabLst>
            </a:pPr>
            <a:r>
              <a:rPr dirty="0"/>
              <a:t>	</a:t>
            </a:r>
            <a:r>
              <a:rPr sz="1800" spc="-5" dirty="0">
                <a:solidFill>
                  <a:srgbClr val="FFFFFF"/>
                </a:solidFill>
                <a:latin typeface="Times New Roman"/>
                <a:cs typeface="Times New Roman"/>
              </a:rPr>
              <a:t>An occlusion </a:t>
            </a:r>
            <a:r>
              <a:rPr sz="1800" dirty="0">
                <a:solidFill>
                  <a:srgbClr val="FFFFFF"/>
                </a:solidFill>
                <a:latin typeface="Times New Roman"/>
                <a:cs typeface="Times New Roman"/>
              </a:rPr>
              <a:t>within the </a:t>
            </a:r>
            <a:r>
              <a:rPr sz="1800" spc="-5" dirty="0">
                <a:solidFill>
                  <a:srgbClr val="FFFFFF"/>
                </a:solidFill>
                <a:latin typeface="Times New Roman"/>
                <a:cs typeface="Times New Roman"/>
              </a:rPr>
              <a:t>accepted deviation </a:t>
            </a:r>
            <a:r>
              <a:rPr sz="1800" dirty="0">
                <a:solidFill>
                  <a:srgbClr val="FFFFFF"/>
                </a:solidFill>
                <a:latin typeface="Times New Roman"/>
                <a:cs typeface="Times New Roman"/>
              </a:rPr>
              <a:t>of </a:t>
            </a:r>
            <a:r>
              <a:rPr sz="1800" spc="-5" dirty="0">
                <a:solidFill>
                  <a:srgbClr val="FFFFFF"/>
                </a:solidFill>
                <a:latin typeface="Times New Roman"/>
                <a:cs typeface="Times New Roman"/>
              </a:rPr>
              <a:t>the ideal and </a:t>
            </a:r>
            <a:r>
              <a:rPr sz="1800" dirty="0">
                <a:solidFill>
                  <a:srgbClr val="FFFFFF"/>
                </a:solidFill>
                <a:latin typeface="Times New Roman"/>
                <a:cs typeface="Times New Roman"/>
              </a:rPr>
              <a:t>did </a:t>
            </a:r>
            <a:r>
              <a:rPr sz="1800" spc="-5" dirty="0">
                <a:solidFill>
                  <a:srgbClr val="FFFFFF"/>
                </a:solidFill>
                <a:latin typeface="Times New Roman"/>
                <a:cs typeface="Times New Roman"/>
              </a:rPr>
              <a:t>not </a:t>
            </a:r>
            <a:r>
              <a:rPr sz="1800" dirty="0">
                <a:solidFill>
                  <a:srgbClr val="FFFFFF"/>
                </a:solidFill>
                <a:latin typeface="Times New Roman"/>
                <a:cs typeface="Times New Roman"/>
              </a:rPr>
              <a:t>constitute  aesthetic or functional </a:t>
            </a:r>
            <a:r>
              <a:rPr sz="1800" spc="-5" dirty="0">
                <a:solidFill>
                  <a:srgbClr val="FFFFFF"/>
                </a:solidFill>
                <a:latin typeface="Times New Roman"/>
                <a:cs typeface="Times New Roman"/>
              </a:rPr>
              <a:t>problems. (</a:t>
            </a:r>
            <a:r>
              <a:rPr sz="1800" spc="-5" dirty="0">
                <a:solidFill>
                  <a:srgbClr val="FFFF00"/>
                </a:solidFill>
                <a:latin typeface="Times New Roman"/>
                <a:cs typeface="Times New Roman"/>
              </a:rPr>
              <a:t>Houston </a:t>
            </a:r>
            <a:r>
              <a:rPr sz="1800" i="1" dirty="0">
                <a:solidFill>
                  <a:srgbClr val="FFFF00"/>
                </a:solidFill>
                <a:latin typeface="Times New Roman"/>
                <a:cs typeface="Times New Roman"/>
              </a:rPr>
              <a:t>et al.</a:t>
            </a:r>
            <a:r>
              <a:rPr sz="1800" i="1" spc="-20" dirty="0">
                <a:solidFill>
                  <a:srgbClr val="FFFF00"/>
                </a:solidFill>
                <a:latin typeface="Times New Roman"/>
                <a:cs typeface="Times New Roman"/>
              </a:rPr>
              <a:t> </a:t>
            </a:r>
            <a:r>
              <a:rPr sz="1800" i="1" dirty="0">
                <a:solidFill>
                  <a:srgbClr val="FFFF00"/>
                </a:solidFill>
                <a:latin typeface="Times New Roman"/>
                <a:cs typeface="Times New Roman"/>
              </a:rPr>
              <a:t>1992</a:t>
            </a:r>
            <a:r>
              <a:rPr sz="1800" dirty="0">
                <a:solidFill>
                  <a:srgbClr val="FFFFFF"/>
                </a:solidFill>
                <a:latin typeface="Times New Roman"/>
                <a:cs typeface="Times New Roman"/>
              </a:rPr>
              <a:t>)</a:t>
            </a:r>
            <a:endParaRPr sz="1800">
              <a:latin typeface="Times New Roman"/>
              <a:cs typeface="Times New Roman"/>
            </a:endParaRPr>
          </a:p>
        </p:txBody>
      </p:sp>
      <p:sp>
        <p:nvSpPr>
          <p:cNvPr id="10" name="object 10"/>
          <p:cNvSpPr txBox="1"/>
          <p:nvPr/>
        </p:nvSpPr>
        <p:spPr>
          <a:xfrm>
            <a:off x="8517635" y="6477914"/>
            <a:ext cx="77470" cy="152400"/>
          </a:xfrm>
          <a:prstGeom prst="rect">
            <a:avLst/>
          </a:prstGeom>
        </p:spPr>
        <p:txBody>
          <a:bodyPr vert="horz" wrap="square" lIns="0" tIns="0" rIns="0" bIns="0" rtlCol="0">
            <a:spAutoFit/>
          </a:bodyPr>
          <a:lstStyle/>
          <a:p>
            <a:pPr>
              <a:lnSpc>
                <a:spcPts val="1140"/>
              </a:lnSpc>
            </a:pPr>
            <a:r>
              <a:rPr sz="1200" dirty="0">
                <a:solidFill>
                  <a:srgbClr val="888888"/>
                </a:solidFill>
                <a:latin typeface="Carlito"/>
                <a:cs typeface="Carlito"/>
              </a:rPr>
              <a:t>4</a:t>
            </a:r>
            <a:endParaRPr sz="1200">
              <a:latin typeface="Carlito"/>
              <a:cs typeface="Carlito"/>
            </a:endParaRPr>
          </a:p>
        </p:txBody>
      </p:sp>
      <p:grpSp>
        <p:nvGrpSpPr>
          <p:cNvPr id="11" name="object 11"/>
          <p:cNvGrpSpPr/>
          <p:nvPr/>
        </p:nvGrpSpPr>
        <p:grpSpPr>
          <a:xfrm>
            <a:off x="-19050" y="4575046"/>
            <a:ext cx="9182100" cy="2302510"/>
            <a:chOff x="-19050" y="4575046"/>
            <a:chExt cx="9182100" cy="2302510"/>
          </a:xfrm>
        </p:grpSpPr>
        <p:sp>
          <p:nvSpPr>
            <p:cNvPr id="12" name="object 12"/>
            <p:cNvSpPr/>
            <p:nvPr/>
          </p:nvSpPr>
          <p:spPr>
            <a:xfrm>
              <a:off x="0" y="4575046"/>
              <a:ext cx="2862072" cy="2282952"/>
            </a:xfrm>
            <a:prstGeom prst="rect">
              <a:avLst/>
            </a:prstGeom>
            <a:blipFill>
              <a:blip r:embed="rId3" cstate="print"/>
              <a:stretch>
                <a:fillRect/>
              </a:stretch>
            </a:blipFill>
          </p:spPr>
          <p:txBody>
            <a:bodyPr wrap="square" lIns="0" tIns="0" rIns="0" bIns="0" rtlCol="0"/>
            <a:lstStyle/>
            <a:p>
              <a:endParaRPr/>
            </a:p>
          </p:txBody>
        </p:sp>
        <p:sp>
          <p:nvSpPr>
            <p:cNvPr id="13" name="object 13"/>
            <p:cNvSpPr/>
            <p:nvPr/>
          </p:nvSpPr>
          <p:spPr>
            <a:xfrm>
              <a:off x="0" y="4639055"/>
              <a:ext cx="2743200" cy="2218943"/>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4" name="object 14"/>
            <p:cNvSpPr/>
            <p:nvPr/>
          </p:nvSpPr>
          <p:spPr>
            <a:xfrm>
              <a:off x="0" y="4620004"/>
              <a:ext cx="2762250" cy="2238375"/>
            </a:xfrm>
            <a:custGeom>
              <a:avLst/>
              <a:gdLst/>
              <a:ahLst/>
              <a:cxnLst/>
              <a:rect l="l" t="t" r="r" b="b"/>
              <a:pathLst>
                <a:path w="2762250" h="2238375">
                  <a:moveTo>
                    <a:pt x="2762250" y="2237992"/>
                  </a:moveTo>
                  <a:lnTo>
                    <a:pt x="2762250" y="0"/>
                  </a:lnTo>
                  <a:lnTo>
                    <a:pt x="0" y="0"/>
                  </a:lnTo>
                </a:path>
              </a:pathLst>
            </a:custGeom>
            <a:ln w="38100">
              <a:solidFill>
                <a:srgbClr val="000000"/>
              </a:solidFill>
            </a:ln>
          </p:spPr>
          <p:txBody>
            <a:bodyPr wrap="square" lIns="0" tIns="0" rIns="0" bIns="0" rtlCol="0"/>
            <a:lstStyle/>
            <a:p>
              <a:endParaRPr/>
            </a:p>
          </p:txBody>
        </p:sp>
        <p:sp>
          <p:nvSpPr>
            <p:cNvPr id="15" name="object 15"/>
            <p:cNvSpPr/>
            <p:nvPr/>
          </p:nvSpPr>
          <p:spPr>
            <a:xfrm>
              <a:off x="6412991" y="4660390"/>
              <a:ext cx="2731008" cy="2197608"/>
            </a:xfrm>
            <a:prstGeom prst="rect">
              <a:avLst/>
            </a:prstGeom>
            <a:blipFill>
              <a:blip r:embed="rId5" cstate="print"/>
              <a:stretch>
                <a:fillRect/>
              </a:stretch>
            </a:blipFill>
          </p:spPr>
          <p:txBody>
            <a:bodyPr wrap="square" lIns="0" tIns="0" rIns="0" bIns="0" rtlCol="0"/>
            <a:lstStyle/>
            <a:p>
              <a:endParaRPr/>
            </a:p>
          </p:txBody>
        </p:sp>
        <p:sp>
          <p:nvSpPr>
            <p:cNvPr id="16" name="object 16"/>
            <p:cNvSpPr/>
            <p:nvPr/>
          </p:nvSpPr>
          <p:spPr>
            <a:xfrm>
              <a:off x="6477000" y="4724399"/>
              <a:ext cx="2667000" cy="2133599"/>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7" name="object 17"/>
            <p:cNvSpPr/>
            <p:nvPr/>
          </p:nvSpPr>
          <p:spPr>
            <a:xfrm>
              <a:off x="6457950" y="4705348"/>
              <a:ext cx="2686050" cy="2152650"/>
            </a:xfrm>
            <a:custGeom>
              <a:avLst/>
              <a:gdLst/>
              <a:ahLst/>
              <a:cxnLst/>
              <a:rect l="l" t="t" r="r" b="b"/>
              <a:pathLst>
                <a:path w="2686050" h="2152650">
                  <a:moveTo>
                    <a:pt x="2686050" y="0"/>
                  </a:moveTo>
                  <a:lnTo>
                    <a:pt x="0" y="0"/>
                  </a:lnTo>
                  <a:lnTo>
                    <a:pt x="0" y="2152648"/>
                  </a:lnTo>
                </a:path>
              </a:pathLst>
            </a:custGeom>
            <a:ln w="38100">
              <a:solidFill>
                <a:srgbClr val="000000"/>
              </a:solidFill>
            </a:ln>
          </p:spPr>
          <p:txBody>
            <a:bodyPr wrap="square" lIns="0" tIns="0" rIns="0" bIns="0" rtlCol="0"/>
            <a:lstStyle/>
            <a:p>
              <a:endParaRPr/>
            </a:p>
          </p:txBody>
        </p:sp>
      </p:grpSp>
      <p:sp>
        <p:nvSpPr>
          <p:cNvPr id="18" name="object 18"/>
          <p:cNvSpPr txBox="1"/>
          <p:nvPr/>
        </p:nvSpPr>
        <p:spPr>
          <a:xfrm>
            <a:off x="13716" y="3265988"/>
            <a:ext cx="2735580" cy="1306830"/>
          </a:xfrm>
          <a:prstGeom prst="rect">
            <a:avLst/>
          </a:prstGeom>
        </p:spPr>
        <p:txBody>
          <a:bodyPr vert="horz" wrap="square" lIns="0" tIns="13335" rIns="0" bIns="0" rtlCol="0">
            <a:spAutoFit/>
          </a:bodyPr>
          <a:lstStyle/>
          <a:p>
            <a:pPr marL="77470" marR="88900" algn="just">
              <a:lnSpc>
                <a:spcPct val="150000"/>
              </a:lnSpc>
              <a:spcBef>
                <a:spcPts val="105"/>
              </a:spcBef>
            </a:pPr>
            <a:r>
              <a:rPr sz="1400" dirty="0">
                <a:solidFill>
                  <a:srgbClr val="FFFF00"/>
                </a:solidFill>
                <a:latin typeface="Times New Roman"/>
                <a:cs typeface="Times New Roman"/>
              </a:rPr>
              <a:t>The </a:t>
            </a:r>
            <a:r>
              <a:rPr sz="1400" spc="-5" dirty="0">
                <a:solidFill>
                  <a:srgbClr val="FFFF00"/>
                </a:solidFill>
                <a:latin typeface="Times New Roman"/>
                <a:cs typeface="Times New Roman"/>
              </a:rPr>
              <a:t>line of occlusion </a:t>
            </a:r>
            <a:r>
              <a:rPr sz="1400" dirty="0">
                <a:solidFill>
                  <a:srgbClr val="FFFF00"/>
                </a:solidFill>
                <a:latin typeface="Times New Roman"/>
                <a:cs typeface="Times New Roman"/>
              </a:rPr>
              <a:t>passes  </a:t>
            </a:r>
            <a:r>
              <a:rPr sz="1400" spc="-5" dirty="0">
                <a:solidFill>
                  <a:srgbClr val="FFFF00"/>
                </a:solidFill>
                <a:latin typeface="Times New Roman"/>
                <a:cs typeface="Times New Roman"/>
              </a:rPr>
              <a:t>through </a:t>
            </a:r>
            <a:r>
              <a:rPr sz="1400" dirty="0">
                <a:solidFill>
                  <a:srgbClr val="FFFF00"/>
                </a:solidFill>
                <a:latin typeface="Times New Roman"/>
                <a:cs typeface="Times New Roman"/>
              </a:rPr>
              <a:t>the </a:t>
            </a:r>
            <a:r>
              <a:rPr sz="1400" spc="-5" dirty="0">
                <a:solidFill>
                  <a:srgbClr val="FFFF00"/>
                </a:solidFill>
                <a:latin typeface="Times New Roman"/>
                <a:cs typeface="Times New Roman"/>
              </a:rPr>
              <a:t>central fossae </a:t>
            </a:r>
            <a:r>
              <a:rPr sz="1400" dirty="0">
                <a:solidFill>
                  <a:srgbClr val="FFFF00"/>
                </a:solidFill>
                <a:latin typeface="Times New Roman"/>
                <a:cs typeface="Times New Roman"/>
              </a:rPr>
              <a:t>and  </a:t>
            </a:r>
            <a:r>
              <a:rPr sz="1400" spc="-5" dirty="0">
                <a:solidFill>
                  <a:srgbClr val="FFFF00"/>
                </a:solidFill>
                <a:latin typeface="Times New Roman"/>
                <a:cs typeface="Times New Roman"/>
              </a:rPr>
              <a:t>along the cingulae </a:t>
            </a:r>
            <a:r>
              <a:rPr sz="1400" dirty="0">
                <a:solidFill>
                  <a:srgbClr val="FFFF00"/>
                </a:solidFill>
                <a:latin typeface="Times New Roman"/>
                <a:cs typeface="Times New Roman"/>
              </a:rPr>
              <a:t>of </a:t>
            </a:r>
            <a:r>
              <a:rPr sz="1400" spc="5" dirty="0">
                <a:solidFill>
                  <a:srgbClr val="FFFF00"/>
                </a:solidFill>
                <a:latin typeface="Times New Roman"/>
                <a:cs typeface="Times New Roman"/>
              </a:rPr>
              <a:t>the </a:t>
            </a:r>
            <a:r>
              <a:rPr sz="1400" spc="-5" dirty="0">
                <a:solidFill>
                  <a:srgbClr val="FFFF00"/>
                </a:solidFill>
                <a:latin typeface="Times New Roman"/>
                <a:cs typeface="Times New Roman"/>
              </a:rPr>
              <a:t>maxillary  </a:t>
            </a:r>
            <a:r>
              <a:rPr sz="1400" dirty="0">
                <a:solidFill>
                  <a:srgbClr val="FFFF00"/>
                </a:solidFill>
                <a:latin typeface="Times New Roman"/>
                <a:cs typeface="Times New Roman"/>
              </a:rPr>
              <a:t>teeth.</a:t>
            </a:r>
            <a:endParaRPr sz="1400">
              <a:latin typeface="Times New Roman"/>
              <a:cs typeface="Times New Roman"/>
            </a:endParaRPr>
          </a:p>
        </p:txBody>
      </p:sp>
      <p:sp>
        <p:nvSpPr>
          <p:cNvPr id="19" name="object 19"/>
          <p:cNvSpPr txBox="1"/>
          <p:nvPr/>
        </p:nvSpPr>
        <p:spPr>
          <a:xfrm>
            <a:off x="6557009" y="3419322"/>
            <a:ext cx="2508250" cy="665480"/>
          </a:xfrm>
          <a:prstGeom prst="rect">
            <a:avLst/>
          </a:prstGeom>
        </p:spPr>
        <p:txBody>
          <a:bodyPr vert="horz" wrap="square" lIns="0" tIns="12700" rIns="0" bIns="0" rtlCol="0">
            <a:spAutoFit/>
          </a:bodyPr>
          <a:lstStyle/>
          <a:p>
            <a:pPr marL="12700" marR="5080">
              <a:lnSpc>
                <a:spcPct val="150000"/>
              </a:lnSpc>
              <a:spcBef>
                <a:spcPts val="100"/>
              </a:spcBef>
              <a:tabLst>
                <a:tab pos="445134" algn="l"/>
                <a:tab pos="1066800" algn="l"/>
                <a:tab pos="1617345" algn="l"/>
                <a:tab pos="2030095" algn="l"/>
              </a:tabLst>
            </a:pPr>
            <a:r>
              <a:rPr sz="1400" spc="-10" dirty="0">
                <a:solidFill>
                  <a:srgbClr val="FFFF00"/>
                </a:solidFill>
                <a:latin typeface="Times New Roman"/>
                <a:cs typeface="Times New Roman"/>
              </a:rPr>
              <a:t>T</a:t>
            </a:r>
            <a:r>
              <a:rPr sz="1400" dirty="0">
                <a:solidFill>
                  <a:srgbClr val="FFFF00"/>
                </a:solidFill>
                <a:latin typeface="Times New Roman"/>
                <a:cs typeface="Times New Roman"/>
              </a:rPr>
              <a:t>he	</a:t>
            </a:r>
            <a:r>
              <a:rPr sz="1400" spc="-10" dirty="0">
                <a:solidFill>
                  <a:srgbClr val="FFFF00"/>
                </a:solidFill>
                <a:latin typeface="Times New Roman"/>
                <a:cs typeface="Times New Roman"/>
              </a:rPr>
              <a:t>b</a:t>
            </a:r>
            <a:r>
              <a:rPr sz="1400" dirty="0">
                <a:solidFill>
                  <a:srgbClr val="FFFF00"/>
                </a:solidFill>
                <a:latin typeface="Times New Roman"/>
                <a:cs typeface="Times New Roman"/>
              </a:rPr>
              <a:t>uccal	</a:t>
            </a:r>
            <a:r>
              <a:rPr sz="1400" spc="-10" dirty="0">
                <a:solidFill>
                  <a:srgbClr val="FFFF00"/>
                </a:solidFill>
                <a:latin typeface="Times New Roman"/>
                <a:cs typeface="Times New Roman"/>
              </a:rPr>
              <a:t>c</a:t>
            </a:r>
            <a:r>
              <a:rPr sz="1400" spc="5" dirty="0">
                <a:solidFill>
                  <a:srgbClr val="FFFF00"/>
                </a:solidFill>
                <a:latin typeface="Times New Roman"/>
                <a:cs typeface="Times New Roman"/>
              </a:rPr>
              <a:t>u</a:t>
            </a:r>
            <a:r>
              <a:rPr sz="1400" dirty="0">
                <a:solidFill>
                  <a:srgbClr val="FFFF00"/>
                </a:solidFill>
                <a:latin typeface="Times New Roman"/>
                <a:cs typeface="Times New Roman"/>
              </a:rPr>
              <a:t>sps	a</a:t>
            </a:r>
            <a:r>
              <a:rPr sz="1400" spc="5" dirty="0">
                <a:solidFill>
                  <a:srgbClr val="FFFF00"/>
                </a:solidFill>
                <a:latin typeface="Times New Roman"/>
                <a:cs typeface="Times New Roman"/>
              </a:rPr>
              <a:t>n</a:t>
            </a:r>
            <a:r>
              <a:rPr sz="1400" dirty="0">
                <a:solidFill>
                  <a:srgbClr val="FFFF00"/>
                </a:solidFill>
                <a:latin typeface="Times New Roman"/>
                <a:cs typeface="Times New Roman"/>
              </a:rPr>
              <a:t>d	in</a:t>
            </a:r>
            <a:r>
              <a:rPr sz="1400" spc="-15" dirty="0">
                <a:solidFill>
                  <a:srgbClr val="FFFF00"/>
                </a:solidFill>
                <a:latin typeface="Times New Roman"/>
                <a:cs typeface="Times New Roman"/>
              </a:rPr>
              <a:t>c</a:t>
            </a:r>
            <a:r>
              <a:rPr sz="1400" dirty="0">
                <a:solidFill>
                  <a:srgbClr val="FFFF00"/>
                </a:solidFill>
                <a:latin typeface="Times New Roman"/>
                <a:cs typeface="Times New Roman"/>
              </a:rPr>
              <a:t>is</a:t>
            </a:r>
            <a:r>
              <a:rPr sz="1400" spc="-15" dirty="0">
                <a:solidFill>
                  <a:srgbClr val="FFFF00"/>
                </a:solidFill>
                <a:latin typeface="Times New Roman"/>
                <a:cs typeface="Times New Roman"/>
              </a:rPr>
              <a:t>a</a:t>
            </a:r>
            <a:r>
              <a:rPr sz="1400" dirty="0">
                <a:solidFill>
                  <a:srgbClr val="FFFF00"/>
                </a:solidFill>
                <a:latin typeface="Times New Roman"/>
                <a:cs typeface="Times New Roman"/>
              </a:rPr>
              <a:t>l  edges of </a:t>
            </a:r>
            <a:r>
              <a:rPr sz="1400" spc="5" dirty="0">
                <a:solidFill>
                  <a:srgbClr val="FFFF00"/>
                </a:solidFill>
                <a:latin typeface="Times New Roman"/>
                <a:cs typeface="Times New Roman"/>
              </a:rPr>
              <a:t>the </a:t>
            </a:r>
            <a:r>
              <a:rPr sz="1400" spc="-5" dirty="0">
                <a:solidFill>
                  <a:srgbClr val="FFFF00"/>
                </a:solidFill>
                <a:latin typeface="Times New Roman"/>
                <a:cs typeface="Times New Roman"/>
              </a:rPr>
              <a:t>mandibular</a:t>
            </a:r>
            <a:r>
              <a:rPr sz="1400" spc="-75" dirty="0">
                <a:solidFill>
                  <a:srgbClr val="FFFF00"/>
                </a:solidFill>
                <a:latin typeface="Times New Roman"/>
                <a:cs typeface="Times New Roman"/>
              </a:rPr>
              <a:t> </a:t>
            </a:r>
            <a:r>
              <a:rPr sz="1400" dirty="0">
                <a:solidFill>
                  <a:srgbClr val="FFFF00"/>
                </a:solidFill>
                <a:latin typeface="Times New Roman"/>
                <a:cs typeface="Times New Roman"/>
              </a:rPr>
              <a:t>teeth.</a:t>
            </a:r>
            <a:endParaRPr sz="1400">
              <a:latin typeface="Times New Roman"/>
              <a:cs typeface="Times New Roman"/>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8440" y="147320"/>
            <a:ext cx="5637530" cy="4321175"/>
          </a:xfrm>
          <a:prstGeom prst="rect">
            <a:avLst/>
          </a:prstGeom>
        </p:spPr>
        <p:txBody>
          <a:bodyPr vert="horz" wrap="square" lIns="0" tIns="12700" rIns="0" bIns="0" rtlCol="0">
            <a:spAutoFit/>
          </a:bodyPr>
          <a:lstStyle/>
          <a:p>
            <a:pPr marL="3092450">
              <a:lnSpc>
                <a:spcPct val="100000"/>
              </a:lnSpc>
              <a:spcBef>
                <a:spcPts val="100"/>
              </a:spcBef>
            </a:pPr>
            <a:r>
              <a:rPr sz="1800" u="sng" spc="-5" dirty="0">
                <a:solidFill>
                  <a:srgbClr val="FFFFFF"/>
                </a:solidFill>
                <a:uFill>
                  <a:solidFill>
                    <a:srgbClr val="FFFFFF"/>
                  </a:solidFill>
                </a:uFill>
                <a:latin typeface="Times New Roman"/>
                <a:cs typeface="Times New Roman"/>
              </a:rPr>
              <a:t>Anomalies </a:t>
            </a:r>
            <a:r>
              <a:rPr sz="1800" u="sng" dirty="0">
                <a:solidFill>
                  <a:srgbClr val="FFFFFF"/>
                </a:solidFill>
                <a:uFill>
                  <a:solidFill>
                    <a:srgbClr val="FFFFFF"/>
                  </a:solidFill>
                </a:uFill>
                <a:latin typeface="Times New Roman"/>
                <a:cs typeface="Times New Roman"/>
              </a:rPr>
              <a:t>of tooth</a:t>
            </a:r>
            <a:r>
              <a:rPr sz="1800" u="sng" spc="-50" dirty="0">
                <a:solidFill>
                  <a:srgbClr val="FFFFFF"/>
                </a:solidFill>
                <a:uFill>
                  <a:solidFill>
                    <a:srgbClr val="FFFFFF"/>
                  </a:solidFill>
                </a:uFill>
                <a:latin typeface="Times New Roman"/>
                <a:cs typeface="Times New Roman"/>
              </a:rPr>
              <a:t> </a:t>
            </a:r>
            <a:r>
              <a:rPr sz="1800" u="sng" spc="-5" dirty="0">
                <a:solidFill>
                  <a:srgbClr val="FFFFFF"/>
                </a:solidFill>
                <a:uFill>
                  <a:solidFill>
                    <a:srgbClr val="FFFFFF"/>
                  </a:solidFill>
                </a:uFill>
                <a:latin typeface="Times New Roman"/>
                <a:cs typeface="Times New Roman"/>
              </a:rPr>
              <a:t>number</a:t>
            </a:r>
            <a:endParaRPr sz="1800">
              <a:latin typeface="Times New Roman"/>
              <a:cs typeface="Times New Roman"/>
            </a:endParaRPr>
          </a:p>
          <a:p>
            <a:pPr>
              <a:lnSpc>
                <a:spcPct val="100000"/>
              </a:lnSpc>
              <a:spcBef>
                <a:spcPts val="20"/>
              </a:spcBef>
            </a:pPr>
            <a:endParaRPr sz="2300">
              <a:latin typeface="Times New Roman"/>
              <a:cs typeface="Times New Roman"/>
            </a:endParaRPr>
          </a:p>
          <a:p>
            <a:pPr marL="596900" indent="-572135">
              <a:lnSpc>
                <a:spcPct val="100000"/>
              </a:lnSpc>
              <a:buFont typeface="Wingdings"/>
              <a:buChar char=""/>
              <a:tabLst>
                <a:tab pos="596900" algn="l"/>
                <a:tab pos="597535" algn="l"/>
              </a:tabLst>
            </a:pPr>
            <a:r>
              <a:rPr sz="1800" spc="-10" dirty="0">
                <a:solidFill>
                  <a:srgbClr val="FFFF00"/>
                </a:solidFill>
                <a:latin typeface="Times New Roman"/>
                <a:cs typeface="Times New Roman"/>
              </a:rPr>
              <a:t>SUPERNUMERARY</a:t>
            </a:r>
            <a:r>
              <a:rPr sz="1800" spc="-90" dirty="0">
                <a:solidFill>
                  <a:srgbClr val="FFFF00"/>
                </a:solidFill>
                <a:latin typeface="Times New Roman"/>
                <a:cs typeface="Times New Roman"/>
              </a:rPr>
              <a:t> </a:t>
            </a:r>
            <a:r>
              <a:rPr sz="1800" dirty="0">
                <a:solidFill>
                  <a:srgbClr val="FFFF00"/>
                </a:solidFill>
                <a:latin typeface="Times New Roman"/>
                <a:cs typeface="Times New Roman"/>
              </a:rPr>
              <a:t>TEETH:</a:t>
            </a:r>
            <a:endParaRPr sz="1800">
              <a:latin typeface="Times New Roman"/>
              <a:cs typeface="Times New Roman"/>
            </a:endParaRPr>
          </a:p>
          <a:p>
            <a:pPr marL="596900" marR="146685" indent="-5080" algn="just">
              <a:lnSpc>
                <a:spcPct val="150000"/>
              </a:lnSpc>
              <a:spcBef>
                <a:spcPts val="50"/>
              </a:spcBef>
            </a:pPr>
            <a:r>
              <a:rPr sz="1800" dirty="0">
                <a:solidFill>
                  <a:srgbClr val="FFFFFF"/>
                </a:solidFill>
                <a:latin typeface="Times New Roman"/>
                <a:cs typeface="Times New Roman"/>
              </a:rPr>
              <a:t>Supernumerary </a:t>
            </a:r>
            <a:r>
              <a:rPr sz="1800" spc="-5" dirty="0">
                <a:solidFill>
                  <a:srgbClr val="FFFFFF"/>
                </a:solidFill>
                <a:latin typeface="Times New Roman"/>
                <a:cs typeface="Times New Roman"/>
              </a:rPr>
              <a:t>teeth are defined as </a:t>
            </a:r>
            <a:r>
              <a:rPr sz="1800" dirty="0">
                <a:solidFill>
                  <a:srgbClr val="FFFFFF"/>
                </a:solidFill>
                <a:latin typeface="Times New Roman"/>
                <a:cs typeface="Times New Roman"/>
              </a:rPr>
              <a:t>those in </a:t>
            </a:r>
            <a:r>
              <a:rPr sz="1800" spc="-5" dirty="0">
                <a:solidFill>
                  <a:srgbClr val="FFFFFF"/>
                </a:solidFill>
                <a:latin typeface="Times New Roman"/>
                <a:cs typeface="Times New Roman"/>
              </a:rPr>
              <a:t>addition  </a:t>
            </a:r>
            <a:r>
              <a:rPr sz="1800" dirty="0">
                <a:solidFill>
                  <a:srgbClr val="FFFFFF"/>
                </a:solidFill>
                <a:latin typeface="Times New Roman"/>
                <a:cs typeface="Times New Roman"/>
              </a:rPr>
              <a:t>to </a:t>
            </a:r>
            <a:r>
              <a:rPr sz="1800" spc="-5" dirty="0">
                <a:solidFill>
                  <a:srgbClr val="FFFFFF"/>
                </a:solidFill>
                <a:latin typeface="Times New Roman"/>
                <a:cs typeface="Times New Roman"/>
              </a:rPr>
              <a:t>the normal </a:t>
            </a:r>
            <a:r>
              <a:rPr sz="1800" dirty="0">
                <a:solidFill>
                  <a:srgbClr val="FFFFFF"/>
                </a:solidFill>
                <a:latin typeface="Times New Roman"/>
                <a:cs typeface="Times New Roman"/>
              </a:rPr>
              <a:t>series of </a:t>
            </a:r>
            <a:r>
              <a:rPr sz="1800" spc="-5" dirty="0">
                <a:solidFill>
                  <a:srgbClr val="FFFFFF"/>
                </a:solidFill>
                <a:latin typeface="Times New Roman"/>
                <a:cs typeface="Times New Roman"/>
              </a:rPr>
              <a:t>deciduous </a:t>
            </a:r>
            <a:r>
              <a:rPr sz="1800" dirty="0">
                <a:solidFill>
                  <a:srgbClr val="FFFFFF"/>
                </a:solidFill>
                <a:latin typeface="Times New Roman"/>
                <a:cs typeface="Times New Roman"/>
              </a:rPr>
              <a:t>or </a:t>
            </a:r>
            <a:r>
              <a:rPr sz="1800" spc="-5" dirty="0">
                <a:solidFill>
                  <a:srgbClr val="FFFFFF"/>
                </a:solidFill>
                <a:latin typeface="Times New Roman"/>
                <a:cs typeface="Times New Roman"/>
              </a:rPr>
              <a:t>permanent  </a:t>
            </a:r>
            <a:r>
              <a:rPr sz="1800" dirty="0">
                <a:solidFill>
                  <a:srgbClr val="FFFFFF"/>
                </a:solidFill>
                <a:latin typeface="Times New Roman"/>
                <a:cs typeface="Times New Roman"/>
              </a:rPr>
              <a:t>dentition. These are </a:t>
            </a:r>
            <a:r>
              <a:rPr sz="1800" spc="-5" dirty="0">
                <a:solidFill>
                  <a:srgbClr val="FFFFFF"/>
                </a:solidFill>
                <a:latin typeface="Times New Roman"/>
                <a:cs typeface="Times New Roman"/>
              </a:rPr>
              <a:t>more common </a:t>
            </a:r>
            <a:r>
              <a:rPr sz="1800" dirty="0">
                <a:solidFill>
                  <a:srgbClr val="FFFFFF"/>
                </a:solidFill>
                <a:latin typeface="Times New Roman"/>
                <a:cs typeface="Times New Roman"/>
              </a:rPr>
              <a:t>in </a:t>
            </a:r>
            <a:r>
              <a:rPr sz="1800" spc="-5" dirty="0">
                <a:solidFill>
                  <a:srgbClr val="FFFFFF"/>
                </a:solidFill>
                <a:latin typeface="Times New Roman"/>
                <a:cs typeface="Times New Roman"/>
              </a:rPr>
              <a:t>maxilla </a:t>
            </a:r>
            <a:r>
              <a:rPr sz="1800" dirty="0">
                <a:solidFill>
                  <a:srgbClr val="FFFFFF"/>
                </a:solidFill>
                <a:latin typeface="Times New Roman"/>
                <a:cs typeface="Times New Roman"/>
              </a:rPr>
              <a:t>than in  the</a:t>
            </a:r>
            <a:r>
              <a:rPr sz="1800" spc="-5" dirty="0">
                <a:solidFill>
                  <a:srgbClr val="FFFFFF"/>
                </a:solidFill>
                <a:latin typeface="Times New Roman"/>
                <a:cs typeface="Times New Roman"/>
              </a:rPr>
              <a:t> </a:t>
            </a:r>
            <a:r>
              <a:rPr sz="1800" dirty="0">
                <a:solidFill>
                  <a:srgbClr val="FFFFFF"/>
                </a:solidFill>
                <a:latin typeface="Times New Roman"/>
                <a:cs typeface="Times New Roman"/>
              </a:rPr>
              <a:t>mandible.</a:t>
            </a:r>
            <a:endParaRPr sz="1800">
              <a:latin typeface="Times New Roman"/>
              <a:cs typeface="Times New Roman"/>
            </a:endParaRPr>
          </a:p>
          <a:p>
            <a:pPr marL="596900" marR="147320" indent="-5080" algn="just">
              <a:lnSpc>
                <a:spcPct val="150000"/>
              </a:lnSpc>
              <a:spcBef>
                <a:spcPts val="430"/>
              </a:spcBef>
            </a:pPr>
            <a:r>
              <a:rPr sz="1800" smtClean="0">
                <a:solidFill>
                  <a:srgbClr val="FFFFFF"/>
                </a:solidFill>
                <a:latin typeface="Times New Roman"/>
                <a:cs typeface="Times New Roman"/>
              </a:rPr>
              <a:t>Supernumerary teeth </a:t>
            </a:r>
            <a:r>
              <a:rPr sz="1800" spc="-5" smtClean="0">
                <a:solidFill>
                  <a:srgbClr val="FFFFFF"/>
                </a:solidFill>
                <a:latin typeface="Times New Roman"/>
                <a:cs typeface="Times New Roman"/>
              </a:rPr>
              <a:t>can present </a:t>
            </a:r>
            <a:r>
              <a:rPr sz="1800" smtClean="0">
                <a:solidFill>
                  <a:srgbClr val="FFFFFF"/>
                </a:solidFill>
                <a:latin typeface="Times New Roman"/>
                <a:cs typeface="Times New Roman"/>
              </a:rPr>
              <a:t>in </a:t>
            </a:r>
            <a:r>
              <a:rPr sz="1800" spc="-5" smtClean="0">
                <a:solidFill>
                  <a:srgbClr val="FFFFFF"/>
                </a:solidFill>
                <a:latin typeface="Times New Roman"/>
                <a:cs typeface="Times New Roman"/>
              </a:rPr>
              <a:t>any region </a:t>
            </a:r>
            <a:r>
              <a:rPr sz="1800" smtClean="0">
                <a:solidFill>
                  <a:srgbClr val="FFFFFF"/>
                </a:solidFill>
                <a:latin typeface="Times New Roman"/>
                <a:cs typeface="Times New Roman"/>
              </a:rPr>
              <a:t>of  oral </a:t>
            </a:r>
            <a:r>
              <a:rPr sz="1800" spc="-20" smtClean="0">
                <a:solidFill>
                  <a:srgbClr val="FFFFFF"/>
                </a:solidFill>
                <a:latin typeface="Times New Roman"/>
                <a:cs typeface="Times New Roman"/>
              </a:rPr>
              <a:t>cavity. </a:t>
            </a:r>
            <a:r>
              <a:rPr sz="1800" spc="-5" smtClean="0">
                <a:solidFill>
                  <a:srgbClr val="FFFFFF"/>
                </a:solidFill>
                <a:latin typeface="Times New Roman"/>
                <a:cs typeface="Times New Roman"/>
              </a:rPr>
              <a:t>These </a:t>
            </a:r>
            <a:r>
              <a:rPr sz="1800" spc="-10" smtClean="0">
                <a:solidFill>
                  <a:srgbClr val="FFFFFF"/>
                </a:solidFill>
                <a:latin typeface="Times New Roman"/>
                <a:cs typeface="Times New Roman"/>
              </a:rPr>
              <a:t>may </a:t>
            </a:r>
            <a:r>
              <a:rPr sz="1800" smtClean="0">
                <a:solidFill>
                  <a:srgbClr val="FFFFFF"/>
                </a:solidFill>
                <a:latin typeface="Times New Roman"/>
                <a:cs typeface="Times New Roman"/>
              </a:rPr>
              <a:t>erupt </a:t>
            </a:r>
            <a:r>
              <a:rPr sz="1800" spc="-5" smtClean="0">
                <a:solidFill>
                  <a:srgbClr val="FFFFFF"/>
                </a:solidFill>
                <a:latin typeface="Times New Roman"/>
                <a:cs typeface="Times New Roman"/>
              </a:rPr>
              <a:t>or remain </a:t>
            </a:r>
            <a:r>
              <a:rPr sz="1800" smtClean="0">
                <a:solidFill>
                  <a:srgbClr val="FFFFFF"/>
                </a:solidFill>
                <a:latin typeface="Times New Roman"/>
                <a:cs typeface="Times New Roman"/>
              </a:rPr>
              <a:t>impacted and  </a:t>
            </a:r>
            <a:r>
              <a:rPr sz="1800" spc="-5" smtClean="0">
                <a:solidFill>
                  <a:srgbClr val="FFFFFF"/>
                </a:solidFill>
                <a:latin typeface="Times New Roman"/>
                <a:cs typeface="Times New Roman"/>
              </a:rPr>
              <a:t>may </a:t>
            </a:r>
            <a:r>
              <a:rPr sz="1800" smtClean="0">
                <a:solidFill>
                  <a:srgbClr val="FFFFFF"/>
                </a:solidFill>
                <a:latin typeface="Times New Roman"/>
                <a:cs typeface="Times New Roman"/>
              </a:rPr>
              <a:t>lead to various</a:t>
            </a:r>
            <a:r>
              <a:rPr sz="1800" spc="-10" smtClean="0">
                <a:solidFill>
                  <a:srgbClr val="FFFFFF"/>
                </a:solidFill>
                <a:latin typeface="Times New Roman"/>
                <a:cs typeface="Times New Roman"/>
              </a:rPr>
              <a:t> </a:t>
            </a:r>
            <a:r>
              <a:rPr sz="1800" smtClean="0">
                <a:solidFill>
                  <a:srgbClr val="FFFFFF"/>
                </a:solidFill>
                <a:latin typeface="Times New Roman"/>
                <a:cs typeface="Times New Roman"/>
              </a:rPr>
              <a:t>complications.</a:t>
            </a:r>
            <a:endParaRPr sz="1800" smtClean="0">
              <a:latin typeface="Times New Roman"/>
              <a:cs typeface="Times New Roman"/>
            </a:endParaRPr>
          </a:p>
          <a:p>
            <a:pPr marL="591820" algn="just">
              <a:lnSpc>
                <a:spcPct val="100000"/>
              </a:lnSpc>
              <a:spcBef>
                <a:spcPts val="1510"/>
              </a:spcBef>
            </a:pPr>
            <a:r>
              <a:rPr sz="1800" smtClean="0">
                <a:solidFill>
                  <a:srgbClr val="FFFFFF"/>
                </a:solidFill>
                <a:latin typeface="Times New Roman"/>
                <a:cs typeface="Times New Roman"/>
              </a:rPr>
              <a:t>(</a:t>
            </a:r>
            <a:r>
              <a:rPr sz="1800" dirty="0">
                <a:solidFill>
                  <a:srgbClr val="FFC000"/>
                </a:solidFill>
                <a:latin typeface="Times New Roman"/>
                <a:cs typeface="Times New Roman"/>
              </a:rPr>
              <a:t>Abhishek Parolia et al. </a:t>
            </a:r>
            <a:r>
              <a:rPr sz="1800" spc="-5" dirty="0">
                <a:solidFill>
                  <a:srgbClr val="FFC000"/>
                </a:solidFill>
                <a:latin typeface="Times New Roman"/>
                <a:cs typeface="Times New Roman"/>
              </a:rPr>
              <a:t>J </a:t>
            </a:r>
            <a:r>
              <a:rPr sz="1800" dirty="0">
                <a:solidFill>
                  <a:srgbClr val="FFC000"/>
                </a:solidFill>
                <a:latin typeface="Times New Roman"/>
                <a:cs typeface="Times New Roman"/>
              </a:rPr>
              <a:t>Conserv Dent. </a:t>
            </a:r>
            <a:r>
              <a:rPr sz="1800" spc="-20" dirty="0">
                <a:solidFill>
                  <a:srgbClr val="FFC000"/>
                </a:solidFill>
                <a:latin typeface="Times New Roman"/>
                <a:cs typeface="Times New Roman"/>
              </a:rPr>
              <a:t>2011</a:t>
            </a:r>
            <a:r>
              <a:rPr sz="1800" spc="-65" dirty="0">
                <a:solidFill>
                  <a:srgbClr val="FFC000"/>
                </a:solidFill>
                <a:latin typeface="Times New Roman"/>
                <a:cs typeface="Times New Roman"/>
              </a:rPr>
              <a:t> </a:t>
            </a:r>
            <a:r>
              <a:rPr sz="1800" dirty="0">
                <a:solidFill>
                  <a:srgbClr val="FFFFFF"/>
                </a:solidFill>
                <a:latin typeface="Times New Roman"/>
                <a:cs typeface="Times New Roman"/>
              </a:rPr>
              <a:t>)</a:t>
            </a:r>
            <a:r>
              <a:rPr sz="1800" baseline="25462" dirty="0">
                <a:solidFill>
                  <a:srgbClr val="FFFFFF"/>
                </a:solidFill>
                <a:latin typeface="Times New Roman"/>
                <a:cs typeface="Times New Roman"/>
              </a:rPr>
              <a:t>21</a:t>
            </a:r>
            <a:endParaRPr sz="1800" baseline="25462">
              <a:latin typeface="Times New Roman"/>
              <a:cs typeface="Times New Roman"/>
            </a:endParaRPr>
          </a:p>
        </p:txBody>
      </p:sp>
      <p:sp>
        <p:nvSpPr>
          <p:cNvPr id="3" name="object 3"/>
          <p:cNvSpPr/>
          <p:nvPr/>
        </p:nvSpPr>
        <p:spPr>
          <a:xfrm>
            <a:off x="5867400" y="685800"/>
            <a:ext cx="3276600" cy="2650236"/>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8324088" y="6465214"/>
            <a:ext cx="309880" cy="177800"/>
          </a:xfrm>
          <a:prstGeom prst="rect">
            <a:avLst/>
          </a:prstGeom>
        </p:spPr>
        <p:txBody>
          <a:bodyPr vert="horz" wrap="square" lIns="0" tIns="0" rIns="0" bIns="0" rtlCol="0">
            <a:spAutoFit/>
          </a:bodyPr>
          <a:lstStyle/>
          <a:p>
            <a:pPr marL="38100">
              <a:lnSpc>
                <a:spcPts val="1240"/>
              </a:lnSpc>
            </a:pPr>
            <a:fld id="{81D60167-4931-47E6-BA6A-407CBD079E47}" type="slidenum">
              <a:rPr sz="1200" dirty="0">
                <a:solidFill>
                  <a:srgbClr val="888888"/>
                </a:solidFill>
                <a:latin typeface="Carlito"/>
                <a:cs typeface="Carlito"/>
              </a:rPr>
              <a:pPr marL="38100">
                <a:lnSpc>
                  <a:spcPts val="1240"/>
                </a:lnSpc>
              </a:pPr>
              <a:t>40</a:t>
            </a:fld>
            <a:endParaRPr sz="1200">
              <a:latin typeface="Carlito"/>
              <a:cs typeface="Carlito"/>
            </a:endParaRPr>
          </a:p>
        </p:txBody>
      </p:sp>
      <p:sp>
        <p:nvSpPr>
          <p:cNvPr id="8" name="object 3"/>
          <p:cNvSpPr txBox="1"/>
          <p:nvPr/>
        </p:nvSpPr>
        <p:spPr>
          <a:xfrm>
            <a:off x="548640" y="4802200"/>
            <a:ext cx="4559935" cy="1944370"/>
          </a:xfrm>
          <a:prstGeom prst="rect">
            <a:avLst/>
          </a:prstGeom>
        </p:spPr>
        <p:txBody>
          <a:bodyPr vert="horz" wrap="square" lIns="0" tIns="13335" rIns="0" bIns="0" rtlCol="0">
            <a:spAutoFit/>
          </a:bodyPr>
          <a:lstStyle/>
          <a:p>
            <a:pPr marL="342900" indent="-343535">
              <a:lnSpc>
                <a:spcPct val="100000"/>
              </a:lnSpc>
              <a:spcBef>
                <a:spcPts val="105"/>
              </a:spcBef>
              <a:buFont typeface="Arial"/>
              <a:buChar char="•"/>
              <a:tabLst>
                <a:tab pos="342900" algn="l"/>
                <a:tab pos="343535" algn="l"/>
              </a:tabLst>
            </a:pPr>
            <a:r>
              <a:rPr sz="1700" dirty="0">
                <a:solidFill>
                  <a:srgbClr val="FFFFFF"/>
                </a:solidFill>
                <a:latin typeface="Times New Roman"/>
                <a:cs typeface="Times New Roman"/>
              </a:rPr>
              <a:t>Supernumerary </a:t>
            </a:r>
            <a:r>
              <a:rPr sz="1700" spc="-5" dirty="0">
                <a:solidFill>
                  <a:srgbClr val="FFFFFF"/>
                </a:solidFill>
                <a:latin typeface="Times New Roman"/>
                <a:cs typeface="Times New Roman"/>
              </a:rPr>
              <a:t>teeth </a:t>
            </a:r>
            <a:r>
              <a:rPr sz="1700" dirty="0">
                <a:solidFill>
                  <a:srgbClr val="FFFFFF"/>
                </a:solidFill>
                <a:latin typeface="Times New Roman"/>
                <a:cs typeface="Times New Roman"/>
              </a:rPr>
              <a:t>can</a:t>
            </a:r>
            <a:r>
              <a:rPr sz="1700" spc="-60" dirty="0">
                <a:solidFill>
                  <a:srgbClr val="FFFFFF"/>
                </a:solidFill>
                <a:latin typeface="Times New Roman"/>
                <a:cs typeface="Times New Roman"/>
              </a:rPr>
              <a:t> </a:t>
            </a:r>
            <a:r>
              <a:rPr sz="1700" dirty="0">
                <a:solidFill>
                  <a:srgbClr val="FFFFFF"/>
                </a:solidFill>
                <a:latin typeface="Times New Roman"/>
                <a:cs typeface="Times New Roman"/>
              </a:rPr>
              <a:t>cause:</a:t>
            </a:r>
            <a:endParaRPr sz="1700">
              <a:latin typeface="Times New Roman"/>
              <a:cs typeface="Times New Roman"/>
            </a:endParaRPr>
          </a:p>
          <a:p>
            <a:pPr marL="342900" indent="-343535">
              <a:lnSpc>
                <a:spcPct val="100000"/>
              </a:lnSpc>
              <a:spcBef>
                <a:spcPts val="1225"/>
              </a:spcBef>
              <a:buAutoNum type="alphaLcParenR"/>
              <a:tabLst>
                <a:tab pos="342900" algn="l"/>
                <a:tab pos="343535" algn="l"/>
              </a:tabLst>
            </a:pPr>
            <a:r>
              <a:rPr sz="1700" spc="-5" dirty="0">
                <a:solidFill>
                  <a:srgbClr val="FFFFFF"/>
                </a:solidFill>
                <a:latin typeface="Times New Roman"/>
                <a:cs typeface="Times New Roman"/>
              </a:rPr>
              <a:t>Non-eruption </a:t>
            </a:r>
            <a:r>
              <a:rPr sz="1700" dirty="0">
                <a:solidFill>
                  <a:srgbClr val="FFFFFF"/>
                </a:solidFill>
                <a:latin typeface="Times New Roman"/>
                <a:cs typeface="Times New Roman"/>
              </a:rPr>
              <a:t>of the adjacent</a:t>
            </a:r>
            <a:r>
              <a:rPr sz="1700" spc="-70" dirty="0">
                <a:solidFill>
                  <a:srgbClr val="FFFFFF"/>
                </a:solidFill>
                <a:latin typeface="Times New Roman"/>
                <a:cs typeface="Times New Roman"/>
              </a:rPr>
              <a:t> </a:t>
            </a:r>
            <a:r>
              <a:rPr sz="1700" spc="-5" dirty="0">
                <a:solidFill>
                  <a:srgbClr val="FFFFFF"/>
                </a:solidFill>
                <a:latin typeface="Times New Roman"/>
                <a:cs typeface="Times New Roman"/>
              </a:rPr>
              <a:t>teeth</a:t>
            </a:r>
            <a:endParaRPr sz="1700">
              <a:latin typeface="Times New Roman"/>
              <a:cs typeface="Times New Roman"/>
            </a:endParaRPr>
          </a:p>
          <a:p>
            <a:pPr marL="342900" indent="-343535">
              <a:lnSpc>
                <a:spcPct val="100000"/>
              </a:lnSpc>
              <a:spcBef>
                <a:spcPts val="1225"/>
              </a:spcBef>
              <a:buAutoNum type="alphaLcParenR"/>
              <a:tabLst>
                <a:tab pos="342900" algn="l"/>
                <a:tab pos="343535" algn="l"/>
              </a:tabLst>
            </a:pPr>
            <a:r>
              <a:rPr sz="1700" dirty="0">
                <a:solidFill>
                  <a:srgbClr val="FFFFFF"/>
                </a:solidFill>
                <a:latin typeface="Times New Roman"/>
                <a:cs typeface="Times New Roman"/>
              </a:rPr>
              <a:t>Delayed </a:t>
            </a:r>
            <a:r>
              <a:rPr sz="1700" spc="-5" dirty="0">
                <a:solidFill>
                  <a:srgbClr val="FFFFFF"/>
                </a:solidFill>
                <a:latin typeface="Times New Roman"/>
                <a:cs typeface="Times New Roman"/>
              </a:rPr>
              <a:t>eruption </a:t>
            </a:r>
            <a:r>
              <a:rPr sz="1700" dirty="0">
                <a:solidFill>
                  <a:srgbClr val="FFFFFF"/>
                </a:solidFill>
                <a:latin typeface="Times New Roman"/>
                <a:cs typeface="Times New Roman"/>
              </a:rPr>
              <a:t>of adjacent</a:t>
            </a:r>
            <a:r>
              <a:rPr sz="1700" spc="-100" dirty="0">
                <a:solidFill>
                  <a:srgbClr val="FFFFFF"/>
                </a:solidFill>
                <a:latin typeface="Times New Roman"/>
                <a:cs typeface="Times New Roman"/>
              </a:rPr>
              <a:t> </a:t>
            </a:r>
            <a:r>
              <a:rPr sz="1700" spc="-5" dirty="0">
                <a:solidFill>
                  <a:srgbClr val="FFFFFF"/>
                </a:solidFill>
                <a:latin typeface="Times New Roman"/>
                <a:cs typeface="Times New Roman"/>
              </a:rPr>
              <a:t>teeth</a:t>
            </a:r>
            <a:endParaRPr sz="1700">
              <a:latin typeface="Times New Roman"/>
              <a:cs typeface="Times New Roman"/>
            </a:endParaRPr>
          </a:p>
          <a:p>
            <a:pPr marL="342900" indent="-343535">
              <a:lnSpc>
                <a:spcPct val="100000"/>
              </a:lnSpc>
              <a:spcBef>
                <a:spcPts val="1225"/>
              </a:spcBef>
              <a:buAutoNum type="alphaLcParenR"/>
              <a:tabLst>
                <a:tab pos="342900" algn="l"/>
                <a:tab pos="343535" algn="l"/>
              </a:tabLst>
            </a:pPr>
            <a:r>
              <a:rPr sz="1700" spc="-5" dirty="0">
                <a:solidFill>
                  <a:srgbClr val="FFFFFF"/>
                </a:solidFill>
                <a:latin typeface="Times New Roman"/>
                <a:cs typeface="Times New Roman"/>
              </a:rPr>
              <a:t>Deflect </a:t>
            </a:r>
            <a:r>
              <a:rPr sz="1700" dirty="0">
                <a:solidFill>
                  <a:srgbClr val="FFFFFF"/>
                </a:solidFill>
                <a:latin typeface="Times New Roman"/>
                <a:cs typeface="Times New Roman"/>
              </a:rPr>
              <a:t>the </a:t>
            </a:r>
            <a:r>
              <a:rPr sz="1700" spc="-5" dirty="0">
                <a:solidFill>
                  <a:srgbClr val="FFFFFF"/>
                </a:solidFill>
                <a:latin typeface="Times New Roman"/>
                <a:cs typeface="Times New Roman"/>
              </a:rPr>
              <a:t>erupting teeth into </a:t>
            </a:r>
            <a:r>
              <a:rPr sz="1700" dirty="0">
                <a:solidFill>
                  <a:srgbClr val="FFFFFF"/>
                </a:solidFill>
                <a:latin typeface="Times New Roman"/>
                <a:cs typeface="Times New Roman"/>
              </a:rPr>
              <a:t>abnormal</a:t>
            </a:r>
            <a:r>
              <a:rPr sz="1700" spc="-10" dirty="0">
                <a:solidFill>
                  <a:srgbClr val="FFFFFF"/>
                </a:solidFill>
                <a:latin typeface="Times New Roman"/>
                <a:cs typeface="Times New Roman"/>
              </a:rPr>
              <a:t> </a:t>
            </a:r>
            <a:r>
              <a:rPr sz="1700" spc="-5" dirty="0">
                <a:solidFill>
                  <a:srgbClr val="FFFFFF"/>
                </a:solidFill>
                <a:latin typeface="Times New Roman"/>
                <a:cs typeface="Times New Roman"/>
              </a:rPr>
              <a:t>position</a:t>
            </a:r>
            <a:endParaRPr sz="1700">
              <a:latin typeface="Times New Roman"/>
              <a:cs typeface="Times New Roman"/>
            </a:endParaRPr>
          </a:p>
          <a:p>
            <a:pPr marL="342900" indent="-343535">
              <a:lnSpc>
                <a:spcPct val="100000"/>
              </a:lnSpc>
              <a:spcBef>
                <a:spcPts val="1225"/>
              </a:spcBef>
              <a:buAutoNum type="alphaLcParenR"/>
              <a:tabLst>
                <a:tab pos="342900" algn="l"/>
                <a:tab pos="343535" algn="l"/>
              </a:tabLst>
            </a:pPr>
            <a:r>
              <a:rPr sz="1700" dirty="0">
                <a:solidFill>
                  <a:srgbClr val="FFFFFF"/>
                </a:solidFill>
                <a:latin typeface="Times New Roman"/>
                <a:cs typeface="Times New Roman"/>
              </a:rPr>
              <a:t>Crowding </a:t>
            </a:r>
            <a:r>
              <a:rPr sz="1700" spc="-5" dirty="0">
                <a:solidFill>
                  <a:srgbClr val="FFFFFF"/>
                </a:solidFill>
                <a:latin typeface="Times New Roman"/>
                <a:cs typeface="Times New Roman"/>
              </a:rPr>
              <a:t>in </a:t>
            </a:r>
            <a:r>
              <a:rPr sz="1700" dirty="0">
                <a:solidFill>
                  <a:srgbClr val="FFFFFF"/>
                </a:solidFill>
                <a:latin typeface="Times New Roman"/>
                <a:cs typeface="Times New Roman"/>
              </a:rPr>
              <a:t>the dental</a:t>
            </a:r>
            <a:r>
              <a:rPr sz="1700" spc="-35" dirty="0">
                <a:solidFill>
                  <a:srgbClr val="FFFFFF"/>
                </a:solidFill>
                <a:latin typeface="Times New Roman"/>
                <a:cs typeface="Times New Roman"/>
              </a:rPr>
              <a:t> </a:t>
            </a:r>
            <a:r>
              <a:rPr sz="1700" dirty="0">
                <a:solidFill>
                  <a:srgbClr val="FFFFFF"/>
                </a:solidFill>
                <a:latin typeface="Times New Roman"/>
                <a:cs typeface="Times New Roman"/>
              </a:rPr>
              <a:t>arch</a:t>
            </a:r>
            <a:endParaRPr sz="1700">
              <a:latin typeface="Times New Roman"/>
              <a:cs typeface="Times New Roman"/>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7340" y="406095"/>
            <a:ext cx="8453755" cy="1925320"/>
          </a:xfrm>
          <a:prstGeom prst="rect">
            <a:avLst/>
          </a:prstGeom>
        </p:spPr>
        <p:txBody>
          <a:bodyPr vert="horz" wrap="square" lIns="0" tIns="12700" rIns="0" bIns="0" rtlCol="0">
            <a:spAutoFit/>
          </a:bodyPr>
          <a:lstStyle/>
          <a:p>
            <a:pPr marL="579755" indent="-567690">
              <a:lnSpc>
                <a:spcPct val="100000"/>
              </a:lnSpc>
              <a:spcBef>
                <a:spcPts val="100"/>
              </a:spcBef>
              <a:buFont typeface="Wingdings"/>
              <a:buChar char=""/>
              <a:tabLst>
                <a:tab pos="579755" algn="l"/>
                <a:tab pos="580390" algn="l"/>
              </a:tabLst>
            </a:pPr>
            <a:r>
              <a:rPr sz="1800" spc="-5" dirty="0">
                <a:solidFill>
                  <a:srgbClr val="FFFF00"/>
                </a:solidFill>
                <a:latin typeface="Times New Roman"/>
                <a:cs typeface="Times New Roman"/>
              </a:rPr>
              <a:t>MISSING </a:t>
            </a:r>
            <a:r>
              <a:rPr sz="1800" dirty="0">
                <a:solidFill>
                  <a:srgbClr val="FFFF00"/>
                </a:solidFill>
                <a:latin typeface="Times New Roman"/>
                <a:cs typeface="Times New Roman"/>
              </a:rPr>
              <a:t>TEETH: </a:t>
            </a:r>
            <a:r>
              <a:rPr sz="1800" spc="-15" dirty="0">
                <a:solidFill>
                  <a:srgbClr val="FFFFFF"/>
                </a:solidFill>
                <a:latin typeface="Times New Roman"/>
                <a:cs typeface="Times New Roman"/>
              </a:rPr>
              <a:t>True </a:t>
            </a:r>
            <a:r>
              <a:rPr sz="1800" dirty="0">
                <a:solidFill>
                  <a:srgbClr val="FFFFFF"/>
                </a:solidFill>
                <a:latin typeface="Times New Roman"/>
                <a:cs typeface="Times New Roman"/>
              </a:rPr>
              <a:t>anodontia or congenital absence of teeth </a:t>
            </a:r>
            <a:r>
              <a:rPr sz="1800" spc="-5" dirty="0">
                <a:solidFill>
                  <a:srgbClr val="FFFFFF"/>
                </a:solidFill>
                <a:latin typeface="Times New Roman"/>
                <a:cs typeface="Times New Roman"/>
              </a:rPr>
              <a:t>may </a:t>
            </a:r>
            <a:r>
              <a:rPr sz="1800" dirty="0">
                <a:solidFill>
                  <a:srgbClr val="FFFFFF"/>
                </a:solidFill>
                <a:latin typeface="Times New Roman"/>
                <a:cs typeface="Times New Roman"/>
              </a:rPr>
              <a:t>be of 2</a:t>
            </a:r>
            <a:r>
              <a:rPr sz="1800" spc="-150" dirty="0">
                <a:solidFill>
                  <a:srgbClr val="FFFFFF"/>
                </a:solidFill>
                <a:latin typeface="Times New Roman"/>
                <a:cs typeface="Times New Roman"/>
              </a:rPr>
              <a:t> </a:t>
            </a:r>
            <a:r>
              <a:rPr sz="1800" spc="5" dirty="0">
                <a:solidFill>
                  <a:srgbClr val="FFFFFF"/>
                </a:solidFill>
                <a:latin typeface="Times New Roman"/>
                <a:cs typeface="Times New Roman"/>
              </a:rPr>
              <a:t>types.</a:t>
            </a:r>
            <a:endParaRPr sz="1800">
              <a:latin typeface="Times New Roman"/>
              <a:cs typeface="Times New Roman"/>
            </a:endParaRPr>
          </a:p>
          <a:p>
            <a:pPr>
              <a:lnSpc>
                <a:spcPct val="100000"/>
              </a:lnSpc>
              <a:spcBef>
                <a:spcPts val="55"/>
              </a:spcBef>
            </a:pPr>
            <a:endParaRPr sz="2250">
              <a:latin typeface="Times New Roman"/>
              <a:cs typeface="Times New Roman"/>
            </a:endParaRPr>
          </a:p>
          <a:p>
            <a:pPr marL="579755" marR="5080" indent="-567690">
              <a:lnSpc>
                <a:spcPct val="150000"/>
              </a:lnSpc>
              <a:tabLst>
                <a:tab pos="579755" algn="l"/>
              </a:tabLst>
            </a:pPr>
            <a:r>
              <a:rPr sz="1800" dirty="0">
                <a:solidFill>
                  <a:srgbClr val="FFFFFF"/>
                </a:solidFill>
                <a:latin typeface="Times New Roman"/>
                <a:cs typeface="Times New Roman"/>
              </a:rPr>
              <a:t>1.	</a:t>
            </a:r>
            <a:r>
              <a:rPr sz="1800" spc="-25" dirty="0">
                <a:solidFill>
                  <a:srgbClr val="FFC000"/>
                </a:solidFill>
                <a:latin typeface="Times New Roman"/>
                <a:cs typeface="Times New Roman"/>
              </a:rPr>
              <a:t>Total </a:t>
            </a:r>
            <a:r>
              <a:rPr sz="1800" dirty="0">
                <a:solidFill>
                  <a:srgbClr val="FFC000"/>
                </a:solidFill>
                <a:latin typeface="Times New Roman"/>
                <a:cs typeface="Times New Roman"/>
              </a:rPr>
              <a:t>anodontia</a:t>
            </a:r>
            <a:r>
              <a:rPr sz="1800" dirty="0">
                <a:solidFill>
                  <a:srgbClr val="FFFFFF"/>
                </a:solidFill>
                <a:latin typeface="Times New Roman"/>
                <a:cs typeface="Times New Roman"/>
              </a:rPr>
              <a:t>: </a:t>
            </a:r>
            <a:r>
              <a:rPr sz="1800" spc="-5" dirty="0">
                <a:solidFill>
                  <a:srgbClr val="FFFFFF"/>
                </a:solidFill>
                <a:latin typeface="Times New Roman"/>
                <a:cs typeface="Times New Roman"/>
              </a:rPr>
              <a:t>All </a:t>
            </a:r>
            <a:r>
              <a:rPr sz="1800" dirty="0">
                <a:solidFill>
                  <a:srgbClr val="FFFFFF"/>
                </a:solidFill>
                <a:latin typeface="Times New Roman"/>
                <a:cs typeface="Times New Roman"/>
              </a:rPr>
              <a:t>the </a:t>
            </a:r>
            <a:r>
              <a:rPr sz="1800" spc="-5" dirty="0">
                <a:solidFill>
                  <a:srgbClr val="FFFFFF"/>
                </a:solidFill>
                <a:latin typeface="Times New Roman"/>
                <a:cs typeface="Times New Roman"/>
              </a:rPr>
              <a:t>teeth are missing, </a:t>
            </a:r>
            <a:r>
              <a:rPr sz="1800" spc="-10" dirty="0">
                <a:solidFill>
                  <a:srgbClr val="FFFFFF"/>
                </a:solidFill>
                <a:latin typeface="Times New Roman"/>
                <a:cs typeface="Times New Roman"/>
              </a:rPr>
              <a:t>may </a:t>
            </a:r>
            <a:r>
              <a:rPr sz="1800" dirty="0">
                <a:solidFill>
                  <a:srgbClr val="FFFFFF"/>
                </a:solidFill>
                <a:latin typeface="Times New Roman"/>
                <a:cs typeface="Times New Roman"/>
              </a:rPr>
              <a:t>involve </a:t>
            </a:r>
            <a:r>
              <a:rPr sz="1800" spc="-5" dirty="0">
                <a:solidFill>
                  <a:srgbClr val="FFFFFF"/>
                </a:solidFill>
                <a:latin typeface="Times New Roman"/>
                <a:cs typeface="Times New Roman"/>
              </a:rPr>
              <a:t>both </a:t>
            </a:r>
            <a:r>
              <a:rPr sz="1800" dirty="0">
                <a:solidFill>
                  <a:srgbClr val="FFFFFF"/>
                </a:solidFill>
                <a:latin typeface="Times New Roman"/>
                <a:cs typeface="Times New Roman"/>
              </a:rPr>
              <a:t>the deciduous and the  </a:t>
            </a:r>
            <a:r>
              <a:rPr sz="1800" spc="-5" dirty="0">
                <a:solidFill>
                  <a:srgbClr val="FFFFFF"/>
                </a:solidFill>
                <a:latin typeface="Times New Roman"/>
                <a:cs typeface="Times New Roman"/>
              </a:rPr>
              <a:t>permanent </a:t>
            </a:r>
            <a:r>
              <a:rPr sz="1800" dirty="0">
                <a:solidFill>
                  <a:srgbClr val="FFFFFF"/>
                </a:solidFill>
                <a:latin typeface="Times New Roman"/>
                <a:cs typeface="Times New Roman"/>
              </a:rPr>
              <a:t>dentition</a:t>
            </a:r>
            <a:r>
              <a:rPr sz="1800" spc="-10" dirty="0">
                <a:solidFill>
                  <a:srgbClr val="FFFFFF"/>
                </a:solidFill>
                <a:latin typeface="Times New Roman"/>
                <a:cs typeface="Times New Roman"/>
              </a:rPr>
              <a:t> </a:t>
            </a:r>
            <a:r>
              <a:rPr sz="1800" dirty="0">
                <a:solidFill>
                  <a:srgbClr val="FFFFFF"/>
                </a:solidFill>
                <a:latin typeface="Times New Roman"/>
                <a:cs typeface="Times New Roman"/>
              </a:rPr>
              <a:t>.</a:t>
            </a:r>
            <a:endParaRPr sz="1800">
              <a:latin typeface="Times New Roman"/>
              <a:cs typeface="Times New Roman"/>
            </a:endParaRPr>
          </a:p>
          <a:p>
            <a:pPr marL="579755">
              <a:lnSpc>
                <a:spcPct val="100000"/>
              </a:lnSpc>
              <a:spcBef>
                <a:spcPts val="1515"/>
              </a:spcBef>
            </a:pPr>
            <a:r>
              <a:rPr sz="1800" dirty="0">
                <a:solidFill>
                  <a:srgbClr val="FFFFFF"/>
                </a:solidFill>
                <a:latin typeface="Times New Roman"/>
                <a:cs typeface="Times New Roman"/>
              </a:rPr>
              <a:t>This </a:t>
            </a:r>
            <a:r>
              <a:rPr sz="1800" spc="-5" dirty="0">
                <a:solidFill>
                  <a:srgbClr val="FFFFFF"/>
                </a:solidFill>
                <a:latin typeface="Times New Roman"/>
                <a:cs typeface="Times New Roman"/>
              </a:rPr>
              <a:t>is </a:t>
            </a:r>
            <a:r>
              <a:rPr sz="1800" dirty="0">
                <a:solidFill>
                  <a:srgbClr val="FFFFFF"/>
                </a:solidFill>
                <a:latin typeface="Times New Roman"/>
                <a:cs typeface="Times New Roman"/>
              </a:rPr>
              <a:t>a rare condition, eg: hereditary ectodermal</a:t>
            </a:r>
            <a:r>
              <a:rPr sz="1800" spc="-70" dirty="0">
                <a:solidFill>
                  <a:srgbClr val="FFFFFF"/>
                </a:solidFill>
                <a:latin typeface="Times New Roman"/>
                <a:cs typeface="Times New Roman"/>
              </a:rPr>
              <a:t> </a:t>
            </a:r>
            <a:r>
              <a:rPr sz="1800" dirty="0">
                <a:solidFill>
                  <a:srgbClr val="FFFFFF"/>
                </a:solidFill>
                <a:latin typeface="Times New Roman"/>
                <a:cs typeface="Times New Roman"/>
              </a:rPr>
              <a:t>dysplasia</a:t>
            </a:r>
            <a:endParaRPr sz="1800">
              <a:latin typeface="Times New Roman"/>
              <a:cs typeface="Times New Roman"/>
            </a:endParaRPr>
          </a:p>
        </p:txBody>
      </p:sp>
      <p:sp>
        <p:nvSpPr>
          <p:cNvPr id="3" name="object 3"/>
          <p:cNvSpPr/>
          <p:nvPr/>
        </p:nvSpPr>
        <p:spPr>
          <a:xfrm>
            <a:off x="914400" y="2514600"/>
            <a:ext cx="2362200" cy="16002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object 4"/>
          <p:cNvSpPr/>
          <p:nvPr/>
        </p:nvSpPr>
        <p:spPr>
          <a:xfrm>
            <a:off x="3352800" y="2514600"/>
            <a:ext cx="2362200" cy="160020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txBox="1"/>
          <p:nvPr/>
        </p:nvSpPr>
        <p:spPr>
          <a:xfrm>
            <a:off x="307340" y="4472512"/>
            <a:ext cx="8376920" cy="1672589"/>
          </a:xfrm>
          <a:prstGeom prst="rect">
            <a:avLst/>
          </a:prstGeom>
        </p:spPr>
        <p:txBody>
          <a:bodyPr vert="horz" wrap="square" lIns="0" tIns="150495" rIns="0" bIns="0" rtlCol="0">
            <a:spAutoFit/>
          </a:bodyPr>
          <a:lstStyle/>
          <a:p>
            <a:pPr marL="12700">
              <a:lnSpc>
                <a:spcPct val="100000"/>
              </a:lnSpc>
              <a:spcBef>
                <a:spcPts val="1185"/>
              </a:spcBef>
              <a:tabLst>
                <a:tab pos="579755" algn="l"/>
              </a:tabLst>
            </a:pPr>
            <a:r>
              <a:rPr sz="1800" spc="-5" dirty="0">
                <a:solidFill>
                  <a:srgbClr val="FFFFFF"/>
                </a:solidFill>
                <a:latin typeface="Times New Roman"/>
                <a:cs typeface="Times New Roman"/>
              </a:rPr>
              <a:t>2.	</a:t>
            </a:r>
            <a:r>
              <a:rPr sz="1800" dirty="0">
                <a:solidFill>
                  <a:srgbClr val="FFC000"/>
                </a:solidFill>
                <a:latin typeface="Times New Roman"/>
                <a:cs typeface="Times New Roman"/>
              </a:rPr>
              <a:t>Partial</a:t>
            </a:r>
            <a:r>
              <a:rPr sz="1800" spc="60" dirty="0">
                <a:solidFill>
                  <a:srgbClr val="FFC000"/>
                </a:solidFill>
                <a:latin typeface="Times New Roman"/>
                <a:cs typeface="Times New Roman"/>
              </a:rPr>
              <a:t> </a:t>
            </a:r>
            <a:r>
              <a:rPr sz="1800" spc="-5" dirty="0">
                <a:solidFill>
                  <a:srgbClr val="FFC000"/>
                </a:solidFill>
                <a:latin typeface="Times New Roman"/>
                <a:cs typeface="Times New Roman"/>
              </a:rPr>
              <a:t>anodontia</a:t>
            </a:r>
            <a:r>
              <a:rPr sz="1800" spc="-5" dirty="0">
                <a:solidFill>
                  <a:srgbClr val="FFFF00"/>
                </a:solidFill>
                <a:latin typeface="Times New Roman"/>
                <a:cs typeface="Times New Roman"/>
              </a:rPr>
              <a:t>:</a:t>
            </a:r>
            <a:r>
              <a:rPr sz="1800" spc="80" dirty="0">
                <a:solidFill>
                  <a:srgbClr val="FFFF00"/>
                </a:solidFill>
                <a:latin typeface="Times New Roman"/>
                <a:cs typeface="Times New Roman"/>
              </a:rPr>
              <a:t> </a:t>
            </a:r>
            <a:r>
              <a:rPr sz="1800" spc="-5" dirty="0">
                <a:solidFill>
                  <a:srgbClr val="FFFFFF"/>
                </a:solidFill>
                <a:latin typeface="Times New Roman"/>
                <a:cs typeface="Times New Roman"/>
              </a:rPr>
              <a:t>Hypodontia/oligodontia</a:t>
            </a:r>
            <a:r>
              <a:rPr sz="1800" spc="70" dirty="0">
                <a:solidFill>
                  <a:srgbClr val="FFFFFF"/>
                </a:solidFill>
                <a:latin typeface="Times New Roman"/>
                <a:cs typeface="Times New Roman"/>
              </a:rPr>
              <a:t> </a:t>
            </a:r>
            <a:r>
              <a:rPr sz="1800" spc="-5" dirty="0">
                <a:solidFill>
                  <a:srgbClr val="FFFFFF"/>
                </a:solidFill>
                <a:latin typeface="Times New Roman"/>
                <a:cs typeface="Times New Roman"/>
              </a:rPr>
              <a:t>involves</a:t>
            </a:r>
            <a:r>
              <a:rPr sz="1800" spc="70" dirty="0">
                <a:solidFill>
                  <a:srgbClr val="FFFFFF"/>
                </a:solidFill>
                <a:latin typeface="Times New Roman"/>
                <a:cs typeface="Times New Roman"/>
              </a:rPr>
              <a:t> </a:t>
            </a:r>
            <a:r>
              <a:rPr sz="1800" spc="-5" dirty="0">
                <a:solidFill>
                  <a:srgbClr val="FFFFFF"/>
                </a:solidFill>
                <a:latin typeface="Times New Roman"/>
                <a:cs typeface="Times New Roman"/>
              </a:rPr>
              <a:t>one</a:t>
            </a:r>
            <a:r>
              <a:rPr sz="1800" spc="70" dirty="0">
                <a:solidFill>
                  <a:srgbClr val="FFFFFF"/>
                </a:solidFill>
                <a:latin typeface="Times New Roman"/>
                <a:cs typeface="Times New Roman"/>
              </a:rPr>
              <a:t> </a:t>
            </a:r>
            <a:r>
              <a:rPr sz="1800" spc="-5" dirty="0">
                <a:solidFill>
                  <a:srgbClr val="FFFFFF"/>
                </a:solidFill>
                <a:latin typeface="Times New Roman"/>
                <a:cs typeface="Times New Roman"/>
              </a:rPr>
              <a:t>or</a:t>
            </a:r>
            <a:r>
              <a:rPr sz="1800" spc="70" dirty="0">
                <a:solidFill>
                  <a:srgbClr val="FFFFFF"/>
                </a:solidFill>
                <a:latin typeface="Times New Roman"/>
                <a:cs typeface="Times New Roman"/>
              </a:rPr>
              <a:t> </a:t>
            </a:r>
            <a:r>
              <a:rPr sz="1800" spc="-5" dirty="0">
                <a:solidFill>
                  <a:srgbClr val="FFFFFF"/>
                </a:solidFill>
                <a:latin typeface="Times New Roman"/>
                <a:cs typeface="Times New Roman"/>
              </a:rPr>
              <a:t>more</a:t>
            </a:r>
            <a:r>
              <a:rPr sz="1800" spc="65" dirty="0">
                <a:solidFill>
                  <a:srgbClr val="FFFFFF"/>
                </a:solidFill>
                <a:latin typeface="Times New Roman"/>
                <a:cs typeface="Times New Roman"/>
              </a:rPr>
              <a:t> </a:t>
            </a:r>
            <a:r>
              <a:rPr sz="1800" spc="-5" dirty="0">
                <a:solidFill>
                  <a:srgbClr val="FFFFFF"/>
                </a:solidFill>
                <a:latin typeface="Times New Roman"/>
                <a:cs typeface="Times New Roman"/>
              </a:rPr>
              <a:t>teeth</a:t>
            </a:r>
            <a:r>
              <a:rPr sz="1800" spc="65" dirty="0">
                <a:solidFill>
                  <a:srgbClr val="FFFFFF"/>
                </a:solidFill>
                <a:latin typeface="Times New Roman"/>
                <a:cs typeface="Times New Roman"/>
              </a:rPr>
              <a:t> </a:t>
            </a:r>
            <a:r>
              <a:rPr sz="1800" dirty="0">
                <a:solidFill>
                  <a:srgbClr val="FFFFFF"/>
                </a:solidFill>
                <a:latin typeface="Times New Roman"/>
                <a:cs typeface="Times New Roman"/>
              </a:rPr>
              <a:t>and</a:t>
            </a:r>
            <a:r>
              <a:rPr sz="1800" spc="65" dirty="0">
                <a:solidFill>
                  <a:srgbClr val="FFFFFF"/>
                </a:solidFill>
                <a:latin typeface="Times New Roman"/>
                <a:cs typeface="Times New Roman"/>
              </a:rPr>
              <a:t> </a:t>
            </a:r>
            <a:r>
              <a:rPr sz="1800" dirty="0">
                <a:solidFill>
                  <a:srgbClr val="FFFFFF"/>
                </a:solidFill>
                <a:latin typeface="Times New Roman"/>
                <a:cs typeface="Times New Roman"/>
              </a:rPr>
              <a:t>is</a:t>
            </a:r>
            <a:r>
              <a:rPr sz="1800" spc="50" dirty="0">
                <a:solidFill>
                  <a:srgbClr val="FFFFFF"/>
                </a:solidFill>
                <a:latin typeface="Times New Roman"/>
                <a:cs typeface="Times New Roman"/>
              </a:rPr>
              <a:t> </a:t>
            </a:r>
            <a:r>
              <a:rPr sz="1800" dirty="0">
                <a:solidFill>
                  <a:srgbClr val="FFFFFF"/>
                </a:solidFill>
                <a:latin typeface="Times New Roman"/>
                <a:cs typeface="Times New Roman"/>
              </a:rPr>
              <a:t>a</a:t>
            </a:r>
            <a:r>
              <a:rPr sz="1800" spc="80" dirty="0">
                <a:solidFill>
                  <a:srgbClr val="FFFFFF"/>
                </a:solidFill>
                <a:latin typeface="Times New Roman"/>
                <a:cs typeface="Times New Roman"/>
              </a:rPr>
              <a:t> </a:t>
            </a:r>
            <a:r>
              <a:rPr sz="1800" spc="-5" dirty="0">
                <a:solidFill>
                  <a:srgbClr val="FFFFFF"/>
                </a:solidFill>
                <a:latin typeface="Times New Roman"/>
                <a:cs typeface="Times New Roman"/>
              </a:rPr>
              <a:t>rather</a:t>
            </a:r>
            <a:endParaRPr sz="1800">
              <a:latin typeface="Times New Roman"/>
              <a:cs typeface="Times New Roman"/>
            </a:endParaRPr>
          </a:p>
          <a:p>
            <a:pPr marL="579755">
              <a:lnSpc>
                <a:spcPct val="100000"/>
              </a:lnSpc>
              <a:spcBef>
                <a:spcPts val="1085"/>
              </a:spcBef>
            </a:pPr>
            <a:r>
              <a:rPr sz="1800" spc="-5" dirty="0">
                <a:solidFill>
                  <a:srgbClr val="FFFFFF"/>
                </a:solidFill>
                <a:latin typeface="Times New Roman"/>
                <a:cs typeface="Times New Roman"/>
              </a:rPr>
              <a:t>common</a:t>
            </a:r>
            <a:r>
              <a:rPr sz="1800" dirty="0">
                <a:solidFill>
                  <a:srgbClr val="FFFFFF"/>
                </a:solidFill>
                <a:latin typeface="Times New Roman"/>
                <a:cs typeface="Times New Roman"/>
              </a:rPr>
              <a:t> condition.</a:t>
            </a:r>
            <a:endParaRPr sz="1800">
              <a:latin typeface="Times New Roman"/>
              <a:cs typeface="Times New Roman"/>
            </a:endParaRPr>
          </a:p>
          <a:p>
            <a:pPr marL="579755">
              <a:lnSpc>
                <a:spcPct val="100000"/>
              </a:lnSpc>
              <a:spcBef>
                <a:spcPts val="1075"/>
              </a:spcBef>
            </a:pPr>
            <a:r>
              <a:rPr sz="1800" dirty="0">
                <a:solidFill>
                  <a:srgbClr val="FFFFFF"/>
                </a:solidFill>
                <a:latin typeface="Times New Roman"/>
                <a:cs typeface="Times New Roman"/>
              </a:rPr>
              <a:t>Induced or false anodontia occurs </a:t>
            </a:r>
            <a:r>
              <a:rPr sz="1800" spc="-5" dirty="0">
                <a:solidFill>
                  <a:srgbClr val="FFFFFF"/>
                </a:solidFill>
                <a:latin typeface="Times New Roman"/>
                <a:cs typeface="Times New Roman"/>
              </a:rPr>
              <a:t>as </a:t>
            </a:r>
            <a:r>
              <a:rPr sz="1800" dirty="0">
                <a:solidFill>
                  <a:srgbClr val="FFFFFF"/>
                </a:solidFill>
                <a:latin typeface="Times New Roman"/>
                <a:cs typeface="Times New Roman"/>
              </a:rPr>
              <a:t>a result of extraction of all</a:t>
            </a:r>
            <a:r>
              <a:rPr sz="1800" spc="-75" dirty="0">
                <a:solidFill>
                  <a:srgbClr val="FFFFFF"/>
                </a:solidFill>
                <a:latin typeface="Times New Roman"/>
                <a:cs typeface="Times New Roman"/>
              </a:rPr>
              <a:t> </a:t>
            </a:r>
            <a:r>
              <a:rPr sz="1800" dirty="0">
                <a:solidFill>
                  <a:srgbClr val="FFFFFF"/>
                </a:solidFill>
                <a:latin typeface="Times New Roman"/>
                <a:cs typeface="Times New Roman"/>
              </a:rPr>
              <a:t>teeth.</a:t>
            </a:r>
            <a:endParaRPr sz="1800">
              <a:latin typeface="Times New Roman"/>
              <a:cs typeface="Times New Roman"/>
            </a:endParaRPr>
          </a:p>
          <a:p>
            <a:pPr marL="579755">
              <a:lnSpc>
                <a:spcPct val="100000"/>
              </a:lnSpc>
              <a:spcBef>
                <a:spcPts val="1080"/>
              </a:spcBef>
            </a:pPr>
            <a:r>
              <a:rPr sz="1800" dirty="0">
                <a:solidFill>
                  <a:srgbClr val="FFFFFF"/>
                </a:solidFill>
                <a:latin typeface="Times New Roman"/>
                <a:cs typeface="Times New Roman"/>
              </a:rPr>
              <a:t>The term ‘Psuedoanodontia’ </a:t>
            </a:r>
            <a:r>
              <a:rPr sz="1800" spc="-5" dirty="0">
                <a:solidFill>
                  <a:srgbClr val="FFFFFF"/>
                </a:solidFill>
                <a:latin typeface="Times New Roman"/>
                <a:cs typeface="Times New Roman"/>
              </a:rPr>
              <a:t>is sometimes </a:t>
            </a:r>
            <a:r>
              <a:rPr sz="1800" dirty="0">
                <a:solidFill>
                  <a:srgbClr val="FFFFFF"/>
                </a:solidFill>
                <a:latin typeface="Times New Roman"/>
                <a:cs typeface="Times New Roman"/>
              </a:rPr>
              <a:t>applied to multiple unerupted</a:t>
            </a:r>
            <a:r>
              <a:rPr sz="1800" spc="-185" dirty="0">
                <a:solidFill>
                  <a:srgbClr val="FFFFFF"/>
                </a:solidFill>
                <a:latin typeface="Times New Roman"/>
                <a:cs typeface="Times New Roman"/>
              </a:rPr>
              <a:t> </a:t>
            </a:r>
            <a:r>
              <a:rPr sz="1800" dirty="0">
                <a:solidFill>
                  <a:srgbClr val="FFFFFF"/>
                </a:solidFill>
                <a:latin typeface="Times New Roman"/>
                <a:cs typeface="Times New Roman"/>
              </a:rPr>
              <a:t>teeth</a:t>
            </a:r>
            <a:endParaRPr sz="1800">
              <a:latin typeface="Times New Roman"/>
              <a:cs typeface="Times New Roman"/>
            </a:endParaRPr>
          </a:p>
        </p:txBody>
      </p:sp>
      <p:sp>
        <p:nvSpPr>
          <p:cNvPr id="6" name="object 6"/>
          <p:cNvSpPr/>
          <p:nvPr/>
        </p:nvSpPr>
        <p:spPr>
          <a:xfrm>
            <a:off x="5791200" y="2514600"/>
            <a:ext cx="2362200" cy="1600200"/>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 name="object 7"/>
          <p:cNvSpPr txBox="1"/>
          <p:nvPr/>
        </p:nvSpPr>
        <p:spPr>
          <a:xfrm>
            <a:off x="8324088" y="6465214"/>
            <a:ext cx="309880" cy="177800"/>
          </a:xfrm>
          <a:prstGeom prst="rect">
            <a:avLst/>
          </a:prstGeom>
        </p:spPr>
        <p:txBody>
          <a:bodyPr vert="horz" wrap="square" lIns="0" tIns="0" rIns="0" bIns="0" rtlCol="0">
            <a:spAutoFit/>
          </a:bodyPr>
          <a:lstStyle/>
          <a:p>
            <a:pPr marL="38100">
              <a:lnSpc>
                <a:spcPts val="1240"/>
              </a:lnSpc>
            </a:pPr>
            <a:fld id="{81D60167-4931-47E6-BA6A-407CBD079E47}" type="slidenum">
              <a:rPr sz="1200" dirty="0">
                <a:solidFill>
                  <a:srgbClr val="888888"/>
                </a:solidFill>
                <a:latin typeface="Carlito"/>
                <a:cs typeface="Carlito"/>
              </a:rPr>
              <a:pPr marL="38100">
                <a:lnSpc>
                  <a:spcPts val="1240"/>
                </a:lnSpc>
              </a:pPr>
              <a:t>41</a:t>
            </a:fld>
            <a:endParaRPr sz="1200">
              <a:latin typeface="Carlito"/>
              <a:cs typeface="Carlito"/>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483544" y="1435544"/>
            <a:ext cx="4217035" cy="3455035"/>
            <a:chOff x="4483544" y="1435544"/>
            <a:chExt cx="4217035" cy="3455035"/>
          </a:xfrm>
        </p:grpSpPr>
        <p:sp>
          <p:nvSpPr>
            <p:cNvPr id="3" name="object 3"/>
            <p:cNvSpPr/>
            <p:nvPr/>
          </p:nvSpPr>
          <p:spPr>
            <a:xfrm>
              <a:off x="4496562" y="1448562"/>
              <a:ext cx="4191000" cy="3429000"/>
            </a:xfrm>
            <a:custGeom>
              <a:avLst/>
              <a:gdLst/>
              <a:ahLst/>
              <a:cxnLst/>
              <a:rect l="l" t="t" r="r" b="b"/>
              <a:pathLst>
                <a:path w="4191000" h="3429000">
                  <a:moveTo>
                    <a:pt x="4190999" y="0"/>
                  </a:moveTo>
                  <a:lnTo>
                    <a:pt x="0" y="0"/>
                  </a:lnTo>
                  <a:lnTo>
                    <a:pt x="0" y="3429000"/>
                  </a:lnTo>
                  <a:lnTo>
                    <a:pt x="4190999" y="3429000"/>
                  </a:lnTo>
                  <a:lnTo>
                    <a:pt x="4190999" y="0"/>
                  </a:lnTo>
                  <a:close/>
                </a:path>
              </a:pathLst>
            </a:custGeom>
            <a:solidFill>
              <a:srgbClr val="4F81BC"/>
            </a:solidFill>
          </p:spPr>
          <p:txBody>
            <a:bodyPr wrap="square" lIns="0" tIns="0" rIns="0" bIns="0" rtlCol="0"/>
            <a:lstStyle/>
            <a:p>
              <a:endParaRPr/>
            </a:p>
          </p:txBody>
        </p:sp>
        <p:sp>
          <p:nvSpPr>
            <p:cNvPr id="4" name="object 4"/>
            <p:cNvSpPr/>
            <p:nvPr/>
          </p:nvSpPr>
          <p:spPr>
            <a:xfrm>
              <a:off x="4496562" y="1448562"/>
              <a:ext cx="4191000" cy="3429000"/>
            </a:xfrm>
            <a:custGeom>
              <a:avLst/>
              <a:gdLst/>
              <a:ahLst/>
              <a:cxnLst/>
              <a:rect l="l" t="t" r="r" b="b"/>
              <a:pathLst>
                <a:path w="4191000" h="3429000">
                  <a:moveTo>
                    <a:pt x="0" y="3429000"/>
                  </a:moveTo>
                  <a:lnTo>
                    <a:pt x="4190999" y="3429000"/>
                  </a:lnTo>
                  <a:lnTo>
                    <a:pt x="4190999" y="0"/>
                  </a:lnTo>
                  <a:lnTo>
                    <a:pt x="0" y="0"/>
                  </a:lnTo>
                  <a:lnTo>
                    <a:pt x="0" y="3429000"/>
                  </a:lnTo>
                  <a:close/>
                </a:path>
              </a:pathLst>
            </a:custGeom>
            <a:ln w="25908">
              <a:solidFill>
                <a:srgbClr val="385D89"/>
              </a:solidFill>
            </a:ln>
          </p:spPr>
          <p:txBody>
            <a:bodyPr wrap="square" lIns="0" tIns="0" rIns="0" bIns="0" rtlCol="0"/>
            <a:lstStyle/>
            <a:p>
              <a:endParaRPr/>
            </a:p>
          </p:txBody>
        </p:sp>
      </p:grpSp>
      <p:sp>
        <p:nvSpPr>
          <p:cNvPr id="5" name="object 5"/>
          <p:cNvSpPr txBox="1"/>
          <p:nvPr/>
        </p:nvSpPr>
        <p:spPr>
          <a:xfrm>
            <a:off x="358140" y="2098675"/>
            <a:ext cx="3699510" cy="2056130"/>
          </a:xfrm>
          <a:prstGeom prst="rect">
            <a:avLst/>
          </a:prstGeom>
        </p:spPr>
        <p:txBody>
          <a:bodyPr vert="horz" wrap="square" lIns="0" tIns="12700" rIns="0" bIns="0" rtlCol="0">
            <a:spAutoFit/>
          </a:bodyPr>
          <a:lstStyle/>
          <a:p>
            <a:pPr marL="498475" indent="-461009">
              <a:lnSpc>
                <a:spcPct val="100000"/>
              </a:lnSpc>
              <a:spcBef>
                <a:spcPts val="100"/>
              </a:spcBef>
              <a:buAutoNum type="arabicPeriod"/>
              <a:tabLst>
                <a:tab pos="498475" algn="l"/>
                <a:tab pos="499109" algn="l"/>
              </a:tabLst>
            </a:pPr>
            <a:r>
              <a:rPr sz="1800" dirty="0">
                <a:solidFill>
                  <a:srgbClr val="FFFFFF"/>
                </a:solidFill>
                <a:latin typeface="Times New Roman"/>
                <a:cs typeface="Times New Roman"/>
              </a:rPr>
              <a:t>Maxillary &amp; Mandibular </a:t>
            </a:r>
            <a:r>
              <a:rPr sz="1800" spc="-5" dirty="0">
                <a:solidFill>
                  <a:srgbClr val="FFFFFF"/>
                </a:solidFill>
                <a:latin typeface="Times New Roman"/>
                <a:cs typeface="Times New Roman"/>
              </a:rPr>
              <a:t>3</a:t>
            </a:r>
            <a:r>
              <a:rPr sz="1800" spc="-7" baseline="25462" dirty="0">
                <a:solidFill>
                  <a:srgbClr val="FFFFFF"/>
                </a:solidFill>
                <a:latin typeface="Times New Roman"/>
                <a:cs typeface="Times New Roman"/>
              </a:rPr>
              <a:t>rd</a:t>
            </a:r>
            <a:r>
              <a:rPr sz="1800" spc="142" baseline="25462" dirty="0">
                <a:solidFill>
                  <a:srgbClr val="FFFFFF"/>
                </a:solidFill>
                <a:latin typeface="Times New Roman"/>
                <a:cs typeface="Times New Roman"/>
              </a:rPr>
              <a:t> </a:t>
            </a:r>
            <a:r>
              <a:rPr sz="1800" spc="-5" dirty="0">
                <a:solidFill>
                  <a:srgbClr val="FFFFFF"/>
                </a:solidFill>
                <a:latin typeface="Times New Roman"/>
                <a:cs typeface="Times New Roman"/>
              </a:rPr>
              <a:t>molar</a:t>
            </a:r>
            <a:endParaRPr sz="1800">
              <a:latin typeface="Times New Roman"/>
              <a:cs typeface="Times New Roman"/>
            </a:endParaRPr>
          </a:p>
          <a:p>
            <a:pPr marL="498475" indent="-461009">
              <a:lnSpc>
                <a:spcPct val="100000"/>
              </a:lnSpc>
              <a:spcBef>
                <a:spcPts val="1295"/>
              </a:spcBef>
              <a:buAutoNum type="arabicPeriod"/>
              <a:tabLst>
                <a:tab pos="498475" algn="l"/>
                <a:tab pos="499109" algn="l"/>
              </a:tabLst>
            </a:pPr>
            <a:r>
              <a:rPr sz="1800" dirty="0">
                <a:solidFill>
                  <a:srgbClr val="FFFFFF"/>
                </a:solidFill>
                <a:latin typeface="Times New Roman"/>
                <a:cs typeface="Times New Roman"/>
              </a:rPr>
              <a:t>Maxillary lateral</a:t>
            </a:r>
            <a:r>
              <a:rPr sz="1800" spc="-105" dirty="0">
                <a:solidFill>
                  <a:srgbClr val="FFFFFF"/>
                </a:solidFill>
                <a:latin typeface="Times New Roman"/>
                <a:cs typeface="Times New Roman"/>
              </a:rPr>
              <a:t> </a:t>
            </a:r>
            <a:r>
              <a:rPr sz="1800" dirty="0">
                <a:solidFill>
                  <a:srgbClr val="FFFFFF"/>
                </a:solidFill>
                <a:latin typeface="Times New Roman"/>
                <a:cs typeface="Times New Roman"/>
              </a:rPr>
              <a:t>incisors</a:t>
            </a:r>
            <a:endParaRPr sz="1800">
              <a:latin typeface="Times New Roman"/>
              <a:cs typeface="Times New Roman"/>
            </a:endParaRPr>
          </a:p>
          <a:p>
            <a:pPr marL="498475" indent="-461009">
              <a:lnSpc>
                <a:spcPct val="100000"/>
              </a:lnSpc>
              <a:spcBef>
                <a:spcPts val="1295"/>
              </a:spcBef>
              <a:buAutoNum type="arabicPeriod"/>
              <a:tabLst>
                <a:tab pos="498475" algn="l"/>
                <a:tab pos="499109" algn="l"/>
              </a:tabLst>
            </a:pPr>
            <a:r>
              <a:rPr sz="1800" dirty="0">
                <a:solidFill>
                  <a:srgbClr val="FFFFFF"/>
                </a:solidFill>
                <a:latin typeface="Times New Roman"/>
                <a:cs typeface="Times New Roman"/>
              </a:rPr>
              <a:t>Mandibular 2</a:t>
            </a:r>
            <a:r>
              <a:rPr sz="1800" baseline="25462" dirty="0">
                <a:solidFill>
                  <a:srgbClr val="FFFFFF"/>
                </a:solidFill>
                <a:latin typeface="Times New Roman"/>
                <a:cs typeface="Times New Roman"/>
              </a:rPr>
              <a:t>nd</a:t>
            </a:r>
            <a:r>
              <a:rPr sz="1800" spc="127" baseline="25462" dirty="0">
                <a:solidFill>
                  <a:srgbClr val="FFFFFF"/>
                </a:solidFill>
                <a:latin typeface="Times New Roman"/>
                <a:cs typeface="Times New Roman"/>
              </a:rPr>
              <a:t> </a:t>
            </a:r>
            <a:r>
              <a:rPr sz="1800" spc="-5" dirty="0">
                <a:solidFill>
                  <a:srgbClr val="FFFFFF"/>
                </a:solidFill>
                <a:latin typeface="Times New Roman"/>
                <a:cs typeface="Times New Roman"/>
              </a:rPr>
              <a:t>Premolar</a:t>
            </a:r>
            <a:endParaRPr sz="1800">
              <a:latin typeface="Times New Roman"/>
              <a:cs typeface="Times New Roman"/>
            </a:endParaRPr>
          </a:p>
          <a:p>
            <a:pPr marL="498475" indent="-461009">
              <a:lnSpc>
                <a:spcPct val="100000"/>
              </a:lnSpc>
              <a:spcBef>
                <a:spcPts val="1300"/>
              </a:spcBef>
              <a:buAutoNum type="arabicPeriod"/>
              <a:tabLst>
                <a:tab pos="498475" algn="l"/>
                <a:tab pos="499109" algn="l"/>
              </a:tabLst>
            </a:pPr>
            <a:r>
              <a:rPr sz="1800" dirty="0">
                <a:solidFill>
                  <a:srgbClr val="FFFFFF"/>
                </a:solidFill>
                <a:latin typeface="Times New Roman"/>
                <a:cs typeface="Times New Roman"/>
              </a:rPr>
              <a:t>Mandibular</a:t>
            </a:r>
            <a:r>
              <a:rPr sz="1800" spc="-15" dirty="0">
                <a:solidFill>
                  <a:srgbClr val="FFFFFF"/>
                </a:solidFill>
                <a:latin typeface="Times New Roman"/>
                <a:cs typeface="Times New Roman"/>
              </a:rPr>
              <a:t> </a:t>
            </a:r>
            <a:r>
              <a:rPr sz="1800" dirty="0">
                <a:solidFill>
                  <a:srgbClr val="FFFFFF"/>
                </a:solidFill>
                <a:latin typeface="Times New Roman"/>
                <a:cs typeface="Times New Roman"/>
              </a:rPr>
              <a:t>incisors</a:t>
            </a:r>
            <a:endParaRPr sz="1800">
              <a:latin typeface="Times New Roman"/>
              <a:cs typeface="Times New Roman"/>
            </a:endParaRPr>
          </a:p>
          <a:p>
            <a:pPr marL="498475" indent="-461009">
              <a:lnSpc>
                <a:spcPct val="100000"/>
              </a:lnSpc>
              <a:spcBef>
                <a:spcPts val="1295"/>
              </a:spcBef>
              <a:buAutoNum type="arabicPeriod"/>
              <a:tabLst>
                <a:tab pos="498475" algn="l"/>
                <a:tab pos="499109" algn="l"/>
              </a:tabLst>
            </a:pPr>
            <a:r>
              <a:rPr sz="1800" dirty="0">
                <a:solidFill>
                  <a:srgbClr val="FFFFFF"/>
                </a:solidFill>
                <a:latin typeface="Times New Roman"/>
                <a:cs typeface="Times New Roman"/>
              </a:rPr>
              <a:t>Maxillary 2</a:t>
            </a:r>
            <a:r>
              <a:rPr sz="1800" baseline="25462" dirty="0">
                <a:solidFill>
                  <a:srgbClr val="FFFFFF"/>
                </a:solidFill>
                <a:latin typeface="Times New Roman"/>
                <a:cs typeface="Times New Roman"/>
              </a:rPr>
              <a:t>nd</a:t>
            </a:r>
            <a:r>
              <a:rPr sz="1800" spc="195" baseline="25462" dirty="0">
                <a:solidFill>
                  <a:srgbClr val="FFFFFF"/>
                </a:solidFill>
                <a:latin typeface="Times New Roman"/>
                <a:cs typeface="Times New Roman"/>
              </a:rPr>
              <a:t> </a:t>
            </a:r>
            <a:r>
              <a:rPr sz="1800" spc="-5" dirty="0">
                <a:solidFill>
                  <a:srgbClr val="FFFFFF"/>
                </a:solidFill>
                <a:latin typeface="Times New Roman"/>
                <a:cs typeface="Times New Roman"/>
              </a:rPr>
              <a:t>Premolar</a:t>
            </a:r>
            <a:endParaRPr sz="1800">
              <a:latin typeface="Times New Roman"/>
              <a:cs typeface="Times New Roman"/>
            </a:endParaRPr>
          </a:p>
        </p:txBody>
      </p:sp>
      <p:sp>
        <p:nvSpPr>
          <p:cNvPr id="6" name="object 6"/>
          <p:cNvSpPr txBox="1"/>
          <p:nvPr/>
        </p:nvSpPr>
        <p:spPr>
          <a:xfrm>
            <a:off x="383540" y="5501277"/>
            <a:ext cx="8375015" cy="793115"/>
          </a:xfrm>
          <a:prstGeom prst="rect">
            <a:avLst/>
          </a:prstGeom>
        </p:spPr>
        <p:txBody>
          <a:bodyPr vert="horz" wrap="square" lIns="0" tIns="121920" rIns="0" bIns="0" rtlCol="0">
            <a:spAutoFit/>
          </a:bodyPr>
          <a:lstStyle/>
          <a:p>
            <a:pPr marL="477520" indent="-465455">
              <a:lnSpc>
                <a:spcPct val="100000"/>
              </a:lnSpc>
              <a:spcBef>
                <a:spcPts val="960"/>
              </a:spcBef>
              <a:buFont typeface="Arial"/>
              <a:buChar char="•"/>
              <a:tabLst>
                <a:tab pos="477520" algn="l"/>
                <a:tab pos="478155" algn="l"/>
              </a:tabLst>
            </a:pPr>
            <a:r>
              <a:rPr sz="1800" dirty="0">
                <a:solidFill>
                  <a:srgbClr val="FFFFFF"/>
                </a:solidFill>
                <a:latin typeface="Times New Roman"/>
                <a:cs typeface="Times New Roman"/>
              </a:rPr>
              <a:t>Congenital</a:t>
            </a:r>
            <a:r>
              <a:rPr sz="1800" spc="165" dirty="0">
                <a:solidFill>
                  <a:srgbClr val="FFFFFF"/>
                </a:solidFill>
                <a:latin typeface="Times New Roman"/>
                <a:cs typeface="Times New Roman"/>
              </a:rPr>
              <a:t> </a:t>
            </a:r>
            <a:r>
              <a:rPr sz="1800" spc="-5" dirty="0">
                <a:solidFill>
                  <a:srgbClr val="FFFFFF"/>
                </a:solidFill>
                <a:latin typeface="Times New Roman"/>
                <a:cs typeface="Times New Roman"/>
              </a:rPr>
              <a:t>absence</a:t>
            </a:r>
            <a:r>
              <a:rPr sz="1800" spc="180" dirty="0">
                <a:solidFill>
                  <a:srgbClr val="FFFFFF"/>
                </a:solidFill>
                <a:latin typeface="Times New Roman"/>
                <a:cs typeface="Times New Roman"/>
              </a:rPr>
              <a:t> </a:t>
            </a:r>
            <a:r>
              <a:rPr sz="1800" spc="-5" dirty="0">
                <a:solidFill>
                  <a:srgbClr val="FFFFFF"/>
                </a:solidFill>
                <a:latin typeface="Times New Roman"/>
                <a:cs typeface="Times New Roman"/>
              </a:rPr>
              <a:t>problems</a:t>
            </a:r>
            <a:r>
              <a:rPr sz="1800" spc="155" dirty="0">
                <a:solidFill>
                  <a:srgbClr val="FFFFFF"/>
                </a:solidFill>
                <a:latin typeface="Times New Roman"/>
                <a:cs typeface="Times New Roman"/>
              </a:rPr>
              <a:t> </a:t>
            </a:r>
            <a:r>
              <a:rPr sz="1800" dirty="0">
                <a:solidFill>
                  <a:srgbClr val="FFFFFF"/>
                </a:solidFill>
                <a:latin typeface="Times New Roman"/>
                <a:cs typeface="Times New Roman"/>
              </a:rPr>
              <a:t>are</a:t>
            </a:r>
            <a:r>
              <a:rPr sz="1800" spc="175" dirty="0">
                <a:solidFill>
                  <a:srgbClr val="FFFFFF"/>
                </a:solidFill>
                <a:latin typeface="Times New Roman"/>
                <a:cs typeface="Times New Roman"/>
              </a:rPr>
              <a:t> </a:t>
            </a:r>
            <a:r>
              <a:rPr sz="1800" spc="-5" dirty="0">
                <a:solidFill>
                  <a:srgbClr val="FFFFFF"/>
                </a:solidFill>
                <a:latin typeface="Times New Roman"/>
                <a:cs typeface="Times New Roman"/>
              </a:rPr>
              <a:t>more</a:t>
            </a:r>
            <a:r>
              <a:rPr sz="1800" spc="175" dirty="0">
                <a:solidFill>
                  <a:srgbClr val="FFFFFF"/>
                </a:solidFill>
                <a:latin typeface="Times New Roman"/>
                <a:cs typeface="Times New Roman"/>
              </a:rPr>
              <a:t> </a:t>
            </a:r>
            <a:r>
              <a:rPr sz="1800" spc="-5" dirty="0">
                <a:solidFill>
                  <a:srgbClr val="FFFFFF"/>
                </a:solidFill>
                <a:latin typeface="Times New Roman"/>
                <a:cs typeface="Times New Roman"/>
              </a:rPr>
              <a:t>likely</a:t>
            </a:r>
            <a:r>
              <a:rPr sz="1800" spc="160" dirty="0">
                <a:solidFill>
                  <a:srgbClr val="FFFFFF"/>
                </a:solidFill>
                <a:latin typeface="Times New Roman"/>
                <a:cs typeface="Times New Roman"/>
              </a:rPr>
              <a:t> </a:t>
            </a:r>
            <a:r>
              <a:rPr sz="1800" dirty="0">
                <a:solidFill>
                  <a:srgbClr val="FFFFFF"/>
                </a:solidFill>
                <a:latin typeface="Times New Roman"/>
                <a:cs typeface="Times New Roman"/>
              </a:rPr>
              <a:t>to</a:t>
            </a:r>
            <a:r>
              <a:rPr sz="1800" spc="155" dirty="0">
                <a:solidFill>
                  <a:srgbClr val="FFFFFF"/>
                </a:solidFill>
                <a:latin typeface="Times New Roman"/>
                <a:cs typeface="Times New Roman"/>
              </a:rPr>
              <a:t> </a:t>
            </a:r>
            <a:r>
              <a:rPr sz="1800" dirty="0">
                <a:solidFill>
                  <a:srgbClr val="FFFFFF"/>
                </a:solidFill>
                <a:latin typeface="Times New Roman"/>
                <a:cs typeface="Times New Roman"/>
              </a:rPr>
              <a:t>be</a:t>
            </a:r>
            <a:r>
              <a:rPr sz="1800" spc="170" dirty="0">
                <a:solidFill>
                  <a:srgbClr val="FFFFFF"/>
                </a:solidFill>
                <a:latin typeface="Times New Roman"/>
                <a:cs typeface="Times New Roman"/>
              </a:rPr>
              <a:t> </a:t>
            </a:r>
            <a:r>
              <a:rPr sz="1800" spc="-5" dirty="0">
                <a:solidFill>
                  <a:srgbClr val="FFFFFF"/>
                </a:solidFill>
                <a:latin typeface="Times New Roman"/>
                <a:cs typeface="Times New Roman"/>
              </a:rPr>
              <a:t>bilateral</a:t>
            </a:r>
            <a:r>
              <a:rPr sz="1800" spc="165" dirty="0">
                <a:solidFill>
                  <a:srgbClr val="FFFFFF"/>
                </a:solidFill>
                <a:latin typeface="Times New Roman"/>
                <a:cs typeface="Times New Roman"/>
              </a:rPr>
              <a:t> </a:t>
            </a:r>
            <a:r>
              <a:rPr sz="1800" dirty="0">
                <a:solidFill>
                  <a:srgbClr val="FFFFFF"/>
                </a:solidFill>
                <a:latin typeface="Times New Roman"/>
                <a:cs typeface="Times New Roman"/>
              </a:rPr>
              <a:t>than</a:t>
            </a:r>
            <a:r>
              <a:rPr sz="1800" spc="155" dirty="0">
                <a:solidFill>
                  <a:srgbClr val="FFFFFF"/>
                </a:solidFill>
                <a:latin typeface="Times New Roman"/>
                <a:cs typeface="Times New Roman"/>
              </a:rPr>
              <a:t> </a:t>
            </a:r>
            <a:r>
              <a:rPr sz="1800" dirty="0">
                <a:solidFill>
                  <a:srgbClr val="FFFFFF"/>
                </a:solidFill>
                <a:latin typeface="Times New Roman"/>
                <a:cs typeface="Times New Roman"/>
              </a:rPr>
              <a:t>are</a:t>
            </a:r>
            <a:r>
              <a:rPr sz="1800" spc="175" dirty="0">
                <a:solidFill>
                  <a:srgbClr val="FFFFFF"/>
                </a:solidFill>
                <a:latin typeface="Times New Roman"/>
                <a:cs typeface="Times New Roman"/>
              </a:rPr>
              <a:t> </a:t>
            </a:r>
            <a:r>
              <a:rPr sz="1800" spc="-5" dirty="0">
                <a:solidFill>
                  <a:srgbClr val="FFFFFF"/>
                </a:solidFill>
                <a:latin typeface="Times New Roman"/>
                <a:cs typeface="Times New Roman"/>
              </a:rPr>
              <a:t>supernumerary</a:t>
            </a:r>
            <a:endParaRPr sz="1800">
              <a:latin typeface="Times New Roman"/>
              <a:cs typeface="Times New Roman"/>
            </a:endParaRPr>
          </a:p>
          <a:p>
            <a:pPr marL="477520">
              <a:lnSpc>
                <a:spcPct val="100000"/>
              </a:lnSpc>
              <a:spcBef>
                <a:spcPts val="865"/>
              </a:spcBef>
            </a:pPr>
            <a:r>
              <a:rPr sz="1800" dirty="0">
                <a:solidFill>
                  <a:srgbClr val="FFFFFF"/>
                </a:solidFill>
                <a:latin typeface="Times New Roman"/>
                <a:cs typeface="Times New Roman"/>
              </a:rPr>
              <a:t>teeth.</a:t>
            </a:r>
            <a:endParaRPr sz="1800">
              <a:latin typeface="Times New Roman"/>
              <a:cs typeface="Times New Roman"/>
            </a:endParaRPr>
          </a:p>
        </p:txBody>
      </p:sp>
      <p:sp>
        <p:nvSpPr>
          <p:cNvPr id="7" name="object 7"/>
          <p:cNvSpPr txBox="1"/>
          <p:nvPr/>
        </p:nvSpPr>
        <p:spPr>
          <a:xfrm>
            <a:off x="383540" y="286883"/>
            <a:ext cx="8378190" cy="1663064"/>
          </a:xfrm>
          <a:prstGeom prst="rect">
            <a:avLst/>
          </a:prstGeom>
        </p:spPr>
        <p:txBody>
          <a:bodyPr vert="horz" wrap="square" lIns="0" tIns="123190" rIns="0" bIns="0" rtlCol="0">
            <a:spAutoFit/>
          </a:bodyPr>
          <a:lstStyle/>
          <a:p>
            <a:pPr marL="477520" indent="-465455">
              <a:lnSpc>
                <a:spcPct val="100000"/>
              </a:lnSpc>
              <a:spcBef>
                <a:spcPts val="970"/>
              </a:spcBef>
              <a:buFont typeface="Arial"/>
              <a:buChar char="•"/>
              <a:tabLst>
                <a:tab pos="477520" algn="l"/>
                <a:tab pos="478155" algn="l"/>
              </a:tabLst>
            </a:pPr>
            <a:r>
              <a:rPr sz="1800" dirty="0">
                <a:solidFill>
                  <a:srgbClr val="FFFFFF"/>
                </a:solidFill>
                <a:latin typeface="Times New Roman"/>
                <a:cs typeface="Times New Roman"/>
              </a:rPr>
              <a:t>Although</a:t>
            </a:r>
            <a:r>
              <a:rPr sz="1800" spc="65" dirty="0">
                <a:solidFill>
                  <a:srgbClr val="FFFFFF"/>
                </a:solidFill>
                <a:latin typeface="Times New Roman"/>
                <a:cs typeface="Times New Roman"/>
              </a:rPr>
              <a:t> </a:t>
            </a:r>
            <a:r>
              <a:rPr sz="1800" spc="-5" dirty="0">
                <a:solidFill>
                  <a:srgbClr val="FFFFFF"/>
                </a:solidFill>
                <a:latin typeface="Times New Roman"/>
                <a:cs typeface="Times New Roman"/>
              </a:rPr>
              <a:t>any</a:t>
            </a:r>
            <a:r>
              <a:rPr sz="1800" spc="65" dirty="0">
                <a:solidFill>
                  <a:srgbClr val="FFFFFF"/>
                </a:solidFill>
                <a:latin typeface="Times New Roman"/>
                <a:cs typeface="Times New Roman"/>
              </a:rPr>
              <a:t> </a:t>
            </a:r>
            <a:r>
              <a:rPr sz="1800" spc="-5" dirty="0">
                <a:solidFill>
                  <a:srgbClr val="FFFFFF"/>
                </a:solidFill>
                <a:latin typeface="Times New Roman"/>
                <a:cs typeface="Times New Roman"/>
              </a:rPr>
              <a:t>tooth</a:t>
            </a:r>
            <a:r>
              <a:rPr sz="1800" spc="75" dirty="0">
                <a:solidFill>
                  <a:srgbClr val="FFFFFF"/>
                </a:solidFill>
                <a:latin typeface="Times New Roman"/>
                <a:cs typeface="Times New Roman"/>
              </a:rPr>
              <a:t> </a:t>
            </a:r>
            <a:r>
              <a:rPr sz="1800" spc="-10" dirty="0">
                <a:solidFill>
                  <a:srgbClr val="FFFFFF"/>
                </a:solidFill>
                <a:latin typeface="Times New Roman"/>
                <a:cs typeface="Times New Roman"/>
              </a:rPr>
              <a:t>may</a:t>
            </a:r>
            <a:r>
              <a:rPr sz="1800" spc="80" dirty="0">
                <a:solidFill>
                  <a:srgbClr val="FFFFFF"/>
                </a:solidFill>
                <a:latin typeface="Times New Roman"/>
                <a:cs typeface="Times New Roman"/>
              </a:rPr>
              <a:t> </a:t>
            </a:r>
            <a:r>
              <a:rPr sz="1800" spc="-5" dirty="0">
                <a:solidFill>
                  <a:srgbClr val="FFFFFF"/>
                </a:solidFill>
                <a:latin typeface="Times New Roman"/>
                <a:cs typeface="Times New Roman"/>
              </a:rPr>
              <a:t>be</a:t>
            </a:r>
            <a:r>
              <a:rPr sz="1800" spc="65" dirty="0">
                <a:solidFill>
                  <a:srgbClr val="FFFFFF"/>
                </a:solidFill>
                <a:latin typeface="Times New Roman"/>
                <a:cs typeface="Times New Roman"/>
              </a:rPr>
              <a:t> </a:t>
            </a:r>
            <a:r>
              <a:rPr sz="1800" spc="-5" dirty="0">
                <a:solidFill>
                  <a:srgbClr val="FFFFFF"/>
                </a:solidFill>
                <a:latin typeface="Times New Roman"/>
                <a:cs typeface="Times New Roman"/>
              </a:rPr>
              <a:t>congenitally</a:t>
            </a:r>
            <a:r>
              <a:rPr sz="1800" spc="85" dirty="0">
                <a:solidFill>
                  <a:srgbClr val="FFFFFF"/>
                </a:solidFill>
                <a:latin typeface="Times New Roman"/>
                <a:cs typeface="Times New Roman"/>
              </a:rPr>
              <a:t> </a:t>
            </a:r>
            <a:r>
              <a:rPr sz="1800" spc="-5" dirty="0">
                <a:solidFill>
                  <a:srgbClr val="FFFFFF"/>
                </a:solidFill>
                <a:latin typeface="Times New Roman"/>
                <a:cs typeface="Times New Roman"/>
              </a:rPr>
              <a:t>missing,</a:t>
            </a:r>
            <a:r>
              <a:rPr sz="1800" spc="65" dirty="0">
                <a:solidFill>
                  <a:srgbClr val="FFFFFF"/>
                </a:solidFill>
                <a:latin typeface="Times New Roman"/>
                <a:cs typeface="Times New Roman"/>
              </a:rPr>
              <a:t> </a:t>
            </a:r>
            <a:r>
              <a:rPr sz="1800" dirty="0">
                <a:solidFill>
                  <a:srgbClr val="FFFFFF"/>
                </a:solidFill>
                <a:latin typeface="Times New Roman"/>
                <a:cs typeface="Times New Roman"/>
              </a:rPr>
              <a:t>there</a:t>
            </a:r>
            <a:r>
              <a:rPr sz="1800" spc="65" dirty="0">
                <a:solidFill>
                  <a:srgbClr val="FFFFFF"/>
                </a:solidFill>
                <a:latin typeface="Times New Roman"/>
                <a:cs typeface="Times New Roman"/>
              </a:rPr>
              <a:t> </a:t>
            </a:r>
            <a:r>
              <a:rPr sz="1800" dirty="0">
                <a:solidFill>
                  <a:srgbClr val="FFFFFF"/>
                </a:solidFill>
                <a:latin typeface="Times New Roman"/>
                <a:cs typeface="Times New Roman"/>
              </a:rPr>
              <a:t>is</a:t>
            </a:r>
            <a:r>
              <a:rPr sz="1800" spc="55" dirty="0">
                <a:solidFill>
                  <a:srgbClr val="FFFFFF"/>
                </a:solidFill>
                <a:latin typeface="Times New Roman"/>
                <a:cs typeface="Times New Roman"/>
              </a:rPr>
              <a:t> </a:t>
            </a:r>
            <a:r>
              <a:rPr sz="1800" dirty="0">
                <a:solidFill>
                  <a:srgbClr val="FFFFFF"/>
                </a:solidFill>
                <a:latin typeface="Times New Roman"/>
                <a:cs typeface="Times New Roman"/>
              </a:rPr>
              <a:t>a</a:t>
            </a:r>
            <a:r>
              <a:rPr sz="1800" spc="60" dirty="0">
                <a:solidFill>
                  <a:srgbClr val="FFFFFF"/>
                </a:solidFill>
                <a:latin typeface="Times New Roman"/>
                <a:cs typeface="Times New Roman"/>
              </a:rPr>
              <a:t> </a:t>
            </a:r>
            <a:r>
              <a:rPr sz="1800" spc="-5" dirty="0">
                <a:solidFill>
                  <a:srgbClr val="FFFFFF"/>
                </a:solidFill>
                <a:latin typeface="Times New Roman"/>
                <a:cs typeface="Times New Roman"/>
              </a:rPr>
              <a:t>tendency</a:t>
            </a:r>
            <a:r>
              <a:rPr sz="1800" spc="80" dirty="0">
                <a:solidFill>
                  <a:srgbClr val="FFFFFF"/>
                </a:solidFill>
                <a:latin typeface="Times New Roman"/>
                <a:cs typeface="Times New Roman"/>
              </a:rPr>
              <a:t> </a:t>
            </a:r>
            <a:r>
              <a:rPr sz="1800" dirty="0">
                <a:solidFill>
                  <a:srgbClr val="FFFFFF"/>
                </a:solidFill>
                <a:latin typeface="Times New Roman"/>
                <a:cs typeface="Times New Roman"/>
              </a:rPr>
              <a:t>for</a:t>
            </a:r>
            <a:r>
              <a:rPr sz="1800" spc="55" dirty="0">
                <a:solidFill>
                  <a:srgbClr val="FFFFFF"/>
                </a:solidFill>
                <a:latin typeface="Times New Roman"/>
                <a:cs typeface="Times New Roman"/>
              </a:rPr>
              <a:t> </a:t>
            </a:r>
            <a:r>
              <a:rPr sz="1800" dirty="0">
                <a:solidFill>
                  <a:srgbClr val="FFFFFF"/>
                </a:solidFill>
                <a:latin typeface="Times New Roman"/>
                <a:cs typeface="Times New Roman"/>
              </a:rPr>
              <a:t>certain</a:t>
            </a:r>
            <a:r>
              <a:rPr sz="1800" spc="65" dirty="0">
                <a:solidFill>
                  <a:srgbClr val="FFFFFF"/>
                </a:solidFill>
                <a:latin typeface="Times New Roman"/>
                <a:cs typeface="Times New Roman"/>
              </a:rPr>
              <a:t> </a:t>
            </a:r>
            <a:r>
              <a:rPr sz="1800" spc="-5" dirty="0">
                <a:solidFill>
                  <a:srgbClr val="FFFFFF"/>
                </a:solidFill>
                <a:latin typeface="Times New Roman"/>
                <a:cs typeface="Times New Roman"/>
              </a:rPr>
              <a:t>teeth</a:t>
            </a:r>
            <a:endParaRPr sz="1800">
              <a:latin typeface="Times New Roman"/>
              <a:cs typeface="Times New Roman"/>
            </a:endParaRPr>
          </a:p>
          <a:p>
            <a:pPr marL="477520">
              <a:lnSpc>
                <a:spcPct val="100000"/>
              </a:lnSpc>
              <a:spcBef>
                <a:spcPts val="865"/>
              </a:spcBef>
            </a:pPr>
            <a:r>
              <a:rPr sz="1800" dirty="0">
                <a:solidFill>
                  <a:srgbClr val="FFFFFF"/>
                </a:solidFill>
                <a:latin typeface="Times New Roman"/>
                <a:cs typeface="Times New Roman"/>
              </a:rPr>
              <a:t>to be </a:t>
            </a:r>
            <a:r>
              <a:rPr sz="1800" spc="-5" dirty="0">
                <a:solidFill>
                  <a:srgbClr val="FFFFFF"/>
                </a:solidFill>
                <a:latin typeface="Times New Roman"/>
                <a:cs typeface="Times New Roman"/>
              </a:rPr>
              <a:t>missing more </a:t>
            </a:r>
            <a:r>
              <a:rPr sz="1800" dirty="0">
                <a:solidFill>
                  <a:srgbClr val="FFFFFF"/>
                </a:solidFill>
                <a:latin typeface="Times New Roman"/>
                <a:cs typeface="Times New Roman"/>
              </a:rPr>
              <a:t>frequently than</a:t>
            </a:r>
            <a:r>
              <a:rPr sz="1800" spc="-10" dirty="0">
                <a:solidFill>
                  <a:srgbClr val="FFFFFF"/>
                </a:solidFill>
                <a:latin typeface="Times New Roman"/>
                <a:cs typeface="Times New Roman"/>
              </a:rPr>
              <a:t> </a:t>
            </a:r>
            <a:r>
              <a:rPr sz="1800" dirty="0">
                <a:solidFill>
                  <a:srgbClr val="FFFFFF"/>
                </a:solidFill>
                <a:latin typeface="Times New Roman"/>
                <a:cs typeface="Times New Roman"/>
              </a:rPr>
              <a:t>others.</a:t>
            </a:r>
            <a:endParaRPr sz="1800">
              <a:latin typeface="Times New Roman"/>
              <a:cs typeface="Times New Roman"/>
            </a:endParaRPr>
          </a:p>
          <a:p>
            <a:pPr marL="477520" indent="-465455">
              <a:lnSpc>
                <a:spcPct val="100000"/>
              </a:lnSpc>
              <a:spcBef>
                <a:spcPts val="1295"/>
              </a:spcBef>
              <a:buFont typeface="Arial"/>
              <a:buChar char="•"/>
              <a:tabLst>
                <a:tab pos="477520" algn="l"/>
                <a:tab pos="478155" algn="l"/>
              </a:tabLst>
            </a:pPr>
            <a:r>
              <a:rPr sz="1800" dirty="0">
                <a:solidFill>
                  <a:srgbClr val="FFFFFF"/>
                </a:solidFill>
                <a:latin typeface="Times New Roman"/>
                <a:cs typeface="Times New Roman"/>
              </a:rPr>
              <a:t>The order of frequency of absence</a:t>
            </a:r>
            <a:r>
              <a:rPr sz="1800" spc="-30" dirty="0">
                <a:solidFill>
                  <a:srgbClr val="FFFFFF"/>
                </a:solidFill>
                <a:latin typeface="Times New Roman"/>
                <a:cs typeface="Times New Roman"/>
              </a:rPr>
              <a:t> </a:t>
            </a:r>
            <a:r>
              <a:rPr sz="1800" spc="-5" dirty="0">
                <a:solidFill>
                  <a:srgbClr val="FFFFFF"/>
                </a:solidFill>
                <a:latin typeface="Times New Roman"/>
                <a:cs typeface="Times New Roman"/>
              </a:rPr>
              <a:t>is:</a:t>
            </a:r>
            <a:endParaRPr sz="1800">
              <a:latin typeface="Times New Roman"/>
              <a:cs typeface="Times New Roman"/>
            </a:endParaRPr>
          </a:p>
          <a:p>
            <a:pPr marL="4521200">
              <a:lnSpc>
                <a:spcPct val="100000"/>
              </a:lnSpc>
              <a:spcBef>
                <a:spcPts val="1460"/>
              </a:spcBef>
            </a:pPr>
            <a:r>
              <a:rPr sz="1600" spc="-5" dirty="0">
                <a:solidFill>
                  <a:srgbClr val="FFFFFF"/>
                </a:solidFill>
                <a:latin typeface="Times New Roman"/>
                <a:cs typeface="Times New Roman"/>
              </a:rPr>
              <a:t>Congenitally </a:t>
            </a:r>
            <a:r>
              <a:rPr sz="1600" spc="-10" dirty="0">
                <a:solidFill>
                  <a:srgbClr val="FFFFFF"/>
                </a:solidFill>
                <a:latin typeface="Times New Roman"/>
                <a:cs typeface="Times New Roman"/>
              </a:rPr>
              <a:t>missing </a:t>
            </a:r>
            <a:r>
              <a:rPr sz="1600" spc="-5" dirty="0">
                <a:solidFill>
                  <a:srgbClr val="FFFFFF"/>
                </a:solidFill>
                <a:latin typeface="Times New Roman"/>
                <a:cs typeface="Times New Roman"/>
              </a:rPr>
              <a:t>teeth </a:t>
            </a:r>
            <a:r>
              <a:rPr sz="1600" spc="-10" dirty="0">
                <a:solidFill>
                  <a:srgbClr val="FFFFFF"/>
                </a:solidFill>
                <a:latin typeface="Times New Roman"/>
                <a:cs typeface="Times New Roman"/>
              </a:rPr>
              <a:t>can </a:t>
            </a:r>
            <a:r>
              <a:rPr sz="1600" spc="-5" dirty="0">
                <a:solidFill>
                  <a:srgbClr val="FFFFFF"/>
                </a:solidFill>
                <a:latin typeface="Times New Roman"/>
                <a:cs typeface="Times New Roman"/>
              </a:rPr>
              <a:t>lead</a:t>
            </a:r>
            <a:r>
              <a:rPr sz="1600" spc="140" dirty="0">
                <a:solidFill>
                  <a:srgbClr val="FFFFFF"/>
                </a:solidFill>
                <a:latin typeface="Times New Roman"/>
                <a:cs typeface="Times New Roman"/>
              </a:rPr>
              <a:t> </a:t>
            </a:r>
            <a:r>
              <a:rPr sz="1600" dirty="0">
                <a:solidFill>
                  <a:srgbClr val="FFFFFF"/>
                </a:solidFill>
                <a:latin typeface="Times New Roman"/>
                <a:cs typeface="Times New Roman"/>
              </a:rPr>
              <a:t>to:</a:t>
            </a:r>
            <a:endParaRPr sz="1600">
              <a:latin typeface="Times New Roman"/>
              <a:cs typeface="Times New Roman"/>
            </a:endParaRPr>
          </a:p>
        </p:txBody>
      </p:sp>
      <p:sp>
        <p:nvSpPr>
          <p:cNvPr id="8" name="object 8"/>
          <p:cNvSpPr txBox="1"/>
          <p:nvPr/>
        </p:nvSpPr>
        <p:spPr>
          <a:xfrm>
            <a:off x="4664328" y="2112391"/>
            <a:ext cx="3006090" cy="1097915"/>
          </a:xfrm>
          <a:prstGeom prst="rect">
            <a:avLst/>
          </a:prstGeom>
        </p:spPr>
        <p:txBody>
          <a:bodyPr vert="horz" wrap="square" lIns="0" tIns="12065" rIns="0" bIns="0" rtlCol="0">
            <a:spAutoFit/>
          </a:bodyPr>
          <a:lstStyle/>
          <a:p>
            <a:pPr marL="231140" indent="-231775">
              <a:lnSpc>
                <a:spcPct val="100000"/>
              </a:lnSpc>
              <a:spcBef>
                <a:spcPts val="95"/>
              </a:spcBef>
              <a:buFont typeface="Arial"/>
              <a:buChar char="•"/>
              <a:tabLst>
                <a:tab pos="231140" algn="l"/>
                <a:tab pos="231775" algn="l"/>
              </a:tabLst>
            </a:pPr>
            <a:r>
              <a:rPr sz="1600" spc="-5" dirty="0">
                <a:solidFill>
                  <a:srgbClr val="FFFFFF"/>
                </a:solidFill>
                <a:latin typeface="Times New Roman"/>
                <a:cs typeface="Times New Roman"/>
              </a:rPr>
              <a:t>Gaps between</a:t>
            </a:r>
            <a:r>
              <a:rPr sz="1600" spc="15" dirty="0">
                <a:solidFill>
                  <a:srgbClr val="FFFFFF"/>
                </a:solidFill>
                <a:latin typeface="Times New Roman"/>
                <a:cs typeface="Times New Roman"/>
              </a:rPr>
              <a:t> </a:t>
            </a:r>
            <a:r>
              <a:rPr sz="1600" spc="-5" dirty="0">
                <a:solidFill>
                  <a:srgbClr val="FFFFFF"/>
                </a:solidFill>
                <a:latin typeface="Times New Roman"/>
                <a:cs typeface="Times New Roman"/>
              </a:rPr>
              <a:t>teeth</a:t>
            </a:r>
            <a:endParaRPr sz="1600">
              <a:latin typeface="Times New Roman"/>
              <a:cs typeface="Times New Roman"/>
            </a:endParaRPr>
          </a:p>
          <a:p>
            <a:pPr marL="231140" indent="-231775">
              <a:lnSpc>
                <a:spcPct val="100000"/>
              </a:lnSpc>
              <a:spcBef>
                <a:spcPts val="1345"/>
              </a:spcBef>
              <a:buFont typeface="Arial"/>
              <a:buChar char="•"/>
              <a:tabLst>
                <a:tab pos="231140" algn="l"/>
                <a:tab pos="231775" algn="l"/>
              </a:tabLst>
            </a:pPr>
            <a:r>
              <a:rPr sz="1600" spc="-10" dirty="0">
                <a:solidFill>
                  <a:srgbClr val="FFFFFF"/>
                </a:solidFill>
                <a:latin typeface="Times New Roman"/>
                <a:cs typeface="Times New Roman"/>
              </a:rPr>
              <a:t>Abnormal </a:t>
            </a:r>
            <a:r>
              <a:rPr sz="1600" spc="-5" dirty="0">
                <a:solidFill>
                  <a:srgbClr val="FFFFFF"/>
                </a:solidFill>
                <a:latin typeface="Times New Roman"/>
                <a:cs typeface="Times New Roman"/>
              </a:rPr>
              <a:t>swallowing</a:t>
            </a:r>
            <a:r>
              <a:rPr sz="1600" spc="70" dirty="0">
                <a:solidFill>
                  <a:srgbClr val="FFFFFF"/>
                </a:solidFill>
                <a:latin typeface="Times New Roman"/>
                <a:cs typeface="Times New Roman"/>
              </a:rPr>
              <a:t> </a:t>
            </a:r>
            <a:r>
              <a:rPr sz="1600" spc="-5" dirty="0">
                <a:solidFill>
                  <a:srgbClr val="FFFFFF"/>
                </a:solidFill>
                <a:latin typeface="Times New Roman"/>
                <a:cs typeface="Times New Roman"/>
              </a:rPr>
              <a:t>pattern</a:t>
            </a:r>
            <a:endParaRPr sz="1600">
              <a:latin typeface="Times New Roman"/>
              <a:cs typeface="Times New Roman"/>
            </a:endParaRPr>
          </a:p>
          <a:p>
            <a:pPr marL="231140" indent="-231775">
              <a:lnSpc>
                <a:spcPct val="100000"/>
              </a:lnSpc>
              <a:spcBef>
                <a:spcPts val="1340"/>
              </a:spcBef>
              <a:buFont typeface="Arial"/>
              <a:buChar char="•"/>
              <a:tabLst>
                <a:tab pos="231140" algn="l"/>
                <a:tab pos="231775" algn="l"/>
              </a:tabLst>
            </a:pPr>
            <a:r>
              <a:rPr sz="1600" spc="-10" dirty="0">
                <a:solidFill>
                  <a:srgbClr val="FFFFFF"/>
                </a:solidFill>
                <a:latin typeface="Times New Roman"/>
                <a:cs typeface="Times New Roman"/>
              </a:rPr>
              <a:t>Abnormal </a:t>
            </a:r>
            <a:r>
              <a:rPr sz="1600" spc="-5" dirty="0">
                <a:solidFill>
                  <a:srgbClr val="FFFFFF"/>
                </a:solidFill>
                <a:latin typeface="Times New Roman"/>
                <a:cs typeface="Times New Roman"/>
              </a:rPr>
              <a:t>tilting </a:t>
            </a:r>
            <a:r>
              <a:rPr sz="1600" dirty="0">
                <a:solidFill>
                  <a:srgbClr val="FFFFFF"/>
                </a:solidFill>
                <a:latin typeface="Times New Roman"/>
                <a:cs typeface="Times New Roman"/>
              </a:rPr>
              <a:t>of </a:t>
            </a:r>
            <a:r>
              <a:rPr sz="1600" spc="-5" dirty="0">
                <a:solidFill>
                  <a:srgbClr val="FFFFFF"/>
                </a:solidFill>
                <a:latin typeface="Times New Roman"/>
                <a:cs typeface="Times New Roman"/>
              </a:rPr>
              <a:t>adjacent</a:t>
            </a:r>
            <a:r>
              <a:rPr sz="1600" spc="114" dirty="0">
                <a:solidFill>
                  <a:srgbClr val="FFFFFF"/>
                </a:solidFill>
                <a:latin typeface="Times New Roman"/>
                <a:cs typeface="Times New Roman"/>
              </a:rPr>
              <a:t> </a:t>
            </a:r>
            <a:r>
              <a:rPr sz="1600" spc="-5" dirty="0">
                <a:solidFill>
                  <a:srgbClr val="FFFFFF"/>
                </a:solidFill>
                <a:latin typeface="Times New Roman"/>
                <a:cs typeface="Times New Roman"/>
              </a:rPr>
              <a:t>teeth</a:t>
            </a:r>
            <a:endParaRPr sz="1600">
              <a:latin typeface="Times New Roman"/>
              <a:cs typeface="Times New Roman"/>
            </a:endParaRPr>
          </a:p>
        </p:txBody>
      </p:sp>
      <p:grpSp>
        <p:nvGrpSpPr>
          <p:cNvPr id="9" name="object 9"/>
          <p:cNvGrpSpPr/>
          <p:nvPr/>
        </p:nvGrpSpPr>
        <p:grpSpPr>
          <a:xfrm>
            <a:off x="4686300" y="3390900"/>
            <a:ext cx="3853179" cy="1447800"/>
            <a:chOff x="4686300" y="3390900"/>
            <a:chExt cx="3853179" cy="1447800"/>
          </a:xfrm>
        </p:grpSpPr>
        <p:sp>
          <p:nvSpPr>
            <p:cNvPr id="10" name="object 10"/>
            <p:cNvSpPr/>
            <p:nvPr/>
          </p:nvSpPr>
          <p:spPr>
            <a:xfrm>
              <a:off x="4724400" y="3429000"/>
              <a:ext cx="1828800" cy="13716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1" name="object 11"/>
            <p:cNvSpPr/>
            <p:nvPr/>
          </p:nvSpPr>
          <p:spPr>
            <a:xfrm>
              <a:off x="4705350" y="3409950"/>
              <a:ext cx="1866900" cy="1409700"/>
            </a:xfrm>
            <a:custGeom>
              <a:avLst/>
              <a:gdLst/>
              <a:ahLst/>
              <a:cxnLst/>
              <a:rect l="l" t="t" r="r" b="b"/>
              <a:pathLst>
                <a:path w="1866900" h="1409700">
                  <a:moveTo>
                    <a:pt x="247141" y="0"/>
                  </a:moveTo>
                  <a:lnTo>
                    <a:pt x="1619758" y="0"/>
                  </a:lnTo>
                  <a:lnTo>
                    <a:pt x="1644650" y="1270"/>
                  </a:lnTo>
                  <a:lnTo>
                    <a:pt x="1715897" y="19303"/>
                  </a:lnTo>
                  <a:lnTo>
                    <a:pt x="1757807" y="42037"/>
                  </a:lnTo>
                  <a:lnTo>
                    <a:pt x="1794764" y="72644"/>
                  </a:lnTo>
                  <a:lnTo>
                    <a:pt x="1824863" y="109220"/>
                  </a:lnTo>
                  <a:lnTo>
                    <a:pt x="1847596" y="151384"/>
                  </a:lnTo>
                  <a:lnTo>
                    <a:pt x="1861693" y="197357"/>
                  </a:lnTo>
                  <a:lnTo>
                    <a:pt x="1866900" y="247142"/>
                  </a:lnTo>
                  <a:lnTo>
                    <a:pt x="1866900" y="1162558"/>
                  </a:lnTo>
                  <a:lnTo>
                    <a:pt x="1861693" y="1212342"/>
                  </a:lnTo>
                  <a:lnTo>
                    <a:pt x="1847596" y="1258697"/>
                  </a:lnTo>
                  <a:lnTo>
                    <a:pt x="1824863" y="1300480"/>
                  </a:lnTo>
                  <a:lnTo>
                    <a:pt x="1794764" y="1337564"/>
                  </a:lnTo>
                  <a:lnTo>
                    <a:pt x="1757679" y="1367663"/>
                  </a:lnTo>
                  <a:lnTo>
                    <a:pt x="1715897" y="1390395"/>
                  </a:lnTo>
                  <a:lnTo>
                    <a:pt x="1669541" y="1404493"/>
                  </a:lnTo>
                  <a:lnTo>
                    <a:pt x="1619758" y="1409700"/>
                  </a:lnTo>
                  <a:lnTo>
                    <a:pt x="247141" y="1409700"/>
                  </a:lnTo>
                  <a:lnTo>
                    <a:pt x="197358" y="1404493"/>
                  </a:lnTo>
                  <a:lnTo>
                    <a:pt x="151384" y="1390395"/>
                  </a:lnTo>
                  <a:lnTo>
                    <a:pt x="109220" y="1367663"/>
                  </a:lnTo>
                  <a:lnTo>
                    <a:pt x="72644" y="1337564"/>
                  </a:lnTo>
                  <a:lnTo>
                    <a:pt x="42037" y="1300607"/>
                  </a:lnTo>
                  <a:lnTo>
                    <a:pt x="19303" y="1258697"/>
                  </a:lnTo>
                  <a:lnTo>
                    <a:pt x="5207" y="1212342"/>
                  </a:lnTo>
                  <a:lnTo>
                    <a:pt x="0" y="1162558"/>
                  </a:lnTo>
                  <a:lnTo>
                    <a:pt x="0" y="247142"/>
                  </a:lnTo>
                  <a:lnTo>
                    <a:pt x="5207" y="197357"/>
                  </a:lnTo>
                  <a:lnTo>
                    <a:pt x="19303" y="151384"/>
                  </a:lnTo>
                  <a:lnTo>
                    <a:pt x="42037" y="109092"/>
                  </a:lnTo>
                  <a:lnTo>
                    <a:pt x="72644" y="72644"/>
                  </a:lnTo>
                  <a:lnTo>
                    <a:pt x="109092" y="42037"/>
                  </a:lnTo>
                  <a:lnTo>
                    <a:pt x="151384" y="19303"/>
                  </a:lnTo>
                  <a:lnTo>
                    <a:pt x="197358" y="5207"/>
                  </a:lnTo>
                  <a:lnTo>
                    <a:pt x="247141" y="0"/>
                  </a:lnTo>
                  <a:close/>
                </a:path>
              </a:pathLst>
            </a:custGeom>
            <a:ln w="38100">
              <a:solidFill>
                <a:srgbClr val="EDEBE0"/>
              </a:solidFill>
            </a:ln>
          </p:spPr>
          <p:txBody>
            <a:bodyPr wrap="square" lIns="0" tIns="0" rIns="0" bIns="0" rtlCol="0"/>
            <a:lstStyle/>
            <a:p>
              <a:endParaRPr/>
            </a:p>
          </p:txBody>
        </p:sp>
        <p:sp>
          <p:nvSpPr>
            <p:cNvPr id="12" name="object 12"/>
            <p:cNvSpPr/>
            <p:nvPr/>
          </p:nvSpPr>
          <p:spPr>
            <a:xfrm>
              <a:off x="6629400" y="3429000"/>
              <a:ext cx="1871472" cy="137160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3" name="object 13"/>
            <p:cNvSpPr/>
            <p:nvPr/>
          </p:nvSpPr>
          <p:spPr>
            <a:xfrm>
              <a:off x="6610350" y="3409950"/>
              <a:ext cx="1910080" cy="1409700"/>
            </a:xfrm>
            <a:custGeom>
              <a:avLst/>
              <a:gdLst/>
              <a:ahLst/>
              <a:cxnLst/>
              <a:rect l="l" t="t" r="r" b="b"/>
              <a:pathLst>
                <a:path w="1910079" h="1409700">
                  <a:moveTo>
                    <a:pt x="247142" y="0"/>
                  </a:moveTo>
                  <a:lnTo>
                    <a:pt x="1662556" y="0"/>
                  </a:lnTo>
                  <a:lnTo>
                    <a:pt x="1687449" y="1270"/>
                  </a:lnTo>
                  <a:lnTo>
                    <a:pt x="1758442" y="19303"/>
                  </a:lnTo>
                  <a:lnTo>
                    <a:pt x="1800605" y="42037"/>
                  </a:lnTo>
                  <a:lnTo>
                    <a:pt x="1837181" y="72644"/>
                  </a:lnTo>
                  <a:lnTo>
                    <a:pt x="1867661" y="109092"/>
                  </a:lnTo>
                  <a:lnTo>
                    <a:pt x="1890522" y="151384"/>
                  </a:lnTo>
                  <a:lnTo>
                    <a:pt x="1904619" y="197357"/>
                  </a:lnTo>
                  <a:lnTo>
                    <a:pt x="1909699" y="247142"/>
                  </a:lnTo>
                  <a:lnTo>
                    <a:pt x="1909699" y="1162558"/>
                  </a:lnTo>
                  <a:lnTo>
                    <a:pt x="1904619" y="1212342"/>
                  </a:lnTo>
                  <a:lnTo>
                    <a:pt x="1890522" y="1258697"/>
                  </a:lnTo>
                  <a:lnTo>
                    <a:pt x="1867661" y="1300607"/>
                  </a:lnTo>
                  <a:lnTo>
                    <a:pt x="1837181" y="1337564"/>
                  </a:lnTo>
                  <a:lnTo>
                    <a:pt x="1800605" y="1367663"/>
                  </a:lnTo>
                  <a:lnTo>
                    <a:pt x="1758442" y="1390395"/>
                  </a:lnTo>
                  <a:lnTo>
                    <a:pt x="1712468" y="1404493"/>
                  </a:lnTo>
                  <a:lnTo>
                    <a:pt x="1662556" y="1409700"/>
                  </a:lnTo>
                  <a:lnTo>
                    <a:pt x="247142" y="1409700"/>
                  </a:lnTo>
                  <a:lnTo>
                    <a:pt x="197357" y="1404493"/>
                  </a:lnTo>
                  <a:lnTo>
                    <a:pt x="151383" y="1390395"/>
                  </a:lnTo>
                  <a:lnTo>
                    <a:pt x="109220" y="1367663"/>
                  </a:lnTo>
                  <a:lnTo>
                    <a:pt x="72644" y="1337564"/>
                  </a:lnTo>
                  <a:lnTo>
                    <a:pt x="42036" y="1300607"/>
                  </a:lnTo>
                  <a:lnTo>
                    <a:pt x="19303" y="1258697"/>
                  </a:lnTo>
                  <a:lnTo>
                    <a:pt x="5206" y="1212342"/>
                  </a:lnTo>
                  <a:lnTo>
                    <a:pt x="0" y="1162558"/>
                  </a:lnTo>
                  <a:lnTo>
                    <a:pt x="0" y="247142"/>
                  </a:lnTo>
                  <a:lnTo>
                    <a:pt x="5206" y="197357"/>
                  </a:lnTo>
                  <a:lnTo>
                    <a:pt x="19303" y="151384"/>
                  </a:lnTo>
                  <a:lnTo>
                    <a:pt x="42036" y="109092"/>
                  </a:lnTo>
                  <a:lnTo>
                    <a:pt x="72644" y="72644"/>
                  </a:lnTo>
                  <a:lnTo>
                    <a:pt x="109093" y="42037"/>
                  </a:lnTo>
                  <a:lnTo>
                    <a:pt x="151383" y="19303"/>
                  </a:lnTo>
                  <a:lnTo>
                    <a:pt x="197357" y="5207"/>
                  </a:lnTo>
                  <a:lnTo>
                    <a:pt x="247142" y="0"/>
                  </a:lnTo>
                  <a:close/>
                </a:path>
              </a:pathLst>
            </a:custGeom>
            <a:ln w="38100">
              <a:solidFill>
                <a:srgbClr val="EDEBE0"/>
              </a:solidFill>
            </a:ln>
          </p:spPr>
          <p:txBody>
            <a:bodyPr wrap="square" lIns="0" tIns="0" rIns="0" bIns="0" rtlCol="0"/>
            <a:lstStyle/>
            <a:p>
              <a:endParaRPr/>
            </a:p>
          </p:txBody>
        </p:sp>
      </p:grpSp>
      <p:sp>
        <p:nvSpPr>
          <p:cNvPr id="14" name="object 14"/>
          <p:cNvSpPr txBox="1"/>
          <p:nvPr/>
        </p:nvSpPr>
        <p:spPr>
          <a:xfrm>
            <a:off x="4799457" y="4906517"/>
            <a:ext cx="3592829" cy="391160"/>
          </a:xfrm>
          <a:prstGeom prst="rect">
            <a:avLst/>
          </a:prstGeom>
        </p:spPr>
        <p:txBody>
          <a:bodyPr vert="horz" wrap="square" lIns="0" tIns="12700" rIns="0" bIns="0" rtlCol="0">
            <a:spAutoFit/>
          </a:bodyPr>
          <a:lstStyle/>
          <a:p>
            <a:pPr marL="342900" marR="5080" indent="-330835">
              <a:lnSpc>
                <a:spcPct val="100000"/>
              </a:lnSpc>
              <a:spcBef>
                <a:spcPts val="100"/>
              </a:spcBef>
            </a:pPr>
            <a:r>
              <a:rPr sz="1200" spc="-15" dirty="0">
                <a:solidFill>
                  <a:srgbClr val="FFFFFF"/>
                </a:solidFill>
                <a:latin typeface="Times New Roman"/>
                <a:cs typeface="Times New Roman"/>
              </a:rPr>
              <a:t>CONGENITAL </a:t>
            </a:r>
            <a:r>
              <a:rPr sz="1200" spc="-5" dirty="0">
                <a:solidFill>
                  <a:srgbClr val="FFFFFF"/>
                </a:solidFill>
                <a:latin typeface="Times New Roman"/>
                <a:cs typeface="Times New Roman"/>
              </a:rPr>
              <a:t>ABSENCE OF </a:t>
            </a:r>
            <a:r>
              <a:rPr sz="1200" spc="-20" dirty="0">
                <a:solidFill>
                  <a:srgbClr val="FFFFFF"/>
                </a:solidFill>
                <a:latin typeface="Times New Roman"/>
                <a:cs typeface="Times New Roman"/>
              </a:rPr>
              <a:t>MAXILLARY</a:t>
            </a:r>
            <a:r>
              <a:rPr sz="1200" spc="-80" dirty="0">
                <a:solidFill>
                  <a:srgbClr val="FFFFFF"/>
                </a:solidFill>
                <a:latin typeface="Times New Roman"/>
                <a:cs typeface="Times New Roman"/>
              </a:rPr>
              <a:t> </a:t>
            </a:r>
            <a:r>
              <a:rPr sz="1200" spc="-25" dirty="0">
                <a:solidFill>
                  <a:srgbClr val="FFFFFF"/>
                </a:solidFill>
                <a:latin typeface="Times New Roman"/>
                <a:cs typeface="Times New Roman"/>
              </a:rPr>
              <a:t>LATERAL  </a:t>
            </a:r>
            <a:r>
              <a:rPr sz="1200" spc="-10" dirty="0">
                <a:solidFill>
                  <a:srgbClr val="FFFFFF"/>
                </a:solidFill>
                <a:latin typeface="Times New Roman"/>
                <a:cs typeface="Times New Roman"/>
              </a:rPr>
              <a:t>INCISORS WITH GENERALIZED</a:t>
            </a:r>
            <a:r>
              <a:rPr sz="1200" spc="100" dirty="0">
                <a:solidFill>
                  <a:srgbClr val="FFFFFF"/>
                </a:solidFill>
                <a:latin typeface="Times New Roman"/>
                <a:cs typeface="Times New Roman"/>
              </a:rPr>
              <a:t> </a:t>
            </a:r>
            <a:r>
              <a:rPr sz="1200" spc="-20" dirty="0">
                <a:solidFill>
                  <a:srgbClr val="FFFFFF"/>
                </a:solidFill>
                <a:latin typeface="Times New Roman"/>
                <a:cs typeface="Times New Roman"/>
              </a:rPr>
              <a:t>SPACING</a:t>
            </a:r>
            <a:endParaRPr sz="1200">
              <a:latin typeface="Times New Roman"/>
              <a:cs typeface="Times New Roman"/>
            </a:endParaRPr>
          </a:p>
        </p:txBody>
      </p:sp>
      <p:sp>
        <p:nvSpPr>
          <p:cNvPr id="15" name="object 15"/>
          <p:cNvSpPr txBox="1"/>
          <p:nvPr/>
        </p:nvSpPr>
        <p:spPr>
          <a:xfrm>
            <a:off x="8324088" y="6465214"/>
            <a:ext cx="309880" cy="177800"/>
          </a:xfrm>
          <a:prstGeom prst="rect">
            <a:avLst/>
          </a:prstGeom>
        </p:spPr>
        <p:txBody>
          <a:bodyPr vert="horz" wrap="square" lIns="0" tIns="0" rIns="0" bIns="0" rtlCol="0">
            <a:spAutoFit/>
          </a:bodyPr>
          <a:lstStyle/>
          <a:p>
            <a:pPr marL="38100">
              <a:lnSpc>
                <a:spcPts val="1240"/>
              </a:lnSpc>
            </a:pPr>
            <a:fld id="{81D60167-4931-47E6-BA6A-407CBD079E47}" type="slidenum">
              <a:rPr sz="1200" dirty="0">
                <a:solidFill>
                  <a:srgbClr val="888888"/>
                </a:solidFill>
                <a:latin typeface="Carlito"/>
                <a:cs typeface="Carlito"/>
              </a:rPr>
              <a:pPr marL="38100">
                <a:lnSpc>
                  <a:spcPts val="1240"/>
                </a:lnSpc>
              </a:pPr>
              <a:t>42</a:t>
            </a:fld>
            <a:endParaRPr sz="1200">
              <a:latin typeface="Carlito"/>
              <a:cs typeface="Carlito"/>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69385" y="154940"/>
            <a:ext cx="2202815" cy="299720"/>
          </a:xfrm>
          <a:prstGeom prst="rect">
            <a:avLst/>
          </a:prstGeom>
        </p:spPr>
        <p:txBody>
          <a:bodyPr vert="horz" wrap="square" lIns="0" tIns="12700" rIns="0" bIns="0" rtlCol="0">
            <a:spAutoFit/>
          </a:bodyPr>
          <a:lstStyle/>
          <a:p>
            <a:pPr marL="12700">
              <a:lnSpc>
                <a:spcPct val="100000"/>
              </a:lnSpc>
              <a:spcBef>
                <a:spcPts val="100"/>
              </a:spcBef>
            </a:pPr>
            <a:r>
              <a:rPr spc="-5" dirty="0"/>
              <a:t>Anomalies </a:t>
            </a:r>
            <a:r>
              <a:rPr dirty="0"/>
              <a:t>of tooth</a:t>
            </a:r>
            <a:r>
              <a:rPr spc="-50" dirty="0"/>
              <a:t> </a:t>
            </a:r>
            <a:r>
              <a:rPr spc="-5" dirty="0"/>
              <a:t>size</a:t>
            </a:r>
          </a:p>
        </p:txBody>
      </p:sp>
      <p:sp>
        <p:nvSpPr>
          <p:cNvPr id="3" name="object 3"/>
          <p:cNvSpPr txBox="1"/>
          <p:nvPr/>
        </p:nvSpPr>
        <p:spPr>
          <a:xfrm>
            <a:off x="320040" y="815086"/>
            <a:ext cx="8453755" cy="5536565"/>
          </a:xfrm>
          <a:prstGeom prst="rect">
            <a:avLst/>
          </a:prstGeom>
        </p:spPr>
        <p:txBody>
          <a:bodyPr vert="horz" wrap="square" lIns="0" tIns="12700" rIns="0" bIns="0" rtlCol="0">
            <a:spAutoFit/>
          </a:bodyPr>
          <a:lstStyle/>
          <a:p>
            <a:pPr marL="419100" marR="17780" indent="-342900">
              <a:lnSpc>
                <a:spcPct val="150000"/>
              </a:lnSpc>
              <a:spcBef>
                <a:spcPts val="100"/>
              </a:spcBef>
              <a:buFont typeface="Arial"/>
              <a:buChar char="•"/>
              <a:tabLst>
                <a:tab pos="418465" algn="l"/>
                <a:tab pos="419100" algn="l"/>
              </a:tabLst>
            </a:pPr>
            <a:r>
              <a:rPr sz="1800" spc="-5" dirty="0">
                <a:solidFill>
                  <a:srgbClr val="FFFFFF"/>
                </a:solidFill>
                <a:latin typeface="Times New Roman"/>
                <a:cs typeface="Times New Roman"/>
              </a:rPr>
              <a:t>One </a:t>
            </a:r>
            <a:r>
              <a:rPr sz="1800" dirty="0">
                <a:solidFill>
                  <a:srgbClr val="FFFFFF"/>
                </a:solidFill>
                <a:latin typeface="Times New Roman"/>
                <a:cs typeface="Times New Roman"/>
              </a:rPr>
              <a:t>of the </a:t>
            </a:r>
            <a:r>
              <a:rPr sz="1800" spc="-5" dirty="0">
                <a:solidFill>
                  <a:srgbClr val="FFFFFF"/>
                </a:solidFill>
                <a:latin typeface="Times New Roman"/>
                <a:cs typeface="Times New Roman"/>
              </a:rPr>
              <a:t>major </a:t>
            </a:r>
            <a:r>
              <a:rPr sz="1800" dirty="0">
                <a:solidFill>
                  <a:srgbClr val="FFFFFF"/>
                </a:solidFill>
                <a:latin typeface="Times New Roman"/>
                <a:cs typeface="Times New Roman"/>
              </a:rPr>
              <a:t>causes of </a:t>
            </a:r>
            <a:r>
              <a:rPr sz="1800" spc="-5" dirty="0">
                <a:solidFill>
                  <a:srgbClr val="FFFFFF"/>
                </a:solidFill>
                <a:latin typeface="Times New Roman"/>
                <a:cs typeface="Times New Roman"/>
              </a:rPr>
              <a:t>malocclusion is size discrepancy between </a:t>
            </a:r>
            <a:r>
              <a:rPr sz="1800" dirty="0">
                <a:solidFill>
                  <a:srgbClr val="FFFFFF"/>
                </a:solidFill>
                <a:latin typeface="Times New Roman"/>
                <a:cs typeface="Times New Roman"/>
              </a:rPr>
              <a:t>the arch &amp; the  teeth.</a:t>
            </a:r>
            <a:endParaRPr sz="1800">
              <a:latin typeface="Times New Roman"/>
              <a:cs typeface="Times New Roman"/>
            </a:endParaRPr>
          </a:p>
          <a:p>
            <a:pPr marL="419100" indent="-342900" algn="just">
              <a:lnSpc>
                <a:spcPct val="100000"/>
              </a:lnSpc>
              <a:spcBef>
                <a:spcPts val="1510"/>
              </a:spcBef>
              <a:buFont typeface="Arial"/>
              <a:buChar char="•"/>
              <a:tabLst>
                <a:tab pos="419100" algn="l"/>
              </a:tabLst>
            </a:pPr>
            <a:r>
              <a:rPr sz="1800" dirty="0">
                <a:solidFill>
                  <a:srgbClr val="FFFFFF"/>
                </a:solidFill>
                <a:latin typeface="Times New Roman"/>
                <a:cs typeface="Times New Roman"/>
              </a:rPr>
              <a:t>Anomalies in tooth size -</a:t>
            </a:r>
            <a:r>
              <a:rPr sz="1800" spc="395" dirty="0">
                <a:solidFill>
                  <a:srgbClr val="FFFFFF"/>
                </a:solidFill>
                <a:latin typeface="Times New Roman"/>
                <a:cs typeface="Times New Roman"/>
              </a:rPr>
              <a:t> </a:t>
            </a:r>
            <a:r>
              <a:rPr sz="1800" dirty="0">
                <a:solidFill>
                  <a:srgbClr val="FFC000"/>
                </a:solidFill>
                <a:latin typeface="Times New Roman"/>
                <a:cs typeface="Times New Roman"/>
              </a:rPr>
              <a:t>Microdontia</a:t>
            </a:r>
            <a:endParaRPr sz="1800">
              <a:latin typeface="Times New Roman"/>
              <a:cs typeface="Times New Roman"/>
            </a:endParaRPr>
          </a:p>
          <a:p>
            <a:pPr marL="2649220">
              <a:lnSpc>
                <a:spcPct val="100000"/>
              </a:lnSpc>
              <a:spcBef>
                <a:spcPts val="1515"/>
              </a:spcBef>
            </a:pPr>
            <a:r>
              <a:rPr sz="1800" dirty="0">
                <a:solidFill>
                  <a:srgbClr val="FFFFFF"/>
                </a:solidFill>
                <a:latin typeface="Times New Roman"/>
                <a:cs typeface="Times New Roman"/>
              </a:rPr>
              <a:t>-</a:t>
            </a:r>
            <a:r>
              <a:rPr sz="1800" spc="445" dirty="0">
                <a:solidFill>
                  <a:srgbClr val="FFFFFF"/>
                </a:solidFill>
                <a:latin typeface="Times New Roman"/>
                <a:cs typeface="Times New Roman"/>
              </a:rPr>
              <a:t> </a:t>
            </a:r>
            <a:r>
              <a:rPr sz="1800" dirty="0">
                <a:solidFill>
                  <a:srgbClr val="FFC000"/>
                </a:solidFill>
                <a:latin typeface="Times New Roman"/>
                <a:cs typeface="Times New Roman"/>
              </a:rPr>
              <a:t>Macrodontia</a:t>
            </a:r>
            <a:endParaRPr sz="1800">
              <a:latin typeface="Times New Roman"/>
              <a:cs typeface="Times New Roman"/>
            </a:endParaRPr>
          </a:p>
          <a:p>
            <a:pPr>
              <a:lnSpc>
                <a:spcPct val="100000"/>
              </a:lnSpc>
            </a:pPr>
            <a:endParaRPr sz="2000">
              <a:latin typeface="Times New Roman"/>
              <a:cs typeface="Times New Roman"/>
            </a:endParaRPr>
          </a:p>
          <a:p>
            <a:pPr>
              <a:lnSpc>
                <a:spcPct val="100000"/>
              </a:lnSpc>
              <a:spcBef>
                <a:spcPts val="15"/>
              </a:spcBef>
            </a:pPr>
            <a:endParaRPr sz="2250">
              <a:latin typeface="Times New Roman"/>
              <a:cs typeface="Times New Roman"/>
            </a:endParaRPr>
          </a:p>
          <a:p>
            <a:pPr marL="431165" algn="just">
              <a:lnSpc>
                <a:spcPct val="100000"/>
              </a:lnSpc>
            </a:pPr>
            <a:r>
              <a:rPr sz="1600" spc="-5" dirty="0">
                <a:solidFill>
                  <a:srgbClr val="FFFF00"/>
                </a:solidFill>
                <a:latin typeface="Times New Roman"/>
                <a:cs typeface="Times New Roman"/>
              </a:rPr>
              <a:t>MICRODONTIA</a:t>
            </a:r>
            <a:r>
              <a:rPr sz="1600" spc="-5" dirty="0">
                <a:solidFill>
                  <a:srgbClr val="FFFFFF"/>
                </a:solidFill>
                <a:latin typeface="Times New Roman"/>
                <a:cs typeface="Times New Roman"/>
              </a:rPr>
              <a:t>: </a:t>
            </a:r>
            <a:r>
              <a:rPr sz="1600" spc="-25" dirty="0">
                <a:solidFill>
                  <a:srgbClr val="FFFFFF"/>
                </a:solidFill>
                <a:latin typeface="Times New Roman"/>
                <a:cs typeface="Times New Roman"/>
              </a:rPr>
              <a:t>Teeth </a:t>
            </a:r>
            <a:r>
              <a:rPr sz="1600" spc="-5" dirty="0">
                <a:solidFill>
                  <a:srgbClr val="FFFFFF"/>
                </a:solidFill>
                <a:latin typeface="Times New Roman"/>
                <a:cs typeface="Times New Roman"/>
              </a:rPr>
              <a:t>which are smaller than</a:t>
            </a:r>
            <a:r>
              <a:rPr sz="1600" spc="110" dirty="0">
                <a:solidFill>
                  <a:srgbClr val="FFFFFF"/>
                </a:solidFill>
                <a:latin typeface="Times New Roman"/>
                <a:cs typeface="Times New Roman"/>
              </a:rPr>
              <a:t> </a:t>
            </a:r>
            <a:r>
              <a:rPr sz="1600" spc="-10" dirty="0">
                <a:solidFill>
                  <a:srgbClr val="FFFFFF"/>
                </a:solidFill>
                <a:latin typeface="Times New Roman"/>
                <a:cs typeface="Times New Roman"/>
              </a:rPr>
              <a:t>normal.</a:t>
            </a:r>
            <a:endParaRPr sz="1600">
              <a:latin typeface="Times New Roman"/>
              <a:cs typeface="Times New Roman"/>
            </a:endParaRPr>
          </a:p>
          <a:p>
            <a:pPr marL="419100" indent="-342900" algn="just">
              <a:lnSpc>
                <a:spcPct val="100000"/>
              </a:lnSpc>
              <a:spcBef>
                <a:spcPts val="855"/>
              </a:spcBef>
              <a:buClr>
                <a:srgbClr val="FFFFFF"/>
              </a:buClr>
              <a:buFont typeface="Arial"/>
              <a:buChar char="•"/>
              <a:tabLst>
                <a:tab pos="419100" algn="l"/>
              </a:tabLst>
            </a:pPr>
            <a:r>
              <a:rPr sz="1600" spc="-20" dirty="0">
                <a:solidFill>
                  <a:srgbClr val="92D050"/>
                </a:solidFill>
                <a:latin typeface="Times New Roman"/>
                <a:cs typeface="Times New Roman"/>
              </a:rPr>
              <a:t>True </a:t>
            </a:r>
            <a:r>
              <a:rPr sz="1600" spc="-5" dirty="0">
                <a:solidFill>
                  <a:srgbClr val="92D050"/>
                </a:solidFill>
                <a:latin typeface="Times New Roman"/>
                <a:cs typeface="Times New Roman"/>
              </a:rPr>
              <a:t>generalized microdontia</a:t>
            </a:r>
            <a:r>
              <a:rPr sz="1600" spc="-5" dirty="0">
                <a:solidFill>
                  <a:srgbClr val="FFFFFF"/>
                </a:solidFill>
                <a:latin typeface="Times New Roman"/>
                <a:cs typeface="Times New Roman"/>
              </a:rPr>
              <a:t>: All the teeth are </a:t>
            </a:r>
            <a:r>
              <a:rPr sz="1600" spc="-10" dirty="0">
                <a:solidFill>
                  <a:srgbClr val="FFFFFF"/>
                </a:solidFill>
                <a:latin typeface="Times New Roman"/>
                <a:cs typeface="Times New Roman"/>
              </a:rPr>
              <a:t>smaller </a:t>
            </a:r>
            <a:r>
              <a:rPr sz="1600" spc="-5" dirty="0">
                <a:solidFill>
                  <a:srgbClr val="FFFFFF"/>
                </a:solidFill>
                <a:latin typeface="Times New Roman"/>
                <a:cs typeface="Times New Roman"/>
              </a:rPr>
              <a:t>than</a:t>
            </a:r>
            <a:r>
              <a:rPr sz="1600" spc="165" dirty="0">
                <a:solidFill>
                  <a:srgbClr val="FFFFFF"/>
                </a:solidFill>
                <a:latin typeface="Times New Roman"/>
                <a:cs typeface="Times New Roman"/>
              </a:rPr>
              <a:t> </a:t>
            </a:r>
            <a:r>
              <a:rPr sz="1600" spc="-10" dirty="0">
                <a:solidFill>
                  <a:srgbClr val="FFFFFF"/>
                </a:solidFill>
                <a:latin typeface="Times New Roman"/>
                <a:cs typeface="Times New Roman"/>
              </a:rPr>
              <a:t>normal.</a:t>
            </a:r>
            <a:endParaRPr sz="1600">
              <a:latin typeface="Times New Roman"/>
              <a:cs typeface="Times New Roman"/>
            </a:endParaRPr>
          </a:p>
          <a:p>
            <a:pPr marL="419100" marR="2381250" indent="-342900" algn="just">
              <a:lnSpc>
                <a:spcPct val="140000"/>
              </a:lnSpc>
              <a:spcBef>
                <a:spcPts val="385"/>
              </a:spcBef>
              <a:buClr>
                <a:srgbClr val="FFFFFF"/>
              </a:buClr>
              <a:buFont typeface="Arial"/>
              <a:buChar char="•"/>
              <a:tabLst>
                <a:tab pos="419100" algn="l"/>
              </a:tabLst>
            </a:pPr>
            <a:r>
              <a:rPr sz="1600" dirty="0">
                <a:solidFill>
                  <a:srgbClr val="92D050"/>
                </a:solidFill>
                <a:latin typeface="Times New Roman"/>
                <a:cs typeface="Times New Roman"/>
              </a:rPr>
              <a:t>Relative generalized </a:t>
            </a:r>
            <a:r>
              <a:rPr sz="1600" spc="-5" dirty="0">
                <a:solidFill>
                  <a:srgbClr val="92D050"/>
                </a:solidFill>
                <a:latin typeface="Times New Roman"/>
                <a:cs typeface="Times New Roman"/>
              </a:rPr>
              <a:t>microdontia</a:t>
            </a:r>
            <a:r>
              <a:rPr sz="1600" spc="-5" dirty="0">
                <a:solidFill>
                  <a:srgbClr val="FFFFFF"/>
                </a:solidFill>
                <a:latin typeface="Times New Roman"/>
                <a:cs typeface="Times New Roman"/>
              </a:rPr>
              <a:t>: Normal </a:t>
            </a:r>
            <a:r>
              <a:rPr sz="1600" spc="5" dirty="0">
                <a:solidFill>
                  <a:srgbClr val="FFFFFF"/>
                </a:solidFill>
                <a:latin typeface="Times New Roman"/>
                <a:cs typeface="Times New Roman"/>
              </a:rPr>
              <a:t>or </a:t>
            </a:r>
            <a:r>
              <a:rPr sz="1600" dirty="0">
                <a:solidFill>
                  <a:srgbClr val="FFFFFF"/>
                </a:solidFill>
                <a:latin typeface="Times New Roman"/>
                <a:cs typeface="Times New Roman"/>
              </a:rPr>
              <a:t>slightly </a:t>
            </a:r>
            <a:r>
              <a:rPr sz="1600" spc="-5" dirty="0">
                <a:solidFill>
                  <a:srgbClr val="FFFFFF"/>
                </a:solidFill>
                <a:latin typeface="Times New Roman"/>
                <a:cs typeface="Times New Roman"/>
              </a:rPr>
              <a:t>smaller than  normal teeth </a:t>
            </a:r>
            <a:r>
              <a:rPr sz="1600" dirty="0">
                <a:solidFill>
                  <a:srgbClr val="FFFFFF"/>
                </a:solidFill>
                <a:latin typeface="Times New Roman"/>
                <a:cs typeface="Times New Roman"/>
              </a:rPr>
              <a:t>are </a:t>
            </a:r>
            <a:r>
              <a:rPr sz="1600" spc="-5" dirty="0">
                <a:solidFill>
                  <a:srgbClr val="FFFFFF"/>
                </a:solidFill>
                <a:latin typeface="Times New Roman"/>
                <a:cs typeface="Times New Roman"/>
              </a:rPr>
              <a:t>present in jaws </a:t>
            </a:r>
            <a:r>
              <a:rPr sz="1600" dirty="0">
                <a:solidFill>
                  <a:srgbClr val="FFFFFF"/>
                </a:solidFill>
                <a:latin typeface="Times New Roman"/>
                <a:cs typeface="Times New Roman"/>
              </a:rPr>
              <a:t>that are </a:t>
            </a:r>
            <a:r>
              <a:rPr sz="1600" spc="-5" dirty="0">
                <a:solidFill>
                  <a:srgbClr val="FFFFFF"/>
                </a:solidFill>
                <a:latin typeface="Times New Roman"/>
                <a:cs typeface="Times New Roman"/>
              </a:rPr>
              <a:t>somewhat </a:t>
            </a:r>
            <a:r>
              <a:rPr sz="1600" spc="-10" dirty="0">
                <a:solidFill>
                  <a:srgbClr val="FFFFFF"/>
                </a:solidFill>
                <a:latin typeface="Times New Roman"/>
                <a:cs typeface="Times New Roman"/>
              </a:rPr>
              <a:t>larger </a:t>
            </a:r>
            <a:r>
              <a:rPr sz="1600" spc="-5" dirty="0">
                <a:solidFill>
                  <a:srgbClr val="FFFFFF"/>
                </a:solidFill>
                <a:latin typeface="Times New Roman"/>
                <a:cs typeface="Times New Roman"/>
              </a:rPr>
              <a:t>than  </a:t>
            </a:r>
            <a:r>
              <a:rPr sz="1600" spc="-10" dirty="0">
                <a:solidFill>
                  <a:srgbClr val="FFFFFF"/>
                </a:solidFill>
                <a:latin typeface="Times New Roman"/>
                <a:cs typeface="Times New Roman"/>
              </a:rPr>
              <a:t>normal </a:t>
            </a:r>
            <a:r>
              <a:rPr sz="1600" spc="-5" dirty="0">
                <a:solidFill>
                  <a:srgbClr val="FFFFFF"/>
                </a:solidFill>
                <a:latin typeface="Times New Roman"/>
                <a:cs typeface="Times New Roman"/>
              </a:rPr>
              <a:t>and there is an illusion </a:t>
            </a:r>
            <a:r>
              <a:rPr sz="1600" dirty="0">
                <a:solidFill>
                  <a:srgbClr val="FFFFFF"/>
                </a:solidFill>
                <a:latin typeface="Times New Roman"/>
                <a:cs typeface="Times New Roman"/>
              </a:rPr>
              <a:t>of </a:t>
            </a:r>
            <a:r>
              <a:rPr sz="1600" spc="-5" dirty="0">
                <a:solidFill>
                  <a:srgbClr val="FFFFFF"/>
                </a:solidFill>
                <a:latin typeface="Times New Roman"/>
                <a:cs typeface="Times New Roman"/>
              </a:rPr>
              <a:t>true</a:t>
            </a:r>
            <a:r>
              <a:rPr sz="1600" spc="160" dirty="0">
                <a:solidFill>
                  <a:srgbClr val="FFFFFF"/>
                </a:solidFill>
                <a:latin typeface="Times New Roman"/>
                <a:cs typeface="Times New Roman"/>
              </a:rPr>
              <a:t> </a:t>
            </a:r>
            <a:r>
              <a:rPr sz="1600" spc="-5" dirty="0">
                <a:solidFill>
                  <a:srgbClr val="FFFFFF"/>
                </a:solidFill>
                <a:latin typeface="Times New Roman"/>
                <a:cs typeface="Times New Roman"/>
              </a:rPr>
              <a:t>microdontia.</a:t>
            </a:r>
            <a:endParaRPr sz="1600">
              <a:latin typeface="Times New Roman"/>
              <a:cs typeface="Times New Roman"/>
            </a:endParaRPr>
          </a:p>
          <a:p>
            <a:pPr marL="419100" marR="2383790" indent="-342900" algn="just">
              <a:lnSpc>
                <a:spcPct val="140000"/>
              </a:lnSpc>
              <a:spcBef>
                <a:spcPts val="385"/>
              </a:spcBef>
              <a:buClr>
                <a:srgbClr val="FFFFFF"/>
              </a:buClr>
              <a:buFont typeface="Arial"/>
              <a:buChar char="•"/>
              <a:tabLst>
                <a:tab pos="419100" algn="l"/>
              </a:tabLst>
            </a:pPr>
            <a:r>
              <a:rPr sz="1600" dirty="0">
                <a:solidFill>
                  <a:srgbClr val="92D050"/>
                </a:solidFill>
                <a:latin typeface="Times New Roman"/>
                <a:cs typeface="Times New Roman"/>
              </a:rPr>
              <a:t>Microdontia </a:t>
            </a:r>
            <a:r>
              <a:rPr sz="1600" spc="-5" dirty="0">
                <a:solidFill>
                  <a:srgbClr val="92D050"/>
                </a:solidFill>
                <a:latin typeface="Times New Roman"/>
                <a:cs typeface="Times New Roman"/>
              </a:rPr>
              <a:t>involving only a </a:t>
            </a:r>
            <a:r>
              <a:rPr sz="1600" dirty="0">
                <a:solidFill>
                  <a:srgbClr val="92D050"/>
                </a:solidFill>
                <a:latin typeface="Times New Roman"/>
                <a:cs typeface="Times New Roman"/>
              </a:rPr>
              <a:t>single </a:t>
            </a:r>
            <a:r>
              <a:rPr sz="1600" spc="-5" dirty="0">
                <a:solidFill>
                  <a:srgbClr val="92D050"/>
                </a:solidFill>
                <a:latin typeface="Times New Roman"/>
                <a:cs typeface="Times New Roman"/>
              </a:rPr>
              <a:t>tooth </a:t>
            </a:r>
            <a:r>
              <a:rPr sz="1600" spc="-5" dirty="0">
                <a:solidFill>
                  <a:srgbClr val="FFFFFF"/>
                </a:solidFill>
                <a:latin typeface="Times New Roman"/>
                <a:cs typeface="Times New Roman"/>
              </a:rPr>
              <a:t>is a </a:t>
            </a:r>
            <a:r>
              <a:rPr sz="1600" dirty="0">
                <a:solidFill>
                  <a:srgbClr val="FFFFFF"/>
                </a:solidFill>
                <a:latin typeface="Times New Roman"/>
                <a:cs typeface="Times New Roman"/>
              </a:rPr>
              <a:t>rather </a:t>
            </a:r>
            <a:r>
              <a:rPr sz="1600" spc="-5" dirty="0">
                <a:solidFill>
                  <a:srgbClr val="FFFFFF"/>
                </a:solidFill>
                <a:latin typeface="Times New Roman"/>
                <a:cs typeface="Times New Roman"/>
              </a:rPr>
              <a:t>common  condition.</a:t>
            </a:r>
            <a:endParaRPr sz="1600">
              <a:latin typeface="Times New Roman"/>
              <a:cs typeface="Times New Roman"/>
            </a:endParaRPr>
          </a:p>
          <a:p>
            <a:pPr marL="419100" marR="2381250" indent="-342900" algn="just">
              <a:lnSpc>
                <a:spcPct val="140000"/>
              </a:lnSpc>
              <a:spcBef>
                <a:spcPts val="385"/>
              </a:spcBef>
              <a:buClr>
                <a:srgbClr val="FFFFFF"/>
              </a:buClr>
              <a:buFont typeface="Arial"/>
              <a:buChar char="•"/>
              <a:tabLst>
                <a:tab pos="469900" algn="l"/>
              </a:tabLst>
            </a:pPr>
            <a:r>
              <a:rPr dirty="0"/>
              <a:t>	</a:t>
            </a:r>
            <a:r>
              <a:rPr sz="1600" dirty="0">
                <a:solidFill>
                  <a:srgbClr val="FFFFFF"/>
                </a:solidFill>
                <a:latin typeface="Times New Roman"/>
                <a:cs typeface="Times New Roman"/>
              </a:rPr>
              <a:t>It </a:t>
            </a:r>
            <a:r>
              <a:rPr sz="1600" spc="-5" dirty="0">
                <a:solidFill>
                  <a:srgbClr val="FFFFFF"/>
                </a:solidFill>
                <a:latin typeface="Times New Roman"/>
                <a:cs typeface="Times New Roman"/>
              </a:rPr>
              <a:t>affects </a:t>
            </a:r>
            <a:r>
              <a:rPr sz="1600" spc="-10" dirty="0">
                <a:solidFill>
                  <a:srgbClr val="FFFFFF"/>
                </a:solidFill>
                <a:latin typeface="Times New Roman"/>
                <a:cs typeface="Times New Roman"/>
              </a:rPr>
              <a:t>most </a:t>
            </a:r>
            <a:r>
              <a:rPr sz="1600" dirty="0">
                <a:solidFill>
                  <a:srgbClr val="FFFFFF"/>
                </a:solidFill>
                <a:latin typeface="Times New Roman"/>
                <a:cs typeface="Times New Roman"/>
              </a:rPr>
              <a:t>often </a:t>
            </a:r>
            <a:r>
              <a:rPr sz="1600" spc="-5" dirty="0">
                <a:solidFill>
                  <a:srgbClr val="FFFFFF"/>
                </a:solidFill>
                <a:latin typeface="Times New Roman"/>
                <a:cs typeface="Times New Roman"/>
              </a:rPr>
              <a:t>the </a:t>
            </a:r>
            <a:r>
              <a:rPr sz="1600" dirty="0">
                <a:solidFill>
                  <a:srgbClr val="FFFFFF"/>
                </a:solidFill>
                <a:latin typeface="Times New Roman"/>
                <a:cs typeface="Times New Roman"/>
              </a:rPr>
              <a:t>maxillary lateral </a:t>
            </a:r>
            <a:r>
              <a:rPr sz="1600" spc="-5" dirty="0">
                <a:solidFill>
                  <a:srgbClr val="FFFFFF"/>
                </a:solidFill>
                <a:latin typeface="Times New Roman"/>
                <a:cs typeface="Times New Roman"/>
              </a:rPr>
              <a:t>incisor </a:t>
            </a:r>
            <a:r>
              <a:rPr sz="1600" dirty="0">
                <a:solidFill>
                  <a:srgbClr val="FFFFFF"/>
                </a:solidFill>
                <a:latin typeface="Times New Roman"/>
                <a:cs typeface="Times New Roman"/>
              </a:rPr>
              <a:t>(peg lateral) </a:t>
            </a:r>
            <a:r>
              <a:rPr sz="1600" spc="-5" dirty="0">
                <a:solidFill>
                  <a:srgbClr val="FFFFFF"/>
                </a:solidFill>
                <a:latin typeface="Times New Roman"/>
                <a:cs typeface="Times New Roman"/>
              </a:rPr>
              <a:t>and  </a:t>
            </a:r>
            <a:r>
              <a:rPr sz="1600" dirty="0">
                <a:solidFill>
                  <a:srgbClr val="FFFFFF"/>
                </a:solidFill>
                <a:latin typeface="Times New Roman"/>
                <a:cs typeface="Times New Roman"/>
              </a:rPr>
              <a:t>the </a:t>
            </a:r>
            <a:r>
              <a:rPr sz="1600" spc="5" dirty="0">
                <a:solidFill>
                  <a:srgbClr val="FFFFFF"/>
                </a:solidFill>
                <a:latin typeface="Times New Roman"/>
                <a:cs typeface="Times New Roman"/>
              </a:rPr>
              <a:t>3</a:t>
            </a:r>
            <a:r>
              <a:rPr sz="1575" spc="7" baseline="26455" dirty="0">
                <a:solidFill>
                  <a:srgbClr val="FFFFFF"/>
                </a:solidFill>
                <a:latin typeface="Times New Roman"/>
                <a:cs typeface="Times New Roman"/>
              </a:rPr>
              <a:t>rd</a:t>
            </a:r>
            <a:r>
              <a:rPr sz="1575" spc="187" baseline="26455" dirty="0">
                <a:solidFill>
                  <a:srgbClr val="FFFFFF"/>
                </a:solidFill>
                <a:latin typeface="Times New Roman"/>
                <a:cs typeface="Times New Roman"/>
              </a:rPr>
              <a:t> </a:t>
            </a:r>
            <a:r>
              <a:rPr sz="1600" spc="-25" dirty="0">
                <a:solidFill>
                  <a:srgbClr val="FFFFFF"/>
                </a:solidFill>
                <a:latin typeface="Times New Roman"/>
                <a:cs typeface="Times New Roman"/>
              </a:rPr>
              <a:t>molar.</a:t>
            </a:r>
            <a:endParaRPr sz="1600">
              <a:latin typeface="Times New Roman"/>
              <a:cs typeface="Times New Roman"/>
            </a:endParaRPr>
          </a:p>
        </p:txBody>
      </p:sp>
      <p:sp>
        <p:nvSpPr>
          <p:cNvPr id="4" name="object 4"/>
          <p:cNvSpPr/>
          <p:nvPr/>
        </p:nvSpPr>
        <p:spPr>
          <a:xfrm>
            <a:off x="6629400" y="3657600"/>
            <a:ext cx="2133600" cy="20574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txBox="1"/>
          <p:nvPr/>
        </p:nvSpPr>
        <p:spPr>
          <a:xfrm>
            <a:off x="8324088" y="6465214"/>
            <a:ext cx="309880" cy="177800"/>
          </a:xfrm>
          <a:prstGeom prst="rect">
            <a:avLst/>
          </a:prstGeom>
        </p:spPr>
        <p:txBody>
          <a:bodyPr vert="horz" wrap="square" lIns="0" tIns="0" rIns="0" bIns="0" rtlCol="0">
            <a:spAutoFit/>
          </a:bodyPr>
          <a:lstStyle/>
          <a:p>
            <a:pPr marL="38100">
              <a:lnSpc>
                <a:spcPts val="1240"/>
              </a:lnSpc>
            </a:pPr>
            <a:fld id="{81D60167-4931-47E6-BA6A-407CBD079E47}" type="slidenum">
              <a:rPr sz="1200" dirty="0">
                <a:solidFill>
                  <a:srgbClr val="888888"/>
                </a:solidFill>
                <a:latin typeface="Carlito"/>
                <a:cs typeface="Carlito"/>
              </a:rPr>
              <a:pPr marL="38100">
                <a:lnSpc>
                  <a:spcPts val="1240"/>
                </a:lnSpc>
              </a:pPr>
              <a:t>43</a:t>
            </a:fld>
            <a:endParaRPr sz="1200">
              <a:latin typeface="Carlito"/>
              <a:cs typeface="Carlito"/>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3540" y="961390"/>
            <a:ext cx="6548120" cy="4690110"/>
          </a:xfrm>
          <a:prstGeom prst="rect">
            <a:avLst/>
          </a:prstGeom>
        </p:spPr>
        <p:txBody>
          <a:bodyPr vert="horz" wrap="square" lIns="0" tIns="12700" rIns="0" bIns="0" rtlCol="0">
            <a:spAutoFit/>
          </a:bodyPr>
          <a:lstStyle/>
          <a:p>
            <a:pPr marL="360045" algn="just">
              <a:lnSpc>
                <a:spcPct val="100000"/>
              </a:lnSpc>
              <a:spcBef>
                <a:spcPts val="100"/>
              </a:spcBef>
            </a:pPr>
            <a:r>
              <a:rPr sz="1800" spc="-5" dirty="0">
                <a:solidFill>
                  <a:srgbClr val="FFFF00"/>
                </a:solidFill>
                <a:latin typeface="Times New Roman"/>
                <a:cs typeface="Times New Roman"/>
              </a:rPr>
              <a:t>MACRODONTIA</a:t>
            </a:r>
            <a:r>
              <a:rPr sz="1800" spc="-5" dirty="0">
                <a:solidFill>
                  <a:srgbClr val="FFFFFF"/>
                </a:solidFill>
                <a:latin typeface="Times New Roman"/>
                <a:cs typeface="Times New Roman"/>
              </a:rPr>
              <a:t>: </a:t>
            </a:r>
            <a:r>
              <a:rPr sz="1800" dirty="0">
                <a:solidFill>
                  <a:srgbClr val="FFFFFF"/>
                </a:solidFill>
                <a:latin typeface="Times New Roman"/>
                <a:cs typeface="Times New Roman"/>
              </a:rPr>
              <a:t>It refers to teeth that are </a:t>
            </a:r>
            <a:r>
              <a:rPr sz="1800" spc="-10" dirty="0">
                <a:solidFill>
                  <a:srgbClr val="FFFFFF"/>
                </a:solidFill>
                <a:latin typeface="Times New Roman"/>
                <a:cs typeface="Times New Roman"/>
              </a:rPr>
              <a:t>larger </a:t>
            </a:r>
            <a:r>
              <a:rPr sz="1800" dirty="0">
                <a:solidFill>
                  <a:srgbClr val="FFFFFF"/>
                </a:solidFill>
                <a:latin typeface="Times New Roman"/>
                <a:cs typeface="Times New Roman"/>
              </a:rPr>
              <a:t>than</a:t>
            </a:r>
            <a:r>
              <a:rPr sz="1800" spc="-10" dirty="0">
                <a:solidFill>
                  <a:srgbClr val="FFFFFF"/>
                </a:solidFill>
                <a:latin typeface="Times New Roman"/>
                <a:cs typeface="Times New Roman"/>
              </a:rPr>
              <a:t> </a:t>
            </a:r>
            <a:r>
              <a:rPr sz="1800" spc="-5" dirty="0">
                <a:solidFill>
                  <a:srgbClr val="FFFFFF"/>
                </a:solidFill>
                <a:latin typeface="Times New Roman"/>
                <a:cs typeface="Times New Roman"/>
              </a:rPr>
              <a:t>normal</a:t>
            </a:r>
            <a:endParaRPr sz="1800">
              <a:latin typeface="Times New Roman"/>
              <a:cs typeface="Times New Roman"/>
            </a:endParaRPr>
          </a:p>
          <a:p>
            <a:pPr marL="355600" indent="-342900" algn="just">
              <a:lnSpc>
                <a:spcPct val="100000"/>
              </a:lnSpc>
              <a:spcBef>
                <a:spcPts val="1510"/>
              </a:spcBef>
              <a:buFont typeface="Arial"/>
              <a:buChar char="•"/>
              <a:tabLst>
                <a:tab pos="355600" algn="l"/>
              </a:tabLst>
            </a:pPr>
            <a:r>
              <a:rPr sz="1800" spc="-15" dirty="0">
                <a:solidFill>
                  <a:srgbClr val="92D050"/>
                </a:solidFill>
                <a:latin typeface="Times New Roman"/>
                <a:cs typeface="Times New Roman"/>
              </a:rPr>
              <a:t>True</a:t>
            </a:r>
            <a:r>
              <a:rPr sz="1800" spc="65" dirty="0">
                <a:solidFill>
                  <a:srgbClr val="92D050"/>
                </a:solidFill>
                <a:latin typeface="Times New Roman"/>
                <a:cs typeface="Times New Roman"/>
              </a:rPr>
              <a:t> </a:t>
            </a:r>
            <a:r>
              <a:rPr sz="1800" spc="-5" dirty="0">
                <a:solidFill>
                  <a:srgbClr val="92D050"/>
                </a:solidFill>
                <a:latin typeface="Times New Roman"/>
                <a:cs typeface="Times New Roman"/>
              </a:rPr>
              <a:t>generalized</a:t>
            </a:r>
            <a:r>
              <a:rPr sz="1800" spc="60" dirty="0">
                <a:solidFill>
                  <a:srgbClr val="92D050"/>
                </a:solidFill>
                <a:latin typeface="Times New Roman"/>
                <a:cs typeface="Times New Roman"/>
              </a:rPr>
              <a:t> </a:t>
            </a:r>
            <a:r>
              <a:rPr sz="1800" spc="-5" dirty="0">
                <a:solidFill>
                  <a:srgbClr val="92D050"/>
                </a:solidFill>
                <a:latin typeface="Times New Roman"/>
                <a:cs typeface="Times New Roman"/>
              </a:rPr>
              <a:t>macrodontia</a:t>
            </a:r>
            <a:r>
              <a:rPr sz="1800" spc="-5" dirty="0">
                <a:solidFill>
                  <a:srgbClr val="FFFFFF"/>
                </a:solidFill>
                <a:latin typeface="Times New Roman"/>
                <a:cs typeface="Times New Roman"/>
              </a:rPr>
              <a:t>:</a:t>
            </a:r>
            <a:r>
              <a:rPr sz="1800" spc="70" dirty="0">
                <a:solidFill>
                  <a:srgbClr val="FFFFFF"/>
                </a:solidFill>
                <a:latin typeface="Times New Roman"/>
                <a:cs typeface="Times New Roman"/>
              </a:rPr>
              <a:t> </a:t>
            </a:r>
            <a:r>
              <a:rPr sz="1800" spc="-5" dirty="0">
                <a:solidFill>
                  <a:srgbClr val="FFFFFF"/>
                </a:solidFill>
                <a:latin typeface="Times New Roman"/>
                <a:cs typeface="Times New Roman"/>
              </a:rPr>
              <a:t>The</a:t>
            </a:r>
            <a:r>
              <a:rPr sz="1800" spc="70" dirty="0">
                <a:solidFill>
                  <a:srgbClr val="FFFFFF"/>
                </a:solidFill>
                <a:latin typeface="Times New Roman"/>
                <a:cs typeface="Times New Roman"/>
              </a:rPr>
              <a:t> </a:t>
            </a:r>
            <a:r>
              <a:rPr sz="1800" dirty="0">
                <a:solidFill>
                  <a:srgbClr val="FFFFFF"/>
                </a:solidFill>
                <a:latin typeface="Times New Roman"/>
                <a:cs typeface="Times New Roman"/>
              </a:rPr>
              <a:t>condition</a:t>
            </a:r>
            <a:r>
              <a:rPr sz="1800" spc="60" dirty="0">
                <a:solidFill>
                  <a:srgbClr val="FFFFFF"/>
                </a:solidFill>
                <a:latin typeface="Times New Roman"/>
                <a:cs typeface="Times New Roman"/>
              </a:rPr>
              <a:t> </a:t>
            </a:r>
            <a:r>
              <a:rPr sz="1800" dirty="0">
                <a:solidFill>
                  <a:srgbClr val="FFFFFF"/>
                </a:solidFill>
                <a:latin typeface="Times New Roman"/>
                <a:cs typeface="Times New Roman"/>
              </a:rPr>
              <a:t>in</a:t>
            </a:r>
            <a:r>
              <a:rPr sz="1800" spc="50" dirty="0">
                <a:solidFill>
                  <a:srgbClr val="FFFFFF"/>
                </a:solidFill>
                <a:latin typeface="Times New Roman"/>
                <a:cs typeface="Times New Roman"/>
              </a:rPr>
              <a:t> </a:t>
            </a:r>
            <a:r>
              <a:rPr sz="1800" dirty="0">
                <a:solidFill>
                  <a:srgbClr val="FFFFFF"/>
                </a:solidFill>
                <a:latin typeface="Times New Roman"/>
                <a:cs typeface="Times New Roman"/>
              </a:rPr>
              <a:t>which</a:t>
            </a:r>
            <a:r>
              <a:rPr sz="1800" spc="75" dirty="0">
                <a:solidFill>
                  <a:srgbClr val="FFFFFF"/>
                </a:solidFill>
                <a:latin typeface="Times New Roman"/>
                <a:cs typeface="Times New Roman"/>
              </a:rPr>
              <a:t> </a:t>
            </a:r>
            <a:r>
              <a:rPr sz="1800" dirty="0">
                <a:solidFill>
                  <a:srgbClr val="FFFFFF"/>
                </a:solidFill>
                <a:latin typeface="Times New Roman"/>
                <a:cs typeface="Times New Roman"/>
              </a:rPr>
              <a:t>all</a:t>
            </a:r>
            <a:r>
              <a:rPr sz="1800" spc="65" dirty="0">
                <a:solidFill>
                  <a:srgbClr val="FFFFFF"/>
                </a:solidFill>
                <a:latin typeface="Times New Roman"/>
                <a:cs typeface="Times New Roman"/>
              </a:rPr>
              <a:t> </a:t>
            </a:r>
            <a:r>
              <a:rPr sz="1800" spc="-5" dirty="0">
                <a:solidFill>
                  <a:srgbClr val="FFFFFF"/>
                </a:solidFill>
                <a:latin typeface="Times New Roman"/>
                <a:cs typeface="Times New Roman"/>
              </a:rPr>
              <a:t>teeth</a:t>
            </a:r>
            <a:r>
              <a:rPr sz="1800" spc="60" dirty="0">
                <a:solidFill>
                  <a:srgbClr val="FFFFFF"/>
                </a:solidFill>
                <a:latin typeface="Times New Roman"/>
                <a:cs typeface="Times New Roman"/>
              </a:rPr>
              <a:t> </a:t>
            </a:r>
            <a:r>
              <a:rPr sz="1800" spc="-5" dirty="0">
                <a:solidFill>
                  <a:srgbClr val="FFFFFF"/>
                </a:solidFill>
                <a:latin typeface="Times New Roman"/>
                <a:cs typeface="Times New Roman"/>
              </a:rPr>
              <a:t>are</a:t>
            </a:r>
            <a:endParaRPr sz="1800">
              <a:latin typeface="Times New Roman"/>
              <a:cs typeface="Times New Roman"/>
            </a:endParaRPr>
          </a:p>
          <a:p>
            <a:pPr marL="355600" algn="just">
              <a:lnSpc>
                <a:spcPct val="100000"/>
              </a:lnSpc>
              <a:spcBef>
                <a:spcPts val="1080"/>
              </a:spcBef>
            </a:pPr>
            <a:r>
              <a:rPr sz="1800" spc="-5" dirty="0">
                <a:solidFill>
                  <a:srgbClr val="FFFFFF"/>
                </a:solidFill>
                <a:latin typeface="Times New Roman"/>
                <a:cs typeface="Times New Roman"/>
              </a:rPr>
              <a:t>larger </a:t>
            </a:r>
            <a:r>
              <a:rPr sz="1800" dirty="0">
                <a:solidFill>
                  <a:srgbClr val="FFFFFF"/>
                </a:solidFill>
                <a:latin typeface="Times New Roman"/>
                <a:cs typeface="Times New Roman"/>
              </a:rPr>
              <a:t>than</a:t>
            </a:r>
            <a:r>
              <a:rPr sz="1800" spc="-25" dirty="0">
                <a:solidFill>
                  <a:srgbClr val="FFFFFF"/>
                </a:solidFill>
                <a:latin typeface="Times New Roman"/>
                <a:cs typeface="Times New Roman"/>
              </a:rPr>
              <a:t> </a:t>
            </a:r>
            <a:r>
              <a:rPr sz="1800" spc="-5" dirty="0">
                <a:solidFill>
                  <a:srgbClr val="FFFFFF"/>
                </a:solidFill>
                <a:latin typeface="Times New Roman"/>
                <a:cs typeface="Times New Roman"/>
              </a:rPr>
              <a:t>normal.</a:t>
            </a:r>
            <a:endParaRPr sz="1800">
              <a:latin typeface="Times New Roman"/>
              <a:cs typeface="Times New Roman"/>
            </a:endParaRPr>
          </a:p>
          <a:p>
            <a:pPr marL="360045" marR="6350" indent="-347980" algn="just">
              <a:lnSpc>
                <a:spcPct val="150000"/>
              </a:lnSpc>
              <a:spcBef>
                <a:spcPts val="434"/>
              </a:spcBef>
              <a:buFont typeface="Arial"/>
              <a:buChar char="•"/>
              <a:tabLst>
                <a:tab pos="360680" algn="l"/>
              </a:tabLst>
            </a:pPr>
            <a:r>
              <a:rPr sz="1800" dirty="0">
                <a:solidFill>
                  <a:srgbClr val="92D050"/>
                </a:solidFill>
                <a:latin typeface="Times New Roman"/>
                <a:cs typeface="Times New Roman"/>
              </a:rPr>
              <a:t>Relative </a:t>
            </a:r>
            <a:r>
              <a:rPr sz="1800" spc="-5" dirty="0">
                <a:solidFill>
                  <a:srgbClr val="92D050"/>
                </a:solidFill>
                <a:latin typeface="Times New Roman"/>
                <a:cs typeface="Times New Roman"/>
              </a:rPr>
              <a:t>generalized macrodontia</a:t>
            </a:r>
            <a:r>
              <a:rPr sz="1800" spc="-5" dirty="0">
                <a:solidFill>
                  <a:srgbClr val="FFFFFF"/>
                </a:solidFill>
                <a:latin typeface="Times New Roman"/>
                <a:cs typeface="Times New Roman"/>
              </a:rPr>
              <a:t>: presence </a:t>
            </a:r>
            <a:r>
              <a:rPr sz="1800" dirty="0">
                <a:solidFill>
                  <a:srgbClr val="FFFFFF"/>
                </a:solidFill>
                <a:latin typeface="Times New Roman"/>
                <a:cs typeface="Times New Roman"/>
              </a:rPr>
              <a:t>of </a:t>
            </a:r>
            <a:r>
              <a:rPr sz="1800" spc="-5" dirty="0">
                <a:solidFill>
                  <a:srgbClr val="FFFFFF"/>
                </a:solidFill>
                <a:latin typeface="Times New Roman"/>
                <a:cs typeface="Times New Roman"/>
              </a:rPr>
              <a:t>normal </a:t>
            </a:r>
            <a:r>
              <a:rPr sz="1800" dirty="0">
                <a:solidFill>
                  <a:srgbClr val="FFFFFF"/>
                </a:solidFill>
                <a:latin typeface="Times New Roman"/>
                <a:cs typeface="Times New Roman"/>
              </a:rPr>
              <a:t>or </a:t>
            </a:r>
            <a:r>
              <a:rPr sz="1800" spc="-5" dirty="0">
                <a:solidFill>
                  <a:srgbClr val="FFFFFF"/>
                </a:solidFill>
                <a:latin typeface="Times New Roman"/>
                <a:cs typeface="Times New Roman"/>
              </a:rPr>
              <a:t>slightly  larger </a:t>
            </a:r>
            <a:r>
              <a:rPr sz="1800" dirty="0">
                <a:solidFill>
                  <a:srgbClr val="FFFFFF"/>
                </a:solidFill>
                <a:latin typeface="Times New Roman"/>
                <a:cs typeface="Times New Roman"/>
              </a:rPr>
              <a:t>than </a:t>
            </a:r>
            <a:r>
              <a:rPr sz="1800" spc="-5" dirty="0">
                <a:solidFill>
                  <a:srgbClr val="FFFFFF"/>
                </a:solidFill>
                <a:latin typeface="Times New Roman"/>
                <a:cs typeface="Times New Roman"/>
              </a:rPr>
              <a:t>normal teeth </a:t>
            </a:r>
            <a:r>
              <a:rPr sz="1800" dirty="0">
                <a:solidFill>
                  <a:srgbClr val="FFFFFF"/>
                </a:solidFill>
                <a:latin typeface="Times New Roman"/>
                <a:cs typeface="Times New Roman"/>
              </a:rPr>
              <a:t>in </a:t>
            </a:r>
            <a:r>
              <a:rPr sz="1800" spc="-10" dirty="0">
                <a:solidFill>
                  <a:srgbClr val="FFFFFF"/>
                </a:solidFill>
                <a:latin typeface="Times New Roman"/>
                <a:cs typeface="Times New Roman"/>
              </a:rPr>
              <a:t>small </a:t>
            </a:r>
            <a:r>
              <a:rPr sz="1800" spc="-5" dirty="0">
                <a:solidFill>
                  <a:srgbClr val="FFFFFF"/>
                </a:solidFill>
                <a:latin typeface="Times New Roman"/>
                <a:cs typeface="Times New Roman"/>
              </a:rPr>
              <a:t>jaw </a:t>
            </a:r>
            <a:r>
              <a:rPr sz="1800" dirty="0">
                <a:solidFill>
                  <a:srgbClr val="FFFFFF"/>
                </a:solidFill>
                <a:latin typeface="Times New Roman"/>
                <a:cs typeface="Times New Roman"/>
              </a:rPr>
              <a:t>gives the </a:t>
            </a:r>
            <a:r>
              <a:rPr sz="1800" spc="-5" dirty="0">
                <a:solidFill>
                  <a:srgbClr val="FFFFFF"/>
                </a:solidFill>
                <a:latin typeface="Times New Roman"/>
                <a:cs typeface="Times New Roman"/>
              </a:rPr>
              <a:t>illusion </a:t>
            </a:r>
            <a:r>
              <a:rPr sz="1800" spc="-15" dirty="0">
                <a:solidFill>
                  <a:srgbClr val="FFFFFF"/>
                </a:solidFill>
                <a:latin typeface="Times New Roman"/>
                <a:cs typeface="Times New Roman"/>
              </a:rPr>
              <a:t>of  </a:t>
            </a:r>
            <a:r>
              <a:rPr sz="1800" dirty="0">
                <a:solidFill>
                  <a:srgbClr val="FFFFFF"/>
                </a:solidFill>
                <a:latin typeface="Times New Roman"/>
                <a:cs typeface="Times New Roman"/>
              </a:rPr>
              <a:t>macrodontia.</a:t>
            </a:r>
            <a:endParaRPr sz="1800">
              <a:latin typeface="Times New Roman"/>
              <a:cs typeface="Times New Roman"/>
            </a:endParaRPr>
          </a:p>
          <a:p>
            <a:pPr marL="355600" indent="-342900" algn="just">
              <a:lnSpc>
                <a:spcPct val="100000"/>
              </a:lnSpc>
              <a:spcBef>
                <a:spcPts val="1515"/>
              </a:spcBef>
              <a:buFont typeface="Arial"/>
              <a:buChar char="•"/>
              <a:tabLst>
                <a:tab pos="355600" algn="l"/>
              </a:tabLst>
            </a:pPr>
            <a:r>
              <a:rPr sz="1800" dirty="0">
                <a:solidFill>
                  <a:srgbClr val="92D050"/>
                </a:solidFill>
                <a:latin typeface="Times New Roman"/>
                <a:cs typeface="Times New Roman"/>
              </a:rPr>
              <a:t>Macrodontia of a single</a:t>
            </a:r>
            <a:r>
              <a:rPr sz="1800" spc="-25" dirty="0">
                <a:solidFill>
                  <a:srgbClr val="92D050"/>
                </a:solidFill>
                <a:latin typeface="Times New Roman"/>
                <a:cs typeface="Times New Roman"/>
              </a:rPr>
              <a:t> </a:t>
            </a:r>
            <a:r>
              <a:rPr sz="1800" dirty="0">
                <a:solidFill>
                  <a:srgbClr val="92D050"/>
                </a:solidFill>
                <a:latin typeface="Times New Roman"/>
                <a:cs typeface="Times New Roman"/>
              </a:rPr>
              <a:t>teeth</a:t>
            </a:r>
            <a:r>
              <a:rPr sz="1800" dirty="0">
                <a:solidFill>
                  <a:srgbClr val="FFFFFF"/>
                </a:solidFill>
                <a:latin typeface="Times New Roman"/>
                <a:cs typeface="Times New Roman"/>
              </a:rPr>
              <a:t>.</a:t>
            </a:r>
            <a:endParaRPr sz="1800">
              <a:latin typeface="Times New Roman"/>
              <a:cs typeface="Times New Roman"/>
            </a:endParaRPr>
          </a:p>
          <a:p>
            <a:pPr marL="355600" indent="-342900" algn="just">
              <a:lnSpc>
                <a:spcPct val="100000"/>
              </a:lnSpc>
              <a:spcBef>
                <a:spcPts val="1510"/>
              </a:spcBef>
              <a:buFont typeface="Arial"/>
              <a:buChar char="•"/>
              <a:tabLst>
                <a:tab pos="355600" algn="l"/>
              </a:tabLst>
            </a:pPr>
            <a:r>
              <a:rPr sz="1800" dirty="0">
                <a:solidFill>
                  <a:srgbClr val="FFFFFF"/>
                </a:solidFill>
                <a:latin typeface="Times New Roman"/>
                <a:cs typeface="Times New Roman"/>
              </a:rPr>
              <a:t>The </a:t>
            </a:r>
            <a:r>
              <a:rPr sz="1800" spc="-5" dirty="0">
                <a:solidFill>
                  <a:srgbClr val="FFFFFF"/>
                </a:solidFill>
                <a:latin typeface="Times New Roman"/>
                <a:cs typeface="Times New Roman"/>
              </a:rPr>
              <a:t>size </a:t>
            </a:r>
            <a:r>
              <a:rPr sz="1800" dirty="0">
                <a:solidFill>
                  <a:srgbClr val="FFFFFF"/>
                </a:solidFill>
                <a:latin typeface="Times New Roman"/>
                <a:cs typeface="Times New Roman"/>
              </a:rPr>
              <a:t>of teeth in </a:t>
            </a:r>
            <a:r>
              <a:rPr sz="1800" spc="-5" dirty="0">
                <a:solidFill>
                  <a:srgbClr val="FFFFFF"/>
                </a:solidFill>
                <a:latin typeface="Times New Roman"/>
                <a:cs typeface="Times New Roman"/>
              </a:rPr>
              <a:t>largely </a:t>
            </a:r>
            <a:r>
              <a:rPr sz="1800" dirty="0">
                <a:solidFill>
                  <a:srgbClr val="FFFFFF"/>
                </a:solidFill>
                <a:latin typeface="Times New Roman"/>
                <a:cs typeface="Times New Roman"/>
              </a:rPr>
              <a:t>determined by</a:t>
            </a:r>
            <a:r>
              <a:rPr sz="1800" spc="-45" dirty="0">
                <a:solidFill>
                  <a:srgbClr val="FFFFFF"/>
                </a:solidFill>
                <a:latin typeface="Times New Roman"/>
                <a:cs typeface="Times New Roman"/>
              </a:rPr>
              <a:t> </a:t>
            </a:r>
            <a:r>
              <a:rPr sz="1800" spc="-10" dirty="0">
                <a:solidFill>
                  <a:srgbClr val="FFFFFF"/>
                </a:solidFill>
                <a:latin typeface="Times New Roman"/>
                <a:cs typeface="Times New Roman"/>
              </a:rPr>
              <a:t>heredity.</a:t>
            </a:r>
            <a:endParaRPr sz="1800">
              <a:latin typeface="Times New Roman"/>
              <a:cs typeface="Times New Roman"/>
            </a:endParaRPr>
          </a:p>
          <a:p>
            <a:pPr marL="355600" marR="5080" indent="-342900" algn="just">
              <a:lnSpc>
                <a:spcPct val="150100"/>
              </a:lnSpc>
              <a:spcBef>
                <a:spcPts val="430"/>
              </a:spcBef>
              <a:buFont typeface="Arial"/>
              <a:buChar char="•"/>
              <a:tabLst>
                <a:tab pos="355600" algn="l"/>
              </a:tabLst>
            </a:pPr>
            <a:r>
              <a:rPr sz="1800" dirty="0">
                <a:solidFill>
                  <a:srgbClr val="FFFFFF"/>
                </a:solidFill>
                <a:latin typeface="Times New Roman"/>
                <a:cs typeface="Times New Roman"/>
              </a:rPr>
              <a:t>It </a:t>
            </a:r>
            <a:r>
              <a:rPr sz="1800" spc="-5" dirty="0">
                <a:solidFill>
                  <a:srgbClr val="FFFFFF"/>
                </a:solidFill>
                <a:latin typeface="Times New Roman"/>
                <a:cs typeface="Times New Roman"/>
              </a:rPr>
              <a:t>might </a:t>
            </a:r>
            <a:r>
              <a:rPr sz="1800" dirty="0">
                <a:solidFill>
                  <a:srgbClr val="FFFFFF"/>
                </a:solidFill>
                <a:latin typeface="Times New Roman"/>
                <a:cs typeface="Times New Roman"/>
              </a:rPr>
              <a:t>be </a:t>
            </a:r>
            <a:r>
              <a:rPr sz="1800" spc="-5" dirty="0">
                <a:solidFill>
                  <a:srgbClr val="FFFFFF"/>
                </a:solidFill>
                <a:latin typeface="Times New Roman"/>
                <a:cs typeface="Times New Roman"/>
              </a:rPr>
              <a:t>assumed </a:t>
            </a:r>
            <a:r>
              <a:rPr sz="1800" dirty="0">
                <a:solidFill>
                  <a:srgbClr val="FFFFFF"/>
                </a:solidFill>
                <a:latin typeface="Times New Roman"/>
                <a:cs typeface="Times New Roman"/>
              </a:rPr>
              <a:t>that </a:t>
            </a:r>
            <a:r>
              <a:rPr sz="1800" spc="-5" dirty="0">
                <a:solidFill>
                  <a:srgbClr val="FFFFFF"/>
                </a:solidFill>
                <a:latin typeface="Times New Roman"/>
                <a:cs typeface="Times New Roman"/>
              </a:rPr>
              <a:t>there is </a:t>
            </a:r>
            <a:r>
              <a:rPr sz="1800" dirty="0">
                <a:solidFill>
                  <a:srgbClr val="FFFFFF"/>
                </a:solidFill>
                <a:latin typeface="Times New Roman"/>
                <a:cs typeface="Times New Roman"/>
              </a:rPr>
              <a:t>a </a:t>
            </a:r>
            <a:r>
              <a:rPr sz="1800" spc="-5" dirty="0">
                <a:solidFill>
                  <a:srgbClr val="FFFFFF"/>
                </a:solidFill>
                <a:latin typeface="Times New Roman"/>
                <a:cs typeface="Times New Roman"/>
              </a:rPr>
              <a:t>greater tendency towards  </a:t>
            </a:r>
            <a:r>
              <a:rPr sz="1800" dirty="0">
                <a:solidFill>
                  <a:srgbClr val="FFFFFF"/>
                </a:solidFill>
                <a:latin typeface="Times New Roman"/>
                <a:cs typeface="Times New Roman"/>
              </a:rPr>
              <a:t>crowding with </a:t>
            </a:r>
            <a:r>
              <a:rPr sz="1800" spc="-10" dirty="0">
                <a:solidFill>
                  <a:srgbClr val="FFFFFF"/>
                </a:solidFill>
                <a:latin typeface="Times New Roman"/>
                <a:cs typeface="Times New Roman"/>
              </a:rPr>
              <a:t>large </a:t>
            </a:r>
            <a:r>
              <a:rPr sz="1800" spc="-5" dirty="0">
                <a:solidFill>
                  <a:srgbClr val="FFFFFF"/>
                </a:solidFill>
                <a:latin typeface="Times New Roman"/>
                <a:cs typeface="Times New Roman"/>
              </a:rPr>
              <a:t>teeth </a:t>
            </a:r>
            <a:r>
              <a:rPr sz="1800" dirty="0">
                <a:solidFill>
                  <a:srgbClr val="FFFFFF"/>
                </a:solidFill>
                <a:latin typeface="Times New Roman"/>
                <a:cs typeface="Times New Roman"/>
              </a:rPr>
              <a:t>than </a:t>
            </a:r>
            <a:r>
              <a:rPr sz="1800" spc="-5" dirty="0">
                <a:solidFill>
                  <a:srgbClr val="FFFFFF"/>
                </a:solidFill>
                <a:latin typeface="Times New Roman"/>
                <a:cs typeface="Times New Roman"/>
              </a:rPr>
              <a:t>with </a:t>
            </a:r>
            <a:r>
              <a:rPr sz="1800" dirty="0">
                <a:solidFill>
                  <a:srgbClr val="FFFFFF"/>
                </a:solidFill>
                <a:latin typeface="Times New Roman"/>
                <a:cs typeface="Times New Roman"/>
              </a:rPr>
              <a:t>the </a:t>
            </a:r>
            <a:r>
              <a:rPr sz="1800" spc="-5" dirty="0">
                <a:solidFill>
                  <a:srgbClr val="FFFFFF"/>
                </a:solidFill>
                <a:latin typeface="Times New Roman"/>
                <a:cs typeface="Times New Roman"/>
              </a:rPr>
              <a:t>smaller </a:t>
            </a:r>
            <a:r>
              <a:rPr sz="1800" dirty="0">
                <a:solidFill>
                  <a:srgbClr val="FFFFFF"/>
                </a:solidFill>
                <a:latin typeface="Times New Roman"/>
                <a:cs typeface="Times New Roman"/>
              </a:rPr>
              <a:t>teeth. From </a:t>
            </a:r>
            <a:r>
              <a:rPr sz="1800" spc="-5" dirty="0">
                <a:solidFill>
                  <a:srgbClr val="FFFFFF"/>
                </a:solidFill>
                <a:latin typeface="Times New Roman"/>
                <a:cs typeface="Times New Roman"/>
              </a:rPr>
              <a:t>various  </a:t>
            </a:r>
            <a:r>
              <a:rPr sz="1800" dirty="0">
                <a:solidFill>
                  <a:srgbClr val="FFFFFF"/>
                </a:solidFill>
                <a:latin typeface="Times New Roman"/>
                <a:cs typeface="Times New Roman"/>
              </a:rPr>
              <a:t>research studies, this does not </a:t>
            </a:r>
            <a:r>
              <a:rPr sz="1800" spc="-5" dirty="0">
                <a:solidFill>
                  <a:srgbClr val="FFFFFF"/>
                </a:solidFill>
                <a:latin typeface="Times New Roman"/>
                <a:cs typeface="Times New Roman"/>
              </a:rPr>
              <a:t>seem </a:t>
            </a:r>
            <a:r>
              <a:rPr sz="1800" dirty="0">
                <a:solidFill>
                  <a:srgbClr val="FFFFFF"/>
                </a:solidFill>
                <a:latin typeface="Times New Roman"/>
                <a:cs typeface="Times New Roman"/>
              </a:rPr>
              <a:t>to</a:t>
            </a:r>
            <a:r>
              <a:rPr sz="1800" spc="-55" dirty="0">
                <a:solidFill>
                  <a:srgbClr val="FFFFFF"/>
                </a:solidFill>
                <a:latin typeface="Times New Roman"/>
                <a:cs typeface="Times New Roman"/>
              </a:rPr>
              <a:t> </a:t>
            </a:r>
            <a:r>
              <a:rPr sz="1800" spc="-20" dirty="0">
                <a:solidFill>
                  <a:srgbClr val="FFFFFF"/>
                </a:solidFill>
                <a:latin typeface="Times New Roman"/>
                <a:cs typeface="Times New Roman"/>
              </a:rPr>
              <a:t>follow.</a:t>
            </a:r>
            <a:endParaRPr sz="1800">
              <a:latin typeface="Times New Roman"/>
              <a:cs typeface="Times New Roman"/>
            </a:endParaRPr>
          </a:p>
        </p:txBody>
      </p:sp>
      <p:sp>
        <p:nvSpPr>
          <p:cNvPr id="3" name="object 3"/>
          <p:cNvSpPr/>
          <p:nvPr/>
        </p:nvSpPr>
        <p:spPr>
          <a:xfrm>
            <a:off x="7086600" y="1219200"/>
            <a:ext cx="2057400" cy="1781555"/>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object 4"/>
          <p:cNvSpPr txBox="1"/>
          <p:nvPr/>
        </p:nvSpPr>
        <p:spPr>
          <a:xfrm>
            <a:off x="8324088" y="6465214"/>
            <a:ext cx="309880" cy="177800"/>
          </a:xfrm>
          <a:prstGeom prst="rect">
            <a:avLst/>
          </a:prstGeom>
        </p:spPr>
        <p:txBody>
          <a:bodyPr vert="horz" wrap="square" lIns="0" tIns="0" rIns="0" bIns="0" rtlCol="0">
            <a:spAutoFit/>
          </a:bodyPr>
          <a:lstStyle/>
          <a:p>
            <a:pPr marL="38100">
              <a:lnSpc>
                <a:spcPts val="1240"/>
              </a:lnSpc>
            </a:pPr>
            <a:fld id="{81D60167-4931-47E6-BA6A-407CBD079E47}" type="slidenum">
              <a:rPr sz="1200" dirty="0">
                <a:solidFill>
                  <a:srgbClr val="888888"/>
                </a:solidFill>
                <a:latin typeface="Carlito"/>
                <a:cs typeface="Carlito"/>
              </a:rPr>
              <a:pPr marL="38100">
                <a:lnSpc>
                  <a:spcPts val="1240"/>
                </a:lnSpc>
              </a:pPr>
              <a:t>44</a:t>
            </a:fld>
            <a:endParaRPr sz="1200">
              <a:latin typeface="Carlito"/>
              <a:cs typeface="Carlito"/>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817876" y="4799074"/>
            <a:ext cx="3584448" cy="2058924"/>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307340" y="0"/>
            <a:ext cx="8456295" cy="4790440"/>
          </a:xfrm>
          <a:prstGeom prst="rect">
            <a:avLst/>
          </a:prstGeom>
        </p:spPr>
        <p:txBody>
          <a:bodyPr vert="horz" wrap="square" lIns="0" tIns="130810" rIns="0" bIns="0" rtlCol="0">
            <a:spAutoFit/>
          </a:bodyPr>
          <a:lstStyle/>
          <a:p>
            <a:pPr marL="69215" algn="ctr">
              <a:lnSpc>
                <a:spcPct val="100000"/>
              </a:lnSpc>
              <a:spcBef>
                <a:spcPts val="1030"/>
              </a:spcBef>
            </a:pPr>
            <a:r>
              <a:rPr sz="1800" u="sng" spc="-5" dirty="0">
                <a:solidFill>
                  <a:srgbClr val="FFFFFF"/>
                </a:solidFill>
                <a:uFill>
                  <a:solidFill>
                    <a:srgbClr val="FFFFFF"/>
                  </a:solidFill>
                </a:uFill>
                <a:latin typeface="Times New Roman"/>
                <a:cs typeface="Times New Roman"/>
              </a:rPr>
              <a:t>Anomalies </a:t>
            </a:r>
            <a:r>
              <a:rPr sz="1800" u="sng" dirty="0">
                <a:solidFill>
                  <a:srgbClr val="FFFFFF"/>
                </a:solidFill>
                <a:uFill>
                  <a:solidFill>
                    <a:srgbClr val="FFFFFF"/>
                  </a:solidFill>
                </a:uFill>
                <a:latin typeface="Times New Roman"/>
                <a:cs typeface="Times New Roman"/>
              </a:rPr>
              <a:t>of tooth</a:t>
            </a:r>
            <a:r>
              <a:rPr sz="1800" u="sng" spc="434" dirty="0">
                <a:solidFill>
                  <a:srgbClr val="FFFFFF"/>
                </a:solidFill>
                <a:uFill>
                  <a:solidFill>
                    <a:srgbClr val="FFFFFF"/>
                  </a:solidFill>
                </a:uFill>
                <a:latin typeface="Times New Roman"/>
                <a:cs typeface="Times New Roman"/>
              </a:rPr>
              <a:t> </a:t>
            </a:r>
            <a:r>
              <a:rPr sz="1800" u="sng" dirty="0">
                <a:solidFill>
                  <a:srgbClr val="FFFFFF"/>
                </a:solidFill>
                <a:uFill>
                  <a:solidFill>
                    <a:srgbClr val="FFFFFF"/>
                  </a:solidFill>
                </a:uFill>
                <a:latin typeface="Times New Roman"/>
                <a:cs typeface="Times New Roman"/>
              </a:rPr>
              <a:t>shape</a:t>
            </a:r>
            <a:endParaRPr sz="1800">
              <a:latin typeface="Times New Roman"/>
              <a:cs typeface="Times New Roman"/>
            </a:endParaRPr>
          </a:p>
          <a:p>
            <a:pPr marL="92710" algn="ctr">
              <a:lnSpc>
                <a:spcPct val="100000"/>
              </a:lnSpc>
              <a:spcBef>
                <a:spcPts val="935"/>
              </a:spcBef>
            </a:pPr>
            <a:r>
              <a:rPr sz="1800" spc="-10" dirty="0">
                <a:solidFill>
                  <a:srgbClr val="FFFF00"/>
                </a:solidFill>
                <a:latin typeface="Times New Roman"/>
                <a:cs typeface="Times New Roman"/>
              </a:rPr>
              <a:t>FUSION</a:t>
            </a:r>
            <a:r>
              <a:rPr sz="1800" spc="-10" dirty="0">
                <a:solidFill>
                  <a:srgbClr val="FFFFFF"/>
                </a:solidFill>
                <a:latin typeface="Times New Roman"/>
                <a:cs typeface="Times New Roman"/>
              </a:rPr>
              <a:t>: </a:t>
            </a:r>
            <a:r>
              <a:rPr sz="1800" spc="-5" dirty="0">
                <a:solidFill>
                  <a:srgbClr val="FFFFFF"/>
                </a:solidFill>
                <a:latin typeface="Times New Roman"/>
                <a:cs typeface="Times New Roman"/>
              </a:rPr>
              <a:t>Fused </a:t>
            </a:r>
            <a:r>
              <a:rPr sz="1800" dirty="0">
                <a:solidFill>
                  <a:srgbClr val="FFFFFF"/>
                </a:solidFill>
                <a:latin typeface="Times New Roman"/>
                <a:cs typeface="Times New Roman"/>
              </a:rPr>
              <a:t>teeth arise through union </a:t>
            </a:r>
            <a:r>
              <a:rPr sz="1800" spc="-5" dirty="0">
                <a:solidFill>
                  <a:srgbClr val="FFFFFF"/>
                </a:solidFill>
                <a:latin typeface="Times New Roman"/>
                <a:cs typeface="Times New Roman"/>
              </a:rPr>
              <a:t>of </a:t>
            </a:r>
            <a:r>
              <a:rPr sz="1800" dirty="0">
                <a:solidFill>
                  <a:srgbClr val="FFFFFF"/>
                </a:solidFill>
                <a:latin typeface="Times New Roman"/>
                <a:cs typeface="Times New Roman"/>
              </a:rPr>
              <a:t>two </a:t>
            </a:r>
            <a:r>
              <a:rPr sz="1800" spc="-5" dirty="0">
                <a:solidFill>
                  <a:srgbClr val="FFFFFF"/>
                </a:solidFill>
                <a:latin typeface="Times New Roman"/>
                <a:cs typeface="Times New Roman"/>
              </a:rPr>
              <a:t>normally </a:t>
            </a:r>
            <a:r>
              <a:rPr sz="1800" dirty="0">
                <a:solidFill>
                  <a:srgbClr val="FFFFFF"/>
                </a:solidFill>
                <a:latin typeface="Times New Roman"/>
                <a:cs typeface="Times New Roman"/>
              </a:rPr>
              <a:t>separated tooth</a:t>
            </a:r>
            <a:r>
              <a:rPr sz="1800" spc="10" dirty="0">
                <a:solidFill>
                  <a:srgbClr val="FFFFFF"/>
                </a:solidFill>
                <a:latin typeface="Times New Roman"/>
                <a:cs typeface="Times New Roman"/>
              </a:rPr>
              <a:t> </a:t>
            </a:r>
            <a:r>
              <a:rPr sz="1800" spc="-5" dirty="0">
                <a:solidFill>
                  <a:srgbClr val="FFFFFF"/>
                </a:solidFill>
                <a:latin typeface="Times New Roman"/>
                <a:cs typeface="Times New Roman"/>
              </a:rPr>
              <a:t>germs.</a:t>
            </a:r>
            <a:endParaRPr sz="1800">
              <a:latin typeface="Times New Roman"/>
              <a:cs typeface="Times New Roman"/>
            </a:endParaRPr>
          </a:p>
          <a:p>
            <a:pPr marL="534035" marR="6985" indent="-521970">
              <a:lnSpc>
                <a:spcPct val="150000"/>
              </a:lnSpc>
              <a:spcBef>
                <a:spcPts val="434"/>
              </a:spcBef>
              <a:buFont typeface="Arial"/>
              <a:buChar char="•"/>
              <a:tabLst>
                <a:tab pos="534035" algn="l"/>
                <a:tab pos="534670" algn="l"/>
              </a:tabLst>
            </a:pPr>
            <a:r>
              <a:rPr sz="1800" dirty="0">
                <a:solidFill>
                  <a:srgbClr val="FFFFFF"/>
                </a:solidFill>
                <a:latin typeface="Times New Roman"/>
                <a:cs typeface="Times New Roman"/>
              </a:rPr>
              <a:t>It </a:t>
            </a:r>
            <a:r>
              <a:rPr sz="1800" spc="-5" dirty="0">
                <a:solidFill>
                  <a:srgbClr val="FFFFFF"/>
                </a:solidFill>
                <a:latin typeface="Times New Roman"/>
                <a:cs typeface="Times New Roman"/>
              </a:rPr>
              <a:t>has </a:t>
            </a:r>
            <a:r>
              <a:rPr sz="1800" dirty="0">
                <a:solidFill>
                  <a:srgbClr val="FFFFFF"/>
                </a:solidFill>
                <a:latin typeface="Times New Roman"/>
                <a:cs typeface="Times New Roman"/>
              </a:rPr>
              <a:t>been </a:t>
            </a:r>
            <a:r>
              <a:rPr sz="1800" spc="-5" dirty="0">
                <a:solidFill>
                  <a:srgbClr val="FFFFFF"/>
                </a:solidFill>
                <a:latin typeface="Times New Roman"/>
                <a:cs typeface="Times New Roman"/>
              </a:rPr>
              <a:t>thought </a:t>
            </a:r>
            <a:r>
              <a:rPr sz="1800" dirty="0">
                <a:solidFill>
                  <a:srgbClr val="FFFFFF"/>
                </a:solidFill>
                <a:latin typeface="Times New Roman"/>
                <a:cs typeface="Times New Roman"/>
              </a:rPr>
              <a:t>that </a:t>
            </a:r>
            <a:r>
              <a:rPr sz="1800" spc="-5" dirty="0">
                <a:solidFill>
                  <a:srgbClr val="FFFFFF"/>
                </a:solidFill>
                <a:latin typeface="Times New Roman"/>
                <a:cs typeface="Times New Roman"/>
              </a:rPr>
              <a:t>some physical force </a:t>
            </a:r>
            <a:r>
              <a:rPr sz="1800" spc="-10" dirty="0">
                <a:solidFill>
                  <a:srgbClr val="FFFFFF"/>
                </a:solidFill>
                <a:latin typeface="Times New Roman"/>
                <a:cs typeface="Times New Roman"/>
              </a:rPr>
              <a:t>or </a:t>
            </a:r>
            <a:r>
              <a:rPr sz="1800" spc="-5" dirty="0">
                <a:solidFill>
                  <a:srgbClr val="FFFFFF"/>
                </a:solidFill>
                <a:latin typeface="Times New Roman"/>
                <a:cs typeface="Times New Roman"/>
              </a:rPr>
              <a:t>pressure </a:t>
            </a:r>
            <a:r>
              <a:rPr sz="1800" dirty="0">
                <a:solidFill>
                  <a:srgbClr val="FFFFFF"/>
                </a:solidFill>
                <a:latin typeface="Times New Roman"/>
                <a:cs typeface="Times New Roman"/>
              </a:rPr>
              <a:t>produces </a:t>
            </a:r>
            <a:r>
              <a:rPr sz="1800" spc="-5" dirty="0">
                <a:solidFill>
                  <a:srgbClr val="FFFFFF"/>
                </a:solidFill>
                <a:latin typeface="Times New Roman"/>
                <a:cs typeface="Times New Roman"/>
              </a:rPr>
              <a:t>contact </a:t>
            </a:r>
            <a:r>
              <a:rPr sz="1800" dirty="0">
                <a:solidFill>
                  <a:srgbClr val="FFFFFF"/>
                </a:solidFill>
                <a:latin typeface="Times New Roman"/>
                <a:cs typeface="Times New Roman"/>
              </a:rPr>
              <a:t>of the  developing teeth and their </a:t>
            </a:r>
            <a:r>
              <a:rPr sz="1800" spc="-5" dirty="0">
                <a:solidFill>
                  <a:srgbClr val="FFFFFF"/>
                </a:solidFill>
                <a:latin typeface="Times New Roman"/>
                <a:cs typeface="Times New Roman"/>
              </a:rPr>
              <a:t>subsequent</a:t>
            </a:r>
            <a:r>
              <a:rPr sz="1800" spc="-40" dirty="0">
                <a:solidFill>
                  <a:srgbClr val="FFFFFF"/>
                </a:solidFill>
                <a:latin typeface="Times New Roman"/>
                <a:cs typeface="Times New Roman"/>
              </a:rPr>
              <a:t> </a:t>
            </a:r>
            <a:r>
              <a:rPr sz="1800" dirty="0">
                <a:solidFill>
                  <a:srgbClr val="FFFFFF"/>
                </a:solidFill>
                <a:latin typeface="Times New Roman"/>
                <a:cs typeface="Times New Roman"/>
              </a:rPr>
              <a:t>fusion.</a:t>
            </a:r>
            <a:endParaRPr sz="1800">
              <a:latin typeface="Times New Roman"/>
              <a:cs typeface="Times New Roman"/>
            </a:endParaRPr>
          </a:p>
          <a:p>
            <a:pPr marL="532130" indent="-520065">
              <a:lnSpc>
                <a:spcPct val="100000"/>
              </a:lnSpc>
              <a:spcBef>
                <a:spcPts val="1515"/>
              </a:spcBef>
              <a:buFont typeface="Arial"/>
              <a:buChar char="•"/>
              <a:tabLst>
                <a:tab pos="532130" algn="l"/>
                <a:tab pos="532765" algn="l"/>
              </a:tabLst>
            </a:pPr>
            <a:r>
              <a:rPr sz="1800" spc="-5" dirty="0">
                <a:solidFill>
                  <a:srgbClr val="FFFFFF"/>
                </a:solidFill>
                <a:latin typeface="Times New Roman"/>
                <a:cs typeface="Times New Roman"/>
              </a:rPr>
              <a:t>In </a:t>
            </a:r>
            <a:r>
              <a:rPr sz="1800" spc="-10" dirty="0">
                <a:solidFill>
                  <a:srgbClr val="FFFFFF"/>
                </a:solidFill>
                <a:latin typeface="Times New Roman"/>
                <a:cs typeface="Times New Roman"/>
              </a:rPr>
              <a:t>some </a:t>
            </a:r>
            <a:r>
              <a:rPr sz="1800" dirty="0">
                <a:solidFill>
                  <a:srgbClr val="FFFFFF"/>
                </a:solidFill>
                <a:latin typeface="Times New Roman"/>
                <a:cs typeface="Times New Roman"/>
              </a:rPr>
              <a:t>cases the condition has been reported to </a:t>
            </a:r>
            <a:r>
              <a:rPr sz="1800" spc="-5" dirty="0">
                <a:solidFill>
                  <a:srgbClr val="FFFFFF"/>
                </a:solidFill>
                <a:latin typeface="Times New Roman"/>
                <a:cs typeface="Times New Roman"/>
              </a:rPr>
              <a:t>show </a:t>
            </a:r>
            <a:r>
              <a:rPr sz="1800" dirty="0">
                <a:solidFill>
                  <a:srgbClr val="FFFFFF"/>
                </a:solidFill>
                <a:latin typeface="Times New Roman"/>
                <a:cs typeface="Times New Roman"/>
              </a:rPr>
              <a:t>a hereditary</a:t>
            </a:r>
            <a:r>
              <a:rPr sz="1800" spc="-35" dirty="0">
                <a:solidFill>
                  <a:srgbClr val="FFFFFF"/>
                </a:solidFill>
                <a:latin typeface="Times New Roman"/>
                <a:cs typeface="Times New Roman"/>
              </a:rPr>
              <a:t> </a:t>
            </a:r>
            <a:r>
              <a:rPr sz="1800" spc="-15" dirty="0">
                <a:solidFill>
                  <a:srgbClr val="FFFFFF"/>
                </a:solidFill>
                <a:latin typeface="Times New Roman"/>
                <a:cs typeface="Times New Roman"/>
              </a:rPr>
              <a:t>tendency.</a:t>
            </a:r>
            <a:endParaRPr sz="1800">
              <a:latin typeface="Times New Roman"/>
              <a:cs typeface="Times New Roman"/>
            </a:endParaRPr>
          </a:p>
          <a:p>
            <a:pPr marL="534035" marR="8255" indent="-521970">
              <a:lnSpc>
                <a:spcPct val="150000"/>
              </a:lnSpc>
              <a:spcBef>
                <a:spcPts val="434"/>
              </a:spcBef>
              <a:buFont typeface="Arial"/>
              <a:buChar char="•"/>
              <a:tabLst>
                <a:tab pos="534035" algn="l"/>
                <a:tab pos="534670" algn="l"/>
              </a:tabLst>
            </a:pPr>
            <a:r>
              <a:rPr sz="1800" dirty="0">
                <a:solidFill>
                  <a:srgbClr val="FFFFFF"/>
                </a:solidFill>
                <a:latin typeface="Times New Roman"/>
                <a:cs typeface="Times New Roman"/>
              </a:rPr>
              <a:t>If this </a:t>
            </a:r>
            <a:r>
              <a:rPr sz="1800" spc="-5" dirty="0">
                <a:solidFill>
                  <a:srgbClr val="FFFFFF"/>
                </a:solidFill>
                <a:latin typeface="Times New Roman"/>
                <a:cs typeface="Times New Roman"/>
              </a:rPr>
              <a:t>contact occurs </a:t>
            </a:r>
            <a:r>
              <a:rPr sz="1800" spc="-25" dirty="0">
                <a:solidFill>
                  <a:srgbClr val="FFFFFF"/>
                </a:solidFill>
                <a:latin typeface="Times New Roman"/>
                <a:cs typeface="Times New Roman"/>
              </a:rPr>
              <a:t>early, </a:t>
            </a:r>
            <a:r>
              <a:rPr sz="1800" dirty="0">
                <a:solidFill>
                  <a:srgbClr val="FFFFFF"/>
                </a:solidFill>
                <a:latin typeface="Times New Roman"/>
                <a:cs typeface="Times New Roman"/>
              </a:rPr>
              <a:t>at least before </a:t>
            </a:r>
            <a:r>
              <a:rPr sz="1800" spc="-5" dirty="0">
                <a:solidFill>
                  <a:srgbClr val="FFFFFF"/>
                </a:solidFill>
                <a:latin typeface="Times New Roman"/>
                <a:cs typeface="Times New Roman"/>
              </a:rPr>
              <a:t>calcification begins, the two teeth </a:t>
            </a:r>
            <a:r>
              <a:rPr sz="1800" spc="-10" dirty="0">
                <a:solidFill>
                  <a:srgbClr val="FFFFFF"/>
                </a:solidFill>
                <a:latin typeface="Times New Roman"/>
                <a:cs typeface="Times New Roman"/>
              </a:rPr>
              <a:t>may </a:t>
            </a:r>
            <a:r>
              <a:rPr sz="1800" spc="-15" dirty="0">
                <a:solidFill>
                  <a:srgbClr val="FFFFFF"/>
                </a:solidFill>
                <a:latin typeface="Times New Roman"/>
                <a:cs typeface="Times New Roman"/>
              </a:rPr>
              <a:t>be  </a:t>
            </a:r>
            <a:r>
              <a:rPr sz="1800" dirty="0">
                <a:solidFill>
                  <a:srgbClr val="FFFFFF"/>
                </a:solidFill>
                <a:latin typeface="Times New Roman"/>
                <a:cs typeface="Times New Roman"/>
              </a:rPr>
              <a:t>completely united to form a single </a:t>
            </a:r>
            <a:r>
              <a:rPr sz="1800" spc="-10" dirty="0">
                <a:solidFill>
                  <a:srgbClr val="FFFFFF"/>
                </a:solidFill>
                <a:latin typeface="Times New Roman"/>
                <a:cs typeface="Times New Roman"/>
              </a:rPr>
              <a:t>large</a:t>
            </a:r>
            <a:r>
              <a:rPr sz="1800" spc="-50" dirty="0">
                <a:solidFill>
                  <a:srgbClr val="FFFFFF"/>
                </a:solidFill>
                <a:latin typeface="Times New Roman"/>
                <a:cs typeface="Times New Roman"/>
              </a:rPr>
              <a:t> </a:t>
            </a:r>
            <a:r>
              <a:rPr sz="1800" dirty="0">
                <a:solidFill>
                  <a:srgbClr val="FFFFFF"/>
                </a:solidFill>
                <a:latin typeface="Times New Roman"/>
                <a:cs typeface="Times New Roman"/>
              </a:rPr>
              <a:t>tooth.</a:t>
            </a:r>
            <a:endParaRPr sz="1800">
              <a:latin typeface="Times New Roman"/>
              <a:cs typeface="Times New Roman"/>
            </a:endParaRPr>
          </a:p>
          <a:p>
            <a:pPr marL="534035" indent="-521970">
              <a:lnSpc>
                <a:spcPct val="100000"/>
              </a:lnSpc>
              <a:spcBef>
                <a:spcPts val="1510"/>
              </a:spcBef>
              <a:buFont typeface="Arial"/>
              <a:buChar char="•"/>
              <a:tabLst>
                <a:tab pos="534035" algn="l"/>
                <a:tab pos="534670" algn="l"/>
              </a:tabLst>
            </a:pPr>
            <a:r>
              <a:rPr sz="1800" spc="-5" dirty="0">
                <a:solidFill>
                  <a:srgbClr val="FFFFFF"/>
                </a:solidFill>
                <a:latin typeface="Times New Roman"/>
                <a:cs typeface="Times New Roman"/>
              </a:rPr>
              <a:t>If</a:t>
            </a:r>
            <a:r>
              <a:rPr sz="1800" spc="135" dirty="0">
                <a:solidFill>
                  <a:srgbClr val="FFFFFF"/>
                </a:solidFill>
                <a:latin typeface="Times New Roman"/>
                <a:cs typeface="Times New Roman"/>
              </a:rPr>
              <a:t> </a:t>
            </a:r>
            <a:r>
              <a:rPr sz="1800" spc="-5" dirty="0">
                <a:solidFill>
                  <a:srgbClr val="FFFFFF"/>
                </a:solidFill>
                <a:latin typeface="Times New Roman"/>
                <a:cs typeface="Times New Roman"/>
              </a:rPr>
              <a:t>the</a:t>
            </a:r>
            <a:r>
              <a:rPr sz="1800" spc="135" dirty="0">
                <a:solidFill>
                  <a:srgbClr val="FFFFFF"/>
                </a:solidFill>
                <a:latin typeface="Times New Roman"/>
                <a:cs typeface="Times New Roman"/>
              </a:rPr>
              <a:t> </a:t>
            </a:r>
            <a:r>
              <a:rPr sz="1800" dirty="0">
                <a:solidFill>
                  <a:srgbClr val="FFFFFF"/>
                </a:solidFill>
                <a:latin typeface="Times New Roman"/>
                <a:cs typeface="Times New Roman"/>
              </a:rPr>
              <a:t>contact</a:t>
            </a:r>
            <a:r>
              <a:rPr sz="1800" spc="130" dirty="0">
                <a:solidFill>
                  <a:srgbClr val="FFFFFF"/>
                </a:solidFill>
                <a:latin typeface="Times New Roman"/>
                <a:cs typeface="Times New Roman"/>
              </a:rPr>
              <a:t> </a:t>
            </a:r>
            <a:r>
              <a:rPr sz="1800" spc="-5" dirty="0">
                <a:solidFill>
                  <a:srgbClr val="FFFFFF"/>
                </a:solidFill>
                <a:latin typeface="Times New Roman"/>
                <a:cs typeface="Times New Roman"/>
              </a:rPr>
              <a:t>of</a:t>
            </a:r>
            <a:r>
              <a:rPr sz="1800" spc="130" dirty="0">
                <a:solidFill>
                  <a:srgbClr val="FFFFFF"/>
                </a:solidFill>
                <a:latin typeface="Times New Roman"/>
                <a:cs typeface="Times New Roman"/>
              </a:rPr>
              <a:t> </a:t>
            </a:r>
            <a:r>
              <a:rPr sz="1800" spc="-5" dirty="0">
                <a:solidFill>
                  <a:srgbClr val="FFFFFF"/>
                </a:solidFill>
                <a:latin typeface="Times New Roman"/>
                <a:cs typeface="Times New Roman"/>
              </a:rPr>
              <a:t>teeth</a:t>
            </a:r>
            <a:r>
              <a:rPr sz="1800" spc="135" dirty="0">
                <a:solidFill>
                  <a:srgbClr val="FFFFFF"/>
                </a:solidFill>
                <a:latin typeface="Times New Roman"/>
                <a:cs typeface="Times New Roman"/>
              </a:rPr>
              <a:t> </a:t>
            </a:r>
            <a:r>
              <a:rPr sz="1800" spc="-5" dirty="0">
                <a:solidFill>
                  <a:srgbClr val="FFFFFF"/>
                </a:solidFill>
                <a:latin typeface="Times New Roman"/>
                <a:cs typeface="Times New Roman"/>
              </a:rPr>
              <a:t>occurs</a:t>
            </a:r>
            <a:r>
              <a:rPr sz="1800" spc="125" dirty="0">
                <a:solidFill>
                  <a:srgbClr val="FFFFFF"/>
                </a:solidFill>
                <a:latin typeface="Times New Roman"/>
                <a:cs typeface="Times New Roman"/>
              </a:rPr>
              <a:t> </a:t>
            </a:r>
            <a:r>
              <a:rPr sz="1800" spc="-15" dirty="0">
                <a:solidFill>
                  <a:srgbClr val="FFFFFF"/>
                </a:solidFill>
                <a:latin typeface="Times New Roman"/>
                <a:cs typeface="Times New Roman"/>
              </a:rPr>
              <a:t>later,</a:t>
            </a:r>
            <a:r>
              <a:rPr sz="1800" spc="130" dirty="0">
                <a:solidFill>
                  <a:srgbClr val="FFFFFF"/>
                </a:solidFill>
                <a:latin typeface="Times New Roman"/>
                <a:cs typeface="Times New Roman"/>
              </a:rPr>
              <a:t> </a:t>
            </a:r>
            <a:r>
              <a:rPr sz="1800" dirty="0">
                <a:solidFill>
                  <a:srgbClr val="FFFFFF"/>
                </a:solidFill>
                <a:latin typeface="Times New Roman"/>
                <a:cs typeface="Times New Roman"/>
              </a:rPr>
              <a:t>when</a:t>
            </a:r>
            <a:r>
              <a:rPr sz="1800" spc="125" dirty="0">
                <a:solidFill>
                  <a:srgbClr val="FFFFFF"/>
                </a:solidFill>
                <a:latin typeface="Times New Roman"/>
                <a:cs typeface="Times New Roman"/>
              </a:rPr>
              <a:t> </a:t>
            </a:r>
            <a:r>
              <a:rPr sz="1800" dirty="0">
                <a:solidFill>
                  <a:srgbClr val="FFFFFF"/>
                </a:solidFill>
                <a:latin typeface="Times New Roman"/>
                <a:cs typeface="Times New Roman"/>
              </a:rPr>
              <a:t>a</a:t>
            </a:r>
            <a:r>
              <a:rPr sz="1800" spc="135" dirty="0">
                <a:solidFill>
                  <a:srgbClr val="FFFFFF"/>
                </a:solidFill>
                <a:latin typeface="Times New Roman"/>
                <a:cs typeface="Times New Roman"/>
              </a:rPr>
              <a:t> </a:t>
            </a:r>
            <a:r>
              <a:rPr sz="1800" spc="-5" dirty="0">
                <a:solidFill>
                  <a:srgbClr val="FFFFFF"/>
                </a:solidFill>
                <a:latin typeface="Times New Roman"/>
                <a:cs typeface="Times New Roman"/>
              </a:rPr>
              <a:t>portion</a:t>
            </a:r>
            <a:r>
              <a:rPr sz="1800" spc="140" dirty="0">
                <a:solidFill>
                  <a:srgbClr val="FFFFFF"/>
                </a:solidFill>
                <a:latin typeface="Times New Roman"/>
                <a:cs typeface="Times New Roman"/>
              </a:rPr>
              <a:t> </a:t>
            </a:r>
            <a:r>
              <a:rPr sz="1800" spc="-5" dirty="0">
                <a:solidFill>
                  <a:srgbClr val="FFFFFF"/>
                </a:solidFill>
                <a:latin typeface="Times New Roman"/>
                <a:cs typeface="Times New Roman"/>
              </a:rPr>
              <a:t>of</a:t>
            </a:r>
            <a:r>
              <a:rPr sz="1800" spc="130" dirty="0">
                <a:solidFill>
                  <a:srgbClr val="FFFFFF"/>
                </a:solidFill>
                <a:latin typeface="Times New Roman"/>
                <a:cs typeface="Times New Roman"/>
              </a:rPr>
              <a:t> </a:t>
            </a:r>
            <a:r>
              <a:rPr sz="1800" dirty="0">
                <a:solidFill>
                  <a:srgbClr val="FFFFFF"/>
                </a:solidFill>
                <a:latin typeface="Times New Roman"/>
                <a:cs typeface="Times New Roman"/>
              </a:rPr>
              <a:t>the</a:t>
            </a:r>
            <a:r>
              <a:rPr sz="1800" spc="135" dirty="0">
                <a:solidFill>
                  <a:srgbClr val="FFFFFF"/>
                </a:solidFill>
                <a:latin typeface="Times New Roman"/>
                <a:cs typeface="Times New Roman"/>
              </a:rPr>
              <a:t> </a:t>
            </a:r>
            <a:r>
              <a:rPr sz="1800" spc="-5" dirty="0">
                <a:solidFill>
                  <a:srgbClr val="FFFFFF"/>
                </a:solidFill>
                <a:latin typeface="Times New Roman"/>
                <a:cs typeface="Times New Roman"/>
              </a:rPr>
              <a:t>tooth</a:t>
            </a:r>
            <a:r>
              <a:rPr sz="1800" spc="120" dirty="0">
                <a:solidFill>
                  <a:srgbClr val="FFFFFF"/>
                </a:solidFill>
                <a:latin typeface="Times New Roman"/>
                <a:cs typeface="Times New Roman"/>
              </a:rPr>
              <a:t> </a:t>
            </a:r>
            <a:r>
              <a:rPr sz="1800" dirty="0">
                <a:solidFill>
                  <a:srgbClr val="FFFFFF"/>
                </a:solidFill>
                <a:latin typeface="Times New Roman"/>
                <a:cs typeface="Times New Roman"/>
              </a:rPr>
              <a:t>crown</a:t>
            </a:r>
            <a:r>
              <a:rPr sz="1800" spc="130" dirty="0">
                <a:solidFill>
                  <a:srgbClr val="FFFFFF"/>
                </a:solidFill>
                <a:latin typeface="Times New Roman"/>
                <a:cs typeface="Times New Roman"/>
              </a:rPr>
              <a:t> </a:t>
            </a:r>
            <a:r>
              <a:rPr sz="1800" dirty="0">
                <a:solidFill>
                  <a:srgbClr val="FFFFFF"/>
                </a:solidFill>
                <a:latin typeface="Times New Roman"/>
                <a:cs typeface="Times New Roman"/>
              </a:rPr>
              <a:t>has</a:t>
            </a:r>
            <a:r>
              <a:rPr sz="1800" spc="130" dirty="0">
                <a:solidFill>
                  <a:srgbClr val="FFFFFF"/>
                </a:solidFill>
                <a:latin typeface="Times New Roman"/>
                <a:cs typeface="Times New Roman"/>
              </a:rPr>
              <a:t> </a:t>
            </a:r>
            <a:r>
              <a:rPr sz="1800" dirty="0">
                <a:solidFill>
                  <a:srgbClr val="FFFFFF"/>
                </a:solidFill>
                <a:latin typeface="Times New Roman"/>
                <a:cs typeface="Times New Roman"/>
              </a:rPr>
              <a:t>completed</a:t>
            </a:r>
            <a:endParaRPr sz="1800">
              <a:latin typeface="Times New Roman"/>
              <a:cs typeface="Times New Roman"/>
            </a:endParaRPr>
          </a:p>
          <a:p>
            <a:pPr marL="534035">
              <a:lnSpc>
                <a:spcPct val="100000"/>
              </a:lnSpc>
              <a:spcBef>
                <a:spcPts val="1080"/>
              </a:spcBef>
            </a:pPr>
            <a:r>
              <a:rPr sz="1800" spc="-5" dirty="0">
                <a:solidFill>
                  <a:srgbClr val="FFFFFF"/>
                </a:solidFill>
                <a:latin typeface="Times New Roman"/>
                <a:cs typeface="Times New Roman"/>
              </a:rPr>
              <a:t>its formation, </a:t>
            </a:r>
            <a:r>
              <a:rPr sz="1800" dirty="0">
                <a:solidFill>
                  <a:srgbClr val="FFFFFF"/>
                </a:solidFill>
                <a:latin typeface="Times New Roman"/>
                <a:cs typeface="Times New Roman"/>
              </a:rPr>
              <a:t>there </a:t>
            </a:r>
            <a:r>
              <a:rPr sz="1800" spc="-5" dirty="0">
                <a:solidFill>
                  <a:srgbClr val="FFFFFF"/>
                </a:solidFill>
                <a:latin typeface="Times New Roman"/>
                <a:cs typeface="Times New Roman"/>
              </a:rPr>
              <a:t>may </a:t>
            </a:r>
            <a:r>
              <a:rPr sz="1800" dirty="0">
                <a:solidFill>
                  <a:srgbClr val="FFFFFF"/>
                </a:solidFill>
                <a:latin typeface="Times New Roman"/>
                <a:cs typeface="Times New Roman"/>
              </a:rPr>
              <a:t>be union of roots</a:t>
            </a:r>
            <a:r>
              <a:rPr sz="1800" spc="-15" dirty="0">
                <a:solidFill>
                  <a:srgbClr val="FFFFFF"/>
                </a:solidFill>
                <a:latin typeface="Times New Roman"/>
                <a:cs typeface="Times New Roman"/>
              </a:rPr>
              <a:t> </a:t>
            </a:r>
            <a:r>
              <a:rPr sz="1800" spc="-20" dirty="0">
                <a:solidFill>
                  <a:srgbClr val="FFFFFF"/>
                </a:solidFill>
                <a:latin typeface="Times New Roman"/>
                <a:cs typeface="Times New Roman"/>
              </a:rPr>
              <a:t>only.</a:t>
            </a:r>
            <a:endParaRPr sz="1800">
              <a:latin typeface="Times New Roman"/>
              <a:cs typeface="Times New Roman"/>
            </a:endParaRPr>
          </a:p>
          <a:p>
            <a:pPr marL="534035" marR="5080" indent="-521970">
              <a:lnSpc>
                <a:spcPct val="150000"/>
              </a:lnSpc>
              <a:spcBef>
                <a:spcPts val="434"/>
              </a:spcBef>
              <a:buFont typeface="Arial"/>
              <a:buChar char="•"/>
              <a:tabLst>
                <a:tab pos="534035" algn="l"/>
                <a:tab pos="534670" algn="l"/>
                <a:tab pos="1038225" algn="l"/>
                <a:tab pos="1932939" algn="l"/>
                <a:tab pos="2753360" algn="l"/>
                <a:tab pos="3749675" algn="l"/>
                <a:tab pos="4519930" algn="l"/>
                <a:tab pos="4844415" algn="l"/>
                <a:tab pos="6077585" algn="l"/>
                <a:tab pos="6922134" algn="l"/>
                <a:tab pos="7399020" algn="l"/>
              </a:tabLst>
            </a:pPr>
            <a:r>
              <a:rPr sz="1800" dirty="0">
                <a:solidFill>
                  <a:srgbClr val="FFFFFF"/>
                </a:solidFill>
                <a:latin typeface="Times New Roman"/>
                <a:cs typeface="Times New Roman"/>
              </a:rPr>
              <a:t>The	</a:t>
            </a:r>
            <a:r>
              <a:rPr sz="1800" spc="-5" dirty="0">
                <a:solidFill>
                  <a:srgbClr val="FFFFFF"/>
                </a:solidFill>
                <a:latin typeface="Times New Roman"/>
                <a:cs typeface="Times New Roman"/>
              </a:rPr>
              <a:t>pos</a:t>
            </a:r>
            <a:r>
              <a:rPr sz="1800" spc="-15" dirty="0">
                <a:solidFill>
                  <a:srgbClr val="FFFFFF"/>
                </a:solidFill>
                <a:latin typeface="Times New Roman"/>
                <a:cs typeface="Times New Roman"/>
              </a:rPr>
              <a:t>s</a:t>
            </a:r>
            <a:r>
              <a:rPr sz="1800" dirty="0">
                <a:solidFill>
                  <a:srgbClr val="FFFFFF"/>
                </a:solidFill>
                <a:latin typeface="Times New Roman"/>
                <a:cs typeface="Times New Roman"/>
              </a:rPr>
              <a:t>ible	</a:t>
            </a:r>
            <a:r>
              <a:rPr sz="1800" spc="-10" dirty="0">
                <a:solidFill>
                  <a:srgbClr val="FFFFFF"/>
                </a:solidFill>
                <a:latin typeface="Times New Roman"/>
                <a:cs typeface="Times New Roman"/>
              </a:rPr>
              <a:t>c</a:t>
            </a:r>
            <a:r>
              <a:rPr sz="1800" dirty="0">
                <a:solidFill>
                  <a:srgbClr val="FFFFFF"/>
                </a:solidFill>
                <a:latin typeface="Times New Roman"/>
                <a:cs typeface="Times New Roman"/>
              </a:rPr>
              <a:t>l</a:t>
            </a:r>
            <a:r>
              <a:rPr sz="1800" spc="5" dirty="0">
                <a:solidFill>
                  <a:srgbClr val="FFFFFF"/>
                </a:solidFill>
                <a:latin typeface="Times New Roman"/>
                <a:cs typeface="Times New Roman"/>
              </a:rPr>
              <a:t>i</a:t>
            </a:r>
            <a:r>
              <a:rPr sz="1800" dirty="0">
                <a:solidFill>
                  <a:srgbClr val="FFFFFF"/>
                </a:solidFill>
                <a:latin typeface="Times New Roman"/>
                <a:cs typeface="Times New Roman"/>
              </a:rPr>
              <a:t>nical	probl</a:t>
            </a:r>
            <a:r>
              <a:rPr sz="1800" spc="5" dirty="0">
                <a:solidFill>
                  <a:srgbClr val="FFFFFF"/>
                </a:solidFill>
                <a:latin typeface="Times New Roman"/>
                <a:cs typeface="Times New Roman"/>
              </a:rPr>
              <a:t>e</a:t>
            </a:r>
            <a:r>
              <a:rPr sz="1800" spc="-20" dirty="0">
                <a:solidFill>
                  <a:srgbClr val="FFFFFF"/>
                </a:solidFill>
                <a:latin typeface="Times New Roman"/>
                <a:cs typeface="Times New Roman"/>
              </a:rPr>
              <a:t>m</a:t>
            </a:r>
            <a:r>
              <a:rPr sz="1800" spc="-5" dirty="0">
                <a:solidFill>
                  <a:srgbClr val="FFFFFF"/>
                </a:solidFill>
                <a:latin typeface="Times New Roman"/>
                <a:cs typeface="Times New Roman"/>
              </a:rPr>
              <a:t>s</a:t>
            </a:r>
            <a:r>
              <a:rPr sz="1800" dirty="0">
                <a:solidFill>
                  <a:srgbClr val="FFFFFF"/>
                </a:solidFill>
                <a:latin typeface="Times New Roman"/>
                <a:cs typeface="Times New Roman"/>
              </a:rPr>
              <a:t>	re</a:t>
            </a:r>
            <a:r>
              <a:rPr sz="1800" spc="5" dirty="0">
                <a:solidFill>
                  <a:srgbClr val="FFFFFF"/>
                </a:solidFill>
                <a:latin typeface="Times New Roman"/>
                <a:cs typeface="Times New Roman"/>
              </a:rPr>
              <a:t>l</a:t>
            </a:r>
            <a:r>
              <a:rPr sz="1800" spc="-10" dirty="0">
                <a:solidFill>
                  <a:srgbClr val="FFFFFF"/>
                </a:solidFill>
                <a:latin typeface="Times New Roman"/>
                <a:cs typeface="Times New Roman"/>
              </a:rPr>
              <a:t>a</a:t>
            </a:r>
            <a:r>
              <a:rPr sz="1800" dirty="0">
                <a:solidFill>
                  <a:srgbClr val="FFFFFF"/>
                </a:solidFill>
                <a:latin typeface="Times New Roman"/>
                <a:cs typeface="Times New Roman"/>
              </a:rPr>
              <a:t>t</a:t>
            </a:r>
            <a:r>
              <a:rPr sz="1800" spc="5" dirty="0">
                <a:solidFill>
                  <a:srgbClr val="FFFFFF"/>
                </a:solidFill>
                <a:latin typeface="Times New Roman"/>
                <a:cs typeface="Times New Roman"/>
              </a:rPr>
              <a:t>e</a:t>
            </a:r>
            <a:r>
              <a:rPr sz="1800" dirty="0">
                <a:solidFill>
                  <a:srgbClr val="FFFFFF"/>
                </a:solidFill>
                <a:latin typeface="Times New Roman"/>
                <a:cs typeface="Times New Roman"/>
              </a:rPr>
              <a:t>d	to	a</a:t>
            </a:r>
            <a:r>
              <a:rPr sz="1800" spc="-10" dirty="0">
                <a:solidFill>
                  <a:srgbClr val="FFFFFF"/>
                </a:solidFill>
                <a:latin typeface="Times New Roman"/>
                <a:cs typeface="Times New Roman"/>
              </a:rPr>
              <a:t>p</a:t>
            </a:r>
            <a:r>
              <a:rPr sz="1800" dirty="0">
                <a:solidFill>
                  <a:srgbClr val="FFFFFF"/>
                </a:solidFill>
                <a:latin typeface="Times New Roman"/>
                <a:cs typeface="Times New Roman"/>
              </a:rPr>
              <a:t>pe</a:t>
            </a:r>
            <a:r>
              <a:rPr sz="1800" spc="5" dirty="0">
                <a:solidFill>
                  <a:srgbClr val="FFFFFF"/>
                </a:solidFill>
                <a:latin typeface="Times New Roman"/>
                <a:cs typeface="Times New Roman"/>
              </a:rPr>
              <a:t>a</a:t>
            </a:r>
            <a:r>
              <a:rPr sz="1800" dirty="0">
                <a:solidFill>
                  <a:srgbClr val="FFFFFF"/>
                </a:solidFill>
                <a:latin typeface="Times New Roman"/>
                <a:cs typeface="Times New Roman"/>
              </a:rPr>
              <a:t>ran</a:t>
            </a:r>
            <a:r>
              <a:rPr sz="1800" spc="-10" dirty="0">
                <a:solidFill>
                  <a:srgbClr val="FFFFFF"/>
                </a:solidFill>
                <a:latin typeface="Times New Roman"/>
                <a:cs typeface="Times New Roman"/>
              </a:rPr>
              <a:t>c</a:t>
            </a:r>
            <a:r>
              <a:rPr sz="1800" dirty="0">
                <a:solidFill>
                  <a:srgbClr val="FFFFFF"/>
                </a:solidFill>
                <a:latin typeface="Times New Roman"/>
                <a:cs typeface="Times New Roman"/>
              </a:rPr>
              <a:t>e,	spa</a:t>
            </a:r>
            <a:r>
              <a:rPr sz="1800" spc="-10" dirty="0">
                <a:solidFill>
                  <a:srgbClr val="FFFFFF"/>
                </a:solidFill>
                <a:latin typeface="Times New Roman"/>
                <a:cs typeface="Times New Roman"/>
              </a:rPr>
              <a:t>ci</a:t>
            </a:r>
            <a:r>
              <a:rPr sz="1800" dirty="0">
                <a:solidFill>
                  <a:srgbClr val="FFFFFF"/>
                </a:solidFill>
                <a:latin typeface="Times New Roman"/>
                <a:cs typeface="Times New Roman"/>
              </a:rPr>
              <a:t>ng	and	p</a:t>
            </a:r>
            <a:r>
              <a:rPr sz="1800" spc="5" dirty="0">
                <a:solidFill>
                  <a:srgbClr val="FFFFFF"/>
                </a:solidFill>
                <a:latin typeface="Times New Roman"/>
                <a:cs typeface="Times New Roman"/>
              </a:rPr>
              <a:t>e</a:t>
            </a:r>
            <a:r>
              <a:rPr sz="1800" dirty="0">
                <a:solidFill>
                  <a:srgbClr val="FFFFFF"/>
                </a:solidFill>
                <a:latin typeface="Times New Roman"/>
                <a:cs typeface="Times New Roman"/>
              </a:rPr>
              <a:t>r</a:t>
            </a:r>
            <a:r>
              <a:rPr sz="1800" spc="5" dirty="0">
                <a:solidFill>
                  <a:srgbClr val="FFFFFF"/>
                </a:solidFill>
                <a:latin typeface="Times New Roman"/>
                <a:cs typeface="Times New Roman"/>
              </a:rPr>
              <a:t>i</a:t>
            </a:r>
            <a:r>
              <a:rPr sz="1800" dirty="0">
                <a:solidFill>
                  <a:srgbClr val="FFFFFF"/>
                </a:solidFill>
                <a:latin typeface="Times New Roman"/>
                <a:cs typeface="Times New Roman"/>
              </a:rPr>
              <a:t>odont</a:t>
            </a:r>
            <a:r>
              <a:rPr sz="1800" spc="5" dirty="0">
                <a:solidFill>
                  <a:srgbClr val="FFFFFF"/>
                </a:solidFill>
                <a:latin typeface="Times New Roman"/>
                <a:cs typeface="Times New Roman"/>
              </a:rPr>
              <a:t>a</a:t>
            </a:r>
            <a:r>
              <a:rPr sz="1800" dirty="0">
                <a:solidFill>
                  <a:srgbClr val="FFFFFF"/>
                </a:solidFill>
                <a:latin typeface="Times New Roman"/>
                <a:cs typeface="Times New Roman"/>
              </a:rPr>
              <a:t>l  conditions brought about by fused</a:t>
            </a:r>
            <a:r>
              <a:rPr sz="1800" spc="-20" dirty="0">
                <a:solidFill>
                  <a:srgbClr val="FFFFFF"/>
                </a:solidFill>
                <a:latin typeface="Times New Roman"/>
                <a:cs typeface="Times New Roman"/>
              </a:rPr>
              <a:t> </a:t>
            </a:r>
            <a:r>
              <a:rPr sz="1800" dirty="0">
                <a:solidFill>
                  <a:srgbClr val="FFFFFF"/>
                </a:solidFill>
                <a:latin typeface="Times New Roman"/>
                <a:cs typeface="Times New Roman"/>
              </a:rPr>
              <a:t>teeth.</a:t>
            </a:r>
            <a:endParaRPr sz="1800">
              <a:latin typeface="Times New Roman"/>
              <a:cs typeface="Times New Roman"/>
            </a:endParaRPr>
          </a:p>
        </p:txBody>
      </p:sp>
      <p:sp>
        <p:nvSpPr>
          <p:cNvPr id="4" name="object 4"/>
          <p:cNvSpPr txBox="1"/>
          <p:nvPr/>
        </p:nvSpPr>
        <p:spPr>
          <a:xfrm>
            <a:off x="8324088" y="6465214"/>
            <a:ext cx="309880" cy="177800"/>
          </a:xfrm>
          <a:prstGeom prst="rect">
            <a:avLst/>
          </a:prstGeom>
        </p:spPr>
        <p:txBody>
          <a:bodyPr vert="horz" wrap="square" lIns="0" tIns="0" rIns="0" bIns="0" rtlCol="0">
            <a:spAutoFit/>
          </a:bodyPr>
          <a:lstStyle/>
          <a:p>
            <a:pPr marL="38100">
              <a:lnSpc>
                <a:spcPts val="1240"/>
              </a:lnSpc>
            </a:pPr>
            <a:fld id="{81D60167-4931-47E6-BA6A-407CBD079E47}" type="slidenum">
              <a:rPr sz="1200" dirty="0">
                <a:solidFill>
                  <a:srgbClr val="888888"/>
                </a:solidFill>
                <a:latin typeface="Carlito"/>
                <a:cs typeface="Carlito"/>
              </a:rPr>
              <a:pPr marL="38100">
                <a:lnSpc>
                  <a:spcPts val="1240"/>
                </a:lnSpc>
              </a:pPr>
              <a:t>45</a:t>
            </a:fld>
            <a:endParaRPr sz="1200">
              <a:latin typeface="Carlito"/>
              <a:cs typeface="Carlito"/>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3540" y="204550"/>
            <a:ext cx="8379459" cy="4773295"/>
          </a:xfrm>
          <a:prstGeom prst="rect">
            <a:avLst/>
          </a:prstGeom>
        </p:spPr>
        <p:txBody>
          <a:bodyPr vert="horz" wrap="square" lIns="0" tIns="150495" rIns="0" bIns="0" rtlCol="0">
            <a:spAutoFit/>
          </a:bodyPr>
          <a:lstStyle/>
          <a:p>
            <a:pPr marL="350520" algn="just">
              <a:lnSpc>
                <a:spcPct val="100000"/>
              </a:lnSpc>
              <a:spcBef>
                <a:spcPts val="1185"/>
              </a:spcBef>
            </a:pPr>
            <a:r>
              <a:rPr sz="1800" spc="-20" dirty="0">
                <a:solidFill>
                  <a:srgbClr val="FFFF00"/>
                </a:solidFill>
                <a:latin typeface="Times New Roman"/>
                <a:cs typeface="Times New Roman"/>
              </a:rPr>
              <a:t>GEMINATION</a:t>
            </a:r>
            <a:r>
              <a:rPr sz="1800" spc="-20" dirty="0">
                <a:solidFill>
                  <a:srgbClr val="FFFFFF"/>
                </a:solidFill>
                <a:latin typeface="Times New Roman"/>
                <a:cs typeface="Times New Roman"/>
              </a:rPr>
              <a:t>:</a:t>
            </a:r>
            <a:r>
              <a:rPr sz="1800" spc="80" dirty="0">
                <a:solidFill>
                  <a:srgbClr val="FFFFFF"/>
                </a:solidFill>
                <a:latin typeface="Times New Roman"/>
                <a:cs typeface="Times New Roman"/>
              </a:rPr>
              <a:t> </a:t>
            </a:r>
            <a:r>
              <a:rPr sz="1800" dirty="0">
                <a:solidFill>
                  <a:srgbClr val="FFFFFF"/>
                </a:solidFill>
                <a:latin typeface="Times New Roman"/>
                <a:cs typeface="Times New Roman"/>
              </a:rPr>
              <a:t>Geminated</a:t>
            </a:r>
            <a:r>
              <a:rPr sz="1800" spc="50" dirty="0">
                <a:solidFill>
                  <a:srgbClr val="FFFFFF"/>
                </a:solidFill>
                <a:latin typeface="Times New Roman"/>
                <a:cs typeface="Times New Roman"/>
              </a:rPr>
              <a:t> </a:t>
            </a:r>
            <a:r>
              <a:rPr sz="1800" spc="-5" dirty="0">
                <a:solidFill>
                  <a:srgbClr val="FFFFFF"/>
                </a:solidFill>
                <a:latin typeface="Times New Roman"/>
                <a:cs typeface="Times New Roman"/>
              </a:rPr>
              <a:t>teeth</a:t>
            </a:r>
            <a:r>
              <a:rPr sz="1800" spc="70" dirty="0">
                <a:solidFill>
                  <a:srgbClr val="FFFFFF"/>
                </a:solidFill>
                <a:latin typeface="Times New Roman"/>
                <a:cs typeface="Times New Roman"/>
              </a:rPr>
              <a:t> </a:t>
            </a:r>
            <a:r>
              <a:rPr sz="1800" spc="-5" dirty="0">
                <a:solidFill>
                  <a:srgbClr val="FFFFFF"/>
                </a:solidFill>
                <a:latin typeface="Times New Roman"/>
                <a:cs typeface="Times New Roman"/>
              </a:rPr>
              <a:t>arise</a:t>
            </a:r>
            <a:r>
              <a:rPr sz="1800" spc="70" dirty="0">
                <a:solidFill>
                  <a:srgbClr val="FFFFFF"/>
                </a:solidFill>
                <a:latin typeface="Times New Roman"/>
                <a:cs typeface="Times New Roman"/>
              </a:rPr>
              <a:t> </a:t>
            </a:r>
            <a:r>
              <a:rPr sz="1800" dirty="0">
                <a:solidFill>
                  <a:srgbClr val="FFFFFF"/>
                </a:solidFill>
                <a:latin typeface="Times New Roman"/>
                <a:cs typeface="Times New Roman"/>
              </a:rPr>
              <a:t>from</a:t>
            </a:r>
            <a:r>
              <a:rPr sz="1800" spc="50" dirty="0">
                <a:solidFill>
                  <a:srgbClr val="FFFFFF"/>
                </a:solidFill>
                <a:latin typeface="Times New Roman"/>
                <a:cs typeface="Times New Roman"/>
              </a:rPr>
              <a:t> </a:t>
            </a:r>
            <a:r>
              <a:rPr sz="1800" spc="-5" dirty="0">
                <a:solidFill>
                  <a:srgbClr val="FFFFFF"/>
                </a:solidFill>
                <a:latin typeface="Times New Roman"/>
                <a:cs typeface="Times New Roman"/>
              </a:rPr>
              <a:t>division</a:t>
            </a:r>
            <a:r>
              <a:rPr sz="1800" spc="70" dirty="0">
                <a:solidFill>
                  <a:srgbClr val="FFFFFF"/>
                </a:solidFill>
                <a:latin typeface="Times New Roman"/>
                <a:cs typeface="Times New Roman"/>
              </a:rPr>
              <a:t> </a:t>
            </a:r>
            <a:r>
              <a:rPr sz="1800" spc="-5" dirty="0">
                <a:solidFill>
                  <a:srgbClr val="FFFFFF"/>
                </a:solidFill>
                <a:latin typeface="Times New Roman"/>
                <a:cs typeface="Times New Roman"/>
              </a:rPr>
              <a:t>of</a:t>
            </a:r>
            <a:r>
              <a:rPr sz="1800" spc="50" dirty="0">
                <a:solidFill>
                  <a:srgbClr val="FFFFFF"/>
                </a:solidFill>
                <a:latin typeface="Times New Roman"/>
                <a:cs typeface="Times New Roman"/>
              </a:rPr>
              <a:t> </a:t>
            </a:r>
            <a:r>
              <a:rPr sz="1800" spc="-5" dirty="0">
                <a:solidFill>
                  <a:srgbClr val="FFFFFF"/>
                </a:solidFill>
                <a:latin typeface="Times New Roman"/>
                <a:cs typeface="Times New Roman"/>
              </a:rPr>
              <a:t>single</a:t>
            </a:r>
            <a:r>
              <a:rPr sz="1800" spc="75" dirty="0">
                <a:solidFill>
                  <a:srgbClr val="FFFFFF"/>
                </a:solidFill>
                <a:latin typeface="Times New Roman"/>
                <a:cs typeface="Times New Roman"/>
              </a:rPr>
              <a:t> </a:t>
            </a:r>
            <a:r>
              <a:rPr sz="1800" spc="-5" dirty="0">
                <a:solidFill>
                  <a:srgbClr val="FFFFFF"/>
                </a:solidFill>
                <a:latin typeface="Times New Roman"/>
                <a:cs typeface="Times New Roman"/>
              </a:rPr>
              <a:t>tooth</a:t>
            </a:r>
            <a:r>
              <a:rPr sz="1800" spc="70" dirty="0">
                <a:solidFill>
                  <a:srgbClr val="FFFFFF"/>
                </a:solidFill>
                <a:latin typeface="Times New Roman"/>
                <a:cs typeface="Times New Roman"/>
              </a:rPr>
              <a:t> </a:t>
            </a:r>
            <a:r>
              <a:rPr sz="1800" spc="-5" dirty="0">
                <a:solidFill>
                  <a:srgbClr val="FFFFFF"/>
                </a:solidFill>
                <a:latin typeface="Times New Roman"/>
                <a:cs typeface="Times New Roman"/>
              </a:rPr>
              <a:t>germ</a:t>
            </a:r>
            <a:r>
              <a:rPr sz="1800" spc="65" dirty="0">
                <a:solidFill>
                  <a:srgbClr val="FFFFFF"/>
                </a:solidFill>
                <a:latin typeface="Times New Roman"/>
                <a:cs typeface="Times New Roman"/>
              </a:rPr>
              <a:t> </a:t>
            </a:r>
            <a:r>
              <a:rPr sz="1800" spc="-5" dirty="0">
                <a:solidFill>
                  <a:srgbClr val="FFFFFF"/>
                </a:solidFill>
                <a:latin typeface="Times New Roman"/>
                <a:cs typeface="Times New Roman"/>
              </a:rPr>
              <a:t>by</a:t>
            </a:r>
            <a:r>
              <a:rPr sz="1800" spc="65" dirty="0">
                <a:solidFill>
                  <a:srgbClr val="FFFFFF"/>
                </a:solidFill>
                <a:latin typeface="Times New Roman"/>
                <a:cs typeface="Times New Roman"/>
              </a:rPr>
              <a:t> </a:t>
            </a:r>
            <a:r>
              <a:rPr sz="1800" dirty="0">
                <a:solidFill>
                  <a:srgbClr val="FFFFFF"/>
                </a:solidFill>
                <a:latin typeface="Times New Roman"/>
                <a:cs typeface="Times New Roman"/>
              </a:rPr>
              <a:t>an</a:t>
            </a:r>
            <a:endParaRPr sz="1800">
              <a:latin typeface="Times New Roman"/>
              <a:cs typeface="Times New Roman"/>
            </a:endParaRPr>
          </a:p>
          <a:p>
            <a:pPr marL="350520" algn="just">
              <a:lnSpc>
                <a:spcPct val="100000"/>
              </a:lnSpc>
              <a:spcBef>
                <a:spcPts val="1080"/>
              </a:spcBef>
            </a:pPr>
            <a:r>
              <a:rPr sz="1800" dirty="0">
                <a:solidFill>
                  <a:srgbClr val="FFFFFF"/>
                </a:solidFill>
                <a:latin typeface="Times New Roman"/>
                <a:cs typeface="Times New Roman"/>
              </a:rPr>
              <a:t>invagination with resultant incomplete </a:t>
            </a:r>
            <a:r>
              <a:rPr sz="1800" spc="-5" dirty="0">
                <a:solidFill>
                  <a:srgbClr val="FFFFFF"/>
                </a:solidFill>
                <a:latin typeface="Times New Roman"/>
                <a:cs typeface="Times New Roman"/>
              </a:rPr>
              <a:t>formation </a:t>
            </a:r>
            <a:r>
              <a:rPr sz="1800" dirty="0">
                <a:solidFill>
                  <a:srgbClr val="FFFFFF"/>
                </a:solidFill>
                <a:latin typeface="Times New Roman"/>
                <a:cs typeface="Times New Roman"/>
              </a:rPr>
              <a:t>of </a:t>
            </a:r>
            <a:r>
              <a:rPr sz="1800" spc="-5" dirty="0">
                <a:solidFill>
                  <a:srgbClr val="FFFFFF"/>
                </a:solidFill>
                <a:latin typeface="Times New Roman"/>
                <a:cs typeface="Times New Roman"/>
              </a:rPr>
              <a:t>two</a:t>
            </a:r>
            <a:r>
              <a:rPr sz="1800" spc="-50" dirty="0">
                <a:solidFill>
                  <a:srgbClr val="FFFFFF"/>
                </a:solidFill>
                <a:latin typeface="Times New Roman"/>
                <a:cs typeface="Times New Roman"/>
              </a:rPr>
              <a:t> </a:t>
            </a:r>
            <a:r>
              <a:rPr sz="1800" dirty="0">
                <a:solidFill>
                  <a:srgbClr val="FFFFFF"/>
                </a:solidFill>
                <a:latin typeface="Times New Roman"/>
                <a:cs typeface="Times New Roman"/>
              </a:rPr>
              <a:t>teeth.</a:t>
            </a:r>
            <a:endParaRPr sz="1800">
              <a:latin typeface="Times New Roman"/>
              <a:cs typeface="Times New Roman"/>
            </a:endParaRPr>
          </a:p>
          <a:p>
            <a:pPr marL="355600" indent="-342900" algn="just">
              <a:lnSpc>
                <a:spcPct val="100000"/>
              </a:lnSpc>
              <a:spcBef>
                <a:spcPts val="1515"/>
              </a:spcBef>
              <a:buFont typeface="Arial"/>
              <a:buChar char="•"/>
              <a:tabLst>
                <a:tab pos="355600" algn="l"/>
              </a:tabLst>
            </a:pPr>
            <a:r>
              <a:rPr sz="1800" dirty="0">
                <a:solidFill>
                  <a:srgbClr val="FFFFFF"/>
                </a:solidFill>
                <a:latin typeface="Times New Roman"/>
                <a:cs typeface="Times New Roman"/>
              </a:rPr>
              <a:t>The </a:t>
            </a:r>
            <a:r>
              <a:rPr sz="1800" spc="-5" dirty="0">
                <a:solidFill>
                  <a:srgbClr val="FFFFFF"/>
                </a:solidFill>
                <a:latin typeface="Times New Roman"/>
                <a:cs typeface="Times New Roman"/>
              </a:rPr>
              <a:t>differentiation between gemination </a:t>
            </a:r>
            <a:r>
              <a:rPr sz="1800" dirty="0">
                <a:solidFill>
                  <a:srgbClr val="FFFFFF"/>
                </a:solidFill>
                <a:latin typeface="Times New Roman"/>
                <a:cs typeface="Times New Roman"/>
              </a:rPr>
              <a:t>and </a:t>
            </a:r>
            <a:r>
              <a:rPr sz="1800" spc="-5" dirty="0">
                <a:solidFill>
                  <a:srgbClr val="FFFFFF"/>
                </a:solidFill>
                <a:latin typeface="Times New Roman"/>
                <a:cs typeface="Times New Roman"/>
              </a:rPr>
              <a:t>fusion </a:t>
            </a:r>
            <a:r>
              <a:rPr sz="1800" dirty="0">
                <a:solidFill>
                  <a:srgbClr val="FFFFFF"/>
                </a:solidFill>
                <a:latin typeface="Times New Roman"/>
                <a:cs typeface="Times New Roman"/>
              </a:rPr>
              <a:t>can be </a:t>
            </a:r>
            <a:r>
              <a:rPr sz="1800" spc="-5" dirty="0">
                <a:solidFill>
                  <a:srgbClr val="FFFFFF"/>
                </a:solidFill>
                <a:latin typeface="Times New Roman"/>
                <a:cs typeface="Times New Roman"/>
              </a:rPr>
              <a:t>difficult </a:t>
            </a:r>
            <a:r>
              <a:rPr sz="1800" dirty="0">
                <a:solidFill>
                  <a:srgbClr val="FFFFFF"/>
                </a:solidFill>
                <a:latin typeface="Times New Roman"/>
                <a:cs typeface="Times New Roman"/>
              </a:rPr>
              <a:t>and </a:t>
            </a:r>
            <a:r>
              <a:rPr sz="1800" spc="-5" dirty="0">
                <a:solidFill>
                  <a:srgbClr val="FFFFFF"/>
                </a:solidFill>
                <a:latin typeface="Times New Roman"/>
                <a:cs typeface="Times New Roman"/>
              </a:rPr>
              <a:t>is</a:t>
            </a:r>
            <a:r>
              <a:rPr sz="1800" dirty="0">
                <a:solidFill>
                  <a:srgbClr val="FFFFFF"/>
                </a:solidFill>
                <a:latin typeface="Times New Roman"/>
                <a:cs typeface="Times New Roman"/>
              </a:rPr>
              <a:t> </a:t>
            </a:r>
            <a:r>
              <a:rPr sz="1800" spc="-5" dirty="0">
                <a:solidFill>
                  <a:srgbClr val="FFFFFF"/>
                </a:solidFill>
                <a:latin typeface="Times New Roman"/>
                <a:cs typeface="Times New Roman"/>
              </a:rPr>
              <a:t>usually</a:t>
            </a:r>
            <a:endParaRPr sz="1800">
              <a:latin typeface="Times New Roman"/>
              <a:cs typeface="Times New Roman"/>
            </a:endParaRPr>
          </a:p>
          <a:p>
            <a:pPr marL="355600" algn="just">
              <a:lnSpc>
                <a:spcPct val="100000"/>
              </a:lnSpc>
              <a:spcBef>
                <a:spcPts val="1080"/>
              </a:spcBef>
            </a:pPr>
            <a:r>
              <a:rPr sz="1800" dirty="0">
                <a:solidFill>
                  <a:srgbClr val="FFFFFF"/>
                </a:solidFill>
                <a:latin typeface="Times New Roman"/>
                <a:cs typeface="Times New Roman"/>
              </a:rPr>
              <a:t>confirmed </a:t>
            </a:r>
            <a:r>
              <a:rPr sz="1800" spc="-5" dirty="0">
                <a:solidFill>
                  <a:srgbClr val="FFFFFF"/>
                </a:solidFill>
                <a:latin typeface="Times New Roman"/>
                <a:cs typeface="Times New Roman"/>
              </a:rPr>
              <a:t>by </a:t>
            </a:r>
            <a:r>
              <a:rPr sz="1800" dirty="0">
                <a:solidFill>
                  <a:srgbClr val="FFFFFF"/>
                </a:solidFill>
                <a:latin typeface="Times New Roman"/>
                <a:cs typeface="Times New Roman"/>
              </a:rPr>
              <a:t>counting the </a:t>
            </a:r>
            <a:r>
              <a:rPr sz="1800" spc="-5" dirty="0">
                <a:solidFill>
                  <a:srgbClr val="FFFFFF"/>
                </a:solidFill>
                <a:latin typeface="Times New Roman"/>
                <a:cs typeface="Times New Roman"/>
              </a:rPr>
              <a:t>number of </a:t>
            </a:r>
            <a:r>
              <a:rPr sz="1800" dirty="0">
                <a:solidFill>
                  <a:srgbClr val="FFFFFF"/>
                </a:solidFill>
                <a:latin typeface="Times New Roman"/>
                <a:cs typeface="Times New Roman"/>
              </a:rPr>
              <a:t>teeth in an</a:t>
            </a:r>
            <a:r>
              <a:rPr sz="1800" spc="-70" dirty="0">
                <a:solidFill>
                  <a:srgbClr val="FFFFFF"/>
                </a:solidFill>
                <a:latin typeface="Times New Roman"/>
                <a:cs typeface="Times New Roman"/>
              </a:rPr>
              <a:t> </a:t>
            </a:r>
            <a:r>
              <a:rPr sz="1800" dirty="0">
                <a:solidFill>
                  <a:srgbClr val="FFFFFF"/>
                </a:solidFill>
                <a:latin typeface="Times New Roman"/>
                <a:cs typeface="Times New Roman"/>
              </a:rPr>
              <a:t>area.</a:t>
            </a:r>
            <a:endParaRPr sz="1800">
              <a:latin typeface="Times New Roman"/>
              <a:cs typeface="Times New Roman"/>
            </a:endParaRPr>
          </a:p>
          <a:p>
            <a:pPr marL="355600" marR="5080" indent="-342900" algn="just">
              <a:lnSpc>
                <a:spcPct val="150000"/>
              </a:lnSpc>
              <a:spcBef>
                <a:spcPts val="434"/>
              </a:spcBef>
              <a:buFont typeface="Arial"/>
              <a:buChar char="•"/>
              <a:tabLst>
                <a:tab pos="355600" algn="l"/>
              </a:tabLst>
            </a:pPr>
            <a:r>
              <a:rPr sz="1800" dirty="0">
                <a:solidFill>
                  <a:srgbClr val="FFFFFF"/>
                </a:solidFill>
                <a:latin typeface="Times New Roman"/>
                <a:cs typeface="Times New Roman"/>
              </a:rPr>
              <a:t>If the bifurcated central </a:t>
            </a:r>
            <a:r>
              <a:rPr sz="1800" spc="-5" dirty="0">
                <a:solidFill>
                  <a:srgbClr val="FFFFFF"/>
                </a:solidFill>
                <a:latin typeface="Times New Roman"/>
                <a:cs typeface="Times New Roman"/>
              </a:rPr>
              <a:t>incisor is </a:t>
            </a:r>
            <a:r>
              <a:rPr sz="1800" dirty="0">
                <a:solidFill>
                  <a:srgbClr val="FFFFFF"/>
                </a:solidFill>
                <a:latin typeface="Times New Roman"/>
                <a:cs typeface="Times New Roman"/>
              </a:rPr>
              <a:t>present but the other </a:t>
            </a:r>
            <a:r>
              <a:rPr sz="1800" spc="-5" dirty="0">
                <a:solidFill>
                  <a:srgbClr val="FFFFFF"/>
                </a:solidFill>
                <a:latin typeface="Times New Roman"/>
                <a:cs typeface="Times New Roman"/>
              </a:rPr>
              <a:t>central </a:t>
            </a:r>
            <a:r>
              <a:rPr sz="1800" dirty="0">
                <a:solidFill>
                  <a:srgbClr val="FFFFFF"/>
                </a:solidFill>
                <a:latin typeface="Times New Roman"/>
                <a:cs typeface="Times New Roman"/>
              </a:rPr>
              <a:t>and both lateral </a:t>
            </a:r>
            <a:r>
              <a:rPr sz="1800" spc="-5" dirty="0">
                <a:solidFill>
                  <a:srgbClr val="FFFFFF"/>
                </a:solidFill>
                <a:latin typeface="Times New Roman"/>
                <a:cs typeface="Times New Roman"/>
              </a:rPr>
              <a:t>incisors  </a:t>
            </a:r>
            <a:r>
              <a:rPr sz="1800" dirty="0">
                <a:solidFill>
                  <a:srgbClr val="FFFFFF"/>
                </a:solidFill>
                <a:latin typeface="Times New Roman"/>
                <a:cs typeface="Times New Roman"/>
              </a:rPr>
              <a:t>are also </a:t>
            </a:r>
            <a:r>
              <a:rPr sz="1800" spc="-5" dirty="0">
                <a:solidFill>
                  <a:srgbClr val="FFFFFF"/>
                </a:solidFill>
                <a:latin typeface="Times New Roman"/>
                <a:cs typeface="Times New Roman"/>
              </a:rPr>
              <a:t>present, </a:t>
            </a:r>
            <a:r>
              <a:rPr sz="1800" dirty="0">
                <a:solidFill>
                  <a:srgbClr val="FFFFFF"/>
                </a:solidFill>
                <a:latin typeface="Times New Roman"/>
                <a:cs typeface="Times New Roman"/>
              </a:rPr>
              <a:t>a </a:t>
            </a:r>
            <a:r>
              <a:rPr sz="1800" spc="-5" dirty="0">
                <a:solidFill>
                  <a:srgbClr val="FFFFFF"/>
                </a:solidFill>
                <a:latin typeface="Times New Roman"/>
                <a:cs typeface="Times New Roman"/>
              </a:rPr>
              <a:t>bifurcated </a:t>
            </a:r>
            <a:r>
              <a:rPr sz="1800" dirty="0">
                <a:solidFill>
                  <a:srgbClr val="FFFFFF"/>
                </a:solidFill>
                <a:latin typeface="Times New Roman"/>
                <a:cs typeface="Times New Roman"/>
              </a:rPr>
              <a:t>central incisor </a:t>
            </a:r>
            <a:r>
              <a:rPr sz="1800" spc="-5" dirty="0">
                <a:solidFill>
                  <a:srgbClr val="FFFFFF"/>
                </a:solidFill>
                <a:latin typeface="Times New Roman"/>
                <a:cs typeface="Times New Roman"/>
              </a:rPr>
              <a:t>is </a:t>
            </a:r>
            <a:r>
              <a:rPr sz="1800" dirty="0">
                <a:solidFill>
                  <a:srgbClr val="FFFFFF"/>
                </a:solidFill>
                <a:latin typeface="Times New Roman"/>
                <a:cs typeface="Times New Roman"/>
              </a:rPr>
              <a:t>a </a:t>
            </a:r>
            <a:r>
              <a:rPr sz="1800" spc="-5" dirty="0">
                <a:solidFill>
                  <a:srgbClr val="FFFFFF"/>
                </a:solidFill>
                <a:latin typeface="Times New Roman"/>
                <a:cs typeface="Times New Roman"/>
              </a:rPr>
              <a:t>result </a:t>
            </a:r>
            <a:r>
              <a:rPr sz="1800" dirty="0">
                <a:solidFill>
                  <a:srgbClr val="FFFFFF"/>
                </a:solidFill>
                <a:latin typeface="Times New Roman"/>
                <a:cs typeface="Times New Roman"/>
              </a:rPr>
              <a:t>of </a:t>
            </a:r>
            <a:r>
              <a:rPr sz="1800" spc="-5" dirty="0">
                <a:solidFill>
                  <a:srgbClr val="FFFFFF"/>
                </a:solidFill>
                <a:latin typeface="Times New Roman"/>
                <a:cs typeface="Times New Roman"/>
              </a:rPr>
              <a:t>either </a:t>
            </a:r>
            <a:r>
              <a:rPr sz="1800" dirty="0">
                <a:solidFill>
                  <a:srgbClr val="FFFFFF"/>
                </a:solidFill>
                <a:latin typeface="Times New Roman"/>
                <a:cs typeface="Times New Roman"/>
              </a:rPr>
              <a:t>gemination or less  </a:t>
            </a:r>
            <a:r>
              <a:rPr sz="1800" spc="-10" dirty="0">
                <a:solidFill>
                  <a:srgbClr val="FFFFFF"/>
                </a:solidFill>
                <a:latin typeface="Times New Roman"/>
                <a:cs typeface="Times New Roman"/>
              </a:rPr>
              <a:t>probably, </a:t>
            </a:r>
            <a:r>
              <a:rPr sz="1800" dirty="0">
                <a:solidFill>
                  <a:srgbClr val="FFFFFF"/>
                </a:solidFill>
                <a:latin typeface="Times New Roman"/>
                <a:cs typeface="Times New Roman"/>
              </a:rPr>
              <a:t>fusion with a </a:t>
            </a:r>
            <a:r>
              <a:rPr sz="1800" spc="-5" dirty="0">
                <a:solidFill>
                  <a:srgbClr val="FFFFFF"/>
                </a:solidFill>
                <a:latin typeface="Times New Roman"/>
                <a:cs typeface="Times New Roman"/>
              </a:rPr>
              <a:t>supernumerary</a:t>
            </a:r>
            <a:r>
              <a:rPr sz="1800" spc="-40" dirty="0">
                <a:solidFill>
                  <a:srgbClr val="FFFFFF"/>
                </a:solidFill>
                <a:latin typeface="Times New Roman"/>
                <a:cs typeface="Times New Roman"/>
              </a:rPr>
              <a:t> </a:t>
            </a:r>
            <a:r>
              <a:rPr sz="1800" spc="-15" dirty="0">
                <a:solidFill>
                  <a:srgbClr val="FFFFFF"/>
                </a:solidFill>
                <a:latin typeface="Times New Roman"/>
                <a:cs typeface="Times New Roman"/>
              </a:rPr>
              <a:t>incisor.</a:t>
            </a:r>
            <a:endParaRPr sz="1800">
              <a:latin typeface="Times New Roman"/>
              <a:cs typeface="Times New Roman"/>
            </a:endParaRPr>
          </a:p>
          <a:p>
            <a:pPr marL="355600" marR="5715" indent="-342900" algn="just">
              <a:lnSpc>
                <a:spcPct val="150000"/>
              </a:lnSpc>
              <a:spcBef>
                <a:spcPts val="430"/>
              </a:spcBef>
              <a:buFont typeface="Arial"/>
              <a:buChar char="•"/>
              <a:tabLst>
                <a:tab pos="355600" algn="l"/>
              </a:tabLst>
            </a:pPr>
            <a:r>
              <a:rPr sz="1800" dirty="0">
                <a:solidFill>
                  <a:srgbClr val="FFFFFF"/>
                </a:solidFill>
                <a:latin typeface="Times New Roman"/>
                <a:cs typeface="Times New Roman"/>
              </a:rPr>
              <a:t>Whereas, if the </a:t>
            </a:r>
            <a:r>
              <a:rPr sz="1800" spc="-5" dirty="0">
                <a:solidFill>
                  <a:srgbClr val="FFFFFF"/>
                </a:solidFill>
                <a:latin typeface="Times New Roman"/>
                <a:cs typeface="Times New Roman"/>
              </a:rPr>
              <a:t>lateral </a:t>
            </a:r>
            <a:r>
              <a:rPr sz="1800" dirty="0">
                <a:solidFill>
                  <a:srgbClr val="FFFFFF"/>
                </a:solidFill>
                <a:latin typeface="Times New Roman"/>
                <a:cs typeface="Times New Roman"/>
              </a:rPr>
              <a:t>incisor on </a:t>
            </a:r>
            <a:r>
              <a:rPr sz="1800" spc="-5" dirty="0">
                <a:solidFill>
                  <a:srgbClr val="FFFFFF"/>
                </a:solidFill>
                <a:latin typeface="Times New Roman"/>
                <a:cs typeface="Times New Roman"/>
              </a:rPr>
              <a:t>affected side is missing, </a:t>
            </a:r>
            <a:r>
              <a:rPr sz="1800" dirty="0">
                <a:solidFill>
                  <a:srgbClr val="FFFFFF"/>
                </a:solidFill>
                <a:latin typeface="Times New Roman"/>
                <a:cs typeface="Times New Roman"/>
              </a:rPr>
              <a:t>the </a:t>
            </a:r>
            <a:r>
              <a:rPr sz="1800" spc="-5" dirty="0">
                <a:solidFill>
                  <a:srgbClr val="FFFFFF"/>
                </a:solidFill>
                <a:latin typeface="Times New Roman"/>
                <a:cs typeface="Times New Roman"/>
              </a:rPr>
              <a:t>problem mostly is fusion  </a:t>
            </a:r>
            <a:r>
              <a:rPr sz="1800" dirty="0">
                <a:solidFill>
                  <a:srgbClr val="FFFFFF"/>
                </a:solidFill>
                <a:latin typeface="Times New Roman"/>
                <a:cs typeface="Times New Roman"/>
              </a:rPr>
              <a:t>of the central and lateral incisor</a:t>
            </a:r>
            <a:r>
              <a:rPr sz="1800" spc="-40" dirty="0">
                <a:solidFill>
                  <a:srgbClr val="FFFFFF"/>
                </a:solidFill>
                <a:latin typeface="Times New Roman"/>
                <a:cs typeface="Times New Roman"/>
              </a:rPr>
              <a:t> </a:t>
            </a:r>
            <a:r>
              <a:rPr sz="1800" spc="-5" dirty="0">
                <a:solidFill>
                  <a:srgbClr val="FFFFFF"/>
                </a:solidFill>
                <a:latin typeface="Times New Roman"/>
                <a:cs typeface="Times New Roman"/>
              </a:rPr>
              <a:t>buds.</a:t>
            </a:r>
            <a:endParaRPr sz="1800">
              <a:latin typeface="Times New Roman"/>
              <a:cs typeface="Times New Roman"/>
            </a:endParaRPr>
          </a:p>
          <a:p>
            <a:pPr marL="413384" indent="-401320" algn="just">
              <a:lnSpc>
                <a:spcPct val="100000"/>
              </a:lnSpc>
              <a:spcBef>
                <a:spcPts val="1515"/>
              </a:spcBef>
              <a:buFont typeface="Arial"/>
              <a:buChar char="•"/>
              <a:tabLst>
                <a:tab pos="414020" algn="l"/>
              </a:tabLst>
            </a:pPr>
            <a:r>
              <a:rPr sz="1800" dirty="0">
                <a:solidFill>
                  <a:srgbClr val="FFFFFF"/>
                </a:solidFill>
                <a:latin typeface="Times New Roman"/>
                <a:cs typeface="Times New Roman"/>
              </a:rPr>
              <a:t>Normal</a:t>
            </a:r>
            <a:r>
              <a:rPr sz="1800" spc="330" dirty="0">
                <a:solidFill>
                  <a:srgbClr val="FFFFFF"/>
                </a:solidFill>
                <a:latin typeface="Times New Roman"/>
                <a:cs typeface="Times New Roman"/>
              </a:rPr>
              <a:t> </a:t>
            </a:r>
            <a:r>
              <a:rPr sz="1800" spc="-5" dirty="0">
                <a:solidFill>
                  <a:srgbClr val="FFFFFF"/>
                </a:solidFill>
                <a:latin typeface="Times New Roman"/>
                <a:cs typeface="Times New Roman"/>
              </a:rPr>
              <a:t>occlusion,</a:t>
            </a:r>
            <a:r>
              <a:rPr sz="1800" spc="345" dirty="0">
                <a:solidFill>
                  <a:srgbClr val="FFFFFF"/>
                </a:solidFill>
                <a:latin typeface="Times New Roman"/>
                <a:cs typeface="Times New Roman"/>
              </a:rPr>
              <a:t> </a:t>
            </a:r>
            <a:r>
              <a:rPr sz="1800" dirty="0">
                <a:solidFill>
                  <a:srgbClr val="FFFFFF"/>
                </a:solidFill>
                <a:latin typeface="Times New Roman"/>
                <a:cs typeface="Times New Roman"/>
              </a:rPr>
              <a:t>of</a:t>
            </a:r>
            <a:r>
              <a:rPr sz="1800" spc="340" dirty="0">
                <a:solidFill>
                  <a:srgbClr val="FFFFFF"/>
                </a:solidFill>
                <a:latin typeface="Times New Roman"/>
                <a:cs typeface="Times New Roman"/>
              </a:rPr>
              <a:t> </a:t>
            </a:r>
            <a:r>
              <a:rPr sz="1800" spc="-5" dirty="0">
                <a:solidFill>
                  <a:srgbClr val="FFFFFF"/>
                </a:solidFill>
                <a:latin typeface="Times New Roman"/>
                <a:cs typeface="Times New Roman"/>
              </a:rPr>
              <a:t>course,</a:t>
            </a:r>
            <a:r>
              <a:rPr sz="1800" spc="340" dirty="0">
                <a:solidFill>
                  <a:srgbClr val="FFFFFF"/>
                </a:solidFill>
                <a:latin typeface="Times New Roman"/>
                <a:cs typeface="Times New Roman"/>
              </a:rPr>
              <a:t> </a:t>
            </a:r>
            <a:r>
              <a:rPr sz="1800" spc="-10" dirty="0">
                <a:solidFill>
                  <a:srgbClr val="FFFFFF"/>
                </a:solidFill>
                <a:latin typeface="Times New Roman"/>
                <a:cs typeface="Times New Roman"/>
              </a:rPr>
              <a:t>is</a:t>
            </a:r>
            <a:r>
              <a:rPr sz="1800" spc="335" dirty="0">
                <a:solidFill>
                  <a:srgbClr val="FFFFFF"/>
                </a:solidFill>
                <a:latin typeface="Times New Roman"/>
                <a:cs typeface="Times New Roman"/>
              </a:rPr>
              <a:t> </a:t>
            </a:r>
            <a:r>
              <a:rPr sz="1800" spc="-5" dirty="0">
                <a:solidFill>
                  <a:srgbClr val="FFFFFF"/>
                </a:solidFill>
                <a:latin typeface="Times New Roman"/>
                <a:cs typeface="Times New Roman"/>
              </a:rPr>
              <a:t>impossible</a:t>
            </a:r>
            <a:r>
              <a:rPr sz="1800" spc="345" dirty="0">
                <a:solidFill>
                  <a:srgbClr val="FFFFFF"/>
                </a:solidFill>
                <a:latin typeface="Times New Roman"/>
                <a:cs typeface="Times New Roman"/>
              </a:rPr>
              <a:t> </a:t>
            </a:r>
            <a:r>
              <a:rPr sz="1800" dirty="0">
                <a:solidFill>
                  <a:srgbClr val="FFFFFF"/>
                </a:solidFill>
                <a:latin typeface="Times New Roman"/>
                <a:cs typeface="Times New Roman"/>
              </a:rPr>
              <a:t>in</a:t>
            </a:r>
            <a:r>
              <a:rPr sz="1800" spc="340" dirty="0">
                <a:solidFill>
                  <a:srgbClr val="FFFFFF"/>
                </a:solidFill>
                <a:latin typeface="Times New Roman"/>
                <a:cs typeface="Times New Roman"/>
              </a:rPr>
              <a:t> </a:t>
            </a:r>
            <a:r>
              <a:rPr sz="1800" dirty="0">
                <a:solidFill>
                  <a:srgbClr val="FFFFFF"/>
                </a:solidFill>
                <a:latin typeface="Times New Roman"/>
                <a:cs typeface="Times New Roman"/>
              </a:rPr>
              <a:t>the</a:t>
            </a:r>
            <a:r>
              <a:rPr sz="1800" spc="340" dirty="0">
                <a:solidFill>
                  <a:srgbClr val="FFFFFF"/>
                </a:solidFill>
                <a:latin typeface="Times New Roman"/>
                <a:cs typeface="Times New Roman"/>
              </a:rPr>
              <a:t> </a:t>
            </a:r>
            <a:r>
              <a:rPr sz="1800" spc="-5" dirty="0">
                <a:solidFill>
                  <a:srgbClr val="FFFFFF"/>
                </a:solidFill>
                <a:latin typeface="Times New Roman"/>
                <a:cs typeface="Times New Roman"/>
              </a:rPr>
              <a:t>presence</a:t>
            </a:r>
            <a:r>
              <a:rPr sz="1800" spc="350" dirty="0">
                <a:solidFill>
                  <a:srgbClr val="FFFFFF"/>
                </a:solidFill>
                <a:latin typeface="Times New Roman"/>
                <a:cs typeface="Times New Roman"/>
              </a:rPr>
              <a:t> </a:t>
            </a:r>
            <a:r>
              <a:rPr sz="1800" dirty="0">
                <a:solidFill>
                  <a:srgbClr val="FFFFFF"/>
                </a:solidFill>
                <a:latin typeface="Times New Roman"/>
                <a:cs typeface="Times New Roman"/>
              </a:rPr>
              <a:t>of</a:t>
            </a:r>
            <a:r>
              <a:rPr sz="1800" spc="320" dirty="0">
                <a:solidFill>
                  <a:srgbClr val="FFFFFF"/>
                </a:solidFill>
                <a:latin typeface="Times New Roman"/>
                <a:cs typeface="Times New Roman"/>
              </a:rPr>
              <a:t> </a:t>
            </a:r>
            <a:r>
              <a:rPr sz="1800" spc="-5" dirty="0">
                <a:solidFill>
                  <a:srgbClr val="FFFFFF"/>
                </a:solidFill>
                <a:latin typeface="Times New Roman"/>
                <a:cs typeface="Times New Roman"/>
              </a:rPr>
              <a:t>geminated,</a:t>
            </a:r>
            <a:r>
              <a:rPr sz="1800" spc="350" dirty="0">
                <a:solidFill>
                  <a:srgbClr val="FFFFFF"/>
                </a:solidFill>
                <a:latin typeface="Times New Roman"/>
                <a:cs typeface="Times New Roman"/>
              </a:rPr>
              <a:t> </a:t>
            </a:r>
            <a:r>
              <a:rPr sz="1800" dirty="0">
                <a:solidFill>
                  <a:srgbClr val="FFFFFF"/>
                </a:solidFill>
                <a:latin typeface="Times New Roman"/>
                <a:cs typeface="Times New Roman"/>
              </a:rPr>
              <a:t>fused</a:t>
            </a:r>
            <a:r>
              <a:rPr sz="1800" spc="335" dirty="0">
                <a:solidFill>
                  <a:srgbClr val="FFFFFF"/>
                </a:solidFill>
                <a:latin typeface="Times New Roman"/>
                <a:cs typeface="Times New Roman"/>
              </a:rPr>
              <a:t> </a:t>
            </a:r>
            <a:r>
              <a:rPr sz="1800" dirty="0">
                <a:solidFill>
                  <a:srgbClr val="FFFFFF"/>
                </a:solidFill>
                <a:latin typeface="Times New Roman"/>
                <a:cs typeface="Times New Roman"/>
              </a:rPr>
              <a:t>or</a:t>
            </a:r>
            <a:endParaRPr sz="1800">
              <a:latin typeface="Times New Roman"/>
              <a:cs typeface="Times New Roman"/>
            </a:endParaRPr>
          </a:p>
          <a:p>
            <a:pPr marL="355600" algn="just">
              <a:lnSpc>
                <a:spcPct val="100000"/>
              </a:lnSpc>
              <a:spcBef>
                <a:spcPts val="1080"/>
              </a:spcBef>
            </a:pPr>
            <a:r>
              <a:rPr sz="1800" dirty="0">
                <a:solidFill>
                  <a:srgbClr val="FFFFFF"/>
                </a:solidFill>
                <a:latin typeface="Times New Roman"/>
                <a:cs typeface="Times New Roman"/>
              </a:rPr>
              <a:t>otherwise </a:t>
            </a:r>
            <a:r>
              <a:rPr sz="1800" spc="-5" dirty="0">
                <a:solidFill>
                  <a:srgbClr val="FFFFFF"/>
                </a:solidFill>
                <a:latin typeface="Times New Roman"/>
                <a:cs typeface="Times New Roman"/>
              </a:rPr>
              <a:t>malformed </a:t>
            </a:r>
            <a:r>
              <a:rPr sz="1800" dirty="0">
                <a:solidFill>
                  <a:srgbClr val="FFFFFF"/>
                </a:solidFill>
                <a:latin typeface="Times New Roman"/>
                <a:cs typeface="Times New Roman"/>
              </a:rPr>
              <a:t>teeth.</a:t>
            </a:r>
            <a:endParaRPr sz="1800">
              <a:latin typeface="Times New Roman"/>
              <a:cs typeface="Times New Roman"/>
            </a:endParaRPr>
          </a:p>
        </p:txBody>
      </p:sp>
      <p:sp>
        <p:nvSpPr>
          <p:cNvPr id="3" name="object 3"/>
          <p:cNvSpPr/>
          <p:nvPr/>
        </p:nvSpPr>
        <p:spPr>
          <a:xfrm>
            <a:off x="608076" y="5027674"/>
            <a:ext cx="2455164" cy="183032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265676" y="4799074"/>
            <a:ext cx="3432048" cy="2058924"/>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8324088" y="6465214"/>
            <a:ext cx="309880" cy="177800"/>
          </a:xfrm>
          <a:prstGeom prst="rect">
            <a:avLst/>
          </a:prstGeom>
        </p:spPr>
        <p:txBody>
          <a:bodyPr vert="horz" wrap="square" lIns="0" tIns="0" rIns="0" bIns="0" rtlCol="0">
            <a:spAutoFit/>
          </a:bodyPr>
          <a:lstStyle/>
          <a:p>
            <a:pPr marL="38100">
              <a:lnSpc>
                <a:spcPts val="1240"/>
              </a:lnSpc>
            </a:pPr>
            <a:fld id="{81D60167-4931-47E6-BA6A-407CBD079E47}" type="slidenum">
              <a:rPr sz="1200" dirty="0">
                <a:solidFill>
                  <a:srgbClr val="888888"/>
                </a:solidFill>
                <a:latin typeface="Carlito"/>
                <a:cs typeface="Carlito"/>
              </a:rPr>
              <a:pPr marL="38100">
                <a:lnSpc>
                  <a:spcPts val="1240"/>
                </a:lnSpc>
              </a:pPr>
              <a:t>46</a:t>
            </a:fld>
            <a:endParaRPr sz="1200">
              <a:latin typeface="Carlito"/>
              <a:cs typeface="Carlito"/>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3540" y="280750"/>
            <a:ext cx="8379459" cy="3429000"/>
          </a:xfrm>
          <a:prstGeom prst="rect">
            <a:avLst/>
          </a:prstGeom>
        </p:spPr>
        <p:txBody>
          <a:bodyPr vert="horz" wrap="square" lIns="0" tIns="13335" rIns="0" bIns="0" rtlCol="0">
            <a:spAutoFit/>
          </a:bodyPr>
          <a:lstStyle/>
          <a:p>
            <a:pPr marL="355600" marR="5715" indent="-5080" algn="just">
              <a:lnSpc>
                <a:spcPct val="150000"/>
              </a:lnSpc>
              <a:spcBef>
                <a:spcPts val="105"/>
              </a:spcBef>
            </a:pPr>
            <a:r>
              <a:rPr sz="1800" spc="-20" dirty="0">
                <a:solidFill>
                  <a:srgbClr val="FFFF00"/>
                </a:solidFill>
                <a:latin typeface="Times New Roman"/>
                <a:cs typeface="Times New Roman"/>
              </a:rPr>
              <a:t>DILACERATION: </a:t>
            </a:r>
            <a:r>
              <a:rPr sz="1800" dirty="0">
                <a:solidFill>
                  <a:srgbClr val="FFFFFF"/>
                </a:solidFill>
                <a:latin typeface="Times New Roman"/>
                <a:cs typeface="Times New Roman"/>
              </a:rPr>
              <a:t>Dilaceration is a developmental </a:t>
            </a:r>
            <a:r>
              <a:rPr sz="1800" spc="-5" dirty="0">
                <a:solidFill>
                  <a:srgbClr val="FFFFFF"/>
                </a:solidFill>
                <a:latin typeface="Times New Roman"/>
                <a:cs typeface="Times New Roman"/>
              </a:rPr>
              <a:t>disturbance </a:t>
            </a:r>
            <a:r>
              <a:rPr sz="1800" dirty="0">
                <a:solidFill>
                  <a:srgbClr val="FFFFFF"/>
                </a:solidFill>
                <a:latin typeface="Times New Roman"/>
                <a:cs typeface="Times New Roman"/>
              </a:rPr>
              <a:t>in </a:t>
            </a:r>
            <a:r>
              <a:rPr sz="1800" spc="-5" dirty="0">
                <a:solidFill>
                  <a:srgbClr val="FFFFFF"/>
                </a:solidFill>
                <a:latin typeface="Times New Roman"/>
                <a:cs typeface="Times New Roman"/>
              </a:rPr>
              <a:t>shape </a:t>
            </a:r>
            <a:r>
              <a:rPr sz="1800" dirty="0">
                <a:solidFill>
                  <a:srgbClr val="FFFFFF"/>
                </a:solidFill>
                <a:latin typeface="Times New Roman"/>
                <a:cs typeface="Times New Roman"/>
              </a:rPr>
              <a:t>of teeth. </a:t>
            </a:r>
            <a:r>
              <a:rPr sz="1800" spc="-15" dirty="0">
                <a:solidFill>
                  <a:srgbClr val="FFFFFF"/>
                </a:solidFill>
                <a:latin typeface="Times New Roman"/>
                <a:cs typeface="Times New Roman"/>
              </a:rPr>
              <a:t>It  </a:t>
            </a:r>
            <a:r>
              <a:rPr sz="1800" dirty="0">
                <a:solidFill>
                  <a:srgbClr val="FFFFFF"/>
                </a:solidFill>
                <a:latin typeface="Times New Roman"/>
                <a:cs typeface="Times New Roman"/>
              </a:rPr>
              <a:t>refers to an </a:t>
            </a:r>
            <a:r>
              <a:rPr sz="1800" spc="-5" dirty="0">
                <a:solidFill>
                  <a:srgbClr val="FFFFFF"/>
                </a:solidFill>
                <a:latin typeface="Times New Roman"/>
                <a:cs typeface="Times New Roman"/>
              </a:rPr>
              <a:t>angulation, </a:t>
            </a:r>
            <a:r>
              <a:rPr sz="1800" dirty="0">
                <a:solidFill>
                  <a:srgbClr val="FFFFFF"/>
                </a:solidFill>
                <a:latin typeface="Times New Roman"/>
                <a:cs typeface="Times New Roman"/>
              </a:rPr>
              <a:t>or a sharp bend or curve, in the </a:t>
            </a:r>
            <a:r>
              <a:rPr sz="1800" spc="-5" dirty="0">
                <a:solidFill>
                  <a:srgbClr val="FFFFFF"/>
                </a:solidFill>
                <a:latin typeface="Times New Roman"/>
                <a:cs typeface="Times New Roman"/>
              </a:rPr>
              <a:t>root </a:t>
            </a:r>
            <a:r>
              <a:rPr sz="1800" dirty="0">
                <a:solidFill>
                  <a:srgbClr val="FFFFFF"/>
                </a:solidFill>
                <a:latin typeface="Times New Roman"/>
                <a:cs typeface="Times New Roman"/>
              </a:rPr>
              <a:t>or </a:t>
            </a:r>
            <a:r>
              <a:rPr sz="1800" spc="-5" dirty="0">
                <a:solidFill>
                  <a:srgbClr val="FFFFFF"/>
                </a:solidFill>
                <a:latin typeface="Times New Roman"/>
                <a:cs typeface="Times New Roman"/>
              </a:rPr>
              <a:t>crown </a:t>
            </a:r>
            <a:r>
              <a:rPr sz="1800" dirty="0">
                <a:solidFill>
                  <a:srgbClr val="FFFFFF"/>
                </a:solidFill>
                <a:latin typeface="Times New Roman"/>
                <a:cs typeface="Times New Roman"/>
              </a:rPr>
              <a:t>of a  formed</a:t>
            </a:r>
            <a:r>
              <a:rPr sz="1800" spc="-5" dirty="0">
                <a:solidFill>
                  <a:srgbClr val="FFFFFF"/>
                </a:solidFill>
                <a:latin typeface="Times New Roman"/>
                <a:cs typeface="Times New Roman"/>
              </a:rPr>
              <a:t> </a:t>
            </a:r>
            <a:r>
              <a:rPr sz="1800" dirty="0">
                <a:solidFill>
                  <a:srgbClr val="FFFFFF"/>
                </a:solidFill>
                <a:latin typeface="Times New Roman"/>
                <a:cs typeface="Times New Roman"/>
              </a:rPr>
              <a:t>tooth.</a:t>
            </a:r>
            <a:endParaRPr sz="1800">
              <a:latin typeface="Times New Roman"/>
              <a:cs typeface="Times New Roman"/>
            </a:endParaRPr>
          </a:p>
          <a:p>
            <a:pPr marL="355600" indent="-342900" algn="just">
              <a:lnSpc>
                <a:spcPct val="100000"/>
              </a:lnSpc>
              <a:spcBef>
                <a:spcPts val="1510"/>
              </a:spcBef>
              <a:buFont typeface="Arial"/>
              <a:buChar char="•"/>
              <a:tabLst>
                <a:tab pos="355600" algn="l"/>
              </a:tabLst>
            </a:pPr>
            <a:r>
              <a:rPr sz="1800" dirty="0">
                <a:solidFill>
                  <a:srgbClr val="FFFFFF"/>
                </a:solidFill>
                <a:latin typeface="Times New Roman"/>
                <a:cs typeface="Times New Roman"/>
              </a:rPr>
              <a:t>The </a:t>
            </a:r>
            <a:r>
              <a:rPr sz="1800" spc="-5" dirty="0">
                <a:solidFill>
                  <a:srgbClr val="FFFFFF"/>
                </a:solidFill>
                <a:latin typeface="Times New Roman"/>
                <a:cs typeface="Times New Roman"/>
              </a:rPr>
              <a:t>condition is </a:t>
            </a:r>
            <a:r>
              <a:rPr sz="1800" dirty="0">
                <a:solidFill>
                  <a:srgbClr val="FFFFFF"/>
                </a:solidFill>
                <a:latin typeface="Times New Roman"/>
                <a:cs typeface="Times New Roman"/>
              </a:rPr>
              <a:t>thought to </a:t>
            </a:r>
            <a:r>
              <a:rPr sz="1800" spc="-5" dirty="0">
                <a:solidFill>
                  <a:srgbClr val="FFFFFF"/>
                </a:solidFill>
                <a:latin typeface="Times New Roman"/>
                <a:cs typeface="Times New Roman"/>
              </a:rPr>
              <a:t>be due </a:t>
            </a:r>
            <a:r>
              <a:rPr sz="1800" dirty="0">
                <a:solidFill>
                  <a:srgbClr val="FFFFFF"/>
                </a:solidFill>
                <a:latin typeface="Times New Roman"/>
                <a:cs typeface="Times New Roman"/>
              </a:rPr>
              <a:t>to </a:t>
            </a:r>
            <a:r>
              <a:rPr sz="1800" spc="-5" dirty="0">
                <a:solidFill>
                  <a:srgbClr val="FFFFFF"/>
                </a:solidFill>
                <a:latin typeface="Times New Roman"/>
                <a:cs typeface="Times New Roman"/>
              </a:rPr>
              <a:t>trauma or possibly </a:t>
            </a:r>
            <a:r>
              <a:rPr sz="1800" dirty="0">
                <a:solidFill>
                  <a:srgbClr val="FFFFFF"/>
                </a:solidFill>
                <a:latin typeface="Times New Roman"/>
                <a:cs typeface="Times New Roman"/>
              </a:rPr>
              <a:t>a </a:t>
            </a:r>
            <a:r>
              <a:rPr sz="1800" spc="-5" dirty="0">
                <a:solidFill>
                  <a:srgbClr val="FFFFFF"/>
                </a:solidFill>
                <a:latin typeface="Times New Roman"/>
                <a:cs typeface="Times New Roman"/>
              </a:rPr>
              <a:t>delay </a:t>
            </a:r>
            <a:r>
              <a:rPr sz="1800" dirty="0">
                <a:solidFill>
                  <a:srgbClr val="FFFFFF"/>
                </a:solidFill>
                <a:latin typeface="Times New Roman"/>
                <a:cs typeface="Times New Roman"/>
              </a:rPr>
              <a:t>in </a:t>
            </a:r>
            <a:r>
              <a:rPr sz="1800" spc="-5" dirty="0">
                <a:solidFill>
                  <a:srgbClr val="FFFFFF"/>
                </a:solidFill>
                <a:latin typeface="Times New Roman"/>
                <a:cs typeface="Times New Roman"/>
              </a:rPr>
              <a:t>tooth</a:t>
            </a:r>
            <a:r>
              <a:rPr sz="1800" spc="270" dirty="0">
                <a:solidFill>
                  <a:srgbClr val="FFFFFF"/>
                </a:solidFill>
                <a:latin typeface="Times New Roman"/>
                <a:cs typeface="Times New Roman"/>
              </a:rPr>
              <a:t> </a:t>
            </a:r>
            <a:r>
              <a:rPr sz="1800" spc="-5" dirty="0">
                <a:solidFill>
                  <a:srgbClr val="FFFFFF"/>
                </a:solidFill>
                <a:latin typeface="Times New Roman"/>
                <a:cs typeface="Times New Roman"/>
              </a:rPr>
              <a:t>eruption</a:t>
            </a:r>
            <a:endParaRPr sz="1800">
              <a:latin typeface="Times New Roman"/>
              <a:cs typeface="Times New Roman"/>
            </a:endParaRPr>
          </a:p>
          <a:p>
            <a:pPr marL="355600" algn="just">
              <a:lnSpc>
                <a:spcPct val="100000"/>
              </a:lnSpc>
              <a:spcBef>
                <a:spcPts val="1085"/>
              </a:spcBef>
            </a:pPr>
            <a:r>
              <a:rPr sz="1800" dirty="0">
                <a:solidFill>
                  <a:srgbClr val="FFFFFF"/>
                </a:solidFill>
                <a:latin typeface="Times New Roman"/>
                <a:cs typeface="Times New Roman"/>
              </a:rPr>
              <a:t>relative to bone remodeling gradients during the period in which tooth </a:t>
            </a:r>
            <a:r>
              <a:rPr sz="1800" spc="-5" dirty="0">
                <a:solidFill>
                  <a:srgbClr val="FFFFFF"/>
                </a:solidFill>
                <a:latin typeface="Times New Roman"/>
                <a:cs typeface="Times New Roman"/>
              </a:rPr>
              <a:t>is</a:t>
            </a:r>
            <a:r>
              <a:rPr sz="1800" spc="-95" dirty="0">
                <a:solidFill>
                  <a:srgbClr val="FFFFFF"/>
                </a:solidFill>
                <a:latin typeface="Times New Roman"/>
                <a:cs typeface="Times New Roman"/>
              </a:rPr>
              <a:t> </a:t>
            </a:r>
            <a:r>
              <a:rPr sz="1800" spc="-5" dirty="0">
                <a:solidFill>
                  <a:srgbClr val="FFFFFF"/>
                </a:solidFill>
                <a:latin typeface="Times New Roman"/>
                <a:cs typeface="Times New Roman"/>
              </a:rPr>
              <a:t>forming.</a:t>
            </a:r>
            <a:endParaRPr sz="1800">
              <a:latin typeface="Times New Roman"/>
              <a:cs typeface="Times New Roman"/>
            </a:endParaRPr>
          </a:p>
          <a:p>
            <a:pPr marL="355600" marR="5080" indent="-342900" algn="just">
              <a:lnSpc>
                <a:spcPct val="150000"/>
              </a:lnSpc>
              <a:spcBef>
                <a:spcPts val="430"/>
              </a:spcBef>
              <a:buFont typeface="Arial"/>
              <a:buChar char="•"/>
              <a:tabLst>
                <a:tab pos="355600" algn="l"/>
              </a:tabLst>
            </a:pPr>
            <a:r>
              <a:rPr sz="1800" dirty="0">
                <a:solidFill>
                  <a:srgbClr val="FFFFFF"/>
                </a:solidFill>
                <a:latin typeface="Times New Roman"/>
                <a:cs typeface="Times New Roman"/>
              </a:rPr>
              <a:t>If distortion of </a:t>
            </a:r>
            <a:r>
              <a:rPr sz="1800" spc="-5" dirty="0">
                <a:solidFill>
                  <a:srgbClr val="FFFFFF"/>
                </a:solidFill>
                <a:latin typeface="Times New Roman"/>
                <a:cs typeface="Times New Roman"/>
              </a:rPr>
              <a:t>root </a:t>
            </a:r>
            <a:r>
              <a:rPr sz="1800" dirty="0">
                <a:solidFill>
                  <a:srgbClr val="FFFFFF"/>
                </a:solidFill>
                <a:latin typeface="Times New Roman"/>
                <a:cs typeface="Times New Roman"/>
              </a:rPr>
              <a:t>position </a:t>
            </a:r>
            <a:r>
              <a:rPr sz="1800" spc="-5" dirty="0">
                <a:solidFill>
                  <a:srgbClr val="FFFFFF"/>
                </a:solidFill>
                <a:latin typeface="Times New Roman"/>
                <a:cs typeface="Times New Roman"/>
              </a:rPr>
              <a:t>is severe </a:t>
            </a:r>
            <a:r>
              <a:rPr sz="1800" dirty="0">
                <a:solidFill>
                  <a:srgbClr val="FFFFFF"/>
                </a:solidFill>
                <a:latin typeface="Times New Roman"/>
                <a:cs typeface="Times New Roman"/>
              </a:rPr>
              <a:t>enough, it </a:t>
            </a:r>
            <a:r>
              <a:rPr sz="1800" spc="-5" dirty="0">
                <a:solidFill>
                  <a:srgbClr val="FFFFFF"/>
                </a:solidFill>
                <a:latin typeface="Times New Roman"/>
                <a:cs typeface="Times New Roman"/>
              </a:rPr>
              <a:t>is almost impossible </a:t>
            </a:r>
            <a:r>
              <a:rPr sz="1800" dirty="0">
                <a:solidFill>
                  <a:srgbClr val="FFFFFF"/>
                </a:solidFill>
                <a:latin typeface="Times New Roman"/>
                <a:cs typeface="Times New Roman"/>
              </a:rPr>
              <a:t>for the </a:t>
            </a:r>
            <a:r>
              <a:rPr sz="1800" spc="-5" dirty="0">
                <a:solidFill>
                  <a:srgbClr val="FFFFFF"/>
                </a:solidFill>
                <a:latin typeface="Times New Roman"/>
                <a:cs typeface="Times New Roman"/>
              </a:rPr>
              <a:t>crown </a:t>
            </a:r>
            <a:r>
              <a:rPr sz="1800" dirty="0">
                <a:solidFill>
                  <a:srgbClr val="FFFFFF"/>
                </a:solidFill>
                <a:latin typeface="Times New Roman"/>
                <a:cs typeface="Times New Roman"/>
              </a:rPr>
              <a:t>to  </a:t>
            </a:r>
            <a:r>
              <a:rPr sz="1800" spc="-5" dirty="0">
                <a:solidFill>
                  <a:srgbClr val="FFFFFF"/>
                </a:solidFill>
                <a:latin typeface="Times New Roman"/>
                <a:cs typeface="Times New Roman"/>
              </a:rPr>
              <a:t>assume its proper position </a:t>
            </a:r>
            <a:r>
              <a:rPr sz="1800" dirty="0">
                <a:solidFill>
                  <a:srgbClr val="FFFFFF"/>
                </a:solidFill>
                <a:latin typeface="Times New Roman"/>
                <a:cs typeface="Times New Roman"/>
              </a:rPr>
              <a:t>for </a:t>
            </a:r>
            <a:r>
              <a:rPr sz="1800" spc="-5" dirty="0">
                <a:solidFill>
                  <a:srgbClr val="FFFFFF"/>
                </a:solidFill>
                <a:latin typeface="Times New Roman"/>
                <a:cs typeface="Times New Roman"/>
              </a:rPr>
              <a:t>this reason, </a:t>
            </a:r>
            <a:r>
              <a:rPr sz="1800" dirty="0">
                <a:solidFill>
                  <a:srgbClr val="FFFFFF"/>
                </a:solidFill>
                <a:latin typeface="Times New Roman"/>
                <a:cs typeface="Times New Roman"/>
              </a:rPr>
              <a:t>it </a:t>
            </a:r>
            <a:r>
              <a:rPr sz="1800" spc="-10" dirty="0">
                <a:solidFill>
                  <a:srgbClr val="FFFFFF"/>
                </a:solidFill>
                <a:latin typeface="Times New Roman"/>
                <a:cs typeface="Times New Roman"/>
              </a:rPr>
              <a:t>may </a:t>
            </a:r>
            <a:r>
              <a:rPr sz="1800" dirty="0">
                <a:solidFill>
                  <a:srgbClr val="FFFFFF"/>
                </a:solidFill>
                <a:latin typeface="Times New Roman"/>
                <a:cs typeface="Times New Roman"/>
              </a:rPr>
              <a:t>be </a:t>
            </a:r>
            <a:r>
              <a:rPr sz="1800" spc="-5" dirty="0">
                <a:solidFill>
                  <a:srgbClr val="FFFFFF"/>
                </a:solidFill>
                <a:latin typeface="Times New Roman"/>
                <a:cs typeface="Times New Roman"/>
              </a:rPr>
              <a:t>necessary </a:t>
            </a:r>
            <a:r>
              <a:rPr sz="1800" dirty="0">
                <a:solidFill>
                  <a:srgbClr val="FFFFFF"/>
                </a:solidFill>
                <a:latin typeface="Times New Roman"/>
                <a:cs typeface="Times New Roman"/>
              </a:rPr>
              <a:t>to </a:t>
            </a:r>
            <a:r>
              <a:rPr sz="1800" spc="-5" dirty="0">
                <a:solidFill>
                  <a:srgbClr val="FFFFFF"/>
                </a:solidFill>
                <a:latin typeface="Times New Roman"/>
                <a:cs typeface="Times New Roman"/>
              </a:rPr>
              <a:t>extract </a:t>
            </a:r>
            <a:r>
              <a:rPr sz="1800" dirty="0">
                <a:solidFill>
                  <a:srgbClr val="FFFFFF"/>
                </a:solidFill>
                <a:latin typeface="Times New Roman"/>
                <a:cs typeface="Times New Roman"/>
              </a:rPr>
              <a:t>a </a:t>
            </a:r>
            <a:r>
              <a:rPr sz="1800" spc="-5" dirty="0">
                <a:solidFill>
                  <a:srgbClr val="FFFFFF"/>
                </a:solidFill>
                <a:latin typeface="Times New Roman"/>
                <a:cs typeface="Times New Roman"/>
              </a:rPr>
              <a:t>severely  </a:t>
            </a:r>
            <a:r>
              <a:rPr sz="1800" dirty="0">
                <a:solidFill>
                  <a:srgbClr val="FFFFFF"/>
                </a:solidFill>
                <a:latin typeface="Times New Roman"/>
                <a:cs typeface="Times New Roman"/>
              </a:rPr>
              <a:t>dilacerated</a:t>
            </a:r>
            <a:r>
              <a:rPr sz="1800" spc="-45" dirty="0">
                <a:solidFill>
                  <a:srgbClr val="FFFFFF"/>
                </a:solidFill>
                <a:latin typeface="Times New Roman"/>
                <a:cs typeface="Times New Roman"/>
              </a:rPr>
              <a:t> </a:t>
            </a:r>
            <a:r>
              <a:rPr sz="1800" dirty="0">
                <a:solidFill>
                  <a:srgbClr val="FFFFFF"/>
                </a:solidFill>
                <a:latin typeface="Times New Roman"/>
                <a:cs typeface="Times New Roman"/>
              </a:rPr>
              <a:t>tooth.</a:t>
            </a:r>
            <a:endParaRPr sz="1800">
              <a:latin typeface="Times New Roman"/>
              <a:cs typeface="Times New Roman"/>
            </a:endParaRPr>
          </a:p>
        </p:txBody>
      </p:sp>
      <p:sp>
        <p:nvSpPr>
          <p:cNvPr id="3" name="object 3"/>
          <p:cNvSpPr/>
          <p:nvPr/>
        </p:nvSpPr>
        <p:spPr>
          <a:xfrm>
            <a:off x="2970276" y="3960876"/>
            <a:ext cx="3337560" cy="2660904"/>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8324088" y="6465214"/>
            <a:ext cx="309880" cy="177800"/>
          </a:xfrm>
          <a:prstGeom prst="rect">
            <a:avLst/>
          </a:prstGeom>
        </p:spPr>
        <p:txBody>
          <a:bodyPr vert="horz" wrap="square" lIns="0" tIns="0" rIns="0" bIns="0" rtlCol="0">
            <a:spAutoFit/>
          </a:bodyPr>
          <a:lstStyle/>
          <a:p>
            <a:pPr marL="38100">
              <a:lnSpc>
                <a:spcPts val="1240"/>
              </a:lnSpc>
            </a:pPr>
            <a:fld id="{81D60167-4931-47E6-BA6A-407CBD079E47}" type="slidenum">
              <a:rPr sz="1200" dirty="0">
                <a:solidFill>
                  <a:srgbClr val="888888"/>
                </a:solidFill>
                <a:latin typeface="Carlito"/>
                <a:cs typeface="Carlito"/>
              </a:rPr>
              <a:pPr marL="38100">
                <a:lnSpc>
                  <a:spcPts val="1240"/>
                </a:lnSpc>
              </a:pPr>
              <a:t>47</a:t>
            </a:fld>
            <a:endParaRPr sz="1200">
              <a:latin typeface="Carlito"/>
              <a:cs typeface="Carlito"/>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9740" y="357886"/>
            <a:ext cx="8224520" cy="2549525"/>
          </a:xfrm>
          <a:prstGeom prst="rect">
            <a:avLst/>
          </a:prstGeom>
        </p:spPr>
        <p:txBody>
          <a:bodyPr vert="horz" wrap="square" lIns="0" tIns="12700" rIns="0" bIns="0" rtlCol="0">
            <a:spAutoFit/>
          </a:bodyPr>
          <a:lstStyle/>
          <a:p>
            <a:pPr marL="355600" marR="5080" indent="-343535" algn="just">
              <a:lnSpc>
                <a:spcPct val="150000"/>
              </a:lnSpc>
              <a:spcBef>
                <a:spcPts val="100"/>
              </a:spcBef>
              <a:buFont typeface="Arial"/>
              <a:buChar char="•"/>
              <a:tabLst>
                <a:tab pos="356235" algn="l"/>
              </a:tabLst>
            </a:pPr>
            <a:r>
              <a:rPr sz="1800" spc="-5" dirty="0">
                <a:solidFill>
                  <a:srgbClr val="FFFF00"/>
                </a:solidFill>
                <a:latin typeface="Times New Roman"/>
                <a:cs typeface="Times New Roman"/>
              </a:rPr>
              <a:t>DENS </a:t>
            </a:r>
            <a:r>
              <a:rPr sz="1800" spc="-45" dirty="0">
                <a:solidFill>
                  <a:srgbClr val="FFFF00"/>
                </a:solidFill>
                <a:latin typeface="Times New Roman"/>
                <a:cs typeface="Times New Roman"/>
              </a:rPr>
              <a:t>EVAGINATUS </a:t>
            </a:r>
            <a:r>
              <a:rPr sz="1800" spc="-5" dirty="0">
                <a:solidFill>
                  <a:srgbClr val="FFFFFF"/>
                </a:solidFill>
                <a:latin typeface="Times New Roman"/>
                <a:cs typeface="Times New Roman"/>
              </a:rPr>
              <a:t>is </a:t>
            </a:r>
            <a:r>
              <a:rPr sz="1800" dirty="0">
                <a:solidFill>
                  <a:srgbClr val="FFFFFF"/>
                </a:solidFill>
                <a:latin typeface="Times New Roman"/>
                <a:cs typeface="Times New Roman"/>
              </a:rPr>
              <a:t>a developmental </a:t>
            </a:r>
            <a:r>
              <a:rPr sz="1800" spc="-5" dirty="0">
                <a:solidFill>
                  <a:srgbClr val="FFFFFF"/>
                </a:solidFill>
                <a:latin typeface="Times New Roman"/>
                <a:cs typeface="Times New Roman"/>
              </a:rPr>
              <a:t>malformation characterized </a:t>
            </a:r>
            <a:r>
              <a:rPr sz="1800" spc="-10" dirty="0">
                <a:solidFill>
                  <a:srgbClr val="FFFFFF"/>
                </a:solidFill>
                <a:latin typeface="Times New Roman"/>
                <a:cs typeface="Times New Roman"/>
              </a:rPr>
              <a:t>by </a:t>
            </a:r>
            <a:r>
              <a:rPr sz="1800" dirty="0">
                <a:solidFill>
                  <a:srgbClr val="FFFFFF"/>
                </a:solidFill>
                <a:latin typeface="Times New Roman"/>
                <a:cs typeface="Times New Roman"/>
              </a:rPr>
              <a:t>the  presence of an </a:t>
            </a:r>
            <a:r>
              <a:rPr sz="1800" spc="-5" dirty="0">
                <a:solidFill>
                  <a:srgbClr val="FFFFFF"/>
                </a:solidFill>
                <a:latin typeface="Times New Roman"/>
                <a:cs typeface="Times New Roman"/>
              </a:rPr>
              <a:t>extra </a:t>
            </a:r>
            <a:r>
              <a:rPr sz="1800" dirty="0">
                <a:solidFill>
                  <a:srgbClr val="FFFFFF"/>
                </a:solidFill>
                <a:latin typeface="Times New Roman"/>
                <a:cs typeface="Times New Roman"/>
              </a:rPr>
              <a:t>cusp that takes the form of a </a:t>
            </a:r>
            <a:r>
              <a:rPr sz="1800" spc="-5" dirty="0">
                <a:solidFill>
                  <a:srgbClr val="FFFFFF"/>
                </a:solidFill>
                <a:latin typeface="Times New Roman"/>
                <a:cs typeface="Times New Roman"/>
              </a:rPr>
              <a:t>tubercle </a:t>
            </a:r>
            <a:r>
              <a:rPr sz="1800" dirty="0">
                <a:solidFill>
                  <a:srgbClr val="FFFFFF"/>
                </a:solidFill>
                <a:latin typeface="Times New Roman"/>
                <a:cs typeface="Times New Roman"/>
              </a:rPr>
              <a:t>arising from the occlusal </a:t>
            </a:r>
            <a:r>
              <a:rPr sz="1800" spc="-15" dirty="0">
                <a:solidFill>
                  <a:srgbClr val="FFFFFF"/>
                </a:solidFill>
                <a:latin typeface="Times New Roman"/>
                <a:cs typeface="Times New Roman"/>
              </a:rPr>
              <a:t>or  </a:t>
            </a:r>
            <a:r>
              <a:rPr sz="1800" dirty="0">
                <a:solidFill>
                  <a:srgbClr val="FFFFFF"/>
                </a:solidFill>
                <a:latin typeface="Times New Roman"/>
                <a:cs typeface="Times New Roman"/>
              </a:rPr>
              <a:t>the </a:t>
            </a:r>
            <a:r>
              <a:rPr sz="1800" spc="-5" dirty="0">
                <a:solidFill>
                  <a:srgbClr val="FFFFFF"/>
                </a:solidFill>
                <a:latin typeface="Times New Roman"/>
                <a:cs typeface="Times New Roman"/>
              </a:rPr>
              <a:t>lingual surface </a:t>
            </a:r>
            <a:r>
              <a:rPr sz="1800" dirty="0">
                <a:solidFill>
                  <a:srgbClr val="FFFFFF"/>
                </a:solidFill>
                <a:latin typeface="Times New Roman"/>
                <a:cs typeface="Times New Roman"/>
              </a:rPr>
              <a:t>of the </a:t>
            </a:r>
            <a:r>
              <a:rPr sz="1800" spc="-5" dirty="0">
                <a:solidFill>
                  <a:srgbClr val="FFFFFF"/>
                </a:solidFill>
                <a:latin typeface="Times New Roman"/>
                <a:cs typeface="Times New Roman"/>
              </a:rPr>
              <a:t>tooth. </a:t>
            </a:r>
            <a:r>
              <a:rPr sz="1800" spc="-10" dirty="0">
                <a:solidFill>
                  <a:srgbClr val="FFFFFF"/>
                </a:solidFill>
                <a:latin typeface="Times New Roman"/>
                <a:cs typeface="Times New Roman"/>
              </a:rPr>
              <a:t>It </a:t>
            </a:r>
            <a:r>
              <a:rPr sz="1800" spc="-5" dirty="0">
                <a:solidFill>
                  <a:srgbClr val="FFFFFF"/>
                </a:solidFill>
                <a:latin typeface="Times New Roman"/>
                <a:cs typeface="Times New Roman"/>
              </a:rPr>
              <a:t>is </a:t>
            </a:r>
            <a:r>
              <a:rPr sz="1800" dirty="0">
                <a:solidFill>
                  <a:srgbClr val="FFFFFF"/>
                </a:solidFill>
                <a:latin typeface="Times New Roman"/>
                <a:cs typeface="Times New Roman"/>
              </a:rPr>
              <a:t>also </a:t>
            </a:r>
            <a:r>
              <a:rPr sz="1800" spc="-5" dirty="0">
                <a:solidFill>
                  <a:srgbClr val="FFFFFF"/>
                </a:solidFill>
                <a:latin typeface="Times New Roman"/>
                <a:cs typeface="Times New Roman"/>
              </a:rPr>
              <a:t>referred </a:t>
            </a:r>
            <a:r>
              <a:rPr sz="1800" dirty="0">
                <a:solidFill>
                  <a:srgbClr val="FFFFFF"/>
                </a:solidFill>
                <a:latin typeface="Times New Roman"/>
                <a:cs typeface="Times New Roman"/>
              </a:rPr>
              <a:t>to </a:t>
            </a:r>
            <a:r>
              <a:rPr sz="1800" spc="-5" dirty="0">
                <a:solidFill>
                  <a:srgbClr val="FFFFFF"/>
                </a:solidFill>
                <a:latin typeface="Times New Roman"/>
                <a:cs typeface="Times New Roman"/>
              </a:rPr>
              <a:t>as talon </a:t>
            </a:r>
            <a:r>
              <a:rPr sz="1800" dirty="0">
                <a:solidFill>
                  <a:srgbClr val="FFFFFF"/>
                </a:solidFill>
                <a:latin typeface="Times New Roman"/>
                <a:cs typeface="Times New Roman"/>
              </a:rPr>
              <a:t>cusp </a:t>
            </a:r>
            <a:r>
              <a:rPr sz="1800" spc="-5" dirty="0">
                <a:solidFill>
                  <a:srgbClr val="FFFFFF"/>
                </a:solidFill>
                <a:latin typeface="Times New Roman"/>
                <a:cs typeface="Times New Roman"/>
              </a:rPr>
              <a:t>in </a:t>
            </a:r>
            <a:r>
              <a:rPr sz="1800" dirty="0">
                <a:solidFill>
                  <a:srgbClr val="FFFFFF"/>
                </a:solidFill>
                <a:latin typeface="Times New Roman"/>
                <a:cs typeface="Times New Roman"/>
              </a:rPr>
              <a:t>the </a:t>
            </a:r>
            <a:r>
              <a:rPr sz="1800" spc="-5" dirty="0">
                <a:solidFill>
                  <a:srgbClr val="FFFFFF"/>
                </a:solidFill>
                <a:latin typeface="Times New Roman"/>
                <a:cs typeface="Times New Roman"/>
              </a:rPr>
              <a:t>anterior teeth  </a:t>
            </a:r>
            <a:r>
              <a:rPr sz="1800" dirty="0">
                <a:solidFill>
                  <a:srgbClr val="FFFFFF"/>
                </a:solidFill>
                <a:latin typeface="Times New Roman"/>
                <a:cs typeface="Times New Roman"/>
              </a:rPr>
              <a:t>and Leong </a:t>
            </a:r>
            <a:r>
              <a:rPr sz="1800" spc="-5" dirty="0">
                <a:solidFill>
                  <a:srgbClr val="FFFFFF"/>
                </a:solidFill>
                <a:latin typeface="Times New Roman"/>
                <a:cs typeface="Times New Roman"/>
              </a:rPr>
              <a:t>premolar </a:t>
            </a:r>
            <a:r>
              <a:rPr sz="1800" dirty="0">
                <a:solidFill>
                  <a:srgbClr val="FFFFFF"/>
                </a:solidFill>
                <a:latin typeface="Times New Roman"/>
                <a:cs typeface="Times New Roman"/>
              </a:rPr>
              <a:t>in the</a:t>
            </a:r>
            <a:r>
              <a:rPr sz="1800" spc="-30" dirty="0">
                <a:solidFill>
                  <a:srgbClr val="FFFFFF"/>
                </a:solidFill>
                <a:latin typeface="Times New Roman"/>
                <a:cs typeface="Times New Roman"/>
              </a:rPr>
              <a:t> </a:t>
            </a:r>
            <a:r>
              <a:rPr sz="1800" spc="-5" dirty="0">
                <a:solidFill>
                  <a:srgbClr val="FFFFFF"/>
                </a:solidFill>
                <a:latin typeface="Times New Roman"/>
                <a:cs typeface="Times New Roman"/>
              </a:rPr>
              <a:t>premolars.</a:t>
            </a:r>
            <a:endParaRPr sz="1800">
              <a:latin typeface="Times New Roman"/>
              <a:cs typeface="Times New Roman"/>
            </a:endParaRPr>
          </a:p>
          <a:p>
            <a:pPr marL="355600" marR="5080" indent="-343535" algn="just">
              <a:lnSpc>
                <a:spcPct val="150000"/>
              </a:lnSpc>
              <a:spcBef>
                <a:spcPts val="434"/>
              </a:spcBef>
              <a:buFont typeface="Arial"/>
              <a:buChar char="•"/>
              <a:tabLst>
                <a:tab pos="356235" algn="l"/>
              </a:tabLst>
            </a:pPr>
            <a:r>
              <a:rPr sz="1800" spc="-5" dirty="0">
                <a:solidFill>
                  <a:srgbClr val="FFFF00"/>
                </a:solidFill>
                <a:latin typeface="Times New Roman"/>
                <a:cs typeface="Times New Roman"/>
              </a:rPr>
              <a:t>DENS </a:t>
            </a:r>
            <a:r>
              <a:rPr sz="1800" spc="-45" dirty="0">
                <a:solidFill>
                  <a:srgbClr val="FFFF00"/>
                </a:solidFill>
                <a:latin typeface="Times New Roman"/>
                <a:cs typeface="Times New Roman"/>
              </a:rPr>
              <a:t>INVAGINATUS </a:t>
            </a:r>
            <a:r>
              <a:rPr sz="1800" spc="-5" dirty="0">
                <a:solidFill>
                  <a:srgbClr val="FFFFFF"/>
                </a:solidFill>
                <a:latin typeface="Times New Roman"/>
                <a:cs typeface="Times New Roman"/>
              </a:rPr>
              <a:t>is </a:t>
            </a:r>
            <a:r>
              <a:rPr sz="1800" dirty="0">
                <a:solidFill>
                  <a:srgbClr val="FFFFFF"/>
                </a:solidFill>
                <a:latin typeface="Times New Roman"/>
                <a:cs typeface="Times New Roman"/>
              </a:rPr>
              <a:t>a </a:t>
            </a:r>
            <a:r>
              <a:rPr sz="1800" spc="-5" dirty="0">
                <a:solidFill>
                  <a:srgbClr val="FFFFFF"/>
                </a:solidFill>
                <a:latin typeface="Times New Roman"/>
                <a:cs typeface="Times New Roman"/>
              </a:rPr>
              <a:t>deep surface invagination </a:t>
            </a:r>
            <a:r>
              <a:rPr sz="1800" dirty="0">
                <a:solidFill>
                  <a:srgbClr val="FFFFFF"/>
                </a:solidFill>
                <a:latin typeface="Times New Roman"/>
                <a:cs typeface="Times New Roman"/>
              </a:rPr>
              <a:t>of </a:t>
            </a:r>
            <a:r>
              <a:rPr sz="1800" spc="-5" dirty="0">
                <a:solidFill>
                  <a:srgbClr val="FFFFFF"/>
                </a:solidFill>
                <a:latin typeface="Times New Roman"/>
                <a:cs typeface="Times New Roman"/>
              </a:rPr>
              <a:t>the crown </a:t>
            </a:r>
            <a:r>
              <a:rPr sz="1800" dirty="0">
                <a:solidFill>
                  <a:srgbClr val="FFFFFF"/>
                </a:solidFill>
                <a:latin typeface="Times New Roman"/>
                <a:cs typeface="Times New Roman"/>
              </a:rPr>
              <a:t>or the </a:t>
            </a:r>
            <a:r>
              <a:rPr sz="1800" spc="-5" dirty="0">
                <a:solidFill>
                  <a:srgbClr val="FFFFFF"/>
                </a:solidFill>
                <a:latin typeface="Times New Roman"/>
                <a:cs typeface="Times New Roman"/>
              </a:rPr>
              <a:t>root </a:t>
            </a:r>
            <a:r>
              <a:rPr sz="1800" dirty="0">
                <a:solidFill>
                  <a:srgbClr val="FFFFFF"/>
                </a:solidFill>
                <a:latin typeface="Times New Roman"/>
                <a:cs typeface="Times New Roman"/>
              </a:rPr>
              <a:t>lined  by enamel, dentin, and</a:t>
            </a:r>
            <a:r>
              <a:rPr sz="1800" spc="-25" dirty="0">
                <a:solidFill>
                  <a:srgbClr val="FFFFFF"/>
                </a:solidFill>
                <a:latin typeface="Times New Roman"/>
                <a:cs typeface="Times New Roman"/>
              </a:rPr>
              <a:t> </a:t>
            </a:r>
            <a:r>
              <a:rPr sz="1800" dirty="0">
                <a:solidFill>
                  <a:srgbClr val="FFFFFF"/>
                </a:solidFill>
                <a:latin typeface="Times New Roman"/>
                <a:cs typeface="Times New Roman"/>
              </a:rPr>
              <a:t>pulp.</a:t>
            </a:r>
            <a:endParaRPr sz="1800">
              <a:latin typeface="Times New Roman"/>
              <a:cs typeface="Times New Roman"/>
            </a:endParaRPr>
          </a:p>
        </p:txBody>
      </p:sp>
      <p:sp>
        <p:nvSpPr>
          <p:cNvPr id="3" name="object 3"/>
          <p:cNvSpPr txBox="1"/>
          <p:nvPr/>
        </p:nvSpPr>
        <p:spPr>
          <a:xfrm>
            <a:off x="434340" y="4802936"/>
            <a:ext cx="8289925" cy="1726564"/>
          </a:xfrm>
          <a:prstGeom prst="rect">
            <a:avLst/>
          </a:prstGeom>
        </p:spPr>
        <p:txBody>
          <a:bodyPr vert="horz" wrap="square" lIns="0" tIns="12700" rIns="0" bIns="0" rtlCol="0">
            <a:spAutoFit/>
          </a:bodyPr>
          <a:lstStyle/>
          <a:p>
            <a:pPr marL="381000" marR="43180" indent="-343535" algn="just">
              <a:lnSpc>
                <a:spcPct val="150000"/>
              </a:lnSpc>
              <a:spcBef>
                <a:spcPts val="100"/>
              </a:spcBef>
              <a:buFont typeface="Arial"/>
              <a:buChar char="•"/>
              <a:tabLst>
                <a:tab pos="381635" algn="l"/>
              </a:tabLst>
            </a:pPr>
            <a:r>
              <a:rPr sz="1800" dirty="0">
                <a:solidFill>
                  <a:srgbClr val="FFFFFF"/>
                </a:solidFill>
                <a:latin typeface="Times New Roman"/>
                <a:cs typeface="Times New Roman"/>
              </a:rPr>
              <a:t>Though </a:t>
            </a:r>
            <a:r>
              <a:rPr sz="1800" spc="-5" dirty="0">
                <a:solidFill>
                  <a:srgbClr val="FFFFFF"/>
                </a:solidFill>
                <a:latin typeface="Times New Roman"/>
                <a:cs typeface="Times New Roman"/>
              </a:rPr>
              <a:t>many case </a:t>
            </a:r>
            <a:r>
              <a:rPr sz="1800" dirty="0">
                <a:solidFill>
                  <a:srgbClr val="FFFFFF"/>
                </a:solidFill>
                <a:latin typeface="Times New Roman"/>
                <a:cs typeface="Times New Roman"/>
              </a:rPr>
              <a:t>reports of </a:t>
            </a:r>
            <a:r>
              <a:rPr sz="1800" spc="-5" dirty="0">
                <a:solidFill>
                  <a:srgbClr val="FFFFFF"/>
                </a:solidFill>
                <a:latin typeface="Times New Roman"/>
                <a:cs typeface="Times New Roman"/>
              </a:rPr>
              <a:t>dens </a:t>
            </a:r>
            <a:r>
              <a:rPr sz="1800" dirty="0">
                <a:solidFill>
                  <a:srgbClr val="FFFFFF"/>
                </a:solidFill>
                <a:latin typeface="Times New Roman"/>
                <a:cs typeface="Times New Roman"/>
              </a:rPr>
              <a:t>evaginatus and dens </a:t>
            </a:r>
            <a:r>
              <a:rPr sz="1800" spc="-5" dirty="0">
                <a:solidFill>
                  <a:srgbClr val="FFFFFF"/>
                </a:solidFill>
                <a:latin typeface="Times New Roman"/>
                <a:cs typeface="Times New Roman"/>
              </a:rPr>
              <a:t>invaginatus </a:t>
            </a:r>
            <a:r>
              <a:rPr sz="1800" dirty="0">
                <a:solidFill>
                  <a:srgbClr val="FFFFFF"/>
                </a:solidFill>
                <a:latin typeface="Times New Roman"/>
                <a:cs typeface="Times New Roman"/>
              </a:rPr>
              <a:t>have been </a:t>
            </a:r>
            <a:r>
              <a:rPr sz="1800" spc="-5" dirty="0">
                <a:solidFill>
                  <a:srgbClr val="FFFFFF"/>
                </a:solidFill>
                <a:latin typeface="Times New Roman"/>
                <a:cs typeface="Times New Roman"/>
              </a:rPr>
              <a:t>found  </a:t>
            </a:r>
            <a:r>
              <a:rPr sz="1800" dirty="0">
                <a:solidFill>
                  <a:srgbClr val="FFFFFF"/>
                </a:solidFill>
                <a:latin typeface="Times New Roman"/>
                <a:cs typeface="Times New Roman"/>
              </a:rPr>
              <a:t>in the </a:t>
            </a:r>
            <a:r>
              <a:rPr sz="1800" spc="-5" dirty="0">
                <a:solidFill>
                  <a:srgbClr val="FFFFFF"/>
                </a:solidFill>
                <a:latin typeface="Times New Roman"/>
                <a:cs typeface="Times New Roman"/>
              </a:rPr>
              <a:t>literature, </a:t>
            </a:r>
            <a:r>
              <a:rPr sz="1800" dirty="0">
                <a:solidFill>
                  <a:srgbClr val="FFFFFF"/>
                </a:solidFill>
                <a:latin typeface="Times New Roman"/>
                <a:cs typeface="Times New Roman"/>
              </a:rPr>
              <a:t>an association of both </a:t>
            </a:r>
            <a:r>
              <a:rPr sz="1800" spc="-5" dirty="0">
                <a:solidFill>
                  <a:srgbClr val="FFFFFF"/>
                </a:solidFill>
                <a:latin typeface="Times New Roman"/>
                <a:cs typeface="Times New Roman"/>
              </a:rPr>
              <a:t>is </a:t>
            </a:r>
            <a:r>
              <a:rPr sz="1800" dirty="0">
                <a:solidFill>
                  <a:srgbClr val="FFFFFF"/>
                </a:solidFill>
                <a:latin typeface="Times New Roman"/>
                <a:cs typeface="Times New Roman"/>
              </a:rPr>
              <a:t>a rare </a:t>
            </a:r>
            <a:r>
              <a:rPr sz="1800" spc="-15" dirty="0">
                <a:solidFill>
                  <a:srgbClr val="FFFFFF"/>
                </a:solidFill>
                <a:latin typeface="Times New Roman"/>
                <a:cs typeface="Times New Roman"/>
              </a:rPr>
              <a:t>anomaly. </a:t>
            </a:r>
            <a:r>
              <a:rPr sz="1800" spc="-5" dirty="0">
                <a:solidFill>
                  <a:srgbClr val="FFFFFF"/>
                </a:solidFill>
                <a:latin typeface="Times New Roman"/>
                <a:cs typeface="Times New Roman"/>
              </a:rPr>
              <a:t>Only two </a:t>
            </a:r>
            <a:r>
              <a:rPr sz="1800" dirty="0">
                <a:solidFill>
                  <a:srgbClr val="FFFFFF"/>
                </a:solidFill>
                <a:latin typeface="Times New Roman"/>
                <a:cs typeface="Times New Roman"/>
              </a:rPr>
              <a:t>cases of  concomitance of dens invaginatus and dens evaginatus have been</a:t>
            </a:r>
            <a:r>
              <a:rPr sz="1800" spc="-70" dirty="0">
                <a:solidFill>
                  <a:srgbClr val="FFFFFF"/>
                </a:solidFill>
                <a:latin typeface="Times New Roman"/>
                <a:cs typeface="Times New Roman"/>
              </a:rPr>
              <a:t> </a:t>
            </a:r>
            <a:r>
              <a:rPr sz="1800" dirty="0">
                <a:solidFill>
                  <a:srgbClr val="FFFFFF"/>
                </a:solidFill>
                <a:latin typeface="Times New Roman"/>
                <a:cs typeface="Times New Roman"/>
              </a:rPr>
              <a:t>reported.</a:t>
            </a:r>
            <a:endParaRPr sz="1800">
              <a:latin typeface="Times New Roman"/>
              <a:cs typeface="Times New Roman"/>
            </a:endParaRPr>
          </a:p>
          <a:p>
            <a:pPr marL="3353435" algn="just">
              <a:lnSpc>
                <a:spcPct val="100000"/>
              </a:lnSpc>
              <a:spcBef>
                <a:spcPts val="1510"/>
              </a:spcBef>
            </a:pPr>
            <a:r>
              <a:rPr sz="1800" spc="-30" dirty="0">
                <a:solidFill>
                  <a:srgbClr val="FFFFFF"/>
                </a:solidFill>
                <a:latin typeface="Times New Roman"/>
                <a:cs typeface="Times New Roman"/>
              </a:rPr>
              <a:t>(</a:t>
            </a:r>
            <a:r>
              <a:rPr sz="1800" spc="-30" dirty="0">
                <a:solidFill>
                  <a:srgbClr val="FFC000"/>
                </a:solidFill>
                <a:latin typeface="Times New Roman"/>
                <a:cs typeface="Times New Roman"/>
              </a:rPr>
              <a:t>Vardhan </a:t>
            </a:r>
            <a:r>
              <a:rPr sz="1800" dirty="0">
                <a:solidFill>
                  <a:srgbClr val="FFC000"/>
                </a:solidFill>
                <a:latin typeface="Times New Roman"/>
                <a:cs typeface="Times New Roman"/>
              </a:rPr>
              <a:t>TH et al. </a:t>
            </a:r>
            <a:r>
              <a:rPr sz="1800" spc="-5" dirty="0">
                <a:solidFill>
                  <a:srgbClr val="FFC000"/>
                </a:solidFill>
                <a:latin typeface="Times New Roman"/>
                <a:cs typeface="Times New Roman"/>
              </a:rPr>
              <a:t>Quintessence </a:t>
            </a:r>
            <a:r>
              <a:rPr sz="1800" dirty="0">
                <a:solidFill>
                  <a:srgbClr val="FFC000"/>
                </a:solidFill>
                <a:latin typeface="Times New Roman"/>
                <a:cs typeface="Times New Roman"/>
              </a:rPr>
              <a:t>Int.</a:t>
            </a:r>
            <a:r>
              <a:rPr sz="1800" spc="-30" dirty="0">
                <a:solidFill>
                  <a:srgbClr val="FFC000"/>
                </a:solidFill>
                <a:latin typeface="Times New Roman"/>
                <a:cs typeface="Times New Roman"/>
              </a:rPr>
              <a:t> </a:t>
            </a:r>
            <a:r>
              <a:rPr sz="1800" spc="-5" dirty="0">
                <a:solidFill>
                  <a:srgbClr val="FFC000"/>
                </a:solidFill>
                <a:latin typeface="Times New Roman"/>
                <a:cs typeface="Times New Roman"/>
              </a:rPr>
              <a:t>2010</a:t>
            </a:r>
            <a:r>
              <a:rPr sz="1800" spc="-5" dirty="0">
                <a:solidFill>
                  <a:srgbClr val="FFFFFF"/>
                </a:solidFill>
                <a:latin typeface="Times New Roman"/>
                <a:cs typeface="Times New Roman"/>
              </a:rPr>
              <a:t>)</a:t>
            </a:r>
            <a:r>
              <a:rPr sz="1800" spc="-7" baseline="25462" dirty="0">
                <a:solidFill>
                  <a:srgbClr val="FFFFFF"/>
                </a:solidFill>
                <a:latin typeface="Times New Roman"/>
                <a:cs typeface="Times New Roman"/>
              </a:rPr>
              <a:t>23</a:t>
            </a:r>
            <a:endParaRPr sz="1800" baseline="25462">
              <a:latin typeface="Times New Roman"/>
              <a:cs typeface="Times New Roman"/>
            </a:endParaRPr>
          </a:p>
        </p:txBody>
      </p:sp>
      <p:sp>
        <p:nvSpPr>
          <p:cNvPr id="4" name="object 4"/>
          <p:cNvSpPr/>
          <p:nvPr/>
        </p:nvSpPr>
        <p:spPr>
          <a:xfrm>
            <a:off x="760476" y="2970276"/>
            <a:ext cx="2500884" cy="1953768"/>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3656076" y="2970276"/>
            <a:ext cx="2822448" cy="1978152"/>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6627876" y="3046476"/>
            <a:ext cx="1234440" cy="1857756"/>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8324088" y="6465214"/>
            <a:ext cx="309880" cy="177800"/>
          </a:xfrm>
          <a:prstGeom prst="rect">
            <a:avLst/>
          </a:prstGeom>
        </p:spPr>
        <p:txBody>
          <a:bodyPr vert="horz" wrap="square" lIns="0" tIns="0" rIns="0" bIns="0" rtlCol="0">
            <a:spAutoFit/>
          </a:bodyPr>
          <a:lstStyle/>
          <a:p>
            <a:pPr marL="38100">
              <a:lnSpc>
                <a:spcPts val="1240"/>
              </a:lnSpc>
            </a:pPr>
            <a:fld id="{81D60167-4931-47E6-BA6A-407CBD079E47}" type="slidenum">
              <a:rPr sz="1200" dirty="0">
                <a:solidFill>
                  <a:srgbClr val="888888"/>
                </a:solidFill>
                <a:latin typeface="Carlito"/>
                <a:cs typeface="Carlito"/>
              </a:rPr>
              <a:pPr marL="38100">
                <a:lnSpc>
                  <a:spcPts val="1240"/>
                </a:lnSpc>
              </a:pPr>
              <a:t>48</a:t>
            </a:fld>
            <a:endParaRPr sz="1200">
              <a:latin typeface="Carlito"/>
              <a:cs typeface="Carlito"/>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9740" y="125984"/>
            <a:ext cx="8227059" cy="4409440"/>
          </a:xfrm>
          <a:prstGeom prst="rect">
            <a:avLst/>
          </a:prstGeom>
        </p:spPr>
        <p:txBody>
          <a:bodyPr vert="horz" wrap="square" lIns="0" tIns="12700" rIns="0" bIns="0" rtlCol="0">
            <a:spAutoFit/>
          </a:bodyPr>
          <a:lstStyle/>
          <a:p>
            <a:pPr marL="2886710">
              <a:lnSpc>
                <a:spcPct val="100000"/>
              </a:lnSpc>
              <a:spcBef>
                <a:spcPts val="100"/>
              </a:spcBef>
            </a:pPr>
            <a:r>
              <a:rPr sz="1800" u="sng" spc="-5" dirty="0">
                <a:solidFill>
                  <a:srgbClr val="FFFFFF"/>
                </a:solidFill>
                <a:uFill>
                  <a:solidFill>
                    <a:srgbClr val="FFFFFF"/>
                  </a:solidFill>
                </a:uFill>
                <a:latin typeface="Times New Roman"/>
                <a:cs typeface="Times New Roman"/>
              </a:rPr>
              <a:t>Abnormal </a:t>
            </a:r>
            <a:r>
              <a:rPr sz="1800" u="sng" dirty="0">
                <a:solidFill>
                  <a:srgbClr val="FFFFFF"/>
                </a:solidFill>
                <a:uFill>
                  <a:solidFill>
                    <a:srgbClr val="FFFFFF"/>
                  </a:solidFill>
                </a:uFill>
                <a:latin typeface="Times New Roman"/>
                <a:cs typeface="Times New Roman"/>
              </a:rPr>
              <a:t>Labial</a:t>
            </a:r>
            <a:r>
              <a:rPr sz="1800" u="sng" spc="10" dirty="0">
                <a:solidFill>
                  <a:srgbClr val="FFFFFF"/>
                </a:solidFill>
                <a:uFill>
                  <a:solidFill>
                    <a:srgbClr val="FFFFFF"/>
                  </a:solidFill>
                </a:uFill>
                <a:latin typeface="Times New Roman"/>
                <a:cs typeface="Times New Roman"/>
              </a:rPr>
              <a:t> </a:t>
            </a:r>
            <a:r>
              <a:rPr sz="1800" u="sng" dirty="0">
                <a:solidFill>
                  <a:srgbClr val="FFFFFF"/>
                </a:solidFill>
                <a:uFill>
                  <a:solidFill>
                    <a:srgbClr val="FFFFFF"/>
                  </a:solidFill>
                </a:uFill>
                <a:latin typeface="Times New Roman"/>
                <a:cs typeface="Times New Roman"/>
              </a:rPr>
              <a:t>Frenum</a:t>
            </a:r>
            <a:endParaRPr sz="1800">
              <a:latin typeface="Times New Roman"/>
              <a:cs typeface="Times New Roman"/>
            </a:endParaRPr>
          </a:p>
          <a:p>
            <a:pPr marL="355600" marR="5715" indent="-343535">
              <a:lnSpc>
                <a:spcPct val="150000"/>
              </a:lnSpc>
              <a:spcBef>
                <a:spcPts val="1465"/>
              </a:spcBef>
              <a:buFont typeface="Arial"/>
              <a:buChar char="•"/>
              <a:tabLst>
                <a:tab pos="355600" algn="l"/>
                <a:tab pos="356235" algn="l"/>
              </a:tabLst>
            </a:pPr>
            <a:r>
              <a:rPr sz="1800" spc="-5" dirty="0">
                <a:solidFill>
                  <a:srgbClr val="FFFFFF"/>
                </a:solidFill>
                <a:latin typeface="Times New Roman"/>
                <a:cs typeface="Times New Roman"/>
              </a:rPr>
              <a:t>At </a:t>
            </a:r>
            <a:r>
              <a:rPr sz="1800" dirty="0">
                <a:solidFill>
                  <a:srgbClr val="FFFFFF"/>
                </a:solidFill>
                <a:latin typeface="Times New Roman"/>
                <a:cs typeface="Times New Roman"/>
              </a:rPr>
              <a:t>birth the </a:t>
            </a:r>
            <a:r>
              <a:rPr sz="1800" spc="-5" dirty="0">
                <a:solidFill>
                  <a:srgbClr val="FFFFFF"/>
                </a:solidFill>
                <a:latin typeface="Times New Roman"/>
                <a:cs typeface="Times New Roman"/>
              </a:rPr>
              <a:t>frenum is attached to </a:t>
            </a:r>
            <a:r>
              <a:rPr sz="1800" dirty="0">
                <a:solidFill>
                  <a:srgbClr val="FFFFFF"/>
                </a:solidFill>
                <a:latin typeface="Times New Roman"/>
                <a:cs typeface="Times New Roman"/>
              </a:rPr>
              <a:t>the alveolar </a:t>
            </a:r>
            <a:r>
              <a:rPr sz="1800" spc="-5" dirty="0">
                <a:solidFill>
                  <a:srgbClr val="FFFFFF"/>
                </a:solidFill>
                <a:latin typeface="Times New Roman"/>
                <a:cs typeface="Times New Roman"/>
              </a:rPr>
              <a:t>ridge, </a:t>
            </a:r>
            <a:r>
              <a:rPr sz="1800" dirty="0">
                <a:solidFill>
                  <a:srgbClr val="FFFFFF"/>
                </a:solidFill>
                <a:latin typeface="Times New Roman"/>
                <a:cs typeface="Times New Roman"/>
              </a:rPr>
              <a:t>with fibres </a:t>
            </a:r>
            <a:r>
              <a:rPr sz="1800" spc="-5" dirty="0">
                <a:solidFill>
                  <a:srgbClr val="FFFFFF"/>
                </a:solidFill>
                <a:latin typeface="Times New Roman"/>
                <a:cs typeface="Times New Roman"/>
              </a:rPr>
              <a:t>actually </a:t>
            </a:r>
            <a:r>
              <a:rPr sz="1800" dirty="0">
                <a:solidFill>
                  <a:srgbClr val="FFFFFF"/>
                </a:solidFill>
                <a:latin typeface="Times New Roman"/>
                <a:cs typeface="Times New Roman"/>
              </a:rPr>
              <a:t>running into  the lingual interdental</a:t>
            </a:r>
            <a:r>
              <a:rPr sz="1800" spc="-30" dirty="0">
                <a:solidFill>
                  <a:srgbClr val="FFFFFF"/>
                </a:solidFill>
                <a:latin typeface="Times New Roman"/>
                <a:cs typeface="Times New Roman"/>
              </a:rPr>
              <a:t> </a:t>
            </a:r>
            <a:r>
              <a:rPr sz="1800" dirty="0">
                <a:solidFill>
                  <a:srgbClr val="FFFFFF"/>
                </a:solidFill>
                <a:latin typeface="Times New Roman"/>
                <a:cs typeface="Times New Roman"/>
              </a:rPr>
              <a:t>papilla.</a:t>
            </a:r>
            <a:endParaRPr sz="1800">
              <a:latin typeface="Times New Roman"/>
              <a:cs typeface="Times New Roman"/>
            </a:endParaRPr>
          </a:p>
          <a:p>
            <a:pPr marL="355600" marR="5080" indent="-343535">
              <a:lnSpc>
                <a:spcPct val="150100"/>
              </a:lnSpc>
              <a:spcBef>
                <a:spcPts val="430"/>
              </a:spcBef>
              <a:buFont typeface="Arial"/>
              <a:buChar char="•"/>
              <a:tabLst>
                <a:tab pos="355600" algn="l"/>
                <a:tab pos="356235" algn="l"/>
              </a:tabLst>
            </a:pPr>
            <a:r>
              <a:rPr sz="1800" spc="-5" dirty="0">
                <a:solidFill>
                  <a:srgbClr val="FFFFFF"/>
                </a:solidFill>
                <a:latin typeface="Times New Roman"/>
                <a:cs typeface="Times New Roman"/>
              </a:rPr>
              <a:t>As </a:t>
            </a:r>
            <a:r>
              <a:rPr sz="1800" dirty="0">
                <a:solidFill>
                  <a:srgbClr val="FFFFFF"/>
                </a:solidFill>
                <a:latin typeface="Times New Roman"/>
                <a:cs typeface="Times New Roman"/>
              </a:rPr>
              <a:t>the </a:t>
            </a:r>
            <a:r>
              <a:rPr sz="1800" spc="-5" dirty="0">
                <a:solidFill>
                  <a:srgbClr val="FFFFFF"/>
                </a:solidFill>
                <a:latin typeface="Times New Roman"/>
                <a:cs typeface="Times New Roman"/>
              </a:rPr>
              <a:t>teeth erupt </a:t>
            </a:r>
            <a:r>
              <a:rPr sz="1800" dirty="0">
                <a:solidFill>
                  <a:srgbClr val="FFFFFF"/>
                </a:solidFill>
                <a:latin typeface="Times New Roman"/>
                <a:cs typeface="Times New Roman"/>
              </a:rPr>
              <a:t>and </a:t>
            </a:r>
            <a:r>
              <a:rPr sz="1800" spc="-5" dirty="0">
                <a:solidFill>
                  <a:srgbClr val="FFFFFF"/>
                </a:solidFill>
                <a:latin typeface="Times New Roman"/>
                <a:cs typeface="Times New Roman"/>
              </a:rPr>
              <a:t>as alveolar </a:t>
            </a:r>
            <a:r>
              <a:rPr sz="1800" dirty="0">
                <a:solidFill>
                  <a:srgbClr val="FFFFFF"/>
                </a:solidFill>
                <a:latin typeface="Times New Roman"/>
                <a:cs typeface="Times New Roman"/>
              </a:rPr>
              <a:t>bone </a:t>
            </a:r>
            <a:r>
              <a:rPr sz="1800" spc="-5" dirty="0">
                <a:solidFill>
                  <a:srgbClr val="FFFFFF"/>
                </a:solidFill>
                <a:latin typeface="Times New Roman"/>
                <a:cs typeface="Times New Roman"/>
              </a:rPr>
              <a:t>is deposited, </a:t>
            </a:r>
            <a:r>
              <a:rPr sz="1800" dirty="0">
                <a:solidFill>
                  <a:srgbClr val="FFFFFF"/>
                </a:solidFill>
                <a:latin typeface="Times New Roman"/>
                <a:cs typeface="Times New Roman"/>
              </a:rPr>
              <a:t>the </a:t>
            </a:r>
            <a:r>
              <a:rPr sz="1800" spc="-5" dirty="0">
                <a:solidFill>
                  <a:srgbClr val="FFFFFF"/>
                </a:solidFill>
                <a:latin typeface="Times New Roman"/>
                <a:cs typeface="Times New Roman"/>
              </a:rPr>
              <a:t>frenum attachment migrates  superiorly </a:t>
            </a:r>
            <a:r>
              <a:rPr sz="1800" dirty="0">
                <a:solidFill>
                  <a:srgbClr val="FFFFFF"/>
                </a:solidFill>
                <a:latin typeface="Times New Roman"/>
                <a:cs typeface="Times New Roman"/>
              </a:rPr>
              <a:t>with respect to the alveolar</a:t>
            </a:r>
            <a:r>
              <a:rPr sz="1800" spc="-35" dirty="0">
                <a:solidFill>
                  <a:srgbClr val="FFFFFF"/>
                </a:solidFill>
                <a:latin typeface="Times New Roman"/>
                <a:cs typeface="Times New Roman"/>
              </a:rPr>
              <a:t> </a:t>
            </a:r>
            <a:r>
              <a:rPr sz="1800" dirty="0">
                <a:solidFill>
                  <a:srgbClr val="FFFFFF"/>
                </a:solidFill>
                <a:latin typeface="Times New Roman"/>
                <a:cs typeface="Times New Roman"/>
              </a:rPr>
              <a:t>ridge.</a:t>
            </a:r>
            <a:endParaRPr sz="1800">
              <a:latin typeface="Times New Roman"/>
              <a:cs typeface="Times New Roman"/>
            </a:endParaRPr>
          </a:p>
          <a:p>
            <a:pPr marL="355600" marR="8890" indent="-343535">
              <a:lnSpc>
                <a:spcPct val="150000"/>
              </a:lnSpc>
              <a:spcBef>
                <a:spcPts val="430"/>
              </a:spcBef>
              <a:buFont typeface="Arial"/>
              <a:buChar char="•"/>
              <a:tabLst>
                <a:tab pos="355600" algn="l"/>
                <a:tab pos="356235" algn="l"/>
                <a:tab pos="1062355" algn="l"/>
                <a:tab pos="1593215" algn="l"/>
                <a:tab pos="2323465" algn="l"/>
                <a:tab pos="3220720" algn="l"/>
                <a:tab pos="3635375" algn="l"/>
                <a:tab pos="4647565" algn="l"/>
                <a:tab pos="5403850" algn="l"/>
                <a:tab pos="6161405" algn="l"/>
                <a:tab pos="6626225" algn="l"/>
                <a:tab pos="6939915" algn="l"/>
                <a:tab pos="7355205" algn="l"/>
              </a:tabLst>
            </a:pPr>
            <a:r>
              <a:rPr sz="1800" spc="-5" dirty="0">
                <a:solidFill>
                  <a:srgbClr val="FFFFFF"/>
                </a:solidFill>
                <a:latin typeface="Times New Roman"/>
                <a:cs typeface="Times New Roman"/>
              </a:rPr>
              <a:t>Fibers	</a:t>
            </a:r>
            <a:r>
              <a:rPr sz="1800" spc="-10" dirty="0">
                <a:solidFill>
                  <a:srgbClr val="FFFFFF"/>
                </a:solidFill>
                <a:latin typeface="Times New Roman"/>
                <a:cs typeface="Times New Roman"/>
              </a:rPr>
              <a:t>ma</a:t>
            </a:r>
            <a:r>
              <a:rPr sz="1800" dirty="0">
                <a:solidFill>
                  <a:srgbClr val="FFFFFF"/>
                </a:solidFill>
                <a:latin typeface="Times New Roman"/>
                <a:cs typeface="Times New Roman"/>
              </a:rPr>
              <a:t>y	</a:t>
            </a:r>
            <a:r>
              <a:rPr sz="1800" spc="-15" dirty="0">
                <a:solidFill>
                  <a:srgbClr val="FFFFFF"/>
                </a:solidFill>
                <a:latin typeface="Times New Roman"/>
                <a:cs typeface="Times New Roman"/>
              </a:rPr>
              <a:t>p</a:t>
            </a:r>
            <a:r>
              <a:rPr sz="1800" dirty="0">
                <a:solidFill>
                  <a:srgbClr val="FFFFFF"/>
                </a:solidFill>
                <a:latin typeface="Times New Roman"/>
                <a:cs typeface="Times New Roman"/>
              </a:rPr>
              <a:t>e</a:t>
            </a:r>
            <a:r>
              <a:rPr sz="1800" spc="-10" dirty="0">
                <a:solidFill>
                  <a:srgbClr val="FFFFFF"/>
                </a:solidFill>
                <a:latin typeface="Times New Roman"/>
                <a:cs typeface="Times New Roman"/>
              </a:rPr>
              <a:t>r</a:t>
            </a:r>
            <a:r>
              <a:rPr sz="1800" spc="-5" dirty="0">
                <a:solidFill>
                  <a:srgbClr val="FFFFFF"/>
                </a:solidFill>
                <a:latin typeface="Times New Roman"/>
                <a:cs typeface="Times New Roman"/>
              </a:rPr>
              <a:t>sist</a:t>
            </a:r>
            <a:r>
              <a:rPr sz="1800" dirty="0">
                <a:solidFill>
                  <a:srgbClr val="FFFFFF"/>
                </a:solidFill>
                <a:latin typeface="Times New Roman"/>
                <a:cs typeface="Times New Roman"/>
              </a:rPr>
              <a:t>	be</a:t>
            </a:r>
            <a:r>
              <a:rPr sz="1800" spc="5" dirty="0">
                <a:solidFill>
                  <a:srgbClr val="FFFFFF"/>
                </a:solidFill>
                <a:latin typeface="Times New Roman"/>
                <a:cs typeface="Times New Roman"/>
              </a:rPr>
              <a:t>t</a:t>
            </a:r>
            <a:r>
              <a:rPr sz="1800" spc="-5" dirty="0">
                <a:solidFill>
                  <a:srgbClr val="FFFFFF"/>
                </a:solidFill>
                <a:latin typeface="Times New Roman"/>
                <a:cs typeface="Times New Roman"/>
              </a:rPr>
              <a:t>wee</a:t>
            </a:r>
            <a:r>
              <a:rPr sz="1800" dirty="0">
                <a:solidFill>
                  <a:srgbClr val="FFFFFF"/>
                </a:solidFill>
                <a:latin typeface="Times New Roman"/>
                <a:cs typeface="Times New Roman"/>
              </a:rPr>
              <a:t>n	t</a:t>
            </a:r>
            <a:r>
              <a:rPr sz="1800" spc="-10" dirty="0">
                <a:solidFill>
                  <a:srgbClr val="FFFFFF"/>
                </a:solidFill>
                <a:latin typeface="Times New Roman"/>
                <a:cs typeface="Times New Roman"/>
              </a:rPr>
              <a:t>h</a:t>
            </a:r>
            <a:r>
              <a:rPr sz="1800" dirty="0">
                <a:solidFill>
                  <a:srgbClr val="FFFFFF"/>
                </a:solidFill>
                <a:latin typeface="Times New Roman"/>
                <a:cs typeface="Times New Roman"/>
              </a:rPr>
              <a:t>e	</a:t>
            </a:r>
            <a:r>
              <a:rPr sz="1800" spc="-10" dirty="0">
                <a:solidFill>
                  <a:srgbClr val="FFFFFF"/>
                </a:solidFill>
                <a:latin typeface="Times New Roman"/>
                <a:cs typeface="Times New Roman"/>
              </a:rPr>
              <a:t>m</a:t>
            </a:r>
            <a:r>
              <a:rPr sz="1800" dirty="0">
                <a:solidFill>
                  <a:srgbClr val="FFFFFF"/>
                </a:solidFill>
                <a:latin typeface="Times New Roman"/>
                <a:cs typeface="Times New Roman"/>
              </a:rPr>
              <a:t>ax</a:t>
            </a:r>
            <a:r>
              <a:rPr sz="1800" spc="5" dirty="0">
                <a:solidFill>
                  <a:srgbClr val="FFFFFF"/>
                </a:solidFill>
                <a:latin typeface="Times New Roman"/>
                <a:cs typeface="Times New Roman"/>
              </a:rPr>
              <a:t>i</a:t>
            </a:r>
            <a:r>
              <a:rPr sz="1800" dirty="0">
                <a:solidFill>
                  <a:srgbClr val="FFFFFF"/>
                </a:solidFill>
                <a:latin typeface="Times New Roman"/>
                <a:cs typeface="Times New Roman"/>
              </a:rPr>
              <a:t>lla</a:t>
            </a:r>
            <a:r>
              <a:rPr sz="1800" spc="-15" dirty="0">
                <a:solidFill>
                  <a:srgbClr val="FFFFFF"/>
                </a:solidFill>
                <a:latin typeface="Times New Roman"/>
                <a:cs typeface="Times New Roman"/>
              </a:rPr>
              <a:t>r</a:t>
            </a:r>
            <a:r>
              <a:rPr sz="1800" dirty="0">
                <a:solidFill>
                  <a:srgbClr val="FFFFFF"/>
                </a:solidFill>
                <a:latin typeface="Times New Roman"/>
                <a:cs typeface="Times New Roman"/>
              </a:rPr>
              <a:t>y	</a:t>
            </a:r>
            <a:r>
              <a:rPr sz="1800" spc="-10" dirty="0">
                <a:solidFill>
                  <a:srgbClr val="FFFFFF"/>
                </a:solidFill>
                <a:latin typeface="Times New Roman"/>
                <a:cs typeface="Times New Roman"/>
              </a:rPr>
              <a:t>ce</a:t>
            </a:r>
            <a:r>
              <a:rPr sz="1800" dirty="0">
                <a:solidFill>
                  <a:srgbClr val="FFFFFF"/>
                </a:solidFill>
                <a:latin typeface="Times New Roman"/>
                <a:cs typeface="Times New Roman"/>
              </a:rPr>
              <a:t>ntr</a:t>
            </a:r>
            <a:r>
              <a:rPr sz="1800" spc="5" dirty="0">
                <a:solidFill>
                  <a:srgbClr val="FFFFFF"/>
                </a:solidFill>
                <a:latin typeface="Times New Roman"/>
                <a:cs typeface="Times New Roman"/>
              </a:rPr>
              <a:t>a</a:t>
            </a:r>
            <a:r>
              <a:rPr sz="1800" dirty="0">
                <a:solidFill>
                  <a:srgbClr val="FFFFFF"/>
                </a:solidFill>
                <a:latin typeface="Times New Roman"/>
                <a:cs typeface="Times New Roman"/>
              </a:rPr>
              <a:t>l	in</a:t>
            </a:r>
            <a:r>
              <a:rPr sz="1800" spc="5" dirty="0">
                <a:solidFill>
                  <a:srgbClr val="FFFFFF"/>
                </a:solidFill>
                <a:latin typeface="Times New Roman"/>
                <a:cs typeface="Times New Roman"/>
              </a:rPr>
              <a:t>c</a:t>
            </a:r>
            <a:r>
              <a:rPr sz="1800" spc="-5" dirty="0">
                <a:solidFill>
                  <a:srgbClr val="FFFFFF"/>
                </a:solidFill>
                <a:latin typeface="Times New Roman"/>
                <a:cs typeface="Times New Roman"/>
              </a:rPr>
              <a:t>isor</a:t>
            </a:r>
            <a:r>
              <a:rPr sz="1800" dirty="0">
                <a:solidFill>
                  <a:srgbClr val="FFFFFF"/>
                </a:solidFill>
                <a:latin typeface="Times New Roman"/>
                <a:cs typeface="Times New Roman"/>
              </a:rPr>
              <a:t>	a</a:t>
            </a:r>
            <a:r>
              <a:rPr sz="1800" spc="-10" dirty="0">
                <a:solidFill>
                  <a:srgbClr val="FFFFFF"/>
                </a:solidFill>
                <a:latin typeface="Times New Roman"/>
                <a:cs typeface="Times New Roman"/>
              </a:rPr>
              <a:t>n</a:t>
            </a:r>
            <a:r>
              <a:rPr sz="1800" dirty="0">
                <a:solidFill>
                  <a:srgbClr val="FFFFFF"/>
                </a:solidFill>
                <a:latin typeface="Times New Roman"/>
                <a:cs typeface="Times New Roman"/>
              </a:rPr>
              <a:t>d	in	t</a:t>
            </a:r>
            <a:r>
              <a:rPr sz="1800" spc="-10" dirty="0">
                <a:solidFill>
                  <a:srgbClr val="FFFFFF"/>
                </a:solidFill>
                <a:latin typeface="Times New Roman"/>
                <a:cs typeface="Times New Roman"/>
              </a:rPr>
              <a:t>h</a:t>
            </a:r>
            <a:r>
              <a:rPr sz="1800" dirty="0">
                <a:solidFill>
                  <a:srgbClr val="FFFFFF"/>
                </a:solidFill>
                <a:latin typeface="Times New Roman"/>
                <a:cs typeface="Times New Roman"/>
              </a:rPr>
              <a:t>e	</a:t>
            </a:r>
            <a:r>
              <a:rPr sz="1800" spc="-180" dirty="0">
                <a:solidFill>
                  <a:srgbClr val="FFFFFF"/>
                </a:solidFill>
                <a:latin typeface="Times New Roman"/>
                <a:cs typeface="Times New Roman"/>
              </a:rPr>
              <a:t>V</a:t>
            </a:r>
            <a:r>
              <a:rPr sz="1800" dirty="0">
                <a:solidFill>
                  <a:srgbClr val="FFFFFF"/>
                </a:solidFill>
                <a:latin typeface="Times New Roman"/>
                <a:cs typeface="Times New Roman"/>
              </a:rPr>
              <a:t>-shaped  intermaxillary</a:t>
            </a:r>
            <a:r>
              <a:rPr sz="1800" spc="-25" dirty="0">
                <a:solidFill>
                  <a:srgbClr val="FFFFFF"/>
                </a:solidFill>
                <a:latin typeface="Times New Roman"/>
                <a:cs typeface="Times New Roman"/>
              </a:rPr>
              <a:t> </a:t>
            </a:r>
            <a:r>
              <a:rPr sz="1800" dirty="0">
                <a:solidFill>
                  <a:srgbClr val="FFFFFF"/>
                </a:solidFill>
                <a:latin typeface="Times New Roman"/>
                <a:cs typeface="Times New Roman"/>
              </a:rPr>
              <a:t>suture.</a:t>
            </a:r>
            <a:endParaRPr sz="1800">
              <a:latin typeface="Times New Roman"/>
              <a:cs typeface="Times New Roman"/>
            </a:endParaRPr>
          </a:p>
          <a:p>
            <a:pPr marL="355600" marR="6350" indent="-343535">
              <a:lnSpc>
                <a:spcPct val="150000"/>
              </a:lnSpc>
              <a:spcBef>
                <a:spcPts val="434"/>
              </a:spcBef>
              <a:buSzPct val="75000"/>
              <a:buFont typeface="Wingdings"/>
              <a:buChar char=""/>
              <a:tabLst>
                <a:tab pos="355600" algn="l"/>
                <a:tab pos="356235" algn="l"/>
              </a:tabLst>
            </a:pPr>
            <a:r>
              <a:rPr sz="1800" dirty="0">
                <a:solidFill>
                  <a:srgbClr val="FFFFFF"/>
                </a:solidFill>
                <a:latin typeface="Times New Roman"/>
                <a:cs typeface="Times New Roman"/>
              </a:rPr>
              <a:t>This </a:t>
            </a:r>
            <a:r>
              <a:rPr sz="1800" spc="-5" dirty="0">
                <a:solidFill>
                  <a:srgbClr val="FFFFFF"/>
                </a:solidFill>
                <a:latin typeface="Times New Roman"/>
                <a:cs typeface="Times New Roman"/>
              </a:rPr>
              <a:t>attachment </a:t>
            </a:r>
            <a:r>
              <a:rPr sz="1800" spc="-10" dirty="0">
                <a:solidFill>
                  <a:srgbClr val="FFFFFF"/>
                </a:solidFill>
                <a:latin typeface="Times New Roman"/>
                <a:cs typeface="Times New Roman"/>
              </a:rPr>
              <a:t>may </a:t>
            </a:r>
            <a:r>
              <a:rPr sz="1800" dirty="0">
                <a:solidFill>
                  <a:srgbClr val="FFFFFF"/>
                </a:solidFill>
                <a:latin typeface="Times New Roman"/>
                <a:cs typeface="Times New Roman"/>
              </a:rPr>
              <a:t>well </a:t>
            </a:r>
            <a:r>
              <a:rPr sz="1800" spc="-5" dirty="0">
                <a:solidFill>
                  <a:srgbClr val="FFFFFF"/>
                </a:solidFill>
                <a:latin typeface="Times New Roman"/>
                <a:cs typeface="Times New Roman"/>
              </a:rPr>
              <a:t>interfere </a:t>
            </a:r>
            <a:r>
              <a:rPr sz="1800" dirty="0">
                <a:solidFill>
                  <a:srgbClr val="FFFFFF"/>
                </a:solidFill>
                <a:latin typeface="Times New Roman"/>
                <a:cs typeface="Times New Roman"/>
              </a:rPr>
              <a:t>with </a:t>
            </a:r>
            <a:r>
              <a:rPr sz="1800" spc="-5" dirty="0">
                <a:solidFill>
                  <a:srgbClr val="FFFFFF"/>
                </a:solidFill>
                <a:latin typeface="Times New Roman"/>
                <a:cs typeface="Times New Roman"/>
              </a:rPr>
              <a:t>the normal </a:t>
            </a:r>
            <a:r>
              <a:rPr sz="1800" dirty="0">
                <a:solidFill>
                  <a:srgbClr val="FFFFFF"/>
                </a:solidFill>
                <a:latin typeface="Times New Roman"/>
                <a:cs typeface="Times New Roman"/>
              </a:rPr>
              <a:t>developmental closure of </a:t>
            </a:r>
            <a:r>
              <a:rPr sz="1800" spc="-5" dirty="0">
                <a:solidFill>
                  <a:srgbClr val="FFFFFF"/>
                </a:solidFill>
                <a:latin typeface="Times New Roman"/>
                <a:cs typeface="Times New Roman"/>
              </a:rPr>
              <a:t>the  </a:t>
            </a:r>
            <a:r>
              <a:rPr sz="1800" dirty="0">
                <a:solidFill>
                  <a:srgbClr val="FFFFFF"/>
                </a:solidFill>
                <a:latin typeface="Times New Roman"/>
                <a:cs typeface="Times New Roman"/>
              </a:rPr>
              <a:t>spacing in ‘ugly duckling’</a:t>
            </a:r>
            <a:r>
              <a:rPr sz="1800" spc="-155" dirty="0">
                <a:solidFill>
                  <a:srgbClr val="FFFFFF"/>
                </a:solidFill>
                <a:latin typeface="Times New Roman"/>
                <a:cs typeface="Times New Roman"/>
              </a:rPr>
              <a:t> </a:t>
            </a:r>
            <a:r>
              <a:rPr sz="1800" dirty="0">
                <a:solidFill>
                  <a:srgbClr val="FFFFFF"/>
                </a:solidFill>
                <a:latin typeface="Times New Roman"/>
                <a:cs typeface="Times New Roman"/>
              </a:rPr>
              <a:t>stage.</a:t>
            </a:r>
            <a:endParaRPr sz="1800">
              <a:latin typeface="Times New Roman"/>
              <a:cs typeface="Times New Roman"/>
            </a:endParaRPr>
          </a:p>
          <a:p>
            <a:pPr marL="355600" indent="-343535">
              <a:lnSpc>
                <a:spcPct val="100000"/>
              </a:lnSpc>
              <a:spcBef>
                <a:spcPts val="1510"/>
              </a:spcBef>
              <a:buSzPct val="75000"/>
              <a:buFont typeface="Wingdings"/>
              <a:buChar char=""/>
              <a:tabLst>
                <a:tab pos="355600" algn="l"/>
                <a:tab pos="356235" algn="l"/>
              </a:tabLst>
            </a:pPr>
            <a:r>
              <a:rPr sz="1800" spc="-5" dirty="0">
                <a:solidFill>
                  <a:srgbClr val="FFFFFF"/>
                </a:solidFill>
                <a:latin typeface="Times New Roman"/>
                <a:cs typeface="Times New Roman"/>
              </a:rPr>
              <a:t>But </a:t>
            </a:r>
            <a:r>
              <a:rPr sz="1800" dirty="0">
                <a:solidFill>
                  <a:srgbClr val="FFFFFF"/>
                </a:solidFill>
                <a:latin typeface="Times New Roman"/>
                <a:cs typeface="Times New Roman"/>
              </a:rPr>
              <a:t>existence of a heavy fibrous frenum does not always </a:t>
            </a:r>
            <a:r>
              <a:rPr sz="1800" spc="-5" dirty="0">
                <a:solidFill>
                  <a:srgbClr val="FFFFFF"/>
                </a:solidFill>
                <a:latin typeface="Times New Roman"/>
                <a:cs typeface="Times New Roman"/>
              </a:rPr>
              <a:t>mean </a:t>
            </a:r>
            <a:r>
              <a:rPr sz="1800" dirty="0">
                <a:solidFill>
                  <a:srgbClr val="FFFFFF"/>
                </a:solidFill>
                <a:latin typeface="Times New Roman"/>
                <a:cs typeface="Times New Roman"/>
              </a:rPr>
              <a:t>that spacing </a:t>
            </a:r>
            <a:r>
              <a:rPr sz="1800" spc="-5" dirty="0">
                <a:solidFill>
                  <a:srgbClr val="FFFFFF"/>
                </a:solidFill>
                <a:latin typeface="Times New Roman"/>
                <a:cs typeface="Times New Roman"/>
              </a:rPr>
              <a:t>is</a:t>
            </a:r>
            <a:r>
              <a:rPr sz="1800" spc="-100" dirty="0">
                <a:solidFill>
                  <a:srgbClr val="FFFFFF"/>
                </a:solidFill>
                <a:latin typeface="Times New Roman"/>
                <a:cs typeface="Times New Roman"/>
              </a:rPr>
              <a:t> </a:t>
            </a:r>
            <a:r>
              <a:rPr sz="1800" dirty="0">
                <a:solidFill>
                  <a:srgbClr val="FFFFFF"/>
                </a:solidFill>
                <a:latin typeface="Times New Roman"/>
                <a:cs typeface="Times New Roman"/>
              </a:rPr>
              <a:t>present</a:t>
            </a:r>
            <a:endParaRPr sz="1800">
              <a:latin typeface="Times New Roman"/>
              <a:cs typeface="Times New Roman"/>
            </a:endParaRPr>
          </a:p>
        </p:txBody>
      </p:sp>
      <p:grpSp>
        <p:nvGrpSpPr>
          <p:cNvPr id="3" name="object 3"/>
          <p:cNvGrpSpPr/>
          <p:nvPr/>
        </p:nvGrpSpPr>
        <p:grpSpPr>
          <a:xfrm>
            <a:off x="836675" y="4777738"/>
            <a:ext cx="7242175" cy="2080260"/>
            <a:chOff x="836675" y="4777738"/>
            <a:chExt cx="7242175" cy="2080260"/>
          </a:xfrm>
        </p:grpSpPr>
        <p:sp>
          <p:nvSpPr>
            <p:cNvPr id="4" name="object 4"/>
            <p:cNvSpPr/>
            <p:nvPr/>
          </p:nvSpPr>
          <p:spPr>
            <a:xfrm>
              <a:off x="836675" y="4777738"/>
              <a:ext cx="3736848" cy="208026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570475" y="4799074"/>
              <a:ext cx="3508248" cy="2058924"/>
            </a:xfrm>
            <a:prstGeom prst="rect">
              <a:avLst/>
            </a:prstGeom>
            <a:blipFill>
              <a:blip r:embed="rId3" cstate="print"/>
              <a:stretch>
                <a:fillRect/>
              </a:stretch>
            </a:blipFill>
          </p:spPr>
          <p:txBody>
            <a:bodyPr wrap="square" lIns="0" tIns="0" rIns="0" bIns="0" rtlCol="0"/>
            <a:lstStyle/>
            <a:p>
              <a:endParaRPr/>
            </a:p>
          </p:txBody>
        </p:sp>
      </p:grpSp>
      <p:sp>
        <p:nvSpPr>
          <p:cNvPr id="6" name="object 6"/>
          <p:cNvSpPr txBox="1"/>
          <p:nvPr/>
        </p:nvSpPr>
        <p:spPr>
          <a:xfrm>
            <a:off x="8324088" y="6465214"/>
            <a:ext cx="309880" cy="177800"/>
          </a:xfrm>
          <a:prstGeom prst="rect">
            <a:avLst/>
          </a:prstGeom>
        </p:spPr>
        <p:txBody>
          <a:bodyPr vert="horz" wrap="square" lIns="0" tIns="0" rIns="0" bIns="0" rtlCol="0">
            <a:spAutoFit/>
          </a:bodyPr>
          <a:lstStyle/>
          <a:p>
            <a:pPr marL="38100">
              <a:lnSpc>
                <a:spcPts val="1240"/>
              </a:lnSpc>
            </a:pPr>
            <a:fld id="{81D60167-4931-47E6-BA6A-407CBD079E47}" type="slidenum">
              <a:rPr sz="1200" dirty="0">
                <a:solidFill>
                  <a:srgbClr val="888888"/>
                </a:solidFill>
                <a:latin typeface="Carlito"/>
                <a:cs typeface="Carlito"/>
              </a:rPr>
              <a:pPr marL="38100">
                <a:lnSpc>
                  <a:spcPts val="1240"/>
                </a:lnSpc>
              </a:pPr>
              <a:t>49</a:t>
            </a:fld>
            <a:endParaRPr sz="1200">
              <a:latin typeface="Carlito"/>
              <a:cs typeface="Carli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23717" y="142443"/>
            <a:ext cx="3472179" cy="452120"/>
          </a:xfrm>
          <a:prstGeom prst="rect">
            <a:avLst/>
          </a:prstGeom>
        </p:spPr>
        <p:txBody>
          <a:bodyPr vert="horz" wrap="square" lIns="0" tIns="12065" rIns="0" bIns="0" rtlCol="0">
            <a:spAutoFit/>
          </a:bodyPr>
          <a:lstStyle/>
          <a:p>
            <a:pPr marL="38100">
              <a:lnSpc>
                <a:spcPct val="100000"/>
              </a:lnSpc>
              <a:spcBef>
                <a:spcPts val="95"/>
              </a:spcBef>
            </a:pPr>
            <a:r>
              <a:rPr sz="2800" u="heavy" spc="265">
                <a:solidFill>
                  <a:srgbClr val="F1F1F1"/>
                </a:solidFill>
                <a:uFill>
                  <a:solidFill>
                    <a:srgbClr val="F1F1F1"/>
                  </a:solidFill>
                </a:uFill>
              </a:rPr>
              <a:t>MALOCCLUSION</a:t>
            </a:r>
            <a:r>
              <a:rPr sz="2800" u="none" spc="-409">
                <a:solidFill>
                  <a:srgbClr val="F1F1F1"/>
                </a:solidFill>
              </a:rPr>
              <a:t> </a:t>
            </a:r>
            <a:endParaRPr sz="2775" baseline="25525"/>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pPr marL="38100">
                <a:lnSpc>
                  <a:spcPts val="1240"/>
                </a:lnSpc>
              </a:pPr>
              <a:t>5</a:t>
            </a:fld>
            <a:endParaRPr dirty="0"/>
          </a:p>
        </p:txBody>
      </p:sp>
      <p:sp>
        <p:nvSpPr>
          <p:cNvPr id="3" name="object 3"/>
          <p:cNvSpPr txBox="1"/>
          <p:nvPr/>
        </p:nvSpPr>
        <p:spPr>
          <a:xfrm>
            <a:off x="307340" y="952246"/>
            <a:ext cx="8529955" cy="537591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1F1F1"/>
                </a:solidFill>
                <a:latin typeface="Times New Roman"/>
                <a:cs typeface="Times New Roman"/>
              </a:rPr>
              <a:t>The advantages of classifying malocclusion </a:t>
            </a:r>
            <a:r>
              <a:rPr sz="1800" spc="-5" dirty="0">
                <a:solidFill>
                  <a:srgbClr val="F1F1F1"/>
                </a:solidFill>
                <a:latin typeface="Times New Roman"/>
                <a:cs typeface="Times New Roman"/>
              </a:rPr>
              <a:t>is </a:t>
            </a:r>
            <a:r>
              <a:rPr sz="1800" dirty="0">
                <a:solidFill>
                  <a:srgbClr val="F1F1F1"/>
                </a:solidFill>
                <a:latin typeface="Times New Roman"/>
                <a:cs typeface="Times New Roman"/>
              </a:rPr>
              <a:t>that it helps</a:t>
            </a:r>
            <a:r>
              <a:rPr sz="1800" spc="-95" dirty="0">
                <a:solidFill>
                  <a:srgbClr val="F1F1F1"/>
                </a:solidFill>
                <a:latin typeface="Times New Roman"/>
                <a:cs typeface="Times New Roman"/>
              </a:rPr>
              <a:t> </a:t>
            </a:r>
            <a:r>
              <a:rPr sz="1800" dirty="0">
                <a:solidFill>
                  <a:srgbClr val="F1F1F1"/>
                </a:solidFill>
                <a:latin typeface="Times New Roman"/>
                <a:cs typeface="Times New Roman"/>
              </a:rPr>
              <a:t>in,</a:t>
            </a:r>
            <a:endParaRPr sz="1800">
              <a:latin typeface="Times New Roman"/>
              <a:cs typeface="Times New Roman"/>
            </a:endParaRPr>
          </a:p>
          <a:p>
            <a:pPr marL="355600" indent="-342900">
              <a:lnSpc>
                <a:spcPct val="100000"/>
              </a:lnSpc>
              <a:spcBef>
                <a:spcPts val="1510"/>
              </a:spcBef>
              <a:buAutoNum type="alphaLcParenR"/>
              <a:tabLst>
                <a:tab pos="354965" algn="l"/>
                <a:tab pos="355600" algn="l"/>
              </a:tabLst>
            </a:pPr>
            <a:r>
              <a:rPr sz="1800" dirty="0">
                <a:solidFill>
                  <a:srgbClr val="F1F1F1"/>
                </a:solidFill>
                <a:latin typeface="Times New Roman"/>
                <a:cs typeface="Times New Roman"/>
              </a:rPr>
              <a:t>Diagnosis and planning treatment for the</a:t>
            </a:r>
            <a:r>
              <a:rPr sz="1800" spc="-25" dirty="0">
                <a:solidFill>
                  <a:srgbClr val="F1F1F1"/>
                </a:solidFill>
                <a:latin typeface="Times New Roman"/>
                <a:cs typeface="Times New Roman"/>
              </a:rPr>
              <a:t> </a:t>
            </a:r>
            <a:r>
              <a:rPr sz="1800" dirty="0">
                <a:solidFill>
                  <a:srgbClr val="F1F1F1"/>
                </a:solidFill>
                <a:latin typeface="Times New Roman"/>
                <a:cs typeface="Times New Roman"/>
              </a:rPr>
              <a:t>patient.</a:t>
            </a:r>
            <a:endParaRPr sz="1800">
              <a:latin typeface="Times New Roman"/>
              <a:cs typeface="Times New Roman"/>
            </a:endParaRPr>
          </a:p>
          <a:p>
            <a:pPr marL="355600" indent="-342900">
              <a:lnSpc>
                <a:spcPct val="100000"/>
              </a:lnSpc>
              <a:spcBef>
                <a:spcPts val="1515"/>
              </a:spcBef>
              <a:buAutoNum type="alphaLcParenR"/>
              <a:tabLst>
                <a:tab pos="354965" algn="l"/>
                <a:tab pos="355600" algn="l"/>
              </a:tabLst>
            </a:pPr>
            <a:r>
              <a:rPr sz="1800" spc="-10" dirty="0">
                <a:solidFill>
                  <a:srgbClr val="F1F1F1"/>
                </a:solidFill>
                <a:latin typeface="Times New Roman"/>
                <a:cs typeface="Times New Roman"/>
              </a:rPr>
              <a:t>Visualizing </a:t>
            </a:r>
            <a:r>
              <a:rPr sz="1800" dirty="0">
                <a:solidFill>
                  <a:srgbClr val="F1F1F1"/>
                </a:solidFill>
                <a:latin typeface="Times New Roman"/>
                <a:cs typeface="Times New Roman"/>
              </a:rPr>
              <a:t>and understanding the problem associated with that</a:t>
            </a:r>
            <a:r>
              <a:rPr sz="1800" spc="-75" dirty="0">
                <a:solidFill>
                  <a:srgbClr val="F1F1F1"/>
                </a:solidFill>
                <a:latin typeface="Times New Roman"/>
                <a:cs typeface="Times New Roman"/>
              </a:rPr>
              <a:t> </a:t>
            </a:r>
            <a:r>
              <a:rPr sz="1800" dirty="0">
                <a:solidFill>
                  <a:srgbClr val="F1F1F1"/>
                </a:solidFill>
                <a:latin typeface="Times New Roman"/>
                <a:cs typeface="Times New Roman"/>
              </a:rPr>
              <a:t>malocclusion.</a:t>
            </a:r>
            <a:endParaRPr sz="1800">
              <a:latin typeface="Times New Roman"/>
              <a:cs typeface="Times New Roman"/>
            </a:endParaRPr>
          </a:p>
          <a:p>
            <a:pPr marL="355600" indent="-342900">
              <a:lnSpc>
                <a:spcPct val="100000"/>
              </a:lnSpc>
              <a:spcBef>
                <a:spcPts val="1515"/>
              </a:spcBef>
              <a:buAutoNum type="alphaLcParenR"/>
              <a:tabLst>
                <a:tab pos="354965" algn="l"/>
                <a:tab pos="355600" algn="l"/>
              </a:tabLst>
            </a:pPr>
            <a:r>
              <a:rPr sz="1800" spc="-5" dirty="0">
                <a:solidFill>
                  <a:srgbClr val="F1F1F1"/>
                </a:solidFill>
                <a:latin typeface="Times New Roman"/>
                <a:cs typeface="Times New Roman"/>
              </a:rPr>
              <a:t>Communicating </a:t>
            </a:r>
            <a:r>
              <a:rPr sz="1800" dirty="0">
                <a:solidFill>
                  <a:srgbClr val="F1F1F1"/>
                </a:solidFill>
                <a:latin typeface="Times New Roman"/>
                <a:cs typeface="Times New Roman"/>
              </a:rPr>
              <a:t>the</a:t>
            </a:r>
            <a:r>
              <a:rPr sz="1800" spc="-5" dirty="0">
                <a:solidFill>
                  <a:srgbClr val="F1F1F1"/>
                </a:solidFill>
                <a:latin typeface="Times New Roman"/>
                <a:cs typeface="Times New Roman"/>
              </a:rPr>
              <a:t> problem.</a:t>
            </a:r>
            <a:endParaRPr sz="1800">
              <a:latin typeface="Times New Roman"/>
              <a:cs typeface="Times New Roman"/>
            </a:endParaRPr>
          </a:p>
          <a:p>
            <a:pPr marL="355600" indent="-342900">
              <a:lnSpc>
                <a:spcPct val="100000"/>
              </a:lnSpc>
              <a:spcBef>
                <a:spcPts val="1510"/>
              </a:spcBef>
              <a:buAutoNum type="alphaLcParenR"/>
              <a:tabLst>
                <a:tab pos="354965" algn="l"/>
                <a:tab pos="355600" algn="l"/>
              </a:tabLst>
            </a:pPr>
            <a:r>
              <a:rPr sz="1800" dirty="0">
                <a:solidFill>
                  <a:srgbClr val="F1F1F1"/>
                </a:solidFill>
                <a:latin typeface="Times New Roman"/>
                <a:cs typeface="Times New Roman"/>
              </a:rPr>
              <a:t>Easy comparison of the various</a:t>
            </a:r>
            <a:r>
              <a:rPr sz="1800" spc="-35" dirty="0">
                <a:solidFill>
                  <a:srgbClr val="F1F1F1"/>
                </a:solidFill>
                <a:latin typeface="Times New Roman"/>
                <a:cs typeface="Times New Roman"/>
              </a:rPr>
              <a:t> </a:t>
            </a:r>
            <a:r>
              <a:rPr sz="1800" dirty="0">
                <a:solidFill>
                  <a:srgbClr val="F1F1F1"/>
                </a:solidFill>
                <a:latin typeface="Times New Roman"/>
                <a:cs typeface="Times New Roman"/>
              </a:rPr>
              <a:t>malocclusions.</a:t>
            </a:r>
            <a:endParaRPr sz="1800">
              <a:latin typeface="Times New Roman"/>
              <a:cs typeface="Times New Roman"/>
            </a:endParaRPr>
          </a:p>
          <a:p>
            <a:pPr>
              <a:lnSpc>
                <a:spcPct val="100000"/>
              </a:lnSpc>
            </a:pPr>
            <a:endParaRPr sz="2000">
              <a:latin typeface="Times New Roman"/>
              <a:cs typeface="Times New Roman"/>
            </a:endParaRPr>
          </a:p>
          <a:p>
            <a:pPr>
              <a:lnSpc>
                <a:spcPct val="100000"/>
              </a:lnSpc>
              <a:spcBef>
                <a:spcPts val="20"/>
              </a:spcBef>
            </a:pPr>
            <a:endParaRPr sz="1550">
              <a:latin typeface="Times New Roman"/>
              <a:cs typeface="Times New Roman"/>
            </a:endParaRPr>
          </a:p>
          <a:p>
            <a:pPr marL="12700" marR="5080">
              <a:lnSpc>
                <a:spcPct val="150000"/>
              </a:lnSpc>
              <a:spcBef>
                <a:spcPts val="5"/>
              </a:spcBef>
              <a:tabLst>
                <a:tab pos="8197850" algn="l"/>
              </a:tabLst>
            </a:pPr>
            <a:r>
              <a:rPr sz="1800" spc="-5" dirty="0">
                <a:solidFill>
                  <a:srgbClr val="F1F1F1"/>
                </a:solidFill>
                <a:latin typeface="Times New Roman"/>
                <a:cs typeface="Times New Roman"/>
              </a:rPr>
              <a:t>Depending</a:t>
            </a:r>
            <a:r>
              <a:rPr sz="1800" spc="110" dirty="0">
                <a:solidFill>
                  <a:srgbClr val="F1F1F1"/>
                </a:solidFill>
                <a:latin typeface="Times New Roman"/>
                <a:cs typeface="Times New Roman"/>
              </a:rPr>
              <a:t> </a:t>
            </a:r>
            <a:r>
              <a:rPr sz="1800" spc="-5" dirty="0">
                <a:solidFill>
                  <a:srgbClr val="F1F1F1"/>
                </a:solidFill>
                <a:latin typeface="Times New Roman"/>
                <a:cs typeface="Times New Roman"/>
              </a:rPr>
              <a:t>upon</a:t>
            </a:r>
            <a:r>
              <a:rPr sz="1800" spc="90" dirty="0">
                <a:solidFill>
                  <a:srgbClr val="F1F1F1"/>
                </a:solidFill>
                <a:latin typeface="Times New Roman"/>
                <a:cs typeface="Times New Roman"/>
              </a:rPr>
              <a:t> </a:t>
            </a:r>
            <a:r>
              <a:rPr sz="1800" spc="-5" dirty="0">
                <a:solidFill>
                  <a:srgbClr val="F1F1F1"/>
                </a:solidFill>
                <a:latin typeface="Times New Roman"/>
                <a:cs typeface="Times New Roman"/>
              </a:rPr>
              <a:t>which</a:t>
            </a:r>
            <a:r>
              <a:rPr sz="1800" spc="110" dirty="0">
                <a:solidFill>
                  <a:srgbClr val="F1F1F1"/>
                </a:solidFill>
                <a:latin typeface="Times New Roman"/>
                <a:cs typeface="Times New Roman"/>
              </a:rPr>
              <a:t> </a:t>
            </a:r>
            <a:r>
              <a:rPr sz="1800" spc="-5" dirty="0">
                <a:solidFill>
                  <a:srgbClr val="F1F1F1"/>
                </a:solidFill>
                <a:latin typeface="Times New Roman"/>
                <a:cs typeface="Times New Roman"/>
              </a:rPr>
              <a:t>part</a:t>
            </a:r>
            <a:r>
              <a:rPr sz="1800" spc="95" dirty="0">
                <a:solidFill>
                  <a:srgbClr val="F1F1F1"/>
                </a:solidFill>
                <a:latin typeface="Times New Roman"/>
                <a:cs typeface="Times New Roman"/>
              </a:rPr>
              <a:t> </a:t>
            </a:r>
            <a:r>
              <a:rPr sz="1800" spc="-5" dirty="0">
                <a:solidFill>
                  <a:srgbClr val="F1F1F1"/>
                </a:solidFill>
                <a:latin typeface="Times New Roman"/>
                <a:cs typeface="Times New Roman"/>
              </a:rPr>
              <a:t>of</a:t>
            </a:r>
            <a:r>
              <a:rPr sz="1800" spc="100" dirty="0">
                <a:solidFill>
                  <a:srgbClr val="F1F1F1"/>
                </a:solidFill>
                <a:latin typeface="Times New Roman"/>
                <a:cs typeface="Times New Roman"/>
              </a:rPr>
              <a:t> </a:t>
            </a:r>
            <a:r>
              <a:rPr sz="1800" spc="-10" dirty="0">
                <a:solidFill>
                  <a:srgbClr val="F1F1F1"/>
                </a:solidFill>
                <a:latin typeface="Times New Roman"/>
                <a:cs typeface="Times New Roman"/>
              </a:rPr>
              <a:t>t</a:t>
            </a:r>
            <a:r>
              <a:rPr sz="1800" spc="-5" dirty="0">
                <a:solidFill>
                  <a:srgbClr val="F1F1F1"/>
                </a:solidFill>
                <a:latin typeface="Times New Roman"/>
                <a:cs typeface="Times New Roman"/>
              </a:rPr>
              <a:t>he</a:t>
            </a:r>
            <a:r>
              <a:rPr sz="1800" spc="105" dirty="0">
                <a:solidFill>
                  <a:srgbClr val="F1F1F1"/>
                </a:solidFill>
                <a:latin typeface="Times New Roman"/>
                <a:cs typeface="Times New Roman"/>
              </a:rPr>
              <a:t> </a:t>
            </a:r>
            <a:r>
              <a:rPr sz="1800" spc="-5" dirty="0">
                <a:solidFill>
                  <a:srgbClr val="F1F1F1"/>
                </a:solidFill>
                <a:latin typeface="Times New Roman"/>
                <a:cs typeface="Times New Roman"/>
              </a:rPr>
              <a:t>oral</a:t>
            </a:r>
            <a:r>
              <a:rPr sz="1800" spc="95" dirty="0">
                <a:solidFill>
                  <a:srgbClr val="F1F1F1"/>
                </a:solidFill>
                <a:latin typeface="Times New Roman"/>
                <a:cs typeface="Times New Roman"/>
              </a:rPr>
              <a:t> </a:t>
            </a:r>
            <a:r>
              <a:rPr sz="1800" spc="-5" dirty="0">
                <a:solidFill>
                  <a:srgbClr val="F1F1F1"/>
                </a:solidFill>
                <a:latin typeface="Times New Roman"/>
                <a:cs typeface="Times New Roman"/>
              </a:rPr>
              <a:t>and</a:t>
            </a:r>
            <a:r>
              <a:rPr sz="1800" spc="105" dirty="0">
                <a:solidFill>
                  <a:srgbClr val="F1F1F1"/>
                </a:solidFill>
                <a:latin typeface="Times New Roman"/>
                <a:cs typeface="Times New Roman"/>
              </a:rPr>
              <a:t> </a:t>
            </a:r>
            <a:r>
              <a:rPr sz="1800" spc="-15" dirty="0">
                <a:solidFill>
                  <a:srgbClr val="F1F1F1"/>
                </a:solidFill>
                <a:latin typeface="Times New Roman"/>
                <a:cs typeface="Times New Roman"/>
              </a:rPr>
              <a:t>m</a:t>
            </a:r>
            <a:r>
              <a:rPr sz="1800" spc="-5" dirty="0">
                <a:solidFill>
                  <a:srgbClr val="F1F1F1"/>
                </a:solidFill>
                <a:latin typeface="Times New Roman"/>
                <a:cs typeface="Times New Roman"/>
              </a:rPr>
              <a:t>a</a:t>
            </a:r>
            <a:r>
              <a:rPr sz="1800" spc="-15" dirty="0">
                <a:solidFill>
                  <a:srgbClr val="F1F1F1"/>
                </a:solidFill>
                <a:latin typeface="Times New Roman"/>
                <a:cs typeface="Times New Roman"/>
              </a:rPr>
              <a:t>x</a:t>
            </a:r>
            <a:r>
              <a:rPr sz="1800" dirty="0">
                <a:solidFill>
                  <a:srgbClr val="F1F1F1"/>
                </a:solidFill>
                <a:latin typeface="Times New Roman"/>
                <a:cs typeface="Times New Roman"/>
              </a:rPr>
              <a:t>i</a:t>
            </a:r>
            <a:r>
              <a:rPr sz="1800" spc="5" dirty="0">
                <a:solidFill>
                  <a:srgbClr val="F1F1F1"/>
                </a:solidFill>
                <a:latin typeface="Times New Roman"/>
                <a:cs typeface="Times New Roman"/>
              </a:rPr>
              <a:t>l</a:t>
            </a:r>
            <a:r>
              <a:rPr sz="1800" spc="-5" dirty="0">
                <a:solidFill>
                  <a:srgbClr val="F1F1F1"/>
                </a:solidFill>
                <a:latin typeface="Times New Roman"/>
                <a:cs typeface="Times New Roman"/>
              </a:rPr>
              <a:t>lofaci</a:t>
            </a:r>
            <a:r>
              <a:rPr sz="1800" spc="-15" dirty="0">
                <a:solidFill>
                  <a:srgbClr val="F1F1F1"/>
                </a:solidFill>
                <a:latin typeface="Times New Roman"/>
                <a:cs typeface="Times New Roman"/>
              </a:rPr>
              <a:t>a</a:t>
            </a:r>
            <a:r>
              <a:rPr sz="1800" dirty="0">
                <a:solidFill>
                  <a:srgbClr val="F1F1F1"/>
                </a:solidFill>
                <a:latin typeface="Times New Roman"/>
                <a:cs typeface="Times New Roman"/>
              </a:rPr>
              <a:t>l</a:t>
            </a:r>
            <a:r>
              <a:rPr sz="1800" spc="110" dirty="0">
                <a:solidFill>
                  <a:srgbClr val="F1F1F1"/>
                </a:solidFill>
                <a:latin typeface="Times New Roman"/>
                <a:cs typeface="Times New Roman"/>
              </a:rPr>
              <a:t> </a:t>
            </a:r>
            <a:r>
              <a:rPr sz="1800" spc="-5" dirty="0">
                <a:solidFill>
                  <a:srgbClr val="F1F1F1"/>
                </a:solidFill>
                <a:latin typeface="Times New Roman"/>
                <a:cs typeface="Times New Roman"/>
              </a:rPr>
              <a:t>un</a:t>
            </a:r>
            <a:r>
              <a:rPr sz="1800" spc="-10" dirty="0">
                <a:solidFill>
                  <a:srgbClr val="F1F1F1"/>
                </a:solidFill>
                <a:latin typeface="Times New Roman"/>
                <a:cs typeface="Times New Roman"/>
              </a:rPr>
              <a:t>i</a:t>
            </a:r>
            <a:r>
              <a:rPr sz="1800" dirty="0">
                <a:solidFill>
                  <a:srgbClr val="F1F1F1"/>
                </a:solidFill>
                <a:latin typeface="Times New Roman"/>
                <a:cs typeface="Times New Roman"/>
              </a:rPr>
              <a:t>t</a:t>
            </a:r>
            <a:r>
              <a:rPr sz="1800" spc="105" dirty="0">
                <a:solidFill>
                  <a:srgbClr val="F1F1F1"/>
                </a:solidFill>
                <a:latin typeface="Times New Roman"/>
                <a:cs typeface="Times New Roman"/>
              </a:rPr>
              <a:t> </a:t>
            </a:r>
            <a:r>
              <a:rPr sz="1800" spc="-5" dirty="0">
                <a:solidFill>
                  <a:srgbClr val="F1F1F1"/>
                </a:solidFill>
                <a:latin typeface="Times New Roman"/>
                <a:cs typeface="Times New Roman"/>
              </a:rPr>
              <a:t>is</a:t>
            </a:r>
            <a:r>
              <a:rPr sz="1800" spc="85" dirty="0">
                <a:solidFill>
                  <a:srgbClr val="F1F1F1"/>
                </a:solidFill>
                <a:latin typeface="Times New Roman"/>
                <a:cs typeface="Times New Roman"/>
              </a:rPr>
              <a:t> </a:t>
            </a:r>
            <a:r>
              <a:rPr sz="1800" dirty="0">
                <a:solidFill>
                  <a:srgbClr val="F1F1F1"/>
                </a:solidFill>
                <a:latin typeface="Times New Roman"/>
                <a:cs typeface="Times New Roman"/>
              </a:rPr>
              <a:t>at</a:t>
            </a:r>
            <a:r>
              <a:rPr sz="1800" spc="105" dirty="0">
                <a:solidFill>
                  <a:srgbClr val="F1F1F1"/>
                </a:solidFill>
                <a:latin typeface="Times New Roman"/>
                <a:cs typeface="Times New Roman"/>
              </a:rPr>
              <a:t> </a:t>
            </a:r>
            <a:r>
              <a:rPr sz="1800" dirty="0">
                <a:solidFill>
                  <a:srgbClr val="F1F1F1"/>
                </a:solidFill>
                <a:latin typeface="Times New Roman"/>
                <a:cs typeface="Times New Roman"/>
              </a:rPr>
              <a:t>fa</a:t>
            </a:r>
            <a:r>
              <a:rPr sz="1800" spc="-10" dirty="0">
                <a:solidFill>
                  <a:srgbClr val="F1F1F1"/>
                </a:solidFill>
                <a:latin typeface="Times New Roman"/>
                <a:cs typeface="Times New Roman"/>
              </a:rPr>
              <a:t>u</a:t>
            </a:r>
            <a:r>
              <a:rPr sz="1800" dirty="0">
                <a:solidFill>
                  <a:srgbClr val="F1F1F1"/>
                </a:solidFill>
                <a:latin typeface="Times New Roman"/>
                <a:cs typeface="Times New Roman"/>
              </a:rPr>
              <a:t>lt</a:t>
            </a:r>
            <a:r>
              <a:rPr sz="1800" spc="110" dirty="0">
                <a:solidFill>
                  <a:srgbClr val="F1F1F1"/>
                </a:solidFill>
                <a:latin typeface="Times New Roman"/>
                <a:cs typeface="Times New Roman"/>
              </a:rPr>
              <a:t> </a:t>
            </a:r>
            <a:r>
              <a:rPr sz="1800" spc="-10" dirty="0">
                <a:solidFill>
                  <a:srgbClr val="F1F1F1"/>
                </a:solidFill>
                <a:latin typeface="Times New Roman"/>
                <a:cs typeface="Times New Roman"/>
              </a:rPr>
              <a:t>m</a:t>
            </a:r>
            <a:r>
              <a:rPr sz="1800" dirty="0">
                <a:solidFill>
                  <a:srgbClr val="F1F1F1"/>
                </a:solidFill>
                <a:latin typeface="Times New Roman"/>
                <a:cs typeface="Times New Roman"/>
              </a:rPr>
              <a:t>a</a:t>
            </a:r>
            <a:r>
              <a:rPr sz="1800" spc="5" dirty="0">
                <a:solidFill>
                  <a:srgbClr val="F1F1F1"/>
                </a:solidFill>
                <a:latin typeface="Times New Roman"/>
                <a:cs typeface="Times New Roman"/>
              </a:rPr>
              <a:t>l</a:t>
            </a:r>
            <a:r>
              <a:rPr sz="1800" dirty="0">
                <a:solidFill>
                  <a:srgbClr val="F1F1F1"/>
                </a:solidFill>
                <a:latin typeface="Times New Roman"/>
                <a:cs typeface="Times New Roman"/>
              </a:rPr>
              <a:t>o</a:t>
            </a:r>
            <a:r>
              <a:rPr sz="1800" spc="-10" dirty="0">
                <a:solidFill>
                  <a:srgbClr val="F1F1F1"/>
                </a:solidFill>
                <a:latin typeface="Times New Roman"/>
                <a:cs typeface="Times New Roman"/>
              </a:rPr>
              <a:t>c</a:t>
            </a:r>
            <a:r>
              <a:rPr sz="1800" dirty="0">
                <a:solidFill>
                  <a:srgbClr val="F1F1F1"/>
                </a:solidFill>
                <a:latin typeface="Times New Roman"/>
                <a:cs typeface="Times New Roman"/>
              </a:rPr>
              <a:t>clu</a:t>
            </a:r>
            <a:r>
              <a:rPr sz="1800" spc="-10" dirty="0">
                <a:solidFill>
                  <a:srgbClr val="F1F1F1"/>
                </a:solidFill>
                <a:latin typeface="Times New Roman"/>
                <a:cs typeface="Times New Roman"/>
              </a:rPr>
              <a:t>s</a:t>
            </a:r>
            <a:r>
              <a:rPr sz="1800" dirty="0">
                <a:solidFill>
                  <a:srgbClr val="F1F1F1"/>
                </a:solidFill>
                <a:latin typeface="Times New Roman"/>
                <a:cs typeface="Times New Roman"/>
              </a:rPr>
              <a:t>ions	can  be broadly divided into three types</a:t>
            </a:r>
            <a:r>
              <a:rPr sz="1800" spc="-65" dirty="0">
                <a:solidFill>
                  <a:srgbClr val="F1F1F1"/>
                </a:solidFill>
                <a:latin typeface="Times New Roman"/>
                <a:cs typeface="Times New Roman"/>
              </a:rPr>
              <a:t> </a:t>
            </a:r>
            <a:r>
              <a:rPr sz="1800" dirty="0">
                <a:solidFill>
                  <a:srgbClr val="F1F1F1"/>
                </a:solidFill>
                <a:latin typeface="Times New Roman"/>
                <a:cs typeface="Times New Roman"/>
              </a:rPr>
              <a:t>–</a:t>
            </a:r>
            <a:endParaRPr sz="1800">
              <a:latin typeface="Times New Roman"/>
              <a:cs typeface="Times New Roman"/>
            </a:endParaRPr>
          </a:p>
          <a:p>
            <a:pPr marL="355600" indent="-342900">
              <a:lnSpc>
                <a:spcPct val="100000"/>
              </a:lnSpc>
              <a:spcBef>
                <a:spcPts val="1510"/>
              </a:spcBef>
              <a:buAutoNum type="alphaLcParenR"/>
              <a:tabLst>
                <a:tab pos="354965" algn="l"/>
                <a:tab pos="355600" algn="l"/>
              </a:tabLst>
            </a:pPr>
            <a:r>
              <a:rPr sz="1800" dirty="0">
                <a:solidFill>
                  <a:srgbClr val="F1F1F1"/>
                </a:solidFill>
                <a:latin typeface="Times New Roman"/>
                <a:cs typeface="Times New Roman"/>
              </a:rPr>
              <a:t>Individual tooth</a:t>
            </a:r>
            <a:r>
              <a:rPr sz="1800" spc="-20" dirty="0">
                <a:solidFill>
                  <a:srgbClr val="F1F1F1"/>
                </a:solidFill>
                <a:latin typeface="Times New Roman"/>
                <a:cs typeface="Times New Roman"/>
              </a:rPr>
              <a:t> </a:t>
            </a:r>
            <a:r>
              <a:rPr sz="1800" spc="-5" dirty="0">
                <a:solidFill>
                  <a:srgbClr val="F1F1F1"/>
                </a:solidFill>
                <a:latin typeface="Times New Roman"/>
                <a:cs typeface="Times New Roman"/>
              </a:rPr>
              <a:t>malpositions.</a:t>
            </a:r>
            <a:endParaRPr sz="1800">
              <a:latin typeface="Times New Roman"/>
              <a:cs typeface="Times New Roman"/>
            </a:endParaRPr>
          </a:p>
          <a:p>
            <a:pPr marL="355600" indent="-342900">
              <a:lnSpc>
                <a:spcPct val="100000"/>
              </a:lnSpc>
              <a:spcBef>
                <a:spcPts val="1515"/>
              </a:spcBef>
              <a:buAutoNum type="alphaLcParenR"/>
              <a:tabLst>
                <a:tab pos="354965" algn="l"/>
                <a:tab pos="355600" algn="l"/>
              </a:tabLst>
            </a:pPr>
            <a:r>
              <a:rPr sz="1800" dirty="0">
                <a:solidFill>
                  <a:srgbClr val="F1F1F1"/>
                </a:solidFill>
                <a:latin typeface="Times New Roman"/>
                <a:cs typeface="Times New Roman"/>
              </a:rPr>
              <a:t>Malrelation of the dental arches or dentoalveolar</a:t>
            </a:r>
            <a:r>
              <a:rPr sz="1800" spc="-55" dirty="0">
                <a:solidFill>
                  <a:srgbClr val="F1F1F1"/>
                </a:solidFill>
                <a:latin typeface="Times New Roman"/>
                <a:cs typeface="Times New Roman"/>
              </a:rPr>
              <a:t> </a:t>
            </a:r>
            <a:r>
              <a:rPr sz="1800" spc="-5" dirty="0">
                <a:solidFill>
                  <a:srgbClr val="F1F1F1"/>
                </a:solidFill>
                <a:latin typeface="Times New Roman"/>
                <a:cs typeface="Times New Roman"/>
              </a:rPr>
              <a:t>segments.</a:t>
            </a:r>
            <a:endParaRPr sz="1800">
              <a:latin typeface="Times New Roman"/>
              <a:cs typeface="Times New Roman"/>
            </a:endParaRPr>
          </a:p>
          <a:p>
            <a:pPr marL="355600" indent="-342900">
              <a:lnSpc>
                <a:spcPct val="100000"/>
              </a:lnSpc>
              <a:spcBef>
                <a:spcPts val="1510"/>
              </a:spcBef>
              <a:buAutoNum type="alphaLcParenR"/>
              <a:tabLst>
                <a:tab pos="354965" algn="l"/>
                <a:tab pos="355600" algn="l"/>
              </a:tabLst>
            </a:pPr>
            <a:r>
              <a:rPr sz="1800" dirty="0">
                <a:solidFill>
                  <a:srgbClr val="F1F1F1"/>
                </a:solidFill>
                <a:latin typeface="Times New Roman"/>
                <a:cs typeface="Times New Roman"/>
              </a:rPr>
              <a:t>Skeletal</a:t>
            </a:r>
            <a:r>
              <a:rPr sz="1800" spc="-15" dirty="0">
                <a:solidFill>
                  <a:srgbClr val="F1F1F1"/>
                </a:solidFill>
                <a:latin typeface="Times New Roman"/>
                <a:cs typeface="Times New Roman"/>
              </a:rPr>
              <a:t> </a:t>
            </a:r>
            <a:r>
              <a:rPr sz="1800" dirty="0">
                <a:solidFill>
                  <a:srgbClr val="F1F1F1"/>
                </a:solidFill>
                <a:latin typeface="Times New Roman"/>
                <a:cs typeface="Times New Roman"/>
              </a:rPr>
              <a:t>malrelationships.</a:t>
            </a:r>
            <a:endParaRPr sz="1800">
              <a:latin typeface="Times New Roman"/>
              <a:cs typeface="Times New Roman"/>
            </a:endParaRPr>
          </a:p>
          <a:p>
            <a:pPr marL="12700">
              <a:lnSpc>
                <a:spcPct val="100000"/>
              </a:lnSpc>
              <a:spcBef>
                <a:spcPts val="1515"/>
              </a:spcBef>
            </a:pPr>
            <a:r>
              <a:rPr sz="1800" dirty="0">
                <a:solidFill>
                  <a:srgbClr val="F1F1F1"/>
                </a:solidFill>
                <a:latin typeface="Times New Roman"/>
                <a:cs typeface="Times New Roman"/>
              </a:rPr>
              <a:t>These three can exist individually in a patient </a:t>
            </a:r>
            <a:r>
              <a:rPr sz="1800" spc="-5" dirty="0">
                <a:solidFill>
                  <a:srgbClr val="F1F1F1"/>
                </a:solidFill>
                <a:latin typeface="Times New Roman"/>
                <a:cs typeface="Times New Roman"/>
              </a:rPr>
              <a:t>or </a:t>
            </a:r>
            <a:r>
              <a:rPr sz="1800" dirty="0">
                <a:solidFill>
                  <a:srgbClr val="F1F1F1"/>
                </a:solidFill>
                <a:latin typeface="Times New Roman"/>
                <a:cs typeface="Times New Roman"/>
              </a:rPr>
              <a:t>in combination involving each</a:t>
            </a:r>
            <a:r>
              <a:rPr sz="1800" spc="-135" dirty="0">
                <a:solidFill>
                  <a:srgbClr val="F1F1F1"/>
                </a:solidFill>
                <a:latin typeface="Times New Roman"/>
                <a:cs typeface="Times New Roman"/>
              </a:rPr>
              <a:t> </a:t>
            </a:r>
            <a:r>
              <a:rPr sz="1800" spc="-15" dirty="0">
                <a:solidFill>
                  <a:srgbClr val="F1F1F1"/>
                </a:solidFill>
                <a:latin typeface="Times New Roman"/>
                <a:cs typeface="Times New Roman"/>
              </a:rPr>
              <a:t>other.</a:t>
            </a:r>
            <a:endParaRPr sz="1800">
              <a:latin typeface="Times New Roman"/>
              <a:cs typeface="Times New Roman"/>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23794" y="147320"/>
            <a:ext cx="3296285" cy="299720"/>
          </a:xfrm>
          <a:prstGeom prst="rect">
            <a:avLst/>
          </a:prstGeom>
        </p:spPr>
        <p:txBody>
          <a:bodyPr vert="horz" wrap="square" lIns="0" tIns="12700" rIns="0" bIns="0" rtlCol="0">
            <a:spAutoFit/>
          </a:bodyPr>
          <a:lstStyle/>
          <a:p>
            <a:pPr marL="12700">
              <a:lnSpc>
                <a:spcPct val="100000"/>
              </a:lnSpc>
              <a:spcBef>
                <a:spcPts val="100"/>
              </a:spcBef>
            </a:pPr>
            <a:r>
              <a:rPr spc="-5" dirty="0"/>
              <a:t>Premature Loss </a:t>
            </a:r>
            <a:r>
              <a:rPr dirty="0"/>
              <a:t>of </a:t>
            </a:r>
            <a:r>
              <a:rPr spc="-5" dirty="0"/>
              <a:t>Deciduous</a:t>
            </a:r>
            <a:r>
              <a:rPr spc="-25" dirty="0"/>
              <a:t> Teeth</a:t>
            </a:r>
          </a:p>
        </p:txBody>
      </p:sp>
      <p:sp>
        <p:nvSpPr>
          <p:cNvPr id="3" name="object 3"/>
          <p:cNvSpPr txBox="1"/>
          <p:nvPr/>
        </p:nvSpPr>
        <p:spPr>
          <a:xfrm>
            <a:off x="459740" y="506628"/>
            <a:ext cx="8226425" cy="4166870"/>
          </a:xfrm>
          <a:prstGeom prst="rect">
            <a:avLst/>
          </a:prstGeom>
        </p:spPr>
        <p:txBody>
          <a:bodyPr vert="horz" wrap="square" lIns="0" tIns="12700" rIns="0" bIns="0" rtlCol="0">
            <a:spAutoFit/>
          </a:bodyPr>
          <a:lstStyle/>
          <a:p>
            <a:pPr marL="355600" marR="7620" indent="-343535">
              <a:lnSpc>
                <a:spcPct val="150000"/>
              </a:lnSpc>
              <a:spcBef>
                <a:spcPts val="100"/>
              </a:spcBef>
              <a:buSzPct val="73684"/>
              <a:buFont typeface="Wingdings"/>
              <a:buChar char=""/>
              <a:tabLst>
                <a:tab pos="355600" algn="l"/>
                <a:tab pos="356235" algn="l"/>
              </a:tabLst>
            </a:pPr>
            <a:r>
              <a:rPr sz="1900" spc="-5" dirty="0">
                <a:solidFill>
                  <a:srgbClr val="FFFFFF"/>
                </a:solidFill>
                <a:latin typeface="Times New Roman"/>
                <a:cs typeface="Times New Roman"/>
              </a:rPr>
              <a:t>Deciduous teeth serve not </a:t>
            </a:r>
            <a:r>
              <a:rPr sz="1900" spc="-10" dirty="0">
                <a:solidFill>
                  <a:srgbClr val="FFFFFF"/>
                </a:solidFill>
                <a:latin typeface="Times New Roman"/>
                <a:cs typeface="Times New Roman"/>
              </a:rPr>
              <a:t>only </a:t>
            </a:r>
            <a:r>
              <a:rPr sz="1900" spc="-5" dirty="0">
                <a:solidFill>
                  <a:srgbClr val="FFFFFF"/>
                </a:solidFill>
                <a:latin typeface="Times New Roman"/>
                <a:cs typeface="Times New Roman"/>
              </a:rPr>
              <a:t>as </a:t>
            </a:r>
            <a:r>
              <a:rPr sz="1900" spc="-10" dirty="0">
                <a:solidFill>
                  <a:srgbClr val="FFFFFF"/>
                </a:solidFill>
                <a:latin typeface="Times New Roman"/>
                <a:cs typeface="Times New Roman"/>
              </a:rPr>
              <a:t>organs </a:t>
            </a:r>
            <a:r>
              <a:rPr sz="1900" spc="-5" dirty="0">
                <a:solidFill>
                  <a:srgbClr val="FFFFFF"/>
                </a:solidFill>
                <a:latin typeface="Times New Roman"/>
                <a:cs typeface="Times New Roman"/>
              </a:rPr>
              <a:t>of mastication, but </a:t>
            </a:r>
            <a:r>
              <a:rPr sz="1900" spc="-10" dirty="0">
                <a:solidFill>
                  <a:srgbClr val="FFFFFF"/>
                </a:solidFill>
                <a:latin typeface="Times New Roman"/>
                <a:cs typeface="Times New Roman"/>
              </a:rPr>
              <a:t>as </a:t>
            </a:r>
            <a:r>
              <a:rPr sz="1900" spc="-5" dirty="0">
                <a:solidFill>
                  <a:srgbClr val="FFFFFF"/>
                </a:solidFill>
                <a:latin typeface="Times New Roman"/>
                <a:cs typeface="Times New Roman"/>
              </a:rPr>
              <a:t>‘space savers’ for  the permanent</a:t>
            </a:r>
            <a:r>
              <a:rPr sz="1900" spc="15" dirty="0">
                <a:solidFill>
                  <a:srgbClr val="FFFFFF"/>
                </a:solidFill>
                <a:latin typeface="Times New Roman"/>
                <a:cs typeface="Times New Roman"/>
              </a:rPr>
              <a:t> </a:t>
            </a:r>
            <a:r>
              <a:rPr sz="1900" spc="-5" dirty="0">
                <a:solidFill>
                  <a:srgbClr val="FFFFFF"/>
                </a:solidFill>
                <a:latin typeface="Times New Roman"/>
                <a:cs typeface="Times New Roman"/>
              </a:rPr>
              <a:t>teeth.</a:t>
            </a:r>
            <a:endParaRPr sz="1900">
              <a:latin typeface="Times New Roman"/>
              <a:cs typeface="Times New Roman"/>
            </a:endParaRPr>
          </a:p>
          <a:p>
            <a:pPr marL="355600" indent="-343535">
              <a:lnSpc>
                <a:spcPct val="100000"/>
              </a:lnSpc>
              <a:spcBef>
                <a:spcPts val="1595"/>
              </a:spcBef>
              <a:buSzPct val="73684"/>
              <a:buFont typeface="Wingdings"/>
              <a:buChar char=""/>
              <a:tabLst>
                <a:tab pos="355600" algn="l"/>
                <a:tab pos="356235" algn="l"/>
              </a:tabLst>
            </a:pPr>
            <a:r>
              <a:rPr sz="1900" spc="-5" dirty="0">
                <a:solidFill>
                  <a:srgbClr val="FFFFFF"/>
                </a:solidFill>
                <a:latin typeface="Times New Roman"/>
                <a:cs typeface="Times New Roman"/>
              </a:rPr>
              <a:t>They also assist in maintaining the opposing teeth at the proper occlusal</a:t>
            </a:r>
            <a:r>
              <a:rPr sz="1900" spc="85" dirty="0">
                <a:solidFill>
                  <a:srgbClr val="FFFFFF"/>
                </a:solidFill>
                <a:latin typeface="Times New Roman"/>
                <a:cs typeface="Times New Roman"/>
              </a:rPr>
              <a:t> </a:t>
            </a:r>
            <a:r>
              <a:rPr sz="1900" spc="-5" dirty="0">
                <a:solidFill>
                  <a:srgbClr val="FFFFFF"/>
                </a:solidFill>
                <a:latin typeface="Times New Roman"/>
                <a:cs typeface="Times New Roman"/>
              </a:rPr>
              <a:t>level.</a:t>
            </a:r>
            <a:endParaRPr sz="1900">
              <a:latin typeface="Times New Roman"/>
              <a:cs typeface="Times New Roman"/>
            </a:endParaRPr>
          </a:p>
          <a:p>
            <a:pPr marL="355600" marR="5080" indent="-343535">
              <a:lnSpc>
                <a:spcPct val="150000"/>
              </a:lnSpc>
              <a:spcBef>
                <a:spcPts val="459"/>
              </a:spcBef>
              <a:buSzPct val="73684"/>
              <a:buFont typeface="Wingdings"/>
              <a:buChar char=""/>
              <a:tabLst>
                <a:tab pos="355600" algn="l"/>
                <a:tab pos="356235" algn="l"/>
              </a:tabLst>
            </a:pPr>
            <a:r>
              <a:rPr sz="1900" spc="-5" dirty="0">
                <a:solidFill>
                  <a:srgbClr val="FFFFFF"/>
                </a:solidFill>
                <a:latin typeface="Times New Roman"/>
                <a:cs typeface="Times New Roman"/>
              </a:rPr>
              <a:t>When a unit within the dental arch is lost, the arch tends to contract and the space  closes.</a:t>
            </a:r>
            <a:endParaRPr sz="1900">
              <a:latin typeface="Times New Roman"/>
              <a:cs typeface="Times New Roman"/>
            </a:endParaRPr>
          </a:p>
          <a:p>
            <a:pPr marL="355600" marR="6985" indent="-343535">
              <a:lnSpc>
                <a:spcPct val="150100"/>
              </a:lnSpc>
              <a:spcBef>
                <a:spcPts val="455"/>
              </a:spcBef>
              <a:buSzPct val="73684"/>
              <a:buFont typeface="Wingdings"/>
              <a:buChar char=""/>
              <a:tabLst>
                <a:tab pos="355600" algn="l"/>
                <a:tab pos="356235" algn="l"/>
              </a:tabLst>
            </a:pPr>
            <a:r>
              <a:rPr sz="1900" spc="-5" dirty="0">
                <a:solidFill>
                  <a:srgbClr val="FFFFFF"/>
                </a:solidFill>
                <a:latin typeface="Times New Roman"/>
                <a:cs typeface="Times New Roman"/>
              </a:rPr>
              <a:t>Premature extraction of a deciduous second molar will very </a:t>
            </a:r>
            <a:r>
              <a:rPr sz="1900" spc="-10" dirty="0">
                <a:solidFill>
                  <a:srgbClr val="FFFFFF"/>
                </a:solidFill>
                <a:latin typeface="Times New Roman"/>
                <a:cs typeface="Times New Roman"/>
              </a:rPr>
              <a:t>likely lead </a:t>
            </a:r>
            <a:r>
              <a:rPr sz="1900" spc="-5" dirty="0">
                <a:solidFill>
                  <a:srgbClr val="FFFFFF"/>
                </a:solidFill>
                <a:latin typeface="Times New Roman"/>
                <a:cs typeface="Times New Roman"/>
              </a:rPr>
              <a:t>to </a:t>
            </a:r>
            <a:r>
              <a:rPr sz="1900" spc="-10" dirty="0">
                <a:solidFill>
                  <a:srgbClr val="FFFFFF"/>
                </a:solidFill>
                <a:latin typeface="Times New Roman"/>
                <a:cs typeface="Times New Roman"/>
              </a:rPr>
              <a:t>mesial  </a:t>
            </a:r>
            <a:r>
              <a:rPr sz="1900" spc="-5" dirty="0">
                <a:solidFill>
                  <a:srgbClr val="FFFFFF"/>
                </a:solidFill>
                <a:latin typeface="Times New Roman"/>
                <a:cs typeface="Times New Roman"/>
              </a:rPr>
              <a:t>drift of the first permanent </a:t>
            </a:r>
            <a:r>
              <a:rPr sz="1900" spc="-10" dirty="0">
                <a:solidFill>
                  <a:srgbClr val="FFFFFF"/>
                </a:solidFill>
                <a:latin typeface="Times New Roman"/>
                <a:cs typeface="Times New Roman"/>
              </a:rPr>
              <a:t>molar </a:t>
            </a:r>
            <a:r>
              <a:rPr sz="1900" spc="-5" dirty="0">
                <a:solidFill>
                  <a:srgbClr val="FFFFFF"/>
                </a:solidFill>
                <a:latin typeface="Times New Roman"/>
                <a:cs typeface="Times New Roman"/>
              </a:rPr>
              <a:t>and blocking of the erupting second</a:t>
            </a:r>
            <a:r>
              <a:rPr sz="1900" spc="160" dirty="0">
                <a:solidFill>
                  <a:srgbClr val="FFFFFF"/>
                </a:solidFill>
                <a:latin typeface="Times New Roman"/>
                <a:cs typeface="Times New Roman"/>
              </a:rPr>
              <a:t> </a:t>
            </a:r>
            <a:r>
              <a:rPr sz="1900" spc="-5" dirty="0">
                <a:solidFill>
                  <a:srgbClr val="FFFFFF"/>
                </a:solidFill>
                <a:latin typeface="Times New Roman"/>
                <a:cs typeface="Times New Roman"/>
              </a:rPr>
              <a:t>premolars.</a:t>
            </a:r>
            <a:endParaRPr sz="1900">
              <a:latin typeface="Times New Roman"/>
              <a:cs typeface="Times New Roman"/>
            </a:endParaRPr>
          </a:p>
          <a:p>
            <a:pPr marL="355600" marR="6350" indent="-343535">
              <a:lnSpc>
                <a:spcPct val="150000"/>
              </a:lnSpc>
              <a:spcBef>
                <a:spcPts val="455"/>
              </a:spcBef>
              <a:buSzPct val="73684"/>
              <a:buFont typeface="Wingdings"/>
              <a:buChar char=""/>
              <a:tabLst>
                <a:tab pos="355600" algn="l"/>
                <a:tab pos="356235" algn="l"/>
              </a:tabLst>
            </a:pPr>
            <a:r>
              <a:rPr sz="1900" spc="-5" dirty="0">
                <a:solidFill>
                  <a:srgbClr val="FFFFFF"/>
                </a:solidFill>
                <a:latin typeface="Times New Roman"/>
                <a:cs typeface="Times New Roman"/>
              </a:rPr>
              <a:t>Even </a:t>
            </a:r>
            <a:r>
              <a:rPr sz="1900" spc="-10" dirty="0">
                <a:solidFill>
                  <a:srgbClr val="FFFFFF"/>
                </a:solidFill>
                <a:latin typeface="Times New Roman"/>
                <a:cs typeface="Times New Roman"/>
              </a:rPr>
              <a:t>when </a:t>
            </a:r>
            <a:r>
              <a:rPr sz="1900" spc="-5" dirty="0">
                <a:solidFill>
                  <a:srgbClr val="FFFFFF"/>
                </a:solidFill>
                <a:latin typeface="Times New Roman"/>
                <a:cs typeface="Times New Roman"/>
              </a:rPr>
              <a:t>the premolar erupts, it is deflected buccally or lingually </a:t>
            </a:r>
            <a:r>
              <a:rPr sz="1900" spc="-10" dirty="0">
                <a:solidFill>
                  <a:srgbClr val="FFFFFF"/>
                </a:solidFill>
                <a:latin typeface="Times New Roman"/>
                <a:cs typeface="Times New Roman"/>
              </a:rPr>
              <a:t>into </a:t>
            </a:r>
            <a:r>
              <a:rPr sz="1900" spc="-5" dirty="0">
                <a:solidFill>
                  <a:srgbClr val="FFFFFF"/>
                </a:solidFill>
                <a:latin typeface="Times New Roman"/>
                <a:cs typeface="Times New Roman"/>
              </a:rPr>
              <a:t>a  position of</a:t>
            </a:r>
            <a:r>
              <a:rPr sz="1900" spc="5" dirty="0">
                <a:solidFill>
                  <a:srgbClr val="FFFFFF"/>
                </a:solidFill>
                <a:latin typeface="Times New Roman"/>
                <a:cs typeface="Times New Roman"/>
              </a:rPr>
              <a:t> </a:t>
            </a:r>
            <a:r>
              <a:rPr sz="1900" spc="-5" dirty="0">
                <a:solidFill>
                  <a:srgbClr val="FFFFFF"/>
                </a:solidFill>
                <a:latin typeface="Times New Roman"/>
                <a:cs typeface="Times New Roman"/>
              </a:rPr>
              <a:t>malocclusion.</a:t>
            </a:r>
            <a:endParaRPr sz="1900">
              <a:latin typeface="Times New Roman"/>
              <a:cs typeface="Times New Roman"/>
            </a:endParaRPr>
          </a:p>
        </p:txBody>
      </p:sp>
      <p:grpSp>
        <p:nvGrpSpPr>
          <p:cNvPr id="4" name="object 4"/>
          <p:cNvGrpSpPr/>
          <p:nvPr/>
        </p:nvGrpSpPr>
        <p:grpSpPr>
          <a:xfrm>
            <a:off x="1481327" y="4529328"/>
            <a:ext cx="6303645" cy="2329180"/>
            <a:chOff x="1481327" y="4529328"/>
            <a:chExt cx="6303645" cy="2329180"/>
          </a:xfrm>
        </p:grpSpPr>
        <p:sp>
          <p:nvSpPr>
            <p:cNvPr id="5" name="object 5"/>
            <p:cNvSpPr/>
            <p:nvPr/>
          </p:nvSpPr>
          <p:spPr>
            <a:xfrm>
              <a:off x="1481327" y="4529328"/>
              <a:ext cx="3331464" cy="2328671"/>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676399" y="4724400"/>
              <a:ext cx="2743200" cy="190500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 name="object 7"/>
            <p:cNvSpPr/>
            <p:nvPr/>
          </p:nvSpPr>
          <p:spPr>
            <a:xfrm>
              <a:off x="4529327" y="4529328"/>
              <a:ext cx="3255264" cy="2328671"/>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4724400" y="4724400"/>
              <a:ext cx="2667000" cy="1905000"/>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grpSp>
      <p:sp>
        <p:nvSpPr>
          <p:cNvPr id="9" name="object 9"/>
          <p:cNvSpPr txBox="1"/>
          <p:nvPr/>
        </p:nvSpPr>
        <p:spPr>
          <a:xfrm>
            <a:off x="8324088" y="6465214"/>
            <a:ext cx="309880" cy="177800"/>
          </a:xfrm>
          <a:prstGeom prst="rect">
            <a:avLst/>
          </a:prstGeom>
        </p:spPr>
        <p:txBody>
          <a:bodyPr vert="horz" wrap="square" lIns="0" tIns="0" rIns="0" bIns="0" rtlCol="0">
            <a:spAutoFit/>
          </a:bodyPr>
          <a:lstStyle/>
          <a:p>
            <a:pPr marL="38100">
              <a:lnSpc>
                <a:spcPts val="1240"/>
              </a:lnSpc>
            </a:pPr>
            <a:fld id="{81D60167-4931-47E6-BA6A-407CBD079E47}" type="slidenum">
              <a:rPr sz="1200" dirty="0">
                <a:solidFill>
                  <a:srgbClr val="888888"/>
                </a:solidFill>
                <a:latin typeface="Carlito"/>
                <a:cs typeface="Carlito"/>
              </a:rPr>
              <a:pPr marL="38100">
                <a:lnSpc>
                  <a:spcPts val="1240"/>
                </a:lnSpc>
              </a:pPr>
              <a:t>50</a:t>
            </a:fld>
            <a:endParaRPr sz="1200">
              <a:latin typeface="Carlito"/>
              <a:cs typeface="Carlito"/>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72440" y="0"/>
            <a:ext cx="8212455" cy="4717415"/>
          </a:xfrm>
          <a:prstGeom prst="rect">
            <a:avLst/>
          </a:prstGeom>
        </p:spPr>
        <p:txBody>
          <a:bodyPr vert="horz" wrap="square" lIns="0" tIns="12700" rIns="0" bIns="0" rtlCol="0">
            <a:spAutoFit/>
          </a:bodyPr>
          <a:lstStyle/>
          <a:p>
            <a:pPr marL="419100" marR="81280" indent="-343535" algn="just">
              <a:lnSpc>
                <a:spcPct val="150000"/>
              </a:lnSpc>
              <a:spcBef>
                <a:spcPts val="100"/>
              </a:spcBef>
              <a:buFont typeface="Arial"/>
              <a:buChar char="•"/>
              <a:tabLst>
                <a:tab pos="419734" algn="l"/>
              </a:tabLst>
            </a:pPr>
            <a:r>
              <a:rPr sz="1800" spc="-5" dirty="0">
                <a:solidFill>
                  <a:srgbClr val="FFFFFF"/>
                </a:solidFill>
                <a:latin typeface="Times New Roman"/>
                <a:cs typeface="Times New Roman"/>
              </a:rPr>
              <a:t>When </a:t>
            </a:r>
            <a:r>
              <a:rPr sz="1800" dirty="0">
                <a:solidFill>
                  <a:srgbClr val="FFFFFF"/>
                </a:solidFill>
                <a:latin typeface="Times New Roman"/>
                <a:cs typeface="Times New Roman"/>
              </a:rPr>
              <a:t>a </a:t>
            </a:r>
            <a:r>
              <a:rPr sz="1800" spc="-5" dirty="0">
                <a:solidFill>
                  <a:srgbClr val="FFFFFF"/>
                </a:solidFill>
                <a:latin typeface="Times New Roman"/>
                <a:cs typeface="Times New Roman"/>
              </a:rPr>
              <a:t>primary 1</a:t>
            </a:r>
            <a:r>
              <a:rPr sz="1800" spc="-7" baseline="25462" dirty="0">
                <a:solidFill>
                  <a:srgbClr val="FFFFFF"/>
                </a:solidFill>
                <a:latin typeface="Times New Roman"/>
                <a:cs typeface="Times New Roman"/>
              </a:rPr>
              <a:t>st </a:t>
            </a:r>
            <a:r>
              <a:rPr sz="1800" spc="-5" dirty="0">
                <a:solidFill>
                  <a:srgbClr val="FFFFFF"/>
                </a:solidFill>
                <a:latin typeface="Times New Roman"/>
                <a:cs typeface="Times New Roman"/>
              </a:rPr>
              <a:t>molar </a:t>
            </a:r>
            <a:r>
              <a:rPr sz="1800" dirty="0">
                <a:solidFill>
                  <a:srgbClr val="FFFFFF"/>
                </a:solidFill>
                <a:latin typeface="Times New Roman"/>
                <a:cs typeface="Times New Roman"/>
              </a:rPr>
              <a:t>or </a:t>
            </a:r>
            <a:r>
              <a:rPr sz="1800" spc="-5" dirty="0">
                <a:solidFill>
                  <a:srgbClr val="FFFFFF"/>
                </a:solidFill>
                <a:latin typeface="Times New Roman"/>
                <a:cs typeface="Times New Roman"/>
              </a:rPr>
              <a:t>canine </a:t>
            </a:r>
            <a:r>
              <a:rPr sz="1800" dirty="0">
                <a:solidFill>
                  <a:srgbClr val="FFFFFF"/>
                </a:solidFill>
                <a:latin typeface="Times New Roman"/>
                <a:cs typeface="Times New Roman"/>
              </a:rPr>
              <a:t>is </a:t>
            </a:r>
            <a:r>
              <a:rPr sz="1800" spc="-5" dirty="0">
                <a:solidFill>
                  <a:srgbClr val="FFFFFF"/>
                </a:solidFill>
                <a:latin typeface="Times New Roman"/>
                <a:cs typeface="Times New Roman"/>
              </a:rPr>
              <a:t>lost </a:t>
            </a:r>
            <a:r>
              <a:rPr sz="1800" spc="-15" dirty="0">
                <a:solidFill>
                  <a:srgbClr val="FFFFFF"/>
                </a:solidFill>
                <a:latin typeface="Times New Roman"/>
                <a:cs typeface="Times New Roman"/>
              </a:rPr>
              <a:t>prematurely, </a:t>
            </a:r>
            <a:r>
              <a:rPr sz="1800" spc="-5" dirty="0">
                <a:solidFill>
                  <a:srgbClr val="FFFFFF"/>
                </a:solidFill>
                <a:latin typeface="Times New Roman"/>
                <a:cs typeface="Times New Roman"/>
              </a:rPr>
              <a:t>there is </a:t>
            </a:r>
            <a:r>
              <a:rPr sz="1800" spc="-10" dirty="0">
                <a:solidFill>
                  <a:srgbClr val="FFFFFF"/>
                </a:solidFill>
                <a:latin typeface="Times New Roman"/>
                <a:cs typeface="Times New Roman"/>
              </a:rPr>
              <a:t>also </a:t>
            </a:r>
            <a:r>
              <a:rPr sz="1800" dirty="0">
                <a:solidFill>
                  <a:srgbClr val="FFFFFF"/>
                </a:solidFill>
                <a:latin typeface="Times New Roman"/>
                <a:cs typeface="Times New Roman"/>
              </a:rPr>
              <a:t>a </a:t>
            </a:r>
            <a:r>
              <a:rPr sz="1800" spc="-5" dirty="0">
                <a:solidFill>
                  <a:srgbClr val="FFFFFF"/>
                </a:solidFill>
                <a:latin typeface="Times New Roman"/>
                <a:cs typeface="Times New Roman"/>
              </a:rPr>
              <a:t>tendency for  </a:t>
            </a:r>
            <a:r>
              <a:rPr sz="1800" dirty="0">
                <a:solidFill>
                  <a:srgbClr val="FFFFFF"/>
                </a:solidFill>
                <a:latin typeface="Times New Roman"/>
                <a:cs typeface="Times New Roman"/>
              </a:rPr>
              <a:t>the space to </a:t>
            </a:r>
            <a:r>
              <a:rPr sz="1800" spc="-5" dirty="0">
                <a:solidFill>
                  <a:srgbClr val="FFFFFF"/>
                </a:solidFill>
                <a:latin typeface="Times New Roman"/>
                <a:cs typeface="Times New Roman"/>
              </a:rPr>
              <a:t>close. This </a:t>
            </a:r>
            <a:r>
              <a:rPr sz="1800" dirty="0">
                <a:solidFill>
                  <a:srgbClr val="FFFFFF"/>
                </a:solidFill>
                <a:latin typeface="Times New Roman"/>
                <a:cs typeface="Times New Roman"/>
              </a:rPr>
              <a:t>occurs </a:t>
            </a:r>
            <a:r>
              <a:rPr sz="1800" spc="-5" dirty="0">
                <a:solidFill>
                  <a:srgbClr val="FFFFFF"/>
                </a:solidFill>
                <a:latin typeface="Times New Roman"/>
                <a:cs typeface="Times New Roman"/>
              </a:rPr>
              <a:t>primarily </a:t>
            </a:r>
            <a:r>
              <a:rPr sz="1800" spc="-10" dirty="0">
                <a:solidFill>
                  <a:srgbClr val="FFFFFF"/>
                </a:solidFill>
                <a:latin typeface="Times New Roman"/>
                <a:cs typeface="Times New Roman"/>
              </a:rPr>
              <a:t>by </a:t>
            </a:r>
            <a:r>
              <a:rPr sz="1800" spc="-5" dirty="0">
                <a:solidFill>
                  <a:srgbClr val="FFFFFF"/>
                </a:solidFill>
                <a:latin typeface="Times New Roman"/>
                <a:cs typeface="Times New Roman"/>
              </a:rPr>
              <a:t>distal </a:t>
            </a:r>
            <a:r>
              <a:rPr sz="1800" dirty="0">
                <a:solidFill>
                  <a:srgbClr val="FFFFFF"/>
                </a:solidFill>
                <a:latin typeface="Times New Roman"/>
                <a:cs typeface="Times New Roman"/>
              </a:rPr>
              <a:t>drift of </a:t>
            </a:r>
            <a:r>
              <a:rPr sz="1800" spc="-5" dirty="0">
                <a:solidFill>
                  <a:srgbClr val="FFFFFF"/>
                </a:solidFill>
                <a:latin typeface="Times New Roman"/>
                <a:cs typeface="Times New Roman"/>
              </a:rPr>
              <a:t>incisors </a:t>
            </a:r>
            <a:r>
              <a:rPr sz="1800" dirty="0">
                <a:solidFill>
                  <a:srgbClr val="FFFFFF"/>
                </a:solidFill>
                <a:latin typeface="Times New Roman"/>
                <a:cs typeface="Times New Roman"/>
              </a:rPr>
              <a:t>and not </a:t>
            </a:r>
            <a:r>
              <a:rPr sz="1800" spc="-5" dirty="0">
                <a:solidFill>
                  <a:srgbClr val="FFFFFF"/>
                </a:solidFill>
                <a:latin typeface="Times New Roman"/>
                <a:cs typeface="Times New Roman"/>
              </a:rPr>
              <a:t>by mesial  </a:t>
            </a:r>
            <a:r>
              <a:rPr sz="1800" dirty="0">
                <a:solidFill>
                  <a:srgbClr val="FFFFFF"/>
                </a:solidFill>
                <a:latin typeface="Times New Roman"/>
                <a:cs typeface="Times New Roman"/>
              </a:rPr>
              <a:t>drift of posterior</a:t>
            </a:r>
            <a:r>
              <a:rPr sz="1800" spc="-20" dirty="0">
                <a:solidFill>
                  <a:srgbClr val="FFFFFF"/>
                </a:solidFill>
                <a:latin typeface="Times New Roman"/>
                <a:cs typeface="Times New Roman"/>
              </a:rPr>
              <a:t> </a:t>
            </a:r>
            <a:r>
              <a:rPr sz="1800" dirty="0">
                <a:solidFill>
                  <a:srgbClr val="FFFFFF"/>
                </a:solidFill>
                <a:latin typeface="Times New Roman"/>
                <a:cs typeface="Times New Roman"/>
              </a:rPr>
              <a:t>teeth.</a:t>
            </a:r>
            <a:endParaRPr sz="1800">
              <a:latin typeface="Times New Roman"/>
              <a:cs typeface="Times New Roman"/>
            </a:endParaRPr>
          </a:p>
          <a:p>
            <a:pPr marL="419100" marR="81280" indent="-343535" algn="just">
              <a:lnSpc>
                <a:spcPct val="150100"/>
              </a:lnSpc>
              <a:spcBef>
                <a:spcPts val="430"/>
              </a:spcBef>
              <a:buFont typeface="Arial"/>
              <a:buChar char="•"/>
              <a:tabLst>
                <a:tab pos="419734" algn="l"/>
              </a:tabLst>
            </a:pPr>
            <a:r>
              <a:rPr sz="1800" dirty="0">
                <a:solidFill>
                  <a:srgbClr val="FFFFFF"/>
                </a:solidFill>
                <a:latin typeface="Times New Roman"/>
                <a:cs typeface="Times New Roman"/>
              </a:rPr>
              <a:t>If a </a:t>
            </a:r>
            <a:r>
              <a:rPr sz="1800" spc="-5" dirty="0">
                <a:solidFill>
                  <a:srgbClr val="FFFFFF"/>
                </a:solidFill>
                <a:latin typeface="Times New Roman"/>
                <a:cs typeface="Times New Roman"/>
              </a:rPr>
              <a:t>primary canine </a:t>
            </a:r>
            <a:r>
              <a:rPr sz="1800" dirty="0">
                <a:solidFill>
                  <a:srgbClr val="FFFFFF"/>
                </a:solidFill>
                <a:latin typeface="Times New Roman"/>
                <a:cs typeface="Times New Roman"/>
              </a:rPr>
              <a:t>or </a:t>
            </a:r>
            <a:r>
              <a:rPr sz="1800" spc="-5" dirty="0">
                <a:solidFill>
                  <a:srgbClr val="FFFFFF"/>
                </a:solidFill>
                <a:latin typeface="Times New Roman"/>
                <a:cs typeface="Times New Roman"/>
              </a:rPr>
              <a:t>first molar is lost prematurely </a:t>
            </a:r>
            <a:r>
              <a:rPr sz="1800" dirty="0">
                <a:solidFill>
                  <a:srgbClr val="FFFFFF"/>
                </a:solidFill>
                <a:latin typeface="Times New Roman"/>
                <a:cs typeface="Times New Roman"/>
              </a:rPr>
              <a:t>on </a:t>
            </a:r>
            <a:r>
              <a:rPr sz="1800" spc="-5" dirty="0">
                <a:solidFill>
                  <a:srgbClr val="FFFFFF"/>
                </a:solidFill>
                <a:latin typeface="Times New Roman"/>
                <a:cs typeface="Times New Roman"/>
              </a:rPr>
              <a:t>only </a:t>
            </a:r>
            <a:r>
              <a:rPr sz="1800" dirty="0">
                <a:solidFill>
                  <a:srgbClr val="FFFFFF"/>
                </a:solidFill>
                <a:latin typeface="Times New Roman"/>
                <a:cs typeface="Times New Roman"/>
              </a:rPr>
              <a:t>one </a:t>
            </a:r>
            <a:r>
              <a:rPr sz="1800" spc="-5" dirty="0">
                <a:solidFill>
                  <a:srgbClr val="FFFFFF"/>
                </a:solidFill>
                <a:latin typeface="Times New Roman"/>
                <a:cs typeface="Times New Roman"/>
              </a:rPr>
              <a:t>side, </a:t>
            </a:r>
            <a:r>
              <a:rPr sz="1800" dirty="0">
                <a:solidFill>
                  <a:srgbClr val="FFFFFF"/>
                </a:solidFill>
                <a:latin typeface="Times New Roman"/>
                <a:cs typeface="Times New Roman"/>
              </a:rPr>
              <a:t>the  permanent </a:t>
            </a:r>
            <a:r>
              <a:rPr sz="1800" spc="-5" dirty="0">
                <a:solidFill>
                  <a:srgbClr val="FFFFFF"/>
                </a:solidFill>
                <a:latin typeface="Times New Roman"/>
                <a:cs typeface="Times New Roman"/>
              </a:rPr>
              <a:t>teeth </a:t>
            </a:r>
            <a:r>
              <a:rPr sz="1800" dirty="0">
                <a:solidFill>
                  <a:srgbClr val="FFFFFF"/>
                </a:solidFill>
                <a:latin typeface="Times New Roman"/>
                <a:cs typeface="Times New Roman"/>
              </a:rPr>
              <a:t>drift </a:t>
            </a:r>
            <a:r>
              <a:rPr sz="1800" spc="-5" dirty="0">
                <a:solidFill>
                  <a:srgbClr val="FFFFFF"/>
                </a:solidFill>
                <a:latin typeface="Times New Roman"/>
                <a:cs typeface="Times New Roman"/>
              </a:rPr>
              <a:t>distally </a:t>
            </a:r>
            <a:r>
              <a:rPr sz="1800" spc="-10" dirty="0">
                <a:solidFill>
                  <a:srgbClr val="FFFFFF"/>
                </a:solidFill>
                <a:latin typeface="Times New Roman"/>
                <a:cs typeface="Times New Roman"/>
              </a:rPr>
              <a:t>only </a:t>
            </a:r>
            <a:r>
              <a:rPr sz="1800" dirty="0">
                <a:solidFill>
                  <a:srgbClr val="FFFFFF"/>
                </a:solidFill>
                <a:latin typeface="Times New Roman"/>
                <a:cs typeface="Times New Roman"/>
              </a:rPr>
              <a:t>on </a:t>
            </a:r>
            <a:r>
              <a:rPr sz="1800" spc="-5" dirty="0">
                <a:solidFill>
                  <a:srgbClr val="FFFFFF"/>
                </a:solidFill>
                <a:latin typeface="Times New Roman"/>
                <a:cs typeface="Times New Roman"/>
              </a:rPr>
              <a:t>that side, </a:t>
            </a:r>
            <a:r>
              <a:rPr sz="1800" dirty="0">
                <a:solidFill>
                  <a:srgbClr val="FFFFFF"/>
                </a:solidFill>
                <a:latin typeface="Times New Roman"/>
                <a:cs typeface="Times New Roman"/>
              </a:rPr>
              <a:t>leading to an </a:t>
            </a:r>
            <a:r>
              <a:rPr sz="1800" spc="-5" dirty="0">
                <a:solidFill>
                  <a:srgbClr val="FFFFFF"/>
                </a:solidFill>
                <a:latin typeface="Times New Roman"/>
                <a:cs typeface="Times New Roman"/>
              </a:rPr>
              <a:t>asymmetry </a:t>
            </a:r>
            <a:r>
              <a:rPr sz="1800" dirty="0">
                <a:solidFill>
                  <a:srgbClr val="FFFFFF"/>
                </a:solidFill>
                <a:latin typeface="Times New Roman"/>
                <a:cs typeface="Times New Roman"/>
              </a:rPr>
              <a:t>in </a:t>
            </a:r>
            <a:r>
              <a:rPr sz="1800" spc="-5" dirty="0">
                <a:solidFill>
                  <a:srgbClr val="FFFFFF"/>
                </a:solidFill>
                <a:latin typeface="Times New Roman"/>
                <a:cs typeface="Times New Roman"/>
              </a:rPr>
              <a:t>the  </a:t>
            </a:r>
            <a:r>
              <a:rPr sz="1800" dirty="0">
                <a:solidFill>
                  <a:srgbClr val="FFFFFF"/>
                </a:solidFill>
                <a:latin typeface="Times New Roman"/>
                <a:cs typeface="Times New Roman"/>
              </a:rPr>
              <a:t>occlusion </a:t>
            </a:r>
            <a:r>
              <a:rPr sz="1800" spc="-5" dirty="0">
                <a:solidFill>
                  <a:srgbClr val="FFFFFF"/>
                </a:solidFill>
                <a:latin typeface="Times New Roman"/>
                <a:cs typeface="Times New Roman"/>
              </a:rPr>
              <a:t>as </a:t>
            </a:r>
            <a:r>
              <a:rPr sz="1800" dirty="0">
                <a:solidFill>
                  <a:srgbClr val="FFFFFF"/>
                </a:solidFill>
                <a:latin typeface="Times New Roman"/>
                <a:cs typeface="Times New Roman"/>
              </a:rPr>
              <a:t>well as a tendency toward</a:t>
            </a:r>
            <a:r>
              <a:rPr sz="1800" spc="-40" dirty="0">
                <a:solidFill>
                  <a:srgbClr val="FFFFFF"/>
                </a:solidFill>
                <a:latin typeface="Times New Roman"/>
                <a:cs typeface="Times New Roman"/>
              </a:rPr>
              <a:t> </a:t>
            </a:r>
            <a:r>
              <a:rPr sz="1800" dirty="0">
                <a:solidFill>
                  <a:srgbClr val="FFFFFF"/>
                </a:solidFill>
                <a:latin typeface="Times New Roman"/>
                <a:cs typeface="Times New Roman"/>
              </a:rPr>
              <a:t>crowding.</a:t>
            </a:r>
            <a:endParaRPr sz="1800">
              <a:latin typeface="Times New Roman"/>
              <a:cs typeface="Times New Roman"/>
            </a:endParaRPr>
          </a:p>
          <a:p>
            <a:pPr marL="419100" marR="81280" indent="-343535" algn="just">
              <a:lnSpc>
                <a:spcPct val="150000"/>
              </a:lnSpc>
              <a:spcBef>
                <a:spcPts val="430"/>
              </a:spcBef>
              <a:buFont typeface="Arial"/>
              <a:buChar char="•"/>
              <a:tabLst>
                <a:tab pos="419734" algn="l"/>
              </a:tabLst>
            </a:pPr>
            <a:r>
              <a:rPr sz="1800" dirty="0">
                <a:solidFill>
                  <a:srgbClr val="FFFFFF"/>
                </a:solidFill>
                <a:latin typeface="Times New Roman"/>
                <a:cs typeface="Times New Roman"/>
              </a:rPr>
              <a:t>In the </a:t>
            </a:r>
            <a:r>
              <a:rPr sz="1800" spc="-5" dirty="0">
                <a:solidFill>
                  <a:srgbClr val="FFFFFF"/>
                </a:solidFill>
                <a:latin typeface="Times New Roman"/>
                <a:cs typeface="Times New Roman"/>
              </a:rPr>
              <a:t>maxillary </a:t>
            </a:r>
            <a:r>
              <a:rPr sz="1800" dirty="0">
                <a:solidFill>
                  <a:srgbClr val="FFFFFF"/>
                </a:solidFill>
                <a:latin typeface="Times New Roman"/>
                <a:cs typeface="Times New Roman"/>
              </a:rPr>
              <a:t>or </a:t>
            </a:r>
            <a:r>
              <a:rPr sz="1800" spc="-5" dirty="0">
                <a:solidFill>
                  <a:srgbClr val="FFFFFF"/>
                </a:solidFill>
                <a:latin typeface="Times New Roman"/>
                <a:cs typeface="Times New Roman"/>
              </a:rPr>
              <a:t>mandibular </a:t>
            </a:r>
            <a:r>
              <a:rPr sz="1800" dirty="0">
                <a:solidFill>
                  <a:srgbClr val="FFFFFF"/>
                </a:solidFill>
                <a:latin typeface="Times New Roman"/>
                <a:cs typeface="Times New Roman"/>
              </a:rPr>
              <a:t>anterior </a:t>
            </a:r>
            <a:r>
              <a:rPr sz="1800" spc="-5" dirty="0">
                <a:solidFill>
                  <a:srgbClr val="FFFFFF"/>
                </a:solidFill>
                <a:latin typeface="Times New Roman"/>
                <a:cs typeface="Times New Roman"/>
              </a:rPr>
              <a:t>areas, </a:t>
            </a:r>
            <a:r>
              <a:rPr sz="1800" dirty="0">
                <a:solidFill>
                  <a:srgbClr val="FFFFFF"/>
                </a:solidFill>
                <a:latin typeface="Times New Roman"/>
                <a:cs typeface="Times New Roman"/>
              </a:rPr>
              <a:t>space </a:t>
            </a:r>
            <a:r>
              <a:rPr sz="1800" spc="-5" dirty="0">
                <a:solidFill>
                  <a:srgbClr val="FFFFFF"/>
                </a:solidFill>
                <a:latin typeface="Times New Roman"/>
                <a:cs typeface="Times New Roman"/>
              </a:rPr>
              <a:t>maintenance </a:t>
            </a:r>
            <a:r>
              <a:rPr sz="1800" dirty="0">
                <a:solidFill>
                  <a:srgbClr val="FFFFFF"/>
                </a:solidFill>
                <a:latin typeface="Times New Roman"/>
                <a:cs typeface="Times New Roman"/>
              </a:rPr>
              <a:t>for </a:t>
            </a:r>
            <a:r>
              <a:rPr sz="1800" spc="-5" dirty="0">
                <a:solidFill>
                  <a:srgbClr val="FFFFFF"/>
                </a:solidFill>
                <a:latin typeface="Times New Roman"/>
                <a:cs typeface="Times New Roman"/>
              </a:rPr>
              <a:t>deciduous  </a:t>
            </a:r>
            <a:r>
              <a:rPr sz="1800" dirty="0">
                <a:solidFill>
                  <a:srgbClr val="FFFFFF"/>
                </a:solidFill>
                <a:latin typeface="Times New Roman"/>
                <a:cs typeface="Times New Roman"/>
              </a:rPr>
              <a:t>teeth is </a:t>
            </a:r>
            <a:r>
              <a:rPr sz="1800" spc="-5" dirty="0">
                <a:solidFill>
                  <a:srgbClr val="FFFFFF"/>
                </a:solidFill>
                <a:latin typeface="Times New Roman"/>
                <a:cs typeface="Times New Roman"/>
              </a:rPr>
              <a:t>seldom necessary </a:t>
            </a:r>
            <a:r>
              <a:rPr sz="1800" dirty="0">
                <a:solidFill>
                  <a:srgbClr val="FFFFFF"/>
                </a:solidFill>
                <a:latin typeface="Times New Roman"/>
                <a:cs typeface="Times New Roman"/>
              </a:rPr>
              <a:t>in a </a:t>
            </a:r>
            <a:r>
              <a:rPr sz="1800" spc="-5" dirty="0">
                <a:solidFill>
                  <a:srgbClr val="FFFFFF"/>
                </a:solidFill>
                <a:latin typeface="Times New Roman"/>
                <a:cs typeface="Times New Roman"/>
              </a:rPr>
              <a:t>normal occlusion but </a:t>
            </a:r>
            <a:r>
              <a:rPr sz="1800" dirty="0">
                <a:solidFill>
                  <a:srgbClr val="FFFFFF"/>
                </a:solidFill>
                <a:latin typeface="Times New Roman"/>
                <a:cs typeface="Times New Roman"/>
              </a:rPr>
              <a:t>with an arch </a:t>
            </a:r>
            <a:r>
              <a:rPr sz="1800" spc="-5" dirty="0">
                <a:solidFill>
                  <a:srgbClr val="FFFFFF"/>
                </a:solidFill>
                <a:latin typeface="Times New Roman"/>
                <a:cs typeface="Times New Roman"/>
              </a:rPr>
              <a:t>length deficiency  </a:t>
            </a:r>
            <a:r>
              <a:rPr sz="1800" dirty="0">
                <a:solidFill>
                  <a:srgbClr val="FFFFFF"/>
                </a:solidFill>
                <a:latin typeface="Times New Roman"/>
                <a:cs typeface="Times New Roman"/>
              </a:rPr>
              <a:t>or overjet </a:t>
            </a:r>
            <a:r>
              <a:rPr sz="1800" spc="-5" dirty="0">
                <a:solidFill>
                  <a:srgbClr val="FFFFFF"/>
                </a:solidFill>
                <a:latin typeface="Times New Roman"/>
                <a:cs typeface="Times New Roman"/>
              </a:rPr>
              <a:t>problem, </a:t>
            </a:r>
            <a:r>
              <a:rPr sz="1800" spc="-10" dirty="0">
                <a:solidFill>
                  <a:srgbClr val="FFFFFF"/>
                </a:solidFill>
                <a:latin typeface="Times New Roman"/>
                <a:cs typeface="Times New Roman"/>
              </a:rPr>
              <a:t>however, </a:t>
            </a:r>
            <a:r>
              <a:rPr sz="1800" spc="-5" dirty="0">
                <a:solidFill>
                  <a:srgbClr val="FFFFFF"/>
                </a:solidFill>
                <a:latin typeface="Times New Roman"/>
                <a:cs typeface="Times New Roman"/>
              </a:rPr>
              <a:t>spaces </a:t>
            </a:r>
            <a:r>
              <a:rPr sz="1800" dirty="0">
                <a:solidFill>
                  <a:srgbClr val="FFFFFF"/>
                </a:solidFill>
                <a:latin typeface="Times New Roman"/>
                <a:cs typeface="Times New Roman"/>
              </a:rPr>
              <a:t>can close</a:t>
            </a:r>
            <a:r>
              <a:rPr sz="1800" spc="-20" dirty="0">
                <a:solidFill>
                  <a:srgbClr val="FFFFFF"/>
                </a:solidFill>
                <a:latin typeface="Times New Roman"/>
                <a:cs typeface="Times New Roman"/>
              </a:rPr>
              <a:t> </a:t>
            </a:r>
            <a:r>
              <a:rPr sz="1800" spc="-15" dirty="0">
                <a:solidFill>
                  <a:srgbClr val="FFFFFF"/>
                </a:solidFill>
                <a:latin typeface="Times New Roman"/>
                <a:cs typeface="Times New Roman"/>
              </a:rPr>
              <a:t>rapidly.</a:t>
            </a:r>
            <a:endParaRPr sz="1800">
              <a:latin typeface="Times New Roman"/>
              <a:cs typeface="Times New Roman"/>
            </a:endParaRPr>
          </a:p>
          <a:p>
            <a:pPr marL="419100" marR="83185" indent="-343535" algn="just">
              <a:lnSpc>
                <a:spcPct val="150000"/>
              </a:lnSpc>
              <a:spcBef>
                <a:spcPts val="434"/>
              </a:spcBef>
              <a:buFont typeface="Arial"/>
              <a:buChar char="•"/>
              <a:tabLst>
                <a:tab pos="419734" algn="l"/>
              </a:tabLst>
            </a:pPr>
            <a:r>
              <a:rPr sz="1800" dirty="0">
                <a:solidFill>
                  <a:srgbClr val="FFFFFF"/>
                </a:solidFill>
                <a:latin typeface="Times New Roman"/>
                <a:cs typeface="Times New Roman"/>
              </a:rPr>
              <a:t>This results in shortening of </a:t>
            </a:r>
            <a:r>
              <a:rPr sz="1800" spc="-5" dirty="0">
                <a:solidFill>
                  <a:srgbClr val="FFFFFF"/>
                </a:solidFill>
                <a:latin typeface="Times New Roman"/>
                <a:cs typeface="Times New Roman"/>
              </a:rPr>
              <a:t>arch length </a:t>
            </a:r>
            <a:r>
              <a:rPr sz="1800" dirty="0">
                <a:solidFill>
                  <a:srgbClr val="FFFFFF"/>
                </a:solidFill>
                <a:latin typeface="Times New Roman"/>
                <a:cs typeface="Times New Roman"/>
              </a:rPr>
              <a:t>on </a:t>
            </a:r>
            <a:r>
              <a:rPr sz="1800" spc="-5" dirty="0">
                <a:solidFill>
                  <a:srgbClr val="FFFFFF"/>
                </a:solidFill>
                <a:latin typeface="Times New Roman"/>
                <a:cs typeface="Times New Roman"/>
              </a:rPr>
              <a:t>the </a:t>
            </a:r>
            <a:r>
              <a:rPr sz="1800" dirty="0">
                <a:solidFill>
                  <a:srgbClr val="FFFFFF"/>
                </a:solidFill>
                <a:latin typeface="Times New Roman"/>
                <a:cs typeface="Times New Roman"/>
              </a:rPr>
              <a:t>side of the </a:t>
            </a:r>
            <a:r>
              <a:rPr sz="1800" spc="-5" dirty="0">
                <a:solidFill>
                  <a:srgbClr val="FFFFFF"/>
                </a:solidFill>
                <a:latin typeface="Times New Roman"/>
                <a:cs typeface="Times New Roman"/>
              </a:rPr>
              <a:t>loss, </a:t>
            </a:r>
            <a:r>
              <a:rPr sz="1800" dirty="0">
                <a:solidFill>
                  <a:srgbClr val="FFFFFF"/>
                </a:solidFill>
                <a:latin typeface="Times New Roman"/>
                <a:cs typeface="Times New Roman"/>
              </a:rPr>
              <a:t>tipping of </a:t>
            </a:r>
            <a:r>
              <a:rPr sz="1800" spc="-5" dirty="0">
                <a:solidFill>
                  <a:srgbClr val="FFFFFF"/>
                </a:solidFill>
                <a:latin typeface="Times New Roman"/>
                <a:cs typeface="Times New Roman"/>
              </a:rPr>
              <a:t>the  </a:t>
            </a:r>
            <a:r>
              <a:rPr sz="1800" dirty="0">
                <a:solidFill>
                  <a:srgbClr val="FFFFFF"/>
                </a:solidFill>
                <a:latin typeface="Times New Roman"/>
                <a:cs typeface="Times New Roman"/>
              </a:rPr>
              <a:t>contiguous teeth and, overeuption of opposing</a:t>
            </a:r>
            <a:r>
              <a:rPr sz="1800" spc="-50" dirty="0">
                <a:solidFill>
                  <a:srgbClr val="FFFFFF"/>
                </a:solidFill>
                <a:latin typeface="Times New Roman"/>
                <a:cs typeface="Times New Roman"/>
              </a:rPr>
              <a:t> </a:t>
            </a:r>
            <a:r>
              <a:rPr sz="1800" dirty="0">
                <a:solidFill>
                  <a:srgbClr val="FFFFFF"/>
                </a:solidFill>
                <a:latin typeface="Times New Roman"/>
                <a:cs typeface="Times New Roman"/>
              </a:rPr>
              <a:t>teeth.</a:t>
            </a:r>
            <a:endParaRPr sz="1800">
              <a:latin typeface="Times New Roman"/>
              <a:cs typeface="Times New Roman"/>
            </a:endParaRPr>
          </a:p>
        </p:txBody>
      </p:sp>
      <p:sp>
        <p:nvSpPr>
          <p:cNvPr id="3" name="object 3"/>
          <p:cNvSpPr/>
          <p:nvPr/>
        </p:nvSpPr>
        <p:spPr>
          <a:xfrm>
            <a:off x="914400" y="4876800"/>
            <a:ext cx="2915412" cy="1810512"/>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object 4"/>
          <p:cNvSpPr/>
          <p:nvPr/>
        </p:nvSpPr>
        <p:spPr>
          <a:xfrm>
            <a:off x="3962400" y="4876800"/>
            <a:ext cx="2895600" cy="182880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6934200" y="4876800"/>
            <a:ext cx="1676400" cy="1828800"/>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6" name="object 6"/>
          <p:cNvSpPr txBox="1"/>
          <p:nvPr/>
        </p:nvSpPr>
        <p:spPr>
          <a:xfrm>
            <a:off x="8324088" y="6465214"/>
            <a:ext cx="309880" cy="177800"/>
          </a:xfrm>
          <a:prstGeom prst="rect">
            <a:avLst/>
          </a:prstGeom>
        </p:spPr>
        <p:txBody>
          <a:bodyPr vert="horz" wrap="square" lIns="0" tIns="0" rIns="0" bIns="0" rtlCol="0">
            <a:spAutoFit/>
          </a:bodyPr>
          <a:lstStyle/>
          <a:p>
            <a:pPr marL="38100">
              <a:lnSpc>
                <a:spcPts val="1240"/>
              </a:lnSpc>
            </a:pPr>
            <a:fld id="{81D60167-4931-47E6-BA6A-407CBD079E47}" type="slidenum">
              <a:rPr sz="1200" dirty="0">
                <a:solidFill>
                  <a:srgbClr val="888888"/>
                </a:solidFill>
                <a:latin typeface="Carlito"/>
                <a:cs typeface="Carlito"/>
              </a:rPr>
              <a:pPr marL="38100">
                <a:lnSpc>
                  <a:spcPts val="1240"/>
                </a:lnSpc>
              </a:pPr>
              <a:t>51</a:t>
            </a:fld>
            <a:endParaRPr sz="1200">
              <a:latin typeface="Carlito"/>
              <a:cs typeface="Carlito"/>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3540" y="185115"/>
            <a:ext cx="8378190" cy="5380990"/>
          </a:xfrm>
          <a:prstGeom prst="rect">
            <a:avLst/>
          </a:prstGeom>
        </p:spPr>
        <p:txBody>
          <a:bodyPr vert="horz" wrap="square" lIns="0" tIns="12700" rIns="0" bIns="0" rtlCol="0">
            <a:spAutoFit/>
          </a:bodyPr>
          <a:lstStyle/>
          <a:p>
            <a:pPr algn="ctr">
              <a:lnSpc>
                <a:spcPct val="100000"/>
              </a:lnSpc>
              <a:spcBef>
                <a:spcPts val="100"/>
              </a:spcBef>
            </a:pPr>
            <a:r>
              <a:rPr sz="1800" u="sng" dirty="0">
                <a:solidFill>
                  <a:srgbClr val="FFFFFF"/>
                </a:solidFill>
                <a:uFill>
                  <a:solidFill>
                    <a:srgbClr val="FFFFFF"/>
                  </a:solidFill>
                </a:uFill>
                <a:latin typeface="Times New Roman"/>
                <a:cs typeface="Times New Roman"/>
              </a:rPr>
              <a:t>Prolonged Retention and </a:t>
            </a:r>
            <a:r>
              <a:rPr sz="1800" u="sng" spc="-5" dirty="0">
                <a:solidFill>
                  <a:srgbClr val="FFFFFF"/>
                </a:solidFill>
                <a:uFill>
                  <a:solidFill>
                    <a:srgbClr val="FFFFFF"/>
                  </a:solidFill>
                </a:uFill>
                <a:latin typeface="Times New Roman"/>
                <a:cs typeface="Times New Roman"/>
              </a:rPr>
              <a:t>Abnormal </a:t>
            </a:r>
            <a:r>
              <a:rPr sz="1800" u="sng" dirty="0">
                <a:solidFill>
                  <a:srgbClr val="FFFFFF"/>
                </a:solidFill>
                <a:uFill>
                  <a:solidFill>
                    <a:srgbClr val="FFFFFF"/>
                  </a:solidFill>
                </a:uFill>
                <a:latin typeface="Times New Roman"/>
                <a:cs typeface="Times New Roman"/>
              </a:rPr>
              <a:t>Resorption of Deciduous</a:t>
            </a:r>
            <a:r>
              <a:rPr sz="1800" u="sng" spc="-175" dirty="0">
                <a:solidFill>
                  <a:srgbClr val="FFFFFF"/>
                </a:solidFill>
                <a:uFill>
                  <a:solidFill>
                    <a:srgbClr val="FFFFFF"/>
                  </a:solidFill>
                </a:uFill>
                <a:latin typeface="Times New Roman"/>
                <a:cs typeface="Times New Roman"/>
              </a:rPr>
              <a:t> </a:t>
            </a:r>
            <a:r>
              <a:rPr sz="1800" u="sng" spc="-25" dirty="0">
                <a:solidFill>
                  <a:srgbClr val="FFFFFF"/>
                </a:solidFill>
                <a:uFill>
                  <a:solidFill>
                    <a:srgbClr val="FFFFFF"/>
                  </a:solidFill>
                </a:uFill>
                <a:latin typeface="Times New Roman"/>
                <a:cs typeface="Times New Roman"/>
              </a:rPr>
              <a:t>Teeth</a:t>
            </a:r>
            <a:endParaRPr sz="1800">
              <a:latin typeface="Times New Roman"/>
              <a:cs typeface="Times New Roman"/>
            </a:endParaRPr>
          </a:p>
          <a:p>
            <a:pPr>
              <a:lnSpc>
                <a:spcPct val="100000"/>
              </a:lnSpc>
              <a:spcBef>
                <a:spcPts val="15"/>
              </a:spcBef>
            </a:pPr>
            <a:endParaRPr sz="1900">
              <a:latin typeface="Times New Roman"/>
              <a:cs typeface="Times New Roman"/>
            </a:endParaRPr>
          </a:p>
          <a:p>
            <a:pPr marL="355600" marR="5080" indent="-342900" algn="just">
              <a:lnSpc>
                <a:spcPct val="150000"/>
              </a:lnSpc>
              <a:buSzPct val="80555"/>
              <a:buFont typeface="Arial"/>
              <a:buChar char="•"/>
              <a:tabLst>
                <a:tab pos="355600" algn="l"/>
              </a:tabLst>
            </a:pPr>
            <a:r>
              <a:rPr sz="1800" dirty="0">
                <a:solidFill>
                  <a:srgbClr val="FFFFFF"/>
                </a:solidFill>
                <a:latin typeface="Times New Roman"/>
                <a:cs typeface="Times New Roman"/>
              </a:rPr>
              <a:t>Over retained </a:t>
            </a:r>
            <a:r>
              <a:rPr sz="1800" spc="-5" dirty="0">
                <a:solidFill>
                  <a:srgbClr val="FFFFFF"/>
                </a:solidFill>
                <a:latin typeface="Times New Roman"/>
                <a:cs typeface="Times New Roman"/>
              </a:rPr>
              <a:t>deciduous teeth cause buccal/labial </a:t>
            </a:r>
            <a:r>
              <a:rPr sz="1800" dirty="0">
                <a:solidFill>
                  <a:srgbClr val="FFFFFF"/>
                </a:solidFill>
                <a:latin typeface="Times New Roman"/>
                <a:cs typeface="Times New Roman"/>
              </a:rPr>
              <a:t>or </a:t>
            </a:r>
            <a:r>
              <a:rPr sz="1800" spc="-5" dirty="0">
                <a:solidFill>
                  <a:srgbClr val="FFFFFF"/>
                </a:solidFill>
                <a:latin typeface="Times New Roman"/>
                <a:cs typeface="Times New Roman"/>
              </a:rPr>
              <a:t>palatal/lingual deflection in </a:t>
            </a:r>
            <a:r>
              <a:rPr sz="1800" dirty="0">
                <a:solidFill>
                  <a:srgbClr val="FFFFFF"/>
                </a:solidFill>
                <a:latin typeface="Times New Roman"/>
                <a:cs typeface="Times New Roman"/>
              </a:rPr>
              <a:t>the  path of eruption of permanent</a:t>
            </a:r>
            <a:r>
              <a:rPr sz="1800" spc="-50" dirty="0">
                <a:solidFill>
                  <a:srgbClr val="FFFFFF"/>
                </a:solidFill>
                <a:latin typeface="Times New Roman"/>
                <a:cs typeface="Times New Roman"/>
              </a:rPr>
              <a:t> </a:t>
            </a:r>
            <a:r>
              <a:rPr sz="1800" spc="-5" dirty="0">
                <a:solidFill>
                  <a:srgbClr val="FFFFFF"/>
                </a:solidFill>
                <a:latin typeface="Times New Roman"/>
                <a:cs typeface="Times New Roman"/>
              </a:rPr>
              <a:t>successors.</a:t>
            </a:r>
            <a:endParaRPr sz="1800">
              <a:latin typeface="Times New Roman"/>
              <a:cs typeface="Times New Roman"/>
            </a:endParaRPr>
          </a:p>
          <a:p>
            <a:pPr marL="355600" indent="-342900" algn="just">
              <a:lnSpc>
                <a:spcPct val="100000"/>
              </a:lnSpc>
              <a:spcBef>
                <a:spcPts val="1510"/>
              </a:spcBef>
              <a:buSzPct val="80555"/>
              <a:buFont typeface="Arial"/>
              <a:buChar char="•"/>
              <a:tabLst>
                <a:tab pos="355600" algn="l"/>
              </a:tabLst>
            </a:pPr>
            <a:r>
              <a:rPr sz="1800" dirty="0">
                <a:solidFill>
                  <a:srgbClr val="FFFFFF"/>
                </a:solidFill>
                <a:latin typeface="Times New Roman"/>
                <a:cs typeface="Times New Roman"/>
              </a:rPr>
              <a:t>A palatally deflected permanent tooth might lead to a cross</a:t>
            </a:r>
            <a:r>
              <a:rPr sz="1800" spc="-190" dirty="0">
                <a:solidFill>
                  <a:srgbClr val="FFFFFF"/>
                </a:solidFill>
                <a:latin typeface="Times New Roman"/>
                <a:cs typeface="Times New Roman"/>
              </a:rPr>
              <a:t> </a:t>
            </a:r>
            <a:r>
              <a:rPr sz="1800" dirty="0">
                <a:solidFill>
                  <a:srgbClr val="FFFFFF"/>
                </a:solidFill>
                <a:latin typeface="Times New Roman"/>
                <a:cs typeface="Times New Roman"/>
              </a:rPr>
              <a:t>bite.</a:t>
            </a:r>
            <a:endParaRPr sz="1800">
              <a:latin typeface="Times New Roman"/>
              <a:cs typeface="Times New Roman"/>
            </a:endParaRPr>
          </a:p>
          <a:p>
            <a:pPr marL="355600" marR="5080" indent="-342900" algn="just">
              <a:lnSpc>
                <a:spcPct val="150000"/>
              </a:lnSpc>
              <a:spcBef>
                <a:spcPts val="434"/>
              </a:spcBef>
              <a:buFont typeface="Arial"/>
              <a:buChar char="•"/>
              <a:tabLst>
                <a:tab pos="355600" algn="l"/>
              </a:tabLst>
            </a:pPr>
            <a:r>
              <a:rPr sz="1800" dirty="0">
                <a:solidFill>
                  <a:srgbClr val="FFFFFF"/>
                </a:solidFill>
                <a:latin typeface="Times New Roman"/>
                <a:cs typeface="Times New Roman"/>
              </a:rPr>
              <a:t>The </a:t>
            </a:r>
            <a:r>
              <a:rPr sz="1800" spc="-5" dirty="0">
                <a:solidFill>
                  <a:srgbClr val="FFFFFF"/>
                </a:solidFill>
                <a:latin typeface="Times New Roman"/>
                <a:cs typeface="Times New Roman"/>
              </a:rPr>
              <a:t>method </a:t>
            </a:r>
            <a:r>
              <a:rPr sz="1800" dirty="0">
                <a:solidFill>
                  <a:srgbClr val="FFFFFF"/>
                </a:solidFill>
                <a:latin typeface="Times New Roman"/>
                <a:cs typeface="Times New Roman"/>
              </a:rPr>
              <a:t>of control </a:t>
            </a:r>
            <a:r>
              <a:rPr sz="1800" spc="-5" dirty="0">
                <a:solidFill>
                  <a:srgbClr val="FFFFFF"/>
                </a:solidFill>
                <a:latin typeface="Times New Roman"/>
                <a:cs typeface="Times New Roman"/>
              </a:rPr>
              <a:t>is removal </a:t>
            </a:r>
            <a:r>
              <a:rPr sz="1800" dirty="0">
                <a:solidFill>
                  <a:srgbClr val="FFFFFF"/>
                </a:solidFill>
                <a:latin typeface="Times New Roman"/>
                <a:cs typeface="Times New Roman"/>
              </a:rPr>
              <a:t>of the </a:t>
            </a:r>
            <a:r>
              <a:rPr sz="1800" spc="-5" dirty="0">
                <a:solidFill>
                  <a:srgbClr val="FFFFFF"/>
                </a:solidFill>
                <a:latin typeface="Times New Roman"/>
                <a:cs typeface="Times New Roman"/>
              </a:rPr>
              <a:t>deciduous </a:t>
            </a:r>
            <a:r>
              <a:rPr sz="1800" dirty="0">
                <a:solidFill>
                  <a:srgbClr val="FFFFFF"/>
                </a:solidFill>
                <a:latin typeface="Times New Roman"/>
                <a:cs typeface="Times New Roman"/>
              </a:rPr>
              <a:t>tooth </a:t>
            </a:r>
            <a:r>
              <a:rPr sz="1800" spc="-5" dirty="0">
                <a:solidFill>
                  <a:srgbClr val="FFFFFF"/>
                </a:solidFill>
                <a:latin typeface="Times New Roman"/>
                <a:cs typeface="Times New Roman"/>
              </a:rPr>
              <a:t>according </a:t>
            </a:r>
            <a:r>
              <a:rPr sz="1800" dirty="0">
                <a:solidFill>
                  <a:srgbClr val="FFFFFF"/>
                </a:solidFill>
                <a:latin typeface="Times New Roman"/>
                <a:cs typeface="Times New Roman"/>
              </a:rPr>
              <a:t>to the timetable  established </a:t>
            </a:r>
            <a:r>
              <a:rPr sz="1800" spc="-10" dirty="0">
                <a:solidFill>
                  <a:srgbClr val="FFFFFF"/>
                </a:solidFill>
                <a:latin typeface="Times New Roman"/>
                <a:cs typeface="Times New Roman"/>
              </a:rPr>
              <a:t>by the </a:t>
            </a:r>
            <a:r>
              <a:rPr sz="1800" spc="-5" dirty="0">
                <a:solidFill>
                  <a:srgbClr val="FFFFFF"/>
                </a:solidFill>
                <a:latin typeface="Times New Roman"/>
                <a:cs typeface="Times New Roman"/>
              </a:rPr>
              <a:t>same tooth </a:t>
            </a:r>
            <a:r>
              <a:rPr sz="1800" dirty="0">
                <a:solidFill>
                  <a:srgbClr val="FFFFFF"/>
                </a:solidFill>
                <a:latin typeface="Times New Roman"/>
                <a:cs typeface="Times New Roman"/>
              </a:rPr>
              <a:t>in </a:t>
            </a:r>
            <a:r>
              <a:rPr sz="1800" spc="-5" dirty="0">
                <a:solidFill>
                  <a:srgbClr val="FFFFFF"/>
                </a:solidFill>
                <a:latin typeface="Times New Roman"/>
                <a:cs typeface="Times New Roman"/>
              </a:rPr>
              <a:t>the remaining quadrants </a:t>
            </a:r>
            <a:r>
              <a:rPr sz="1800" dirty="0">
                <a:solidFill>
                  <a:srgbClr val="FFFFFF"/>
                </a:solidFill>
                <a:latin typeface="Times New Roman"/>
                <a:cs typeface="Times New Roman"/>
              </a:rPr>
              <a:t>of the </a:t>
            </a:r>
            <a:r>
              <a:rPr sz="1800" spc="-5" dirty="0">
                <a:solidFill>
                  <a:srgbClr val="FFFFFF"/>
                </a:solidFill>
                <a:latin typeface="Times New Roman"/>
                <a:cs typeface="Times New Roman"/>
              </a:rPr>
              <a:t>mouth </a:t>
            </a:r>
            <a:r>
              <a:rPr sz="1800" dirty="0">
                <a:solidFill>
                  <a:srgbClr val="FFFFFF"/>
                </a:solidFill>
                <a:latin typeface="Times New Roman"/>
                <a:cs typeface="Times New Roman"/>
              </a:rPr>
              <a:t>and creating a  tract, for the </a:t>
            </a:r>
            <a:r>
              <a:rPr sz="1800" spc="-5" dirty="0">
                <a:solidFill>
                  <a:srgbClr val="FFFFFF"/>
                </a:solidFill>
                <a:latin typeface="Times New Roman"/>
                <a:cs typeface="Times New Roman"/>
              </a:rPr>
              <a:t>permanent </a:t>
            </a:r>
            <a:r>
              <a:rPr sz="1800" dirty="0">
                <a:solidFill>
                  <a:srgbClr val="FFFFFF"/>
                </a:solidFill>
                <a:latin typeface="Times New Roman"/>
                <a:cs typeface="Times New Roman"/>
              </a:rPr>
              <a:t>tooth to erupt toward </a:t>
            </a:r>
            <a:r>
              <a:rPr sz="1800" spc="-5" dirty="0">
                <a:solidFill>
                  <a:srgbClr val="FFFFFF"/>
                </a:solidFill>
                <a:latin typeface="Times New Roman"/>
                <a:cs typeface="Times New Roman"/>
              </a:rPr>
              <a:t>its normal </a:t>
            </a:r>
            <a:r>
              <a:rPr sz="1800" dirty="0">
                <a:solidFill>
                  <a:srgbClr val="FFFFFF"/>
                </a:solidFill>
                <a:latin typeface="Times New Roman"/>
                <a:cs typeface="Times New Roman"/>
              </a:rPr>
              <a:t>position in the</a:t>
            </a:r>
            <a:r>
              <a:rPr sz="1800" spc="-55" dirty="0">
                <a:solidFill>
                  <a:srgbClr val="FFFFFF"/>
                </a:solidFill>
                <a:latin typeface="Times New Roman"/>
                <a:cs typeface="Times New Roman"/>
              </a:rPr>
              <a:t> </a:t>
            </a:r>
            <a:r>
              <a:rPr sz="1800" spc="-5" dirty="0">
                <a:solidFill>
                  <a:srgbClr val="FFFFFF"/>
                </a:solidFill>
                <a:latin typeface="Times New Roman"/>
                <a:cs typeface="Times New Roman"/>
              </a:rPr>
              <a:t>mouth.</a:t>
            </a:r>
            <a:endParaRPr sz="1800">
              <a:latin typeface="Times New Roman"/>
              <a:cs typeface="Times New Roman"/>
            </a:endParaRPr>
          </a:p>
          <a:p>
            <a:pPr marL="355600" marR="5715" indent="-342900" algn="just">
              <a:lnSpc>
                <a:spcPct val="150000"/>
              </a:lnSpc>
              <a:spcBef>
                <a:spcPts val="434"/>
              </a:spcBef>
              <a:buFont typeface="Arial"/>
              <a:buChar char="•"/>
              <a:tabLst>
                <a:tab pos="355600" algn="l"/>
              </a:tabLst>
            </a:pPr>
            <a:r>
              <a:rPr sz="1800" dirty="0">
                <a:solidFill>
                  <a:srgbClr val="FFFFFF"/>
                </a:solidFill>
                <a:latin typeface="Times New Roman"/>
                <a:cs typeface="Times New Roman"/>
              </a:rPr>
              <a:t>Prolonged </a:t>
            </a:r>
            <a:r>
              <a:rPr sz="1800" spc="-5" dirty="0">
                <a:solidFill>
                  <a:srgbClr val="FFFFFF"/>
                </a:solidFill>
                <a:latin typeface="Times New Roman"/>
                <a:cs typeface="Times New Roman"/>
              </a:rPr>
              <a:t>retention </a:t>
            </a:r>
            <a:r>
              <a:rPr sz="1800" dirty="0">
                <a:solidFill>
                  <a:srgbClr val="FFFFFF"/>
                </a:solidFill>
                <a:latin typeface="Times New Roman"/>
                <a:cs typeface="Times New Roman"/>
              </a:rPr>
              <a:t>of deciduous teeth </a:t>
            </a:r>
            <a:r>
              <a:rPr sz="1800" spc="-5" dirty="0">
                <a:solidFill>
                  <a:srgbClr val="FFFFFF"/>
                </a:solidFill>
                <a:latin typeface="Times New Roman"/>
                <a:cs typeface="Times New Roman"/>
              </a:rPr>
              <a:t>is one </a:t>
            </a:r>
            <a:r>
              <a:rPr sz="1800" dirty="0">
                <a:solidFill>
                  <a:srgbClr val="FFFFFF"/>
                </a:solidFill>
                <a:latin typeface="Times New Roman"/>
                <a:cs typeface="Times New Roman"/>
              </a:rPr>
              <a:t>of </a:t>
            </a:r>
            <a:r>
              <a:rPr sz="1800" spc="-5" dirty="0">
                <a:solidFill>
                  <a:srgbClr val="FFFFFF"/>
                </a:solidFill>
                <a:latin typeface="Times New Roman"/>
                <a:cs typeface="Times New Roman"/>
              </a:rPr>
              <a:t>the characteristic signs </a:t>
            </a:r>
            <a:r>
              <a:rPr sz="1800" dirty="0">
                <a:solidFill>
                  <a:srgbClr val="FFFFFF"/>
                </a:solidFill>
                <a:latin typeface="Times New Roman"/>
                <a:cs typeface="Times New Roman"/>
              </a:rPr>
              <a:t>in a </a:t>
            </a:r>
            <a:r>
              <a:rPr sz="1800" spc="-5" dirty="0">
                <a:solidFill>
                  <a:srgbClr val="FFFFFF"/>
                </a:solidFill>
                <a:latin typeface="Times New Roman"/>
                <a:cs typeface="Times New Roman"/>
              </a:rPr>
              <a:t>history </a:t>
            </a:r>
            <a:r>
              <a:rPr sz="1800" spc="-15" dirty="0">
                <a:solidFill>
                  <a:srgbClr val="FFFFFF"/>
                </a:solidFill>
                <a:latin typeface="Times New Roman"/>
                <a:cs typeface="Times New Roman"/>
              </a:rPr>
              <a:t>of  </a:t>
            </a:r>
            <a:r>
              <a:rPr sz="1800" dirty="0">
                <a:solidFill>
                  <a:srgbClr val="FFFFFF"/>
                </a:solidFill>
                <a:latin typeface="Times New Roman"/>
                <a:cs typeface="Times New Roman"/>
              </a:rPr>
              <a:t>hypothyroidism.</a:t>
            </a:r>
            <a:endParaRPr sz="1800">
              <a:latin typeface="Times New Roman"/>
              <a:cs typeface="Times New Roman"/>
            </a:endParaRPr>
          </a:p>
          <a:p>
            <a:pPr marL="355600" indent="-342900" algn="just">
              <a:lnSpc>
                <a:spcPct val="100000"/>
              </a:lnSpc>
              <a:spcBef>
                <a:spcPts val="1510"/>
              </a:spcBef>
              <a:buFont typeface="Arial"/>
              <a:buChar char="•"/>
              <a:tabLst>
                <a:tab pos="355600" algn="l"/>
              </a:tabLst>
            </a:pPr>
            <a:r>
              <a:rPr sz="1800" dirty="0">
                <a:solidFill>
                  <a:srgbClr val="FFFFFF"/>
                </a:solidFill>
                <a:latin typeface="Times New Roman"/>
                <a:cs typeface="Times New Roman"/>
              </a:rPr>
              <a:t>Another </a:t>
            </a:r>
            <a:r>
              <a:rPr sz="1800" spc="-5" dirty="0">
                <a:solidFill>
                  <a:srgbClr val="FFFFFF"/>
                </a:solidFill>
                <a:latin typeface="Times New Roman"/>
                <a:cs typeface="Times New Roman"/>
              </a:rPr>
              <a:t>possible </a:t>
            </a:r>
            <a:r>
              <a:rPr sz="1800" dirty="0">
                <a:solidFill>
                  <a:srgbClr val="FFFFFF"/>
                </a:solidFill>
                <a:latin typeface="Times New Roman"/>
                <a:cs typeface="Times New Roman"/>
              </a:rPr>
              <a:t>factor in prolonged retention of deciduous teeth </a:t>
            </a:r>
            <a:r>
              <a:rPr sz="1800" spc="-5" dirty="0">
                <a:solidFill>
                  <a:srgbClr val="FFFFFF"/>
                </a:solidFill>
                <a:latin typeface="Times New Roman"/>
                <a:cs typeface="Times New Roman"/>
              </a:rPr>
              <a:t>is</a:t>
            </a:r>
            <a:r>
              <a:rPr sz="1800" spc="-175" dirty="0">
                <a:solidFill>
                  <a:srgbClr val="FFFFFF"/>
                </a:solidFill>
                <a:latin typeface="Times New Roman"/>
                <a:cs typeface="Times New Roman"/>
              </a:rPr>
              <a:t> </a:t>
            </a:r>
            <a:r>
              <a:rPr sz="1800" dirty="0">
                <a:solidFill>
                  <a:srgbClr val="FFC000"/>
                </a:solidFill>
                <a:latin typeface="Times New Roman"/>
                <a:cs typeface="Times New Roman"/>
              </a:rPr>
              <a:t>Ankylosis</a:t>
            </a:r>
            <a:r>
              <a:rPr sz="1800" dirty="0">
                <a:solidFill>
                  <a:srgbClr val="FFFFFF"/>
                </a:solidFill>
                <a:latin typeface="Times New Roman"/>
                <a:cs typeface="Times New Roman"/>
              </a:rPr>
              <a:t>.</a:t>
            </a:r>
            <a:endParaRPr sz="1800">
              <a:latin typeface="Times New Roman"/>
              <a:cs typeface="Times New Roman"/>
            </a:endParaRPr>
          </a:p>
          <a:p>
            <a:pPr marL="355600" marR="6350" indent="-342900" algn="just">
              <a:lnSpc>
                <a:spcPct val="150000"/>
              </a:lnSpc>
              <a:spcBef>
                <a:spcPts val="434"/>
              </a:spcBef>
              <a:buFont typeface="Arial"/>
              <a:buChar char="•"/>
              <a:tabLst>
                <a:tab pos="355600" algn="l"/>
              </a:tabLst>
            </a:pPr>
            <a:r>
              <a:rPr sz="1800" dirty="0">
                <a:solidFill>
                  <a:srgbClr val="FFFFFF"/>
                </a:solidFill>
                <a:latin typeface="Times New Roman"/>
                <a:cs typeface="Times New Roman"/>
              </a:rPr>
              <a:t>Even when </a:t>
            </a:r>
            <a:r>
              <a:rPr sz="1800" spc="-5" dirty="0">
                <a:solidFill>
                  <a:srgbClr val="FFFFFF"/>
                </a:solidFill>
                <a:latin typeface="Times New Roman"/>
                <a:cs typeface="Times New Roman"/>
              </a:rPr>
              <a:t>the </a:t>
            </a:r>
            <a:r>
              <a:rPr sz="1800" dirty="0">
                <a:solidFill>
                  <a:srgbClr val="FFFFFF"/>
                </a:solidFill>
                <a:latin typeface="Times New Roman"/>
                <a:cs typeface="Times New Roman"/>
              </a:rPr>
              <a:t>deciduous </a:t>
            </a:r>
            <a:r>
              <a:rPr sz="1800" spc="-5" dirty="0">
                <a:solidFill>
                  <a:srgbClr val="FFFFFF"/>
                </a:solidFill>
                <a:latin typeface="Times New Roman"/>
                <a:cs typeface="Times New Roman"/>
              </a:rPr>
              <a:t>teeth </a:t>
            </a:r>
            <a:r>
              <a:rPr sz="1800" dirty="0">
                <a:solidFill>
                  <a:srgbClr val="FFFFFF"/>
                </a:solidFill>
                <a:latin typeface="Times New Roman"/>
                <a:cs typeface="Times New Roman"/>
              </a:rPr>
              <a:t>appear to be </a:t>
            </a:r>
            <a:r>
              <a:rPr sz="1800" spc="-5" dirty="0">
                <a:solidFill>
                  <a:srgbClr val="FFFFFF"/>
                </a:solidFill>
                <a:latin typeface="Times New Roman"/>
                <a:cs typeface="Times New Roman"/>
              </a:rPr>
              <a:t>lost </a:t>
            </a:r>
            <a:r>
              <a:rPr sz="1800" dirty="0">
                <a:solidFill>
                  <a:srgbClr val="FFFFFF"/>
                </a:solidFill>
                <a:latin typeface="Times New Roman"/>
                <a:cs typeface="Times New Roman"/>
              </a:rPr>
              <a:t>on </a:t>
            </a:r>
            <a:r>
              <a:rPr sz="1800" spc="-5" dirty="0">
                <a:solidFill>
                  <a:srgbClr val="FFFFFF"/>
                </a:solidFill>
                <a:latin typeface="Times New Roman"/>
                <a:cs typeface="Times New Roman"/>
              </a:rPr>
              <a:t>time, the </a:t>
            </a:r>
            <a:r>
              <a:rPr sz="1800" dirty="0">
                <a:solidFill>
                  <a:srgbClr val="FFFFFF"/>
                </a:solidFill>
                <a:latin typeface="Times New Roman"/>
                <a:cs typeface="Times New Roman"/>
              </a:rPr>
              <a:t>patient </a:t>
            </a:r>
            <a:r>
              <a:rPr sz="1800" spc="-5" dirty="0">
                <a:solidFill>
                  <a:srgbClr val="FFFFFF"/>
                </a:solidFill>
                <a:latin typeface="Times New Roman"/>
                <a:cs typeface="Times New Roman"/>
              </a:rPr>
              <a:t>should </a:t>
            </a:r>
            <a:r>
              <a:rPr sz="1800" spc="-15" dirty="0">
                <a:solidFill>
                  <a:srgbClr val="FFFFFF"/>
                </a:solidFill>
                <a:latin typeface="Times New Roman"/>
                <a:cs typeface="Times New Roman"/>
              </a:rPr>
              <a:t>be  </a:t>
            </a:r>
            <a:r>
              <a:rPr sz="1800" dirty="0">
                <a:solidFill>
                  <a:srgbClr val="FFFFFF"/>
                </a:solidFill>
                <a:latin typeface="Times New Roman"/>
                <a:cs typeface="Times New Roman"/>
              </a:rPr>
              <a:t>observed until the permanent teeth</a:t>
            </a:r>
            <a:r>
              <a:rPr sz="1800" spc="-55" dirty="0">
                <a:solidFill>
                  <a:srgbClr val="FFFFFF"/>
                </a:solidFill>
                <a:latin typeface="Times New Roman"/>
                <a:cs typeface="Times New Roman"/>
              </a:rPr>
              <a:t> </a:t>
            </a:r>
            <a:r>
              <a:rPr sz="1800" dirty="0">
                <a:solidFill>
                  <a:srgbClr val="FFFFFF"/>
                </a:solidFill>
                <a:latin typeface="Times New Roman"/>
                <a:cs typeface="Times New Roman"/>
              </a:rPr>
              <a:t>erupt.</a:t>
            </a:r>
            <a:endParaRPr sz="1800">
              <a:latin typeface="Times New Roman"/>
              <a:cs typeface="Times New Roman"/>
            </a:endParaRPr>
          </a:p>
        </p:txBody>
      </p:sp>
      <p:sp>
        <p:nvSpPr>
          <p:cNvPr id="3" name="object 3"/>
          <p:cNvSpPr/>
          <p:nvPr/>
        </p:nvSpPr>
        <p:spPr>
          <a:xfrm>
            <a:off x="6172200" y="5334000"/>
            <a:ext cx="1981200" cy="13716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object 4"/>
          <p:cNvSpPr/>
          <p:nvPr/>
        </p:nvSpPr>
        <p:spPr>
          <a:xfrm>
            <a:off x="4572000" y="5334000"/>
            <a:ext cx="1502664" cy="137160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txBox="1"/>
          <p:nvPr/>
        </p:nvSpPr>
        <p:spPr>
          <a:xfrm>
            <a:off x="8324088" y="6465214"/>
            <a:ext cx="309880" cy="177800"/>
          </a:xfrm>
          <a:prstGeom prst="rect">
            <a:avLst/>
          </a:prstGeom>
        </p:spPr>
        <p:txBody>
          <a:bodyPr vert="horz" wrap="square" lIns="0" tIns="0" rIns="0" bIns="0" rtlCol="0">
            <a:spAutoFit/>
          </a:bodyPr>
          <a:lstStyle/>
          <a:p>
            <a:pPr marL="38100">
              <a:lnSpc>
                <a:spcPts val="1240"/>
              </a:lnSpc>
            </a:pPr>
            <a:fld id="{81D60167-4931-47E6-BA6A-407CBD079E47}" type="slidenum">
              <a:rPr sz="1200" dirty="0">
                <a:solidFill>
                  <a:srgbClr val="888888"/>
                </a:solidFill>
                <a:latin typeface="Carlito"/>
                <a:cs typeface="Carlito"/>
              </a:rPr>
              <a:pPr marL="38100">
                <a:lnSpc>
                  <a:spcPts val="1240"/>
                </a:lnSpc>
              </a:pPr>
              <a:t>52</a:t>
            </a:fld>
            <a:endParaRPr sz="1200">
              <a:latin typeface="Carlito"/>
              <a:cs typeface="Carlito"/>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3540" y="223215"/>
            <a:ext cx="8376920" cy="4574540"/>
          </a:xfrm>
          <a:prstGeom prst="rect">
            <a:avLst/>
          </a:prstGeom>
        </p:spPr>
        <p:txBody>
          <a:bodyPr vert="horz" wrap="square" lIns="0" tIns="12700" rIns="0" bIns="0" rtlCol="0">
            <a:spAutoFit/>
          </a:bodyPr>
          <a:lstStyle/>
          <a:p>
            <a:pPr marR="146685" algn="ctr">
              <a:lnSpc>
                <a:spcPct val="100000"/>
              </a:lnSpc>
              <a:spcBef>
                <a:spcPts val="100"/>
              </a:spcBef>
            </a:pPr>
            <a:r>
              <a:rPr sz="1800" u="sng" dirty="0">
                <a:solidFill>
                  <a:srgbClr val="FFFFFF"/>
                </a:solidFill>
                <a:uFill>
                  <a:solidFill>
                    <a:srgbClr val="FFFFFF"/>
                  </a:solidFill>
                </a:uFill>
                <a:latin typeface="Times New Roman"/>
                <a:cs typeface="Times New Roman"/>
              </a:rPr>
              <a:t>Delayed Eruption of Permanent</a:t>
            </a:r>
            <a:r>
              <a:rPr sz="1800" u="sng" spc="-100" dirty="0">
                <a:solidFill>
                  <a:srgbClr val="FFFFFF"/>
                </a:solidFill>
                <a:uFill>
                  <a:solidFill>
                    <a:srgbClr val="FFFFFF"/>
                  </a:solidFill>
                </a:uFill>
                <a:latin typeface="Times New Roman"/>
                <a:cs typeface="Times New Roman"/>
              </a:rPr>
              <a:t> </a:t>
            </a:r>
            <a:r>
              <a:rPr sz="1800" u="sng" spc="-25" dirty="0">
                <a:solidFill>
                  <a:srgbClr val="FFFFFF"/>
                </a:solidFill>
                <a:uFill>
                  <a:solidFill>
                    <a:srgbClr val="FFFFFF"/>
                  </a:solidFill>
                </a:uFill>
                <a:latin typeface="Times New Roman"/>
                <a:cs typeface="Times New Roman"/>
              </a:rPr>
              <a:t>Teeth</a:t>
            </a:r>
            <a:endParaRPr sz="1800">
              <a:latin typeface="Times New Roman"/>
              <a:cs typeface="Times New Roman"/>
            </a:endParaRPr>
          </a:p>
          <a:p>
            <a:pPr>
              <a:lnSpc>
                <a:spcPct val="100000"/>
              </a:lnSpc>
              <a:spcBef>
                <a:spcPts val="45"/>
              </a:spcBef>
            </a:pPr>
            <a:endParaRPr sz="2550">
              <a:latin typeface="Times New Roman"/>
              <a:cs typeface="Times New Roman"/>
            </a:endParaRPr>
          </a:p>
          <a:p>
            <a:pPr marL="356870">
              <a:lnSpc>
                <a:spcPct val="100000"/>
              </a:lnSpc>
            </a:pPr>
            <a:r>
              <a:rPr sz="1800" dirty="0">
                <a:solidFill>
                  <a:srgbClr val="FFFFFF"/>
                </a:solidFill>
                <a:latin typeface="Times New Roman"/>
                <a:cs typeface="Times New Roman"/>
              </a:rPr>
              <a:t>Possibility of delayed eruption of </a:t>
            </a:r>
            <a:r>
              <a:rPr sz="1800" spc="-5" dirty="0">
                <a:solidFill>
                  <a:srgbClr val="FFFFFF"/>
                </a:solidFill>
                <a:latin typeface="Times New Roman"/>
                <a:cs typeface="Times New Roman"/>
              </a:rPr>
              <a:t>permanent </a:t>
            </a:r>
            <a:r>
              <a:rPr sz="1800" dirty="0">
                <a:solidFill>
                  <a:srgbClr val="FFFFFF"/>
                </a:solidFill>
                <a:latin typeface="Times New Roman"/>
                <a:cs typeface="Times New Roman"/>
              </a:rPr>
              <a:t>teeth </a:t>
            </a:r>
            <a:r>
              <a:rPr sz="1800" spc="-5" dirty="0">
                <a:solidFill>
                  <a:srgbClr val="FFFFFF"/>
                </a:solidFill>
                <a:latin typeface="Times New Roman"/>
                <a:cs typeface="Times New Roman"/>
              </a:rPr>
              <a:t>may </a:t>
            </a:r>
            <a:r>
              <a:rPr sz="1800" dirty="0">
                <a:solidFill>
                  <a:srgbClr val="FFFFFF"/>
                </a:solidFill>
                <a:latin typeface="Times New Roman"/>
                <a:cs typeface="Times New Roman"/>
              </a:rPr>
              <a:t>be </a:t>
            </a:r>
            <a:r>
              <a:rPr sz="1800" spc="-5" dirty="0">
                <a:solidFill>
                  <a:srgbClr val="FFFFFF"/>
                </a:solidFill>
                <a:latin typeface="Times New Roman"/>
                <a:cs typeface="Times New Roman"/>
              </a:rPr>
              <a:t>seen </a:t>
            </a:r>
            <a:r>
              <a:rPr sz="1800" dirty="0">
                <a:solidFill>
                  <a:srgbClr val="FFFFFF"/>
                </a:solidFill>
                <a:latin typeface="Times New Roman"/>
                <a:cs typeface="Times New Roman"/>
              </a:rPr>
              <a:t>because</a:t>
            </a:r>
            <a:r>
              <a:rPr sz="1800" spc="-65" dirty="0">
                <a:solidFill>
                  <a:srgbClr val="FFFFFF"/>
                </a:solidFill>
                <a:latin typeface="Times New Roman"/>
                <a:cs typeface="Times New Roman"/>
              </a:rPr>
              <a:t> </a:t>
            </a:r>
            <a:r>
              <a:rPr sz="1800" dirty="0">
                <a:solidFill>
                  <a:srgbClr val="FFFFFF"/>
                </a:solidFill>
                <a:latin typeface="Times New Roman"/>
                <a:cs typeface="Times New Roman"/>
              </a:rPr>
              <a:t>of:</a:t>
            </a:r>
            <a:endParaRPr sz="1800">
              <a:latin typeface="Times New Roman"/>
              <a:cs typeface="Times New Roman"/>
            </a:endParaRPr>
          </a:p>
          <a:p>
            <a:pPr marL="355600" indent="-342900">
              <a:lnSpc>
                <a:spcPct val="100000"/>
              </a:lnSpc>
              <a:spcBef>
                <a:spcPts val="1515"/>
              </a:spcBef>
              <a:buFont typeface="Arial"/>
              <a:buChar char="•"/>
              <a:tabLst>
                <a:tab pos="354965" algn="l"/>
                <a:tab pos="355600" algn="l"/>
              </a:tabLst>
            </a:pPr>
            <a:r>
              <a:rPr sz="1800" dirty="0">
                <a:solidFill>
                  <a:srgbClr val="FFFFFF"/>
                </a:solidFill>
                <a:latin typeface="Times New Roman"/>
                <a:cs typeface="Times New Roman"/>
              </a:rPr>
              <a:t>Endocrine disorders (such </a:t>
            </a:r>
            <a:r>
              <a:rPr sz="1800" spc="-5" dirty="0">
                <a:solidFill>
                  <a:srgbClr val="FFFFFF"/>
                </a:solidFill>
                <a:latin typeface="Times New Roman"/>
                <a:cs typeface="Times New Roman"/>
              </a:rPr>
              <a:t>as</a:t>
            </a:r>
            <a:r>
              <a:rPr sz="1800" spc="-30" dirty="0">
                <a:solidFill>
                  <a:srgbClr val="FFFFFF"/>
                </a:solidFill>
                <a:latin typeface="Times New Roman"/>
                <a:cs typeface="Times New Roman"/>
              </a:rPr>
              <a:t> </a:t>
            </a:r>
            <a:r>
              <a:rPr sz="1800" dirty="0">
                <a:solidFill>
                  <a:srgbClr val="FFFFFF"/>
                </a:solidFill>
                <a:latin typeface="Times New Roman"/>
                <a:cs typeface="Times New Roman"/>
              </a:rPr>
              <a:t>hypothyroidism).</a:t>
            </a:r>
            <a:endParaRPr sz="1800">
              <a:latin typeface="Times New Roman"/>
              <a:cs typeface="Times New Roman"/>
            </a:endParaRPr>
          </a:p>
          <a:p>
            <a:pPr marL="355600" indent="-342900">
              <a:lnSpc>
                <a:spcPct val="100000"/>
              </a:lnSpc>
              <a:spcBef>
                <a:spcPts val="1510"/>
              </a:spcBef>
              <a:buFont typeface="Arial"/>
              <a:buChar char="•"/>
              <a:tabLst>
                <a:tab pos="354965" algn="l"/>
                <a:tab pos="355600" algn="l"/>
              </a:tabLst>
            </a:pPr>
            <a:r>
              <a:rPr sz="1800" dirty="0">
                <a:solidFill>
                  <a:srgbClr val="FFFFFF"/>
                </a:solidFill>
                <a:latin typeface="Times New Roman"/>
                <a:cs typeface="Times New Roman"/>
              </a:rPr>
              <a:t>Presence </a:t>
            </a:r>
            <a:r>
              <a:rPr sz="1800" spc="-5" dirty="0">
                <a:solidFill>
                  <a:srgbClr val="FFFFFF"/>
                </a:solidFill>
                <a:latin typeface="Times New Roman"/>
                <a:cs typeface="Times New Roman"/>
              </a:rPr>
              <a:t>of </a:t>
            </a:r>
            <a:r>
              <a:rPr sz="1800" dirty="0">
                <a:solidFill>
                  <a:srgbClr val="FFFFFF"/>
                </a:solidFill>
                <a:latin typeface="Times New Roman"/>
                <a:cs typeface="Times New Roman"/>
              </a:rPr>
              <a:t>a </a:t>
            </a:r>
            <a:r>
              <a:rPr sz="1800" spc="-5" dirty="0">
                <a:solidFill>
                  <a:srgbClr val="FFFFFF"/>
                </a:solidFill>
                <a:latin typeface="Times New Roman"/>
                <a:cs typeface="Times New Roman"/>
              </a:rPr>
              <a:t>supernumerary </a:t>
            </a:r>
            <a:r>
              <a:rPr sz="1800" dirty="0">
                <a:solidFill>
                  <a:srgbClr val="FFFFFF"/>
                </a:solidFill>
                <a:latin typeface="Times New Roman"/>
                <a:cs typeface="Times New Roman"/>
              </a:rPr>
              <a:t>tooth </a:t>
            </a:r>
            <a:r>
              <a:rPr sz="1800" spc="-5" dirty="0">
                <a:solidFill>
                  <a:srgbClr val="FFFFFF"/>
                </a:solidFill>
                <a:latin typeface="Times New Roman"/>
                <a:cs typeface="Times New Roman"/>
              </a:rPr>
              <a:t>or </a:t>
            </a:r>
            <a:r>
              <a:rPr sz="1800" dirty="0">
                <a:solidFill>
                  <a:srgbClr val="FFFFFF"/>
                </a:solidFill>
                <a:latin typeface="Times New Roman"/>
                <a:cs typeface="Times New Roman"/>
              </a:rPr>
              <a:t>deciduous root (Road</a:t>
            </a:r>
            <a:r>
              <a:rPr sz="1800" spc="-40" dirty="0">
                <a:solidFill>
                  <a:srgbClr val="FFFFFF"/>
                </a:solidFill>
                <a:latin typeface="Times New Roman"/>
                <a:cs typeface="Times New Roman"/>
              </a:rPr>
              <a:t> </a:t>
            </a:r>
            <a:r>
              <a:rPr sz="1800" dirty="0">
                <a:solidFill>
                  <a:srgbClr val="FFFFFF"/>
                </a:solidFill>
                <a:latin typeface="Times New Roman"/>
                <a:cs typeface="Times New Roman"/>
              </a:rPr>
              <a:t>block).</a:t>
            </a:r>
            <a:endParaRPr sz="1800">
              <a:latin typeface="Times New Roman"/>
              <a:cs typeface="Times New Roman"/>
            </a:endParaRPr>
          </a:p>
          <a:p>
            <a:pPr marL="355600" indent="-342900">
              <a:lnSpc>
                <a:spcPct val="100000"/>
              </a:lnSpc>
              <a:spcBef>
                <a:spcPts val="1515"/>
              </a:spcBef>
              <a:buFont typeface="Arial"/>
              <a:buChar char="•"/>
              <a:tabLst>
                <a:tab pos="354965" algn="l"/>
                <a:tab pos="355600" algn="l"/>
              </a:tabLst>
            </a:pPr>
            <a:r>
              <a:rPr sz="1800" dirty="0">
                <a:solidFill>
                  <a:srgbClr val="FFFFFF"/>
                </a:solidFill>
                <a:latin typeface="Times New Roman"/>
                <a:cs typeface="Times New Roman"/>
              </a:rPr>
              <a:t>Ankylosed deciduous</a:t>
            </a:r>
            <a:r>
              <a:rPr sz="1800" spc="-55" dirty="0">
                <a:solidFill>
                  <a:srgbClr val="FFFFFF"/>
                </a:solidFill>
                <a:latin typeface="Times New Roman"/>
                <a:cs typeface="Times New Roman"/>
              </a:rPr>
              <a:t> </a:t>
            </a:r>
            <a:r>
              <a:rPr sz="1800" dirty="0">
                <a:solidFill>
                  <a:srgbClr val="FFFFFF"/>
                </a:solidFill>
                <a:latin typeface="Times New Roman"/>
                <a:cs typeface="Times New Roman"/>
              </a:rPr>
              <a:t>teeth</a:t>
            </a:r>
            <a:endParaRPr sz="1800">
              <a:latin typeface="Times New Roman"/>
              <a:cs typeface="Times New Roman"/>
            </a:endParaRPr>
          </a:p>
          <a:p>
            <a:pPr marL="355600" indent="-342900">
              <a:lnSpc>
                <a:spcPct val="100000"/>
              </a:lnSpc>
              <a:spcBef>
                <a:spcPts val="1515"/>
              </a:spcBef>
              <a:buFont typeface="Arial"/>
              <a:buChar char="•"/>
              <a:tabLst>
                <a:tab pos="354965" algn="l"/>
                <a:tab pos="355600" algn="l"/>
              </a:tabLst>
            </a:pPr>
            <a:r>
              <a:rPr sz="1800" dirty="0">
                <a:solidFill>
                  <a:srgbClr val="FFFFFF"/>
                </a:solidFill>
                <a:latin typeface="Times New Roman"/>
                <a:cs typeface="Times New Roman"/>
              </a:rPr>
              <a:t>Presence of cysts and</a:t>
            </a:r>
            <a:r>
              <a:rPr sz="1800" spc="-50" dirty="0">
                <a:solidFill>
                  <a:srgbClr val="FFFFFF"/>
                </a:solidFill>
                <a:latin typeface="Times New Roman"/>
                <a:cs typeface="Times New Roman"/>
              </a:rPr>
              <a:t> </a:t>
            </a:r>
            <a:r>
              <a:rPr sz="1800" dirty="0">
                <a:solidFill>
                  <a:srgbClr val="FFFFFF"/>
                </a:solidFill>
                <a:latin typeface="Times New Roman"/>
                <a:cs typeface="Times New Roman"/>
              </a:rPr>
              <a:t>odontomas</a:t>
            </a:r>
            <a:endParaRPr sz="1800">
              <a:latin typeface="Times New Roman"/>
              <a:cs typeface="Times New Roman"/>
            </a:endParaRPr>
          </a:p>
          <a:p>
            <a:pPr marL="355600" indent="-342900">
              <a:lnSpc>
                <a:spcPct val="100000"/>
              </a:lnSpc>
              <a:spcBef>
                <a:spcPts val="1510"/>
              </a:spcBef>
              <a:buFont typeface="Arial"/>
              <a:buChar char="•"/>
              <a:tabLst>
                <a:tab pos="354965" algn="l"/>
                <a:tab pos="355600" algn="l"/>
                <a:tab pos="1018540" algn="l"/>
                <a:tab pos="1298575" algn="l"/>
                <a:tab pos="1705610" algn="l"/>
                <a:tab pos="2519680" algn="l"/>
                <a:tab pos="3283585" algn="l"/>
                <a:tab pos="3601720" algn="l"/>
                <a:tab pos="3832225" algn="l"/>
                <a:tab pos="4822825" algn="l"/>
                <a:tab pos="5719445" algn="l"/>
                <a:tab pos="6202680" algn="l"/>
                <a:tab pos="6877684" algn="l"/>
                <a:tab pos="7703820" algn="l"/>
              </a:tabLst>
            </a:pPr>
            <a:r>
              <a:rPr sz="1800" dirty="0">
                <a:solidFill>
                  <a:srgbClr val="FFFFFF"/>
                </a:solidFill>
                <a:latin typeface="Times New Roman"/>
                <a:cs typeface="Times New Roman"/>
              </a:rPr>
              <a:t>T</a:t>
            </a:r>
            <a:r>
              <a:rPr sz="1800" spc="5" dirty="0">
                <a:solidFill>
                  <a:srgbClr val="FFFFFF"/>
                </a:solidFill>
                <a:latin typeface="Times New Roman"/>
                <a:cs typeface="Times New Roman"/>
              </a:rPr>
              <a:t>h</a:t>
            </a:r>
            <a:r>
              <a:rPr sz="1800" dirty="0">
                <a:solidFill>
                  <a:srgbClr val="FFFFFF"/>
                </a:solidFill>
                <a:latin typeface="Times New Roman"/>
                <a:cs typeface="Times New Roman"/>
              </a:rPr>
              <a:t>ere	is	t</a:t>
            </a:r>
            <a:r>
              <a:rPr sz="1800" spc="-15" dirty="0">
                <a:solidFill>
                  <a:srgbClr val="FFFFFF"/>
                </a:solidFill>
                <a:latin typeface="Times New Roman"/>
                <a:cs typeface="Times New Roman"/>
              </a:rPr>
              <a:t>h</a:t>
            </a:r>
            <a:r>
              <a:rPr sz="1800" dirty="0">
                <a:solidFill>
                  <a:srgbClr val="FFFFFF"/>
                </a:solidFill>
                <a:latin typeface="Times New Roman"/>
                <a:cs typeface="Times New Roman"/>
              </a:rPr>
              <a:t>e	r</a:t>
            </a:r>
            <a:r>
              <a:rPr sz="1800" spc="-10" dirty="0">
                <a:solidFill>
                  <a:srgbClr val="FFFFFF"/>
                </a:solidFill>
                <a:latin typeface="Times New Roman"/>
                <a:cs typeface="Times New Roman"/>
              </a:rPr>
              <a:t>e</a:t>
            </a:r>
            <a:r>
              <a:rPr sz="1800" dirty="0">
                <a:solidFill>
                  <a:srgbClr val="FFFFFF"/>
                </a:solidFill>
                <a:latin typeface="Times New Roman"/>
                <a:cs typeface="Times New Roman"/>
              </a:rPr>
              <a:t>l</a:t>
            </a:r>
            <a:r>
              <a:rPr sz="1800" spc="5" dirty="0">
                <a:solidFill>
                  <a:srgbClr val="FFFFFF"/>
                </a:solidFill>
                <a:latin typeface="Times New Roman"/>
                <a:cs typeface="Times New Roman"/>
              </a:rPr>
              <a:t>a</a:t>
            </a:r>
            <a:r>
              <a:rPr sz="1800" dirty="0">
                <a:solidFill>
                  <a:srgbClr val="FFFFFF"/>
                </a:solidFill>
                <a:latin typeface="Times New Roman"/>
                <a:cs typeface="Times New Roman"/>
              </a:rPr>
              <a:t>ti</a:t>
            </a:r>
            <a:r>
              <a:rPr sz="1800" spc="-15" dirty="0">
                <a:solidFill>
                  <a:srgbClr val="FFFFFF"/>
                </a:solidFill>
                <a:latin typeface="Times New Roman"/>
                <a:cs typeface="Times New Roman"/>
              </a:rPr>
              <a:t>v</a:t>
            </a:r>
            <a:r>
              <a:rPr sz="1800" dirty="0">
                <a:solidFill>
                  <a:srgbClr val="FFFFFF"/>
                </a:solidFill>
                <a:latin typeface="Times New Roman"/>
                <a:cs typeface="Times New Roman"/>
              </a:rPr>
              <a:t>e	cha</a:t>
            </a:r>
            <a:r>
              <a:rPr sz="1800" spc="-15" dirty="0">
                <a:solidFill>
                  <a:srgbClr val="FFFFFF"/>
                </a:solidFill>
                <a:latin typeface="Times New Roman"/>
                <a:cs typeface="Times New Roman"/>
              </a:rPr>
              <a:t>n</a:t>
            </a:r>
            <a:r>
              <a:rPr sz="1800" dirty="0">
                <a:solidFill>
                  <a:srgbClr val="FFFFFF"/>
                </a:solidFill>
                <a:latin typeface="Times New Roman"/>
                <a:cs typeface="Times New Roman"/>
              </a:rPr>
              <a:t>ce	</a:t>
            </a:r>
            <a:r>
              <a:rPr sz="1800" spc="-15" dirty="0">
                <a:solidFill>
                  <a:srgbClr val="FFFFFF"/>
                </a:solidFill>
                <a:latin typeface="Times New Roman"/>
                <a:cs typeface="Times New Roman"/>
              </a:rPr>
              <a:t>o</a:t>
            </a:r>
            <a:r>
              <a:rPr sz="1800" dirty="0">
                <a:solidFill>
                  <a:srgbClr val="FFFFFF"/>
                </a:solidFill>
                <a:latin typeface="Times New Roman"/>
                <a:cs typeface="Times New Roman"/>
              </a:rPr>
              <a:t>f	a	</a:t>
            </a:r>
            <a:r>
              <a:rPr sz="1800" spc="-10" dirty="0">
                <a:solidFill>
                  <a:srgbClr val="FFFFFF"/>
                </a:solidFill>
                <a:latin typeface="Times New Roman"/>
                <a:cs typeface="Times New Roman"/>
              </a:rPr>
              <a:t>“</a:t>
            </a:r>
            <a:r>
              <a:rPr sz="1800" spc="-15" dirty="0">
                <a:solidFill>
                  <a:srgbClr val="FFFF00"/>
                </a:solidFill>
                <a:latin typeface="Times New Roman"/>
                <a:cs typeface="Times New Roman"/>
              </a:rPr>
              <a:t>m</a:t>
            </a:r>
            <a:r>
              <a:rPr sz="1800" dirty="0">
                <a:solidFill>
                  <a:srgbClr val="FFFF00"/>
                </a:solidFill>
                <a:latin typeface="Times New Roman"/>
                <a:cs typeface="Times New Roman"/>
              </a:rPr>
              <a:t>ucosal	</a:t>
            </a:r>
            <a:r>
              <a:rPr sz="1800" spc="-15" dirty="0">
                <a:solidFill>
                  <a:srgbClr val="FFFF00"/>
                </a:solidFill>
                <a:latin typeface="Times New Roman"/>
                <a:cs typeface="Times New Roman"/>
              </a:rPr>
              <a:t>b</a:t>
            </a:r>
            <a:r>
              <a:rPr sz="1800" dirty="0">
                <a:solidFill>
                  <a:srgbClr val="FFFF00"/>
                </a:solidFill>
                <a:latin typeface="Times New Roman"/>
                <a:cs typeface="Times New Roman"/>
              </a:rPr>
              <a:t>arrie</a:t>
            </a:r>
            <a:r>
              <a:rPr sz="1800" spc="5" dirty="0">
                <a:solidFill>
                  <a:srgbClr val="FFFF00"/>
                </a:solidFill>
                <a:latin typeface="Times New Roman"/>
                <a:cs typeface="Times New Roman"/>
              </a:rPr>
              <a:t>r</a:t>
            </a:r>
            <a:r>
              <a:rPr sz="1800" spc="-10" dirty="0">
                <a:solidFill>
                  <a:srgbClr val="FFFFFF"/>
                </a:solidFill>
                <a:latin typeface="Times New Roman"/>
                <a:cs typeface="Times New Roman"/>
              </a:rPr>
              <a:t>”</a:t>
            </a:r>
            <a:r>
              <a:rPr sz="1800" dirty="0">
                <a:solidFill>
                  <a:srgbClr val="FFFFFF"/>
                </a:solidFill>
                <a:latin typeface="Times New Roman"/>
                <a:cs typeface="Times New Roman"/>
              </a:rPr>
              <a:t>.	T</a:t>
            </a:r>
            <a:r>
              <a:rPr sz="1800" spc="-15" dirty="0">
                <a:solidFill>
                  <a:srgbClr val="FFFFFF"/>
                </a:solidFill>
                <a:latin typeface="Times New Roman"/>
                <a:cs typeface="Times New Roman"/>
              </a:rPr>
              <a:t>h</a:t>
            </a:r>
            <a:r>
              <a:rPr sz="1800" dirty="0">
                <a:solidFill>
                  <a:srgbClr val="FFFFFF"/>
                </a:solidFill>
                <a:latin typeface="Times New Roman"/>
                <a:cs typeface="Times New Roman"/>
              </a:rPr>
              <a:t>e	h</a:t>
            </a:r>
            <a:r>
              <a:rPr sz="1800" spc="-10" dirty="0">
                <a:solidFill>
                  <a:srgbClr val="FFFFFF"/>
                </a:solidFill>
                <a:latin typeface="Times New Roman"/>
                <a:cs typeface="Times New Roman"/>
              </a:rPr>
              <a:t>e</a:t>
            </a:r>
            <a:r>
              <a:rPr sz="1800" dirty="0">
                <a:solidFill>
                  <a:srgbClr val="FFFFFF"/>
                </a:solidFill>
                <a:latin typeface="Times New Roman"/>
                <a:cs typeface="Times New Roman"/>
              </a:rPr>
              <a:t>a</a:t>
            </a:r>
            <a:r>
              <a:rPr sz="1800" spc="-10" dirty="0">
                <a:solidFill>
                  <a:srgbClr val="FFFFFF"/>
                </a:solidFill>
                <a:latin typeface="Times New Roman"/>
                <a:cs typeface="Times New Roman"/>
              </a:rPr>
              <a:t>v</a:t>
            </a:r>
            <a:r>
              <a:rPr sz="1800" dirty="0">
                <a:solidFill>
                  <a:srgbClr val="FFFFFF"/>
                </a:solidFill>
                <a:latin typeface="Times New Roman"/>
                <a:cs typeface="Times New Roman"/>
              </a:rPr>
              <a:t>y	</a:t>
            </a:r>
            <a:r>
              <a:rPr sz="1800" spc="-15" dirty="0">
                <a:solidFill>
                  <a:srgbClr val="FFFFFF"/>
                </a:solidFill>
                <a:latin typeface="Times New Roman"/>
                <a:cs typeface="Times New Roman"/>
              </a:rPr>
              <a:t>m</a:t>
            </a:r>
            <a:r>
              <a:rPr sz="1800" dirty="0">
                <a:solidFill>
                  <a:srgbClr val="FFFFFF"/>
                </a:solidFill>
                <a:latin typeface="Times New Roman"/>
                <a:cs typeface="Times New Roman"/>
              </a:rPr>
              <a:t>ucosa	u</a:t>
            </a:r>
            <a:r>
              <a:rPr sz="1800" spc="-20" dirty="0">
                <a:solidFill>
                  <a:srgbClr val="FFFFFF"/>
                </a:solidFill>
                <a:latin typeface="Times New Roman"/>
                <a:cs typeface="Times New Roman"/>
              </a:rPr>
              <a:t>s</a:t>
            </a:r>
            <a:r>
              <a:rPr sz="1800" dirty="0">
                <a:solidFill>
                  <a:srgbClr val="FFFFFF"/>
                </a:solidFill>
                <a:latin typeface="Times New Roman"/>
                <a:cs typeface="Times New Roman"/>
              </a:rPr>
              <a:t>ual</a:t>
            </a:r>
            <a:r>
              <a:rPr sz="1800" spc="-10" dirty="0">
                <a:solidFill>
                  <a:srgbClr val="FFFFFF"/>
                </a:solidFill>
                <a:latin typeface="Times New Roman"/>
                <a:cs typeface="Times New Roman"/>
              </a:rPr>
              <a:t>l</a:t>
            </a:r>
            <a:r>
              <a:rPr sz="1800" dirty="0">
                <a:solidFill>
                  <a:srgbClr val="FFFFFF"/>
                </a:solidFill>
                <a:latin typeface="Times New Roman"/>
                <a:cs typeface="Times New Roman"/>
              </a:rPr>
              <a:t>y</a:t>
            </a:r>
            <a:endParaRPr sz="1800">
              <a:latin typeface="Times New Roman"/>
              <a:cs typeface="Times New Roman"/>
            </a:endParaRPr>
          </a:p>
          <a:p>
            <a:pPr marL="355600">
              <a:lnSpc>
                <a:spcPct val="100000"/>
              </a:lnSpc>
              <a:spcBef>
                <a:spcPts val="1080"/>
              </a:spcBef>
            </a:pPr>
            <a:r>
              <a:rPr sz="1800" dirty="0">
                <a:solidFill>
                  <a:srgbClr val="FFFFFF"/>
                </a:solidFill>
                <a:latin typeface="Times New Roman"/>
                <a:cs typeface="Times New Roman"/>
              </a:rPr>
              <a:t>deteriorates before the advancing</a:t>
            </a:r>
            <a:r>
              <a:rPr sz="1800" spc="-65" dirty="0">
                <a:solidFill>
                  <a:srgbClr val="FFFFFF"/>
                </a:solidFill>
                <a:latin typeface="Times New Roman"/>
                <a:cs typeface="Times New Roman"/>
              </a:rPr>
              <a:t> </a:t>
            </a:r>
            <a:r>
              <a:rPr sz="1800" dirty="0">
                <a:solidFill>
                  <a:srgbClr val="FFFFFF"/>
                </a:solidFill>
                <a:latin typeface="Times New Roman"/>
                <a:cs typeface="Times New Roman"/>
              </a:rPr>
              <a:t>tooth.</a:t>
            </a:r>
            <a:endParaRPr sz="1800">
              <a:latin typeface="Times New Roman"/>
              <a:cs typeface="Times New Roman"/>
            </a:endParaRPr>
          </a:p>
          <a:p>
            <a:pPr marL="355600" marR="5080" indent="-342900">
              <a:lnSpc>
                <a:spcPct val="150000"/>
              </a:lnSpc>
              <a:spcBef>
                <a:spcPts val="434"/>
              </a:spcBef>
              <a:buFont typeface="Arial"/>
              <a:buChar char="•"/>
              <a:tabLst>
                <a:tab pos="354965" algn="l"/>
                <a:tab pos="355600" algn="l"/>
              </a:tabLst>
            </a:pPr>
            <a:r>
              <a:rPr sz="1800" dirty="0">
                <a:solidFill>
                  <a:srgbClr val="FFFFFF"/>
                </a:solidFill>
                <a:latin typeface="Times New Roman"/>
                <a:cs typeface="Times New Roman"/>
              </a:rPr>
              <a:t>Since root </a:t>
            </a:r>
            <a:r>
              <a:rPr sz="1800" spc="-5" dirty="0">
                <a:solidFill>
                  <a:srgbClr val="FFFFFF"/>
                </a:solidFill>
                <a:latin typeface="Times New Roman"/>
                <a:cs typeface="Times New Roman"/>
              </a:rPr>
              <a:t>formation </a:t>
            </a:r>
            <a:r>
              <a:rPr sz="1800" dirty="0">
                <a:solidFill>
                  <a:srgbClr val="FFFFFF"/>
                </a:solidFill>
                <a:latin typeface="Times New Roman"/>
                <a:cs typeface="Times New Roman"/>
              </a:rPr>
              <a:t>and </a:t>
            </a:r>
            <a:r>
              <a:rPr sz="1800" spc="-5" dirty="0">
                <a:solidFill>
                  <a:srgbClr val="FFFFFF"/>
                </a:solidFill>
                <a:latin typeface="Times New Roman"/>
                <a:cs typeface="Times New Roman"/>
              </a:rPr>
              <a:t>eruption </a:t>
            </a:r>
            <a:r>
              <a:rPr sz="1800" dirty="0">
                <a:solidFill>
                  <a:srgbClr val="FFFFFF"/>
                </a:solidFill>
                <a:latin typeface="Times New Roman"/>
                <a:cs typeface="Times New Roman"/>
              </a:rPr>
              <a:t>go </a:t>
            </a:r>
            <a:r>
              <a:rPr sz="1800" spc="-5" dirty="0">
                <a:solidFill>
                  <a:srgbClr val="FFFFFF"/>
                </a:solidFill>
                <a:latin typeface="Times New Roman"/>
                <a:cs typeface="Times New Roman"/>
              </a:rPr>
              <a:t>hand-in-hand, </a:t>
            </a:r>
            <a:r>
              <a:rPr sz="1800" dirty="0">
                <a:solidFill>
                  <a:srgbClr val="FFFFFF"/>
                </a:solidFill>
                <a:latin typeface="Times New Roman"/>
                <a:cs typeface="Times New Roman"/>
              </a:rPr>
              <a:t>the delay in root </a:t>
            </a:r>
            <a:r>
              <a:rPr sz="1800" spc="-5" dirty="0">
                <a:solidFill>
                  <a:srgbClr val="FFFFFF"/>
                </a:solidFill>
                <a:latin typeface="Times New Roman"/>
                <a:cs typeface="Times New Roman"/>
              </a:rPr>
              <a:t>formation further  </a:t>
            </a:r>
            <a:r>
              <a:rPr sz="1800" dirty="0">
                <a:solidFill>
                  <a:srgbClr val="FFFFFF"/>
                </a:solidFill>
                <a:latin typeface="Times New Roman"/>
                <a:cs typeface="Times New Roman"/>
              </a:rPr>
              <a:t>reduces the eruptive</a:t>
            </a:r>
            <a:r>
              <a:rPr sz="1800" spc="-35" dirty="0">
                <a:solidFill>
                  <a:srgbClr val="FFFFFF"/>
                </a:solidFill>
                <a:latin typeface="Times New Roman"/>
                <a:cs typeface="Times New Roman"/>
              </a:rPr>
              <a:t> </a:t>
            </a:r>
            <a:r>
              <a:rPr sz="1800" dirty="0">
                <a:solidFill>
                  <a:srgbClr val="FFFFFF"/>
                </a:solidFill>
                <a:latin typeface="Times New Roman"/>
                <a:cs typeface="Times New Roman"/>
              </a:rPr>
              <a:t>force.</a:t>
            </a:r>
            <a:endParaRPr sz="1800">
              <a:latin typeface="Times New Roman"/>
              <a:cs typeface="Times New Roman"/>
            </a:endParaRPr>
          </a:p>
        </p:txBody>
      </p:sp>
      <p:sp>
        <p:nvSpPr>
          <p:cNvPr id="3" name="object 3"/>
          <p:cNvSpPr/>
          <p:nvPr/>
        </p:nvSpPr>
        <p:spPr>
          <a:xfrm>
            <a:off x="3276600" y="5029200"/>
            <a:ext cx="2667000" cy="1828799"/>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object 4"/>
          <p:cNvSpPr txBox="1"/>
          <p:nvPr/>
        </p:nvSpPr>
        <p:spPr>
          <a:xfrm>
            <a:off x="8324088" y="6465214"/>
            <a:ext cx="309880" cy="177800"/>
          </a:xfrm>
          <a:prstGeom prst="rect">
            <a:avLst/>
          </a:prstGeom>
        </p:spPr>
        <p:txBody>
          <a:bodyPr vert="horz" wrap="square" lIns="0" tIns="0" rIns="0" bIns="0" rtlCol="0">
            <a:spAutoFit/>
          </a:bodyPr>
          <a:lstStyle/>
          <a:p>
            <a:pPr marL="38100">
              <a:lnSpc>
                <a:spcPts val="1240"/>
              </a:lnSpc>
            </a:pPr>
            <a:fld id="{81D60167-4931-47E6-BA6A-407CBD079E47}" type="slidenum">
              <a:rPr sz="1200" dirty="0">
                <a:solidFill>
                  <a:srgbClr val="888888"/>
                </a:solidFill>
                <a:latin typeface="Carlito"/>
                <a:cs typeface="Carlito"/>
              </a:rPr>
              <a:pPr marL="38100">
                <a:lnSpc>
                  <a:spcPts val="1240"/>
                </a:lnSpc>
              </a:pPr>
              <a:t>53</a:t>
            </a:fld>
            <a:endParaRPr sz="1200">
              <a:latin typeface="Carlito"/>
              <a:cs typeface="Carlito"/>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45440" y="185115"/>
            <a:ext cx="8465820" cy="4371975"/>
          </a:xfrm>
          <a:prstGeom prst="rect">
            <a:avLst/>
          </a:prstGeom>
        </p:spPr>
        <p:txBody>
          <a:bodyPr vert="horz" wrap="square" lIns="0" tIns="12700" rIns="0" bIns="0" rtlCol="0">
            <a:spAutoFit/>
          </a:bodyPr>
          <a:lstStyle/>
          <a:p>
            <a:pPr marR="2540" algn="ctr">
              <a:lnSpc>
                <a:spcPct val="100000"/>
              </a:lnSpc>
              <a:spcBef>
                <a:spcPts val="100"/>
              </a:spcBef>
            </a:pPr>
            <a:r>
              <a:rPr sz="1800" u="sng" dirty="0">
                <a:solidFill>
                  <a:srgbClr val="FFFFFF"/>
                </a:solidFill>
                <a:uFill>
                  <a:solidFill>
                    <a:srgbClr val="FFFFFF"/>
                  </a:solidFill>
                </a:uFill>
                <a:latin typeface="Times New Roman"/>
                <a:cs typeface="Times New Roman"/>
              </a:rPr>
              <a:t>Ankylosis</a:t>
            </a:r>
            <a:endParaRPr sz="1800">
              <a:latin typeface="Times New Roman"/>
              <a:cs typeface="Times New Roman"/>
            </a:endParaRPr>
          </a:p>
          <a:p>
            <a:pPr marL="393700" marR="53975" indent="-342900" algn="just">
              <a:lnSpc>
                <a:spcPct val="150000"/>
              </a:lnSpc>
              <a:spcBef>
                <a:spcPts val="1600"/>
              </a:spcBef>
              <a:buFont typeface="Arial"/>
              <a:buChar char="•"/>
              <a:tabLst>
                <a:tab pos="393700" algn="l"/>
              </a:tabLst>
            </a:pPr>
            <a:r>
              <a:rPr sz="1800" spc="-25" dirty="0">
                <a:solidFill>
                  <a:srgbClr val="FFFFFF"/>
                </a:solidFill>
                <a:latin typeface="Times New Roman"/>
                <a:cs typeface="Times New Roman"/>
              </a:rPr>
              <a:t>Tooth </a:t>
            </a:r>
            <a:r>
              <a:rPr sz="1800" spc="-5" dirty="0">
                <a:solidFill>
                  <a:srgbClr val="FFFFFF"/>
                </a:solidFill>
                <a:latin typeface="Times New Roman"/>
                <a:cs typeface="Times New Roman"/>
              </a:rPr>
              <a:t>ankylosis, the </a:t>
            </a:r>
            <a:r>
              <a:rPr sz="1800" dirty="0">
                <a:solidFill>
                  <a:srgbClr val="FFFFFF"/>
                </a:solidFill>
                <a:latin typeface="Times New Roman"/>
                <a:cs typeface="Times New Roman"/>
              </a:rPr>
              <a:t>fusion of </a:t>
            </a:r>
            <a:r>
              <a:rPr sz="1800" spc="-5" dirty="0">
                <a:solidFill>
                  <a:srgbClr val="FFFFFF"/>
                </a:solidFill>
                <a:latin typeface="Times New Roman"/>
                <a:cs typeface="Times New Roman"/>
              </a:rPr>
              <a:t>bone </a:t>
            </a:r>
            <a:r>
              <a:rPr sz="1800" dirty="0">
                <a:solidFill>
                  <a:srgbClr val="FFFFFF"/>
                </a:solidFill>
                <a:latin typeface="Times New Roman"/>
                <a:cs typeface="Times New Roman"/>
              </a:rPr>
              <a:t>and </a:t>
            </a:r>
            <a:r>
              <a:rPr sz="1800" spc="-5" dirty="0">
                <a:solidFill>
                  <a:srgbClr val="FFFFFF"/>
                </a:solidFill>
                <a:latin typeface="Times New Roman"/>
                <a:cs typeface="Times New Roman"/>
              </a:rPr>
              <a:t>cementum, is </a:t>
            </a:r>
            <a:r>
              <a:rPr sz="1800" dirty="0">
                <a:solidFill>
                  <a:srgbClr val="FFFFFF"/>
                </a:solidFill>
                <a:latin typeface="Times New Roman"/>
                <a:cs typeface="Times New Roman"/>
              </a:rPr>
              <a:t>a </a:t>
            </a:r>
            <a:r>
              <a:rPr sz="1800" spc="-5" dirty="0">
                <a:solidFill>
                  <a:srgbClr val="FFFFFF"/>
                </a:solidFill>
                <a:latin typeface="Times New Roman"/>
                <a:cs typeface="Times New Roman"/>
              </a:rPr>
              <a:t>progressive anomaly </a:t>
            </a:r>
            <a:r>
              <a:rPr sz="1800" dirty="0">
                <a:solidFill>
                  <a:srgbClr val="FFFFFF"/>
                </a:solidFill>
                <a:latin typeface="Times New Roman"/>
                <a:cs typeface="Times New Roman"/>
              </a:rPr>
              <a:t>of tooth  eruption which usually </a:t>
            </a:r>
            <a:r>
              <a:rPr sz="1800" spc="-5" dirty="0">
                <a:solidFill>
                  <a:srgbClr val="FFFFFF"/>
                </a:solidFill>
                <a:latin typeface="Times New Roman"/>
                <a:cs typeface="Times New Roman"/>
              </a:rPr>
              <a:t>has </a:t>
            </a:r>
            <a:r>
              <a:rPr sz="1800" dirty="0">
                <a:solidFill>
                  <a:srgbClr val="FFFFFF"/>
                </a:solidFill>
                <a:latin typeface="Times New Roman"/>
                <a:cs typeface="Times New Roman"/>
              </a:rPr>
              <a:t>a profound </a:t>
            </a:r>
            <a:r>
              <a:rPr sz="1800" spc="-5" dirty="0">
                <a:solidFill>
                  <a:srgbClr val="FFFFFF"/>
                </a:solidFill>
                <a:latin typeface="Times New Roman"/>
                <a:cs typeface="Times New Roman"/>
              </a:rPr>
              <a:t>effect </a:t>
            </a:r>
            <a:r>
              <a:rPr sz="1800" dirty="0">
                <a:solidFill>
                  <a:srgbClr val="FFFFFF"/>
                </a:solidFill>
                <a:latin typeface="Times New Roman"/>
                <a:cs typeface="Times New Roman"/>
              </a:rPr>
              <a:t>on the</a:t>
            </a:r>
            <a:r>
              <a:rPr sz="1800" spc="-50" dirty="0">
                <a:solidFill>
                  <a:srgbClr val="FFFFFF"/>
                </a:solidFill>
                <a:latin typeface="Times New Roman"/>
                <a:cs typeface="Times New Roman"/>
              </a:rPr>
              <a:t> </a:t>
            </a:r>
            <a:r>
              <a:rPr sz="1800" dirty="0">
                <a:solidFill>
                  <a:srgbClr val="FFFFFF"/>
                </a:solidFill>
                <a:latin typeface="Times New Roman"/>
                <a:cs typeface="Times New Roman"/>
              </a:rPr>
              <a:t>occlusion.</a:t>
            </a:r>
            <a:endParaRPr sz="1800">
              <a:latin typeface="Times New Roman"/>
              <a:cs typeface="Times New Roman"/>
            </a:endParaRPr>
          </a:p>
          <a:p>
            <a:pPr marL="393700" marR="54610" indent="-342900" algn="just">
              <a:lnSpc>
                <a:spcPct val="150100"/>
              </a:lnSpc>
              <a:spcBef>
                <a:spcPts val="430"/>
              </a:spcBef>
              <a:buFont typeface="Arial"/>
              <a:buChar char="•"/>
              <a:tabLst>
                <a:tab pos="393700" algn="l"/>
              </a:tabLst>
            </a:pPr>
            <a:r>
              <a:rPr sz="1800" dirty="0">
                <a:solidFill>
                  <a:srgbClr val="FFFFFF"/>
                </a:solidFill>
                <a:latin typeface="Times New Roman"/>
                <a:cs typeface="Times New Roman"/>
              </a:rPr>
              <a:t>Deciduous teeth </a:t>
            </a:r>
            <a:r>
              <a:rPr sz="1800" spc="-5" dirty="0">
                <a:solidFill>
                  <a:srgbClr val="FFFFFF"/>
                </a:solidFill>
                <a:latin typeface="Times New Roman"/>
                <a:cs typeface="Times New Roman"/>
              </a:rPr>
              <a:t>become ankylosed </a:t>
            </a:r>
            <a:r>
              <a:rPr sz="1800" dirty="0">
                <a:solidFill>
                  <a:srgbClr val="FFFFFF"/>
                </a:solidFill>
                <a:latin typeface="Times New Roman"/>
                <a:cs typeface="Times New Roman"/>
              </a:rPr>
              <a:t>far </a:t>
            </a:r>
            <a:r>
              <a:rPr sz="1800" spc="-5" dirty="0">
                <a:solidFill>
                  <a:srgbClr val="FFFFFF"/>
                </a:solidFill>
                <a:latin typeface="Times New Roman"/>
                <a:cs typeface="Times New Roman"/>
              </a:rPr>
              <a:t>more frequently </a:t>
            </a:r>
            <a:r>
              <a:rPr sz="1800" dirty="0">
                <a:solidFill>
                  <a:srgbClr val="FFFFFF"/>
                </a:solidFill>
                <a:latin typeface="Times New Roman"/>
                <a:cs typeface="Times New Roman"/>
              </a:rPr>
              <a:t>than </a:t>
            </a:r>
            <a:r>
              <a:rPr sz="1800" spc="-5" dirty="0">
                <a:solidFill>
                  <a:srgbClr val="FFFFFF"/>
                </a:solidFill>
                <a:latin typeface="Times New Roman"/>
                <a:cs typeface="Times New Roman"/>
              </a:rPr>
              <a:t>do </a:t>
            </a:r>
            <a:r>
              <a:rPr sz="1800" dirty="0">
                <a:solidFill>
                  <a:srgbClr val="FFFFFF"/>
                </a:solidFill>
                <a:latin typeface="Times New Roman"/>
                <a:cs typeface="Times New Roman"/>
              </a:rPr>
              <a:t>permanent </a:t>
            </a:r>
            <a:r>
              <a:rPr sz="1800" spc="-5" dirty="0">
                <a:solidFill>
                  <a:srgbClr val="FFFFFF"/>
                </a:solidFill>
                <a:latin typeface="Times New Roman"/>
                <a:cs typeface="Times New Roman"/>
              </a:rPr>
              <a:t>teeth, </a:t>
            </a:r>
            <a:r>
              <a:rPr sz="1800" dirty="0">
                <a:solidFill>
                  <a:srgbClr val="FFFFFF"/>
                </a:solidFill>
                <a:latin typeface="Times New Roman"/>
                <a:cs typeface="Times New Roman"/>
              </a:rPr>
              <a:t>the  ratio </a:t>
            </a:r>
            <a:r>
              <a:rPr sz="1800" spc="-5" dirty="0">
                <a:solidFill>
                  <a:srgbClr val="FFFFFF"/>
                </a:solidFill>
                <a:latin typeface="Times New Roman"/>
                <a:cs typeface="Times New Roman"/>
              </a:rPr>
              <a:t>being better </a:t>
            </a:r>
            <a:r>
              <a:rPr sz="1800" dirty="0">
                <a:solidFill>
                  <a:srgbClr val="FFFFFF"/>
                </a:solidFill>
                <a:latin typeface="Times New Roman"/>
                <a:cs typeface="Times New Roman"/>
              </a:rPr>
              <a:t>than 10 to </a:t>
            </a:r>
            <a:r>
              <a:rPr sz="1800" spc="-10" dirty="0">
                <a:solidFill>
                  <a:srgbClr val="FFFFFF"/>
                </a:solidFill>
                <a:latin typeface="Times New Roman"/>
                <a:cs typeface="Times New Roman"/>
              </a:rPr>
              <a:t>1, </a:t>
            </a:r>
            <a:r>
              <a:rPr sz="1800" spc="-5" dirty="0">
                <a:solidFill>
                  <a:srgbClr val="FFFFFF"/>
                </a:solidFill>
                <a:latin typeface="Times New Roman"/>
                <a:cs typeface="Times New Roman"/>
              </a:rPr>
              <a:t>and </a:t>
            </a:r>
            <a:r>
              <a:rPr sz="1800" dirty="0">
                <a:solidFill>
                  <a:srgbClr val="FFFFFF"/>
                </a:solidFill>
                <a:latin typeface="Times New Roman"/>
                <a:cs typeface="Times New Roman"/>
              </a:rPr>
              <a:t>lower </a:t>
            </a:r>
            <a:r>
              <a:rPr sz="1800" spc="-5" dirty="0">
                <a:solidFill>
                  <a:srgbClr val="FFFFFF"/>
                </a:solidFill>
                <a:latin typeface="Times New Roman"/>
                <a:cs typeface="Times New Roman"/>
              </a:rPr>
              <a:t>teeth are </a:t>
            </a:r>
            <a:r>
              <a:rPr sz="1800" dirty="0">
                <a:solidFill>
                  <a:srgbClr val="FFFFFF"/>
                </a:solidFill>
                <a:latin typeface="Times New Roman"/>
                <a:cs typeface="Times New Roman"/>
              </a:rPr>
              <a:t>ankylosed </a:t>
            </a:r>
            <a:r>
              <a:rPr sz="1800" spc="-5" dirty="0">
                <a:solidFill>
                  <a:srgbClr val="FFFFFF"/>
                </a:solidFill>
                <a:latin typeface="Times New Roman"/>
                <a:cs typeface="Times New Roman"/>
              </a:rPr>
              <a:t>more </a:t>
            </a:r>
            <a:r>
              <a:rPr sz="1800" dirty="0">
                <a:solidFill>
                  <a:srgbClr val="FFFFFF"/>
                </a:solidFill>
                <a:latin typeface="Times New Roman"/>
                <a:cs typeface="Times New Roman"/>
              </a:rPr>
              <a:t>than twice </a:t>
            </a:r>
            <a:r>
              <a:rPr sz="1800" spc="-5" dirty="0">
                <a:solidFill>
                  <a:srgbClr val="FFFFFF"/>
                </a:solidFill>
                <a:latin typeface="Times New Roman"/>
                <a:cs typeface="Times New Roman"/>
              </a:rPr>
              <a:t>as </a:t>
            </a:r>
            <a:r>
              <a:rPr sz="1800" dirty="0">
                <a:solidFill>
                  <a:srgbClr val="FFFFFF"/>
                </a:solidFill>
                <a:latin typeface="Times New Roman"/>
                <a:cs typeface="Times New Roman"/>
              </a:rPr>
              <a:t>often  as upper</a:t>
            </a:r>
            <a:r>
              <a:rPr sz="1800" spc="-10" dirty="0">
                <a:solidFill>
                  <a:srgbClr val="FFFFFF"/>
                </a:solidFill>
                <a:latin typeface="Times New Roman"/>
                <a:cs typeface="Times New Roman"/>
              </a:rPr>
              <a:t> </a:t>
            </a:r>
            <a:r>
              <a:rPr sz="1800" dirty="0">
                <a:solidFill>
                  <a:srgbClr val="FFFFFF"/>
                </a:solidFill>
                <a:latin typeface="Times New Roman"/>
                <a:cs typeface="Times New Roman"/>
              </a:rPr>
              <a:t>teeth.</a:t>
            </a:r>
            <a:endParaRPr sz="1800">
              <a:latin typeface="Times New Roman"/>
              <a:cs typeface="Times New Roman"/>
            </a:endParaRPr>
          </a:p>
          <a:p>
            <a:pPr marL="393700" marR="55880" indent="-342900" algn="just">
              <a:lnSpc>
                <a:spcPct val="150000"/>
              </a:lnSpc>
              <a:spcBef>
                <a:spcPts val="430"/>
              </a:spcBef>
              <a:buFont typeface="Arial"/>
              <a:buChar char="•"/>
              <a:tabLst>
                <a:tab pos="393700" algn="l"/>
              </a:tabLst>
            </a:pPr>
            <a:r>
              <a:rPr sz="1800" spc="-25" dirty="0">
                <a:solidFill>
                  <a:srgbClr val="FFFFFF"/>
                </a:solidFill>
                <a:latin typeface="Times New Roman"/>
                <a:cs typeface="Times New Roman"/>
              </a:rPr>
              <a:t>Tooth </a:t>
            </a:r>
            <a:r>
              <a:rPr sz="1800" spc="-5" dirty="0">
                <a:solidFill>
                  <a:srgbClr val="FFFFFF"/>
                </a:solidFill>
                <a:latin typeface="Times New Roman"/>
                <a:cs typeface="Times New Roman"/>
              </a:rPr>
              <a:t>ankylosis is </a:t>
            </a:r>
            <a:r>
              <a:rPr sz="1800" dirty="0">
                <a:solidFill>
                  <a:srgbClr val="FFFFFF"/>
                </a:solidFill>
                <a:latin typeface="Times New Roman"/>
                <a:cs typeface="Times New Roman"/>
              </a:rPr>
              <a:t>not </a:t>
            </a:r>
            <a:r>
              <a:rPr sz="1800" spc="-5" dirty="0">
                <a:solidFill>
                  <a:srgbClr val="FFFFFF"/>
                </a:solidFill>
                <a:latin typeface="Times New Roman"/>
                <a:cs typeface="Times New Roman"/>
              </a:rPr>
              <a:t>likely </a:t>
            </a:r>
            <a:r>
              <a:rPr sz="1800" dirty="0">
                <a:solidFill>
                  <a:srgbClr val="FFFFFF"/>
                </a:solidFill>
                <a:latin typeface="Times New Roman"/>
                <a:cs typeface="Times New Roman"/>
              </a:rPr>
              <a:t>to </a:t>
            </a:r>
            <a:r>
              <a:rPr sz="1800" spc="-10" dirty="0">
                <a:solidFill>
                  <a:srgbClr val="FFFFFF"/>
                </a:solidFill>
                <a:latin typeface="Times New Roman"/>
                <a:cs typeface="Times New Roman"/>
              </a:rPr>
              <a:t>be </a:t>
            </a:r>
            <a:r>
              <a:rPr sz="1800" dirty="0">
                <a:solidFill>
                  <a:srgbClr val="FFFFFF"/>
                </a:solidFill>
                <a:latin typeface="Times New Roman"/>
                <a:cs typeface="Times New Roman"/>
              </a:rPr>
              <a:t>of random or </a:t>
            </a:r>
            <a:r>
              <a:rPr sz="1800" spc="-5" dirty="0">
                <a:solidFill>
                  <a:srgbClr val="FFFFFF"/>
                </a:solidFill>
                <a:latin typeface="Times New Roman"/>
                <a:cs typeface="Times New Roman"/>
              </a:rPr>
              <a:t>accidental origin; </a:t>
            </a:r>
            <a:r>
              <a:rPr sz="1800" dirty="0">
                <a:solidFill>
                  <a:srgbClr val="FFFFFF"/>
                </a:solidFill>
                <a:latin typeface="Times New Roman"/>
                <a:cs typeface="Times New Roman"/>
              </a:rPr>
              <a:t>nor </a:t>
            </a:r>
            <a:r>
              <a:rPr sz="1800" spc="-5" dirty="0">
                <a:solidFill>
                  <a:srgbClr val="FFFFFF"/>
                </a:solidFill>
                <a:latin typeface="Times New Roman"/>
                <a:cs typeface="Times New Roman"/>
              </a:rPr>
              <a:t>is excessive </a:t>
            </a:r>
            <a:r>
              <a:rPr sz="1800" dirty="0">
                <a:solidFill>
                  <a:srgbClr val="FFFFFF"/>
                </a:solidFill>
                <a:latin typeface="Times New Roman"/>
                <a:cs typeface="Times New Roman"/>
              </a:rPr>
              <a:t>or  traumatic </a:t>
            </a:r>
            <a:r>
              <a:rPr sz="1800" spc="-5" dirty="0">
                <a:solidFill>
                  <a:srgbClr val="FFFFFF"/>
                </a:solidFill>
                <a:latin typeface="Times New Roman"/>
                <a:cs typeface="Times New Roman"/>
              </a:rPr>
              <a:t>pressure </a:t>
            </a:r>
            <a:r>
              <a:rPr sz="1800" dirty="0">
                <a:solidFill>
                  <a:srgbClr val="FFFFFF"/>
                </a:solidFill>
                <a:latin typeface="Times New Roman"/>
                <a:cs typeface="Times New Roman"/>
              </a:rPr>
              <a:t>a </a:t>
            </a:r>
            <a:r>
              <a:rPr sz="1800" spc="-5" dirty="0">
                <a:solidFill>
                  <a:srgbClr val="FFFFFF"/>
                </a:solidFill>
                <a:latin typeface="Times New Roman"/>
                <a:cs typeface="Times New Roman"/>
              </a:rPr>
              <a:t>probable cause, </a:t>
            </a:r>
            <a:r>
              <a:rPr sz="1800" dirty="0">
                <a:solidFill>
                  <a:srgbClr val="FFFFFF"/>
                </a:solidFill>
                <a:latin typeface="Times New Roman"/>
                <a:cs typeface="Times New Roman"/>
              </a:rPr>
              <a:t>although </a:t>
            </a:r>
            <a:r>
              <a:rPr sz="1800" spc="-5" dirty="0">
                <a:solidFill>
                  <a:srgbClr val="FFFFFF"/>
                </a:solidFill>
                <a:latin typeface="Times New Roman"/>
                <a:cs typeface="Times New Roman"/>
              </a:rPr>
              <a:t>the latter </a:t>
            </a:r>
            <a:r>
              <a:rPr sz="1800" dirty="0">
                <a:solidFill>
                  <a:srgbClr val="FFFFFF"/>
                </a:solidFill>
                <a:latin typeface="Times New Roman"/>
                <a:cs typeface="Times New Roman"/>
              </a:rPr>
              <a:t>enjoys wide </a:t>
            </a:r>
            <a:r>
              <a:rPr sz="1800" spc="-5" dirty="0">
                <a:solidFill>
                  <a:srgbClr val="FFFFFF"/>
                </a:solidFill>
                <a:latin typeface="Times New Roman"/>
                <a:cs typeface="Times New Roman"/>
              </a:rPr>
              <a:t>acceptance as </a:t>
            </a:r>
            <a:r>
              <a:rPr sz="1800" dirty="0">
                <a:solidFill>
                  <a:srgbClr val="FFFFFF"/>
                </a:solidFill>
                <a:latin typeface="Times New Roman"/>
                <a:cs typeface="Times New Roman"/>
              </a:rPr>
              <a:t>a  possible explanation. </a:t>
            </a:r>
            <a:r>
              <a:rPr sz="1800" spc="-25" dirty="0">
                <a:solidFill>
                  <a:srgbClr val="FFFFFF"/>
                </a:solidFill>
                <a:latin typeface="Times New Roman"/>
                <a:cs typeface="Times New Roman"/>
              </a:rPr>
              <a:t>Tooth </a:t>
            </a:r>
            <a:r>
              <a:rPr sz="1800" dirty="0">
                <a:solidFill>
                  <a:srgbClr val="FFFFFF"/>
                </a:solidFill>
                <a:latin typeface="Times New Roman"/>
                <a:cs typeface="Times New Roman"/>
              </a:rPr>
              <a:t>ankylosis </a:t>
            </a:r>
            <a:r>
              <a:rPr sz="1800" spc="-5" dirty="0">
                <a:solidFill>
                  <a:srgbClr val="FFFFFF"/>
                </a:solidFill>
                <a:latin typeface="Times New Roman"/>
                <a:cs typeface="Times New Roman"/>
              </a:rPr>
              <a:t>may </a:t>
            </a:r>
            <a:r>
              <a:rPr sz="1800" dirty="0">
                <a:solidFill>
                  <a:srgbClr val="FFFFFF"/>
                </a:solidFill>
                <a:latin typeface="Times New Roman"/>
                <a:cs typeface="Times New Roman"/>
              </a:rPr>
              <a:t>be due to a disturbed</a:t>
            </a:r>
            <a:r>
              <a:rPr sz="1800" spc="-100" dirty="0">
                <a:solidFill>
                  <a:srgbClr val="FFFFFF"/>
                </a:solidFill>
                <a:latin typeface="Times New Roman"/>
                <a:cs typeface="Times New Roman"/>
              </a:rPr>
              <a:t> </a:t>
            </a:r>
            <a:r>
              <a:rPr sz="1800" spc="-5" dirty="0">
                <a:solidFill>
                  <a:srgbClr val="FFFFFF"/>
                </a:solidFill>
                <a:latin typeface="Times New Roman"/>
                <a:cs typeface="Times New Roman"/>
              </a:rPr>
              <a:t>metabolism.</a:t>
            </a:r>
            <a:endParaRPr sz="1800">
              <a:latin typeface="Times New Roman"/>
              <a:cs typeface="Times New Roman"/>
            </a:endParaRPr>
          </a:p>
          <a:p>
            <a:pPr marL="1425575" algn="just">
              <a:lnSpc>
                <a:spcPct val="100000"/>
              </a:lnSpc>
              <a:spcBef>
                <a:spcPts val="1515"/>
              </a:spcBef>
            </a:pPr>
            <a:r>
              <a:rPr sz="1800" spc="-10" dirty="0">
                <a:solidFill>
                  <a:srgbClr val="FFFFFF"/>
                </a:solidFill>
                <a:latin typeface="Times New Roman"/>
                <a:cs typeface="Times New Roman"/>
              </a:rPr>
              <a:t>(</a:t>
            </a:r>
            <a:r>
              <a:rPr sz="1800" spc="-10" dirty="0">
                <a:solidFill>
                  <a:srgbClr val="FFC000"/>
                </a:solidFill>
                <a:latin typeface="Times New Roman"/>
                <a:cs typeface="Times New Roman"/>
              </a:rPr>
              <a:t>William </a:t>
            </a:r>
            <a:r>
              <a:rPr sz="1800" dirty="0">
                <a:solidFill>
                  <a:srgbClr val="FFC000"/>
                </a:solidFill>
                <a:latin typeface="Times New Roman"/>
                <a:cs typeface="Times New Roman"/>
              </a:rPr>
              <a:t>Biederman. Am Jour Orthodontics-Dentofacial Orthopdcs.</a:t>
            </a:r>
            <a:r>
              <a:rPr sz="1800" spc="-195" dirty="0">
                <a:solidFill>
                  <a:srgbClr val="FFC000"/>
                </a:solidFill>
                <a:latin typeface="Times New Roman"/>
                <a:cs typeface="Times New Roman"/>
              </a:rPr>
              <a:t> </a:t>
            </a:r>
            <a:r>
              <a:rPr sz="1800" dirty="0">
                <a:solidFill>
                  <a:srgbClr val="FFC000"/>
                </a:solidFill>
                <a:latin typeface="Times New Roman"/>
                <a:cs typeface="Times New Roman"/>
              </a:rPr>
              <a:t>1962</a:t>
            </a:r>
            <a:r>
              <a:rPr sz="1800" dirty="0">
                <a:solidFill>
                  <a:srgbClr val="FFFFFF"/>
                </a:solidFill>
                <a:latin typeface="Times New Roman"/>
                <a:cs typeface="Times New Roman"/>
              </a:rPr>
              <a:t>)</a:t>
            </a:r>
            <a:r>
              <a:rPr sz="1800" baseline="25462" dirty="0">
                <a:solidFill>
                  <a:srgbClr val="FFFFFF"/>
                </a:solidFill>
                <a:latin typeface="Times New Roman"/>
                <a:cs typeface="Times New Roman"/>
              </a:rPr>
              <a:t>24</a:t>
            </a:r>
            <a:endParaRPr sz="1800" baseline="25462">
              <a:latin typeface="Times New Roman"/>
              <a:cs typeface="Times New Roman"/>
            </a:endParaRPr>
          </a:p>
        </p:txBody>
      </p:sp>
      <p:sp>
        <p:nvSpPr>
          <p:cNvPr id="3" name="object 3"/>
          <p:cNvSpPr txBox="1"/>
          <p:nvPr/>
        </p:nvSpPr>
        <p:spPr>
          <a:xfrm>
            <a:off x="8349488" y="6427114"/>
            <a:ext cx="259079"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Carlito"/>
                <a:cs typeface="Carlito"/>
              </a:rPr>
              <a:t>145</a:t>
            </a:r>
            <a:endParaRPr sz="1200">
              <a:latin typeface="Carlito"/>
              <a:cs typeface="Carlito"/>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30225"/>
            <a:ext cx="8073390" cy="2083435"/>
          </a:xfrm>
          <a:prstGeom prst="rect">
            <a:avLst/>
          </a:prstGeom>
        </p:spPr>
        <p:txBody>
          <a:bodyPr vert="horz" wrap="square" lIns="0" tIns="12700" rIns="0" bIns="0" rtlCol="0">
            <a:spAutoFit/>
          </a:bodyPr>
          <a:lstStyle/>
          <a:p>
            <a:pPr marL="12700" marR="5080" algn="just">
              <a:lnSpc>
                <a:spcPct val="150000"/>
              </a:lnSpc>
              <a:spcBef>
                <a:spcPts val="100"/>
              </a:spcBef>
            </a:pPr>
            <a:r>
              <a:rPr u="none" dirty="0">
                <a:solidFill>
                  <a:srgbClr val="FFFF00"/>
                </a:solidFill>
              </a:rPr>
              <a:t>Dental </a:t>
            </a:r>
            <a:r>
              <a:rPr u="none" spc="-5" dirty="0">
                <a:solidFill>
                  <a:srgbClr val="FFFF00"/>
                </a:solidFill>
              </a:rPr>
              <a:t>Ankylosis </a:t>
            </a:r>
            <a:r>
              <a:rPr u="none" spc="-5" dirty="0"/>
              <a:t>is </a:t>
            </a:r>
            <a:r>
              <a:rPr u="none" dirty="0"/>
              <a:t>an </a:t>
            </a:r>
            <a:r>
              <a:rPr u="none" spc="-5" dirty="0"/>
              <a:t>abnormal dental condition </a:t>
            </a:r>
            <a:r>
              <a:rPr u="none" dirty="0"/>
              <a:t>where </a:t>
            </a:r>
            <a:r>
              <a:rPr u="none" spc="-5" dirty="0"/>
              <a:t>there is </a:t>
            </a:r>
            <a:r>
              <a:rPr u="none" dirty="0"/>
              <a:t>a solid fixation of a  tooth from a fusion of the root </a:t>
            </a:r>
            <a:r>
              <a:rPr u="none" spc="-5" dirty="0"/>
              <a:t>to the </a:t>
            </a:r>
            <a:r>
              <a:rPr u="none" dirty="0"/>
              <a:t>bone. </a:t>
            </a:r>
            <a:r>
              <a:rPr u="none" spc="-20" dirty="0"/>
              <a:t>Normally, </a:t>
            </a:r>
            <a:r>
              <a:rPr u="none" dirty="0"/>
              <a:t>around </a:t>
            </a:r>
            <a:r>
              <a:rPr u="none" spc="-5" dirty="0"/>
              <a:t>the roots </a:t>
            </a:r>
            <a:r>
              <a:rPr u="none"/>
              <a:t>of </a:t>
            </a:r>
            <a:r>
              <a:rPr u="none" smtClean="0"/>
              <a:t> </a:t>
            </a:r>
            <a:r>
              <a:rPr u="none" spc="-5" dirty="0"/>
              <a:t>teeth,  </a:t>
            </a:r>
            <a:r>
              <a:rPr u="none" dirty="0"/>
              <a:t>there is </a:t>
            </a:r>
            <a:r>
              <a:rPr u="none" spc="-5" dirty="0"/>
              <a:t>gum tissue that </a:t>
            </a:r>
            <a:r>
              <a:rPr u="none" dirty="0"/>
              <a:t>is </a:t>
            </a:r>
            <a:r>
              <a:rPr u="none" spc="-5" dirty="0"/>
              <a:t>called the periodontal ligament. Inside </a:t>
            </a:r>
            <a:r>
              <a:rPr u="none" dirty="0"/>
              <a:t>the </a:t>
            </a:r>
            <a:r>
              <a:rPr u="none" spc="-5" dirty="0"/>
              <a:t>periodontal  </a:t>
            </a:r>
            <a:r>
              <a:rPr u="none" dirty="0"/>
              <a:t>ligament </a:t>
            </a:r>
            <a:r>
              <a:rPr u="none" spc="-5" dirty="0"/>
              <a:t>are fibers </a:t>
            </a:r>
            <a:r>
              <a:rPr u="none" dirty="0"/>
              <a:t>that hold the tooth in </a:t>
            </a:r>
            <a:r>
              <a:rPr u="none" spc="-5" dirty="0"/>
              <a:t>the dental socket like </a:t>
            </a:r>
            <a:r>
              <a:rPr u="none" dirty="0"/>
              <a:t>a sling. The </a:t>
            </a:r>
            <a:r>
              <a:rPr u="none" spc="-5" dirty="0"/>
              <a:t>bone </a:t>
            </a:r>
            <a:r>
              <a:rPr u="none" dirty="0"/>
              <a:t>and  the root do not touch because the gum </a:t>
            </a:r>
            <a:r>
              <a:rPr u="none" spc="-5" dirty="0"/>
              <a:t>tissue is </a:t>
            </a:r>
            <a:r>
              <a:rPr u="none" dirty="0"/>
              <a:t>between</a:t>
            </a:r>
            <a:r>
              <a:rPr u="none" spc="-50" dirty="0"/>
              <a:t> </a:t>
            </a:r>
            <a:r>
              <a:rPr u="none" dirty="0"/>
              <a:t>them.</a:t>
            </a:r>
          </a:p>
        </p:txBody>
      </p:sp>
      <p:grpSp>
        <p:nvGrpSpPr>
          <p:cNvPr id="3" name="object 3"/>
          <p:cNvGrpSpPr/>
          <p:nvPr/>
        </p:nvGrpSpPr>
        <p:grpSpPr>
          <a:xfrm>
            <a:off x="338327" y="2167127"/>
            <a:ext cx="4627245" cy="3179445"/>
            <a:chOff x="338327" y="2167127"/>
            <a:chExt cx="4627245" cy="3179445"/>
          </a:xfrm>
        </p:grpSpPr>
        <p:sp>
          <p:nvSpPr>
            <p:cNvPr id="4" name="object 4"/>
            <p:cNvSpPr/>
            <p:nvPr/>
          </p:nvSpPr>
          <p:spPr>
            <a:xfrm>
              <a:off x="338327" y="2167127"/>
              <a:ext cx="4626864" cy="317906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33399" y="2362199"/>
              <a:ext cx="4038600" cy="259080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grpSp>
      <p:sp>
        <p:nvSpPr>
          <p:cNvPr id="6" name="object 6"/>
          <p:cNvSpPr txBox="1"/>
          <p:nvPr/>
        </p:nvSpPr>
        <p:spPr>
          <a:xfrm>
            <a:off x="4804028" y="2268753"/>
            <a:ext cx="3881120" cy="4049395"/>
          </a:xfrm>
          <a:prstGeom prst="rect">
            <a:avLst/>
          </a:prstGeom>
        </p:spPr>
        <p:txBody>
          <a:bodyPr vert="horz" wrap="square" lIns="0" tIns="12700" rIns="0" bIns="0" rtlCol="0">
            <a:spAutoFit/>
          </a:bodyPr>
          <a:lstStyle/>
          <a:p>
            <a:pPr marL="12700" marR="5080" algn="just">
              <a:lnSpc>
                <a:spcPct val="150000"/>
              </a:lnSpc>
              <a:spcBef>
                <a:spcPts val="100"/>
              </a:spcBef>
            </a:pPr>
            <a:r>
              <a:rPr sz="1600" dirty="0">
                <a:solidFill>
                  <a:srgbClr val="FFFF00"/>
                </a:solidFill>
                <a:latin typeface="Times New Roman"/>
                <a:cs typeface="Times New Roman"/>
              </a:rPr>
              <a:t>B</a:t>
            </a:r>
            <a:r>
              <a:rPr sz="1600" dirty="0">
                <a:solidFill>
                  <a:srgbClr val="FFFFFF"/>
                </a:solidFill>
                <a:latin typeface="Times New Roman"/>
                <a:cs typeface="Times New Roman"/>
              </a:rPr>
              <a:t>ony </a:t>
            </a:r>
            <a:r>
              <a:rPr sz="1600" spc="-5" dirty="0">
                <a:solidFill>
                  <a:srgbClr val="FFFFFF"/>
                </a:solidFill>
                <a:latin typeface="Times New Roman"/>
                <a:cs typeface="Times New Roman"/>
              </a:rPr>
              <a:t>“bridge” </a:t>
            </a:r>
            <a:r>
              <a:rPr sz="1600" dirty="0">
                <a:solidFill>
                  <a:srgbClr val="FFFFFF"/>
                </a:solidFill>
                <a:latin typeface="Times New Roman"/>
                <a:cs typeface="Times New Roman"/>
              </a:rPr>
              <a:t>form </a:t>
            </a:r>
            <a:r>
              <a:rPr sz="1600" spc="-5" dirty="0">
                <a:solidFill>
                  <a:srgbClr val="FFFFFF"/>
                </a:solidFill>
                <a:latin typeface="Times New Roman"/>
                <a:cs typeface="Times New Roman"/>
              </a:rPr>
              <a:t>joins the </a:t>
            </a:r>
            <a:r>
              <a:rPr sz="1600" dirty="0">
                <a:solidFill>
                  <a:srgbClr val="FFFFFF"/>
                </a:solidFill>
                <a:latin typeface="Times New Roman"/>
                <a:cs typeface="Times New Roman"/>
              </a:rPr>
              <a:t>lamina </a:t>
            </a:r>
            <a:r>
              <a:rPr sz="1600" spc="-5" dirty="0">
                <a:solidFill>
                  <a:srgbClr val="FFFFFF"/>
                </a:solidFill>
                <a:latin typeface="Times New Roman"/>
                <a:cs typeface="Times New Roman"/>
              </a:rPr>
              <a:t>dura </a:t>
            </a:r>
            <a:r>
              <a:rPr sz="1600" dirty="0">
                <a:solidFill>
                  <a:srgbClr val="FFFFFF"/>
                </a:solidFill>
                <a:latin typeface="Times New Roman"/>
                <a:cs typeface="Times New Roman"/>
              </a:rPr>
              <a:t>of  </a:t>
            </a:r>
            <a:r>
              <a:rPr sz="1600" spc="-5" dirty="0">
                <a:solidFill>
                  <a:srgbClr val="FFFFFF"/>
                </a:solidFill>
                <a:latin typeface="Times New Roman"/>
                <a:cs typeface="Times New Roman"/>
              </a:rPr>
              <a:t>the alveolar socket and </a:t>
            </a:r>
            <a:r>
              <a:rPr sz="1600" dirty="0">
                <a:solidFill>
                  <a:srgbClr val="FFFFFF"/>
                </a:solidFill>
                <a:latin typeface="Times New Roman"/>
                <a:cs typeface="Times New Roman"/>
              </a:rPr>
              <a:t>cementum </a:t>
            </a:r>
            <a:r>
              <a:rPr sz="1600" spc="5" dirty="0">
                <a:solidFill>
                  <a:srgbClr val="FFFFFF"/>
                </a:solidFill>
                <a:latin typeface="Times New Roman"/>
                <a:cs typeface="Times New Roman"/>
              </a:rPr>
              <a:t>of </a:t>
            </a:r>
            <a:r>
              <a:rPr sz="1600" spc="-5" dirty="0">
                <a:solidFill>
                  <a:srgbClr val="FFFFFF"/>
                </a:solidFill>
                <a:latin typeface="Times New Roman"/>
                <a:cs typeface="Times New Roman"/>
              </a:rPr>
              <a:t>the root.  When </a:t>
            </a:r>
            <a:r>
              <a:rPr sz="1600" dirty="0">
                <a:solidFill>
                  <a:srgbClr val="FFFFFF"/>
                </a:solidFill>
                <a:latin typeface="Times New Roman"/>
                <a:cs typeface="Times New Roman"/>
              </a:rPr>
              <a:t>this </a:t>
            </a:r>
            <a:r>
              <a:rPr sz="1600" spc="-5" dirty="0">
                <a:solidFill>
                  <a:srgbClr val="FFFFFF"/>
                </a:solidFill>
                <a:latin typeface="Times New Roman"/>
                <a:cs typeface="Times New Roman"/>
              </a:rPr>
              <a:t>occurs the tooth stops </a:t>
            </a:r>
            <a:r>
              <a:rPr sz="1600" dirty="0">
                <a:solidFill>
                  <a:srgbClr val="FFFFFF"/>
                </a:solidFill>
                <a:latin typeface="Times New Roman"/>
                <a:cs typeface="Times New Roman"/>
              </a:rPr>
              <a:t>erupting </a:t>
            </a:r>
            <a:r>
              <a:rPr sz="1600" spc="-5" dirty="0">
                <a:solidFill>
                  <a:srgbClr val="FFFFFF"/>
                </a:solidFill>
                <a:latin typeface="Times New Roman"/>
                <a:cs typeface="Times New Roman"/>
              </a:rPr>
              <a:t>and  stays in the same place. As the </a:t>
            </a:r>
            <a:r>
              <a:rPr sz="1600" dirty="0">
                <a:solidFill>
                  <a:srgbClr val="FFFFFF"/>
                </a:solidFill>
                <a:latin typeface="Times New Roman"/>
                <a:cs typeface="Times New Roman"/>
              </a:rPr>
              <a:t>other </a:t>
            </a:r>
            <a:r>
              <a:rPr sz="1600" spc="-5" dirty="0">
                <a:solidFill>
                  <a:srgbClr val="FFFFFF"/>
                </a:solidFill>
                <a:latin typeface="Times New Roman"/>
                <a:cs typeface="Times New Roman"/>
              </a:rPr>
              <a:t>teeth  beside the ankylosed tooth </a:t>
            </a:r>
            <a:r>
              <a:rPr sz="1600" dirty="0">
                <a:solidFill>
                  <a:srgbClr val="FFFFFF"/>
                </a:solidFill>
                <a:latin typeface="Times New Roman"/>
                <a:cs typeface="Times New Roman"/>
              </a:rPr>
              <a:t>erupt, </a:t>
            </a:r>
            <a:r>
              <a:rPr sz="1600" spc="5" dirty="0">
                <a:solidFill>
                  <a:srgbClr val="FFFFFF"/>
                </a:solidFill>
                <a:latin typeface="Times New Roman"/>
                <a:cs typeface="Times New Roman"/>
              </a:rPr>
              <a:t>they </a:t>
            </a:r>
            <a:r>
              <a:rPr sz="1600" dirty="0">
                <a:solidFill>
                  <a:srgbClr val="FFFFFF"/>
                </a:solidFill>
                <a:latin typeface="Times New Roman"/>
                <a:cs typeface="Times New Roman"/>
              </a:rPr>
              <a:t>will </a:t>
            </a:r>
            <a:r>
              <a:rPr sz="1600" spc="-5" dirty="0">
                <a:solidFill>
                  <a:srgbClr val="FFFFFF"/>
                </a:solidFill>
                <a:latin typeface="Times New Roman"/>
                <a:cs typeface="Times New Roman"/>
              </a:rPr>
              <a:t>tip  </a:t>
            </a:r>
            <a:r>
              <a:rPr sz="1600" dirty="0">
                <a:solidFill>
                  <a:srgbClr val="FFFFFF"/>
                </a:solidFill>
                <a:latin typeface="Times New Roman"/>
                <a:cs typeface="Times New Roman"/>
              </a:rPr>
              <a:t>due </a:t>
            </a:r>
            <a:r>
              <a:rPr sz="1600" spc="-5" dirty="0">
                <a:solidFill>
                  <a:srgbClr val="FFFFFF"/>
                </a:solidFill>
                <a:latin typeface="Times New Roman"/>
                <a:cs typeface="Times New Roman"/>
              </a:rPr>
              <a:t>to the ankylosed tooth </a:t>
            </a:r>
            <a:r>
              <a:rPr sz="1600" dirty="0">
                <a:solidFill>
                  <a:srgbClr val="FFFFFF"/>
                </a:solidFill>
                <a:latin typeface="Times New Roman"/>
                <a:cs typeface="Times New Roman"/>
              </a:rPr>
              <a:t>not </a:t>
            </a:r>
            <a:r>
              <a:rPr sz="1600" spc="-5" dirty="0">
                <a:solidFill>
                  <a:srgbClr val="FFFFFF"/>
                </a:solidFill>
                <a:latin typeface="Times New Roman"/>
                <a:cs typeface="Times New Roman"/>
              </a:rPr>
              <a:t>moving. If the  ankylosed tooth </a:t>
            </a:r>
            <a:r>
              <a:rPr sz="1600" dirty="0">
                <a:solidFill>
                  <a:srgbClr val="FFFFFF"/>
                </a:solidFill>
                <a:latin typeface="Times New Roman"/>
                <a:cs typeface="Times New Roman"/>
              </a:rPr>
              <a:t>is </a:t>
            </a:r>
            <a:r>
              <a:rPr sz="1600" spc="-5" dirty="0">
                <a:solidFill>
                  <a:srgbClr val="FFFFFF"/>
                </a:solidFill>
                <a:latin typeface="Times New Roman"/>
                <a:cs typeface="Times New Roman"/>
              </a:rPr>
              <a:t>a </a:t>
            </a:r>
            <a:r>
              <a:rPr sz="1600" dirty="0">
                <a:solidFill>
                  <a:srgbClr val="FFFFFF"/>
                </a:solidFill>
                <a:latin typeface="Times New Roman"/>
                <a:cs typeface="Times New Roman"/>
              </a:rPr>
              <a:t>primary tooth, </a:t>
            </a:r>
            <a:r>
              <a:rPr sz="1600" spc="-5" dirty="0">
                <a:solidFill>
                  <a:srgbClr val="FFFFFF"/>
                </a:solidFill>
                <a:latin typeface="Times New Roman"/>
                <a:cs typeface="Times New Roman"/>
              </a:rPr>
              <a:t>it </a:t>
            </a:r>
            <a:r>
              <a:rPr sz="1600" dirty="0">
                <a:solidFill>
                  <a:srgbClr val="FFFFFF"/>
                </a:solidFill>
                <a:latin typeface="Times New Roman"/>
                <a:cs typeface="Times New Roman"/>
              </a:rPr>
              <a:t>will  </a:t>
            </a:r>
            <a:r>
              <a:rPr sz="1600" spc="-5" dirty="0">
                <a:solidFill>
                  <a:srgbClr val="FFFFFF"/>
                </a:solidFill>
                <a:latin typeface="Times New Roman"/>
                <a:cs typeface="Times New Roman"/>
              </a:rPr>
              <a:t>displace the </a:t>
            </a:r>
            <a:r>
              <a:rPr sz="1600" dirty="0">
                <a:solidFill>
                  <a:srgbClr val="FFFFFF"/>
                </a:solidFill>
                <a:latin typeface="Times New Roman"/>
                <a:cs typeface="Times New Roman"/>
              </a:rPr>
              <a:t>permanent </a:t>
            </a:r>
            <a:r>
              <a:rPr sz="1600" spc="-5" dirty="0">
                <a:solidFill>
                  <a:srgbClr val="FFFFFF"/>
                </a:solidFill>
                <a:latin typeface="Times New Roman"/>
                <a:cs typeface="Times New Roman"/>
              </a:rPr>
              <a:t>tooth that is </a:t>
            </a:r>
            <a:r>
              <a:rPr sz="1600" dirty="0">
                <a:solidFill>
                  <a:srgbClr val="FFFFFF"/>
                </a:solidFill>
                <a:latin typeface="Times New Roman"/>
                <a:cs typeface="Times New Roman"/>
              </a:rPr>
              <a:t>trying </a:t>
            </a:r>
            <a:r>
              <a:rPr sz="1600" spc="-5" dirty="0">
                <a:solidFill>
                  <a:srgbClr val="FFFFFF"/>
                </a:solidFill>
                <a:latin typeface="Times New Roman"/>
                <a:cs typeface="Times New Roman"/>
              </a:rPr>
              <a:t>to  erupt into </a:t>
            </a:r>
            <a:r>
              <a:rPr sz="1600" dirty="0">
                <a:solidFill>
                  <a:srgbClr val="FFFFFF"/>
                </a:solidFill>
                <a:latin typeface="Times New Roman"/>
                <a:cs typeface="Times New Roman"/>
              </a:rPr>
              <a:t>its position. </a:t>
            </a:r>
            <a:r>
              <a:rPr sz="1600" spc="-5" dirty="0">
                <a:solidFill>
                  <a:srgbClr val="FFFFFF"/>
                </a:solidFill>
                <a:latin typeface="Times New Roman"/>
                <a:cs typeface="Times New Roman"/>
              </a:rPr>
              <a:t>Also, the ankylosis can  cause reduction </a:t>
            </a:r>
            <a:r>
              <a:rPr sz="1600" dirty="0">
                <a:solidFill>
                  <a:srgbClr val="FFFFFF"/>
                </a:solidFill>
                <a:latin typeface="Times New Roman"/>
                <a:cs typeface="Times New Roman"/>
              </a:rPr>
              <a:t>of </a:t>
            </a:r>
            <a:r>
              <a:rPr sz="1600" spc="-5" dirty="0">
                <a:solidFill>
                  <a:srgbClr val="FFFFFF"/>
                </a:solidFill>
                <a:latin typeface="Times New Roman"/>
                <a:cs typeface="Times New Roman"/>
              </a:rPr>
              <a:t>the </a:t>
            </a:r>
            <a:r>
              <a:rPr sz="1600" dirty="0">
                <a:solidFill>
                  <a:srgbClr val="FFFFFF"/>
                </a:solidFill>
                <a:latin typeface="Times New Roman"/>
                <a:cs typeface="Times New Roman"/>
              </a:rPr>
              <a:t>space </a:t>
            </a:r>
            <a:r>
              <a:rPr sz="1600" spc="-5" dirty="0">
                <a:solidFill>
                  <a:srgbClr val="FFFFFF"/>
                </a:solidFill>
                <a:latin typeface="Times New Roman"/>
                <a:cs typeface="Times New Roman"/>
              </a:rPr>
              <a:t>needed </a:t>
            </a:r>
            <a:r>
              <a:rPr sz="1600" dirty="0">
                <a:solidFill>
                  <a:srgbClr val="FFFFFF"/>
                </a:solidFill>
                <a:latin typeface="Times New Roman"/>
                <a:cs typeface="Times New Roman"/>
              </a:rPr>
              <a:t>for </a:t>
            </a:r>
            <a:r>
              <a:rPr sz="1600" spc="-5" dirty="0">
                <a:solidFill>
                  <a:srgbClr val="FFFFFF"/>
                </a:solidFill>
                <a:latin typeface="Times New Roman"/>
                <a:cs typeface="Times New Roman"/>
              </a:rPr>
              <a:t>the  </a:t>
            </a:r>
            <a:r>
              <a:rPr sz="1600" spc="-10" dirty="0">
                <a:solidFill>
                  <a:srgbClr val="FFFFFF"/>
                </a:solidFill>
                <a:latin typeface="Times New Roman"/>
                <a:cs typeface="Times New Roman"/>
              </a:rPr>
              <a:t>permanent </a:t>
            </a:r>
            <a:r>
              <a:rPr sz="1600" spc="-5" dirty="0">
                <a:solidFill>
                  <a:srgbClr val="FFFFFF"/>
                </a:solidFill>
                <a:latin typeface="Times New Roman"/>
                <a:cs typeface="Times New Roman"/>
              </a:rPr>
              <a:t>tooth to erupt causing an</a:t>
            </a:r>
            <a:r>
              <a:rPr sz="1600" spc="140" dirty="0">
                <a:solidFill>
                  <a:srgbClr val="FFFFFF"/>
                </a:solidFill>
                <a:latin typeface="Times New Roman"/>
                <a:cs typeface="Times New Roman"/>
              </a:rPr>
              <a:t> </a:t>
            </a:r>
            <a:r>
              <a:rPr sz="1600" spc="-5" dirty="0">
                <a:solidFill>
                  <a:srgbClr val="FFFFFF"/>
                </a:solidFill>
                <a:latin typeface="Times New Roman"/>
                <a:cs typeface="Times New Roman"/>
              </a:rPr>
              <a:t>impaction.</a:t>
            </a:r>
            <a:endParaRPr sz="1600">
              <a:latin typeface="Times New Roman"/>
              <a:cs typeface="Times New Roman"/>
            </a:endParaRPr>
          </a:p>
        </p:txBody>
      </p:sp>
      <p:sp>
        <p:nvSpPr>
          <p:cNvPr id="7" name="object 7"/>
          <p:cNvSpPr/>
          <p:nvPr/>
        </p:nvSpPr>
        <p:spPr>
          <a:xfrm>
            <a:off x="990600" y="5029200"/>
            <a:ext cx="3048000" cy="1600200"/>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3540" y="299415"/>
            <a:ext cx="8378190" cy="3846195"/>
          </a:xfrm>
          <a:prstGeom prst="rect">
            <a:avLst/>
          </a:prstGeom>
        </p:spPr>
        <p:txBody>
          <a:bodyPr vert="horz" wrap="square" lIns="0" tIns="12700" rIns="0" bIns="0" rtlCol="0">
            <a:spAutoFit/>
          </a:bodyPr>
          <a:lstStyle/>
          <a:p>
            <a:pPr algn="ctr">
              <a:lnSpc>
                <a:spcPct val="100000"/>
              </a:lnSpc>
              <a:spcBef>
                <a:spcPts val="100"/>
              </a:spcBef>
            </a:pPr>
            <a:r>
              <a:rPr sz="1800" u="sng" dirty="0">
                <a:solidFill>
                  <a:srgbClr val="FFFFFF"/>
                </a:solidFill>
                <a:uFill>
                  <a:solidFill>
                    <a:srgbClr val="FFFFFF"/>
                  </a:solidFill>
                </a:uFill>
                <a:latin typeface="Times New Roman"/>
                <a:cs typeface="Times New Roman"/>
              </a:rPr>
              <a:t>Dental</a:t>
            </a:r>
            <a:r>
              <a:rPr sz="1800" u="sng" spc="-25" dirty="0">
                <a:solidFill>
                  <a:srgbClr val="FFFFFF"/>
                </a:solidFill>
                <a:uFill>
                  <a:solidFill>
                    <a:srgbClr val="FFFFFF"/>
                  </a:solidFill>
                </a:uFill>
                <a:latin typeface="Times New Roman"/>
                <a:cs typeface="Times New Roman"/>
              </a:rPr>
              <a:t> </a:t>
            </a:r>
            <a:r>
              <a:rPr sz="1800" u="sng" dirty="0">
                <a:solidFill>
                  <a:srgbClr val="FFFFFF"/>
                </a:solidFill>
                <a:uFill>
                  <a:solidFill>
                    <a:srgbClr val="FFFFFF"/>
                  </a:solidFill>
                </a:uFill>
                <a:latin typeface="Times New Roman"/>
                <a:cs typeface="Times New Roman"/>
              </a:rPr>
              <a:t>Caries</a:t>
            </a:r>
            <a:endParaRPr sz="1800">
              <a:latin typeface="Times New Roman"/>
              <a:cs typeface="Times New Roman"/>
            </a:endParaRPr>
          </a:p>
          <a:p>
            <a:pPr marL="355600" indent="-342900" algn="just">
              <a:lnSpc>
                <a:spcPct val="100000"/>
              </a:lnSpc>
              <a:spcBef>
                <a:spcPts val="1780"/>
              </a:spcBef>
              <a:buFont typeface="Wingdings"/>
              <a:buChar char=""/>
              <a:tabLst>
                <a:tab pos="355600" algn="l"/>
              </a:tabLst>
            </a:pPr>
            <a:r>
              <a:rPr sz="1800" dirty="0">
                <a:solidFill>
                  <a:srgbClr val="FFFFFF"/>
                </a:solidFill>
                <a:latin typeface="Times New Roman"/>
                <a:cs typeface="Times New Roman"/>
              </a:rPr>
              <a:t>Dental caries </a:t>
            </a:r>
            <a:r>
              <a:rPr sz="1800" spc="-5" dirty="0">
                <a:solidFill>
                  <a:srgbClr val="FFFFFF"/>
                </a:solidFill>
                <a:latin typeface="Times New Roman"/>
                <a:cs typeface="Times New Roman"/>
              </a:rPr>
              <a:t>may </a:t>
            </a:r>
            <a:r>
              <a:rPr sz="1800" dirty="0">
                <a:solidFill>
                  <a:srgbClr val="FFFFFF"/>
                </a:solidFill>
                <a:latin typeface="Times New Roman"/>
                <a:cs typeface="Times New Roman"/>
              </a:rPr>
              <a:t>be considered the local causes of</a:t>
            </a:r>
            <a:r>
              <a:rPr sz="1800" spc="-60" dirty="0">
                <a:solidFill>
                  <a:srgbClr val="FFFFFF"/>
                </a:solidFill>
                <a:latin typeface="Times New Roman"/>
                <a:cs typeface="Times New Roman"/>
              </a:rPr>
              <a:t> </a:t>
            </a:r>
            <a:r>
              <a:rPr sz="1800" dirty="0">
                <a:solidFill>
                  <a:srgbClr val="FFFFFF"/>
                </a:solidFill>
                <a:latin typeface="Times New Roman"/>
                <a:cs typeface="Times New Roman"/>
              </a:rPr>
              <a:t>malocclusion.</a:t>
            </a:r>
            <a:endParaRPr sz="1800">
              <a:latin typeface="Times New Roman"/>
              <a:cs typeface="Times New Roman"/>
            </a:endParaRPr>
          </a:p>
          <a:p>
            <a:pPr marL="355600" marR="5080" indent="-342900" algn="just">
              <a:lnSpc>
                <a:spcPct val="150100"/>
              </a:lnSpc>
              <a:spcBef>
                <a:spcPts val="430"/>
              </a:spcBef>
              <a:buFont typeface="Wingdings"/>
              <a:buChar char=""/>
              <a:tabLst>
                <a:tab pos="355600" algn="l"/>
              </a:tabLst>
            </a:pPr>
            <a:r>
              <a:rPr sz="1800" dirty="0">
                <a:solidFill>
                  <a:srgbClr val="FFFFFF"/>
                </a:solidFill>
                <a:latin typeface="Times New Roman"/>
                <a:cs typeface="Times New Roman"/>
              </a:rPr>
              <a:t>Caries </a:t>
            </a:r>
            <a:r>
              <a:rPr sz="1800" spc="-5" dirty="0">
                <a:solidFill>
                  <a:srgbClr val="FFFFFF"/>
                </a:solidFill>
                <a:latin typeface="Times New Roman"/>
                <a:cs typeface="Times New Roman"/>
              </a:rPr>
              <a:t>leads </a:t>
            </a:r>
            <a:r>
              <a:rPr sz="1800" dirty="0">
                <a:solidFill>
                  <a:srgbClr val="FFFFFF"/>
                </a:solidFill>
                <a:latin typeface="Times New Roman"/>
                <a:cs typeface="Times New Roman"/>
              </a:rPr>
              <a:t>to </a:t>
            </a:r>
            <a:r>
              <a:rPr sz="1800" spc="-5" dirty="0">
                <a:solidFill>
                  <a:srgbClr val="FFFFFF"/>
                </a:solidFill>
                <a:latin typeface="Times New Roman"/>
                <a:cs typeface="Times New Roman"/>
              </a:rPr>
              <a:t>premature loss </a:t>
            </a:r>
            <a:r>
              <a:rPr sz="1800" dirty="0">
                <a:solidFill>
                  <a:srgbClr val="FFFFFF"/>
                </a:solidFill>
                <a:latin typeface="Times New Roman"/>
                <a:cs typeface="Times New Roman"/>
              </a:rPr>
              <a:t>of a deciduous or </a:t>
            </a:r>
            <a:r>
              <a:rPr sz="1800" spc="-5" dirty="0">
                <a:solidFill>
                  <a:srgbClr val="FFFFFF"/>
                </a:solidFill>
                <a:latin typeface="Times New Roman"/>
                <a:cs typeface="Times New Roman"/>
              </a:rPr>
              <a:t>permanent tooth so </a:t>
            </a:r>
            <a:r>
              <a:rPr sz="1800" dirty="0">
                <a:solidFill>
                  <a:srgbClr val="FFFFFF"/>
                </a:solidFill>
                <a:latin typeface="Times New Roman"/>
                <a:cs typeface="Times New Roman"/>
              </a:rPr>
              <a:t>that </a:t>
            </a:r>
            <a:r>
              <a:rPr sz="1800" spc="-5" dirty="0">
                <a:solidFill>
                  <a:srgbClr val="FFFFFF"/>
                </a:solidFill>
                <a:latin typeface="Times New Roman"/>
                <a:cs typeface="Times New Roman"/>
              </a:rPr>
              <a:t>subsequent  </a:t>
            </a:r>
            <a:r>
              <a:rPr sz="1800" dirty="0">
                <a:solidFill>
                  <a:srgbClr val="FFFFFF"/>
                </a:solidFill>
                <a:latin typeface="Times New Roman"/>
                <a:cs typeface="Times New Roman"/>
              </a:rPr>
              <a:t>drifting </a:t>
            </a:r>
            <a:r>
              <a:rPr sz="1800" spc="-5" dirty="0">
                <a:solidFill>
                  <a:srgbClr val="FFFFFF"/>
                </a:solidFill>
                <a:latin typeface="Times New Roman"/>
                <a:cs typeface="Times New Roman"/>
              </a:rPr>
              <a:t>of continuous </a:t>
            </a:r>
            <a:r>
              <a:rPr sz="1800" dirty="0">
                <a:solidFill>
                  <a:srgbClr val="FFFFFF"/>
                </a:solidFill>
                <a:latin typeface="Times New Roman"/>
                <a:cs typeface="Times New Roman"/>
              </a:rPr>
              <a:t>teeth, </a:t>
            </a:r>
            <a:r>
              <a:rPr sz="1800" spc="-5" dirty="0">
                <a:solidFill>
                  <a:srgbClr val="FFFFFF"/>
                </a:solidFill>
                <a:latin typeface="Times New Roman"/>
                <a:cs typeface="Times New Roman"/>
              </a:rPr>
              <a:t>abnormal axial inclination, overeruption </a:t>
            </a:r>
            <a:r>
              <a:rPr sz="1800" dirty="0">
                <a:solidFill>
                  <a:srgbClr val="FFFFFF"/>
                </a:solidFill>
                <a:latin typeface="Times New Roman"/>
                <a:cs typeface="Times New Roman"/>
              </a:rPr>
              <a:t>&amp; </a:t>
            </a:r>
            <a:r>
              <a:rPr sz="1800" spc="-5" dirty="0">
                <a:solidFill>
                  <a:srgbClr val="FFFFFF"/>
                </a:solidFill>
                <a:latin typeface="Times New Roman"/>
                <a:cs typeface="Times New Roman"/>
              </a:rPr>
              <a:t>bone </a:t>
            </a:r>
            <a:r>
              <a:rPr sz="1800" dirty="0">
                <a:solidFill>
                  <a:srgbClr val="FFFFFF"/>
                </a:solidFill>
                <a:latin typeface="Times New Roman"/>
                <a:cs typeface="Times New Roman"/>
              </a:rPr>
              <a:t>loss  occurs.</a:t>
            </a:r>
            <a:endParaRPr sz="1800">
              <a:latin typeface="Times New Roman"/>
              <a:cs typeface="Times New Roman"/>
            </a:endParaRPr>
          </a:p>
          <a:p>
            <a:pPr marL="355600" marR="5715" indent="-342900" algn="just">
              <a:lnSpc>
                <a:spcPct val="150000"/>
              </a:lnSpc>
              <a:spcBef>
                <a:spcPts val="430"/>
              </a:spcBef>
              <a:buFont typeface="Wingdings"/>
              <a:buChar char=""/>
              <a:tabLst>
                <a:tab pos="355600" algn="l"/>
              </a:tabLst>
            </a:pPr>
            <a:r>
              <a:rPr sz="1800" dirty="0">
                <a:solidFill>
                  <a:srgbClr val="FFFFFF"/>
                </a:solidFill>
                <a:latin typeface="Times New Roman"/>
                <a:cs typeface="Times New Roman"/>
              </a:rPr>
              <a:t>Because of </a:t>
            </a:r>
            <a:r>
              <a:rPr sz="1800" spc="-5" dirty="0">
                <a:solidFill>
                  <a:srgbClr val="FFFFFF"/>
                </a:solidFill>
                <a:latin typeface="Times New Roman"/>
                <a:cs typeface="Times New Roman"/>
              </a:rPr>
              <a:t>proximal carious lesions </a:t>
            </a:r>
            <a:r>
              <a:rPr sz="1800" dirty="0">
                <a:solidFill>
                  <a:srgbClr val="FFFFFF"/>
                </a:solidFill>
                <a:latin typeface="Times New Roman"/>
                <a:cs typeface="Times New Roman"/>
              </a:rPr>
              <a:t>that are </a:t>
            </a:r>
            <a:r>
              <a:rPr sz="1800" spc="-5" dirty="0">
                <a:solidFill>
                  <a:srgbClr val="FFFFFF"/>
                </a:solidFill>
                <a:latin typeface="Times New Roman"/>
                <a:cs typeface="Times New Roman"/>
              </a:rPr>
              <a:t>unrepaired, </a:t>
            </a:r>
            <a:r>
              <a:rPr sz="1800" dirty="0">
                <a:solidFill>
                  <a:srgbClr val="FFFFFF"/>
                </a:solidFill>
                <a:latin typeface="Times New Roman"/>
                <a:cs typeface="Times New Roman"/>
              </a:rPr>
              <a:t>there </a:t>
            </a:r>
            <a:r>
              <a:rPr sz="1800" spc="-10" dirty="0">
                <a:solidFill>
                  <a:srgbClr val="FFFFFF"/>
                </a:solidFill>
                <a:latin typeface="Times New Roman"/>
                <a:cs typeface="Times New Roman"/>
              </a:rPr>
              <a:t>is </a:t>
            </a:r>
            <a:r>
              <a:rPr sz="1800" dirty="0">
                <a:solidFill>
                  <a:srgbClr val="FFFFFF"/>
                </a:solidFill>
                <a:latin typeface="Times New Roman"/>
                <a:cs typeface="Times New Roman"/>
              </a:rPr>
              <a:t>actual </a:t>
            </a:r>
            <a:r>
              <a:rPr sz="1800" spc="-5" dirty="0">
                <a:solidFill>
                  <a:srgbClr val="FFFFFF"/>
                </a:solidFill>
                <a:latin typeface="Times New Roman"/>
                <a:cs typeface="Times New Roman"/>
              </a:rPr>
              <a:t>loss </a:t>
            </a:r>
            <a:r>
              <a:rPr sz="1800" dirty="0">
                <a:solidFill>
                  <a:srgbClr val="FFFFFF"/>
                </a:solidFill>
                <a:latin typeface="Times New Roman"/>
                <a:cs typeface="Times New Roman"/>
              </a:rPr>
              <a:t>of arch  length.</a:t>
            </a:r>
            <a:endParaRPr sz="1800">
              <a:latin typeface="Times New Roman"/>
              <a:cs typeface="Times New Roman"/>
            </a:endParaRPr>
          </a:p>
          <a:p>
            <a:pPr marL="355600" marR="5080" indent="-342900" algn="just">
              <a:lnSpc>
                <a:spcPct val="150000"/>
              </a:lnSpc>
              <a:spcBef>
                <a:spcPts val="434"/>
              </a:spcBef>
              <a:buFont typeface="Wingdings"/>
              <a:buChar char=""/>
              <a:tabLst>
                <a:tab pos="355600" algn="l"/>
              </a:tabLst>
            </a:pPr>
            <a:r>
              <a:rPr sz="1800" spc="-5" dirty="0">
                <a:solidFill>
                  <a:srgbClr val="FFFFFF"/>
                </a:solidFill>
                <a:latin typeface="Times New Roman"/>
                <a:cs typeface="Times New Roman"/>
              </a:rPr>
              <a:t>So </a:t>
            </a:r>
            <a:r>
              <a:rPr sz="1800" dirty="0">
                <a:solidFill>
                  <a:srgbClr val="FFFFFF"/>
                </a:solidFill>
                <a:latin typeface="Times New Roman"/>
                <a:cs typeface="Times New Roman"/>
              </a:rPr>
              <a:t>it </a:t>
            </a:r>
            <a:r>
              <a:rPr sz="1800" spc="-5" dirty="0">
                <a:solidFill>
                  <a:srgbClr val="FFFFFF"/>
                </a:solidFill>
                <a:latin typeface="Times New Roman"/>
                <a:cs typeface="Times New Roman"/>
              </a:rPr>
              <a:t>is basic that </a:t>
            </a:r>
            <a:r>
              <a:rPr sz="1800" dirty="0">
                <a:solidFill>
                  <a:srgbClr val="FFFFFF"/>
                </a:solidFill>
                <a:latin typeface="Times New Roman"/>
                <a:cs typeface="Times New Roman"/>
              </a:rPr>
              <a:t>carious </a:t>
            </a:r>
            <a:r>
              <a:rPr sz="1800" spc="-5" dirty="0">
                <a:solidFill>
                  <a:srgbClr val="FFFFFF"/>
                </a:solidFill>
                <a:latin typeface="Times New Roman"/>
                <a:cs typeface="Times New Roman"/>
              </a:rPr>
              <a:t>lesions </a:t>
            </a:r>
            <a:r>
              <a:rPr sz="1800" dirty="0">
                <a:solidFill>
                  <a:srgbClr val="FFFFFF"/>
                </a:solidFill>
                <a:latin typeface="Times New Roman"/>
                <a:cs typeface="Times New Roman"/>
              </a:rPr>
              <a:t>should be </a:t>
            </a:r>
            <a:r>
              <a:rPr sz="1800" spc="-5" dirty="0">
                <a:solidFill>
                  <a:srgbClr val="FFFFFF"/>
                </a:solidFill>
                <a:latin typeface="Times New Roman"/>
                <a:cs typeface="Times New Roman"/>
              </a:rPr>
              <a:t>repaired </a:t>
            </a:r>
            <a:r>
              <a:rPr sz="1800" dirty="0">
                <a:solidFill>
                  <a:srgbClr val="FFFFFF"/>
                </a:solidFill>
                <a:latin typeface="Times New Roman"/>
                <a:cs typeface="Times New Roman"/>
              </a:rPr>
              <a:t>not </a:t>
            </a:r>
            <a:r>
              <a:rPr sz="1800" spc="-5" dirty="0">
                <a:solidFill>
                  <a:srgbClr val="FFFFFF"/>
                </a:solidFill>
                <a:latin typeface="Times New Roman"/>
                <a:cs typeface="Times New Roman"/>
              </a:rPr>
              <a:t>only </a:t>
            </a:r>
            <a:r>
              <a:rPr sz="1800" dirty="0">
                <a:solidFill>
                  <a:srgbClr val="FFFFFF"/>
                </a:solidFill>
                <a:latin typeface="Times New Roman"/>
                <a:cs typeface="Times New Roman"/>
              </a:rPr>
              <a:t>to prevent </a:t>
            </a:r>
            <a:r>
              <a:rPr sz="1800" spc="-5" dirty="0">
                <a:solidFill>
                  <a:srgbClr val="FFFFFF"/>
                </a:solidFill>
                <a:latin typeface="Times New Roman"/>
                <a:cs typeface="Times New Roman"/>
              </a:rPr>
              <a:t>infection </a:t>
            </a:r>
            <a:r>
              <a:rPr sz="1800" dirty="0">
                <a:solidFill>
                  <a:srgbClr val="FFFFFF"/>
                </a:solidFill>
                <a:latin typeface="Times New Roman"/>
                <a:cs typeface="Times New Roman"/>
              </a:rPr>
              <a:t>and  </a:t>
            </a:r>
            <a:r>
              <a:rPr sz="1800" spc="-5" dirty="0">
                <a:solidFill>
                  <a:srgbClr val="FFFFFF"/>
                </a:solidFill>
                <a:latin typeface="Times New Roman"/>
                <a:cs typeface="Times New Roman"/>
              </a:rPr>
              <a:t>loss </a:t>
            </a:r>
            <a:r>
              <a:rPr sz="1800" dirty="0">
                <a:solidFill>
                  <a:srgbClr val="FFFFFF"/>
                </a:solidFill>
                <a:latin typeface="Times New Roman"/>
                <a:cs typeface="Times New Roman"/>
              </a:rPr>
              <a:t>of teeth but to maintain the integrity of the dental</a:t>
            </a:r>
            <a:r>
              <a:rPr sz="1800" spc="-80" dirty="0">
                <a:solidFill>
                  <a:srgbClr val="FFFFFF"/>
                </a:solidFill>
                <a:latin typeface="Times New Roman"/>
                <a:cs typeface="Times New Roman"/>
              </a:rPr>
              <a:t> </a:t>
            </a:r>
            <a:r>
              <a:rPr sz="1800" dirty="0">
                <a:solidFill>
                  <a:srgbClr val="FFFFFF"/>
                </a:solidFill>
                <a:latin typeface="Times New Roman"/>
                <a:cs typeface="Times New Roman"/>
              </a:rPr>
              <a:t>arches.</a:t>
            </a:r>
            <a:endParaRPr sz="1800">
              <a:latin typeface="Times New Roman"/>
              <a:cs typeface="Times New Roman"/>
            </a:endParaRPr>
          </a:p>
        </p:txBody>
      </p:sp>
      <p:grpSp>
        <p:nvGrpSpPr>
          <p:cNvPr id="3" name="object 3"/>
          <p:cNvGrpSpPr/>
          <p:nvPr/>
        </p:nvGrpSpPr>
        <p:grpSpPr>
          <a:xfrm>
            <a:off x="1219200" y="4267200"/>
            <a:ext cx="6553200" cy="2590800"/>
            <a:chOff x="1219200" y="4267200"/>
            <a:chExt cx="6553200" cy="2590800"/>
          </a:xfrm>
        </p:grpSpPr>
        <p:sp>
          <p:nvSpPr>
            <p:cNvPr id="4" name="object 4"/>
            <p:cNvSpPr/>
            <p:nvPr/>
          </p:nvSpPr>
          <p:spPr>
            <a:xfrm>
              <a:off x="1219200" y="4267200"/>
              <a:ext cx="6553200" cy="2590799"/>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1524000" y="5410200"/>
              <a:ext cx="762000" cy="228600"/>
            </a:xfrm>
            <a:custGeom>
              <a:avLst/>
              <a:gdLst/>
              <a:ahLst/>
              <a:cxnLst/>
              <a:rect l="l" t="t" r="r" b="b"/>
              <a:pathLst>
                <a:path w="762000" h="228600">
                  <a:moveTo>
                    <a:pt x="762000" y="0"/>
                  </a:moveTo>
                  <a:lnTo>
                    <a:pt x="0" y="0"/>
                  </a:lnTo>
                  <a:lnTo>
                    <a:pt x="0" y="228600"/>
                  </a:lnTo>
                  <a:lnTo>
                    <a:pt x="762000" y="228600"/>
                  </a:lnTo>
                  <a:lnTo>
                    <a:pt x="762000" y="0"/>
                  </a:lnTo>
                  <a:close/>
                </a:path>
              </a:pathLst>
            </a:custGeom>
            <a:solidFill>
              <a:srgbClr val="FFFFFF"/>
            </a:solidFill>
          </p:spPr>
          <p:txBody>
            <a:bodyPr wrap="square" lIns="0" tIns="0" rIns="0" bIns="0" rtlCol="0"/>
            <a:lstStyle/>
            <a:p>
              <a:endParaRPr/>
            </a:p>
          </p:txBody>
        </p:sp>
        <p:sp>
          <p:nvSpPr>
            <p:cNvPr id="6" name="object 6"/>
            <p:cNvSpPr/>
            <p:nvPr/>
          </p:nvSpPr>
          <p:spPr>
            <a:xfrm>
              <a:off x="1447800" y="5410200"/>
              <a:ext cx="152400" cy="22860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grpSp>
      <p:sp>
        <p:nvSpPr>
          <p:cNvPr id="7" name="object 7"/>
          <p:cNvSpPr txBox="1"/>
          <p:nvPr/>
        </p:nvSpPr>
        <p:spPr>
          <a:xfrm>
            <a:off x="8324088" y="6465214"/>
            <a:ext cx="309880" cy="177800"/>
          </a:xfrm>
          <a:prstGeom prst="rect">
            <a:avLst/>
          </a:prstGeom>
        </p:spPr>
        <p:txBody>
          <a:bodyPr vert="horz" wrap="square" lIns="0" tIns="0" rIns="0" bIns="0" rtlCol="0">
            <a:spAutoFit/>
          </a:bodyPr>
          <a:lstStyle/>
          <a:p>
            <a:pPr marL="38100">
              <a:lnSpc>
                <a:spcPts val="1240"/>
              </a:lnSpc>
            </a:pPr>
            <a:fld id="{81D60167-4931-47E6-BA6A-407CBD079E47}" type="slidenum">
              <a:rPr sz="1200" dirty="0">
                <a:solidFill>
                  <a:srgbClr val="888888"/>
                </a:solidFill>
                <a:latin typeface="Carlito"/>
                <a:cs typeface="Carlito"/>
              </a:rPr>
              <a:pPr marL="38100">
                <a:lnSpc>
                  <a:spcPts val="1240"/>
                </a:lnSpc>
              </a:pPr>
              <a:t>56</a:t>
            </a:fld>
            <a:endParaRPr sz="1200">
              <a:latin typeface="Carlito"/>
              <a:cs typeface="Carlito"/>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3540" y="337515"/>
            <a:ext cx="8378825" cy="5228590"/>
          </a:xfrm>
          <a:prstGeom prst="rect">
            <a:avLst/>
          </a:prstGeom>
        </p:spPr>
        <p:txBody>
          <a:bodyPr vert="horz" wrap="square" lIns="0" tIns="12700" rIns="0" bIns="0" rtlCol="0">
            <a:spAutoFit/>
          </a:bodyPr>
          <a:lstStyle/>
          <a:p>
            <a:pPr marL="2910840">
              <a:lnSpc>
                <a:spcPct val="100000"/>
              </a:lnSpc>
              <a:spcBef>
                <a:spcPts val="100"/>
              </a:spcBef>
            </a:pPr>
            <a:r>
              <a:rPr sz="1800" u="sng" spc="-5" dirty="0">
                <a:solidFill>
                  <a:srgbClr val="FFFFFF"/>
                </a:solidFill>
                <a:uFill>
                  <a:solidFill>
                    <a:srgbClr val="FFFFFF"/>
                  </a:solidFill>
                </a:uFill>
                <a:latin typeface="Times New Roman"/>
                <a:cs typeface="Times New Roman"/>
              </a:rPr>
              <a:t>Improper </a:t>
            </a:r>
            <a:r>
              <a:rPr sz="1800" u="sng" dirty="0">
                <a:solidFill>
                  <a:srgbClr val="FFFFFF"/>
                </a:solidFill>
                <a:uFill>
                  <a:solidFill>
                    <a:srgbClr val="FFFFFF"/>
                  </a:solidFill>
                </a:uFill>
                <a:latin typeface="Times New Roman"/>
                <a:cs typeface="Times New Roman"/>
              </a:rPr>
              <a:t>Dental</a:t>
            </a:r>
            <a:r>
              <a:rPr sz="1800" u="sng" spc="-20" dirty="0">
                <a:solidFill>
                  <a:srgbClr val="FFFFFF"/>
                </a:solidFill>
                <a:uFill>
                  <a:solidFill>
                    <a:srgbClr val="FFFFFF"/>
                  </a:solidFill>
                </a:uFill>
                <a:latin typeface="Times New Roman"/>
                <a:cs typeface="Times New Roman"/>
              </a:rPr>
              <a:t> </a:t>
            </a:r>
            <a:r>
              <a:rPr sz="1800" u="sng" dirty="0">
                <a:solidFill>
                  <a:srgbClr val="FFFFFF"/>
                </a:solidFill>
                <a:uFill>
                  <a:solidFill>
                    <a:srgbClr val="FFFFFF"/>
                  </a:solidFill>
                </a:uFill>
                <a:latin typeface="Times New Roman"/>
                <a:cs typeface="Times New Roman"/>
              </a:rPr>
              <a:t>restoration</a:t>
            </a:r>
            <a:endParaRPr sz="1800">
              <a:latin typeface="Times New Roman"/>
              <a:cs typeface="Times New Roman"/>
            </a:endParaRPr>
          </a:p>
          <a:p>
            <a:pPr marL="355600" marR="5715" indent="-342900">
              <a:lnSpc>
                <a:spcPct val="150000"/>
              </a:lnSpc>
              <a:spcBef>
                <a:spcPts val="1000"/>
              </a:spcBef>
              <a:buSzPct val="88888"/>
              <a:buFont typeface="Arial"/>
              <a:buChar char="•"/>
              <a:tabLst>
                <a:tab pos="354965" algn="l"/>
                <a:tab pos="355600" algn="l"/>
              </a:tabLst>
            </a:pPr>
            <a:r>
              <a:rPr sz="1800" spc="-5" dirty="0">
                <a:solidFill>
                  <a:srgbClr val="FFFFFF"/>
                </a:solidFill>
                <a:latin typeface="Times New Roman"/>
                <a:cs typeface="Times New Roman"/>
              </a:rPr>
              <a:t>An increase </a:t>
            </a:r>
            <a:r>
              <a:rPr sz="1800" dirty="0">
                <a:solidFill>
                  <a:srgbClr val="FFFFFF"/>
                </a:solidFill>
                <a:latin typeface="Times New Roman"/>
                <a:cs typeface="Times New Roman"/>
              </a:rPr>
              <a:t>in arch length </a:t>
            </a:r>
            <a:r>
              <a:rPr sz="1800" spc="-5" dirty="0">
                <a:solidFill>
                  <a:srgbClr val="FFFFFF"/>
                </a:solidFill>
                <a:latin typeface="Times New Roman"/>
                <a:cs typeface="Times New Roman"/>
              </a:rPr>
              <a:t>through </a:t>
            </a:r>
            <a:r>
              <a:rPr sz="1800" dirty="0">
                <a:solidFill>
                  <a:srgbClr val="FFFFFF"/>
                </a:solidFill>
                <a:latin typeface="Times New Roman"/>
                <a:cs typeface="Times New Roman"/>
              </a:rPr>
              <a:t>improper </a:t>
            </a:r>
            <a:r>
              <a:rPr sz="1800" spc="-5" dirty="0">
                <a:solidFill>
                  <a:srgbClr val="FFFFFF"/>
                </a:solidFill>
                <a:latin typeface="Times New Roman"/>
                <a:cs typeface="Times New Roman"/>
              </a:rPr>
              <a:t>restoration </a:t>
            </a:r>
            <a:r>
              <a:rPr sz="1800" dirty="0">
                <a:solidFill>
                  <a:srgbClr val="FFFFFF"/>
                </a:solidFill>
                <a:latin typeface="Times New Roman"/>
                <a:cs typeface="Times New Roman"/>
              </a:rPr>
              <a:t>of one or </a:t>
            </a:r>
            <a:r>
              <a:rPr sz="1800" spc="-5" dirty="0">
                <a:solidFill>
                  <a:srgbClr val="FFFFFF"/>
                </a:solidFill>
                <a:latin typeface="Times New Roman"/>
                <a:cs typeface="Times New Roman"/>
              </a:rPr>
              <a:t>more carious  </a:t>
            </a:r>
            <a:r>
              <a:rPr sz="1800" dirty="0">
                <a:solidFill>
                  <a:srgbClr val="FFFFFF"/>
                </a:solidFill>
                <a:latin typeface="Times New Roman"/>
                <a:cs typeface="Times New Roman"/>
              </a:rPr>
              <a:t>proximal surfaces </a:t>
            </a:r>
            <a:r>
              <a:rPr sz="1800" spc="-5" dirty="0">
                <a:solidFill>
                  <a:srgbClr val="FFFFFF"/>
                </a:solidFill>
                <a:latin typeface="Times New Roman"/>
                <a:cs typeface="Times New Roman"/>
              </a:rPr>
              <a:t>may </a:t>
            </a:r>
            <a:r>
              <a:rPr sz="1800" dirty="0">
                <a:solidFill>
                  <a:srgbClr val="FFFFFF"/>
                </a:solidFill>
                <a:latin typeface="Times New Roman"/>
                <a:cs typeface="Times New Roman"/>
              </a:rPr>
              <a:t>result in the creation of broken contacts and/or</a:t>
            </a:r>
            <a:r>
              <a:rPr sz="1800" spc="-80" dirty="0">
                <a:solidFill>
                  <a:srgbClr val="FFFFFF"/>
                </a:solidFill>
                <a:latin typeface="Times New Roman"/>
                <a:cs typeface="Times New Roman"/>
              </a:rPr>
              <a:t> </a:t>
            </a:r>
            <a:r>
              <a:rPr sz="1800" dirty="0">
                <a:solidFill>
                  <a:srgbClr val="FFFFFF"/>
                </a:solidFill>
                <a:latin typeface="Times New Roman"/>
                <a:cs typeface="Times New Roman"/>
              </a:rPr>
              <a:t>rotations.</a:t>
            </a:r>
            <a:endParaRPr sz="1800">
              <a:latin typeface="Times New Roman"/>
              <a:cs typeface="Times New Roman"/>
            </a:endParaRPr>
          </a:p>
          <a:p>
            <a:pPr marL="355600" indent="-342900">
              <a:lnSpc>
                <a:spcPct val="100000"/>
              </a:lnSpc>
              <a:spcBef>
                <a:spcPts val="1510"/>
              </a:spcBef>
              <a:buSzPct val="88888"/>
              <a:buFont typeface="Arial"/>
              <a:buChar char="•"/>
              <a:tabLst>
                <a:tab pos="354965" algn="l"/>
                <a:tab pos="355600" algn="l"/>
              </a:tabLst>
            </a:pPr>
            <a:r>
              <a:rPr sz="1800" dirty="0">
                <a:solidFill>
                  <a:srgbClr val="FFFFFF"/>
                </a:solidFill>
                <a:latin typeface="Times New Roman"/>
                <a:cs typeface="Times New Roman"/>
              </a:rPr>
              <a:t>Poor contacts encourage food</a:t>
            </a:r>
            <a:r>
              <a:rPr sz="1800" spc="-40" dirty="0">
                <a:solidFill>
                  <a:srgbClr val="FFFFFF"/>
                </a:solidFill>
                <a:latin typeface="Times New Roman"/>
                <a:cs typeface="Times New Roman"/>
              </a:rPr>
              <a:t> </a:t>
            </a:r>
            <a:r>
              <a:rPr sz="1800" dirty="0">
                <a:solidFill>
                  <a:srgbClr val="FFFFFF"/>
                </a:solidFill>
                <a:latin typeface="Times New Roman"/>
                <a:cs typeface="Times New Roman"/>
              </a:rPr>
              <a:t>packing.</a:t>
            </a:r>
            <a:endParaRPr sz="1800">
              <a:latin typeface="Times New Roman"/>
              <a:cs typeface="Times New Roman"/>
            </a:endParaRPr>
          </a:p>
          <a:p>
            <a:pPr marL="355600" marR="6350" indent="-342900">
              <a:lnSpc>
                <a:spcPct val="150000"/>
              </a:lnSpc>
              <a:spcBef>
                <a:spcPts val="434"/>
              </a:spcBef>
              <a:buSzPct val="88888"/>
              <a:buFont typeface="Arial"/>
              <a:buChar char="•"/>
              <a:tabLst>
                <a:tab pos="354965" algn="l"/>
                <a:tab pos="355600" algn="l"/>
              </a:tabLst>
            </a:pPr>
            <a:r>
              <a:rPr sz="1800" dirty="0">
                <a:solidFill>
                  <a:srgbClr val="FFFFFF"/>
                </a:solidFill>
                <a:latin typeface="Times New Roman"/>
                <a:cs typeface="Times New Roman"/>
              </a:rPr>
              <a:t>Lack of </a:t>
            </a:r>
            <a:r>
              <a:rPr sz="1800" spc="-5" dirty="0">
                <a:solidFill>
                  <a:srgbClr val="FFFFFF"/>
                </a:solidFill>
                <a:latin typeface="Times New Roman"/>
                <a:cs typeface="Times New Roman"/>
              </a:rPr>
              <a:t>anatomic detail </a:t>
            </a:r>
            <a:r>
              <a:rPr sz="1800" dirty="0">
                <a:solidFill>
                  <a:srgbClr val="FFFFFF"/>
                </a:solidFill>
                <a:latin typeface="Times New Roman"/>
                <a:cs typeface="Times New Roman"/>
              </a:rPr>
              <a:t>in </a:t>
            </a:r>
            <a:r>
              <a:rPr sz="1800" spc="-5" dirty="0">
                <a:solidFill>
                  <a:srgbClr val="FFFFFF"/>
                </a:solidFill>
                <a:latin typeface="Times New Roman"/>
                <a:cs typeface="Times New Roman"/>
              </a:rPr>
              <a:t>restoration </a:t>
            </a:r>
            <a:r>
              <a:rPr sz="1800" dirty="0">
                <a:solidFill>
                  <a:srgbClr val="FFFFFF"/>
                </a:solidFill>
                <a:latin typeface="Times New Roman"/>
                <a:cs typeface="Times New Roman"/>
              </a:rPr>
              <a:t>of </a:t>
            </a:r>
            <a:r>
              <a:rPr sz="1800" spc="-5" dirty="0">
                <a:solidFill>
                  <a:srgbClr val="FFFFFF"/>
                </a:solidFill>
                <a:latin typeface="Times New Roman"/>
                <a:cs typeface="Times New Roman"/>
              </a:rPr>
              <a:t>cuspal area </a:t>
            </a:r>
            <a:r>
              <a:rPr sz="1800" dirty="0">
                <a:solidFill>
                  <a:srgbClr val="FFFFFF"/>
                </a:solidFill>
                <a:latin typeface="Times New Roman"/>
                <a:cs typeface="Times New Roman"/>
              </a:rPr>
              <a:t>of a </a:t>
            </a:r>
            <a:r>
              <a:rPr sz="1800" spc="-5" dirty="0">
                <a:solidFill>
                  <a:srgbClr val="FFFFFF"/>
                </a:solidFill>
                <a:latin typeface="Times New Roman"/>
                <a:cs typeface="Times New Roman"/>
              </a:rPr>
              <a:t>tooth </a:t>
            </a:r>
            <a:r>
              <a:rPr sz="1800" dirty="0">
                <a:solidFill>
                  <a:srgbClr val="FFFFFF"/>
                </a:solidFill>
                <a:latin typeface="Times New Roman"/>
                <a:cs typeface="Times New Roman"/>
              </a:rPr>
              <a:t>can </a:t>
            </a:r>
            <a:r>
              <a:rPr sz="1800" spc="-5" dirty="0">
                <a:solidFill>
                  <a:srgbClr val="FFFFFF"/>
                </a:solidFill>
                <a:latin typeface="Times New Roman"/>
                <a:cs typeface="Times New Roman"/>
              </a:rPr>
              <a:t>permit elongation </a:t>
            </a:r>
            <a:r>
              <a:rPr sz="1800" dirty="0">
                <a:solidFill>
                  <a:srgbClr val="FFFFFF"/>
                </a:solidFill>
                <a:latin typeface="Times New Roman"/>
                <a:cs typeface="Times New Roman"/>
              </a:rPr>
              <a:t>of  opposing teeth(supra-eruption) or create functional</a:t>
            </a:r>
            <a:r>
              <a:rPr sz="1800" spc="-70" dirty="0">
                <a:solidFill>
                  <a:srgbClr val="FFFFFF"/>
                </a:solidFill>
                <a:latin typeface="Times New Roman"/>
                <a:cs typeface="Times New Roman"/>
              </a:rPr>
              <a:t> </a:t>
            </a:r>
            <a:r>
              <a:rPr sz="1800" dirty="0">
                <a:solidFill>
                  <a:srgbClr val="FFFFFF"/>
                </a:solidFill>
                <a:latin typeface="Times New Roman"/>
                <a:cs typeface="Times New Roman"/>
              </a:rPr>
              <a:t>prematurities.</a:t>
            </a:r>
            <a:endParaRPr sz="1800">
              <a:latin typeface="Times New Roman"/>
              <a:cs typeface="Times New Roman"/>
            </a:endParaRPr>
          </a:p>
          <a:p>
            <a:pPr marL="355600" indent="-342900">
              <a:lnSpc>
                <a:spcPct val="100000"/>
              </a:lnSpc>
              <a:spcBef>
                <a:spcPts val="1515"/>
              </a:spcBef>
              <a:buSzPct val="88888"/>
              <a:buFont typeface="Arial"/>
              <a:buChar char="•"/>
              <a:tabLst>
                <a:tab pos="354965" algn="l"/>
                <a:tab pos="355600" algn="l"/>
              </a:tabLst>
            </a:pPr>
            <a:r>
              <a:rPr sz="1800" dirty="0">
                <a:solidFill>
                  <a:srgbClr val="FFFFFF"/>
                </a:solidFill>
                <a:latin typeface="Times New Roman"/>
                <a:cs typeface="Times New Roman"/>
              </a:rPr>
              <a:t>Overhanging </a:t>
            </a:r>
            <a:r>
              <a:rPr sz="1800" spc="-5" dirty="0">
                <a:solidFill>
                  <a:srgbClr val="FFFFFF"/>
                </a:solidFill>
                <a:latin typeface="Times New Roman"/>
                <a:cs typeface="Times New Roman"/>
              </a:rPr>
              <a:t>or poor proximal </a:t>
            </a:r>
            <a:r>
              <a:rPr sz="1800" dirty="0">
                <a:solidFill>
                  <a:srgbClr val="FFFFFF"/>
                </a:solidFill>
                <a:latin typeface="Times New Roman"/>
                <a:cs typeface="Times New Roman"/>
              </a:rPr>
              <a:t>contacts </a:t>
            </a:r>
            <a:r>
              <a:rPr sz="1800" spc="-10" dirty="0">
                <a:solidFill>
                  <a:srgbClr val="FFFFFF"/>
                </a:solidFill>
                <a:latin typeface="Times New Roman"/>
                <a:cs typeface="Times New Roman"/>
              </a:rPr>
              <a:t>may </a:t>
            </a:r>
            <a:r>
              <a:rPr sz="1800" dirty="0">
                <a:solidFill>
                  <a:srgbClr val="FFFFFF"/>
                </a:solidFill>
                <a:latin typeface="Times New Roman"/>
                <a:cs typeface="Times New Roman"/>
              </a:rPr>
              <a:t>predispose to </a:t>
            </a:r>
            <a:r>
              <a:rPr sz="1800" spc="-5" dirty="0">
                <a:solidFill>
                  <a:srgbClr val="FFFFFF"/>
                </a:solidFill>
                <a:latin typeface="Times New Roman"/>
                <a:cs typeface="Times New Roman"/>
              </a:rPr>
              <a:t>periodontal</a:t>
            </a:r>
            <a:r>
              <a:rPr sz="1800" spc="70" dirty="0">
                <a:solidFill>
                  <a:srgbClr val="FFFFFF"/>
                </a:solidFill>
                <a:latin typeface="Times New Roman"/>
                <a:cs typeface="Times New Roman"/>
              </a:rPr>
              <a:t> </a:t>
            </a:r>
            <a:r>
              <a:rPr sz="1800" spc="-5" dirty="0">
                <a:solidFill>
                  <a:srgbClr val="FFFFFF"/>
                </a:solidFill>
                <a:latin typeface="Times New Roman"/>
                <a:cs typeface="Times New Roman"/>
              </a:rPr>
              <a:t>breakdown</a:t>
            </a:r>
            <a:endParaRPr sz="1800">
              <a:latin typeface="Times New Roman"/>
              <a:cs typeface="Times New Roman"/>
            </a:endParaRPr>
          </a:p>
          <a:p>
            <a:pPr marL="355600">
              <a:lnSpc>
                <a:spcPct val="100000"/>
              </a:lnSpc>
              <a:spcBef>
                <a:spcPts val="1080"/>
              </a:spcBef>
            </a:pPr>
            <a:r>
              <a:rPr sz="1800" dirty="0">
                <a:solidFill>
                  <a:srgbClr val="FFFFFF"/>
                </a:solidFill>
                <a:latin typeface="Times New Roman"/>
                <a:cs typeface="Times New Roman"/>
              </a:rPr>
              <a:t>around these</a:t>
            </a:r>
            <a:r>
              <a:rPr sz="1800" spc="-20" dirty="0">
                <a:solidFill>
                  <a:srgbClr val="FFFFFF"/>
                </a:solidFill>
                <a:latin typeface="Times New Roman"/>
                <a:cs typeface="Times New Roman"/>
              </a:rPr>
              <a:t> </a:t>
            </a:r>
            <a:r>
              <a:rPr sz="1800" dirty="0">
                <a:solidFill>
                  <a:srgbClr val="FFFFFF"/>
                </a:solidFill>
                <a:latin typeface="Times New Roman"/>
                <a:cs typeface="Times New Roman"/>
              </a:rPr>
              <a:t>teeth.</a:t>
            </a:r>
            <a:endParaRPr sz="1800">
              <a:latin typeface="Times New Roman"/>
              <a:cs typeface="Times New Roman"/>
            </a:endParaRPr>
          </a:p>
          <a:p>
            <a:pPr marL="355600" marR="5080" indent="-342900">
              <a:lnSpc>
                <a:spcPct val="150000"/>
              </a:lnSpc>
              <a:spcBef>
                <a:spcPts val="430"/>
              </a:spcBef>
              <a:buSzPct val="88888"/>
              <a:buFont typeface="Arial"/>
              <a:buChar char="•"/>
              <a:tabLst>
                <a:tab pos="354965" algn="l"/>
                <a:tab pos="355600" algn="l"/>
              </a:tabLst>
            </a:pPr>
            <a:r>
              <a:rPr sz="1800" dirty="0">
                <a:solidFill>
                  <a:srgbClr val="FFFFFF"/>
                </a:solidFill>
                <a:latin typeface="Times New Roman"/>
                <a:cs typeface="Times New Roman"/>
              </a:rPr>
              <a:t>Undercontoured proximal </a:t>
            </a:r>
            <a:r>
              <a:rPr sz="1800" spc="-5" dirty="0">
                <a:solidFill>
                  <a:srgbClr val="FFFFFF"/>
                </a:solidFill>
                <a:latin typeface="Times New Roman"/>
                <a:cs typeface="Times New Roman"/>
              </a:rPr>
              <a:t>restorations result </a:t>
            </a:r>
            <a:r>
              <a:rPr sz="1800" dirty="0">
                <a:solidFill>
                  <a:srgbClr val="FFFFFF"/>
                </a:solidFill>
                <a:latin typeface="Times New Roman"/>
                <a:cs typeface="Times New Roman"/>
              </a:rPr>
              <a:t>in </a:t>
            </a:r>
            <a:r>
              <a:rPr sz="1800" spc="-5" dirty="0">
                <a:solidFill>
                  <a:srgbClr val="FFFFFF"/>
                </a:solidFill>
                <a:latin typeface="Times New Roman"/>
                <a:cs typeface="Times New Roman"/>
              </a:rPr>
              <a:t>loss </a:t>
            </a:r>
            <a:r>
              <a:rPr sz="1800" dirty="0">
                <a:solidFill>
                  <a:srgbClr val="FFFFFF"/>
                </a:solidFill>
                <a:latin typeface="Times New Roman"/>
                <a:cs typeface="Times New Roman"/>
              </a:rPr>
              <a:t>of arch </a:t>
            </a:r>
            <a:r>
              <a:rPr sz="1800" spc="-5" dirty="0">
                <a:solidFill>
                  <a:srgbClr val="FFFFFF"/>
                </a:solidFill>
                <a:latin typeface="Times New Roman"/>
                <a:cs typeface="Times New Roman"/>
              </a:rPr>
              <a:t>length </a:t>
            </a:r>
            <a:r>
              <a:rPr sz="1800" dirty="0">
                <a:solidFill>
                  <a:srgbClr val="FFFFFF"/>
                </a:solidFill>
                <a:latin typeface="Times New Roman"/>
                <a:cs typeface="Times New Roman"/>
              </a:rPr>
              <a:t>due to </a:t>
            </a:r>
            <a:r>
              <a:rPr sz="1800" spc="-5" dirty="0">
                <a:solidFill>
                  <a:srgbClr val="FFFFFF"/>
                </a:solidFill>
                <a:latin typeface="Times New Roman"/>
                <a:cs typeface="Times New Roman"/>
              </a:rPr>
              <a:t>drifting </a:t>
            </a:r>
            <a:r>
              <a:rPr sz="1800" dirty="0">
                <a:solidFill>
                  <a:srgbClr val="FFFFFF"/>
                </a:solidFill>
                <a:latin typeface="Times New Roman"/>
                <a:cs typeface="Times New Roman"/>
              </a:rPr>
              <a:t>of  adjacent teeth to occupy the</a:t>
            </a:r>
            <a:r>
              <a:rPr sz="1800" spc="-55" dirty="0">
                <a:solidFill>
                  <a:srgbClr val="FFFFFF"/>
                </a:solidFill>
                <a:latin typeface="Times New Roman"/>
                <a:cs typeface="Times New Roman"/>
              </a:rPr>
              <a:t> </a:t>
            </a:r>
            <a:r>
              <a:rPr sz="1800" dirty="0">
                <a:solidFill>
                  <a:srgbClr val="FFFFFF"/>
                </a:solidFill>
                <a:latin typeface="Times New Roman"/>
                <a:cs typeface="Times New Roman"/>
              </a:rPr>
              <a:t>space.</a:t>
            </a:r>
            <a:endParaRPr sz="1800">
              <a:latin typeface="Times New Roman"/>
              <a:cs typeface="Times New Roman"/>
            </a:endParaRPr>
          </a:p>
          <a:p>
            <a:pPr marL="355600" marR="5080" indent="-342900">
              <a:lnSpc>
                <a:spcPct val="150000"/>
              </a:lnSpc>
              <a:spcBef>
                <a:spcPts val="434"/>
              </a:spcBef>
              <a:buSzPct val="88888"/>
              <a:buFont typeface="Arial"/>
              <a:buChar char="•"/>
              <a:tabLst>
                <a:tab pos="354965" algn="l"/>
                <a:tab pos="355600" algn="l"/>
              </a:tabLst>
            </a:pPr>
            <a:r>
              <a:rPr sz="1800" dirty="0">
                <a:solidFill>
                  <a:srgbClr val="FFFFFF"/>
                </a:solidFill>
                <a:latin typeface="Times New Roman"/>
                <a:cs typeface="Times New Roman"/>
              </a:rPr>
              <a:t>Overcontoured proximal </a:t>
            </a:r>
            <a:r>
              <a:rPr sz="1800" spc="-5" dirty="0">
                <a:solidFill>
                  <a:srgbClr val="FFFFFF"/>
                </a:solidFill>
                <a:latin typeface="Times New Roman"/>
                <a:cs typeface="Times New Roman"/>
              </a:rPr>
              <a:t>restorations might </a:t>
            </a:r>
            <a:r>
              <a:rPr sz="1800" dirty="0">
                <a:solidFill>
                  <a:srgbClr val="FFFFFF"/>
                </a:solidFill>
                <a:latin typeface="Times New Roman"/>
                <a:cs typeface="Times New Roman"/>
              </a:rPr>
              <a:t>bulge-into the </a:t>
            </a:r>
            <a:r>
              <a:rPr sz="1800" spc="-5" dirty="0">
                <a:solidFill>
                  <a:srgbClr val="FFFFFF"/>
                </a:solidFill>
                <a:latin typeface="Times New Roman"/>
                <a:cs typeface="Times New Roman"/>
              </a:rPr>
              <a:t>space </a:t>
            </a:r>
            <a:r>
              <a:rPr sz="1800" dirty="0">
                <a:solidFill>
                  <a:srgbClr val="FFFFFF"/>
                </a:solidFill>
                <a:latin typeface="Times New Roman"/>
                <a:cs typeface="Times New Roman"/>
              </a:rPr>
              <a:t>to be </a:t>
            </a:r>
            <a:r>
              <a:rPr sz="1800" spc="-5" dirty="0">
                <a:solidFill>
                  <a:srgbClr val="FFFFFF"/>
                </a:solidFill>
                <a:latin typeface="Times New Roman"/>
                <a:cs typeface="Times New Roman"/>
              </a:rPr>
              <a:t>occupied </a:t>
            </a:r>
            <a:r>
              <a:rPr sz="1800" spc="-10" dirty="0">
                <a:solidFill>
                  <a:srgbClr val="FFFFFF"/>
                </a:solidFill>
                <a:latin typeface="Times New Roman"/>
                <a:cs typeface="Times New Roman"/>
              </a:rPr>
              <a:t>by </a:t>
            </a:r>
            <a:r>
              <a:rPr sz="1800" dirty="0">
                <a:solidFill>
                  <a:srgbClr val="FFFFFF"/>
                </a:solidFill>
                <a:latin typeface="Times New Roman"/>
                <a:cs typeface="Times New Roman"/>
              </a:rPr>
              <a:t>a  succedaneous tooth and result in a reduction in this</a:t>
            </a:r>
            <a:r>
              <a:rPr sz="1800" spc="-75" dirty="0">
                <a:solidFill>
                  <a:srgbClr val="FFFFFF"/>
                </a:solidFill>
                <a:latin typeface="Times New Roman"/>
                <a:cs typeface="Times New Roman"/>
              </a:rPr>
              <a:t> </a:t>
            </a:r>
            <a:r>
              <a:rPr sz="1800" dirty="0">
                <a:solidFill>
                  <a:srgbClr val="FFFFFF"/>
                </a:solidFill>
                <a:latin typeface="Times New Roman"/>
                <a:cs typeface="Times New Roman"/>
              </a:rPr>
              <a:t>space.</a:t>
            </a:r>
            <a:endParaRPr sz="1800">
              <a:latin typeface="Times New Roman"/>
              <a:cs typeface="Times New Roman"/>
            </a:endParaRPr>
          </a:p>
        </p:txBody>
      </p:sp>
      <p:sp>
        <p:nvSpPr>
          <p:cNvPr id="3" name="object 3"/>
          <p:cNvSpPr txBox="1"/>
          <p:nvPr/>
        </p:nvSpPr>
        <p:spPr>
          <a:xfrm>
            <a:off x="8324088" y="6465214"/>
            <a:ext cx="309880" cy="177800"/>
          </a:xfrm>
          <a:prstGeom prst="rect">
            <a:avLst/>
          </a:prstGeom>
        </p:spPr>
        <p:txBody>
          <a:bodyPr vert="horz" wrap="square" lIns="0" tIns="0" rIns="0" bIns="0" rtlCol="0">
            <a:spAutoFit/>
          </a:bodyPr>
          <a:lstStyle/>
          <a:p>
            <a:pPr marL="38100">
              <a:lnSpc>
                <a:spcPts val="1240"/>
              </a:lnSpc>
            </a:pPr>
            <a:fld id="{81D60167-4931-47E6-BA6A-407CBD079E47}" type="slidenum">
              <a:rPr sz="1200" dirty="0">
                <a:solidFill>
                  <a:srgbClr val="888888"/>
                </a:solidFill>
                <a:latin typeface="Carlito"/>
                <a:cs typeface="Carlito"/>
              </a:rPr>
              <a:pPr marL="38100">
                <a:lnSpc>
                  <a:spcPts val="1240"/>
                </a:lnSpc>
              </a:pPr>
              <a:t>57</a:t>
            </a:fld>
            <a:endParaRPr sz="1200">
              <a:latin typeface="Carlito"/>
              <a:cs typeface="Carlito"/>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0" y="0"/>
          <a:ext cx="8763000" cy="6756444"/>
        </p:xfrm>
        <a:graphic>
          <a:graphicData uri="http://schemas.openxmlformats.org/drawingml/2006/table">
            <a:tbl>
              <a:tblPr firstRow="1" bandRow="1">
                <a:tableStyleId>{5C22544A-7EE6-4342-B048-85BDC9FD1C3A}</a:tableStyleId>
              </a:tblPr>
              <a:tblGrid>
                <a:gridCol w="2815739"/>
                <a:gridCol w="1999964"/>
                <a:gridCol w="3947297"/>
              </a:tblGrid>
              <a:tr h="475246">
                <a:tc gridSpan="3">
                  <a:txBody>
                    <a:bodyPr/>
                    <a:lstStyle/>
                    <a:p>
                      <a:r>
                        <a:rPr lang="en-US" dirty="0" smtClean="0"/>
                        <a:t>Various studies on epidemiology of malocclusion</a:t>
                      </a:r>
                      <a:endParaRPr lang="en-US" dirty="0"/>
                    </a:p>
                  </a:txBody>
                  <a:tcPr/>
                </a:tc>
                <a:tc hMerge="1">
                  <a:txBody>
                    <a:bodyPr/>
                    <a:lstStyle/>
                    <a:p>
                      <a:endParaRPr lang="en-US"/>
                    </a:p>
                  </a:txBody>
                  <a:tcPr/>
                </a:tc>
                <a:tc hMerge="1">
                  <a:txBody>
                    <a:bodyPr/>
                    <a:lstStyle/>
                    <a:p>
                      <a:endParaRPr lang="en-US"/>
                    </a:p>
                  </a:txBody>
                  <a:tcPr/>
                </a:tc>
              </a:tr>
              <a:tr h="2929598">
                <a:tc>
                  <a:txBody>
                    <a:bodyPr/>
                    <a:lstStyle/>
                    <a:p>
                      <a:r>
                        <a:rPr lang="en-US" dirty="0" err="1" smtClean="0"/>
                        <a:t>Himacha</a:t>
                      </a:r>
                      <a:r>
                        <a:rPr lang="en-US" dirty="0" smtClean="0"/>
                        <a:t> Pradesh</a:t>
                      </a:r>
                      <a:endParaRPr lang="en-US" dirty="0"/>
                    </a:p>
                  </a:txBody>
                  <a:tcPr/>
                </a:tc>
                <a:tc>
                  <a:txBody>
                    <a:bodyPr/>
                    <a:lstStyle/>
                    <a:p>
                      <a:r>
                        <a:rPr lang="en-US" dirty="0" err="1" smtClean="0"/>
                        <a:t>Chauhan</a:t>
                      </a:r>
                      <a:r>
                        <a:rPr lang="en-US" dirty="0" smtClean="0"/>
                        <a:t> et al</a:t>
                      </a:r>
                    </a:p>
                    <a:p>
                      <a:endParaRPr lang="en-US" dirty="0" smtClean="0"/>
                    </a:p>
                    <a:p>
                      <a:endParaRPr lang="en-US" dirty="0" smtClean="0"/>
                    </a:p>
                    <a:p>
                      <a:endParaRPr lang="en-US" dirty="0" smtClean="0"/>
                    </a:p>
                    <a:p>
                      <a:endParaRPr lang="en-US" dirty="0" smtClean="0"/>
                    </a:p>
                    <a:p>
                      <a:r>
                        <a:rPr lang="en-US" dirty="0" err="1" smtClean="0"/>
                        <a:t>Pruthi</a:t>
                      </a:r>
                      <a:r>
                        <a:rPr lang="en-US" dirty="0" smtClean="0"/>
                        <a:t> N </a:t>
                      </a:r>
                      <a:r>
                        <a:rPr lang="en-US" dirty="0" err="1" smtClean="0"/>
                        <a:t>etal</a:t>
                      </a:r>
                      <a:endParaRPr lang="en-US" dirty="0"/>
                    </a:p>
                  </a:txBody>
                  <a:tcPr/>
                </a:tc>
                <a:tc>
                  <a:txBody>
                    <a:bodyPr/>
                    <a:lstStyle/>
                    <a:p>
                      <a:pPr>
                        <a:buFont typeface="Arial" pitchFamily="34" charset="0"/>
                        <a:buChar char="•"/>
                      </a:pPr>
                      <a:r>
                        <a:rPr lang="en-US" dirty="0" smtClean="0"/>
                        <a:t>Severe malocclusion in 3.1% of children</a:t>
                      </a:r>
                    </a:p>
                    <a:p>
                      <a:pPr>
                        <a:buFont typeface="Arial" pitchFamily="34" charset="0"/>
                        <a:buChar char="•"/>
                      </a:pPr>
                      <a:r>
                        <a:rPr lang="en-US" dirty="0" smtClean="0"/>
                        <a:t>8% malocclusion requiring an elective orthodontic treatment</a:t>
                      </a:r>
                    </a:p>
                    <a:p>
                      <a:pPr>
                        <a:buFont typeface="Arial" pitchFamily="34" charset="0"/>
                        <a:buNone/>
                      </a:pPr>
                      <a:endParaRPr lang="en-US" dirty="0" smtClean="0"/>
                    </a:p>
                    <a:p>
                      <a:pPr>
                        <a:buFont typeface="Arial" pitchFamily="34" charset="0"/>
                        <a:buChar char="•"/>
                      </a:pPr>
                      <a:r>
                        <a:rPr lang="en-US" dirty="0" smtClean="0"/>
                        <a:t> observed malocclusion in 53% </a:t>
                      </a:r>
                    </a:p>
                    <a:p>
                      <a:pPr>
                        <a:buFont typeface="Arial" pitchFamily="34" charset="0"/>
                        <a:buChar char="•"/>
                      </a:pPr>
                      <a:r>
                        <a:rPr lang="en-US" dirty="0" smtClean="0"/>
                        <a:t>A higher frequency of crowding , open bite and spacing was observed- who had deleterious oral habits like mouth breathing and tongue thrusting</a:t>
                      </a:r>
                      <a:endParaRPr lang="en-US" dirty="0"/>
                    </a:p>
                  </a:txBody>
                  <a:tcPr/>
                </a:tc>
              </a:tr>
              <a:tr h="1532160">
                <a:tc>
                  <a:txBody>
                    <a:bodyPr/>
                    <a:lstStyle/>
                    <a:p>
                      <a:r>
                        <a:rPr lang="en-US" dirty="0" smtClean="0"/>
                        <a:t>Rajasthan</a:t>
                      </a:r>
                      <a:endParaRPr lang="en-US" dirty="0"/>
                    </a:p>
                  </a:txBody>
                  <a:tcPr/>
                </a:tc>
                <a:tc>
                  <a:txBody>
                    <a:bodyPr/>
                    <a:lstStyle/>
                    <a:p>
                      <a:r>
                        <a:rPr lang="en-US" dirty="0" err="1" smtClean="0"/>
                        <a:t>Dhar</a:t>
                      </a:r>
                      <a:r>
                        <a:rPr lang="en-US" dirty="0" smtClean="0"/>
                        <a:t> V</a:t>
                      </a:r>
                      <a:r>
                        <a:rPr lang="en-US" baseline="0" dirty="0" smtClean="0"/>
                        <a:t> et al</a:t>
                      </a:r>
                      <a:endParaRPr lang="en-US" dirty="0"/>
                    </a:p>
                  </a:txBody>
                  <a:tcPr/>
                </a:tc>
                <a:tc>
                  <a:txBody>
                    <a:bodyPr/>
                    <a:lstStyle/>
                    <a:p>
                      <a:pPr>
                        <a:buFont typeface="Arial" pitchFamily="34" charset="0"/>
                        <a:buChar char="•"/>
                      </a:pPr>
                      <a:r>
                        <a:rPr lang="en-US" dirty="0" smtClean="0"/>
                        <a:t>Severe malocclusion was noticed in 6.68%</a:t>
                      </a:r>
                    </a:p>
                    <a:p>
                      <a:pPr>
                        <a:buFont typeface="Arial" pitchFamily="34" charset="0"/>
                        <a:buChar char="•"/>
                      </a:pPr>
                      <a:r>
                        <a:rPr lang="en-US" dirty="0" smtClean="0"/>
                        <a:t> no significant gender difference was observed</a:t>
                      </a:r>
                    </a:p>
                    <a:p>
                      <a:endParaRPr lang="en-US" dirty="0"/>
                    </a:p>
                  </a:txBody>
                  <a:tcPr/>
                </a:tc>
              </a:tr>
              <a:tr h="1819440">
                <a:tc>
                  <a:txBody>
                    <a:bodyPr/>
                    <a:lstStyle/>
                    <a:p>
                      <a:r>
                        <a:rPr lang="en-US" dirty="0" smtClean="0"/>
                        <a:t>Karnataka </a:t>
                      </a:r>
                      <a:endParaRPr lang="en-US" dirty="0"/>
                    </a:p>
                  </a:txBody>
                  <a:tcPr/>
                </a:tc>
                <a:tc>
                  <a:txBody>
                    <a:bodyPr/>
                    <a:lstStyle/>
                    <a:p>
                      <a:r>
                        <a:rPr lang="en-US" dirty="0" smtClean="0"/>
                        <a:t>Shiva </a:t>
                      </a:r>
                      <a:r>
                        <a:rPr lang="en-US" dirty="0" err="1" smtClean="0"/>
                        <a:t>kumar</a:t>
                      </a:r>
                      <a:r>
                        <a:rPr lang="en-US" baseline="0" dirty="0" smtClean="0"/>
                        <a:t> et al</a:t>
                      </a:r>
                      <a:endParaRPr lang="en-US" dirty="0"/>
                    </a:p>
                  </a:txBody>
                  <a:tcPr/>
                </a:tc>
                <a:tc>
                  <a:txBody>
                    <a:bodyPr/>
                    <a:lstStyle/>
                    <a:p>
                      <a:pPr>
                        <a:buFont typeface="Arial" pitchFamily="34" charset="0"/>
                        <a:buChar char="•"/>
                      </a:pPr>
                      <a:r>
                        <a:rPr lang="en-US" dirty="0" smtClean="0"/>
                        <a:t>80.1% of school children had little or no malocclusion </a:t>
                      </a:r>
                    </a:p>
                    <a:p>
                      <a:pPr>
                        <a:buFont typeface="Arial" pitchFamily="34" charset="0"/>
                        <a:buChar char="•"/>
                      </a:pPr>
                      <a:r>
                        <a:rPr lang="en-US" dirty="0" smtClean="0"/>
                        <a:t>3.7%  with severe malocclusion</a:t>
                      </a:r>
                    </a:p>
                    <a:p>
                      <a:pPr>
                        <a:buFont typeface="Arial" pitchFamily="34" charset="0"/>
                        <a:buChar char="•"/>
                      </a:pPr>
                      <a:r>
                        <a:rPr lang="en-US" dirty="0" smtClean="0"/>
                        <a:t>0.5 % with handicapping malocclusion- requiring</a:t>
                      </a:r>
                      <a:r>
                        <a:rPr lang="en-US" baseline="0" dirty="0" smtClean="0"/>
                        <a:t> compulsory treatment</a:t>
                      </a:r>
                      <a:endParaRPr lang="en-US" dirty="0" smtClean="0"/>
                    </a:p>
                    <a:p>
                      <a:endParaRPr lang="en-US" dirty="0"/>
                    </a:p>
                  </a:txBody>
                  <a:tcPr/>
                </a:tc>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0" y="0"/>
          <a:ext cx="8763000" cy="6162840"/>
        </p:xfrm>
        <a:graphic>
          <a:graphicData uri="http://schemas.openxmlformats.org/drawingml/2006/table">
            <a:tbl>
              <a:tblPr firstRow="1" bandRow="1">
                <a:tableStyleId>{5C22544A-7EE6-4342-B048-85BDC9FD1C3A}</a:tableStyleId>
              </a:tblPr>
              <a:tblGrid>
                <a:gridCol w="2815739"/>
                <a:gridCol w="1999964"/>
                <a:gridCol w="3947297"/>
              </a:tblGrid>
              <a:tr h="475246">
                <a:tc gridSpan="3">
                  <a:txBody>
                    <a:bodyPr/>
                    <a:lstStyle/>
                    <a:p>
                      <a:r>
                        <a:rPr lang="en-US" dirty="0" smtClean="0"/>
                        <a:t>Various studies on epidemiology of malocclusion</a:t>
                      </a:r>
                      <a:endParaRPr lang="en-US" dirty="0"/>
                    </a:p>
                  </a:txBody>
                  <a:tcPr/>
                </a:tc>
                <a:tc hMerge="1">
                  <a:txBody>
                    <a:bodyPr/>
                    <a:lstStyle/>
                    <a:p>
                      <a:endParaRPr lang="en-US"/>
                    </a:p>
                  </a:txBody>
                  <a:tcPr/>
                </a:tc>
                <a:tc hMerge="1">
                  <a:txBody>
                    <a:bodyPr/>
                    <a:lstStyle/>
                    <a:p>
                      <a:endParaRPr lang="en-US"/>
                    </a:p>
                  </a:txBody>
                  <a:tcPr/>
                </a:tc>
              </a:tr>
              <a:tr h="2929598">
                <a:tc>
                  <a:txBody>
                    <a:bodyPr/>
                    <a:lstStyle/>
                    <a:p>
                      <a:r>
                        <a:rPr lang="en-US" dirty="0" smtClean="0"/>
                        <a:t>Andhra Pradesh/</a:t>
                      </a:r>
                      <a:r>
                        <a:rPr lang="en-US" dirty="0" err="1" smtClean="0"/>
                        <a:t>Telangana</a:t>
                      </a:r>
                      <a:endParaRPr lang="en-US" dirty="0"/>
                    </a:p>
                  </a:txBody>
                  <a:tcPr/>
                </a:tc>
                <a:tc>
                  <a:txBody>
                    <a:bodyPr/>
                    <a:lstStyle/>
                    <a:p>
                      <a:r>
                        <a:rPr lang="en-US" dirty="0" smtClean="0"/>
                        <a:t>R </a:t>
                      </a:r>
                      <a:r>
                        <a:rPr lang="en-US" dirty="0" err="1" smtClean="0"/>
                        <a:t>Muppa</a:t>
                      </a:r>
                      <a:r>
                        <a:rPr lang="en-US" dirty="0" smtClean="0"/>
                        <a:t> et al</a:t>
                      </a:r>
                    </a:p>
                    <a:p>
                      <a:endParaRPr lang="en-US" dirty="0" smtClean="0"/>
                    </a:p>
                    <a:p>
                      <a:endParaRPr lang="en-US" dirty="0" smtClean="0"/>
                    </a:p>
                    <a:p>
                      <a:endParaRPr lang="en-US" dirty="0" smtClean="0"/>
                    </a:p>
                    <a:p>
                      <a:endParaRPr lang="en-US" dirty="0" smtClean="0"/>
                    </a:p>
                    <a:p>
                      <a:endParaRPr lang="en-US" dirty="0" smtClean="0"/>
                    </a:p>
                    <a:p>
                      <a:r>
                        <a:rPr lang="en-US" dirty="0" smtClean="0"/>
                        <a:t>Suma et al</a:t>
                      </a:r>
                      <a:endParaRPr lang="en-US" dirty="0"/>
                    </a:p>
                  </a:txBody>
                  <a:tcPr/>
                </a:tc>
                <a:tc>
                  <a:txBody>
                    <a:bodyPr/>
                    <a:lstStyle/>
                    <a:p>
                      <a:pPr>
                        <a:buFont typeface="Arial" pitchFamily="34" charset="0"/>
                        <a:buChar char="•"/>
                      </a:pPr>
                      <a:r>
                        <a:rPr lang="en-US" dirty="0" smtClean="0"/>
                        <a:t> anterior crowding in 27.37%</a:t>
                      </a:r>
                    </a:p>
                    <a:p>
                      <a:pPr>
                        <a:buFont typeface="Arial" pitchFamily="34" charset="0"/>
                        <a:buChar char="•"/>
                      </a:pPr>
                      <a:r>
                        <a:rPr lang="en-US" dirty="0" smtClean="0"/>
                        <a:t>Deep bite in 20.5%</a:t>
                      </a:r>
                    </a:p>
                    <a:p>
                      <a:pPr>
                        <a:buFont typeface="Arial" pitchFamily="34" charset="0"/>
                        <a:buChar char="•"/>
                      </a:pPr>
                      <a:r>
                        <a:rPr lang="en-US" dirty="0" smtClean="0"/>
                        <a:t>Anterior spacing in 12.9%</a:t>
                      </a:r>
                    </a:p>
                    <a:p>
                      <a:pPr>
                        <a:buFont typeface="Arial" pitchFamily="34" charset="0"/>
                        <a:buChar char="•"/>
                      </a:pPr>
                      <a:r>
                        <a:rPr lang="en-US" dirty="0" smtClean="0"/>
                        <a:t>Anterior cross bite 4.98%</a:t>
                      </a:r>
                    </a:p>
                    <a:p>
                      <a:pPr>
                        <a:buFont typeface="Arial" pitchFamily="34" charset="0"/>
                        <a:buChar char="•"/>
                      </a:pPr>
                      <a:r>
                        <a:rPr lang="en-US" dirty="0" smtClean="0"/>
                        <a:t>Open</a:t>
                      </a:r>
                      <a:r>
                        <a:rPr lang="en-US" baseline="0" dirty="0" smtClean="0"/>
                        <a:t> bite in 4.62%  </a:t>
                      </a:r>
                    </a:p>
                    <a:p>
                      <a:pPr>
                        <a:buFont typeface="Arial" pitchFamily="34" charset="0"/>
                        <a:buChar char="•"/>
                      </a:pPr>
                      <a:endParaRPr lang="en-US" baseline="0" dirty="0" smtClean="0"/>
                    </a:p>
                    <a:p>
                      <a:pPr>
                        <a:buFont typeface="Arial" pitchFamily="34" charset="0"/>
                        <a:buChar char="•"/>
                      </a:pPr>
                      <a:r>
                        <a:rPr lang="en-US" baseline="0" dirty="0" smtClean="0"/>
                        <a:t> prevalence of malocclusion was more in females 21.8% than males 13.2%</a:t>
                      </a:r>
                    </a:p>
                    <a:p>
                      <a:pPr>
                        <a:buFont typeface="Arial" pitchFamily="34" charset="0"/>
                        <a:buChar char="•"/>
                      </a:pPr>
                      <a:r>
                        <a:rPr lang="en-US" baseline="0" dirty="0" smtClean="0"/>
                        <a:t>Urban 20.8% and rural areas 14.9%</a:t>
                      </a:r>
                      <a:endParaRPr lang="en-US" dirty="0"/>
                    </a:p>
                  </a:txBody>
                  <a:tcPr/>
                </a:tc>
              </a:tr>
              <a:tr h="938556">
                <a:tc>
                  <a:txBody>
                    <a:bodyPr/>
                    <a:lstStyle/>
                    <a:p>
                      <a:r>
                        <a:rPr lang="en-US" dirty="0" smtClean="0"/>
                        <a:t>Haryana</a:t>
                      </a:r>
                      <a:r>
                        <a:rPr lang="en-US" baseline="0" dirty="0" smtClean="0"/>
                        <a:t> </a:t>
                      </a:r>
                      <a:endParaRPr lang="en-US" dirty="0"/>
                    </a:p>
                  </a:txBody>
                  <a:tcPr/>
                </a:tc>
                <a:tc>
                  <a:txBody>
                    <a:bodyPr/>
                    <a:lstStyle/>
                    <a:p>
                      <a:r>
                        <a:rPr lang="en-US" dirty="0" smtClean="0"/>
                        <a:t>Singh et al</a:t>
                      </a:r>
                      <a:endParaRPr lang="en-US" dirty="0"/>
                    </a:p>
                  </a:txBody>
                  <a:tcPr/>
                </a:tc>
                <a:tc>
                  <a:txBody>
                    <a:bodyPr/>
                    <a:lstStyle/>
                    <a:p>
                      <a:pPr>
                        <a:buFont typeface="Arial" pitchFamily="34" charset="0"/>
                        <a:buChar char="•"/>
                      </a:pPr>
                      <a:r>
                        <a:rPr lang="en-US" dirty="0" smtClean="0"/>
                        <a:t>55.3 % of malocclusion in rural children</a:t>
                      </a:r>
                    </a:p>
                    <a:p>
                      <a:pPr>
                        <a:buFont typeface="Arial" pitchFamily="34" charset="0"/>
                        <a:buChar char="•"/>
                      </a:pPr>
                      <a:r>
                        <a:rPr lang="en-US" dirty="0" smtClean="0"/>
                        <a:t>Class I - 43.6%, class II 9.8,</a:t>
                      </a:r>
                      <a:r>
                        <a:rPr lang="en-US" baseline="0" dirty="0" smtClean="0"/>
                        <a:t> class III 0.6%</a:t>
                      </a:r>
                      <a:r>
                        <a:rPr lang="en-US" dirty="0" smtClean="0"/>
                        <a:t> </a:t>
                      </a:r>
                    </a:p>
                    <a:p>
                      <a:endParaRPr lang="en-US" dirty="0"/>
                    </a:p>
                  </a:txBody>
                  <a:tcPr/>
                </a:tc>
              </a:tr>
              <a:tr h="1819440">
                <a:tc>
                  <a:txBody>
                    <a:bodyPr/>
                    <a:lstStyle/>
                    <a:p>
                      <a:r>
                        <a:rPr lang="en-US" dirty="0" smtClean="0"/>
                        <a:t>Tamil Nadu</a:t>
                      </a:r>
                      <a:endParaRPr lang="en-US" dirty="0"/>
                    </a:p>
                  </a:txBody>
                  <a:tcPr/>
                </a:tc>
                <a:tc>
                  <a:txBody>
                    <a:bodyPr/>
                    <a:lstStyle/>
                    <a:p>
                      <a:r>
                        <a:rPr lang="en-US" dirty="0" smtClean="0"/>
                        <a:t>Joseph John</a:t>
                      </a:r>
                      <a:endParaRPr lang="en-US" dirty="0"/>
                    </a:p>
                  </a:txBody>
                  <a:tcPr/>
                </a:tc>
                <a:tc>
                  <a:txBody>
                    <a:bodyPr/>
                    <a:lstStyle/>
                    <a:p>
                      <a:pPr>
                        <a:buFont typeface="Arial" pitchFamily="34" charset="0"/>
                        <a:buChar char="•"/>
                      </a:pPr>
                      <a:r>
                        <a:rPr lang="en-US" dirty="0" smtClean="0"/>
                        <a:t>56.3% had no malocclusion</a:t>
                      </a:r>
                    </a:p>
                    <a:p>
                      <a:pPr>
                        <a:buFont typeface="Arial" pitchFamily="34" charset="0"/>
                        <a:buChar char="•"/>
                      </a:pPr>
                      <a:r>
                        <a:rPr lang="en-US" dirty="0" smtClean="0"/>
                        <a:t>25.1% with</a:t>
                      </a:r>
                      <a:r>
                        <a:rPr lang="en-US" baseline="0" dirty="0" smtClean="0"/>
                        <a:t> definite malocclusion</a:t>
                      </a:r>
                    </a:p>
                    <a:p>
                      <a:pPr>
                        <a:buFont typeface="Arial" pitchFamily="34" charset="0"/>
                        <a:buChar char="•"/>
                      </a:pPr>
                      <a:r>
                        <a:rPr lang="en-US" baseline="0" dirty="0" smtClean="0"/>
                        <a:t>12.1% severe malocclusion</a:t>
                      </a:r>
                    </a:p>
                    <a:p>
                      <a:pPr>
                        <a:buFont typeface="Arial" pitchFamily="34" charset="0"/>
                        <a:buChar char="•"/>
                      </a:pPr>
                      <a:r>
                        <a:rPr lang="en-US" baseline="0" dirty="0" smtClean="0"/>
                        <a:t>6.2% handicapping malocclusion</a:t>
                      </a:r>
                    </a:p>
                    <a:p>
                      <a:pPr>
                        <a:buFont typeface="Arial" pitchFamily="34" charset="0"/>
                        <a:buChar char="•"/>
                      </a:pPr>
                      <a:endParaRPr lang="en-US" dirty="0"/>
                    </a:p>
                  </a:txBody>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77948" y="167385"/>
            <a:ext cx="5387975" cy="391160"/>
          </a:xfrm>
          <a:prstGeom prst="rect">
            <a:avLst/>
          </a:prstGeom>
        </p:spPr>
        <p:txBody>
          <a:bodyPr vert="horz" wrap="square" lIns="0" tIns="12700" rIns="0" bIns="0" rtlCol="0">
            <a:spAutoFit/>
          </a:bodyPr>
          <a:lstStyle/>
          <a:p>
            <a:pPr marL="12700">
              <a:lnSpc>
                <a:spcPct val="100000"/>
              </a:lnSpc>
              <a:spcBef>
                <a:spcPts val="100"/>
              </a:spcBef>
              <a:tabLst>
                <a:tab pos="1962785" algn="l"/>
                <a:tab pos="3141980" algn="l"/>
              </a:tabLst>
            </a:pPr>
            <a:r>
              <a:rPr sz="2400" u="heavy" spc="-5" dirty="0">
                <a:solidFill>
                  <a:srgbClr val="F1F1F1"/>
                </a:solidFill>
                <a:uFill>
                  <a:solidFill>
                    <a:srgbClr val="F1F1F1"/>
                  </a:solidFill>
                </a:uFill>
              </a:rPr>
              <a:t>INDIVIDUAL	</a:t>
            </a:r>
            <a:r>
              <a:rPr sz="2400" u="heavy" spc="-15" dirty="0">
                <a:solidFill>
                  <a:srgbClr val="F1F1F1"/>
                </a:solidFill>
                <a:uFill>
                  <a:solidFill>
                    <a:srgbClr val="F1F1F1"/>
                  </a:solidFill>
                </a:uFill>
              </a:rPr>
              <a:t>TOOTH	</a:t>
            </a:r>
            <a:r>
              <a:rPr sz="2400" u="heavy" spc="-5" dirty="0">
                <a:solidFill>
                  <a:srgbClr val="F1F1F1"/>
                </a:solidFill>
                <a:uFill>
                  <a:solidFill>
                    <a:srgbClr val="F1F1F1"/>
                  </a:solidFill>
                </a:uFill>
              </a:rPr>
              <a:t>MALPOSITIONS</a:t>
            </a:r>
            <a:endParaRPr sz="2400"/>
          </a:p>
        </p:txBody>
      </p:sp>
      <p:sp>
        <p:nvSpPr>
          <p:cNvPr id="3" name="object 3"/>
          <p:cNvSpPr txBox="1"/>
          <p:nvPr/>
        </p:nvSpPr>
        <p:spPr>
          <a:xfrm>
            <a:off x="307340" y="815086"/>
            <a:ext cx="8530590" cy="2193290"/>
          </a:xfrm>
          <a:prstGeom prst="rect">
            <a:avLst/>
          </a:prstGeom>
        </p:spPr>
        <p:txBody>
          <a:bodyPr vert="horz" wrap="square" lIns="0" tIns="12700" rIns="0" bIns="0" rtlCol="0">
            <a:spAutoFit/>
          </a:bodyPr>
          <a:lstStyle/>
          <a:p>
            <a:pPr marL="355600" marR="5080" indent="-342900">
              <a:lnSpc>
                <a:spcPct val="150000"/>
              </a:lnSpc>
              <a:spcBef>
                <a:spcPts val="100"/>
              </a:spcBef>
              <a:buFont typeface="Arial"/>
              <a:buChar char="•"/>
              <a:tabLst>
                <a:tab pos="354965" algn="l"/>
                <a:tab pos="355600" algn="l"/>
              </a:tabLst>
            </a:pPr>
            <a:r>
              <a:rPr sz="1800" dirty="0">
                <a:solidFill>
                  <a:srgbClr val="F1F1F1"/>
                </a:solidFill>
                <a:latin typeface="Times New Roman"/>
                <a:cs typeface="Times New Roman"/>
              </a:rPr>
              <a:t>These are </a:t>
            </a:r>
            <a:r>
              <a:rPr sz="1800" spc="-5" dirty="0">
                <a:solidFill>
                  <a:srgbClr val="F1F1F1"/>
                </a:solidFill>
                <a:latin typeface="Times New Roman"/>
                <a:cs typeface="Times New Roman"/>
              </a:rPr>
              <a:t>malpositions </a:t>
            </a:r>
            <a:r>
              <a:rPr sz="1800" dirty="0">
                <a:solidFill>
                  <a:srgbClr val="F1F1F1"/>
                </a:solidFill>
                <a:latin typeface="Times New Roman"/>
                <a:cs typeface="Times New Roman"/>
              </a:rPr>
              <a:t>of </a:t>
            </a:r>
            <a:r>
              <a:rPr sz="1800" spc="-5" dirty="0">
                <a:solidFill>
                  <a:srgbClr val="F1F1F1"/>
                </a:solidFill>
                <a:latin typeface="Times New Roman"/>
                <a:cs typeface="Times New Roman"/>
              </a:rPr>
              <a:t>individual </a:t>
            </a:r>
            <a:r>
              <a:rPr sz="1800" dirty="0">
                <a:solidFill>
                  <a:srgbClr val="F1F1F1"/>
                </a:solidFill>
                <a:latin typeface="Times New Roman"/>
                <a:cs typeface="Times New Roman"/>
              </a:rPr>
              <a:t>teeth in </a:t>
            </a:r>
            <a:r>
              <a:rPr sz="1800" spc="-5" dirty="0">
                <a:solidFill>
                  <a:srgbClr val="F1F1F1"/>
                </a:solidFill>
                <a:latin typeface="Times New Roman"/>
                <a:cs typeface="Times New Roman"/>
              </a:rPr>
              <a:t>respect </a:t>
            </a:r>
            <a:r>
              <a:rPr sz="1800" dirty="0">
                <a:solidFill>
                  <a:srgbClr val="F1F1F1"/>
                </a:solidFill>
                <a:latin typeface="Times New Roman"/>
                <a:cs typeface="Times New Roman"/>
              </a:rPr>
              <a:t>to </a:t>
            </a:r>
            <a:r>
              <a:rPr sz="1800" spc="-5" dirty="0">
                <a:solidFill>
                  <a:srgbClr val="F1F1F1"/>
                </a:solidFill>
                <a:latin typeface="Times New Roman"/>
                <a:cs typeface="Times New Roman"/>
              </a:rPr>
              <a:t>adjacent </a:t>
            </a:r>
            <a:r>
              <a:rPr sz="1800" dirty="0">
                <a:solidFill>
                  <a:srgbClr val="F1F1F1"/>
                </a:solidFill>
                <a:latin typeface="Times New Roman"/>
                <a:cs typeface="Times New Roman"/>
              </a:rPr>
              <a:t>teeth within </a:t>
            </a:r>
            <a:r>
              <a:rPr sz="1800" spc="-5" dirty="0">
                <a:solidFill>
                  <a:srgbClr val="F1F1F1"/>
                </a:solidFill>
                <a:latin typeface="Times New Roman"/>
                <a:cs typeface="Times New Roman"/>
              </a:rPr>
              <a:t>the same  </a:t>
            </a:r>
            <a:r>
              <a:rPr sz="1800" dirty="0">
                <a:solidFill>
                  <a:srgbClr val="F1F1F1"/>
                </a:solidFill>
                <a:latin typeface="Times New Roman"/>
                <a:cs typeface="Times New Roman"/>
              </a:rPr>
              <a:t>dental arch. Hence, they are also called intra-arch</a:t>
            </a:r>
            <a:r>
              <a:rPr sz="1800" spc="-85" dirty="0">
                <a:solidFill>
                  <a:srgbClr val="F1F1F1"/>
                </a:solidFill>
                <a:latin typeface="Times New Roman"/>
                <a:cs typeface="Times New Roman"/>
              </a:rPr>
              <a:t> </a:t>
            </a:r>
            <a:r>
              <a:rPr sz="1800" dirty="0">
                <a:solidFill>
                  <a:srgbClr val="F1F1F1"/>
                </a:solidFill>
                <a:latin typeface="Times New Roman"/>
                <a:cs typeface="Times New Roman"/>
              </a:rPr>
              <a:t>malocclusions.</a:t>
            </a:r>
            <a:endParaRPr sz="1800">
              <a:latin typeface="Times New Roman"/>
              <a:cs typeface="Times New Roman"/>
            </a:endParaRPr>
          </a:p>
          <a:p>
            <a:pPr marL="355600" indent="-342900">
              <a:lnSpc>
                <a:spcPct val="100000"/>
              </a:lnSpc>
              <a:spcBef>
                <a:spcPts val="1510"/>
              </a:spcBef>
              <a:buFont typeface="Arial"/>
              <a:buChar char="•"/>
              <a:tabLst>
                <a:tab pos="354965" algn="l"/>
                <a:tab pos="355600" algn="l"/>
              </a:tabLst>
            </a:pPr>
            <a:r>
              <a:rPr sz="1800" dirty="0">
                <a:solidFill>
                  <a:srgbClr val="F1F1F1"/>
                </a:solidFill>
                <a:latin typeface="Times New Roman"/>
                <a:cs typeface="Times New Roman"/>
              </a:rPr>
              <a:t>These can </a:t>
            </a:r>
            <a:r>
              <a:rPr sz="1800" spc="-5" dirty="0">
                <a:solidFill>
                  <a:srgbClr val="F1F1F1"/>
                </a:solidFill>
                <a:latin typeface="Times New Roman"/>
                <a:cs typeface="Times New Roman"/>
              </a:rPr>
              <a:t>be of </a:t>
            </a:r>
            <a:r>
              <a:rPr sz="1800" dirty="0">
                <a:solidFill>
                  <a:srgbClr val="F1F1F1"/>
                </a:solidFill>
                <a:latin typeface="Times New Roman"/>
                <a:cs typeface="Times New Roman"/>
              </a:rPr>
              <a:t>following</a:t>
            </a:r>
            <a:r>
              <a:rPr sz="1800" spc="-25" dirty="0">
                <a:solidFill>
                  <a:srgbClr val="F1F1F1"/>
                </a:solidFill>
                <a:latin typeface="Times New Roman"/>
                <a:cs typeface="Times New Roman"/>
              </a:rPr>
              <a:t> </a:t>
            </a:r>
            <a:r>
              <a:rPr sz="1800" dirty="0">
                <a:solidFill>
                  <a:srgbClr val="F1F1F1"/>
                </a:solidFill>
                <a:latin typeface="Times New Roman"/>
                <a:cs typeface="Times New Roman"/>
              </a:rPr>
              <a:t>types:</a:t>
            </a:r>
            <a:endParaRPr sz="1800">
              <a:latin typeface="Times New Roman"/>
              <a:cs typeface="Times New Roman"/>
            </a:endParaRPr>
          </a:p>
          <a:p>
            <a:pPr marL="355600" marR="5080" indent="-342900">
              <a:lnSpc>
                <a:spcPct val="150000"/>
              </a:lnSpc>
              <a:spcBef>
                <a:spcPts val="434"/>
              </a:spcBef>
              <a:tabLst>
                <a:tab pos="335280" algn="l"/>
              </a:tabLst>
            </a:pPr>
            <a:r>
              <a:rPr sz="1800" dirty="0">
                <a:solidFill>
                  <a:srgbClr val="FFFFFF"/>
                </a:solidFill>
                <a:latin typeface="Times New Roman"/>
                <a:cs typeface="Times New Roman"/>
              </a:rPr>
              <a:t>a)	</a:t>
            </a:r>
            <a:r>
              <a:rPr sz="1800" spc="-5" dirty="0">
                <a:solidFill>
                  <a:srgbClr val="FFFF00"/>
                </a:solidFill>
                <a:latin typeface="Times New Roman"/>
                <a:cs typeface="Times New Roman"/>
              </a:rPr>
              <a:t>Mesial inclination </a:t>
            </a:r>
            <a:r>
              <a:rPr sz="1800" dirty="0">
                <a:solidFill>
                  <a:srgbClr val="FFFFFF"/>
                </a:solidFill>
                <a:latin typeface="Times New Roman"/>
                <a:cs typeface="Times New Roman"/>
              </a:rPr>
              <a:t>or </a:t>
            </a:r>
            <a:r>
              <a:rPr sz="1800" spc="-5" dirty="0">
                <a:solidFill>
                  <a:srgbClr val="FFFFFF"/>
                </a:solidFill>
                <a:latin typeface="Times New Roman"/>
                <a:cs typeface="Times New Roman"/>
              </a:rPr>
              <a:t>tipping: The </a:t>
            </a:r>
            <a:r>
              <a:rPr sz="1800" dirty="0">
                <a:solidFill>
                  <a:srgbClr val="FFFFFF"/>
                </a:solidFill>
                <a:latin typeface="Times New Roman"/>
                <a:cs typeface="Times New Roman"/>
              </a:rPr>
              <a:t>tooth </a:t>
            </a:r>
            <a:r>
              <a:rPr sz="1800" spc="-5" dirty="0">
                <a:solidFill>
                  <a:srgbClr val="FFFFFF"/>
                </a:solidFill>
                <a:latin typeface="Times New Roman"/>
                <a:cs typeface="Times New Roman"/>
              </a:rPr>
              <a:t>is tilted </a:t>
            </a:r>
            <a:r>
              <a:rPr sz="1800" spc="-15" dirty="0">
                <a:solidFill>
                  <a:srgbClr val="FFFFFF"/>
                </a:solidFill>
                <a:latin typeface="Times New Roman"/>
                <a:cs typeface="Times New Roman"/>
              </a:rPr>
              <a:t>mesially, </a:t>
            </a:r>
            <a:r>
              <a:rPr sz="1800" spc="-5" dirty="0">
                <a:solidFill>
                  <a:srgbClr val="FFFFFF"/>
                </a:solidFill>
                <a:latin typeface="Times New Roman"/>
                <a:cs typeface="Times New Roman"/>
              </a:rPr>
              <a:t>i.e. </a:t>
            </a:r>
            <a:r>
              <a:rPr sz="1800" dirty="0">
                <a:solidFill>
                  <a:srgbClr val="FFFFFF"/>
                </a:solidFill>
                <a:latin typeface="Times New Roman"/>
                <a:cs typeface="Times New Roman"/>
              </a:rPr>
              <a:t>the </a:t>
            </a:r>
            <a:r>
              <a:rPr sz="1800" spc="-5" dirty="0">
                <a:solidFill>
                  <a:srgbClr val="FFFFFF"/>
                </a:solidFill>
                <a:latin typeface="Times New Roman"/>
                <a:cs typeface="Times New Roman"/>
              </a:rPr>
              <a:t>crown is mesial </a:t>
            </a:r>
            <a:r>
              <a:rPr sz="1800" dirty="0">
                <a:solidFill>
                  <a:srgbClr val="FFFFFF"/>
                </a:solidFill>
                <a:latin typeface="Times New Roman"/>
                <a:cs typeface="Times New Roman"/>
              </a:rPr>
              <a:t>to </a:t>
            </a:r>
            <a:r>
              <a:rPr sz="1800" spc="-5" dirty="0">
                <a:solidFill>
                  <a:srgbClr val="FFFFFF"/>
                </a:solidFill>
                <a:latin typeface="Times New Roman"/>
                <a:cs typeface="Times New Roman"/>
              </a:rPr>
              <a:t>the  </a:t>
            </a:r>
            <a:r>
              <a:rPr sz="1800" dirty="0">
                <a:solidFill>
                  <a:srgbClr val="FFFFFF"/>
                </a:solidFill>
                <a:latin typeface="Times New Roman"/>
                <a:cs typeface="Times New Roman"/>
              </a:rPr>
              <a:t>root.</a:t>
            </a:r>
            <a:endParaRPr sz="1800">
              <a:latin typeface="Times New Roman"/>
              <a:cs typeface="Times New Roman"/>
            </a:endParaRPr>
          </a:p>
        </p:txBody>
      </p:sp>
      <p:sp>
        <p:nvSpPr>
          <p:cNvPr id="4" name="object 4"/>
          <p:cNvSpPr/>
          <p:nvPr/>
        </p:nvSpPr>
        <p:spPr>
          <a:xfrm>
            <a:off x="1600200" y="3124200"/>
            <a:ext cx="5867400" cy="3145536"/>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pPr marL="38100">
                <a:lnSpc>
                  <a:spcPts val="1240"/>
                </a:lnSpc>
              </a:pPr>
              <a:t>6</a:t>
            </a:fld>
            <a:endParaRPr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0219" y="467690"/>
            <a:ext cx="6129020" cy="726440"/>
          </a:xfrm>
          <a:prstGeom prst="rect">
            <a:avLst/>
          </a:prstGeom>
        </p:spPr>
        <p:txBody>
          <a:bodyPr vert="horz" wrap="square" lIns="0" tIns="12065" rIns="0" bIns="0" rtlCol="0">
            <a:spAutoFit/>
          </a:bodyPr>
          <a:lstStyle/>
          <a:p>
            <a:pPr marL="12700">
              <a:lnSpc>
                <a:spcPct val="100000"/>
              </a:lnSpc>
              <a:spcBef>
                <a:spcPts val="95"/>
              </a:spcBef>
            </a:pPr>
            <a:r>
              <a:rPr sz="4600" spc="-5" dirty="0"/>
              <a:t>Preventive</a:t>
            </a:r>
            <a:r>
              <a:rPr sz="4600" spc="-10" dirty="0"/>
              <a:t> </a:t>
            </a:r>
            <a:r>
              <a:rPr sz="4600" spc="-5" dirty="0"/>
              <a:t>orthodontics</a:t>
            </a:r>
            <a:endParaRPr sz="4600"/>
          </a:p>
        </p:txBody>
      </p:sp>
      <p:sp>
        <p:nvSpPr>
          <p:cNvPr id="3" name="object 3"/>
          <p:cNvSpPr txBox="1"/>
          <p:nvPr/>
        </p:nvSpPr>
        <p:spPr>
          <a:xfrm>
            <a:off x="572516" y="1577085"/>
            <a:ext cx="7195184" cy="4278630"/>
          </a:xfrm>
          <a:prstGeom prst="rect">
            <a:avLst/>
          </a:prstGeom>
        </p:spPr>
        <p:txBody>
          <a:bodyPr vert="horz" wrap="square" lIns="0" tIns="58419" rIns="0" bIns="0" rtlCol="0">
            <a:spAutoFit/>
          </a:bodyPr>
          <a:lstStyle/>
          <a:p>
            <a:pPr marL="396240" marR="212090" indent="-384175">
              <a:lnSpc>
                <a:spcPct val="90000"/>
              </a:lnSpc>
              <a:spcBef>
                <a:spcPts val="459"/>
              </a:spcBef>
              <a:buClr>
                <a:srgbClr val="6D9FAF"/>
              </a:buClr>
              <a:buSzPct val="80000"/>
              <a:buChar char=""/>
              <a:tabLst>
                <a:tab pos="396875" algn="l"/>
                <a:tab pos="2404110" algn="l"/>
              </a:tabLst>
            </a:pPr>
            <a:r>
              <a:rPr sz="3000" spc="-5" dirty="0">
                <a:solidFill>
                  <a:srgbClr val="FFFFFF"/>
                </a:solidFill>
                <a:latin typeface="Arial"/>
                <a:cs typeface="Arial"/>
              </a:rPr>
              <a:t>Preventive	procedures are</a:t>
            </a:r>
            <a:r>
              <a:rPr sz="3000" spc="-20" dirty="0">
                <a:solidFill>
                  <a:srgbClr val="FFFFFF"/>
                </a:solidFill>
                <a:latin typeface="Arial"/>
                <a:cs typeface="Arial"/>
              </a:rPr>
              <a:t> </a:t>
            </a:r>
            <a:r>
              <a:rPr sz="3000" spc="-5" dirty="0">
                <a:solidFill>
                  <a:srgbClr val="FFFFFF"/>
                </a:solidFill>
                <a:latin typeface="Arial"/>
                <a:cs typeface="Arial"/>
              </a:rPr>
              <a:t>undertaken  </a:t>
            </a:r>
            <a:r>
              <a:rPr sz="3000" dirty="0">
                <a:solidFill>
                  <a:srgbClr val="FFFFFF"/>
                </a:solidFill>
                <a:latin typeface="Arial"/>
                <a:cs typeface="Arial"/>
              </a:rPr>
              <a:t>in </a:t>
            </a:r>
            <a:r>
              <a:rPr sz="3000" spc="-5" dirty="0">
                <a:solidFill>
                  <a:srgbClr val="FFFFFF"/>
                </a:solidFill>
                <a:latin typeface="Arial"/>
                <a:cs typeface="Arial"/>
              </a:rPr>
              <a:t>anticipation </a:t>
            </a:r>
            <a:r>
              <a:rPr sz="3000" dirty="0">
                <a:solidFill>
                  <a:srgbClr val="FFFFFF"/>
                </a:solidFill>
                <a:latin typeface="Arial"/>
                <a:cs typeface="Arial"/>
              </a:rPr>
              <a:t>of development of </a:t>
            </a:r>
            <a:r>
              <a:rPr sz="3000">
                <a:solidFill>
                  <a:srgbClr val="FFFFFF"/>
                </a:solidFill>
                <a:latin typeface="Arial"/>
                <a:cs typeface="Arial"/>
              </a:rPr>
              <a:t>a  </a:t>
            </a:r>
            <a:r>
              <a:rPr sz="3000" spc="-5" smtClean="0">
                <a:solidFill>
                  <a:srgbClr val="FFFFFF"/>
                </a:solidFill>
                <a:latin typeface="Arial"/>
                <a:cs typeface="Arial"/>
              </a:rPr>
              <a:t>problem</a:t>
            </a:r>
          </a:p>
          <a:p>
            <a:pPr marL="396240" marR="5080" indent="-384175">
              <a:lnSpc>
                <a:spcPct val="90000"/>
              </a:lnSpc>
              <a:spcBef>
                <a:spcPts val="720"/>
              </a:spcBef>
              <a:buClr>
                <a:srgbClr val="6D9FAF"/>
              </a:buClr>
              <a:buSzPct val="80000"/>
              <a:buChar char=""/>
              <a:tabLst>
                <a:tab pos="396875" algn="l"/>
              </a:tabLst>
            </a:pPr>
            <a:r>
              <a:rPr sz="3000" smtClean="0">
                <a:solidFill>
                  <a:srgbClr val="FFFFFF"/>
                </a:solidFill>
                <a:latin typeface="Arial"/>
                <a:cs typeface="Arial"/>
              </a:rPr>
              <a:t>Patient </a:t>
            </a:r>
            <a:r>
              <a:rPr sz="3000" spc="-5" smtClean="0">
                <a:solidFill>
                  <a:srgbClr val="FFFFFF"/>
                </a:solidFill>
                <a:latin typeface="Arial"/>
                <a:cs typeface="Arial"/>
              </a:rPr>
              <a:t>and parent education </a:t>
            </a:r>
            <a:r>
              <a:rPr sz="3000" smtClean="0">
                <a:solidFill>
                  <a:srgbClr val="FFFFFF"/>
                </a:solidFill>
                <a:latin typeface="Arial"/>
                <a:cs typeface="Arial"/>
              </a:rPr>
              <a:t>,  </a:t>
            </a:r>
            <a:r>
              <a:rPr sz="3000" spc="-5" smtClean="0">
                <a:solidFill>
                  <a:srgbClr val="FFFFFF"/>
                </a:solidFill>
                <a:latin typeface="Arial"/>
                <a:cs typeface="Arial"/>
              </a:rPr>
              <a:t>supervision </a:t>
            </a:r>
            <a:r>
              <a:rPr sz="3000" smtClean="0">
                <a:solidFill>
                  <a:srgbClr val="FFFFFF"/>
                </a:solidFill>
                <a:latin typeface="Arial"/>
                <a:cs typeface="Arial"/>
              </a:rPr>
              <a:t>of </a:t>
            </a:r>
            <a:r>
              <a:rPr sz="3000" spc="-5" smtClean="0">
                <a:solidFill>
                  <a:srgbClr val="FFFFFF"/>
                </a:solidFill>
                <a:latin typeface="Arial"/>
                <a:cs typeface="Arial"/>
              </a:rPr>
              <a:t>growth and development  </a:t>
            </a:r>
            <a:r>
              <a:rPr sz="3000" smtClean="0">
                <a:solidFill>
                  <a:srgbClr val="FFFFFF"/>
                </a:solidFill>
                <a:latin typeface="Arial"/>
                <a:cs typeface="Arial"/>
              </a:rPr>
              <a:t>of </a:t>
            </a:r>
            <a:r>
              <a:rPr sz="3000" spc="-5" smtClean="0">
                <a:solidFill>
                  <a:srgbClr val="FFFFFF"/>
                </a:solidFill>
                <a:latin typeface="Arial"/>
                <a:cs typeface="Arial"/>
              </a:rPr>
              <a:t>dentition </a:t>
            </a:r>
            <a:r>
              <a:rPr sz="3000" smtClean="0">
                <a:solidFill>
                  <a:srgbClr val="FFFFFF"/>
                </a:solidFill>
                <a:latin typeface="Arial"/>
                <a:cs typeface="Arial"/>
              </a:rPr>
              <a:t>and </a:t>
            </a:r>
            <a:r>
              <a:rPr sz="3000" spc="-5" smtClean="0">
                <a:solidFill>
                  <a:srgbClr val="FFFFFF"/>
                </a:solidFill>
                <a:latin typeface="Arial"/>
                <a:cs typeface="Arial"/>
              </a:rPr>
              <a:t>craniofacial structures </a:t>
            </a:r>
            <a:r>
              <a:rPr sz="3000" smtClean="0">
                <a:solidFill>
                  <a:srgbClr val="FFFFFF"/>
                </a:solidFill>
                <a:latin typeface="Arial"/>
                <a:cs typeface="Arial"/>
              </a:rPr>
              <a:t>,  </a:t>
            </a:r>
            <a:r>
              <a:rPr sz="3000" spc="-5" smtClean="0">
                <a:solidFill>
                  <a:srgbClr val="FFFFFF"/>
                </a:solidFill>
                <a:latin typeface="Arial"/>
                <a:cs typeface="Arial"/>
              </a:rPr>
              <a:t>the diagnostic procedures undertaken</a:t>
            </a:r>
            <a:r>
              <a:rPr sz="3000" spc="-40" smtClean="0">
                <a:solidFill>
                  <a:srgbClr val="FFFFFF"/>
                </a:solidFill>
                <a:latin typeface="Arial"/>
                <a:cs typeface="Arial"/>
              </a:rPr>
              <a:t> </a:t>
            </a:r>
            <a:r>
              <a:rPr sz="3000" smtClean="0">
                <a:solidFill>
                  <a:srgbClr val="FFFFFF"/>
                </a:solidFill>
                <a:latin typeface="Arial"/>
                <a:cs typeface="Arial"/>
              </a:rPr>
              <a:t>to  </a:t>
            </a:r>
            <a:r>
              <a:rPr sz="3000" spc="-5" smtClean="0">
                <a:solidFill>
                  <a:srgbClr val="FFFFFF"/>
                </a:solidFill>
                <a:latin typeface="Arial"/>
                <a:cs typeface="Arial"/>
              </a:rPr>
              <a:t>predict </a:t>
            </a:r>
            <a:r>
              <a:rPr sz="3000" smtClean="0">
                <a:solidFill>
                  <a:srgbClr val="FFFFFF"/>
                </a:solidFill>
                <a:latin typeface="Arial"/>
                <a:cs typeface="Arial"/>
              </a:rPr>
              <a:t>the </a:t>
            </a:r>
            <a:r>
              <a:rPr sz="3000" spc="-5" smtClean="0">
                <a:solidFill>
                  <a:srgbClr val="FFFFFF"/>
                </a:solidFill>
                <a:latin typeface="Arial"/>
                <a:cs typeface="Arial"/>
              </a:rPr>
              <a:t>appearance </a:t>
            </a:r>
            <a:r>
              <a:rPr sz="3000" smtClean="0">
                <a:solidFill>
                  <a:srgbClr val="FFFFFF"/>
                </a:solidFill>
                <a:latin typeface="Arial"/>
                <a:cs typeface="Arial"/>
              </a:rPr>
              <a:t>of malocclusion  </a:t>
            </a:r>
            <a:r>
              <a:rPr sz="3000" spc="-5" smtClean="0">
                <a:solidFill>
                  <a:srgbClr val="FFFFFF"/>
                </a:solidFill>
                <a:latin typeface="Arial"/>
                <a:cs typeface="Arial"/>
              </a:rPr>
              <a:t>and treatment procedures instituted </a:t>
            </a:r>
            <a:r>
              <a:rPr sz="3000" smtClean="0">
                <a:solidFill>
                  <a:srgbClr val="FFFFFF"/>
                </a:solidFill>
                <a:latin typeface="Arial"/>
                <a:cs typeface="Arial"/>
              </a:rPr>
              <a:t>to  </a:t>
            </a:r>
            <a:r>
              <a:rPr sz="3000" spc="-5" smtClean="0">
                <a:solidFill>
                  <a:srgbClr val="FFFFFF"/>
                </a:solidFill>
                <a:latin typeface="Arial"/>
                <a:cs typeface="Arial"/>
              </a:rPr>
              <a:t>prevent </a:t>
            </a:r>
            <a:r>
              <a:rPr sz="3000" smtClean="0">
                <a:solidFill>
                  <a:srgbClr val="FFFFFF"/>
                </a:solidFill>
                <a:latin typeface="Arial"/>
                <a:cs typeface="Arial"/>
              </a:rPr>
              <a:t>the </a:t>
            </a:r>
            <a:r>
              <a:rPr sz="3000" spc="-5" smtClean="0">
                <a:solidFill>
                  <a:srgbClr val="FFFFFF"/>
                </a:solidFill>
                <a:latin typeface="Arial"/>
                <a:cs typeface="Arial"/>
              </a:rPr>
              <a:t>onset </a:t>
            </a:r>
            <a:r>
              <a:rPr sz="3000" smtClean="0">
                <a:solidFill>
                  <a:srgbClr val="FFFFFF"/>
                </a:solidFill>
                <a:latin typeface="Arial"/>
                <a:cs typeface="Arial"/>
              </a:rPr>
              <a:t>of</a:t>
            </a:r>
            <a:r>
              <a:rPr sz="3000" spc="-45" smtClean="0">
                <a:solidFill>
                  <a:srgbClr val="FFFFFF"/>
                </a:solidFill>
                <a:latin typeface="Arial"/>
                <a:cs typeface="Arial"/>
              </a:rPr>
              <a:t> </a:t>
            </a:r>
            <a:r>
              <a:rPr sz="3000" smtClean="0">
                <a:solidFill>
                  <a:srgbClr val="FFFFFF"/>
                </a:solidFill>
                <a:latin typeface="Arial"/>
                <a:cs typeface="Arial"/>
              </a:rPr>
              <a:t>malocclusion</a:t>
            </a:r>
            <a:endParaRPr sz="3000">
              <a:latin typeface="Arial"/>
              <a:cs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0732" y="261315"/>
            <a:ext cx="5542534" cy="430887"/>
          </a:xfrm>
        </p:spPr>
        <p:txBody>
          <a:bodyPr/>
          <a:lstStyle/>
          <a:p>
            <a:r>
              <a:rPr lang="en-US" sz="2800" b="1" dirty="0" smtClean="0"/>
              <a:t>Parent education</a:t>
            </a:r>
            <a:endParaRPr lang="en-US" sz="2800" b="1" dirty="0"/>
          </a:p>
        </p:txBody>
      </p:sp>
      <p:sp>
        <p:nvSpPr>
          <p:cNvPr id="3" name="Text Placeholder 2"/>
          <p:cNvSpPr>
            <a:spLocks noGrp="1"/>
          </p:cNvSpPr>
          <p:nvPr>
            <p:ph type="body" idx="1"/>
          </p:nvPr>
        </p:nvSpPr>
        <p:spPr>
          <a:xfrm>
            <a:off x="383540" y="1066800"/>
            <a:ext cx="8376920" cy="2954655"/>
          </a:xfrm>
        </p:spPr>
        <p:txBody>
          <a:bodyPr/>
          <a:lstStyle/>
          <a:p>
            <a:pPr>
              <a:buFont typeface="Arial" pitchFamily="34" charset="0"/>
              <a:buChar char="•"/>
            </a:pPr>
            <a:r>
              <a:rPr lang="en-US" dirty="0" smtClean="0"/>
              <a:t>Expecting mother should be educated on matters such as nutrition to provide an ideal environment for developing fetus.</a:t>
            </a:r>
          </a:p>
          <a:p>
            <a:pPr>
              <a:buFont typeface="Arial" pitchFamily="34" charset="0"/>
              <a:buChar char="•"/>
            </a:pPr>
            <a:r>
              <a:rPr lang="en-US" dirty="0" smtClean="0"/>
              <a:t>They should be educated on proper nursing and care of the child</a:t>
            </a:r>
          </a:p>
          <a:p>
            <a:pPr>
              <a:buFont typeface="Arial" pitchFamily="34" charset="0"/>
              <a:buChar char="•"/>
            </a:pPr>
            <a:r>
              <a:rPr lang="en-US" dirty="0" smtClean="0"/>
              <a:t>Maintaining good oral hygiene</a:t>
            </a:r>
          </a:p>
          <a:p>
            <a:pPr>
              <a:buFont typeface="Arial" pitchFamily="34" charset="0"/>
              <a:buChar char="•"/>
            </a:pPr>
            <a:r>
              <a:rPr lang="en-US" dirty="0" smtClean="0"/>
              <a:t>The parents should be taught about correct method of brushing .</a:t>
            </a:r>
          </a:p>
          <a:p>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0732" y="261315"/>
            <a:ext cx="5542534" cy="369332"/>
          </a:xfrm>
        </p:spPr>
        <p:txBody>
          <a:bodyPr/>
          <a:lstStyle/>
          <a:p>
            <a:r>
              <a:rPr lang="en-US" sz="2400" dirty="0" smtClean="0"/>
              <a:t>Caries control</a:t>
            </a:r>
            <a:endParaRPr lang="en-US" sz="2400" dirty="0"/>
          </a:p>
        </p:txBody>
      </p:sp>
      <p:sp>
        <p:nvSpPr>
          <p:cNvPr id="3" name="Text Placeholder 2"/>
          <p:cNvSpPr>
            <a:spLocks noGrp="1"/>
          </p:cNvSpPr>
          <p:nvPr>
            <p:ph type="body" idx="1"/>
          </p:nvPr>
        </p:nvSpPr>
        <p:spPr>
          <a:xfrm>
            <a:off x="383540" y="1752600"/>
            <a:ext cx="8376920" cy="2644810"/>
          </a:xfrm>
        </p:spPr>
        <p:txBody>
          <a:bodyPr/>
          <a:lstStyle/>
          <a:p>
            <a:pPr>
              <a:buFont typeface="Arial" pitchFamily="34" charset="0"/>
              <a:buChar char="•"/>
            </a:pPr>
            <a:r>
              <a:rPr lang="en-US" dirty="0" smtClean="0"/>
              <a:t>Caries involving the proximal surface of deciduous teeth if not restored leads to loss of arch length.</a:t>
            </a:r>
          </a:p>
          <a:p>
            <a:pPr>
              <a:buFont typeface="Arial" pitchFamily="34" charset="0"/>
              <a:buChar char="•"/>
            </a:pPr>
            <a:endParaRPr lang="en-US" dirty="0"/>
          </a:p>
        </p:txBody>
      </p:sp>
      <p:pic>
        <p:nvPicPr>
          <p:cNvPr id="29698" name="Picture 2" descr="Common dental diseases in children and malocclusion | International Journal  of Oral Scienc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0" y="2895600"/>
            <a:ext cx="6524625" cy="3600450"/>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0732" y="261315"/>
            <a:ext cx="5542534" cy="369332"/>
          </a:xfrm>
        </p:spPr>
        <p:txBody>
          <a:bodyPr/>
          <a:lstStyle/>
          <a:p>
            <a:r>
              <a:rPr lang="en-US" sz="2400" dirty="0" smtClean="0"/>
              <a:t>Care of deciduous dentition</a:t>
            </a:r>
            <a:endParaRPr lang="en-US" sz="2400" dirty="0"/>
          </a:p>
        </p:txBody>
      </p:sp>
      <p:sp>
        <p:nvSpPr>
          <p:cNvPr id="3" name="Text Placeholder 2"/>
          <p:cNvSpPr>
            <a:spLocks noGrp="1"/>
          </p:cNvSpPr>
          <p:nvPr>
            <p:ph type="body" idx="1"/>
          </p:nvPr>
        </p:nvSpPr>
        <p:spPr>
          <a:xfrm>
            <a:off x="383540" y="1295400"/>
            <a:ext cx="8376920" cy="3471342"/>
          </a:xfrm>
        </p:spPr>
        <p:txBody>
          <a:bodyPr/>
          <a:lstStyle/>
          <a:p>
            <a:pPr>
              <a:buFont typeface="Arial" pitchFamily="34" charset="0"/>
              <a:buChar char="•"/>
            </a:pPr>
            <a:r>
              <a:rPr lang="en-US" dirty="0" smtClean="0"/>
              <a:t>They are excellent natural space maintainers</a:t>
            </a:r>
          </a:p>
          <a:p>
            <a:pPr>
              <a:buFont typeface="Arial" pitchFamily="34" charset="0"/>
              <a:buChar char="•"/>
            </a:pPr>
            <a:r>
              <a:rPr lang="en-US" dirty="0" smtClean="0"/>
              <a:t> preventive procedures such as application of topical fluoride and pit and fissure sealants </a:t>
            </a:r>
          </a:p>
          <a:p>
            <a:endParaRPr lang="en-US" dirty="0"/>
          </a:p>
        </p:txBody>
      </p:sp>
      <p:sp>
        <p:nvSpPr>
          <p:cNvPr id="28674" name="AutoShape 2" descr="Fluoride Application by Gels Foam | VCOD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8676" name="Picture 4" descr="flouride applications"/>
          <p:cNvPicPr>
            <a:picLocks noChangeAspect="1" noChangeArrowheads="1"/>
          </p:cNvPicPr>
          <p:nvPr/>
        </p:nvPicPr>
        <p:blipFill>
          <a:blip r:embed="rId2"/>
          <a:srcRect/>
          <a:stretch>
            <a:fillRect/>
          </a:stretch>
        </p:blipFill>
        <p:spPr bwMode="auto">
          <a:xfrm>
            <a:off x="533400" y="2514600"/>
            <a:ext cx="6953250" cy="2238376"/>
          </a:xfrm>
          <a:prstGeom prst="rect">
            <a:avLst/>
          </a:prstGeom>
          <a:noFill/>
        </p:spPr>
      </p:pic>
      <p:pic>
        <p:nvPicPr>
          <p:cNvPr id="28678" name="Picture 6" descr="To seal or not to seal? | Concord Dental Practice"/>
          <p:cNvPicPr>
            <a:picLocks noChangeAspect="1" noChangeArrowheads="1"/>
          </p:cNvPicPr>
          <p:nvPr/>
        </p:nvPicPr>
        <p:blipFill>
          <a:blip r:embed="rId3"/>
          <a:srcRect/>
          <a:stretch>
            <a:fillRect/>
          </a:stretch>
        </p:blipFill>
        <p:spPr bwMode="auto">
          <a:xfrm>
            <a:off x="3810000" y="2514600"/>
            <a:ext cx="4286250" cy="2295526"/>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0219" y="467690"/>
            <a:ext cx="5187315" cy="726440"/>
          </a:xfrm>
          <a:prstGeom prst="rect">
            <a:avLst/>
          </a:prstGeom>
        </p:spPr>
        <p:txBody>
          <a:bodyPr vert="horz" wrap="square" lIns="0" tIns="12065" rIns="0" bIns="0" rtlCol="0">
            <a:spAutoFit/>
          </a:bodyPr>
          <a:lstStyle/>
          <a:p>
            <a:pPr marL="12700">
              <a:lnSpc>
                <a:spcPct val="100000"/>
              </a:lnSpc>
              <a:spcBef>
                <a:spcPts val="95"/>
              </a:spcBef>
            </a:pPr>
            <a:r>
              <a:rPr sz="4600" spc="-5" dirty="0"/>
              <a:t>Space</a:t>
            </a:r>
            <a:r>
              <a:rPr sz="4600" spc="-40" dirty="0"/>
              <a:t> </a:t>
            </a:r>
            <a:r>
              <a:rPr sz="4600" spc="-5" dirty="0"/>
              <a:t>maintenance</a:t>
            </a:r>
            <a:endParaRPr sz="4600"/>
          </a:p>
        </p:txBody>
      </p:sp>
      <p:sp>
        <p:nvSpPr>
          <p:cNvPr id="3" name="object 3"/>
          <p:cNvSpPr txBox="1"/>
          <p:nvPr/>
        </p:nvSpPr>
        <p:spPr>
          <a:xfrm>
            <a:off x="572516" y="1622805"/>
            <a:ext cx="7134859" cy="3257302"/>
          </a:xfrm>
          <a:prstGeom prst="rect">
            <a:avLst/>
          </a:prstGeom>
        </p:spPr>
        <p:txBody>
          <a:bodyPr vert="horz" wrap="square" lIns="0" tIns="12700" rIns="0" bIns="0" rtlCol="0">
            <a:spAutoFit/>
          </a:bodyPr>
          <a:lstStyle/>
          <a:p>
            <a:pPr marL="396240" marR="5080" indent="-384175">
              <a:lnSpc>
                <a:spcPct val="100000"/>
              </a:lnSpc>
              <a:spcBef>
                <a:spcPts val="100"/>
              </a:spcBef>
              <a:buFont typeface="Arial" pitchFamily="34" charset="0"/>
              <a:buChar char="•"/>
            </a:pPr>
            <a:r>
              <a:rPr sz="3000" spc="-5" smtClean="0">
                <a:solidFill>
                  <a:srgbClr val="FFFFFF"/>
                </a:solidFill>
                <a:latin typeface="Arial"/>
                <a:cs typeface="Arial"/>
              </a:rPr>
              <a:t>Early </a:t>
            </a:r>
            <a:r>
              <a:rPr sz="3000" spc="-5" dirty="0">
                <a:solidFill>
                  <a:srgbClr val="FFFFFF"/>
                </a:solidFill>
                <a:latin typeface="Arial"/>
                <a:cs typeface="Arial"/>
              </a:rPr>
              <a:t>loss </a:t>
            </a:r>
            <a:r>
              <a:rPr sz="3000" dirty="0">
                <a:solidFill>
                  <a:srgbClr val="FFFFFF"/>
                </a:solidFill>
                <a:latin typeface="Arial"/>
                <a:cs typeface="Arial"/>
              </a:rPr>
              <a:t>of </a:t>
            </a:r>
            <a:r>
              <a:rPr sz="3000" spc="-5" dirty="0">
                <a:solidFill>
                  <a:srgbClr val="FFFFFF"/>
                </a:solidFill>
                <a:latin typeface="Arial"/>
                <a:cs typeface="Arial"/>
              </a:rPr>
              <a:t>a </a:t>
            </a:r>
            <a:r>
              <a:rPr sz="3000" dirty="0">
                <a:solidFill>
                  <a:srgbClr val="FFFFFF"/>
                </a:solidFill>
                <a:latin typeface="Arial"/>
                <a:cs typeface="Arial"/>
              </a:rPr>
              <a:t>primary </a:t>
            </a:r>
            <a:r>
              <a:rPr sz="3000" spc="-5" dirty="0">
                <a:solidFill>
                  <a:srgbClr val="FFFFFF"/>
                </a:solidFill>
                <a:latin typeface="Arial"/>
                <a:cs typeface="Arial"/>
              </a:rPr>
              <a:t>tooth presents a  potential </a:t>
            </a:r>
            <a:r>
              <a:rPr sz="3000" dirty="0">
                <a:solidFill>
                  <a:srgbClr val="FFFFFF"/>
                </a:solidFill>
                <a:latin typeface="Arial"/>
                <a:cs typeface="Arial"/>
              </a:rPr>
              <a:t>alignment problem because  drift of </a:t>
            </a:r>
            <a:r>
              <a:rPr sz="3000" spc="-5" dirty="0">
                <a:solidFill>
                  <a:srgbClr val="FFFFFF"/>
                </a:solidFill>
                <a:latin typeface="Arial"/>
                <a:cs typeface="Arial"/>
              </a:rPr>
              <a:t>permanent or other primary</a:t>
            </a:r>
            <a:r>
              <a:rPr sz="3000" spc="-35" dirty="0">
                <a:solidFill>
                  <a:srgbClr val="FFFFFF"/>
                </a:solidFill>
                <a:latin typeface="Arial"/>
                <a:cs typeface="Arial"/>
              </a:rPr>
              <a:t> </a:t>
            </a:r>
            <a:r>
              <a:rPr sz="3000" spc="-5" dirty="0">
                <a:solidFill>
                  <a:srgbClr val="FFFFFF"/>
                </a:solidFill>
                <a:latin typeface="Arial"/>
                <a:cs typeface="Arial"/>
              </a:rPr>
              <a:t>teeth  is </a:t>
            </a:r>
            <a:r>
              <a:rPr sz="3000" dirty="0">
                <a:solidFill>
                  <a:srgbClr val="FFFFFF"/>
                </a:solidFill>
                <a:latin typeface="Arial"/>
                <a:cs typeface="Arial"/>
              </a:rPr>
              <a:t>likely </a:t>
            </a:r>
            <a:r>
              <a:rPr sz="3000" spc="-5" dirty="0">
                <a:solidFill>
                  <a:srgbClr val="FFFFFF"/>
                </a:solidFill>
                <a:latin typeface="Arial"/>
                <a:cs typeface="Arial"/>
              </a:rPr>
              <a:t>unless </a:t>
            </a:r>
            <a:r>
              <a:rPr sz="3000" dirty="0">
                <a:solidFill>
                  <a:srgbClr val="FFFFFF"/>
                </a:solidFill>
                <a:latin typeface="Arial"/>
                <a:cs typeface="Arial"/>
              </a:rPr>
              <a:t>it </a:t>
            </a:r>
            <a:r>
              <a:rPr sz="3000" spc="-5">
                <a:solidFill>
                  <a:srgbClr val="FFFFFF"/>
                </a:solidFill>
                <a:latin typeface="Arial"/>
                <a:cs typeface="Arial"/>
              </a:rPr>
              <a:t>is</a:t>
            </a:r>
            <a:r>
              <a:rPr sz="3000" spc="-50">
                <a:solidFill>
                  <a:srgbClr val="FFFFFF"/>
                </a:solidFill>
                <a:latin typeface="Arial"/>
                <a:cs typeface="Arial"/>
              </a:rPr>
              <a:t> </a:t>
            </a:r>
            <a:r>
              <a:rPr sz="3000" spc="-5" smtClean="0">
                <a:solidFill>
                  <a:srgbClr val="FFFFFF"/>
                </a:solidFill>
                <a:latin typeface="Arial"/>
                <a:cs typeface="Arial"/>
              </a:rPr>
              <a:t>prevented</a:t>
            </a:r>
            <a:endParaRPr lang="en-US" sz="3000" spc="-5" dirty="0" smtClean="0">
              <a:solidFill>
                <a:srgbClr val="FFFFFF"/>
              </a:solidFill>
              <a:latin typeface="Arial"/>
              <a:cs typeface="Arial"/>
            </a:endParaRPr>
          </a:p>
          <a:p>
            <a:pPr marL="396240" marR="5080" indent="-384175">
              <a:lnSpc>
                <a:spcPct val="100000"/>
              </a:lnSpc>
              <a:spcBef>
                <a:spcPts val="100"/>
              </a:spcBef>
              <a:buFont typeface="Arial" pitchFamily="34" charset="0"/>
              <a:buChar char="•"/>
            </a:pPr>
            <a:r>
              <a:rPr lang="en-US" sz="3000" spc="-5" dirty="0" smtClean="0">
                <a:solidFill>
                  <a:srgbClr val="FFFFFF"/>
                </a:solidFill>
                <a:latin typeface="Arial"/>
                <a:cs typeface="Arial"/>
              </a:rPr>
              <a:t>It is a device used to maintain the space created by the loss of a deciduous tooth</a:t>
            </a:r>
            <a:endParaRPr sz="3000">
              <a:latin typeface="Arial"/>
              <a:cs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12700" marR="5080">
              <a:lnSpc>
                <a:spcPct val="100000"/>
              </a:lnSpc>
              <a:spcBef>
                <a:spcPts val="105"/>
              </a:spcBef>
            </a:pPr>
            <a:r>
              <a:rPr b="1" dirty="0">
                <a:latin typeface="Arial"/>
                <a:cs typeface="Arial"/>
              </a:rPr>
              <a:t>IDEAL REQUIREMENTS</a:t>
            </a:r>
            <a:r>
              <a:rPr b="1" spc="-175" dirty="0">
                <a:latin typeface="Arial"/>
                <a:cs typeface="Arial"/>
              </a:rPr>
              <a:t> </a:t>
            </a:r>
            <a:r>
              <a:rPr b="1" dirty="0">
                <a:latin typeface="Arial"/>
                <a:cs typeface="Arial"/>
              </a:rPr>
              <a:t>OF  </a:t>
            </a:r>
            <a:r>
              <a:rPr b="1" spc="-60" dirty="0">
                <a:latin typeface="Arial"/>
                <a:cs typeface="Arial"/>
              </a:rPr>
              <a:t>SPACE</a:t>
            </a:r>
            <a:r>
              <a:rPr b="1" spc="-20" dirty="0">
                <a:latin typeface="Arial"/>
                <a:cs typeface="Arial"/>
              </a:rPr>
              <a:t> </a:t>
            </a:r>
            <a:r>
              <a:rPr b="1" spc="-30" dirty="0">
                <a:latin typeface="Arial"/>
                <a:cs typeface="Arial"/>
              </a:rPr>
              <a:t>MAINTAINERS</a:t>
            </a:r>
          </a:p>
        </p:txBody>
      </p:sp>
      <p:sp>
        <p:nvSpPr>
          <p:cNvPr id="3" name="object 3"/>
          <p:cNvSpPr txBox="1"/>
          <p:nvPr/>
        </p:nvSpPr>
        <p:spPr>
          <a:xfrm>
            <a:off x="572516" y="1622805"/>
            <a:ext cx="7240270" cy="3958590"/>
          </a:xfrm>
          <a:prstGeom prst="rect">
            <a:avLst/>
          </a:prstGeom>
        </p:spPr>
        <p:txBody>
          <a:bodyPr vert="horz" wrap="square" lIns="0" tIns="12700" rIns="0" bIns="0" rtlCol="0">
            <a:spAutoFit/>
          </a:bodyPr>
          <a:lstStyle/>
          <a:p>
            <a:pPr marL="396240" marR="5080" indent="-384175">
              <a:lnSpc>
                <a:spcPct val="100000"/>
              </a:lnSpc>
              <a:spcBef>
                <a:spcPts val="100"/>
              </a:spcBef>
              <a:buClr>
                <a:srgbClr val="6D9FAF"/>
              </a:buClr>
              <a:buSzPct val="80000"/>
              <a:buFont typeface="Arial"/>
              <a:buChar char=""/>
              <a:tabLst>
                <a:tab pos="501650" algn="l"/>
                <a:tab pos="502284" algn="l"/>
              </a:tabLst>
            </a:pPr>
            <a:r>
              <a:rPr dirty="0"/>
              <a:t>	</a:t>
            </a:r>
            <a:r>
              <a:rPr sz="3000" dirty="0">
                <a:solidFill>
                  <a:srgbClr val="FFFFFF"/>
                </a:solidFill>
                <a:latin typeface="Arial"/>
                <a:cs typeface="Arial"/>
              </a:rPr>
              <a:t>Should </a:t>
            </a:r>
            <a:r>
              <a:rPr sz="3000" spc="-5" dirty="0">
                <a:solidFill>
                  <a:srgbClr val="FFFFFF"/>
                </a:solidFill>
                <a:latin typeface="Arial"/>
                <a:cs typeface="Arial"/>
              </a:rPr>
              <a:t>maintain </a:t>
            </a:r>
            <a:r>
              <a:rPr sz="3000" dirty="0">
                <a:solidFill>
                  <a:srgbClr val="FFFFFF"/>
                </a:solidFill>
                <a:latin typeface="Arial"/>
                <a:cs typeface="Arial"/>
              </a:rPr>
              <a:t>the </a:t>
            </a:r>
            <a:r>
              <a:rPr sz="3000" spc="-5" dirty="0">
                <a:solidFill>
                  <a:srgbClr val="FFFFFF"/>
                </a:solidFill>
                <a:latin typeface="Arial"/>
                <a:cs typeface="Arial"/>
              </a:rPr>
              <a:t>desired</a:t>
            </a:r>
            <a:r>
              <a:rPr sz="3000" spc="-50" dirty="0">
                <a:solidFill>
                  <a:srgbClr val="FFFFFF"/>
                </a:solidFill>
                <a:latin typeface="Arial"/>
                <a:cs typeface="Arial"/>
              </a:rPr>
              <a:t> </a:t>
            </a:r>
            <a:r>
              <a:rPr sz="3000" spc="-5" dirty="0">
                <a:solidFill>
                  <a:srgbClr val="FFFFFF"/>
                </a:solidFill>
                <a:latin typeface="Arial"/>
                <a:cs typeface="Arial"/>
              </a:rPr>
              <a:t>mesiodistal  dimensions </a:t>
            </a:r>
            <a:r>
              <a:rPr sz="3000" dirty="0">
                <a:solidFill>
                  <a:srgbClr val="FFFFFF"/>
                </a:solidFill>
                <a:latin typeface="Arial"/>
                <a:cs typeface="Arial"/>
              </a:rPr>
              <a:t>of </a:t>
            </a:r>
            <a:r>
              <a:rPr sz="3000" spc="-5" dirty="0">
                <a:solidFill>
                  <a:srgbClr val="FFFFFF"/>
                </a:solidFill>
                <a:latin typeface="Arial"/>
                <a:cs typeface="Arial"/>
              </a:rPr>
              <a:t>the</a:t>
            </a:r>
            <a:r>
              <a:rPr sz="3000" spc="-45" dirty="0">
                <a:solidFill>
                  <a:srgbClr val="FFFFFF"/>
                </a:solidFill>
                <a:latin typeface="Arial"/>
                <a:cs typeface="Arial"/>
              </a:rPr>
              <a:t> </a:t>
            </a:r>
            <a:r>
              <a:rPr sz="3000" dirty="0">
                <a:solidFill>
                  <a:srgbClr val="FFFFFF"/>
                </a:solidFill>
                <a:latin typeface="Arial"/>
                <a:cs typeface="Arial"/>
              </a:rPr>
              <a:t>space.</a:t>
            </a:r>
            <a:endParaRPr sz="3000">
              <a:latin typeface="Arial"/>
              <a:cs typeface="Arial"/>
            </a:endParaRPr>
          </a:p>
          <a:p>
            <a:pPr marL="396240" marR="89535" indent="-384175">
              <a:lnSpc>
                <a:spcPct val="100000"/>
              </a:lnSpc>
              <a:spcBef>
                <a:spcPts val="720"/>
              </a:spcBef>
              <a:buClr>
                <a:srgbClr val="6D9FAF"/>
              </a:buClr>
              <a:buSzPct val="80000"/>
              <a:buFont typeface="Arial"/>
              <a:buChar char=""/>
              <a:tabLst>
                <a:tab pos="501650" algn="l"/>
                <a:tab pos="502284" algn="l"/>
              </a:tabLst>
            </a:pPr>
            <a:r>
              <a:rPr dirty="0"/>
              <a:t>	</a:t>
            </a:r>
            <a:r>
              <a:rPr sz="3000" dirty="0">
                <a:solidFill>
                  <a:srgbClr val="FFFFFF"/>
                </a:solidFill>
                <a:latin typeface="Arial"/>
                <a:cs typeface="Arial"/>
              </a:rPr>
              <a:t>Should not </a:t>
            </a:r>
            <a:r>
              <a:rPr sz="3000" spc="-5" dirty="0">
                <a:solidFill>
                  <a:srgbClr val="FFFFFF"/>
                </a:solidFill>
                <a:latin typeface="Arial"/>
                <a:cs typeface="Arial"/>
              </a:rPr>
              <a:t>interfere </a:t>
            </a:r>
            <a:r>
              <a:rPr sz="3000" dirty="0">
                <a:solidFill>
                  <a:srgbClr val="FFFFFF"/>
                </a:solidFill>
                <a:latin typeface="Arial"/>
                <a:cs typeface="Arial"/>
              </a:rPr>
              <a:t>with the </a:t>
            </a:r>
            <a:r>
              <a:rPr sz="3000" spc="-5" dirty="0">
                <a:solidFill>
                  <a:srgbClr val="FFFFFF"/>
                </a:solidFill>
                <a:latin typeface="Arial"/>
                <a:cs typeface="Arial"/>
              </a:rPr>
              <a:t>eruption</a:t>
            </a:r>
            <a:r>
              <a:rPr sz="3000" spc="-110" dirty="0">
                <a:solidFill>
                  <a:srgbClr val="FFFFFF"/>
                </a:solidFill>
                <a:latin typeface="Arial"/>
                <a:cs typeface="Arial"/>
              </a:rPr>
              <a:t> </a:t>
            </a:r>
            <a:r>
              <a:rPr sz="3000" dirty="0">
                <a:solidFill>
                  <a:srgbClr val="FFFFFF"/>
                </a:solidFill>
                <a:latin typeface="Arial"/>
                <a:cs typeface="Arial"/>
              </a:rPr>
              <a:t>of  the </a:t>
            </a:r>
            <a:r>
              <a:rPr sz="3000" spc="-5" dirty="0">
                <a:solidFill>
                  <a:srgbClr val="FFFFFF"/>
                </a:solidFill>
                <a:latin typeface="Arial"/>
                <a:cs typeface="Arial"/>
              </a:rPr>
              <a:t>permanent</a:t>
            </a:r>
            <a:r>
              <a:rPr sz="3000" spc="-50" dirty="0">
                <a:solidFill>
                  <a:srgbClr val="FFFFFF"/>
                </a:solidFill>
                <a:latin typeface="Arial"/>
                <a:cs typeface="Arial"/>
              </a:rPr>
              <a:t> </a:t>
            </a:r>
            <a:r>
              <a:rPr sz="3000" spc="-5" dirty="0">
                <a:solidFill>
                  <a:srgbClr val="FFFFFF"/>
                </a:solidFill>
                <a:latin typeface="Arial"/>
                <a:cs typeface="Arial"/>
              </a:rPr>
              <a:t>teeth.</a:t>
            </a:r>
            <a:endParaRPr sz="3000">
              <a:latin typeface="Arial"/>
              <a:cs typeface="Arial"/>
            </a:endParaRPr>
          </a:p>
          <a:p>
            <a:pPr marL="396240" marR="511809" indent="-384175">
              <a:lnSpc>
                <a:spcPct val="100000"/>
              </a:lnSpc>
              <a:spcBef>
                <a:spcPts val="725"/>
              </a:spcBef>
              <a:buClr>
                <a:srgbClr val="6D9FAF"/>
              </a:buClr>
              <a:buSzPct val="80000"/>
              <a:buFont typeface="Arial"/>
              <a:buChar char=""/>
              <a:tabLst>
                <a:tab pos="501650" algn="l"/>
                <a:tab pos="502284" algn="l"/>
              </a:tabLst>
            </a:pPr>
            <a:r>
              <a:rPr dirty="0"/>
              <a:t>	</a:t>
            </a:r>
            <a:r>
              <a:rPr sz="3000" dirty="0">
                <a:solidFill>
                  <a:srgbClr val="FFFFFF"/>
                </a:solidFill>
                <a:latin typeface="Arial"/>
                <a:cs typeface="Arial"/>
              </a:rPr>
              <a:t>Maintenance of </a:t>
            </a:r>
            <a:r>
              <a:rPr sz="3000" spc="-5" dirty="0">
                <a:solidFill>
                  <a:srgbClr val="FFFFFF"/>
                </a:solidFill>
                <a:latin typeface="Arial"/>
                <a:cs typeface="Arial"/>
              </a:rPr>
              <a:t>functional</a:t>
            </a:r>
            <a:r>
              <a:rPr sz="3000" spc="-90" dirty="0">
                <a:solidFill>
                  <a:srgbClr val="FFFFFF"/>
                </a:solidFill>
                <a:latin typeface="Arial"/>
                <a:cs typeface="Arial"/>
              </a:rPr>
              <a:t> </a:t>
            </a:r>
            <a:r>
              <a:rPr sz="3000" spc="-5" dirty="0">
                <a:solidFill>
                  <a:srgbClr val="FFFFFF"/>
                </a:solidFill>
                <a:latin typeface="Arial"/>
                <a:cs typeface="Arial"/>
              </a:rPr>
              <a:t>movement  (physiological) </a:t>
            </a:r>
            <a:r>
              <a:rPr sz="3000" dirty="0">
                <a:solidFill>
                  <a:srgbClr val="FFFFFF"/>
                </a:solidFill>
                <a:latin typeface="Arial"/>
                <a:cs typeface="Arial"/>
              </a:rPr>
              <a:t>of the</a:t>
            </a:r>
            <a:r>
              <a:rPr sz="3000" spc="-55" dirty="0">
                <a:solidFill>
                  <a:srgbClr val="FFFFFF"/>
                </a:solidFill>
                <a:latin typeface="Arial"/>
                <a:cs typeface="Arial"/>
              </a:rPr>
              <a:t> </a:t>
            </a:r>
            <a:r>
              <a:rPr sz="3000" spc="-5" dirty="0">
                <a:solidFill>
                  <a:srgbClr val="FFFFFF"/>
                </a:solidFill>
                <a:latin typeface="Arial"/>
                <a:cs typeface="Arial"/>
              </a:rPr>
              <a:t>teeth.</a:t>
            </a:r>
            <a:endParaRPr sz="3000">
              <a:latin typeface="Arial"/>
              <a:cs typeface="Arial"/>
            </a:endParaRPr>
          </a:p>
          <a:p>
            <a:pPr marL="396240" marR="805815" indent="-384175">
              <a:lnSpc>
                <a:spcPct val="100000"/>
              </a:lnSpc>
              <a:spcBef>
                <a:spcPts val="720"/>
              </a:spcBef>
              <a:buClr>
                <a:srgbClr val="6D9FAF"/>
              </a:buClr>
              <a:buSzPct val="80000"/>
              <a:buFont typeface="Arial"/>
              <a:buChar char=""/>
              <a:tabLst>
                <a:tab pos="501650" algn="l"/>
                <a:tab pos="502284" algn="l"/>
              </a:tabLst>
            </a:pPr>
            <a:r>
              <a:rPr dirty="0"/>
              <a:t>	</a:t>
            </a:r>
            <a:r>
              <a:rPr sz="3000" dirty="0">
                <a:solidFill>
                  <a:srgbClr val="FFFFFF"/>
                </a:solidFill>
                <a:latin typeface="Arial"/>
                <a:cs typeface="Arial"/>
              </a:rPr>
              <a:t>Should allow for </a:t>
            </a:r>
            <a:r>
              <a:rPr sz="3000" spc="-5" dirty="0">
                <a:solidFill>
                  <a:srgbClr val="FFFFFF"/>
                </a:solidFill>
                <a:latin typeface="Arial"/>
                <a:cs typeface="Arial"/>
              </a:rPr>
              <a:t>space</a:t>
            </a:r>
            <a:r>
              <a:rPr sz="3000" spc="-145" dirty="0">
                <a:solidFill>
                  <a:srgbClr val="FFFFFF"/>
                </a:solidFill>
                <a:latin typeface="Arial"/>
                <a:cs typeface="Arial"/>
              </a:rPr>
              <a:t> </a:t>
            </a:r>
            <a:r>
              <a:rPr sz="3000" dirty="0">
                <a:solidFill>
                  <a:srgbClr val="FFFFFF"/>
                </a:solidFill>
                <a:latin typeface="Arial"/>
                <a:cs typeface="Arial"/>
              </a:rPr>
              <a:t>regainence,  when</a:t>
            </a:r>
            <a:r>
              <a:rPr sz="3000" spc="-35" dirty="0">
                <a:solidFill>
                  <a:srgbClr val="FFFFFF"/>
                </a:solidFill>
                <a:latin typeface="Arial"/>
                <a:cs typeface="Arial"/>
              </a:rPr>
              <a:t> </a:t>
            </a:r>
            <a:r>
              <a:rPr sz="3000" dirty="0">
                <a:solidFill>
                  <a:srgbClr val="FFFFFF"/>
                </a:solidFill>
                <a:latin typeface="Arial"/>
                <a:cs typeface="Arial"/>
              </a:rPr>
              <a:t>required</a:t>
            </a:r>
            <a:endParaRPr sz="3000">
              <a:latin typeface="Arial"/>
              <a:cs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0219" y="193370"/>
            <a:ext cx="5481955" cy="1276350"/>
          </a:xfrm>
          <a:prstGeom prst="rect">
            <a:avLst/>
          </a:prstGeom>
        </p:spPr>
        <p:txBody>
          <a:bodyPr vert="horz" wrap="square" lIns="0" tIns="13335" rIns="0" bIns="0" rtlCol="0">
            <a:spAutoFit/>
          </a:bodyPr>
          <a:lstStyle/>
          <a:p>
            <a:pPr marL="12700" marR="5080">
              <a:lnSpc>
                <a:spcPct val="100000"/>
              </a:lnSpc>
              <a:spcBef>
                <a:spcPts val="105"/>
              </a:spcBef>
            </a:pPr>
            <a:r>
              <a:rPr spc="-10" dirty="0"/>
              <a:t>Different </a:t>
            </a:r>
            <a:r>
              <a:rPr dirty="0"/>
              <a:t>types of</a:t>
            </a:r>
            <a:r>
              <a:rPr spc="-120" dirty="0"/>
              <a:t> </a:t>
            </a:r>
            <a:r>
              <a:rPr dirty="0"/>
              <a:t>space  maintainers</a:t>
            </a:r>
          </a:p>
        </p:txBody>
      </p:sp>
      <p:sp>
        <p:nvSpPr>
          <p:cNvPr id="3" name="object 3"/>
          <p:cNvSpPr txBox="1"/>
          <p:nvPr/>
        </p:nvSpPr>
        <p:spPr>
          <a:xfrm>
            <a:off x="572516" y="990600"/>
            <a:ext cx="7580884" cy="2259592"/>
          </a:xfrm>
          <a:prstGeom prst="rect">
            <a:avLst/>
          </a:prstGeom>
        </p:spPr>
        <p:txBody>
          <a:bodyPr vert="horz" wrap="square" lIns="0" tIns="104139" rIns="0" bIns="0" rtlCol="0">
            <a:spAutoFit/>
          </a:bodyPr>
          <a:lstStyle/>
          <a:p>
            <a:pPr marL="396240" indent="-384175">
              <a:lnSpc>
                <a:spcPct val="100000"/>
              </a:lnSpc>
              <a:spcBef>
                <a:spcPts val="819"/>
              </a:spcBef>
              <a:buClr>
                <a:srgbClr val="6D9FAF"/>
              </a:buClr>
              <a:buSzPct val="80000"/>
              <a:tabLst>
                <a:tab pos="396875" algn="l"/>
              </a:tabLst>
            </a:pPr>
            <a:r>
              <a:rPr lang="en-US" sz="3000" spc="-5" dirty="0" smtClean="0">
                <a:solidFill>
                  <a:srgbClr val="FFFFFF"/>
                </a:solidFill>
                <a:latin typeface="Arial"/>
                <a:cs typeface="Arial"/>
              </a:rPr>
              <a:t>Removable space maintainers</a:t>
            </a:r>
          </a:p>
          <a:p>
            <a:pPr marL="396240" indent="-384175">
              <a:lnSpc>
                <a:spcPct val="100000"/>
              </a:lnSpc>
              <a:spcBef>
                <a:spcPts val="819"/>
              </a:spcBef>
              <a:buClr>
                <a:srgbClr val="6D9FAF"/>
              </a:buClr>
              <a:buSzPct val="80000"/>
              <a:buFont typeface="Arial" pitchFamily="34" charset="0"/>
              <a:buChar char="•"/>
              <a:tabLst>
                <a:tab pos="396875" algn="l"/>
              </a:tabLst>
            </a:pPr>
            <a:r>
              <a:rPr lang="en-US" sz="3000" spc="-5" dirty="0" smtClean="0">
                <a:solidFill>
                  <a:srgbClr val="FFFFFF"/>
                </a:solidFill>
                <a:latin typeface="Arial"/>
                <a:cs typeface="Arial"/>
              </a:rPr>
              <a:t>Acrylic partial dentures</a:t>
            </a:r>
          </a:p>
          <a:p>
            <a:pPr marL="396240" indent="-384175">
              <a:lnSpc>
                <a:spcPct val="100000"/>
              </a:lnSpc>
              <a:spcBef>
                <a:spcPts val="819"/>
              </a:spcBef>
              <a:buClr>
                <a:srgbClr val="6D9FAF"/>
              </a:buClr>
              <a:buSzPct val="80000"/>
              <a:buFont typeface="Arial" pitchFamily="34" charset="0"/>
              <a:buChar char="•"/>
              <a:tabLst>
                <a:tab pos="396875" algn="l"/>
              </a:tabLst>
            </a:pPr>
            <a:r>
              <a:rPr lang="en-US" sz="3000" spc="-5" dirty="0" smtClean="0">
                <a:solidFill>
                  <a:srgbClr val="FFFFFF"/>
                </a:solidFill>
                <a:latin typeface="Arial"/>
                <a:cs typeface="Arial"/>
              </a:rPr>
              <a:t>Complete dentures</a:t>
            </a:r>
          </a:p>
          <a:p>
            <a:pPr marL="396240" indent="-384175">
              <a:lnSpc>
                <a:spcPct val="100000"/>
              </a:lnSpc>
              <a:spcBef>
                <a:spcPts val="819"/>
              </a:spcBef>
              <a:buClr>
                <a:srgbClr val="6D9FAF"/>
              </a:buClr>
              <a:buSzPct val="80000"/>
              <a:buFont typeface="Arial" pitchFamily="34" charset="0"/>
              <a:buChar char="•"/>
              <a:tabLst>
                <a:tab pos="396875" algn="l"/>
              </a:tabLst>
            </a:pPr>
            <a:r>
              <a:rPr lang="en-US" sz="3000" spc="-5" dirty="0" smtClean="0">
                <a:solidFill>
                  <a:srgbClr val="FFFFFF"/>
                </a:solidFill>
                <a:latin typeface="Arial"/>
                <a:cs typeface="Arial"/>
              </a:rPr>
              <a:t>Removable distal shoe space maintainers</a:t>
            </a:r>
          </a:p>
        </p:txBody>
      </p:sp>
      <p:sp>
        <p:nvSpPr>
          <p:cNvPr id="4" name="object 4"/>
          <p:cNvSpPr/>
          <p:nvPr/>
        </p:nvSpPr>
        <p:spPr>
          <a:xfrm>
            <a:off x="2133600" y="3581400"/>
            <a:ext cx="3028950" cy="28956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0732" y="261315"/>
            <a:ext cx="5542534" cy="492443"/>
          </a:xfrm>
        </p:spPr>
        <p:txBody>
          <a:bodyPr/>
          <a:lstStyle/>
          <a:p>
            <a:r>
              <a:rPr lang="en-US" sz="3200" dirty="0" smtClean="0"/>
              <a:t>Fixed space maintainers</a:t>
            </a:r>
            <a:endParaRPr lang="en-US" sz="3200" dirty="0"/>
          </a:p>
        </p:txBody>
      </p:sp>
      <p:sp>
        <p:nvSpPr>
          <p:cNvPr id="3" name="Text Placeholder 2"/>
          <p:cNvSpPr>
            <a:spLocks noGrp="1"/>
          </p:cNvSpPr>
          <p:nvPr>
            <p:ph type="body" idx="1"/>
          </p:nvPr>
        </p:nvSpPr>
        <p:spPr>
          <a:xfrm>
            <a:off x="383540" y="1143000"/>
            <a:ext cx="8376920" cy="6111602"/>
          </a:xfrm>
        </p:spPr>
        <p:txBody>
          <a:bodyPr/>
          <a:lstStyle/>
          <a:p>
            <a:pPr marL="396240" indent="-384175">
              <a:lnSpc>
                <a:spcPct val="100000"/>
              </a:lnSpc>
              <a:spcBef>
                <a:spcPts val="819"/>
              </a:spcBef>
              <a:buClr>
                <a:srgbClr val="6D9FAF"/>
              </a:buClr>
              <a:buSzPct val="80000"/>
              <a:buChar char=""/>
              <a:tabLst>
                <a:tab pos="396875" algn="l"/>
              </a:tabLst>
            </a:pPr>
            <a:r>
              <a:rPr lang="en-US" spc="-5" dirty="0" smtClean="0">
                <a:solidFill>
                  <a:srgbClr val="FFFFFF"/>
                </a:solidFill>
                <a:latin typeface="Arial"/>
                <a:cs typeface="Arial"/>
              </a:rPr>
              <a:t>Band and Loop Space</a:t>
            </a:r>
            <a:r>
              <a:rPr lang="en-US" spc="-30" dirty="0" smtClean="0">
                <a:solidFill>
                  <a:srgbClr val="FFFFFF"/>
                </a:solidFill>
                <a:latin typeface="Arial"/>
                <a:cs typeface="Arial"/>
              </a:rPr>
              <a:t> </a:t>
            </a:r>
            <a:r>
              <a:rPr lang="en-US" spc="-65" dirty="0" smtClean="0">
                <a:solidFill>
                  <a:srgbClr val="FFFFFF"/>
                </a:solidFill>
                <a:latin typeface="Arial"/>
                <a:cs typeface="Arial"/>
              </a:rPr>
              <a:t>Maintainers</a:t>
            </a:r>
          </a:p>
          <a:p>
            <a:pPr marL="396240" indent="-384175">
              <a:lnSpc>
                <a:spcPct val="100000"/>
              </a:lnSpc>
              <a:spcBef>
                <a:spcPts val="819"/>
              </a:spcBef>
              <a:buClr>
                <a:srgbClr val="6D9FAF"/>
              </a:buClr>
              <a:buSzPct val="80000"/>
              <a:buChar char=""/>
              <a:tabLst>
                <a:tab pos="396875" algn="l"/>
              </a:tabLst>
            </a:pPr>
            <a:r>
              <a:rPr lang="en-US" spc="-65" dirty="0" smtClean="0">
                <a:solidFill>
                  <a:srgbClr val="FFFFFF"/>
                </a:solidFill>
                <a:latin typeface="Arial"/>
                <a:cs typeface="Arial"/>
              </a:rPr>
              <a:t>Crown and loop space maintainers</a:t>
            </a:r>
            <a:endParaRPr lang="en-US" dirty="0" smtClean="0">
              <a:latin typeface="Arial"/>
              <a:cs typeface="Arial"/>
            </a:endParaRPr>
          </a:p>
          <a:p>
            <a:pPr marL="396240" indent="-384175">
              <a:lnSpc>
                <a:spcPct val="100000"/>
              </a:lnSpc>
              <a:spcBef>
                <a:spcPts val="720"/>
              </a:spcBef>
              <a:buClr>
                <a:srgbClr val="6D9FAF"/>
              </a:buClr>
              <a:buSzPct val="80000"/>
              <a:buChar char=""/>
              <a:tabLst>
                <a:tab pos="396875" algn="l"/>
              </a:tabLst>
            </a:pPr>
            <a:r>
              <a:rPr lang="en-US" dirty="0" smtClean="0">
                <a:solidFill>
                  <a:srgbClr val="FFFFFF"/>
                </a:solidFill>
                <a:latin typeface="Arial"/>
                <a:cs typeface="Arial"/>
              </a:rPr>
              <a:t>Distal </a:t>
            </a:r>
            <a:r>
              <a:rPr lang="en-US" spc="-5" dirty="0" smtClean="0">
                <a:solidFill>
                  <a:srgbClr val="FFFFFF"/>
                </a:solidFill>
                <a:latin typeface="Arial"/>
                <a:cs typeface="Arial"/>
              </a:rPr>
              <a:t>Shoe Space</a:t>
            </a:r>
            <a:r>
              <a:rPr lang="en-US" spc="-60" dirty="0" smtClean="0">
                <a:solidFill>
                  <a:srgbClr val="FFFFFF"/>
                </a:solidFill>
                <a:latin typeface="Arial"/>
                <a:cs typeface="Arial"/>
              </a:rPr>
              <a:t> </a:t>
            </a:r>
            <a:r>
              <a:rPr lang="en-US" spc="-5" dirty="0" smtClean="0">
                <a:solidFill>
                  <a:srgbClr val="FFFFFF"/>
                </a:solidFill>
                <a:latin typeface="Arial"/>
                <a:cs typeface="Arial"/>
              </a:rPr>
              <a:t>Maintainers</a:t>
            </a:r>
            <a:endParaRPr lang="en-US" dirty="0" smtClean="0">
              <a:latin typeface="Arial"/>
              <a:cs typeface="Arial"/>
            </a:endParaRPr>
          </a:p>
          <a:p>
            <a:pPr marL="396240" indent="-384175">
              <a:lnSpc>
                <a:spcPct val="100000"/>
              </a:lnSpc>
              <a:spcBef>
                <a:spcPts val="720"/>
              </a:spcBef>
              <a:buClr>
                <a:srgbClr val="6D9FAF"/>
              </a:buClr>
              <a:buSzPct val="80000"/>
              <a:buChar char=""/>
              <a:tabLst>
                <a:tab pos="396875" algn="l"/>
              </a:tabLst>
            </a:pPr>
            <a:r>
              <a:rPr lang="en-US" spc="-5" dirty="0" smtClean="0">
                <a:solidFill>
                  <a:srgbClr val="FFFFFF"/>
                </a:solidFill>
                <a:latin typeface="Arial"/>
                <a:cs typeface="Arial"/>
              </a:rPr>
              <a:t>Lingual </a:t>
            </a:r>
            <a:r>
              <a:rPr lang="en-US" dirty="0" smtClean="0">
                <a:solidFill>
                  <a:srgbClr val="FFFFFF"/>
                </a:solidFill>
                <a:latin typeface="Arial"/>
                <a:cs typeface="Arial"/>
              </a:rPr>
              <a:t>Arch </a:t>
            </a:r>
            <a:r>
              <a:rPr lang="en-US" spc="-5" dirty="0" smtClean="0">
                <a:solidFill>
                  <a:srgbClr val="FFFFFF"/>
                </a:solidFill>
                <a:latin typeface="Arial"/>
                <a:cs typeface="Arial"/>
              </a:rPr>
              <a:t>Space</a:t>
            </a:r>
            <a:r>
              <a:rPr lang="en-US" spc="-215" dirty="0" smtClean="0">
                <a:solidFill>
                  <a:srgbClr val="FFFFFF"/>
                </a:solidFill>
                <a:latin typeface="Arial"/>
                <a:cs typeface="Arial"/>
              </a:rPr>
              <a:t> </a:t>
            </a:r>
            <a:r>
              <a:rPr lang="en-US" spc="-5" dirty="0" smtClean="0">
                <a:solidFill>
                  <a:srgbClr val="FFFFFF"/>
                </a:solidFill>
                <a:latin typeface="Arial"/>
                <a:cs typeface="Arial"/>
              </a:rPr>
              <a:t>Maintainers</a:t>
            </a:r>
          </a:p>
          <a:p>
            <a:pPr marL="396240" indent="-384175">
              <a:lnSpc>
                <a:spcPct val="100000"/>
              </a:lnSpc>
              <a:spcBef>
                <a:spcPts val="720"/>
              </a:spcBef>
              <a:buClr>
                <a:srgbClr val="6D9FAF"/>
              </a:buClr>
              <a:buSzPct val="80000"/>
              <a:buChar char=""/>
              <a:tabLst>
                <a:tab pos="396875" algn="l"/>
              </a:tabLst>
            </a:pPr>
            <a:r>
              <a:rPr lang="en-US" spc="-5" dirty="0" smtClean="0">
                <a:solidFill>
                  <a:srgbClr val="FFFFFF"/>
                </a:solidFill>
                <a:latin typeface="Arial"/>
                <a:cs typeface="Arial"/>
              </a:rPr>
              <a:t>Palatal arches</a:t>
            </a:r>
          </a:p>
          <a:p>
            <a:pPr marL="396240" indent="-384175">
              <a:lnSpc>
                <a:spcPct val="100000"/>
              </a:lnSpc>
              <a:spcBef>
                <a:spcPts val="720"/>
              </a:spcBef>
              <a:buClr>
                <a:srgbClr val="6D9FAF"/>
              </a:buClr>
              <a:buSzPct val="80000"/>
              <a:buChar char=""/>
              <a:tabLst>
                <a:tab pos="396875" algn="l"/>
              </a:tabLst>
            </a:pPr>
            <a:r>
              <a:rPr lang="en-US" spc="-5" dirty="0" err="1" smtClean="0">
                <a:solidFill>
                  <a:srgbClr val="FFFFFF"/>
                </a:solidFill>
                <a:latin typeface="Arial"/>
                <a:cs typeface="Arial"/>
              </a:rPr>
              <a:t>Transpalatal</a:t>
            </a:r>
            <a:r>
              <a:rPr lang="en-US" spc="-5" dirty="0" smtClean="0">
                <a:solidFill>
                  <a:srgbClr val="FFFFFF"/>
                </a:solidFill>
                <a:latin typeface="Arial"/>
                <a:cs typeface="Arial"/>
              </a:rPr>
              <a:t> arch</a:t>
            </a:r>
          </a:p>
          <a:p>
            <a:pPr marL="396240" indent="-384175">
              <a:lnSpc>
                <a:spcPct val="100000"/>
              </a:lnSpc>
              <a:spcBef>
                <a:spcPts val="720"/>
              </a:spcBef>
              <a:buClr>
                <a:srgbClr val="6D9FAF"/>
              </a:buClr>
              <a:buSzPct val="80000"/>
              <a:buChar char=""/>
              <a:tabLst>
                <a:tab pos="396875" algn="l"/>
              </a:tabLst>
            </a:pPr>
            <a:r>
              <a:rPr lang="en-US" spc="-5" dirty="0" smtClean="0">
                <a:solidFill>
                  <a:srgbClr val="FFFFFF"/>
                </a:solidFill>
                <a:latin typeface="Arial"/>
                <a:cs typeface="Arial"/>
              </a:rPr>
              <a:t> Band and bar space maintainer</a:t>
            </a:r>
          </a:p>
          <a:p>
            <a:pPr marL="396240" indent="-384175">
              <a:lnSpc>
                <a:spcPct val="100000"/>
              </a:lnSpc>
              <a:spcBef>
                <a:spcPts val="720"/>
              </a:spcBef>
              <a:buClr>
                <a:srgbClr val="6D9FAF"/>
              </a:buClr>
              <a:buSzPct val="80000"/>
              <a:tabLst>
                <a:tab pos="396875" algn="l"/>
              </a:tabLst>
            </a:pPr>
            <a:r>
              <a:rPr lang="en-US" spc="-5" dirty="0" smtClean="0">
                <a:solidFill>
                  <a:srgbClr val="FFFFFF"/>
                </a:solidFill>
                <a:latin typeface="Arial"/>
                <a:cs typeface="Arial"/>
              </a:rPr>
              <a:t> </a:t>
            </a:r>
            <a:endParaRPr lang="en-US" dirty="0" smtClean="0">
              <a:latin typeface="Arial"/>
              <a:cs typeface="Arial"/>
            </a:endParaRPr>
          </a:p>
          <a:p>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0219" y="193370"/>
            <a:ext cx="5481955" cy="1276350"/>
          </a:xfrm>
          <a:prstGeom prst="rect">
            <a:avLst/>
          </a:prstGeom>
        </p:spPr>
        <p:txBody>
          <a:bodyPr vert="horz" wrap="square" lIns="0" tIns="13335" rIns="0" bIns="0" rtlCol="0">
            <a:spAutoFit/>
          </a:bodyPr>
          <a:lstStyle/>
          <a:p>
            <a:pPr marL="12700" marR="5080">
              <a:lnSpc>
                <a:spcPct val="100000"/>
              </a:lnSpc>
              <a:spcBef>
                <a:spcPts val="105"/>
              </a:spcBef>
            </a:pPr>
            <a:r>
              <a:rPr spc="-10" dirty="0"/>
              <a:t>Different </a:t>
            </a:r>
            <a:r>
              <a:rPr dirty="0"/>
              <a:t>types of</a:t>
            </a:r>
            <a:r>
              <a:rPr spc="-120" dirty="0"/>
              <a:t> </a:t>
            </a:r>
            <a:r>
              <a:rPr dirty="0"/>
              <a:t>space  maintainers</a:t>
            </a:r>
          </a:p>
        </p:txBody>
      </p:sp>
      <p:sp>
        <p:nvSpPr>
          <p:cNvPr id="3" name="object 3"/>
          <p:cNvSpPr/>
          <p:nvPr/>
        </p:nvSpPr>
        <p:spPr>
          <a:xfrm>
            <a:off x="533400" y="1828800"/>
            <a:ext cx="3943350" cy="2638425"/>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990600" y="4495800"/>
            <a:ext cx="2667000" cy="1733550"/>
          </a:xfrm>
          <a:prstGeom prst="rect">
            <a:avLst/>
          </a:prstGeom>
          <a:blipFill>
            <a:blip r:embed="rId3" cstate="print"/>
            <a:stretch>
              <a:fillRect/>
            </a:stretch>
          </a:blipFill>
        </p:spPr>
        <p:txBody>
          <a:bodyPr wrap="square" lIns="0" tIns="0" rIns="0" bIns="0" rtlCol="0"/>
          <a:lstStyle/>
          <a:p>
            <a:endParaRPr/>
          </a:p>
        </p:txBody>
      </p:sp>
      <p:sp>
        <p:nvSpPr>
          <p:cNvPr id="6" name="object 4"/>
          <p:cNvSpPr/>
          <p:nvPr/>
        </p:nvSpPr>
        <p:spPr>
          <a:xfrm>
            <a:off x="5181600" y="1905000"/>
            <a:ext cx="2657475" cy="2209800"/>
          </a:xfrm>
          <a:prstGeom prst="rect">
            <a:avLst/>
          </a:prstGeom>
          <a:blipFill>
            <a:blip r:embed="rId4" cstate="print"/>
            <a:stretch>
              <a:fillRect/>
            </a:stretch>
          </a:blipFill>
        </p:spPr>
        <p:txBody>
          <a:bodyPr wrap="square" lIns="0" tIns="0" rIns="0" bIns="0" rtlCol="0"/>
          <a:lstStyle/>
          <a:p>
            <a:endParaRPr/>
          </a:p>
        </p:txBody>
      </p:sp>
      <p:sp>
        <p:nvSpPr>
          <p:cNvPr id="7" name="object 3"/>
          <p:cNvSpPr/>
          <p:nvPr/>
        </p:nvSpPr>
        <p:spPr>
          <a:xfrm>
            <a:off x="5334000" y="4191000"/>
            <a:ext cx="3562350" cy="2486025"/>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0219" y="193370"/>
            <a:ext cx="5695315" cy="651510"/>
          </a:xfrm>
          <a:prstGeom prst="rect">
            <a:avLst/>
          </a:prstGeom>
        </p:spPr>
        <p:txBody>
          <a:bodyPr vert="horz" wrap="square" lIns="0" tIns="13335" rIns="0" bIns="0" rtlCol="0">
            <a:spAutoFit/>
          </a:bodyPr>
          <a:lstStyle/>
          <a:p>
            <a:pPr marL="12700">
              <a:lnSpc>
                <a:spcPct val="100000"/>
              </a:lnSpc>
              <a:spcBef>
                <a:spcPts val="105"/>
              </a:spcBef>
            </a:pPr>
            <a:r>
              <a:rPr sz="4100" dirty="0">
                <a:solidFill>
                  <a:srgbClr val="FFFFFF"/>
                </a:solidFill>
                <a:latin typeface="Arial"/>
                <a:cs typeface="Arial"/>
              </a:rPr>
              <a:t>Interceptive</a:t>
            </a:r>
            <a:r>
              <a:rPr sz="4100" spc="-135" dirty="0">
                <a:solidFill>
                  <a:srgbClr val="FFFFFF"/>
                </a:solidFill>
                <a:latin typeface="Arial"/>
                <a:cs typeface="Arial"/>
              </a:rPr>
              <a:t> </a:t>
            </a:r>
            <a:r>
              <a:rPr sz="4100" dirty="0">
                <a:solidFill>
                  <a:srgbClr val="FFFFFF"/>
                </a:solidFill>
                <a:latin typeface="Arial"/>
                <a:cs typeface="Arial"/>
              </a:rPr>
              <a:t>orthodontics</a:t>
            </a:r>
            <a:endParaRPr sz="4100">
              <a:latin typeface="Arial"/>
              <a:cs typeface="Arial"/>
            </a:endParaRPr>
          </a:p>
        </p:txBody>
      </p:sp>
      <p:sp>
        <p:nvSpPr>
          <p:cNvPr id="3" name="object 3"/>
          <p:cNvSpPr txBox="1"/>
          <p:nvPr/>
        </p:nvSpPr>
        <p:spPr>
          <a:xfrm>
            <a:off x="572516" y="1622805"/>
            <a:ext cx="6475730" cy="940435"/>
          </a:xfrm>
          <a:prstGeom prst="rect">
            <a:avLst/>
          </a:prstGeom>
        </p:spPr>
        <p:txBody>
          <a:bodyPr vert="horz" wrap="square" lIns="0" tIns="12700" rIns="0" bIns="0" rtlCol="0">
            <a:spAutoFit/>
          </a:bodyPr>
          <a:lstStyle/>
          <a:p>
            <a:pPr marL="396240" marR="5080" indent="-384175">
              <a:lnSpc>
                <a:spcPct val="100000"/>
              </a:lnSpc>
              <a:spcBef>
                <a:spcPts val="100"/>
              </a:spcBef>
            </a:pPr>
            <a:r>
              <a:rPr sz="2400" spc="450" dirty="0">
                <a:solidFill>
                  <a:srgbClr val="6D9FAF"/>
                </a:solidFill>
                <a:latin typeface="Arial"/>
                <a:cs typeface="Arial"/>
              </a:rPr>
              <a:t> </a:t>
            </a:r>
            <a:r>
              <a:rPr sz="3000" spc="-5" dirty="0">
                <a:solidFill>
                  <a:srgbClr val="FFFFFF"/>
                </a:solidFill>
                <a:latin typeface="Arial"/>
                <a:cs typeface="Arial"/>
              </a:rPr>
              <a:t>Procedure are undertaken when</a:t>
            </a:r>
            <a:r>
              <a:rPr sz="3000" spc="-285" dirty="0">
                <a:solidFill>
                  <a:srgbClr val="FFFFFF"/>
                </a:solidFill>
                <a:latin typeface="Arial"/>
                <a:cs typeface="Arial"/>
              </a:rPr>
              <a:t> </a:t>
            </a:r>
            <a:r>
              <a:rPr sz="3000" spc="-250" dirty="0">
                <a:solidFill>
                  <a:srgbClr val="FFFFFF"/>
                </a:solidFill>
                <a:latin typeface="Arial"/>
                <a:cs typeface="Arial"/>
              </a:rPr>
              <a:t>the  </a:t>
            </a:r>
            <a:r>
              <a:rPr sz="3000" dirty="0">
                <a:solidFill>
                  <a:srgbClr val="FFFFFF"/>
                </a:solidFill>
                <a:latin typeface="Arial"/>
                <a:cs typeface="Arial"/>
              </a:rPr>
              <a:t>problem has already</a:t>
            </a:r>
            <a:r>
              <a:rPr sz="3000" spc="-105" dirty="0">
                <a:solidFill>
                  <a:srgbClr val="FFFFFF"/>
                </a:solidFill>
                <a:latin typeface="Arial"/>
                <a:cs typeface="Arial"/>
              </a:rPr>
              <a:t> </a:t>
            </a:r>
            <a:r>
              <a:rPr sz="3000" spc="-5" dirty="0">
                <a:solidFill>
                  <a:srgbClr val="FFFFFF"/>
                </a:solidFill>
                <a:latin typeface="Arial"/>
                <a:cs typeface="Arial"/>
              </a:rPr>
              <a:t>manifested.</a:t>
            </a:r>
            <a:endParaRPr sz="3000">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280750"/>
            <a:ext cx="8073390" cy="849630"/>
          </a:xfrm>
          <a:prstGeom prst="rect">
            <a:avLst/>
          </a:prstGeom>
        </p:spPr>
        <p:txBody>
          <a:bodyPr vert="horz" wrap="square" lIns="0" tIns="150495" rIns="0" bIns="0" rtlCol="0">
            <a:spAutoFit/>
          </a:bodyPr>
          <a:lstStyle/>
          <a:p>
            <a:pPr marL="12700">
              <a:lnSpc>
                <a:spcPct val="100000"/>
              </a:lnSpc>
              <a:spcBef>
                <a:spcPts val="1185"/>
              </a:spcBef>
            </a:pPr>
            <a:r>
              <a:rPr sz="1800" spc="-5" dirty="0">
                <a:solidFill>
                  <a:srgbClr val="FFFFFF"/>
                </a:solidFill>
                <a:latin typeface="Times New Roman"/>
                <a:cs typeface="Times New Roman"/>
              </a:rPr>
              <a:t>b)</a:t>
            </a:r>
            <a:r>
              <a:rPr sz="1800" spc="70" dirty="0">
                <a:solidFill>
                  <a:srgbClr val="FFFFFF"/>
                </a:solidFill>
                <a:latin typeface="Times New Roman"/>
                <a:cs typeface="Times New Roman"/>
              </a:rPr>
              <a:t> </a:t>
            </a:r>
            <a:r>
              <a:rPr sz="1800" dirty="0">
                <a:solidFill>
                  <a:srgbClr val="FFFF00"/>
                </a:solidFill>
                <a:latin typeface="Times New Roman"/>
                <a:cs typeface="Times New Roman"/>
              </a:rPr>
              <a:t>Distal</a:t>
            </a:r>
            <a:r>
              <a:rPr sz="1800" spc="25" dirty="0">
                <a:solidFill>
                  <a:srgbClr val="FFFF00"/>
                </a:solidFill>
                <a:latin typeface="Times New Roman"/>
                <a:cs typeface="Times New Roman"/>
              </a:rPr>
              <a:t> </a:t>
            </a:r>
            <a:r>
              <a:rPr sz="1800" spc="-5" dirty="0">
                <a:solidFill>
                  <a:srgbClr val="FFFF00"/>
                </a:solidFill>
                <a:latin typeface="Times New Roman"/>
                <a:cs typeface="Times New Roman"/>
              </a:rPr>
              <a:t>inclination</a:t>
            </a:r>
            <a:r>
              <a:rPr sz="1800" spc="35" dirty="0">
                <a:solidFill>
                  <a:srgbClr val="FFFF00"/>
                </a:solidFill>
                <a:latin typeface="Times New Roman"/>
                <a:cs typeface="Times New Roman"/>
              </a:rPr>
              <a:t> </a:t>
            </a:r>
            <a:r>
              <a:rPr sz="1800" dirty="0">
                <a:solidFill>
                  <a:srgbClr val="F1F1F1"/>
                </a:solidFill>
                <a:latin typeface="Times New Roman"/>
                <a:cs typeface="Times New Roman"/>
              </a:rPr>
              <a:t>or</a:t>
            </a:r>
            <a:r>
              <a:rPr sz="1800" spc="35" dirty="0">
                <a:solidFill>
                  <a:srgbClr val="F1F1F1"/>
                </a:solidFill>
                <a:latin typeface="Times New Roman"/>
                <a:cs typeface="Times New Roman"/>
              </a:rPr>
              <a:t> </a:t>
            </a:r>
            <a:r>
              <a:rPr sz="1800" spc="-5" dirty="0">
                <a:solidFill>
                  <a:srgbClr val="FFFFFF"/>
                </a:solidFill>
                <a:latin typeface="Times New Roman"/>
                <a:cs typeface="Times New Roman"/>
              </a:rPr>
              <a:t>tipping</a:t>
            </a:r>
            <a:r>
              <a:rPr sz="1800" spc="-5" dirty="0">
                <a:solidFill>
                  <a:srgbClr val="F1F1F1"/>
                </a:solidFill>
                <a:latin typeface="Times New Roman"/>
                <a:cs typeface="Times New Roman"/>
              </a:rPr>
              <a:t>:</a:t>
            </a:r>
            <a:r>
              <a:rPr sz="1800" spc="5" dirty="0">
                <a:solidFill>
                  <a:srgbClr val="F1F1F1"/>
                </a:solidFill>
                <a:latin typeface="Times New Roman"/>
                <a:cs typeface="Times New Roman"/>
              </a:rPr>
              <a:t> </a:t>
            </a:r>
            <a:r>
              <a:rPr sz="1800" dirty="0">
                <a:solidFill>
                  <a:srgbClr val="F1F1F1"/>
                </a:solidFill>
                <a:latin typeface="Times New Roman"/>
                <a:cs typeface="Times New Roman"/>
              </a:rPr>
              <a:t>The</a:t>
            </a:r>
            <a:r>
              <a:rPr sz="1800" spc="40" dirty="0">
                <a:solidFill>
                  <a:srgbClr val="F1F1F1"/>
                </a:solidFill>
                <a:latin typeface="Times New Roman"/>
                <a:cs typeface="Times New Roman"/>
              </a:rPr>
              <a:t> </a:t>
            </a:r>
            <a:r>
              <a:rPr sz="1800" spc="-5" dirty="0">
                <a:solidFill>
                  <a:srgbClr val="F1F1F1"/>
                </a:solidFill>
                <a:latin typeface="Times New Roman"/>
                <a:cs typeface="Times New Roman"/>
              </a:rPr>
              <a:t>tooth</a:t>
            </a:r>
            <a:r>
              <a:rPr sz="1800" spc="35" dirty="0">
                <a:solidFill>
                  <a:srgbClr val="F1F1F1"/>
                </a:solidFill>
                <a:latin typeface="Times New Roman"/>
                <a:cs typeface="Times New Roman"/>
              </a:rPr>
              <a:t> </a:t>
            </a:r>
            <a:r>
              <a:rPr sz="1800" dirty="0">
                <a:solidFill>
                  <a:srgbClr val="F1F1F1"/>
                </a:solidFill>
                <a:latin typeface="Times New Roman"/>
                <a:cs typeface="Times New Roman"/>
              </a:rPr>
              <a:t>is</a:t>
            </a:r>
            <a:r>
              <a:rPr sz="1800" spc="30" dirty="0">
                <a:solidFill>
                  <a:srgbClr val="F1F1F1"/>
                </a:solidFill>
                <a:latin typeface="Times New Roman"/>
                <a:cs typeface="Times New Roman"/>
              </a:rPr>
              <a:t> </a:t>
            </a:r>
            <a:r>
              <a:rPr sz="1800" spc="-5" dirty="0">
                <a:solidFill>
                  <a:srgbClr val="F1F1F1"/>
                </a:solidFill>
                <a:latin typeface="Times New Roman"/>
                <a:cs typeface="Times New Roman"/>
              </a:rPr>
              <a:t>tilted</a:t>
            </a:r>
            <a:r>
              <a:rPr sz="1800" spc="35" dirty="0">
                <a:solidFill>
                  <a:srgbClr val="F1F1F1"/>
                </a:solidFill>
                <a:latin typeface="Times New Roman"/>
                <a:cs typeface="Times New Roman"/>
              </a:rPr>
              <a:t> </a:t>
            </a:r>
            <a:r>
              <a:rPr sz="1800" spc="-15" dirty="0">
                <a:solidFill>
                  <a:srgbClr val="F1F1F1"/>
                </a:solidFill>
                <a:latin typeface="Times New Roman"/>
                <a:cs typeface="Times New Roman"/>
              </a:rPr>
              <a:t>distally,</a:t>
            </a:r>
            <a:r>
              <a:rPr sz="1800" spc="40" dirty="0">
                <a:solidFill>
                  <a:srgbClr val="F1F1F1"/>
                </a:solidFill>
                <a:latin typeface="Times New Roman"/>
                <a:cs typeface="Times New Roman"/>
              </a:rPr>
              <a:t> </a:t>
            </a:r>
            <a:r>
              <a:rPr sz="1800" spc="-5" dirty="0">
                <a:solidFill>
                  <a:srgbClr val="F1F1F1"/>
                </a:solidFill>
                <a:latin typeface="Times New Roman"/>
                <a:cs typeface="Times New Roman"/>
              </a:rPr>
              <a:t>i.e.</a:t>
            </a:r>
            <a:r>
              <a:rPr sz="1800" spc="35" dirty="0">
                <a:solidFill>
                  <a:srgbClr val="F1F1F1"/>
                </a:solidFill>
                <a:latin typeface="Times New Roman"/>
                <a:cs typeface="Times New Roman"/>
              </a:rPr>
              <a:t> </a:t>
            </a:r>
            <a:r>
              <a:rPr sz="1800" spc="-5" dirty="0">
                <a:solidFill>
                  <a:srgbClr val="F1F1F1"/>
                </a:solidFill>
                <a:latin typeface="Times New Roman"/>
                <a:cs typeface="Times New Roman"/>
              </a:rPr>
              <a:t>the</a:t>
            </a:r>
            <a:r>
              <a:rPr sz="1800" spc="35" dirty="0">
                <a:solidFill>
                  <a:srgbClr val="F1F1F1"/>
                </a:solidFill>
                <a:latin typeface="Times New Roman"/>
                <a:cs typeface="Times New Roman"/>
              </a:rPr>
              <a:t> </a:t>
            </a:r>
            <a:r>
              <a:rPr sz="1800" dirty="0">
                <a:solidFill>
                  <a:srgbClr val="F1F1F1"/>
                </a:solidFill>
                <a:latin typeface="Times New Roman"/>
                <a:cs typeface="Times New Roman"/>
              </a:rPr>
              <a:t>crown</a:t>
            </a:r>
            <a:r>
              <a:rPr sz="1800" spc="30" dirty="0">
                <a:solidFill>
                  <a:srgbClr val="F1F1F1"/>
                </a:solidFill>
                <a:latin typeface="Times New Roman"/>
                <a:cs typeface="Times New Roman"/>
              </a:rPr>
              <a:t> </a:t>
            </a:r>
            <a:r>
              <a:rPr sz="1800" dirty="0">
                <a:solidFill>
                  <a:srgbClr val="F1F1F1"/>
                </a:solidFill>
                <a:latin typeface="Times New Roman"/>
                <a:cs typeface="Times New Roman"/>
              </a:rPr>
              <a:t>is</a:t>
            </a:r>
            <a:r>
              <a:rPr sz="1800" spc="30" dirty="0">
                <a:solidFill>
                  <a:srgbClr val="F1F1F1"/>
                </a:solidFill>
                <a:latin typeface="Times New Roman"/>
                <a:cs typeface="Times New Roman"/>
              </a:rPr>
              <a:t> </a:t>
            </a:r>
            <a:r>
              <a:rPr sz="1800" spc="-5" dirty="0">
                <a:solidFill>
                  <a:srgbClr val="F1F1F1"/>
                </a:solidFill>
                <a:latin typeface="Times New Roman"/>
                <a:cs typeface="Times New Roman"/>
              </a:rPr>
              <a:t>distal</a:t>
            </a:r>
            <a:r>
              <a:rPr sz="1800" spc="30" dirty="0">
                <a:solidFill>
                  <a:srgbClr val="F1F1F1"/>
                </a:solidFill>
                <a:latin typeface="Times New Roman"/>
                <a:cs typeface="Times New Roman"/>
              </a:rPr>
              <a:t> </a:t>
            </a:r>
            <a:r>
              <a:rPr sz="1800" dirty="0">
                <a:solidFill>
                  <a:srgbClr val="F1F1F1"/>
                </a:solidFill>
                <a:latin typeface="Times New Roman"/>
                <a:cs typeface="Times New Roman"/>
              </a:rPr>
              <a:t>to</a:t>
            </a:r>
            <a:r>
              <a:rPr sz="1800" spc="25" dirty="0">
                <a:solidFill>
                  <a:srgbClr val="F1F1F1"/>
                </a:solidFill>
                <a:latin typeface="Times New Roman"/>
                <a:cs typeface="Times New Roman"/>
              </a:rPr>
              <a:t> </a:t>
            </a:r>
            <a:r>
              <a:rPr sz="1800" dirty="0">
                <a:solidFill>
                  <a:srgbClr val="F1F1F1"/>
                </a:solidFill>
                <a:latin typeface="Times New Roman"/>
                <a:cs typeface="Times New Roman"/>
              </a:rPr>
              <a:t>the</a:t>
            </a:r>
            <a:endParaRPr sz="1800">
              <a:latin typeface="Times New Roman"/>
              <a:cs typeface="Times New Roman"/>
            </a:endParaRPr>
          </a:p>
          <a:p>
            <a:pPr marL="355600">
              <a:lnSpc>
                <a:spcPct val="100000"/>
              </a:lnSpc>
              <a:spcBef>
                <a:spcPts val="1080"/>
              </a:spcBef>
            </a:pPr>
            <a:r>
              <a:rPr sz="1800" dirty="0">
                <a:solidFill>
                  <a:srgbClr val="F1F1F1"/>
                </a:solidFill>
                <a:latin typeface="Times New Roman"/>
                <a:cs typeface="Times New Roman"/>
              </a:rPr>
              <a:t>root.</a:t>
            </a:r>
            <a:endParaRPr sz="1800">
              <a:latin typeface="Times New Roman"/>
              <a:cs typeface="Times New Roman"/>
            </a:endParaRPr>
          </a:p>
        </p:txBody>
      </p:sp>
      <p:sp>
        <p:nvSpPr>
          <p:cNvPr id="3" name="object 3"/>
          <p:cNvSpPr/>
          <p:nvPr/>
        </p:nvSpPr>
        <p:spPr>
          <a:xfrm>
            <a:off x="1066800" y="1447800"/>
            <a:ext cx="7132320" cy="4495800"/>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pPr marL="38100">
                <a:lnSpc>
                  <a:spcPts val="1240"/>
                </a:lnSpc>
              </a:pPr>
              <a:t>7</a:t>
            </a:fld>
            <a:endParaRPr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0219" y="193370"/>
            <a:ext cx="6104255" cy="444352"/>
          </a:xfrm>
          <a:prstGeom prst="rect">
            <a:avLst/>
          </a:prstGeom>
        </p:spPr>
        <p:txBody>
          <a:bodyPr vert="horz" wrap="square" lIns="0" tIns="13335" rIns="0" bIns="0" rtlCol="0">
            <a:spAutoFit/>
          </a:bodyPr>
          <a:lstStyle/>
          <a:p>
            <a:pPr marL="12700" marR="5080">
              <a:lnSpc>
                <a:spcPct val="100000"/>
              </a:lnSpc>
              <a:spcBef>
                <a:spcPts val="105"/>
              </a:spcBef>
            </a:pPr>
            <a:r>
              <a:rPr sz="2800" spc="-15" dirty="0"/>
              <a:t>Traumatic </a:t>
            </a:r>
            <a:r>
              <a:rPr sz="2800" dirty="0"/>
              <a:t>displacement</a:t>
            </a:r>
            <a:r>
              <a:rPr sz="2800" spc="-175" dirty="0"/>
              <a:t> </a:t>
            </a:r>
            <a:r>
              <a:rPr sz="2800" dirty="0"/>
              <a:t>of  </a:t>
            </a:r>
            <a:r>
              <a:rPr sz="2800" spc="-5" dirty="0"/>
              <a:t>teeth</a:t>
            </a:r>
          </a:p>
        </p:txBody>
      </p:sp>
      <p:sp>
        <p:nvSpPr>
          <p:cNvPr id="3" name="object 3"/>
          <p:cNvSpPr txBox="1"/>
          <p:nvPr/>
        </p:nvSpPr>
        <p:spPr>
          <a:xfrm>
            <a:off x="889508" y="1531362"/>
            <a:ext cx="6878955" cy="2952115"/>
          </a:xfrm>
          <a:prstGeom prst="rect">
            <a:avLst/>
          </a:prstGeom>
        </p:spPr>
        <p:txBody>
          <a:bodyPr vert="horz" wrap="square" lIns="0" tIns="104139" rIns="0" bIns="0" rtlCol="0">
            <a:spAutoFit/>
          </a:bodyPr>
          <a:lstStyle/>
          <a:p>
            <a:pPr marL="12700">
              <a:lnSpc>
                <a:spcPct val="100000"/>
              </a:lnSpc>
              <a:spcBef>
                <a:spcPts val="819"/>
              </a:spcBef>
              <a:buFont typeface="Arial" pitchFamily="34" charset="0"/>
              <a:buChar char="•"/>
            </a:pPr>
            <a:r>
              <a:rPr sz="3000" spc="-5" dirty="0">
                <a:solidFill>
                  <a:srgbClr val="FFFFFF"/>
                </a:solidFill>
                <a:latin typeface="Arial"/>
                <a:cs typeface="Arial"/>
              </a:rPr>
              <a:t>Prior </a:t>
            </a:r>
            <a:r>
              <a:rPr sz="3000" dirty="0">
                <a:solidFill>
                  <a:srgbClr val="FFFFFF"/>
                </a:solidFill>
                <a:latin typeface="Arial"/>
                <a:cs typeface="Arial"/>
              </a:rPr>
              <a:t>to </a:t>
            </a:r>
            <a:r>
              <a:rPr sz="3000" spc="-5" dirty="0">
                <a:solidFill>
                  <a:srgbClr val="FFFFFF"/>
                </a:solidFill>
                <a:latin typeface="Arial"/>
                <a:cs typeface="Arial"/>
              </a:rPr>
              <a:t>treatment, </a:t>
            </a:r>
            <a:r>
              <a:rPr sz="3000" dirty="0">
                <a:solidFill>
                  <a:srgbClr val="FFFFFF"/>
                </a:solidFill>
                <a:latin typeface="Arial"/>
                <a:cs typeface="Arial"/>
              </a:rPr>
              <a:t>multiple</a:t>
            </a:r>
            <a:r>
              <a:rPr sz="3000" spc="-5" dirty="0">
                <a:solidFill>
                  <a:srgbClr val="FFFFFF"/>
                </a:solidFill>
                <a:latin typeface="Arial"/>
                <a:cs typeface="Arial"/>
              </a:rPr>
              <a:t> radiographs</a:t>
            </a:r>
            <a:endParaRPr sz="3000">
              <a:latin typeface="Arial"/>
              <a:cs typeface="Arial"/>
            </a:endParaRPr>
          </a:p>
          <a:p>
            <a:pPr marL="79375" marR="5080" indent="-67310">
              <a:lnSpc>
                <a:spcPct val="100000"/>
              </a:lnSpc>
              <a:spcBef>
                <a:spcPts val="720"/>
              </a:spcBef>
            </a:pPr>
            <a:r>
              <a:rPr sz="3000" dirty="0">
                <a:solidFill>
                  <a:srgbClr val="FFFFFF"/>
                </a:solidFill>
                <a:latin typeface="Arial"/>
                <a:cs typeface="Arial"/>
              </a:rPr>
              <a:t>at </a:t>
            </a:r>
            <a:r>
              <a:rPr sz="3000" spc="-5" dirty="0">
                <a:solidFill>
                  <a:srgbClr val="FFFFFF"/>
                </a:solidFill>
                <a:latin typeface="Arial"/>
                <a:cs typeface="Arial"/>
              </a:rPr>
              <a:t>numerous vertical </a:t>
            </a:r>
            <a:r>
              <a:rPr sz="3000" dirty="0">
                <a:solidFill>
                  <a:srgbClr val="FFFFFF"/>
                </a:solidFill>
                <a:latin typeface="Arial"/>
                <a:cs typeface="Arial"/>
              </a:rPr>
              <a:t>and </a:t>
            </a:r>
            <a:r>
              <a:rPr sz="3000" spc="-5" dirty="0">
                <a:solidFill>
                  <a:srgbClr val="FFFFFF"/>
                </a:solidFill>
                <a:latin typeface="Arial"/>
                <a:cs typeface="Arial"/>
              </a:rPr>
              <a:t>horizontal  angulations should be obtained </a:t>
            </a:r>
            <a:r>
              <a:rPr sz="3000" dirty="0">
                <a:solidFill>
                  <a:srgbClr val="FFFFFF"/>
                </a:solidFill>
                <a:latin typeface="Arial"/>
                <a:cs typeface="Arial"/>
              </a:rPr>
              <a:t>to </a:t>
            </a:r>
            <a:r>
              <a:rPr sz="3000" spc="-5" dirty="0">
                <a:solidFill>
                  <a:srgbClr val="FFFFFF"/>
                </a:solidFill>
                <a:latin typeface="Arial"/>
                <a:cs typeface="Arial"/>
              </a:rPr>
              <a:t>rule  out </a:t>
            </a:r>
            <a:r>
              <a:rPr sz="3000" dirty="0">
                <a:solidFill>
                  <a:srgbClr val="FFFFFF"/>
                </a:solidFill>
                <a:latin typeface="Arial"/>
                <a:cs typeface="Arial"/>
              </a:rPr>
              <a:t>vertical, </a:t>
            </a:r>
            <a:r>
              <a:rPr sz="3000" spc="-5" dirty="0">
                <a:solidFill>
                  <a:srgbClr val="FFFFFF"/>
                </a:solidFill>
                <a:latin typeface="Arial"/>
                <a:cs typeface="Arial"/>
              </a:rPr>
              <a:t>and horizontal </a:t>
            </a:r>
            <a:r>
              <a:rPr sz="3000" dirty="0">
                <a:solidFill>
                  <a:srgbClr val="FFFFFF"/>
                </a:solidFill>
                <a:latin typeface="Arial"/>
                <a:cs typeface="Arial"/>
              </a:rPr>
              <a:t>root</a:t>
            </a:r>
            <a:r>
              <a:rPr sz="3000" spc="-65" dirty="0">
                <a:solidFill>
                  <a:srgbClr val="FFFFFF"/>
                </a:solidFill>
                <a:latin typeface="Arial"/>
                <a:cs typeface="Arial"/>
              </a:rPr>
              <a:t> </a:t>
            </a:r>
            <a:r>
              <a:rPr sz="3000" spc="-5" dirty="0">
                <a:solidFill>
                  <a:srgbClr val="FFFFFF"/>
                </a:solidFill>
                <a:latin typeface="Arial"/>
                <a:cs typeface="Arial"/>
              </a:rPr>
              <a:t>fractures  that </a:t>
            </a:r>
            <a:r>
              <a:rPr sz="3000" dirty="0">
                <a:solidFill>
                  <a:srgbClr val="FFFFFF"/>
                </a:solidFill>
                <a:latin typeface="Arial"/>
                <a:cs typeface="Arial"/>
              </a:rPr>
              <a:t>may </a:t>
            </a:r>
            <a:r>
              <a:rPr sz="3000" spc="-5" dirty="0">
                <a:solidFill>
                  <a:srgbClr val="FFFFFF"/>
                </a:solidFill>
                <a:latin typeface="Arial"/>
                <a:cs typeface="Arial"/>
              </a:rPr>
              <a:t>make </a:t>
            </a:r>
            <a:r>
              <a:rPr sz="3000" dirty="0">
                <a:solidFill>
                  <a:srgbClr val="FFFFFF"/>
                </a:solidFill>
                <a:latin typeface="Arial"/>
                <a:cs typeface="Arial"/>
              </a:rPr>
              <a:t>it impossible to save the  </a:t>
            </a:r>
            <a:r>
              <a:rPr sz="3000" spc="-5" dirty="0">
                <a:solidFill>
                  <a:srgbClr val="FFFFFF"/>
                </a:solidFill>
                <a:latin typeface="Arial"/>
                <a:cs typeface="Arial"/>
              </a:rPr>
              <a:t>tooth.</a:t>
            </a:r>
            <a:endParaRPr sz="3000">
              <a:latin typeface="Arial"/>
              <a:cs typeface="Aria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0732" y="261315"/>
            <a:ext cx="5542534" cy="369332"/>
          </a:xfrm>
        </p:spPr>
        <p:txBody>
          <a:bodyPr/>
          <a:lstStyle/>
          <a:p>
            <a:r>
              <a:rPr lang="en-US" sz="2400" dirty="0" smtClean="0"/>
              <a:t>THUMB SUCKING </a:t>
            </a:r>
            <a:endParaRPr lang="en-US" sz="2400" dirty="0"/>
          </a:p>
        </p:txBody>
      </p:sp>
      <p:sp>
        <p:nvSpPr>
          <p:cNvPr id="3" name="Text Placeholder 2"/>
          <p:cNvSpPr>
            <a:spLocks noGrp="1"/>
          </p:cNvSpPr>
          <p:nvPr>
            <p:ph type="body" idx="1"/>
          </p:nvPr>
        </p:nvSpPr>
        <p:spPr>
          <a:xfrm>
            <a:off x="383540" y="1295400"/>
            <a:ext cx="8376920" cy="1846659"/>
          </a:xfrm>
        </p:spPr>
        <p:txBody>
          <a:bodyPr/>
          <a:lstStyle/>
          <a:p>
            <a:pPr>
              <a:buFont typeface="Arial" pitchFamily="34" charset="0"/>
              <a:buChar char="•"/>
            </a:pPr>
            <a:r>
              <a:rPr lang="en-US" dirty="0" smtClean="0"/>
              <a:t>Frequently practiced by children and cause damage on the </a:t>
            </a:r>
            <a:r>
              <a:rPr lang="en-US" dirty="0" err="1" smtClean="0"/>
              <a:t>dento</a:t>
            </a:r>
            <a:r>
              <a:rPr lang="en-US" dirty="0" smtClean="0"/>
              <a:t> alveolar structures</a:t>
            </a:r>
          </a:p>
          <a:p>
            <a:pPr>
              <a:buFont typeface="Arial" pitchFamily="34" charset="0"/>
              <a:buChar char="•"/>
            </a:pPr>
            <a:r>
              <a:rPr lang="en-US" dirty="0" smtClean="0"/>
              <a:t>Habit </a:t>
            </a:r>
            <a:r>
              <a:rPr lang="en-US" dirty="0" err="1" smtClean="0"/>
              <a:t>upto</a:t>
            </a:r>
            <a:r>
              <a:rPr lang="en-US" dirty="0" smtClean="0"/>
              <a:t> 2 ½  to 3 years of age is normal</a:t>
            </a:r>
          </a:p>
          <a:p>
            <a:pPr>
              <a:buFont typeface="Arial" pitchFamily="34" charset="0"/>
              <a:buChar char="•"/>
            </a:pPr>
            <a:r>
              <a:rPr lang="en-US" dirty="0" smtClean="0"/>
              <a:t>Thumb sucking habit is intercepted by using removable or fixed habit breakers</a:t>
            </a:r>
            <a:endParaRPr lang="en-US" dirty="0"/>
          </a:p>
        </p:txBody>
      </p:sp>
      <p:pic>
        <p:nvPicPr>
          <p:cNvPr id="4" name="Picture 2" descr="Habit Breaking Appliances, Pediatric Dentistry India | Cosmodent India"/>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00400" y="3657600"/>
            <a:ext cx="5562600" cy="2590800"/>
          </a:xfrm>
          <a:prstGeom prst="rect">
            <a:avLst/>
          </a:prstGeom>
          <a:noFill/>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0732" y="261315"/>
            <a:ext cx="5542534" cy="369332"/>
          </a:xfrm>
        </p:spPr>
        <p:txBody>
          <a:bodyPr/>
          <a:lstStyle/>
          <a:p>
            <a:r>
              <a:rPr lang="en-US" sz="2400" dirty="0" smtClean="0"/>
              <a:t>Tongue thrusting </a:t>
            </a:r>
            <a:endParaRPr lang="en-US" sz="2400" dirty="0"/>
          </a:p>
        </p:txBody>
      </p:sp>
      <p:sp>
        <p:nvSpPr>
          <p:cNvPr id="3" name="Text Placeholder 2"/>
          <p:cNvSpPr>
            <a:spLocks noGrp="1"/>
          </p:cNvSpPr>
          <p:nvPr>
            <p:ph type="body" idx="1"/>
          </p:nvPr>
        </p:nvSpPr>
        <p:spPr>
          <a:xfrm>
            <a:off x="383540" y="1219200"/>
            <a:ext cx="8376920" cy="2585323"/>
          </a:xfrm>
        </p:spPr>
        <p:txBody>
          <a:bodyPr/>
          <a:lstStyle/>
          <a:p>
            <a:pPr>
              <a:buFont typeface="Arial" pitchFamily="34" charset="0"/>
              <a:buChar char="•"/>
            </a:pPr>
            <a:r>
              <a:rPr lang="en-US" dirty="0" smtClean="0"/>
              <a:t>Tongue thrust is a condition which makes tongue to contact with teeth during swallowing.</a:t>
            </a:r>
          </a:p>
          <a:p>
            <a:pPr>
              <a:buFont typeface="Arial" pitchFamily="34" charset="0"/>
              <a:buChar char="•"/>
            </a:pPr>
            <a:r>
              <a:rPr lang="en-US" dirty="0" smtClean="0"/>
              <a:t>This habit can clinically present with open bite and anterior </a:t>
            </a:r>
            <a:r>
              <a:rPr lang="en-US" dirty="0" err="1" smtClean="0"/>
              <a:t>proclination</a:t>
            </a:r>
            <a:endParaRPr lang="en-US" dirty="0" smtClean="0"/>
          </a:p>
          <a:p>
            <a:pPr>
              <a:buFont typeface="Arial" pitchFamily="34" charset="0"/>
              <a:buChar char="•"/>
            </a:pPr>
            <a:r>
              <a:rPr lang="en-US" dirty="0" smtClean="0"/>
              <a:t>Habit is intercepted by habit breakers</a:t>
            </a:r>
          </a:p>
          <a:p>
            <a:pPr>
              <a:buFont typeface="Arial" pitchFamily="34" charset="0"/>
              <a:buChar char="•"/>
            </a:pPr>
            <a:r>
              <a:rPr lang="en-US" dirty="0" smtClean="0"/>
              <a:t>Patient should be trained and educated on the correct technique of swallowing</a:t>
            </a:r>
          </a:p>
        </p:txBody>
      </p:sp>
      <p:pic>
        <p:nvPicPr>
          <p:cNvPr id="2052" name="Picture 4" descr="Mittal bonded tongue thrusting appliance : APOS Trends in Orthodontic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114800" y="3810000"/>
            <a:ext cx="3886200" cy="2133600"/>
          </a:xfrm>
          <a:prstGeom prst="rect">
            <a:avLst/>
          </a:prstGeom>
          <a:noFill/>
        </p:spPr>
      </p:pic>
      <p:sp>
        <p:nvSpPr>
          <p:cNvPr id="5" name="Rectangle 4"/>
          <p:cNvSpPr/>
          <p:nvPr/>
        </p:nvSpPr>
        <p:spPr>
          <a:xfrm>
            <a:off x="4800600" y="5181600"/>
            <a:ext cx="2743200" cy="369332"/>
          </a:xfrm>
          <a:prstGeom prst="rect">
            <a:avLst/>
          </a:prstGeom>
        </p:spPr>
        <p:txBody>
          <a:bodyPr wrap="square">
            <a:spAutoFit/>
          </a:bodyPr>
          <a:lstStyle/>
          <a:p>
            <a:pPr>
              <a:buFont typeface="Arial" pitchFamily="34" charset="0"/>
              <a:buChar char="•"/>
            </a:pPr>
            <a:r>
              <a:rPr lang="en-US" dirty="0" smtClean="0"/>
              <a:t>Palatal crib appliance</a:t>
            </a:r>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0732" y="261315"/>
            <a:ext cx="5542534" cy="430887"/>
          </a:xfrm>
        </p:spPr>
        <p:txBody>
          <a:bodyPr/>
          <a:lstStyle/>
          <a:p>
            <a:r>
              <a:rPr lang="en-US" sz="2800" dirty="0" smtClean="0"/>
              <a:t>Mouth breathing </a:t>
            </a:r>
            <a:endParaRPr lang="en-US" sz="2800" dirty="0"/>
          </a:p>
        </p:txBody>
      </p:sp>
      <p:sp>
        <p:nvSpPr>
          <p:cNvPr id="3" name="Text Placeholder 2"/>
          <p:cNvSpPr>
            <a:spLocks noGrp="1"/>
          </p:cNvSpPr>
          <p:nvPr>
            <p:ph type="body" idx="1"/>
          </p:nvPr>
        </p:nvSpPr>
        <p:spPr>
          <a:xfrm>
            <a:off x="383540" y="1295400"/>
            <a:ext cx="8376920" cy="1477328"/>
          </a:xfrm>
        </p:spPr>
        <p:txBody>
          <a:bodyPr/>
          <a:lstStyle/>
          <a:p>
            <a:r>
              <a:rPr lang="en-US" dirty="0" smtClean="0"/>
              <a:t>Mouth breathing affects the </a:t>
            </a:r>
            <a:r>
              <a:rPr lang="en-US" dirty="0" err="1" smtClean="0"/>
              <a:t>oro</a:t>
            </a:r>
            <a:r>
              <a:rPr lang="en-US" dirty="0" smtClean="0"/>
              <a:t> facial equilibrium due to lowered </a:t>
            </a:r>
            <a:r>
              <a:rPr lang="en-US" dirty="0" err="1" smtClean="0"/>
              <a:t>mandibular</a:t>
            </a:r>
            <a:r>
              <a:rPr lang="en-US" dirty="0" smtClean="0"/>
              <a:t> and tongue posture and can therefore produce severe malocclusion.</a:t>
            </a:r>
          </a:p>
          <a:p>
            <a:r>
              <a:rPr lang="en-US" dirty="0" smtClean="0"/>
              <a:t>Oral screen can be used in these patients to intercept the habit</a:t>
            </a:r>
            <a:endParaRPr lang="en-US" dirty="0"/>
          </a:p>
        </p:txBody>
      </p:sp>
      <p:sp>
        <p:nvSpPr>
          <p:cNvPr id="1026" name="AutoShape 2" descr="Habit Breaking Appliances, Pediatric Dentistry India | Cosmodent In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Habit Breaking Appliances, Pediatric Dentistry India | Cosmodent In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0" name="Picture 6" descr="Habit Breaking Appliances, Pediatric Dentistry India | Cosmodent India"/>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90800" y="4572000"/>
            <a:ext cx="6000750" cy="1943100"/>
          </a:xfrm>
          <a:prstGeom prst="rect">
            <a:avLst/>
          </a:prstGeom>
          <a:noFill/>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0219" y="467690"/>
            <a:ext cx="6195695" cy="726440"/>
          </a:xfrm>
          <a:prstGeom prst="rect">
            <a:avLst/>
          </a:prstGeom>
        </p:spPr>
        <p:txBody>
          <a:bodyPr vert="horz" wrap="square" lIns="0" tIns="12065" rIns="0" bIns="0" rtlCol="0">
            <a:spAutoFit/>
          </a:bodyPr>
          <a:lstStyle/>
          <a:p>
            <a:pPr marL="12700">
              <a:lnSpc>
                <a:spcPct val="100000"/>
              </a:lnSpc>
              <a:spcBef>
                <a:spcPts val="95"/>
              </a:spcBef>
            </a:pPr>
            <a:r>
              <a:rPr sz="4600" spc="-5" dirty="0"/>
              <a:t>Space related</a:t>
            </a:r>
            <a:r>
              <a:rPr sz="4600" dirty="0"/>
              <a:t> </a:t>
            </a:r>
            <a:r>
              <a:rPr sz="4600" spc="-5" dirty="0"/>
              <a:t>problems</a:t>
            </a:r>
            <a:endParaRPr sz="4600"/>
          </a:p>
        </p:txBody>
      </p:sp>
      <p:sp>
        <p:nvSpPr>
          <p:cNvPr id="3" name="object 3"/>
          <p:cNvSpPr txBox="1"/>
          <p:nvPr/>
        </p:nvSpPr>
        <p:spPr>
          <a:xfrm>
            <a:off x="572516" y="1552698"/>
            <a:ext cx="7169784" cy="3537585"/>
          </a:xfrm>
          <a:prstGeom prst="rect">
            <a:avLst/>
          </a:prstGeom>
        </p:spPr>
        <p:txBody>
          <a:bodyPr vert="horz" wrap="square" lIns="0" tIns="85725" rIns="0" bIns="0" rtlCol="0">
            <a:spAutoFit/>
          </a:bodyPr>
          <a:lstStyle/>
          <a:p>
            <a:pPr marL="12700">
              <a:lnSpc>
                <a:spcPct val="100000"/>
              </a:lnSpc>
              <a:spcBef>
                <a:spcPts val="675"/>
              </a:spcBef>
            </a:pPr>
            <a:r>
              <a:rPr sz="2400" b="1" spc="-5" dirty="0">
                <a:solidFill>
                  <a:srgbClr val="FFFFFF"/>
                </a:solidFill>
                <a:latin typeface="Arial"/>
                <a:cs typeface="Arial"/>
              </a:rPr>
              <a:t>Excess</a:t>
            </a:r>
            <a:r>
              <a:rPr sz="2400" b="1" spc="5" dirty="0">
                <a:solidFill>
                  <a:srgbClr val="FFFFFF"/>
                </a:solidFill>
                <a:latin typeface="Arial"/>
                <a:cs typeface="Arial"/>
              </a:rPr>
              <a:t> </a:t>
            </a:r>
            <a:r>
              <a:rPr sz="2400" b="1" spc="-5" dirty="0">
                <a:solidFill>
                  <a:srgbClr val="FFFFFF"/>
                </a:solidFill>
                <a:latin typeface="Arial"/>
                <a:cs typeface="Arial"/>
              </a:rPr>
              <a:t>space</a:t>
            </a:r>
            <a:r>
              <a:rPr sz="1600" spc="-5" dirty="0">
                <a:solidFill>
                  <a:srgbClr val="FFFFFF"/>
                </a:solidFill>
                <a:latin typeface="Arial"/>
                <a:cs typeface="Arial"/>
              </a:rPr>
              <a:t>:</a:t>
            </a:r>
            <a:endParaRPr sz="1600">
              <a:latin typeface="Arial"/>
              <a:cs typeface="Arial"/>
            </a:endParaRPr>
          </a:p>
          <a:p>
            <a:pPr marL="12700">
              <a:lnSpc>
                <a:spcPct val="100000"/>
              </a:lnSpc>
              <a:spcBef>
                <a:spcPts val="580"/>
              </a:spcBef>
            </a:pPr>
            <a:r>
              <a:rPr sz="2400" b="1" u="heavy" dirty="0">
                <a:solidFill>
                  <a:srgbClr val="FFFFFF"/>
                </a:solidFill>
                <a:uFill>
                  <a:solidFill>
                    <a:srgbClr val="FFFFFF"/>
                  </a:solidFill>
                </a:uFill>
                <a:latin typeface="Arial"/>
                <a:cs typeface="Arial"/>
              </a:rPr>
              <a:t>Midline</a:t>
            </a:r>
            <a:r>
              <a:rPr sz="2400" b="1" u="heavy" spc="-50" dirty="0">
                <a:solidFill>
                  <a:srgbClr val="FFFFFF"/>
                </a:solidFill>
                <a:uFill>
                  <a:solidFill>
                    <a:srgbClr val="FFFFFF"/>
                  </a:solidFill>
                </a:uFill>
                <a:latin typeface="Arial"/>
                <a:cs typeface="Arial"/>
              </a:rPr>
              <a:t> </a:t>
            </a:r>
            <a:r>
              <a:rPr sz="2400" b="1" u="heavy" spc="-5" dirty="0">
                <a:solidFill>
                  <a:srgbClr val="FFFFFF"/>
                </a:solidFill>
                <a:uFill>
                  <a:solidFill>
                    <a:srgbClr val="FFFFFF"/>
                  </a:solidFill>
                </a:uFill>
                <a:latin typeface="Arial"/>
                <a:cs typeface="Arial"/>
              </a:rPr>
              <a:t>diastema:</a:t>
            </a:r>
            <a:endParaRPr sz="2400">
              <a:latin typeface="Arial"/>
              <a:cs typeface="Arial"/>
            </a:endParaRPr>
          </a:p>
          <a:p>
            <a:pPr marL="396240" marR="5080" indent="17780">
              <a:lnSpc>
                <a:spcPct val="100000"/>
              </a:lnSpc>
              <a:spcBef>
                <a:spcPts val="575"/>
              </a:spcBef>
              <a:tabLst>
                <a:tab pos="1903095" algn="l"/>
                <a:tab pos="5315585" algn="l"/>
              </a:tabLst>
            </a:pPr>
            <a:r>
              <a:rPr sz="2400" dirty="0">
                <a:solidFill>
                  <a:srgbClr val="FFFFFF"/>
                </a:solidFill>
                <a:latin typeface="Arial"/>
                <a:cs typeface="Arial"/>
              </a:rPr>
              <a:t>A </a:t>
            </a:r>
            <a:r>
              <a:rPr sz="2400" spc="-5" dirty="0">
                <a:solidFill>
                  <a:srgbClr val="FFFFFF"/>
                </a:solidFill>
                <a:latin typeface="Arial"/>
                <a:cs typeface="Arial"/>
              </a:rPr>
              <a:t>small maxillary</a:t>
            </a:r>
            <a:r>
              <a:rPr sz="2400" spc="-55" dirty="0">
                <a:solidFill>
                  <a:srgbClr val="FFFFFF"/>
                </a:solidFill>
                <a:latin typeface="Arial"/>
                <a:cs typeface="Arial"/>
              </a:rPr>
              <a:t> </a:t>
            </a:r>
            <a:r>
              <a:rPr sz="2400" spc="-5" dirty="0">
                <a:solidFill>
                  <a:srgbClr val="FFFFFF"/>
                </a:solidFill>
                <a:latin typeface="Arial"/>
                <a:cs typeface="Arial"/>
              </a:rPr>
              <a:t>midline</a:t>
            </a:r>
            <a:r>
              <a:rPr sz="2400" spc="55" dirty="0">
                <a:solidFill>
                  <a:srgbClr val="FFFFFF"/>
                </a:solidFill>
                <a:latin typeface="Arial"/>
                <a:cs typeface="Arial"/>
              </a:rPr>
              <a:t> </a:t>
            </a:r>
            <a:r>
              <a:rPr sz="2400" spc="-5" dirty="0">
                <a:solidFill>
                  <a:srgbClr val="FFFFFF"/>
                </a:solidFill>
                <a:latin typeface="Arial"/>
                <a:cs typeface="Arial"/>
              </a:rPr>
              <a:t>diastema,	which is  present</a:t>
            </a:r>
            <a:r>
              <a:rPr sz="2400" spc="10" dirty="0">
                <a:solidFill>
                  <a:srgbClr val="FFFFFF"/>
                </a:solidFill>
                <a:latin typeface="Arial"/>
                <a:cs typeface="Arial"/>
              </a:rPr>
              <a:t> </a:t>
            </a:r>
            <a:r>
              <a:rPr sz="2400" spc="-10" dirty="0">
                <a:solidFill>
                  <a:srgbClr val="FFFFFF"/>
                </a:solidFill>
                <a:latin typeface="Arial"/>
                <a:cs typeface="Arial"/>
              </a:rPr>
              <a:t>in	</a:t>
            </a:r>
            <a:r>
              <a:rPr sz="2400" spc="-5" dirty="0">
                <a:solidFill>
                  <a:srgbClr val="FFFFFF"/>
                </a:solidFill>
                <a:latin typeface="Arial"/>
                <a:cs typeface="Arial"/>
              </a:rPr>
              <a:t>many children, is </a:t>
            </a:r>
            <a:r>
              <a:rPr sz="2400" dirty="0">
                <a:solidFill>
                  <a:srgbClr val="FFFFFF"/>
                </a:solidFill>
                <a:latin typeface="Arial"/>
                <a:cs typeface="Arial"/>
              </a:rPr>
              <a:t>not </a:t>
            </a:r>
            <a:r>
              <a:rPr sz="2400" spc="-5" dirty="0">
                <a:solidFill>
                  <a:srgbClr val="FFFFFF"/>
                </a:solidFill>
                <a:latin typeface="Arial"/>
                <a:cs typeface="Arial"/>
              </a:rPr>
              <a:t>necessarily an  indication </a:t>
            </a:r>
            <a:r>
              <a:rPr sz="2400" dirty="0">
                <a:solidFill>
                  <a:srgbClr val="FFFFFF"/>
                </a:solidFill>
                <a:latin typeface="Arial"/>
                <a:cs typeface="Arial"/>
              </a:rPr>
              <a:t>for </a:t>
            </a:r>
            <a:r>
              <a:rPr sz="2400" spc="-5" dirty="0">
                <a:solidFill>
                  <a:srgbClr val="FFFFFF"/>
                </a:solidFill>
                <a:latin typeface="Arial"/>
                <a:cs typeface="Arial"/>
              </a:rPr>
              <a:t>orthodontic </a:t>
            </a:r>
            <a:r>
              <a:rPr sz="2400" dirty="0">
                <a:solidFill>
                  <a:srgbClr val="FFFFFF"/>
                </a:solidFill>
                <a:latin typeface="Arial"/>
                <a:cs typeface="Arial"/>
              </a:rPr>
              <a:t>treatment.The </a:t>
            </a:r>
            <a:r>
              <a:rPr sz="2400" spc="-5" dirty="0">
                <a:solidFill>
                  <a:srgbClr val="FFFFFF"/>
                </a:solidFill>
                <a:latin typeface="Arial"/>
                <a:cs typeface="Arial"/>
              </a:rPr>
              <a:t>unerupted  permanent canines </a:t>
            </a:r>
            <a:r>
              <a:rPr sz="2400" dirty="0">
                <a:solidFill>
                  <a:srgbClr val="FFFFFF"/>
                </a:solidFill>
                <a:latin typeface="Arial"/>
                <a:cs typeface="Arial"/>
              </a:rPr>
              <a:t>often </a:t>
            </a:r>
            <a:r>
              <a:rPr sz="2400" spc="-5" dirty="0">
                <a:solidFill>
                  <a:srgbClr val="FFFFFF"/>
                </a:solidFill>
                <a:latin typeface="Arial"/>
                <a:cs typeface="Arial"/>
              </a:rPr>
              <a:t>lie superior and distal </a:t>
            </a:r>
            <a:r>
              <a:rPr sz="2400" dirty="0">
                <a:solidFill>
                  <a:srgbClr val="FFFFFF"/>
                </a:solidFill>
                <a:latin typeface="Arial"/>
                <a:cs typeface="Arial"/>
              </a:rPr>
              <a:t>to  </a:t>
            </a:r>
            <a:r>
              <a:rPr sz="2400" spc="-5" dirty="0">
                <a:solidFill>
                  <a:srgbClr val="FFFFFF"/>
                </a:solidFill>
                <a:latin typeface="Arial"/>
                <a:cs typeface="Arial"/>
              </a:rPr>
              <a:t>the lateral incisor </a:t>
            </a:r>
            <a:r>
              <a:rPr sz="2400" dirty="0">
                <a:solidFill>
                  <a:srgbClr val="FFFFFF"/>
                </a:solidFill>
                <a:latin typeface="Arial"/>
                <a:cs typeface="Arial"/>
              </a:rPr>
              <a:t>roots, </a:t>
            </a:r>
            <a:r>
              <a:rPr sz="2400" spc="-5" dirty="0">
                <a:solidFill>
                  <a:srgbClr val="FFFFFF"/>
                </a:solidFill>
                <a:latin typeface="Arial"/>
                <a:cs typeface="Arial"/>
              </a:rPr>
              <a:t>which </a:t>
            </a:r>
            <a:r>
              <a:rPr sz="2400" dirty="0">
                <a:solidFill>
                  <a:srgbClr val="FFFFFF"/>
                </a:solidFill>
                <a:latin typeface="Arial"/>
                <a:cs typeface="Arial"/>
              </a:rPr>
              <a:t>forces the </a:t>
            </a:r>
            <a:r>
              <a:rPr sz="2400" spc="-5" dirty="0">
                <a:solidFill>
                  <a:srgbClr val="FFFFFF"/>
                </a:solidFill>
                <a:latin typeface="Arial"/>
                <a:cs typeface="Arial"/>
              </a:rPr>
              <a:t>lateral  and </a:t>
            </a:r>
            <a:r>
              <a:rPr sz="2400" dirty="0">
                <a:solidFill>
                  <a:srgbClr val="FFFFFF"/>
                </a:solidFill>
                <a:latin typeface="Arial"/>
                <a:cs typeface="Arial"/>
              </a:rPr>
              <a:t>central </a:t>
            </a:r>
            <a:r>
              <a:rPr sz="2400" spc="-5" dirty="0">
                <a:solidFill>
                  <a:srgbClr val="FFFFFF"/>
                </a:solidFill>
                <a:latin typeface="Arial"/>
                <a:cs typeface="Arial"/>
              </a:rPr>
              <a:t>incisor </a:t>
            </a:r>
            <a:r>
              <a:rPr sz="2400" dirty="0">
                <a:solidFill>
                  <a:srgbClr val="FFFFFF"/>
                </a:solidFill>
                <a:latin typeface="Arial"/>
                <a:cs typeface="Arial"/>
              </a:rPr>
              <a:t>roots </a:t>
            </a:r>
            <a:r>
              <a:rPr sz="2400" spc="-5" dirty="0">
                <a:solidFill>
                  <a:srgbClr val="FFFFFF"/>
                </a:solidFill>
                <a:latin typeface="Arial"/>
                <a:cs typeface="Arial"/>
              </a:rPr>
              <a:t>toward </a:t>
            </a:r>
            <a:r>
              <a:rPr sz="2400" dirty="0">
                <a:solidFill>
                  <a:srgbClr val="FFFFFF"/>
                </a:solidFill>
                <a:latin typeface="Arial"/>
                <a:cs typeface="Arial"/>
              </a:rPr>
              <a:t>the </a:t>
            </a:r>
            <a:r>
              <a:rPr sz="2400" spc="-5" dirty="0">
                <a:solidFill>
                  <a:srgbClr val="FFFFFF"/>
                </a:solidFill>
                <a:latin typeface="Arial"/>
                <a:cs typeface="Arial"/>
              </a:rPr>
              <a:t>midline </a:t>
            </a:r>
            <a:r>
              <a:rPr sz="2400" dirty="0">
                <a:solidFill>
                  <a:srgbClr val="FFFFFF"/>
                </a:solidFill>
                <a:latin typeface="Arial"/>
                <a:cs typeface="Arial"/>
              </a:rPr>
              <a:t>of  </a:t>
            </a:r>
            <a:r>
              <a:rPr sz="2400" spc="-5" dirty="0">
                <a:solidFill>
                  <a:srgbClr val="FFFFFF"/>
                </a:solidFill>
                <a:latin typeface="Arial"/>
                <a:cs typeface="Arial"/>
              </a:rPr>
              <a:t>dental development</a:t>
            </a:r>
            <a:endParaRPr sz="2400">
              <a:latin typeface="Arial"/>
              <a:cs typeface="Aria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50240" y="467690"/>
            <a:ext cx="5544820" cy="726440"/>
          </a:xfrm>
          <a:prstGeom prst="rect">
            <a:avLst/>
          </a:prstGeom>
        </p:spPr>
        <p:txBody>
          <a:bodyPr vert="horz" wrap="square" lIns="0" tIns="12065" rIns="0" bIns="0" rtlCol="0">
            <a:spAutoFit/>
          </a:bodyPr>
          <a:lstStyle/>
          <a:p>
            <a:pPr marL="12700">
              <a:lnSpc>
                <a:spcPct val="100000"/>
              </a:lnSpc>
              <a:spcBef>
                <a:spcPts val="95"/>
              </a:spcBef>
            </a:pPr>
            <a:r>
              <a:rPr sz="4600" b="1" spc="-5" dirty="0">
                <a:latin typeface="Arial"/>
                <a:cs typeface="Arial"/>
              </a:rPr>
              <a:t>Ugly duckling</a:t>
            </a:r>
            <a:r>
              <a:rPr sz="4600" b="1" spc="-15" dirty="0">
                <a:latin typeface="Arial"/>
                <a:cs typeface="Arial"/>
              </a:rPr>
              <a:t> </a:t>
            </a:r>
            <a:r>
              <a:rPr sz="4600" b="1" spc="-5" dirty="0">
                <a:latin typeface="Arial"/>
                <a:cs typeface="Arial"/>
              </a:rPr>
              <a:t>stage</a:t>
            </a:r>
            <a:endParaRPr sz="4600">
              <a:latin typeface="Arial"/>
              <a:cs typeface="Arial"/>
            </a:endParaRPr>
          </a:p>
        </p:txBody>
      </p:sp>
      <p:sp>
        <p:nvSpPr>
          <p:cNvPr id="3" name="object 3"/>
          <p:cNvSpPr txBox="1"/>
          <p:nvPr/>
        </p:nvSpPr>
        <p:spPr>
          <a:xfrm>
            <a:off x="763016" y="1581658"/>
            <a:ext cx="7025640" cy="4464050"/>
          </a:xfrm>
          <a:prstGeom prst="rect">
            <a:avLst/>
          </a:prstGeom>
        </p:spPr>
        <p:txBody>
          <a:bodyPr vert="horz" wrap="square" lIns="0" tIns="54610" rIns="0" bIns="0" rtlCol="0">
            <a:spAutoFit/>
          </a:bodyPr>
          <a:lstStyle/>
          <a:p>
            <a:pPr marL="205740" marR="122555" indent="-96520">
              <a:lnSpc>
                <a:spcPct val="90000"/>
              </a:lnSpc>
              <a:spcBef>
                <a:spcPts val="430"/>
              </a:spcBef>
              <a:tabLst>
                <a:tab pos="2103755" algn="l"/>
              </a:tabLst>
            </a:pPr>
            <a:r>
              <a:rPr sz="2800" spc="-5" dirty="0">
                <a:solidFill>
                  <a:srgbClr val="FFFFFF"/>
                </a:solidFill>
                <a:latin typeface="Arial"/>
                <a:cs typeface="Arial"/>
              </a:rPr>
              <a:t>The spaces between the </a:t>
            </a:r>
            <a:r>
              <a:rPr sz="2800" dirty="0">
                <a:solidFill>
                  <a:srgbClr val="FFFFFF"/>
                </a:solidFill>
                <a:latin typeface="Arial"/>
                <a:cs typeface="Arial"/>
              </a:rPr>
              <a:t>incisors, </a:t>
            </a:r>
            <a:r>
              <a:rPr sz="2800" spc="-5" dirty="0">
                <a:solidFill>
                  <a:srgbClr val="FFFFFF"/>
                </a:solidFill>
                <a:latin typeface="Arial"/>
                <a:cs typeface="Arial"/>
              </a:rPr>
              <a:t>including  the midline </a:t>
            </a:r>
            <a:r>
              <a:rPr sz="2800" dirty="0">
                <a:solidFill>
                  <a:srgbClr val="FFFFFF"/>
                </a:solidFill>
                <a:latin typeface="Arial"/>
                <a:cs typeface="Arial"/>
              </a:rPr>
              <a:t>diastema, decrease and often  </a:t>
            </a:r>
            <a:r>
              <a:rPr sz="2800" spc="-5" dirty="0">
                <a:solidFill>
                  <a:srgbClr val="FFFFFF"/>
                </a:solidFill>
                <a:latin typeface="Arial"/>
                <a:cs typeface="Arial"/>
              </a:rPr>
              <a:t>completely	disappear when the canines  </a:t>
            </a:r>
            <a:r>
              <a:rPr sz="2800" dirty="0">
                <a:solidFill>
                  <a:srgbClr val="FFFFFF"/>
                </a:solidFill>
                <a:latin typeface="Arial"/>
                <a:cs typeface="Arial"/>
              </a:rPr>
              <a:t>erupt</a:t>
            </a:r>
            <a:r>
              <a:rPr sz="2800" spc="-10" dirty="0">
                <a:solidFill>
                  <a:srgbClr val="FFFFFF"/>
                </a:solidFill>
                <a:latin typeface="Arial"/>
                <a:cs typeface="Arial"/>
              </a:rPr>
              <a:t> </a:t>
            </a:r>
            <a:r>
              <a:rPr sz="2800" spc="-5" dirty="0">
                <a:solidFill>
                  <a:srgbClr val="FFFFFF"/>
                </a:solidFill>
                <a:latin typeface="Arial"/>
                <a:cs typeface="Arial"/>
              </a:rPr>
              <a:t>.</a:t>
            </a:r>
            <a:endParaRPr sz="2800">
              <a:latin typeface="Arial"/>
              <a:cs typeface="Arial"/>
            </a:endParaRPr>
          </a:p>
          <a:p>
            <a:pPr marL="205740" marR="401320" indent="8890">
              <a:lnSpc>
                <a:spcPct val="90000"/>
              </a:lnSpc>
              <a:spcBef>
                <a:spcPts val="670"/>
              </a:spcBef>
              <a:tabLst>
                <a:tab pos="5694680" algn="l"/>
              </a:tabLst>
            </a:pPr>
            <a:r>
              <a:rPr sz="2800" spc="-5" dirty="0">
                <a:solidFill>
                  <a:srgbClr val="FFFFFF"/>
                </a:solidFill>
                <a:latin typeface="Arial"/>
                <a:cs typeface="Arial"/>
              </a:rPr>
              <a:t>while </a:t>
            </a:r>
            <a:r>
              <a:rPr sz="2800" dirty="0">
                <a:solidFill>
                  <a:srgbClr val="FFFFFF"/>
                </a:solidFill>
                <a:latin typeface="Arial"/>
                <a:cs typeface="Arial"/>
              </a:rPr>
              <a:t>their </a:t>
            </a:r>
            <a:r>
              <a:rPr sz="2800" spc="-5" dirty="0">
                <a:solidFill>
                  <a:srgbClr val="FFFFFF"/>
                </a:solidFill>
                <a:latin typeface="Arial"/>
                <a:cs typeface="Arial"/>
              </a:rPr>
              <a:t>crowns</a:t>
            </a:r>
            <a:r>
              <a:rPr sz="2800" spc="35" dirty="0">
                <a:solidFill>
                  <a:srgbClr val="FFFFFF"/>
                </a:solidFill>
                <a:latin typeface="Arial"/>
                <a:cs typeface="Arial"/>
              </a:rPr>
              <a:t> </a:t>
            </a:r>
            <a:r>
              <a:rPr sz="2800" dirty="0">
                <a:solidFill>
                  <a:srgbClr val="FFFFFF"/>
                </a:solidFill>
                <a:latin typeface="Arial"/>
                <a:cs typeface="Arial"/>
              </a:rPr>
              <a:t>diverge</a:t>
            </a:r>
            <a:r>
              <a:rPr sz="2800" spc="20" dirty="0">
                <a:solidFill>
                  <a:srgbClr val="FFFFFF"/>
                </a:solidFill>
                <a:latin typeface="Arial"/>
                <a:cs typeface="Arial"/>
              </a:rPr>
              <a:t> </a:t>
            </a:r>
            <a:r>
              <a:rPr sz="2800" dirty="0">
                <a:solidFill>
                  <a:srgbClr val="FFFFFF"/>
                </a:solidFill>
                <a:latin typeface="Arial"/>
                <a:cs typeface="Arial"/>
              </a:rPr>
              <a:t>distally	</a:t>
            </a:r>
            <a:r>
              <a:rPr sz="2800" spc="-5" dirty="0">
                <a:solidFill>
                  <a:srgbClr val="FFFFFF"/>
                </a:solidFill>
                <a:latin typeface="Arial"/>
                <a:cs typeface="Arial"/>
              </a:rPr>
              <a:t>this  </a:t>
            </a:r>
            <a:r>
              <a:rPr sz="2800" dirty="0">
                <a:solidFill>
                  <a:srgbClr val="FFFFFF"/>
                </a:solidFill>
                <a:latin typeface="Arial"/>
                <a:cs typeface="Arial"/>
              </a:rPr>
              <a:t>condition </a:t>
            </a:r>
            <a:r>
              <a:rPr sz="2800" spc="-5" dirty="0">
                <a:solidFill>
                  <a:srgbClr val="FFFFFF"/>
                </a:solidFill>
                <a:latin typeface="Arial"/>
                <a:cs typeface="Arial"/>
              </a:rPr>
              <a:t>of </a:t>
            </a:r>
            <a:r>
              <a:rPr sz="2800" dirty="0">
                <a:solidFill>
                  <a:srgbClr val="FFFFFF"/>
                </a:solidFill>
                <a:latin typeface="Arial"/>
                <a:cs typeface="Arial"/>
              </a:rPr>
              <a:t>flared and spaced incisors</a:t>
            </a:r>
            <a:r>
              <a:rPr sz="2800" spc="-55" dirty="0">
                <a:solidFill>
                  <a:srgbClr val="FFFFFF"/>
                </a:solidFill>
                <a:latin typeface="Arial"/>
                <a:cs typeface="Arial"/>
              </a:rPr>
              <a:t> </a:t>
            </a:r>
            <a:r>
              <a:rPr sz="2800" spc="-5" dirty="0">
                <a:solidFill>
                  <a:srgbClr val="FFFFFF"/>
                </a:solidFill>
                <a:latin typeface="Arial"/>
                <a:cs typeface="Arial"/>
              </a:rPr>
              <a:t>is  called the "</a:t>
            </a:r>
            <a:r>
              <a:rPr sz="2800" b="1" spc="-5" dirty="0">
                <a:solidFill>
                  <a:srgbClr val="FFFFFF"/>
                </a:solidFill>
                <a:latin typeface="Arial"/>
                <a:cs typeface="Arial"/>
              </a:rPr>
              <a:t>ugly duckling</a:t>
            </a:r>
            <a:r>
              <a:rPr sz="2800" spc="-5" dirty="0">
                <a:solidFill>
                  <a:srgbClr val="FFFFFF"/>
                </a:solidFill>
                <a:latin typeface="Arial"/>
                <a:cs typeface="Arial"/>
              </a:rPr>
              <a:t>" stage </a:t>
            </a:r>
            <a:r>
              <a:rPr sz="2800" dirty="0">
                <a:solidFill>
                  <a:srgbClr val="FFFFFF"/>
                </a:solidFill>
                <a:latin typeface="Arial"/>
                <a:cs typeface="Arial"/>
              </a:rPr>
              <a:t>of  </a:t>
            </a:r>
            <a:r>
              <a:rPr sz="2800" spc="-5" dirty="0">
                <a:solidFill>
                  <a:srgbClr val="FFFFFF"/>
                </a:solidFill>
                <a:latin typeface="Arial"/>
                <a:cs typeface="Arial"/>
              </a:rPr>
              <a:t>development</a:t>
            </a:r>
            <a:endParaRPr sz="2800">
              <a:latin typeface="Arial"/>
              <a:cs typeface="Arial"/>
            </a:endParaRPr>
          </a:p>
          <a:p>
            <a:pPr marL="205740" marR="5080" indent="-193675">
              <a:lnSpc>
                <a:spcPct val="90000"/>
              </a:lnSpc>
              <a:spcBef>
                <a:spcPts val="675"/>
              </a:spcBef>
            </a:pPr>
            <a:r>
              <a:rPr sz="2800" spc="-5" dirty="0">
                <a:solidFill>
                  <a:srgbClr val="FFFFFF"/>
                </a:solidFill>
                <a:latin typeface="Arial"/>
                <a:cs typeface="Arial"/>
              </a:rPr>
              <a:t>These </a:t>
            </a:r>
            <a:r>
              <a:rPr sz="2800" dirty="0">
                <a:solidFill>
                  <a:srgbClr val="FFFFFF"/>
                </a:solidFill>
                <a:latin typeface="Arial"/>
                <a:cs typeface="Arial"/>
              </a:rPr>
              <a:t>spaces </a:t>
            </a:r>
            <a:r>
              <a:rPr sz="2800" spc="-5" dirty="0">
                <a:solidFill>
                  <a:srgbClr val="FFFFFF"/>
                </a:solidFill>
                <a:latin typeface="Arial"/>
                <a:cs typeface="Arial"/>
              </a:rPr>
              <a:t>tend </a:t>
            </a:r>
            <a:r>
              <a:rPr sz="2800" dirty="0">
                <a:solidFill>
                  <a:srgbClr val="FFFFFF"/>
                </a:solidFill>
                <a:latin typeface="Arial"/>
                <a:cs typeface="Arial"/>
              </a:rPr>
              <a:t>to </a:t>
            </a:r>
            <a:r>
              <a:rPr sz="2800" spc="-5" dirty="0">
                <a:solidFill>
                  <a:srgbClr val="FFFFFF"/>
                </a:solidFill>
                <a:latin typeface="Arial"/>
                <a:cs typeface="Arial"/>
              </a:rPr>
              <a:t>close </a:t>
            </a:r>
            <a:r>
              <a:rPr sz="2800" dirty="0">
                <a:solidFill>
                  <a:srgbClr val="FFFFFF"/>
                </a:solidFill>
                <a:latin typeface="Arial"/>
                <a:cs typeface="Arial"/>
              </a:rPr>
              <a:t>spontaneously  </a:t>
            </a:r>
            <a:r>
              <a:rPr sz="2800" spc="-5" dirty="0">
                <a:solidFill>
                  <a:srgbClr val="FFFFFF"/>
                </a:solidFill>
                <a:latin typeface="Arial"/>
                <a:cs typeface="Arial"/>
              </a:rPr>
              <a:t>when the </a:t>
            </a:r>
            <a:r>
              <a:rPr sz="2800" dirty="0">
                <a:solidFill>
                  <a:srgbClr val="FFFFFF"/>
                </a:solidFill>
                <a:latin typeface="Arial"/>
                <a:cs typeface="Arial"/>
              </a:rPr>
              <a:t>canines erupt and </a:t>
            </a:r>
            <a:r>
              <a:rPr sz="2800" spc="-5" dirty="0">
                <a:solidFill>
                  <a:srgbClr val="FFFFFF"/>
                </a:solidFill>
                <a:latin typeface="Arial"/>
                <a:cs typeface="Arial"/>
              </a:rPr>
              <a:t>the </a:t>
            </a:r>
            <a:r>
              <a:rPr sz="2800" dirty="0">
                <a:solidFill>
                  <a:srgbClr val="FFFFFF"/>
                </a:solidFill>
                <a:latin typeface="Arial"/>
                <a:cs typeface="Arial"/>
              </a:rPr>
              <a:t>incisor root  </a:t>
            </a:r>
            <a:r>
              <a:rPr sz="2800" spc="-5" dirty="0">
                <a:solidFill>
                  <a:srgbClr val="FFFFFF"/>
                </a:solidFill>
                <a:latin typeface="Arial"/>
                <a:cs typeface="Arial"/>
              </a:rPr>
              <a:t>and crown positions</a:t>
            </a:r>
            <a:r>
              <a:rPr sz="2800" spc="5" dirty="0">
                <a:solidFill>
                  <a:srgbClr val="FFFFFF"/>
                </a:solidFill>
                <a:latin typeface="Arial"/>
                <a:cs typeface="Arial"/>
              </a:rPr>
              <a:t> </a:t>
            </a:r>
            <a:r>
              <a:rPr sz="2800" spc="-5" dirty="0">
                <a:solidFill>
                  <a:srgbClr val="FFFFFF"/>
                </a:solidFill>
                <a:latin typeface="Arial"/>
                <a:cs typeface="Arial"/>
              </a:rPr>
              <a:t>change</a:t>
            </a:r>
            <a:endParaRPr sz="2800">
              <a:latin typeface="Arial"/>
              <a:cs typeface="Aria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0219" y="193370"/>
            <a:ext cx="5636260" cy="651510"/>
          </a:xfrm>
          <a:prstGeom prst="rect">
            <a:avLst/>
          </a:prstGeom>
        </p:spPr>
        <p:txBody>
          <a:bodyPr vert="horz" wrap="square" lIns="0" tIns="13335" rIns="0" bIns="0" rtlCol="0">
            <a:spAutoFit/>
          </a:bodyPr>
          <a:lstStyle/>
          <a:p>
            <a:pPr marL="12700">
              <a:lnSpc>
                <a:spcPct val="100000"/>
              </a:lnSpc>
              <a:spcBef>
                <a:spcPts val="105"/>
              </a:spcBef>
            </a:pPr>
            <a:r>
              <a:rPr dirty="0"/>
              <a:t>The ugly duckling</a:t>
            </a:r>
            <a:r>
              <a:rPr spc="-145" dirty="0"/>
              <a:t> </a:t>
            </a:r>
            <a:r>
              <a:rPr dirty="0"/>
              <a:t>phase</a:t>
            </a:r>
          </a:p>
        </p:txBody>
      </p:sp>
      <p:sp>
        <p:nvSpPr>
          <p:cNvPr id="3" name="object 3"/>
          <p:cNvSpPr/>
          <p:nvPr/>
        </p:nvSpPr>
        <p:spPr>
          <a:xfrm>
            <a:off x="4457700" y="1447800"/>
            <a:ext cx="4686299" cy="238125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33400" y="3886200"/>
            <a:ext cx="5638800" cy="2971797"/>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0219" y="467690"/>
            <a:ext cx="4472940" cy="726440"/>
          </a:xfrm>
          <a:prstGeom prst="rect">
            <a:avLst/>
          </a:prstGeom>
        </p:spPr>
        <p:txBody>
          <a:bodyPr vert="horz" wrap="square" lIns="0" tIns="12065" rIns="0" bIns="0" rtlCol="0">
            <a:spAutoFit/>
          </a:bodyPr>
          <a:lstStyle/>
          <a:p>
            <a:pPr marL="12700">
              <a:lnSpc>
                <a:spcPct val="100000"/>
              </a:lnSpc>
              <a:spcBef>
                <a:spcPts val="95"/>
              </a:spcBef>
            </a:pPr>
            <a:r>
              <a:rPr sz="4600" spc="-5" dirty="0"/>
              <a:t>Space</a:t>
            </a:r>
            <a:r>
              <a:rPr sz="4600" spc="-50" dirty="0"/>
              <a:t> </a:t>
            </a:r>
            <a:r>
              <a:rPr sz="4600" spc="-5" dirty="0"/>
              <a:t>Regaining</a:t>
            </a:r>
            <a:endParaRPr sz="4600"/>
          </a:p>
        </p:txBody>
      </p:sp>
      <p:sp>
        <p:nvSpPr>
          <p:cNvPr id="3" name="object 3"/>
          <p:cNvSpPr txBox="1"/>
          <p:nvPr/>
        </p:nvSpPr>
        <p:spPr>
          <a:xfrm>
            <a:off x="572516" y="1622805"/>
            <a:ext cx="7046595" cy="3317875"/>
          </a:xfrm>
          <a:prstGeom prst="rect">
            <a:avLst/>
          </a:prstGeom>
        </p:spPr>
        <p:txBody>
          <a:bodyPr vert="horz" wrap="square" lIns="0" tIns="12700" rIns="0" bIns="0" rtlCol="0">
            <a:spAutoFit/>
          </a:bodyPr>
          <a:lstStyle/>
          <a:p>
            <a:pPr marL="396240" marR="41910" indent="-384175">
              <a:lnSpc>
                <a:spcPct val="100000"/>
              </a:lnSpc>
              <a:spcBef>
                <a:spcPts val="100"/>
              </a:spcBef>
              <a:buClr>
                <a:srgbClr val="6D9FAF"/>
              </a:buClr>
              <a:buSzPct val="80000"/>
              <a:buChar char=""/>
              <a:tabLst>
                <a:tab pos="396875" algn="l"/>
              </a:tabLst>
            </a:pPr>
            <a:r>
              <a:rPr sz="3000" spc="-5" dirty="0">
                <a:solidFill>
                  <a:srgbClr val="FFFFFF"/>
                </a:solidFill>
                <a:latin typeface="Arial"/>
                <a:cs typeface="Arial"/>
              </a:rPr>
              <a:t>After premature loss </a:t>
            </a:r>
            <a:r>
              <a:rPr sz="3000" dirty="0">
                <a:solidFill>
                  <a:srgbClr val="FFFFFF"/>
                </a:solidFill>
                <a:latin typeface="Arial"/>
                <a:cs typeface="Arial"/>
              </a:rPr>
              <a:t>of </a:t>
            </a:r>
            <a:r>
              <a:rPr sz="3000" spc="-5" dirty="0">
                <a:solidFill>
                  <a:srgbClr val="FFFFFF"/>
                </a:solidFill>
                <a:latin typeface="Arial"/>
                <a:cs typeface="Arial"/>
              </a:rPr>
              <a:t>a primary </a:t>
            </a:r>
            <a:r>
              <a:rPr sz="3000" spc="-130" dirty="0">
                <a:solidFill>
                  <a:srgbClr val="FFFFFF"/>
                </a:solidFill>
                <a:latin typeface="Arial"/>
                <a:cs typeface="Arial"/>
              </a:rPr>
              <a:t>tooth,  </a:t>
            </a:r>
            <a:r>
              <a:rPr sz="3000" dirty="0">
                <a:solidFill>
                  <a:srgbClr val="FFFFFF"/>
                </a:solidFill>
                <a:latin typeface="Arial"/>
                <a:cs typeface="Arial"/>
              </a:rPr>
              <a:t>space may be lost </a:t>
            </a:r>
            <a:r>
              <a:rPr sz="3000" spc="-5" dirty="0">
                <a:solidFill>
                  <a:srgbClr val="FFFFFF"/>
                </a:solidFill>
                <a:latin typeface="Arial"/>
                <a:cs typeface="Arial"/>
              </a:rPr>
              <a:t>from </a:t>
            </a:r>
            <a:r>
              <a:rPr sz="3000" dirty="0">
                <a:solidFill>
                  <a:srgbClr val="FFFFFF"/>
                </a:solidFill>
                <a:latin typeface="Arial"/>
                <a:cs typeface="Arial"/>
              </a:rPr>
              <a:t>drift of </a:t>
            </a:r>
            <a:r>
              <a:rPr sz="3000" spc="-5" dirty="0">
                <a:solidFill>
                  <a:srgbClr val="FFFFFF"/>
                </a:solidFill>
                <a:latin typeface="Arial"/>
                <a:cs typeface="Arial"/>
              </a:rPr>
              <a:t>other  teeth</a:t>
            </a:r>
            <a:endParaRPr sz="3000">
              <a:latin typeface="Arial"/>
              <a:cs typeface="Arial"/>
            </a:endParaRPr>
          </a:p>
          <a:p>
            <a:pPr marL="396240" marR="5080" indent="-384175">
              <a:lnSpc>
                <a:spcPct val="100000"/>
              </a:lnSpc>
              <a:spcBef>
                <a:spcPts val="720"/>
              </a:spcBef>
              <a:buClr>
                <a:srgbClr val="6D9FAF"/>
              </a:buClr>
              <a:buSzPct val="80000"/>
              <a:buChar char=""/>
              <a:tabLst>
                <a:tab pos="396875" algn="l"/>
              </a:tabLst>
            </a:pPr>
            <a:r>
              <a:rPr sz="3000" spc="-5" dirty="0">
                <a:solidFill>
                  <a:srgbClr val="FFFFFF"/>
                </a:solidFill>
                <a:latin typeface="Arial"/>
                <a:cs typeface="Arial"/>
              </a:rPr>
              <a:t>Up </a:t>
            </a:r>
            <a:r>
              <a:rPr sz="3000" dirty="0">
                <a:solidFill>
                  <a:srgbClr val="FFFFFF"/>
                </a:solidFill>
                <a:latin typeface="Arial"/>
                <a:cs typeface="Arial"/>
              </a:rPr>
              <a:t>to </a:t>
            </a:r>
            <a:r>
              <a:rPr sz="3000" spc="-5" dirty="0">
                <a:solidFill>
                  <a:srgbClr val="FFFFFF"/>
                </a:solidFill>
                <a:latin typeface="Arial"/>
                <a:cs typeface="Arial"/>
              </a:rPr>
              <a:t>3 mm </a:t>
            </a:r>
            <a:r>
              <a:rPr sz="3000" dirty="0">
                <a:solidFill>
                  <a:srgbClr val="FFFFFF"/>
                </a:solidFill>
                <a:latin typeface="Arial"/>
                <a:cs typeface="Arial"/>
              </a:rPr>
              <a:t>of </a:t>
            </a:r>
            <a:r>
              <a:rPr sz="3000" spc="-5" dirty="0">
                <a:solidFill>
                  <a:srgbClr val="FFFFFF"/>
                </a:solidFill>
                <a:latin typeface="Arial"/>
                <a:cs typeface="Arial"/>
              </a:rPr>
              <a:t>space can be  reestablished </a:t>
            </a:r>
            <a:r>
              <a:rPr sz="3000" dirty="0">
                <a:solidFill>
                  <a:srgbClr val="FFFFFF"/>
                </a:solidFill>
                <a:latin typeface="Arial"/>
                <a:cs typeface="Arial"/>
              </a:rPr>
              <a:t>in a localized area with  </a:t>
            </a:r>
            <a:r>
              <a:rPr sz="3000" spc="-5" dirty="0">
                <a:solidFill>
                  <a:srgbClr val="FFFFFF"/>
                </a:solidFill>
                <a:latin typeface="Arial"/>
                <a:cs typeface="Arial"/>
              </a:rPr>
              <a:t>relatively simple appliances and a</a:t>
            </a:r>
            <a:r>
              <a:rPr sz="3000" spc="-40" dirty="0">
                <a:solidFill>
                  <a:srgbClr val="FFFFFF"/>
                </a:solidFill>
                <a:latin typeface="Arial"/>
                <a:cs typeface="Arial"/>
              </a:rPr>
              <a:t> </a:t>
            </a:r>
            <a:r>
              <a:rPr sz="3000" spc="-5" dirty="0">
                <a:solidFill>
                  <a:srgbClr val="FFFFFF"/>
                </a:solidFill>
                <a:latin typeface="Arial"/>
                <a:cs typeface="Arial"/>
              </a:rPr>
              <a:t>good  prognosis</a:t>
            </a:r>
            <a:endParaRPr sz="3000">
              <a:latin typeface="Arial"/>
              <a:cs typeface="Aria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0219" y="467690"/>
            <a:ext cx="6943090" cy="726440"/>
          </a:xfrm>
          <a:prstGeom prst="rect">
            <a:avLst/>
          </a:prstGeom>
        </p:spPr>
        <p:txBody>
          <a:bodyPr vert="horz" wrap="square" lIns="0" tIns="12065" rIns="0" bIns="0" rtlCol="0">
            <a:spAutoFit/>
          </a:bodyPr>
          <a:lstStyle/>
          <a:p>
            <a:pPr marL="12700">
              <a:lnSpc>
                <a:spcPct val="100000"/>
              </a:lnSpc>
              <a:spcBef>
                <a:spcPts val="95"/>
              </a:spcBef>
            </a:pPr>
            <a:r>
              <a:rPr sz="4600" spc="-5" dirty="0"/>
              <a:t>Maxillary Space</a:t>
            </a:r>
            <a:r>
              <a:rPr sz="4600" spc="20" dirty="0"/>
              <a:t> </a:t>
            </a:r>
            <a:r>
              <a:rPr sz="4600" spc="-5" dirty="0"/>
              <a:t>Regaining</a:t>
            </a:r>
            <a:endParaRPr sz="4600"/>
          </a:p>
        </p:txBody>
      </p:sp>
      <p:sp>
        <p:nvSpPr>
          <p:cNvPr id="3" name="object 3"/>
          <p:cNvSpPr txBox="1"/>
          <p:nvPr/>
        </p:nvSpPr>
        <p:spPr>
          <a:xfrm>
            <a:off x="572516" y="1622805"/>
            <a:ext cx="7260590" cy="3317875"/>
          </a:xfrm>
          <a:prstGeom prst="rect">
            <a:avLst/>
          </a:prstGeom>
        </p:spPr>
        <p:txBody>
          <a:bodyPr vert="horz" wrap="square" lIns="0" tIns="12700" rIns="0" bIns="0" rtlCol="0">
            <a:spAutoFit/>
          </a:bodyPr>
          <a:lstStyle/>
          <a:p>
            <a:pPr marL="396240" marR="520065" indent="-384175">
              <a:lnSpc>
                <a:spcPct val="100000"/>
              </a:lnSpc>
              <a:spcBef>
                <a:spcPts val="100"/>
              </a:spcBef>
              <a:tabLst>
                <a:tab pos="3990340" algn="l"/>
              </a:tabLst>
            </a:pPr>
            <a:r>
              <a:rPr sz="2400" spc="450" dirty="0">
                <a:solidFill>
                  <a:srgbClr val="6D9FAF"/>
                </a:solidFill>
                <a:latin typeface="Arial"/>
                <a:cs typeface="Arial"/>
              </a:rPr>
              <a:t> </a:t>
            </a:r>
            <a:r>
              <a:rPr sz="3000" spc="-25" dirty="0">
                <a:solidFill>
                  <a:srgbClr val="FFFFFF"/>
                </a:solidFill>
                <a:latin typeface="Arial"/>
                <a:cs typeface="Arial"/>
              </a:rPr>
              <a:t>Generally, </a:t>
            </a:r>
            <a:r>
              <a:rPr sz="3000" spc="-5" dirty="0">
                <a:solidFill>
                  <a:srgbClr val="FFFFFF"/>
                </a:solidFill>
                <a:latin typeface="Arial"/>
                <a:cs typeface="Arial"/>
              </a:rPr>
              <a:t>space is easier </a:t>
            </a:r>
            <a:r>
              <a:rPr sz="3000" dirty="0">
                <a:solidFill>
                  <a:srgbClr val="FFFFFF"/>
                </a:solidFill>
                <a:latin typeface="Arial"/>
                <a:cs typeface="Arial"/>
              </a:rPr>
              <a:t>to </a:t>
            </a:r>
            <a:r>
              <a:rPr sz="3000" spc="-5" dirty="0">
                <a:solidFill>
                  <a:srgbClr val="FFFFFF"/>
                </a:solidFill>
                <a:latin typeface="Arial"/>
                <a:cs typeface="Arial"/>
              </a:rPr>
              <a:t>regain</a:t>
            </a:r>
            <a:r>
              <a:rPr sz="3000" spc="-250" dirty="0">
                <a:solidFill>
                  <a:srgbClr val="FFFFFF"/>
                </a:solidFill>
                <a:latin typeface="Arial"/>
                <a:cs typeface="Arial"/>
              </a:rPr>
              <a:t> </a:t>
            </a:r>
            <a:r>
              <a:rPr sz="3000" spc="-375" dirty="0">
                <a:solidFill>
                  <a:srgbClr val="FFFFFF"/>
                </a:solidFill>
                <a:latin typeface="Arial"/>
                <a:cs typeface="Arial"/>
              </a:rPr>
              <a:t>in  </a:t>
            </a:r>
            <a:r>
              <a:rPr sz="3000" dirty="0">
                <a:solidFill>
                  <a:srgbClr val="FFFFFF"/>
                </a:solidFill>
                <a:latin typeface="Arial"/>
                <a:cs typeface="Arial"/>
              </a:rPr>
              <a:t>the maxillary</a:t>
            </a:r>
            <a:r>
              <a:rPr sz="3000" spc="-40" dirty="0">
                <a:solidFill>
                  <a:srgbClr val="FFFFFF"/>
                </a:solidFill>
                <a:latin typeface="Arial"/>
                <a:cs typeface="Arial"/>
              </a:rPr>
              <a:t> </a:t>
            </a:r>
            <a:r>
              <a:rPr sz="3000" spc="-5" dirty="0">
                <a:solidFill>
                  <a:srgbClr val="FFFFFF"/>
                </a:solidFill>
                <a:latin typeface="Arial"/>
                <a:cs typeface="Arial"/>
              </a:rPr>
              <a:t>than</a:t>
            </a:r>
            <a:r>
              <a:rPr sz="3000" spc="5" dirty="0">
                <a:solidFill>
                  <a:srgbClr val="FFFFFF"/>
                </a:solidFill>
                <a:latin typeface="Arial"/>
                <a:cs typeface="Arial"/>
              </a:rPr>
              <a:t> </a:t>
            </a:r>
            <a:r>
              <a:rPr sz="3000" dirty="0">
                <a:solidFill>
                  <a:srgbClr val="FFFFFF"/>
                </a:solidFill>
                <a:latin typeface="Arial"/>
                <a:cs typeface="Arial"/>
              </a:rPr>
              <a:t>in	</a:t>
            </a:r>
            <a:r>
              <a:rPr sz="3000" spc="-5" dirty="0">
                <a:solidFill>
                  <a:srgbClr val="FFFFFF"/>
                </a:solidFill>
                <a:latin typeface="Arial"/>
                <a:cs typeface="Arial"/>
              </a:rPr>
              <a:t>the </a:t>
            </a:r>
            <a:r>
              <a:rPr sz="3000" dirty="0">
                <a:solidFill>
                  <a:srgbClr val="FFFFFF"/>
                </a:solidFill>
                <a:latin typeface="Arial"/>
                <a:cs typeface="Arial"/>
              </a:rPr>
              <a:t>mandibular  </a:t>
            </a:r>
            <a:r>
              <a:rPr sz="3000" spc="-5" dirty="0">
                <a:solidFill>
                  <a:srgbClr val="FFFFFF"/>
                </a:solidFill>
                <a:latin typeface="Arial"/>
                <a:cs typeface="Arial"/>
              </a:rPr>
              <a:t>arch, because </a:t>
            </a:r>
            <a:r>
              <a:rPr sz="3000" dirty="0">
                <a:solidFill>
                  <a:srgbClr val="FFFFFF"/>
                </a:solidFill>
                <a:latin typeface="Arial"/>
                <a:cs typeface="Arial"/>
              </a:rPr>
              <a:t>of the </a:t>
            </a:r>
            <a:r>
              <a:rPr sz="3000" spc="-5" dirty="0">
                <a:solidFill>
                  <a:srgbClr val="FFFFFF"/>
                </a:solidFill>
                <a:latin typeface="Arial"/>
                <a:cs typeface="Arial"/>
              </a:rPr>
              <a:t>increased  </a:t>
            </a:r>
            <a:r>
              <a:rPr sz="3000" spc="-5">
                <a:solidFill>
                  <a:srgbClr val="FFFFFF"/>
                </a:solidFill>
                <a:latin typeface="Arial"/>
                <a:cs typeface="Arial"/>
              </a:rPr>
              <a:t>anchorage</a:t>
            </a:r>
            <a:r>
              <a:rPr sz="3000" spc="-50">
                <a:solidFill>
                  <a:srgbClr val="FFFFFF"/>
                </a:solidFill>
                <a:latin typeface="Arial"/>
                <a:cs typeface="Arial"/>
              </a:rPr>
              <a:t> </a:t>
            </a:r>
            <a:r>
              <a:rPr sz="3000" smtClean="0">
                <a:solidFill>
                  <a:srgbClr val="FFFFFF"/>
                </a:solidFill>
                <a:latin typeface="Arial"/>
                <a:cs typeface="Arial"/>
              </a:rPr>
              <a:t>for</a:t>
            </a:r>
            <a:r>
              <a:rPr lang="en-US" sz="3000" dirty="0" smtClean="0">
                <a:solidFill>
                  <a:srgbClr val="FFFFFF"/>
                </a:solidFill>
                <a:latin typeface="Arial"/>
                <a:cs typeface="Arial"/>
              </a:rPr>
              <a:t> </a:t>
            </a:r>
            <a:r>
              <a:rPr sz="3000" spc="-5" smtClean="0">
                <a:solidFill>
                  <a:srgbClr val="FFFFFF"/>
                </a:solidFill>
                <a:latin typeface="Arial"/>
                <a:cs typeface="Arial"/>
              </a:rPr>
              <a:t>removable </a:t>
            </a:r>
            <a:r>
              <a:rPr sz="3000" spc="-5" dirty="0">
                <a:solidFill>
                  <a:srgbClr val="FFFFFF"/>
                </a:solidFill>
                <a:latin typeface="Arial"/>
                <a:cs typeface="Arial"/>
              </a:rPr>
              <a:t>appliances </a:t>
            </a:r>
            <a:r>
              <a:rPr sz="3000" spc="-10" dirty="0">
                <a:solidFill>
                  <a:srgbClr val="FFFFFF"/>
                </a:solidFill>
                <a:latin typeface="Arial"/>
                <a:cs typeface="Arial"/>
              </a:rPr>
              <a:t>afforded </a:t>
            </a:r>
            <a:r>
              <a:rPr sz="3000" spc="-5" dirty="0">
                <a:solidFill>
                  <a:srgbClr val="FFFFFF"/>
                </a:solidFill>
                <a:latin typeface="Arial"/>
                <a:cs typeface="Arial"/>
              </a:rPr>
              <a:t>by </a:t>
            </a:r>
            <a:r>
              <a:rPr sz="3000" dirty="0">
                <a:solidFill>
                  <a:srgbClr val="FFFFFF"/>
                </a:solidFill>
                <a:latin typeface="Arial"/>
                <a:cs typeface="Arial"/>
              </a:rPr>
              <a:t>the  </a:t>
            </a:r>
            <a:r>
              <a:rPr sz="3000" spc="-5" dirty="0">
                <a:solidFill>
                  <a:srgbClr val="FFFFFF"/>
                </a:solidFill>
                <a:latin typeface="Arial"/>
                <a:cs typeface="Arial"/>
              </a:rPr>
              <a:t>palatal vault and </a:t>
            </a:r>
            <a:r>
              <a:rPr sz="3000" dirty="0">
                <a:solidFill>
                  <a:srgbClr val="FFFFFF"/>
                </a:solidFill>
                <a:latin typeface="Arial"/>
                <a:cs typeface="Arial"/>
              </a:rPr>
              <a:t>the possibility for </a:t>
            </a:r>
            <a:r>
              <a:rPr sz="3000" spc="-5" dirty="0">
                <a:solidFill>
                  <a:srgbClr val="FFFFFF"/>
                </a:solidFill>
                <a:latin typeface="Arial"/>
                <a:cs typeface="Arial"/>
              </a:rPr>
              <a:t>use</a:t>
            </a:r>
            <a:r>
              <a:rPr sz="3000" spc="-105" dirty="0">
                <a:solidFill>
                  <a:srgbClr val="FFFFFF"/>
                </a:solidFill>
                <a:latin typeface="Arial"/>
                <a:cs typeface="Arial"/>
              </a:rPr>
              <a:t> </a:t>
            </a:r>
            <a:r>
              <a:rPr sz="3000" dirty="0">
                <a:solidFill>
                  <a:srgbClr val="FFFFFF"/>
                </a:solidFill>
                <a:latin typeface="Arial"/>
                <a:cs typeface="Arial"/>
              </a:rPr>
              <a:t>of  </a:t>
            </a:r>
            <a:r>
              <a:rPr sz="3000" spc="-5" dirty="0">
                <a:solidFill>
                  <a:srgbClr val="FFFFFF"/>
                </a:solidFill>
                <a:latin typeface="Arial"/>
                <a:cs typeface="Arial"/>
              </a:rPr>
              <a:t>extraoral force</a:t>
            </a:r>
            <a:r>
              <a:rPr sz="3000" spc="-15" dirty="0">
                <a:solidFill>
                  <a:srgbClr val="FFFFFF"/>
                </a:solidFill>
                <a:latin typeface="Arial"/>
                <a:cs typeface="Arial"/>
              </a:rPr>
              <a:t> </a:t>
            </a:r>
            <a:r>
              <a:rPr sz="3000" spc="-5" dirty="0">
                <a:solidFill>
                  <a:srgbClr val="FFFFFF"/>
                </a:solidFill>
                <a:latin typeface="Arial"/>
                <a:cs typeface="Arial"/>
              </a:rPr>
              <a:t>(headgear)</a:t>
            </a:r>
            <a:endParaRPr sz="3000">
              <a:latin typeface="Arial"/>
              <a:cs typeface="Aria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0219" y="467690"/>
            <a:ext cx="6943090" cy="726440"/>
          </a:xfrm>
          <a:prstGeom prst="rect">
            <a:avLst/>
          </a:prstGeom>
        </p:spPr>
        <p:txBody>
          <a:bodyPr vert="horz" wrap="square" lIns="0" tIns="12065" rIns="0" bIns="0" rtlCol="0">
            <a:spAutoFit/>
          </a:bodyPr>
          <a:lstStyle/>
          <a:p>
            <a:pPr marL="12700">
              <a:lnSpc>
                <a:spcPct val="100000"/>
              </a:lnSpc>
              <a:spcBef>
                <a:spcPts val="95"/>
              </a:spcBef>
            </a:pPr>
            <a:r>
              <a:rPr sz="4600" spc="-5" dirty="0"/>
              <a:t>Maxillary Space</a:t>
            </a:r>
            <a:r>
              <a:rPr sz="4600" spc="20" dirty="0"/>
              <a:t> </a:t>
            </a:r>
            <a:r>
              <a:rPr sz="4600" spc="-5" dirty="0"/>
              <a:t>Regaining</a:t>
            </a:r>
            <a:endParaRPr sz="4600"/>
          </a:p>
        </p:txBody>
      </p:sp>
      <p:sp>
        <p:nvSpPr>
          <p:cNvPr id="3" name="object 3"/>
          <p:cNvSpPr/>
          <p:nvPr/>
        </p:nvSpPr>
        <p:spPr>
          <a:xfrm>
            <a:off x="685800" y="2057400"/>
            <a:ext cx="3514725" cy="239077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343400" y="1981200"/>
            <a:ext cx="3552825" cy="24765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3540" y="418287"/>
            <a:ext cx="7707630" cy="300355"/>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Times New Roman"/>
                <a:cs typeface="Times New Roman"/>
              </a:rPr>
              <a:t>c) </a:t>
            </a:r>
            <a:r>
              <a:rPr sz="1800" dirty="0">
                <a:solidFill>
                  <a:srgbClr val="FFFF00"/>
                </a:solidFill>
                <a:latin typeface="Times New Roman"/>
                <a:cs typeface="Times New Roman"/>
              </a:rPr>
              <a:t>Lingual inclination </a:t>
            </a:r>
            <a:r>
              <a:rPr sz="1800" dirty="0">
                <a:solidFill>
                  <a:srgbClr val="FFFFFF"/>
                </a:solidFill>
                <a:latin typeface="Times New Roman"/>
                <a:cs typeface="Times New Roman"/>
              </a:rPr>
              <a:t>or tipping: The tooth is abnormally tilted towards the</a:t>
            </a:r>
            <a:r>
              <a:rPr sz="1800" spc="-195" dirty="0">
                <a:solidFill>
                  <a:srgbClr val="FFFFFF"/>
                </a:solidFill>
                <a:latin typeface="Times New Roman"/>
                <a:cs typeface="Times New Roman"/>
              </a:rPr>
              <a:t> </a:t>
            </a:r>
            <a:r>
              <a:rPr sz="1800" dirty="0">
                <a:solidFill>
                  <a:srgbClr val="FFFFFF"/>
                </a:solidFill>
                <a:latin typeface="Times New Roman"/>
                <a:cs typeface="Times New Roman"/>
              </a:rPr>
              <a:t>tongue.</a:t>
            </a:r>
            <a:endParaRPr sz="1800">
              <a:latin typeface="Times New Roman"/>
              <a:cs typeface="Times New Roman"/>
            </a:endParaRPr>
          </a:p>
        </p:txBody>
      </p:sp>
      <p:sp>
        <p:nvSpPr>
          <p:cNvPr id="3" name="object 3"/>
          <p:cNvSpPr/>
          <p:nvPr/>
        </p:nvSpPr>
        <p:spPr>
          <a:xfrm>
            <a:off x="1981200" y="1371600"/>
            <a:ext cx="5029200" cy="4953000"/>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pPr marL="38100">
                <a:lnSpc>
                  <a:spcPts val="1240"/>
                </a:lnSpc>
              </a:pPr>
              <a:t>8</a:t>
            </a:fld>
            <a:endParaRPr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0219" y="467690"/>
            <a:ext cx="6943090" cy="726440"/>
          </a:xfrm>
          <a:prstGeom prst="rect">
            <a:avLst/>
          </a:prstGeom>
        </p:spPr>
        <p:txBody>
          <a:bodyPr vert="horz" wrap="square" lIns="0" tIns="12065" rIns="0" bIns="0" rtlCol="0">
            <a:spAutoFit/>
          </a:bodyPr>
          <a:lstStyle/>
          <a:p>
            <a:pPr marL="12700">
              <a:lnSpc>
                <a:spcPct val="100000"/>
              </a:lnSpc>
              <a:spcBef>
                <a:spcPts val="95"/>
              </a:spcBef>
            </a:pPr>
            <a:r>
              <a:rPr sz="4600" spc="-5" dirty="0"/>
              <a:t>Maxillary Space</a:t>
            </a:r>
            <a:r>
              <a:rPr sz="4600" spc="20" dirty="0"/>
              <a:t> </a:t>
            </a:r>
            <a:r>
              <a:rPr sz="4600" spc="-5" dirty="0"/>
              <a:t>Regaining</a:t>
            </a:r>
            <a:endParaRPr sz="4600"/>
          </a:p>
        </p:txBody>
      </p:sp>
      <p:sp>
        <p:nvSpPr>
          <p:cNvPr id="3" name="object 3"/>
          <p:cNvSpPr txBox="1"/>
          <p:nvPr/>
        </p:nvSpPr>
        <p:spPr>
          <a:xfrm>
            <a:off x="572516" y="1538986"/>
            <a:ext cx="6975475" cy="4122420"/>
          </a:xfrm>
          <a:prstGeom prst="rect">
            <a:avLst/>
          </a:prstGeom>
        </p:spPr>
        <p:txBody>
          <a:bodyPr vert="horz" wrap="square" lIns="0" tIns="97155" rIns="0" bIns="0" rtlCol="0">
            <a:spAutoFit/>
          </a:bodyPr>
          <a:lstStyle/>
          <a:p>
            <a:pPr marL="396240" marR="34290" indent="-384175">
              <a:lnSpc>
                <a:spcPct val="80000"/>
              </a:lnSpc>
              <a:spcBef>
                <a:spcPts val="765"/>
              </a:spcBef>
              <a:buClr>
                <a:srgbClr val="6D9FAF"/>
              </a:buClr>
              <a:buSzPct val="80357"/>
              <a:buChar char=""/>
              <a:tabLst>
                <a:tab pos="396240" algn="l"/>
                <a:tab pos="396875" algn="l"/>
              </a:tabLst>
            </a:pPr>
            <a:r>
              <a:rPr sz="2800" spc="-5" dirty="0">
                <a:solidFill>
                  <a:srgbClr val="FFFFFF"/>
                </a:solidFill>
                <a:latin typeface="Arial"/>
                <a:cs typeface="Arial"/>
              </a:rPr>
              <a:t>A removable appliance retained with  Adams' clasps and </a:t>
            </a:r>
            <a:r>
              <a:rPr sz="2800" dirty="0">
                <a:solidFill>
                  <a:srgbClr val="FFFFFF"/>
                </a:solidFill>
                <a:latin typeface="Arial"/>
                <a:cs typeface="Arial"/>
              </a:rPr>
              <a:t>incorporating </a:t>
            </a:r>
            <a:r>
              <a:rPr sz="2800" spc="-5" dirty="0">
                <a:solidFill>
                  <a:srgbClr val="FFFFFF"/>
                </a:solidFill>
                <a:latin typeface="Arial"/>
                <a:cs typeface="Arial"/>
              </a:rPr>
              <a:t>a </a:t>
            </a:r>
            <a:r>
              <a:rPr sz="2800" dirty="0">
                <a:solidFill>
                  <a:srgbClr val="FFFFFF"/>
                </a:solidFill>
                <a:latin typeface="Arial"/>
                <a:cs typeface="Arial"/>
              </a:rPr>
              <a:t>helical  fingerspring </a:t>
            </a:r>
            <a:r>
              <a:rPr sz="2800" spc="-5" dirty="0">
                <a:solidFill>
                  <a:srgbClr val="FFFFFF"/>
                </a:solidFill>
                <a:latin typeface="Arial"/>
                <a:cs typeface="Arial"/>
              </a:rPr>
              <a:t>adjacent to the </a:t>
            </a:r>
            <a:r>
              <a:rPr sz="2800" dirty="0">
                <a:solidFill>
                  <a:srgbClr val="FFFFFF"/>
                </a:solidFill>
                <a:latin typeface="Arial"/>
                <a:cs typeface="Arial"/>
              </a:rPr>
              <a:t>tooth </a:t>
            </a:r>
            <a:r>
              <a:rPr sz="2800" spc="-5" dirty="0">
                <a:solidFill>
                  <a:srgbClr val="FFFFFF"/>
                </a:solidFill>
                <a:latin typeface="Arial"/>
                <a:cs typeface="Arial"/>
              </a:rPr>
              <a:t>to be  moved is very effective. This </a:t>
            </a:r>
            <a:r>
              <a:rPr sz="2800" dirty="0">
                <a:solidFill>
                  <a:srgbClr val="FFFFFF"/>
                </a:solidFill>
                <a:latin typeface="Arial"/>
                <a:cs typeface="Arial"/>
              </a:rPr>
              <a:t>appliance </a:t>
            </a:r>
            <a:r>
              <a:rPr sz="2800" spc="-5" dirty="0">
                <a:solidFill>
                  <a:srgbClr val="FFFFFF"/>
                </a:solidFill>
                <a:latin typeface="Arial"/>
                <a:cs typeface="Arial"/>
              </a:rPr>
              <a:t>is  the ideal </a:t>
            </a:r>
            <a:r>
              <a:rPr sz="2800" dirty="0">
                <a:solidFill>
                  <a:srgbClr val="FFFFFF"/>
                </a:solidFill>
                <a:latin typeface="Arial"/>
                <a:cs typeface="Arial"/>
              </a:rPr>
              <a:t>design for tipping one </a:t>
            </a:r>
            <a:r>
              <a:rPr sz="2800" spc="-5" dirty="0">
                <a:solidFill>
                  <a:srgbClr val="FFFFFF"/>
                </a:solidFill>
                <a:latin typeface="Arial"/>
                <a:cs typeface="Arial"/>
              </a:rPr>
              <a:t>molar .</a:t>
            </a:r>
            <a:endParaRPr sz="2800">
              <a:latin typeface="Arial"/>
              <a:cs typeface="Arial"/>
            </a:endParaRPr>
          </a:p>
          <a:p>
            <a:pPr marL="396240" marR="5080" indent="-384175">
              <a:lnSpc>
                <a:spcPts val="2690"/>
              </a:lnSpc>
              <a:spcBef>
                <a:spcPts val="650"/>
              </a:spcBef>
              <a:buClr>
                <a:srgbClr val="6D9FAF"/>
              </a:buClr>
              <a:buSzPct val="80357"/>
              <a:buChar char=""/>
              <a:tabLst>
                <a:tab pos="396240" algn="l"/>
                <a:tab pos="396875" algn="l"/>
              </a:tabLst>
            </a:pPr>
            <a:r>
              <a:rPr sz="2800" spc="-5" dirty="0">
                <a:solidFill>
                  <a:srgbClr val="FFFFFF"/>
                </a:solidFill>
                <a:latin typeface="Arial"/>
                <a:cs typeface="Arial"/>
              </a:rPr>
              <a:t>One </a:t>
            </a:r>
            <a:r>
              <a:rPr sz="2800" dirty="0">
                <a:solidFill>
                  <a:srgbClr val="FFFFFF"/>
                </a:solidFill>
                <a:latin typeface="Arial"/>
                <a:cs typeface="Arial"/>
              </a:rPr>
              <a:t>posterior tooth </a:t>
            </a:r>
            <a:r>
              <a:rPr sz="2800" spc="-5" dirty="0">
                <a:solidFill>
                  <a:srgbClr val="FFFFFF"/>
                </a:solidFill>
                <a:latin typeface="Arial"/>
                <a:cs typeface="Arial"/>
              </a:rPr>
              <a:t>can be moved up to 3  mm </a:t>
            </a:r>
            <a:r>
              <a:rPr sz="2800" dirty="0">
                <a:solidFill>
                  <a:srgbClr val="FFFFFF"/>
                </a:solidFill>
                <a:latin typeface="Arial"/>
                <a:cs typeface="Arial"/>
              </a:rPr>
              <a:t>distally </a:t>
            </a:r>
            <a:r>
              <a:rPr sz="2800" spc="-5" dirty="0">
                <a:solidFill>
                  <a:srgbClr val="FFFFFF"/>
                </a:solidFill>
                <a:latin typeface="Arial"/>
                <a:cs typeface="Arial"/>
              </a:rPr>
              <a:t>during 3 to 4 months</a:t>
            </a:r>
            <a:r>
              <a:rPr sz="2800" spc="35" dirty="0">
                <a:solidFill>
                  <a:srgbClr val="FFFFFF"/>
                </a:solidFill>
                <a:latin typeface="Arial"/>
                <a:cs typeface="Arial"/>
              </a:rPr>
              <a:t> </a:t>
            </a:r>
            <a:r>
              <a:rPr sz="2800" spc="-5" dirty="0">
                <a:solidFill>
                  <a:srgbClr val="FFFFFF"/>
                </a:solidFill>
                <a:latin typeface="Arial"/>
                <a:cs typeface="Arial"/>
              </a:rPr>
              <a:t>of</a:t>
            </a:r>
            <a:endParaRPr sz="2800">
              <a:latin typeface="Arial"/>
              <a:cs typeface="Arial"/>
            </a:endParaRPr>
          </a:p>
          <a:p>
            <a:pPr marL="396240" marR="610235" indent="8890">
              <a:lnSpc>
                <a:spcPts val="2690"/>
              </a:lnSpc>
              <a:spcBef>
                <a:spcPts val="670"/>
              </a:spcBef>
            </a:pPr>
            <a:r>
              <a:rPr sz="2800" spc="-5" dirty="0">
                <a:solidFill>
                  <a:srgbClr val="FFFFFF"/>
                </a:solidFill>
                <a:latin typeface="Arial"/>
                <a:cs typeface="Arial"/>
              </a:rPr>
              <a:t>full-time </a:t>
            </a:r>
            <a:r>
              <a:rPr sz="2800" dirty="0">
                <a:solidFill>
                  <a:srgbClr val="FFFFFF"/>
                </a:solidFill>
                <a:latin typeface="Arial"/>
                <a:cs typeface="Arial"/>
              </a:rPr>
              <a:t>appliance </a:t>
            </a:r>
            <a:r>
              <a:rPr sz="2800" spc="-35" dirty="0">
                <a:solidFill>
                  <a:srgbClr val="FFFFFF"/>
                </a:solidFill>
                <a:latin typeface="Arial"/>
                <a:cs typeface="Arial"/>
              </a:rPr>
              <a:t>wear. </a:t>
            </a:r>
            <a:r>
              <a:rPr sz="2800" spc="-5" dirty="0">
                <a:solidFill>
                  <a:srgbClr val="FFFFFF"/>
                </a:solidFill>
                <a:latin typeface="Arial"/>
                <a:cs typeface="Arial"/>
              </a:rPr>
              <a:t>The </a:t>
            </a:r>
            <a:r>
              <a:rPr sz="2800" dirty="0">
                <a:solidFill>
                  <a:srgbClr val="FFFFFF"/>
                </a:solidFill>
                <a:latin typeface="Arial"/>
                <a:cs typeface="Arial"/>
              </a:rPr>
              <a:t>spring </a:t>
            </a:r>
            <a:r>
              <a:rPr sz="2800" spc="-5" dirty="0">
                <a:solidFill>
                  <a:srgbClr val="FFFFFF"/>
                </a:solidFill>
                <a:latin typeface="Arial"/>
                <a:cs typeface="Arial"/>
              </a:rPr>
              <a:t>is  </a:t>
            </a:r>
            <a:r>
              <a:rPr sz="2800" dirty="0">
                <a:solidFill>
                  <a:srgbClr val="FFFFFF"/>
                </a:solidFill>
                <a:latin typeface="Arial"/>
                <a:cs typeface="Arial"/>
              </a:rPr>
              <a:t>activated</a:t>
            </a:r>
            <a:r>
              <a:rPr sz="2800" spc="-25" dirty="0">
                <a:solidFill>
                  <a:srgbClr val="FFFFFF"/>
                </a:solidFill>
                <a:latin typeface="Arial"/>
                <a:cs typeface="Arial"/>
              </a:rPr>
              <a:t> </a:t>
            </a:r>
            <a:r>
              <a:rPr sz="2800" spc="-5" dirty="0">
                <a:solidFill>
                  <a:srgbClr val="FFFFFF"/>
                </a:solidFill>
                <a:latin typeface="Arial"/>
                <a:cs typeface="Arial"/>
              </a:rPr>
              <a:t>approximately</a:t>
            </a:r>
            <a:endParaRPr sz="2800">
              <a:latin typeface="Arial"/>
              <a:cs typeface="Arial"/>
            </a:endParaRPr>
          </a:p>
          <a:p>
            <a:pPr marL="396240" marR="234315" indent="8890">
              <a:lnSpc>
                <a:spcPts val="2690"/>
              </a:lnSpc>
              <a:spcBef>
                <a:spcPts val="665"/>
              </a:spcBef>
            </a:pPr>
            <a:r>
              <a:rPr sz="2800" spc="-5" dirty="0">
                <a:solidFill>
                  <a:srgbClr val="FFFFFF"/>
                </a:solidFill>
                <a:latin typeface="Arial"/>
                <a:cs typeface="Arial"/>
              </a:rPr>
              <a:t>2 mm to produce I mm of movement per  month</a:t>
            </a:r>
            <a:endParaRPr sz="2800">
              <a:latin typeface="Arial"/>
              <a:cs typeface="Aria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600" y="1981200"/>
            <a:ext cx="4048125" cy="2466975"/>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grpSp>
        <p:nvGrpSpPr>
          <p:cNvPr id="3" name="object 3"/>
          <p:cNvGrpSpPr/>
          <p:nvPr/>
        </p:nvGrpSpPr>
        <p:grpSpPr>
          <a:xfrm>
            <a:off x="4419600" y="1676400"/>
            <a:ext cx="4095750" cy="4953000"/>
            <a:chOff x="4419600" y="1676400"/>
            <a:chExt cx="4095750" cy="4953000"/>
          </a:xfrm>
        </p:grpSpPr>
        <p:sp>
          <p:nvSpPr>
            <p:cNvPr id="4" name="object 4"/>
            <p:cNvSpPr/>
            <p:nvPr/>
          </p:nvSpPr>
          <p:spPr>
            <a:xfrm>
              <a:off x="4419600" y="1676400"/>
              <a:ext cx="3943350" cy="243840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4495800" y="4114800"/>
              <a:ext cx="4019550" cy="2514600"/>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gr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0219" y="505790"/>
            <a:ext cx="6707505" cy="382797"/>
          </a:xfrm>
          <a:prstGeom prst="rect">
            <a:avLst/>
          </a:prstGeom>
        </p:spPr>
        <p:txBody>
          <a:bodyPr vert="horz" wrap="square" lIns="0" tIns="13335" rIns="0" bIns="0" rtlCol="0">
            <a:spAutoFit/>
          </a:bodyPr>
          <a:lstStyle/>
          <a:p>
            <a:pPr marL="12700">
              <a:lnSpc>
                <a:spcPct val="100000"/>
              </a:lnSpc>
              <a:spcBef>
                <a:spcPts val="105"/>
              </a:spcBef>
            </a:pPr>
            <a:r>
              <a:rPr sz="2400" dirty="0">
                <a:latin typeface="Times New Roman" pitchFamily="18" charset="0"/>
                <a:cs typeface="Times New Roman" pitchFamily="18" charset="0"/>
              </a:rPr>
              <a:t>Mandibular Space</a:t>
            </a:r>
            <a:r>
              <a:rPr sz="2400" spc="-150" dirty="0">
                <a:latin typeface="Times New Roman" pitchFamily="18" charset="0"/>
                <a:cs typeface="Times New Roman" pitchFamily="18" charset="0"/>
              </a:rPr>
              <a:t> </a:t>
            </a:r>
            <a:r>
              <a:rPr sz="2400" dirty="0">
                <a:latin typeface="Times New Roman" pitchFamily="18" charset="0"/>
                <a:cs typeface="Times New Roman" pitchFamily="18" charset="0"/>
              </a:rPr>
              <a:t>Regaining</a:t>
            </a:r>
          </a:p>
        </p:txBody>
      </p:sp>
      <p:sp>
        <p:nvSpPr>
          <p:cNvPr id="3" name="object 3"/>
          <p:cNvSpPr txBox="1"/>
          <p:nvPr/>
        </p:nvSpPr>
        <p:spPr>
          <a:xfrm>
            <a:off x="572516" y="1622805"/>
            <a:ext cx="6646545" cy="3866515"/>
          </a:xfrm>
          <a:prstGeom prst="rect">
            <a:avLst/>
          </a:prstGeom>
        </p:spPr>
        <p:txBody>
          <a:bodyPr vert="horz" wrap="square" lIns="0" tIns="12700" rIns="0" bIns="0" rtlCol="0">
            <a:spAutoFit/>
          </a:bodyPr>
          <a:lstStyle/>
          <a:p>
            <a:pPr marL="396240" marR="298450" indent="-384175">
              <a:lnSpc>
                <a:spcPct val="100000"/>
              </a:lnSpc>
              <a:spcBef>
                <a:spcPts val="100"/>
              </a:spcBef>
              <a:buClr>
                <a:srgbClr val="6D9FAF"/>
              </a:buClr>
              <a:buSzPct val="80000"/>
              <a:buChar char=""/>
              <a:tabLst>
                <a:tab pos="396875" algn="l"/>
              </a:tabLst>
            </a:pPr>
            <a:r>
              <a:rPr sz="3000" dirty="0">
                <a:solidFill>
                  <a:srgbClr val="FFFFFF"/>
                </a:solidFill>
                <a:latin typeface="Arial"/>
                <a:cs typeface="Arial"/>
              </a:rPr>
              <a:t>For </a:t>
            </a:r>
            <a:r>
              <a:rPr sz="3000" spc="-5" dirty="0">
                <a:solidFill>
                  <a:srgbClr val="FFFFFF"/>
                </a:solidFill>
                <a:latin typeface="Arial"/>
                <a:cs typeface="Arial"/>
              </a:rPr>
              <a:t>unilateral </a:t>
            </a:r>
            <a:r>
              <a:rPr sz="3000" dirty="0">
                <a:solidFill>
                  <a:srgbClr val="FFFFFF"/>
                </a:solidFill>
                <a:latin typeface="Arial"/>
                <a:cs typeface="Arial"/>
              </a:rPr>
              <a:t>mandibular </a:t>
            </a:r>
            <a:r>
              <a:rPr sz="3000" spc="-5" dirty="0">
                <a:solidFill>
                  <a:srgbClr val="FFFFFF"/>
                </a:solidFill>
                <a:latin typeface="Arial"/>
                <a:cs typeface="Arial"/>
              </a:rPr>
              <a:t>space  regaining, </a:t>
            </a:r>
            <a:r>
              <a:rPr sz="3000" dirty="0">
                <a:solidFill>
                  <a:srgbClr val="FFFFFF"/>
                </a:solidFill>
                <a:latin typeface="Arial"/>
                <a:cs typeface="Arial"/>
              </a:rPr>
              <a:t>the </a:t>
            </a:r>
            <a:r>
              <a:rPr sz="3000" spc="-5" dirty="0">
                <a:solidFill>
                  <a:srgbClr val="FFFFFF"/>
                </a:solidFill>
                <a:latin typeface="Arial"/>
                <a:cs typeface="Arial"/>
              </a:rPr>
              <a:t>best </a:t>
            </a:r>
            <a:r>
              <a:rPr sz="3000" dirty="0">
                <a:solidFill>
                  <a:srgbClr val="FFFFFF"/>
                </a:solidFill>
                <a:latin typeface="Arial"/>
                <a:cs typeface="Arial"/>
              </a:rPr>
              <a:t>choice is a</a:t>
            </a:r>
            <a:r>
              <a:rPr sz="3000" spc="-100" dirty="0">
                <a:solidFill>
                  <a:srgbClr val="FFFFFF"/>
                </a:solidFill>
                <a:latin typeface="Arial"/>
                <a:cs typeface="Arial"/>
              </a:rPr>
              <a:t> </a:t>
            </a:r>
            <a:r>
              <a:rPr sz="3000" dirty="0">
                <a:solidFill>
                  <a:srgbClr val="FFFFFF"/>
                </a:solidFill>
                <a:latin typeface="Arial"/>
                <a:cs typeface="Arial"/>
              </a:rPr>
              <a:t>fixed  </a:t>
            </a:r>
            <a:r>
              <a:rPr sz="3000" spc="-5" dirty="0">
                <a:solidFill>
                  <a:srgbClr val="FFFFFF"/>
                </a:solidFill>
                <a:latin typeface="Arial"/>
                <a:cs typeface="Arial"/>
              </a:rPr>
              <a:t>appliance and an</a:t>
            </a:r>
            <a:r>
              <a:rPr sz="3000" spc="-60" dirty="0">
                <a:solidFill>
                  <a:srgbClr val="FFFFFF"/>
                </a:solidFill>
                <a:latin typeface="Arial"/>
                <a:cs typeface="Arial"/>
              </a:rPr>
              <a:t> </a:t>
            </a:r>
            <a:r>
              <a:rPr sz="3000" dirty="0">
                <a:solidFill>
                  <a:srgbClr val="FFFFFF"/>
                </a:solidFill>
                <a:latin typeface="Arial"/>
                <a:cs typeface="Arial"/>
              </a:rPr>
              <a:t>archwire</a:t>
            </a:r>
            <a:endParaRPr sz="3000">
              <a:latin typeface="Arial"/>
              <a:cs typeface="Arial"/>
            </a:endParaRPr>
          </a:p>
          <a:p>
            <a:pPr marL="396240" marR="5080" indent="-384175">
              <a:lnSpc>
                <a:spcPct val="100000"/>
              </a:lnSpc>
              <a:spcBef>
                <a:spcPts val="720"/>
              </a:spcBef>
              <a:buClr>
                <a:srgbClr val="6D9FAF"/>
              </a:buClr>
              <a:buSzPct val="80000"/>
              <a:buChar char=""/>
              <a:tabLst>
                <a:tab pos="396875" algn="l"/>
              </a:tabLst>
            </a:pPr>
            <a:r>
              <a:rPr sz="3000" spc="-5" dirty="0">
                <a:solidFill>
                  <a:srgbClr val="FFFFFF"/>
                </a:solidFill>
                <a:latin typeface="Arial"/>
                <a:cs typeface="Arial"/>
              </a:rPr>
              <a:t>a </a:t>
            </a:r>
            <a:r>
              <a:rPr sz="3000" dirty="0">
                <a:solidFill>
                  <a:srgbClr val="FFFFFF"/>
                </a:solidFill>
                <a:latin typeface="Arial"/>
                <a:cs typeface="Arial"/>
              </a:rPr>
              <a:t>lingual </a:t>
            </a:r>
            <a:r>
              <a:rPr sz="3000" spc="-5" dirty="0">
                <a:solidFill>
                  <a:srgbClr val="FFFFFF"/>
                </a:solidFill>
                <a:latin typeface="Arial"/>
                <a:cs typeface="Arial"/>
              </a:rPr>
              <a:t>arch can be used </a:t>
            </a:r>
            <a:r>
              <a:rPr sz="3000" dirty="0">
                <a:solidFill>
                  <a:srgbClr val="FFFFFF"/>
                </a:solidFill>
                <a:latin typeface="Arial"/>
                <a:cs typeface="Arial"/>
              </a:rPr>
              <a:t>to </a:t>
            </a:r>
            <a:r>
              <a:rPr sz="3000" spc="-110" dirty="0">
                <a:solidFill>
                  <a:srgbClr val="FFFFFF"/>
                </a:solidFill>
                <a:latin typeface="Arial"/>
                <a:cs typeface="Arial"/>
              </a:rPr>
              <a:t>support  </a:t>
            </a:r>
            <a:r>
              <a:rPr sz="3000" dirty="0">
                <a:solidFill>
                  <a:srgbClr val="FFFFFF"/>
                </a:solidFill>
                <a:latin typeface="Arial"/>
                <a:cs typeface="Arial"/>
              </a:rPr>
              <a:t>the </a:t>
            </a:r>
            <a:r>
              <a:rPr sz="3000" spc="-5" dirty="0">
                <a:solidFill>
                  <a:srgbClr val="FFFFFF"/>
                </a:solidFill>
                <a:latin typeface="Arial"/>
                <a:cs typeface="Arial"/>
              </a:rPr>
              <a:t>tooth </a:t>
            </a:r>
            <a:r>
              <a:rPr sz="3000" dirty="0">
                <a:solidFill>
                  <a:srgbClr val="FFFFFF"/>
                </a:solidFill>
                <a:latin typeface="Arial"/>
                <a:cs typeface="Arial"/>
              </a:rPr>
              <a:t>movement </a:t>
            </a:r>
            <a:r>
              <a:rPr sz="3000" spc="-5" dirty="0">
                <a:solidFill>
                  <a:srgbClr val="FFFFFF"/>
                </a:solidFill>
                <a:latin typeface="Arial"/>
                <a:cs typeface="Arial"/>
              </a:rPr>
              <a:t>and provide  anchorage when used in</a:t>
            </a:r>
            <a:r>
              <a:rPr sz="3000" spc="-35" dirty="0">
                <a:solidFill>
                  <a:srgbClr val="FFFFFF"/>
                </a:solidFill>
                <a:latin typeface="Arial"/>
                <a:cs typeface="Arial"/>
              </a:rPr>
              <a:t> </a:t>
            </a:r>
            <a:r>
              <a:rPr sz="3000" spc="-5" dirty="0">
                <a:solidFill>
                  <a:srgbClr val="FFFFFF"/>
                </a:solidFill>
                <a:latin typeface="Arial"/>
                <a:cs typeface="Arial"/>
              </a:rPr>
              <a:t>conjunction</a:t>
            </a:r>
            <a:endParaRPr sz="3000">
              <a:latin typeface="Arial"/>
              <a:cs typeface="Arial"/>
            </a:endParaRPr>
          </a:p>
          <a:p>
            <a:pPr marL="396240" marR="492125" indent="-67310">
              <a:lnSpc>
                <a:spcPct val="100000"/>
              </a:lnSpc>
              <a:spcBef>
                <a:spcPts val="725"/>
              </a:spcBef>
            </a:pPr>
            <a:r>
              <a:rPr sz="3000" dirty="0">
                <a:solidFill>
                  <a:srgbClr val="FFFFFF"/>
                </a:solidFill>
                <a:latin typeface="Arial"/>
                <a:cs typeface="Arial"/>
              </a:rPr>
              <a:t>with </a:t>
            </a:r>
            <a:r>
              <a:rPr sz="3000" spc="-5" dirty="0">
                <a:solidFill>
                  <a:srgbClr val="FFFFFF"/>
                </a:solidFill>
                <a:latin typeface="Arial"/>
                <a:cs typeface="Arial"/>
              </a:rPr>
              <a:t>a segmental </a:t>
            </a:r>
            <a:r>
              <a:rPr sz="3000" dirty="0">
                <a:solidFill>
                  <a:srgbClr val="FFFFFF"/>
                </a:solidFill>
                <a:latin typeface="Arial"/>
                <a:cs typeface="Arial"/>
              </a:rPr>
              <a:t>archwire </a:t>
            </a:r>
            <a:r>
              <a:rPr sz="3000" spc="-5" dirty="0">
                <a:solidFill>
                  <a:srgbClr val="FFFFFF"/>
                </a:solidFill>
                <a:latin typeface="Arial"/>
                <a:cs typeface="Arial"/>
              </a:rPr>
              <a:t>and</a:t>
            </a:r>
            <a:r>
              <a:rPr sz="3000" spc="-80" dirty="0">
                <a:solidFill>
                  <a:srgbClr val="FFFFFF"/>
                </a:solidFill>
                <a:latin typeface="Arial"/>
                <a:cs typeface="Arial"/>
              </a:rPr>
              <a:t> </a:t>
            </a:r>
            <a:r>
              <a:rPr sz="3000" spc="-5" dirty="0">
                <a:solidFill>
                  <a:srgbClr val="FFFFFF"/>
                </a:solidFill>
                <a:latin typeface="Arial"/>
                <a:cs typeface="Arial"/>
              </a:rPr>
              <a:t>coil  spring</a:t>
            </a:r>
            <a:endParaRPr sz="3000">
              <a:latin typeface="Arial"/>
              <a:cs typeface="Arial"/>
            </a:endParaRPr>
          </a:p>
        </p:txBody>
      </p:sp>
      <p:sp>
        <p:nvSpPr>
          <p:cNvPr id="4" name="object 3"/>
          <p:cNvSpPr/>
          <p:nvPr/>
        </p:nvSpPr>
        <p:spPr>
          <a:xfrm>
            <a:off x="7086600" y="304801"/>
            <a:ext cx="2057400" cy="27432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0219" y="505790"/>
            <a:ext cx="6707505" cy="382797"/>
          </a:xfrm>
          <a:prstGeom prst="rect">
            <a:avLst/>
          </a:prstGeom>
        </p:spPr>
        <p:txBody>
          <a:bodyPr vert="horz" wrap="square" lIns="0" tIns="13335" rIns="0" bIns="0" rtlCol="0">
            <a:spAutoFit/>
          </a:bodyPr>
          <a:lstStyle/>
          <a:p>
            <a:pPr marL="12700">
              <a:lnSpc>
                <a:spcPct val="100000"/>
              </a:lnSpc>
              <a:spcBef>
                <a:spcPts val="105"/>
              </a:spcBef>
            </a:pPr>
            <a:r>
              <a:rPr sz="2400" dirty="0">
                <a:latin typeface="Times New Roman" pitchFamily="18" charset="0"/>
                <a:cs typeface="Times New Roman" pitchFamily="18" charset="0"/>
              </a:rPr>
              <a:t>Mandibular Space</a:t>
            </a:r>
            <a:r>
              <a:rPr sz="2400" spc="-150" dirty="0">
                <a:latin typeface="Times New Roman" pitchFamily="18" charset="0"/>
                <a:cs typeface="Times New Roman" pitchFamily="18" charset="0"/>
              </a:rPr>
              <a:t> </a:t>
            </a:r>
            <a:r>
              <a:rPr sz="2400" dirty="0">
                <a:latin typeface="Times New Roman" pitchFamily="18" charset="0"/>
                <a:cs typeface="Times New Roman" pitchFamily="18" charset="0"/>
              </a:rPr>
              <a:t>Regaining</a:t>
            </a:r>
          </a:p>
        </p:txBody>
      </p:sp>
      <p:sp>
        <p:nvSpPr>
          <p:cNvPr id="3" name="object 3"/>
          <p:cNvSpPr txBox="1"/>
          <p:nvPr/>
        </p:nvSpPr>
        <p:spPr>
          <a:xfrm>
            <a:off x="572516" y="1531362"/>
            <a:ext cx="6795134" cy="2220595"/>
          </a:xfrm>
          <a:prstGeom prst="rect">
            <a:avLst/>
          </a:prstGeom>
        </p:spPr>
        <p:txBody>
          <a:bodyPr vert="horz" wrap="square" lIns="0" tIns="12065" rIns="0" bIns="0" rtlCol="0">
            <a:spAutoFit/>
          </a:bodyPr>
          <a:lstStyle/>
          <a:p>
            <a:pPr marL="542925" marR="5080" indent="-530860">
              <a:lnSpc>
                <a:spcPct val="120100"/>
              </a:lnSpc>
              <a:spcBef>
                <a:spcPts val="95"/>
              </a:spcBef>
            </a:pPr>
            <a:r>
              <a:rPr sz="2400" spc="450" dirty="0">
                <a:solidFill>
                  <a:srgbClr val="6D9FAF"/>
                </a:solidFill>
                <a:latin typeface="Arial"/>
                <a:cs typeface="Arial"/>
              </a:rPr>
              <a:t> </a:t>
            </a:r>
            <a:r>
              <a:rPr sz="3000" dirty="0">
                <a:solidFill>
                  <a:srgbClr val="FFFFFF"/>
                </a:solidFill>
                <a:latin typeface="Arial"/>
                <a:cs typeface="Arial"/>
              </a:rPr>
              <a:t>If </a:t>
            </a:r>
            <a:r>
              <a:rPr sz="3000" spc="-5" dirty="0">
                <a:solidFill>
                  <a:srgbClr val="FFFFFF"/>
                </a:solidFill>
                <a:latin typeface="Arial"/>
                <a:cs typeface="Arial"/>
              </a:rPr>
              <a:t>space has been </a:t>
            </a:r>
            <a:r>
              <a:rPr sz="3000" dirty="0">
                <a:solidFill>
                  <a:srgbClr val="FFFFFF"/>
                </a:solidFill>
                <a:latin typeface="Arial"/>
                <a:cs typeface="Arial"/>
              </a:rPr>
              <a:t>lost </a:t>
            </a:r>
            <a:r>
              <a:rPr sz="3000" spc="-5" dirty="0">
                <a:solidFill>
                  <a:srgbClr val="FFFFFF"/>
                </a:solidFill>
                <a:latin typeface="Arial"/>
                <a:cs typeface="Arial"/>
              </a:rPr>
              <a:t>bilaterally</a:t>
            </a:r>
            <a:r>
              <a:rPr sz="3000" spc="-260" dirty="0">
                <a:solidFill>
                  <a:srgbClr val="FFFFFF"/>
                </a:solidFill>
                <a:latin typeface="Arial"/>
                <a:cs typeface="Arial"/>
              </a:rPr>
              <a:t> </a:t>
            </a:r>
            <a:r>
              <a:rPr sz="3000" spc="-155" dirty="0">
                <a:solidFill>
                  <a:srgbClr val="FFFFFF"/>
                </a:solidFill>
                <a:latin typeface="Arial"/>
                <a:cs typeface="Arial"/>
              </a:rPr>
              <a:t>there  </a:t>
            </a:r>
            <a:r>
              <a:rPr sz="3000" dirty="0">
                <a:solidFill>
                  <a:srgbClr val="FFFFFF"/>
                </a:solidFill>
                <a:latin typeface="Arial"/>
                <a:cs typeface="Arial"/>
              </a:rPr>
              <a:t>are two</a:t>
            </a:r>
            <a:r>
              <a:rPr sz="3000" spc="-20" dirty="0">
                <a:solidFill>
                  <a:srgbClr val="FFFFFF"/>
                </a:solidFill>
                <a:latin typeface="Arial"/>
                <a:cs typeface="Arial"/>
              </a:rPr>
              <a:t> </a:t>
            </a:r>
            <a:r>
              <a:rPr sz="3000" dirty="0">
                <a:solidFill>
                  <a:srgbClr val="FFFFFF"/>
                </a:solidFill>
                <a:latin typeface="Arial"/>
                <a:cs typeface="Arial"/>
              </a:rPr>
              <a:t>choice:</a:t>
            </a:r>
            <a:endParaRPr sz="3000">
              <a:latin typeface="Arial"/>
              <a:cs typeface="Arial"/>
            </a:endParaRPr>
          </a:p>
          <a:p>
            <a:pPr marL="455930" indent="-443865">
              <a:lnSpc>
                <a:spcPct val="100000"/>
              </a:lnSpc>
              <a:spcBef>
                <a:spcPts val="720"/>
              </a:spcBef>
              <a:buAutoNum type="arabicParenR"/>
              <a:tabLst>
                <a:tab pos="456565" algn="l"/>
              </a:tabLst>
            </a:pPr>
            <a:r>
              <a:rPr sz="3000" spc="-5" dirty="0">
                <a:solidFill>
                  <a:srgbClr val="FFFFFF"/>
                </a:solidFill>
                <a:latin typeface="Arial"/>
                <a:cs typeface="Arial"/>
              </a:rPr>
              <a:t>an adjustable </a:t>
            </a:r>
            <a:r>
              <a:rPr sz="3000" dirty="0">
                <a:solidFill>
                  <a:srgbClr val="FFFFFF"/>
                </a:solidFill>
                <a:latin typeface="Arial"/>
                <a:cs typeface="Arial"/>
              </a:rPr>
              <a:t>lingual </a:t>
            </a:r>
            <a:r>
              <a:rPr sz="3000" spc="-5" dirty="0">
                <a:solidFill>
                  <a:srgbClr val="FFFFFF"/>
                </a:solidFill>
                <a:latin typeface="Arial"/>
                <a:cs typeface="Arial"/>
              </a:rPr>
              <a:t>arch</a:t>
            </a:r>
            <a:r>
              <a:rPr sz="3000" spc="-90" dirty="0">
                <a:solidFill>
                  <a:srgbClr val="FFFFFF"/>
                </a:solidFill>
                <a:latin typeface="Arial"/>
                <a:cs typeface="Arial"/>
              </a:rPr>
              <a:t> </a:t>
            </a:r>
            <a:r>
              <a:rPr sz="3000" spc="-5" dirty="0">
                <a:solidFill>
                  <a:srgbClr val="FFFFFF"/>
                </a:solidFill>
                <a:latin typeface="Arial"/>
                <a:cs typeface="Arial"/>
              </a:rPr>
              <a:t>and</a:t>
            </a:r>
            <a:endParaRPr sz="3000">
              <a:latin typeface="Arial"/>
              <a:cs typeface="Arial"/>
            </a:endParaRPr>
          </a:p>
          <a:p>
            <a:pPr marL="455930" indent="-443865">
              <a:lnSpc>
                <a:spcPct val="100000"/>
              </a:lnSpc>
              <a:spcBef>
                <a:spcPts val="720"/>
              </a:spcBef>
              <a:buAutoNum type="arabicParenR"/>
              <a:tabLst>
                <a:tab pos="456565" algn="l"/>
              </a:tabLst>
            </a:pPr>
            <a:r>
              <a:rPr sz="3000" spc="-5" dirty="0">
                <a:solidFill>
                  <a:srgbClr val="FFFFFF"/>
                </a:solidFill>
                <a:latin typeface="Arial"/>
                <a:cs typeface="Arial"/>
              </a:rPr>
              <a:t>a lip</a:t>
            </a:r>
            <a:r>
              <a:rPr sz="3000" spc="-15" dirty="0">
                <a:solidFill>
                  <a:srgbClr val="FFFFFF"/>
                </a:solidFill>
                <a:latin typeface="Arial"/>
                <a:cs typeface="Arial"/>
              </a:rPr>
              <a:t> </a:t>
            </a:r>
            <a:r>
              <a:rPr sz="3000" spc="-30" dirty="0">
                <a:solidFill>
                  <a:srgbClr val="FFFFFF"/>
                </a:solidFill>
                <a:latin typeface="Arial"/>
                <a:cs typeface="Arial"/>
              </a:rPr>
              <a:t>bumper.</a:t>
            </a:r>
            <a:endParaRPr sz="3000">
              <a:latin typeface="Arial"/>
              <a:cs typeface="Aria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0219" y="467690"/>
            <a:ext cx="4213860" cy="726440"/>
          </a:xfrm>
          <a:prstGeom prst="rect">
            <a:avLst/>
          </a:prstGeom>
        </p:spPr>
        <p:txBody>
          <a:bodyPr vert="horz" wrap="square" lIns="0" tIns="12065" rIns="0" bIns="0" rtlCol="0">
            <a:spAutoFit/>
          </a:bodyPr>
          <a:lstStyle/>
          <a:p>
            <a:pPr marL="12700">
              <a:lnSpc>
                <a:spcPct val="100000"/>
              </a:lnSpc>
              <a:spcBef>
                <a:spcPts val="95"/>
              </a:spcBef>
            </a:pPr>
            <a:r>
              <a:rPr sz="4600" spc="-5" dirty="0"/>
              <a:t>Serial</a:t>
            </a:r>
            <a:r>
              <a:rPr sz="4600" spc="-75" dirty="0"/>
              <a:t> </a:t>
            </a:r>
            <a:r>
              <a:rPr sz="4600" dirty="0"/>
              <a:t>extraction</a:t>
            </a:r>
            <a:endParaRPr sz="4600"/>
          </a:p>
        </p:txBody>
      </p:sp>
      <p:sp>
        <p:nvSpPr>
          <p:cNvPr id="3" name="object 3"/>
          <p:cNvSpPr txBox="1"/>
          <p:nvPr/>
        </p:nvSpPr>
        <p:spPr>
          <a:xfrm>
            <a:off x="572516" y="1531362"/>
            <a:ext cx="7885684" cy="5473292"/>
          </a:xfrm>
          <a:prstGeom prst="rect">
            <a:avLst/>
          </a:prstGeom>
        </p:spPr>
        <p:txBody>
          <a:bodyPr vert="horz" wrap="square" lIns="0" tIns="104139" rIns="0" bIns="0" rtlCol="0">
            <a:spAutoFit/>
          </a:bodyPr>
          <a:lstStyle/>
          <a:p>
            <a:pPr marL="12700">
              <a:lnSpc>
                <a:spcPct val="100000"/>
              </a:lnSpc>
              <a:spcBef>
                <a:spcPts val="819"/>
              </a:spcBef>
            </a:pPr>
            <a:r>
              <a:rPr lang="en-US" sz="3000" b="1" spc="-10" dirty="0" smtClean="0">
                <a:solidFill>
                  <a:srgbClr val="FFFFFF"/>
                </a:solidFill>
                <a:uFill>
                  <a:solidFill>
                    <a:srgbClr val="FFFFFF"/>
                  </a:solidFill>
                </a:uFill>
                <a:latin typeface="Arial"/>
                <a:cs typeface="Arial"/>
              </a:rPr>
              <a:t>Usually initiated in the early mixed dentition.</a:t>
            </a:r>
          </a:p>
          <a:p>
            <a:pPr marL="12700">
              <a:lnSpc>
                <a:spcPct val="100000"/>
              </a:lnSpc>
              <a:spcBef>
                <a:spcPts val="819"/>
              </a:spcBef>
            </a:pPr>
            <a:r>
              <a:rPr lang="en-US" sz="3000" b="1" spc="-10" dirty="0" smtClean="0">
                <a:solidFill>
                  <a:srgbClr val="FFFFFF"/>
                </a:solidFill>
                <a:uFill>
                  <a:solidFill>
                    <a:srgbClr val="FFFFFF"/>
                  </a:solidFill>
                </a:uFill>
                <a:latin typeface="Arial"/>
                <a:cs typeface="Arial"/>
              </a:rPr>
              <a:t>Planned extraction of certain deciduous teeth and permanent teeth in an orderly sequence.</a:t>
            </a:r>
            <a:r>
              <a:rPr sz="3000" b="1" spc="-10" smtClean="0">
                <a:solidFill>
                  <a:srgbClr val="FFFFFF"/>
                </a:solidFill>
                <a:uFill>
                  <a:solidFill>
                    <a:srgbClr val="FFFFFF"/>
                  </a:solidFill>
                </a:uFill>
                <a:latin typeface="Arial"/>
                <a:cs typeface="Arial"/>
              </a:rPr>
              <a:t> </a:t>
            </a:r>
            <a:endParaRPr lang="en-US" sz="3000" b="1" spc="-10" dirty="0" smtClean="0">
              <a:solidFill>
                <a:srgbClr val="FFFFFF"/>
              </a:solidFill>
              <a:uFill>
                <a:solidFill>
                  <a:srgbClr val="FFFFFF"/>
                </a:solidFill>
              </a:uFill>
              <a:latin typeface="Arial"/>
              <a:cs typeface="Arial"/>
            </a:endParaRPr>
          </a:p>
          <a:p>
            <a:pPr marL="12700">
              <a:lnSpc>
                <a:spcPct val="100000"/>
              </a:lnSpc>
              <a:spcBef>
                <a:spcPts val="819"/>
              </a:spcBef>
            </a:pPr>
            <a:r>
              <a:rPr sz="3000" b="1" u="heavy" spc="-5" smtClean="0">
                <a:solidFill>
                  <a:srgbClr val="FFFFFF"/>
                </a:solidFill>
                <a:uFill>
                  <a:solidFill>
                    <a:srgbClr val="FFFFFF"/>
                  </a:solidFill>
                </a:uFill>
                <a:latin typeface="Arial"/>
                <a:cs typeface="Arial"/>
              </a:rPr>
              <a:t>Indications</a:t>
            </a:r>
            <a:r>
              <a:rPr sz="3000" b="1" u="heavy" spc="-5" dirty="0">
                <a:solidFill>
                  <a:srgbClr val="FFFFFF"/>
                </a:solidFill>
                <a:uFill>
                  <a:solidFill>
                    <a:srgbClr val="FFFFFF"/>
                  </a:solidFill>
                </a:uFill>
                <a:latin typeface="Arial"/>
                <a:cs typeface="Arial"/>
              </a:rPr>
              <a:t>:</a:t>
            </a:r>
            <a:endParaRPr sz="3000">
              <a:latin typeface="Arial"/>
              <a:cs typeface="Arial"/>
            </a:endParaRPr>
          </a:p>
          <a:p>
            <a:pPr marL="12700" marR="2854960">
              <a:lnSpc>
                <a:spcPct val="120000"/>
              </a:lnSpc>
            </a:pPr>
            <a:r>
              <a:rPr sz="2000" spc="-5" dirty="0">
                <a:solidFill>
                  <a:srgbClr val="FFFFFF"/>
                </a:solidFill>
                <a:latin typeface="Arial"/>
                <a:cs typeface="Arial"/>
              </a:rPr>
              <a:t>1.Straight </a:t>
            </a:r>
            <a:r>
              <a:rPr sz="2000" spc="-5">
                <a:solidFill>
                  <a:srgbClr val="FFFFFF"/>
                </a:solidFill>
                <a:latin typeface="Arial"/>
                <a:cs typeface="Arial"/>
              </a:rPr>
              <a:t>profile  </a:t>
            </a:r>
            <a:endParaRPr lang="en-US" sz="2000" spc="-5" dirty="0" smtClean="0">
              <a:solidFill>
                <a:srgbClr val="FFFFFF"/>
              </a:solidFill>
              <a:latin typeface="Arial"/>
              <a:cs typeface="Arial"/>
            </a:endParaRPr>
          </a:p>
          <a:p>
            <a:pPr marL="12700" marR="2854960">
              <a:lnSpc>
                <a:spcPct val="120000"/>
              </a:lnSpc>
            </a:pPr>
            <a:r>
              <a:rPr sz="2000" spc="-5" smtClean="0">
                <a:solidFill>
                  <a:srgbClr val="FFFFFF"/>
                </a:solidFill>
                <a:latin typeface="Arial"/>
                <a:cs typeface="Arial"/>
              </a:rPr>
              <a:t>2.Class </a:t>
            </a:r>
            <a:r>
              <a:rPr sz="2000" dirty="0">
                <a:solidFill>
                  <a:srgbClr val="FFFFFF"/>
                </a:solidFill>
                <a:latin typeface="Arial"/>
                <a:cs typeface="Arial"/>
              </a:rPr>
              <a:t>I</a:t>
            </a:r>
            <a:r>
              <a:rPr sz="2000" spc="-80" dirty="0">
                <a:solidFill>
                  <a:srgbClr val="FFFFFF"/>
                </a:solidFill>
                <a:latin typeface="Arial"/>
                <a:cs typeface="Arial"/>
              </a:rPr>
              <a:t> </a:t>
            </a:r>
            <a:r>
              <a:rPr sz="2000" dirty="0">
                <a:solidFill>
                  <a:srgbClr val="FFFFFF"/>
                </a:solidFill>
                <a:latin typeface="Arial"/>
                <a:cs typeface="Arial"/>
              </a:rPr>
              <a:t>malocclusion</a:t>
            </a:r>
            <a:endParaRPr sz="2000">
              <a:latin typeface="Arial"/>
              <a:cs typeface="Arial"/>
            </a:endParaRPr>
          </a:p>
          <a:p>
            <a:pPr marL="396240" marR="5080" indent="-384175">
              <a:lnSpc>
                <a:spcPct val="100000"/>
              </a:lnSpc>
              <a:spcBef>
                <a:spcPts val="720"/>
              </a:spcBef>
            </a:pPr>
            <a:r>
              <a:rPr sz="2000">
                <a:solidFill>
                  <a:srgbClr val="FFFFFF"/>
                </a:solidFill>
                <a:latin typeface="Arial"/>
                <a:cs typeface="Arial"/>
              </a:rPr>
              <a:t>3</a:t>
            </a:r>
            <a:r>
              <a:rPr sz="2000" smtClean="0">
                <a:solidFill>
                  <a:srgbClr val="FFFFFF"/>
                </a:solidFill>
                <a:latin typeface="Arial"/>
                <a:cs typeface="Arial"/>
              </a:rPr>
              <a:t>.</a:t>
            </a:r>
            <a:r>
              <a:rPr lang="en-US" sz="2000" dirty="0" smtClean="0">
                <a:solidFill>
                  <a:srgbClr val="FFFFFF"/>
                </a:solidFill>
                <a:latin typeface="Arial"/>
                <a:cs typeface="Arial"/>
              </a:rPr>
              <a:t> </a:t>
            </a:r>
            <a:r>
              <a:rPr lang="en-US" sz="2000" dirty="0" err="1" smtClean="0">
                <a:solidFill>
                  <a:srgbClr val="FFFFFF"/>
                </a:solidFill>
                <a:latin typeface="Arial"/>
                <a:cs typeface="Arial"/>
              </a:rPr>
              <a:t>Ankylosis</a:t>
            </a:r>
            <a:r>
              <a:rPr lang="en-US" sz="2000" dirty="0" smtClean="0">
                <a:solidFill>
                  <a:srgbClr val="FFFFFF"/>
                </a:solidFill>
                <a:latin typeface="Arial"/>
                <a:cs typeface="Arial"/>
              </a:rPr>
              <a:t> of one or more teeth</a:t>
            </a:r>
          </a:p>
          <a:p>
            <a:pPr marL="396240" marR="5080" indent="-384175">
              <a:lnSpc>
                <a:spcPct val="100000"/>
              </a:lnSpc>
              <a:spcBef>
                <a:spcPts val="720"/>
              </a:spcBef>
            </a:pPr>
            <a:r>
              <a:rPr lang="en-US" sz="2000" dirty="0" smtClean="0">
                <a:solidFill>
                  <a:srgbClr val="FFFFFF"/>
                </a:solidFill>
                <a:latin typeface="Arial"/>
                <a:cs typeface="Arial"/>
              </a:rPr>
              <a:t>4. Where growth is not enough to overcome the discrepancy between tooth material and basal bone</a:t>
            </a:r>
          </a:p>
          <a:p>
            <a:pPr marL="396240" marR="5080" indent="-384175">
              <a:lnSpc>
                <a:spcPct val="100000"/>
              </a:lnSpc>
              <a:spcBef>
                <a:spcPts val="720"/>
              </a:spcBef>
            </a:pPr>
            <a:endParaRPr sz="3000">
              <a:latin typeface="Arial"/>
              <a:cs typeface="Arial"/>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0219" y="467690"/>
            <a:ext cx="4213860" cy="726440"/>
          </a:xfrm>
          <a:prstGeom prst="rect">
            <a:avLst/>
          </a:prstGeom>
        </p:spPr>
        <p:txBody>
          <a:bodyPr vert="horz" wrap="square" lIns="0" tIns="12065" rIns="0" bIns="0" rtlCol="0">
            <a:spAutoFit/>
          </a:bodyPr>
          <a:lstStyle/>
          <a:p>
            <a:pPr marL="12700">
              <a:lnSpc>
                <a:spcPct val="100000"/>
              </a:lnSpc>
              <a:spcBef>
                <a:spcPts val="95"/>
              </a:spcBef>
            </a:pPr>
            <a:r>
              <a:rPr sz="4600" spc="-5" dirty="0"/>
              <a:t>Serial</a:t>
            </a:r>
            <a:r>
              <a:rPr sz="4600" spc="-75" dirty="0"/>
              <a:t> </a:t>
            </a:r>
            <a:r>
              <a:rPr sz="4600" dirty="0"/>
              <a:t>extraction</a:t>
            </a:r>
            <a:endParaRPr sz="4600"/>
          </a:p>
        </p:txBody>
      </p:sp>
      <p:sp>
        <p:nvSpPr>
          <p:cNvPr id="3" name="object 3"/>
          <p:cNvSpPr txBox="1"/>
          <p:nvPr/>
        </p:nvSpPr>
        <p:spPr>
          <a:xfrm>
            <a:off x="572516" y="1531362"/>
            <a:ext cx="7885684" cy="3785651"/>
          </a:xfrm>
          <a:prstGeom prst="rect">
            <a:avLst/>
          </a:prstGeom>
        </p:spPr>
        <p:txBody>
          <a:bodyPr vert="horz" wrap="square" lIns="0" tIns="104139" rIns="0" bIns="0" rtlCol="0">
            <a:spAutoFit/>
          </a:bodyPr>
          <a:lstStyle/>
          <a:p>
            <a:pPr marL="12700">
              <a:lnSpc>
                <a:spcPct val="100000"/>
              </a:lnSpc>
              <a:spcBef>
                <a:spcPts val="819"/>
              </a:spcBef>
            </a:pPr>
            <a:r>
              <a:rPr sz="3000" b="1" u="heavy" spc="-5" dirty="0">
                <a:solidFill>
                  <a:srgbClr val="FFFFFF"/>
                </a:solidFill>
                <a:uFill>
                  <a:solidFill>
                    <a:srgbClr val="FFFFFF"/>
                  </a:solidFill>
                </a:uFill>
                <a:latin typeface="Arial"/>
                <a:cs typeface="Arial"/>
              </a:rPr>
              <a:t>Contraindications</a:t>
            </a:r>
            <a:r>
              <a:rPr sz="3000" spc="-5" dirty="0">
                <a:solidFill>
                  <a:srgbClr val="FFFFFF"/>
                </a:solidFill>
                <a:latin typeface="Arial"/>
                <a:cs typeface="Arial"/>
              </a:rPr>
              <a:t>:</a:t>
            </a:r>
            <a:endParaRPr sz="3000">
              <a:latin typeface="Arial"/>
              <a:cs typeface="Arial"/>
            </a:endParaRPr>
          </a:p>
          <a:p>
            <a:pPr marL="434340" indent="-422275">
              <a:lnSpc>
                <a:spcPct val="100000"/>
              </a:lnSpc>
              <a:spcBef>
                <a:spcPts val="720"/>
              </a:spcBef>
              <a:buAutoNum type="arabicPeriod"/>
              <a:tabLst>
                <a:tab pos="434975" algn="l"/>
              </a:tabLst>
            </a:pPr>
            <a:r>
              <a:rPr lang="en-US" sz="3000" dirty="0" smtClean="0">
                <a:solidFill>
                  <a:srgbClr val="FFFFFF"/>
                </a:solidFill>
                <a:latin typeface="Arial"/>
                <a:cs typeface="Arial"/>
              </a:rPr>
              <a:t>Spaced dentition</a:t>
            </a:r>
            <a:endParaRPr sz="3000">
              <a:latin typeface="Arial"/>
              <a:cs typeface="Arial"/>
            </a:endParaRPr>
          </a:p>
          <a:p>
            <a:pPr marL="434340" indent="-422275">
              <a:lnSpc>
                <a:spcPct val="100000"/>
              </a:lnSpc>
              <a:spcBef>
                <a:spcPts val="720"/>
              </a:spcBef>
              <a:buAutoNum type="arabicPeriod"/>
              <a:tabLst>
                <a:tab pos="434975" algn="l"/>
              </a:tabLst>
            </a:pPr>
            <a:r>
              <a:rPr sz="3000" dirty="0">
                <a:solidFill>
                  <a:srgbClr val="FFFFFF"/>
                </a:solidFill>
                <a:latin typeface="Arial"/>
                <a:cs typeface="Arial"/>
              </a:rPr>
              <a:t>Class II</a:t>
            </a:r>
            <a:r>
              <a:rPr sz="3000" spc="-110" dirty="0">
                <a:solidFill>
                  <a:srgbClr val="FFFFFF"/>
                </a:solidFill>
                <a:latin typeface="Arial"/>
                <a:cs typeface="Arial"/>
              </a:rPr>
              <a:t> </a:t>
            </a:r>
            <a:r>
              <a:rPr sz="3000" dirty="0">
                <a:solidFill>
                  <a:srgbClr val="FFFFFF"/>
                </a:solidFill>
                <a:latin typeface="Arial"/>
                <a:cs typeface="Arial"/>
              </a:rPr>
              <a:t>malocclusion</a:t>
            </a:r>
            <a:endParaRPr sz="3000">
              <a:latin typeface="Arial"/>
              <a:cs typeface="Arial"/>
            </a:endParaRPr>
          </a:p>
          <a:p>
            <a:pPr marL="434340" indent="-422275">
              <a:lnSpc>
                <a:spcPct val="100000"/>
              </a:lnSpc>
              <a:spcBef>
                <a:spcPts val="720"/>
              </a:spcBef>
              <a:buAutoNum type="arabicPeriod"/>
              <a:tabLst>
                <a:tab pos="434975" algn="l"/>
              </a:tabLst>
            </a:pPr>
            <a:r>
              <a:rPr lang="en-US" sz="3000" spc="-5" dirty="0" err="1" smtClean="0">
                <a:solidFill>
                  <a:srgbClr val="FFFFFF"/>
                </a:solidFill>
                <a:latin typeface="Arial"/>
                <a:cs typeface="Arial"/>
              </a:rPr>
              <a:t>Anodontia</a:t>
            </a:r>
            <a:r>
              <a:rPr lang="en-US" sz="3000" spc="-5" dirty="0" smtClean="0">
                <a:solidFill>
                  <a:srgbClr val="FFFFFF"/>
                </a:solidFill>
                <a:latin typeface="Arial"/>
                <a:cs typeface="Arial"/>
              </a:rPr>
              <a:t>/ </a:t>
            </a:r>
            <a:r>
              <a:rPr lang="en-US" sz="3000" spc="-5" dirty="0" err="1" smtClean="0">
                <a:solidFill>
                  <a:srgbClr val="FFFFFF"/>
                </a:solidFill>
                <a:latin typeface="Arial"/>
                <a:cs typeface="Arial"/>
              </a:rPr>
              <a:t>oligodontia</a:t>
            </a:r>
            <a:endParaRPr sz="3000">
              <a:latin typeface="Arial"/>
              <a:cs typeface="Arial"/>
            </a:endParaRPr>
          </a:p>
          <a:p>
            <a:pPr marL="434340" indent="-422275">
              <a:lnSpc>
                <a:spcPct val="100000"/>
              </a:lnSpc>
              <a:spcBef>
                <a:spcPts val="725"/>
              </a:spcBef>
              <a:buAutoNum type="arabicPeriod"/>
              <a:tabLst>
                <a:tab pos="434975" algn="l"/>
              </a:tabLst>
            </a:pPr>
            <a:r>
              <a:rPr lang="en-US" sz="3000" dirty="0" smtClean="0">
                <a:solidFill>
                  <a:srgbClr val="FFFFFF"/>
                </a:solidFill>
                <a:latin typeface="Arial"/>
                <a:cs typeface="Arial"/>
              </a:rPr>
              <a:t>Class I malocclusion with minimal space deficiency</a:t>
            </a:r>
          </a:p>
          <a:p>
            <a:pPr marL="434340" indent="-422275">
              <a:lnSpc>
                <a:spcPct val="100000"/>
              </a:lnSpc>
              <a:spcBef>
                <a:spcPts val="725"/>
              </a:spcBef>
              <a:buAutoNum type="arabicPeriod"/>
              <a:tabLst>
                <a:tab pos="434975" algn="l"/>
              </a:tabLst>
            </a:pPr>
            <a:r>
              <a:rPr lang="en-US" sz="3000" dirty="0" smtClean="0">
                <a:solidFill>
                  <a:srgbClr val="FFFFFF"/>
                </a:solidFill>
                <a:latin typeface="Arial"/>
                <a:cs typeface="Arial"/>
              </a:rPr>
              <a:t>Midline </a:t>
            </a:r>
            <a:r>
              <a:rPr lang="en-US" sz="3000" dirty="0" err="1" smtClean="0">
                <a:solidFill>
                  <a:srgbClr val="FFFFFF"/>
                </a:solidFill>
                <a:latin typeface="Arial"/>
                <a:cs typeface="Arial"/>
              </a:rPr>
              <a:t>diastema</a:t>
            </a:r>
            <a:endParaRPr lang="en-US" sz="3000" dirty="0">
              <a:latin typeface="Arial"/>
              <a:cs typeface="Arial"/>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0219" y="505790"/>
            <a:ext cx="7139305" cy="382797"/>
          </a:xfrm>
          <a:prstGeom prst="rect">
            <a:avLst/>
          </a:prstGeom>
        </p:spPr>
        <p:txBody>
          <a:bodyPr vert="horz" wrap="square" lIns="0" tIns="13335" rIns="0" bIns="0" rtlCol="0">
            <a:spAutoFit/>
          </a:bodyPr>
          <a:lstStyle/>
          <a:p>
            <a:pPr marL="12700">
              <a:lnSpc>
                <a:spcPct val="100000"/>
              </a:lnSpc>
              <a:spcBef>
                <a:spcPts val="105"/>
              </a:spcBef>
            </a:pPr>
            <a:r>
              <a:rPr sz="2400" dirty="0">
                <a:latin typeface="Times New Roman" pitchFamily="18" charset="0"/>
                <a:cs typeface="Times New Roman" pitchFamily="18" charset="0"/>
              </a:rPr>
              <a:t>Advantages of serial</a:t>
            </a:r>
            <a:r>
              <a:rPr sz="2400" spc="-165" dirty="0">
                <a:latin typeface="Times New Roman" pitchFamily="18" charset="0"/>
                <a:cs typeface="Times New Roman" pitchFamily="18" charset="0"/>
              </a:rPr>
              <a:t> </a:t>
            </a:r>
            <a:r>
              <a:rPr sz="2400" dirty="0">
                <a:latin typeface="Times New Roman" pitchFamily="18" charset="0"/>
                <a:cs typeface="Times New Roman" pitchFamily="18" charset="0"/>
              </a:rPr>
              <a:t>extraction</a:t>
            </a:r>
          </a:p>
        </p:txBody>
      </p:sp>
      <p:sp>
        <p:nvSpPr>
          <p:cNvPr id="3" name="object 3"/>
          <p:cNvSpPr txBox="1"/>
          <p:nvPr/>
        </p:nvSpPr>
        <p:spPr>
          <a:xfrm>
            <a:off x="572516" y="1531362"/>
            <a:ext cx="7053580" cy="3144450"/>
          </a:xfrm>
          <a:prstGeom prst="rect">
            <a:avLst/>
          </a:prstGeom>
        </p:spPr>
        <p:txBody>
          <a:bodyPr vert="horz" wrap="square" lIns="0" tIns="104139" rIns="0" bIns="0" rtlCol="0">
            <a:spAutoFit/>
          </a:bodyPr>
          <a:lstStyle/>
          <a:p>
            <a:pPr marL="396240" indent="-384175">
              <a:lnSpc>
                <a:spcPct val="100000"/>
              </a:lnSpc>
              <a:spcBef>
                <a:spcPts val="819"/>
              </a:spcBef>
              <a:buClr>
                <a:srgbClr val="6D9FAF"/>
              </a:buClr>
              <a:buSzPct val="80000"/>
              <a:buChar char=""/>
              <a:tabLst>
                <a:tab pos="396875" algn="l"/>
              </a:tabLst>
            </a:pPr>
            <a:r>
              <a:rPr sz="3000" spc="-5" dirty="0">
                <a:solidFill>
                  <a:srgbClr val="FFFFFF"/>
                </a:solidFill>
                <a:latin typeface="Arial"/>
                <a:cs typeface="Arial"/>
              </a:rPr>
              <a:t>Reduces </a:t>
            </a:r>
            <a:r>
              <a:rPr sz="3000" dirty="0">
                <a:solidFill>
                  <a:srgbClr val="FFFFFF"/>
                </a:solidFill>
                <a:latin typeface="Arial"/>
                <a:cs typeface="Arial"/>
              </a:rPr>
              <a:t>the severity of</a:t>
            </a:r>
            <a:r>
              <a:rPr sz="3000" spc="-85" dirty="0">
                <a:solidFill>
                  <a:srgbClr val="FFFFFF"/>
                </a:solidFill>
                <a:latin typeface="Arial"/>
                <a:cs typeface="Arial"/>
              </a:rPr>
              <a:t> </a:t>
            </a:r>
            <a:r>
              <a:rPr sz="3000" dirty="0">
                <a:solidFill>
                  <a:srgbClr val="FFFFFF"/>
                </a:solidFill>
                <a:latin typeface="Arial"/>
                <a:cs typeface="Arial"/>
              </a:rPr>
              <a:t>malocclusion</a:t>
            </a:r>
            <a:endParaRPr sz="3000">
              <a:latin typeface="Arial"/>
              <a:cs typeface="Arial"/>
            </a:endParaRPr>
          </a:p>
          <a:p>
            <a:pPr marL="396240" indent="-384175">
              <a:lnSpc>
                <a:spcPct val="100000"/>
              </a:lnSpc>
              <a:spcBef>
                <a:spcPts val="720"/>
              </a:spcBef>
              <a:buClr>
                <a:srgbClr val="6D9FAF"/>
              </a:buClr>
              <a:buSzPct val="80000"/>
              <a:buChar char=""/>
              <a:tabLst>
                <a:tab pos="396875" algn="l"/>
              </a:tabLst>
            </a:pPr>
            <a:r>
              <a:rPr sz="3000" spc="-5" smtClean="0">
                <a:solidFill>
                  <a:srgbClr val="FFFFFF"/>
                </a:solidFill>
                <a:latin typeface="Arial"/>
                <a:cs typeface="Arial"/>
              </a:rPr>
              <a:t>Reduces </a:t>
            </a:r>
            <a:r>
              <a:rPr sz="3000" dirty="0">
                <a:solidFill>
                  <a:srgbClr val="FFFFFF"/>
                </a:solidFill>
                <a:latin typeface="Arial"/>
                <a:cs typeface="Arial"/>
              </a:rPr>
              <a:t>the </a:t>
            </a:r>
            <a:r>
              <a:rPr sz="3000" spc="-5" dirty="0">
                <a:solidFill>
                  <a:srgbClr val="FFFFFF"/>
                </a:solidFill>
                <a:latin typeface="Arial"/>
                <a:cs typeface="Arial"/>
              </a:rPr>
              <a:t>duration </a:t>
            </a:r>
            <a:r>
              <a:rPr sz="3000">
                <a:solidFill>
                  <a:srgbClr val="FFFFFF"/>
                </a:solidFill>
                <a:latin typeface="Arial"/>
                <a:cs typeface="Arial"/>
              </a:rPr>
              <a:t>of</a:t>
            </a:r>
            <a:r>
              <a:rPr sz="3000" spc="-50">
                <a:solidFill>
                  <a:srgbClr val="FFFFFF"/>
                </a:solidFill>
                <a:latin typeface="Arial"/>
                <a:cs typeface="Arial"/>
              </a:rPr>
              <a:t> </a:t>
            </a:r>
            <a:r>
              <a:rPr sz="3000" spc="-5" smtClean="0">
                <a:solidFill>
                  <a:srgbClr val="FFFFFF"/>
                </a:solidFill>
                <a:latin typeface="Arial"/>
                <a:cs typeface="Arial"/>
              </a:rPr>
              <a:t>treatment</a:t>
            </a:r>
            <a:endParaRPr lang="en-US" sz="3000" spc="-5" dirty="0" smtClean="0">
              <a:solidFill>
                <a:srgbClr val="FFFFFF"/>
              </a:solidFill>
              <a:latin typeface="Arial"/>
              <a:cs typeface="Arial"/>
            </a:endParaRPr>
          </a:p>
          <a:p>
            <a:pPr marL="396240" indent="-384175">
              <a:lnSpc>
                <a:spcPct val="100000"/>
              </a:lnSpc>
              <a:spcBef>
                <a:spcPts val="720"/>
              </a:spcBef>
              <a:buClr>
                <a:srgbClr val="6D9FAF"/>
              </a:buClr>
              <a:buSzPct val="80000"/>
              <a:buChar char=""/>
              <a:tabLst>
                <a:tab pos="396875" algn="l"/>
              </a:tabLst>
            </a:pPr>
            <a:r>
              <a:rPr lang="en-US" sz="3000" spc="-5" dirty="0" smtClean="0">
                <a:solidFill>
                  <a:srgbClr val="FFFFFF"/>
                </a:solidFill>
                <a:latin typeface="Arial"/>
                <a:cs typeface="Arial"/>
              </a:rPr>
              <a:t>Health of investing tissues is preserved</a:t>
            </a:r>
          </a:p>
          <a:p>
            <a:pPr marL="396240" indent="-384175">
              <a:lnSpc>
                <a:spcPct val="100000"/>
              </a:lnSpc>
              <a:spcBef>
                <a:spcPts val="720"/>
              </a:spcBef>
              <a:buClr>
                <a:srgbClr val="6D9FAF"/>
              </a:buClr>
              <a:buSzPct val="80000"/>
              <a:buChar char=""/>
              <a:tabLst>
                <a:tab pos="396875" algn="l"/>
              </a:tabLst>
            </a:pPr>
            <a:r>
              <a:rPr lang="en-US" sz="3000" spc="-5" dirty="0" smtClean="0">
                <a:solidFill>
                  <a:srgbClr val="FFFFFF"/>
                </a:solidFill>
                <a:latin typeface="Arial"/>
                <a:cs typeface="Arial"/>
              </a:rPr>
              <a:t>Psychological trauma associated with malocclusion can be avoided by treatment of malocclusion at early age.</a:t>
            </a:r>
            <a:endParaRPr sz="3000">
              <a:latin typeface="Arial"/>
              <a:cs typeface="Arial"/>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0219" y="193370"/>
            <a:ext cx="5432425" cy="382797"/>
          </a:xfrm>
          <a:prstGeom prst="rect">
            <a:avLst/>
          </a:prstGeom>
        </p:spPr>
        <p:txBody>
          <a:bodyPr vert="horz" wrap="square" lIns="0" tIns="13335" rIns="0" bIns="0" rtlCol="0">
            <a:spAutoFit/>
          </a:bodyPr>
          <a:lstStyle/>
          <a:p>
            <a:pPr marL="12700" marR="5080">
              <a:lnSpc>
                <a:spcPct val="100000"/>
              </a:lnSpc>
              <a:spcBef>
                <a:spcPts val="105"/>
              </a:spcBef>
            </a:pPr>
            <a:r>
              <a:rPr sz="2400" spc="-5" dirty="0"/>
              <a:t>Disadvantages </a:t>
            </a:r>
            <a:r>
              <a:rPr sz="2400" dirty="0"/>
              <a:t>of</a:t>
            </a:r>
            <a:r>
              <a:rPr sz="2400" spc="-90" dirty="0"/>
              <a:t> </a:t>
            </a:r>
            <a:r>
              <a:rPr sz="2400" dirty="0"/>
              <a:t>serial  extraction</a:t>
            </a:r>
          </a:p>
        </p:txBody>
      </p:sp>
      <p:sp>
        <p:nvSpPr>
          <p:cNvPr id="3" name="object 3"/>
          <p:cNvSpPr txBox="1"/>
          <p:nvPr/>
        </p:nvSpPr>
        <p:spPr>
          <a:xfrm>
            <a:off x="572516" y="1531362"/>
            <a:ext cx="6290945" cy="1671955"/>
          </a:xfrm>
          <a:prstGeom prst="rect">
            <a:avLst/>
          </a:prstGeom>
        </p:spPr>
        <p:txBody>
          <a:bodyPr vert="horz" wrap="square" lIns="0" tIns="104139" rIns="0" bIns="0" rtlCol="0">
            <a:spAutoFit/>
          </a:bodyPr>
          <a:lstStyle/>
          <a:p>
            <a:pPr marL="396240" indent="-384175">
              <a:lnSpc>
                <a:spcPct val="100000"/>
              </a:lnSpc>
              <a:spcBef>
                <a:spcPts val="819"/>
              </a:spcBef>
              <a:buClr>
                <a:srgbClr val="6D9FAF"/>
              </a:buClr>
              <a:buSzPct val="80000"/>
              <a:buChar char=""/>
              <a:tabLst>
                <a:tab pos="396875" algn="l"/>
              </a:tabLst>
            </a:pPr>
            <a:r>
              <a:rPr sz="3000" spc="-5" dirty="0">
                <a:solidFill>
                  <a:srgbClr val="FFFFFF"/>
                </a:solidFill>
                <a:latin typeface="Arial"/>
                <a:cs typeface="Arial"/>
              </a:rPr>
              <a:t>Chances </a:t>
            </a:r>
            <a:r>
              <a:rPr sz="3000" dirty="0">
                <a:solidFill>
                  <a:srgbClr val="FFFFFF"/>
                </a:solidFill>
                <a:latin typeface="Arial"/>
                <a:cs typeface="Arial"/>
              </a:rPr>
              <a:t>of increasing</a:t>
            </a:r>
            <a:r>
              <a:rPr sz="3000" spc="-75" dirty="0">
                <a:solidFill>
                  <a:srgbClr val="FFFFFF"/>
                </a:solidFill>
                <a:latin typeface="Arial"/>
                <a:cs typeface="Arial"/>
              </a:rPr>
              <a:t> </a:t>
            </a:r>
            <a:r>
              <a:rPr sz="3000" spc="-5" dirty="0">
                <a:solidFill>
                  <a:srgbClr val="FFFFFF"/>
                </a:solidFill>
                <a:latin typeface="Arial"/>
                <a:cs typeface="Arial"/>
              </a:rPr>
              <a:t>overbite</a:t>
            </a:r>
            <a:endParaRPr sz="3000">
              <a:latin typeface="Arial"/>
              <a:cs typeface="Arial"/>
            </a:endParaRPr>
          </a:p>
          <a:p>
            <a:pPr marL="396240" indent="-384175">
              <a:lnSpc>
                <a:spcPct val="100000"/>
              </a:lnSpc>
              <a:spcBef>
                <a:spcPts val="720"/>
              </a:spcBef>
              <a:buClr>
                <a:srgbClr val="6D9FAF"/>
              </a:buClr>
              <a:buSzPct val="80000"/>
              <a:buChar char=""/>
              <a:tabLst>
                <a:tab pos="396875" algn="l"/>
              </a:tabLst>
            </a:pPr>
            <a:r>
              <a:rPr sz="3000" dirty="0">
                <a:solidFill>
                  <a:srgbClr val="FFFFFF"/>
                </a:solidFill>
                <a:latin typeface="Arial"/>
                <a:cs typeface="Arial"/>
              </a:rPr>
              <a:t>Canines may </a:t>
            </a:r>
            <a:r>
              <a:rPr sz="3000" spc="-5" dirty="0">
                <a:solidFill>
                  <a:srgbClr val="FFFFFF"/>
                </a:solidFill>
                <a:latin typeface="Arial"/>
                <a:cs typeface="Arial"/>
              </a:rPr>
              <a:t>fail </a:t>
            </a:r>
            <a:r>
              <a:rPr sz="3000" spc="-10" dirty="0">
                <a:solidFill>
                  <a:srgbClr val="FFFFFF"/>
                </a:solidFill>
                <a:latin typeface="Arial"/>
                <a:cs typeface="Arial"/>
              </a:rPr>
              <a:t>to </a:t>
            </a:r>
            <a:r>
              <a:rPr sz="3000" dirty="0">
                <a:solidFill>
                  <a:srgbClr val="FFFFFF"/>
                </a:solidFill>
                <a:latin typeface="Arial"/>
                <a:cs typeface="Arial"/>
              </a:rPr>
              <a:t>migrate</a:t>
            </a:r>
            <a:r>
              <a:rPr sz="3000" spc="-65" dirty="0">
                <a:solidFill>
                  <a:srgbClr val="FFFFFF"/>
                </a:solidFill>
                <a:latin typeface="Arial"/>
                <a:cs typeface="Arial"/>
              </a:rPr>
              <a:t> </a:t>
            </a:r>
            <a:r>
              <a:rPr sz="3000" spc="-85" dirty="0">
                <a:solidFill>
                  <a:srgbClr val="FFFFFF"/>
                </a:solidFill>
                <a:latin typeface="Arial"/>
                <a:cs typeface="Arial"/>
              </a:rPr>
              <a:t>distally</a:t>
            </a:r>
            <a:endParaRPr sz="3000">
              <a:latin typeface="Arial"/>
              <a:cs typeface="Arial"/>
            </a:endParaRPr>
          </a:p>
          <a:p>
            <a:pPr marL="396240" indent="-384175">
              <a:lnSpc>
                <a:spcPct val="100000"/>
              </a:lnSpc>
              <a:spcBef>
                <a:spcPts val="720"/>
              </a:spcBef>
              <a:buClr>
                <a:srgbClr val="6D9FAF"/>
              </a:buClr>
              <a:buSzPct val="80000"/>
              <a:buChar char=""/>
              <a:tabLst>
                <a:tab pos="396875" algn="l"/>
              </a:tabLst>
            </a:pPr>
            <a:r>
              <a:rPr sz="3000" spc="-5" dirty="0">
                <a:solidFill>
                  <a:srgbClr val="FFFFFF"/>
                </a:solidFill>
                <a:latin typeface="Arial"/>
                <a:cs typeface="Arial"/>
              </a:rPr>
              <a:t>Anterior teeth </a:t>
            </a:r>
            <a:r>
              <a:rPr sz="3000" dirty="0">
                <a:solidFill>
                  <a:srgbClr val="FFFFFF"/>
                </a:solidFill>
                <a:latin typeface="Arial"/>
                <a:cs typeface="Arial"/>
              </a:rPr>
              <a:t>may </a:t>
            </a:r>
            <a:r>
              <a:rPr sz="3000" spc="-5" dirty="0">
                <a:solidFill>
                  <a:srgbClr val="FFFFFF"/>
                </a:solidFill>
                <a:latin typeface="Arial"/>
                <a:cs typeface="Arial"/>
              </a:rPr>
              <a:t>tip</a:t>
            </a:r>
            <a:r>
              <a:rPr sz="3000" spc="-25" dirty="0">
                <a:solidFill>
                  <a:srgbClr val="FFFFFF"/>
                </a:solidFill>
                <a:latin typeface="Arial"/>
                <a:cs typeface="Arial"/>
              </a:rPr>
              <a:t> </a:t>
            </a:r>
            <a:r>
              <a:rPr sz="3000" dirty="0">
                <a:solidFill>
                  <a:srgbClr val="FFFFFF"/>
                </a:solidFill>
                <a:latin typeface="Arial"/>
                <a:cs typeface="Arial"/>
              </a:rPr>
              <a:t>lingually</a:t>
            </a:r>
            <a:endParaRPr sz="3000">
              <a:latin typeface="Arial"/>
              <a:cs typeface="Aria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0732" y="261315"/>
            <a:ext cx="5542534" cy="276999"/>
          </a:xfrm>
        </p:spPr>
        <p:txBody>
          <a:bodyPr/>
          <a:lstStyle/>
          <a:p>
            <a:r>
              <a:rPr lang="en-US" dirty="0" smtClean="0"/>
              <a:t>Other methods used in interceptive orthodontics</a:t>
            </a:r>
            <a:endParaRPr lang="en-US" dirty="0"/>
          </a:p>
        </p:txBody>
      </p:sp>
      <p:sp>
        <p:nvSpPr>
          <p:cNvPr id="3" name="Text Placeholder 2"/>
          <p:cNvSpPr>
            <a:spLocks noGrp="1"/>
          </p:cNvSpPr>
          <p:nvPr>
            <p:ph type="body" idx="1"/>
          </p:nvPr>
        </p:nvSpPr>
        <p:spPr>
          <a:xfrm>
            <a:off x="383540" y="1066800"/>
            <a:ext cx="8376920" cy="2585323"/>
          </a:xfrm>
        </p:spPr>
        <p:txBody>
          <a:bodyPr/>
          <a:lstStyle/>
          <a:p>
            <a:pPr>
              <a:buFont typeface="Arial" pitchFamily="34" charset="0"/>
              <a:buChar char="•"/>
            </a:pPr>
            <a:r>
              <a:rPr lang="en-US" dirty="0" smtClean="0"/>
              <a:t> Balancing extraction</a:t>
            </a:r>
          </a:p>
          <a:p>
            <a:pPr>
              <a:buFont typeface="Arial" pitchFamily="34" charset="0"/>
              <a:buChar char="•"/>
            </a:pPr>
            <a:r>
              <a:rPr lang="en-US" dirty="0" smtClean="0"/>
              <a:t>Compensating  extraction</a:t>
            </a:r>
          </a:p>
          <a:p>
            <a:pPr>
              <a:buFont typeface="Arial" pitchFamily="34" charset="0"/>
              <a:buChar char="•"/>
            </a:pPr>
            <a:r>
              <a:rPr lang="en-US" dirty="0" smtClean="0"/>
              <a:t>Slicing</a:t>
            </a:r>
          </a:p>
          <a:p>
            <a:pPr>
              <a:buFont typeface="Arial" pitchFamily="34" charset="0"/>
              <a:buChar char="•"/>
            </a:pPr>
            <a:r>
              <a:rPr lang="en-US" dirty="0" smtClean="0"/>
              <a:t>Stripping </a:t>
            </a:r>
          </a:p>
          <a:p>
            <a:pPr>
              <a:buFont typeface="Arial" pitchFamily="34" charset="0"/>
              <a:buChar char="•"/>
            </a:pPr>
            <a:r>
              <a:rPr lang="en-US" dirty="0" smtClean="0"/>
              <a:t>Muscle exercise</a:t>
            </a:r>
          </a:p>
          <a:p>
            <a:pPr>
              <a:buFont typeface="Arial" pitchFamily="34" charset="0"/>
              <a:buChar char="•"/>
            </a:pPr>
            <a:r>
              <a:rPr lang="en-US" dirty="0" smtClean="0"/>
              <a:t>Removal of soft tissue  and bony barriers</a:t>
            </a:r>
          </a:p>
          <a:p>
            <a:pPr>
              <a:buFont typeface="Arial" pitchFamily="34" charset="0"/>
              <a:buChar char="•"/>
            </a:pPr>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3540" y="762000"/>
            <a:ext cx="8376920" cy="5947523"/>
          </a:xfrm>
        </p:spPr>
        <p:txBody>
          <a:bodyPr/>
          <a:lstStyle/>
          <a:p>
            <a:endParaRPr lang="en-US" dirty="0"/>
          </a:p>
        </p:txBody>
      </p:sp>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l="1600" r="4000" b="53917"/>
          <a:stretch>
            <a:fillRect/>
          </a:stretch>
        </p:blipFill>
        <p:spPr bwMode="auto">
          <a:xfrm>
            <a:off x="152400" y="609600"/>
            <a:ext cx="8686800" cy="59436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3540" y="357886"/>
            <a:ext cx="8377555" cy="848360"/>
          </a:xfrm>
          <a:prstGeom prst="rect">
            <a:avLst/>
          </a:prstGeom>
        </p:spPr>
        <p:txBody>
          <a:bodyPr vert="horz" wrap="square" lIns="0" tIns="12700" rIns="0" bIns="0" rtlCol="0">
            <a:spAutoFit/>
          </a:bodyPr>
          <a:lstStyle/>
          <a:p>
            <a:pPr marL="355600" marR="5080" indent="-342900">
              <a:lnSpc>
                <a:spcPct val="150000"/>
              </a:lnSpc>
              <a:spcBef>
                <a:spcPts val="100"/>
              </a:spcBef>
            </a:pPr>
            <a:r>
              <a:rPr sz="1800" dirty="0">
                <a:solidFill>
                  <a:srgbClr val="FFFFFF"/>
                </a:solidFill>
                <a:latin typeface="Times New Roman"/>
                <a:cs typeface="Times New Roman"/>
              </a:rPr>
              <a:t>d) </a:t>
            </a:r>
            <a:r>
              <a:rPr sz="1800" spc="-5" dirty="0">
                <a:solidFill>
                  <a:srgbClr val="FFFF00"/>
                </a:solidFill>
                <a:latin typeface="Times New Roman"/>
                <a:cs typeface="Times New Roman"/>
              </a:rPr>
              <a:t>Labial/Buccal Inclination </a:t>
            </a:r>
            <a:r>
              <a:rPr sz="1800" dirty="0">
                <a:solidFill>
                  <a:srgbClr val="FFFFFF"/>
                </a:solidFill>
                <a:latin typeface="Times New Roman"/>
                <a:cs typeface="Times New Roman"/>
              </a:rPr>
              <a:t>or </a:t>
            </a:r>
            <a:r>
              <a:rPr sz="1800" spc="-5" dirty="0">
                <a:solidFill>
                  <a:srgbClr val="FFFFFF"/>
                </a:solidFill>
                <a:latin typeface="Times New Roman"/>
                <a:cs typeface="Times New Roman"/>
              </a:rPr>
              <a:t>tipping: </a:t>
            </a:r>
            <a:r>
              <a:rPr sz="1800" dirty="0">
                <a:solidFill>
                  <a:srgbClr val="FFFFFF"/>
                </a:solidFill>
                <a:latin typeface="Times New Roman"/>
                <a:cs typeface="Times New Roman"/>
              </a:rPr>
              <a:t>The </a:t>
            </a:r>
            <a:r>
              <a:rPr sz="1800" spc="-5" dirty="0">
                <a:solidFill>
                  <a:srgbClr val="FFFFFF"/>
                </a:solidFill>
                <a:latin typeface="Times New Roman"/>
                <a:cs typeface="Times New Roman"/>
              </a:rPr>
              <a:t>tooth is abnormally inclined towards </a:t>
            </a:r>
            <a:r>
              <a:rPr sz="1800" dirty="0">
                <a:solidFill>
                  <a:srgbClr val="FFFFFF"/>
                </a:solidFill>
                <a:latin typeface="Times New Roman"/>
                <a:cs typeface="Times New Roman"/>
              </a:rPr>
              <a:t>the  lips/cheeks.</a:t>
            </a:r>
            <a:endParaRPr sz="1800">
              <a:latin typeface="Times New Roman"/>
              <a:cs typeface="Times New Roman"/>
            </a:endParaRPr>
          </a:p>
        </p:txBody>
      </p:sp>
      <p:sp>
        <p:nvSpPr>
          <p:cNvPr id="3" name="object 3"/>
          <p:cNvSpPr/>
          <p:nvPr/>
        </p:nvSpPr>
        <p:spPr>
          <a:xfrm>
            <a:off x="2133600" y="1752600"/>
            <a:ext cx="4800600" cy="4157472"/>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pPr marL="38100">
                <a:lnSpc>
                  <a:spcPts val="1240"/>
                </a:lnSpc>
              </a:pPr>
              <a:t>9</a:t>
            </a:fld>
            <a:endParaRPr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54017" y="223215"/>
            <a:ext cx="1234440" cy="300355"/>
          </a:xfrm>
          <a:prstGeom prst="rect">
            <a:avLst/>
          </a:prstGeom>
        </p:spPr>
        <p:txBody>
          <a:bodyPr vert="horz" wrap="square" lIns="0" tIns="12700" rIns="0" bIns="0" rtlCol="0">
            <a:spAutoFit/>
          </a:bodyPr>
          <a:lstStyle/>
          <a:p>
            <a:pPr marL="12700">
              <a:lnSpc>
                <a:spcPct val="100000"/>
              </a:lnSpc>
              <a:spcBef>
                <a:spcPts val="100"/>
              </a:spcBef>
            </a:pPr>
            <a:r>
              <a:rPr u="none" dirty="0"/>
              <a:t>Bibliogr</a:t>
            </a:r>
            <a:r>
              <a:rPr u="none" spc="5" dirty="0"/>
              <a:t>a</a:t>
            </a:r>
            <a:r>
              <a:rPr u="none" dirty="0"/>
              <a:t>phy</a:t>
            </a:r>
          </a:p>
        </p:txBody>
      </p:sp>
      <p:sp>
        <p:nvSpPr>
          <p:cNvPr id="13" name="object 13"/>
          <p:cNvSpPr txBox="1"/>
          <p:nvPr/>
        </p:nvSpPr>
        <p:spPr>
          <a:xfrm>
            <a:off x="8324088" y="6465214"/>
            <a:ext cx="309880" cy="177800"/>
          </a:xfrm>
          <a:prstGeom prst="rect">
            <a:avLst/>
          </a:prstGeom>
        </p:spPr>
        <p:txBody>
          <a:bodyPr vert="horz" wrap="square" lIns="0" tIns="0" rIns="0" bIns="0" rtlCol="0">
            <a:spAutoFit/>
          </a:bodyPr>
          <a:lstStyle/>
          <a:p>
            <a:pPr marL="38100">
              <a:lnSpc>
                <a:spcPts val="1240"/>
              </a:lnSpc>
            </a:pPr>
            <a:fld id="{81D60167-4931-47E6-BA6A-407CBD079E47}" type="slidenum">
              <a:rPr sz="1200" dirty="0">
                <a:solidFill>
                  <a:srgbClr val="888888"/>
                </a:solidFill>
                <a:latin typeface="Carlito"/>
                <a:cs typeface="Carlito"/>
              </a:rPr>
              <a:pPr marL="38100">
                <a:lnSpc>
                  <a:spcPts val="1240"/>
                </a:lnSpc>
              </a:pPr>
              <a:t>90</a:t>
            </a:fld>
            <a:endParaRPr sz="1200">
              <a:latin typeface="Carlito"/>
              <a:cs typeface="Carlito"/>
            </a:endParaRPr>
          </a:p>
        </p:txBody>
      </p:sp>
      <p:sp>
        <p:nvSpPr>
          <p:cNvPr id="3" name="object 3"/>
          <p:cNvSpPr txBox="1"/>
          <p:nvPr/>
        </p:nvSpPr>
        <p:spPr>
          <a:xfrm>
            <a:off x="307340" y="705357"/>
            <a:ext cx="160655" cy="239395"/>
          </a:xfrm>
          <a:prstGeom prst="rect">
            <a:avLst/>
          </a:prstGeom>
        </p:spPr>
        <p:txBody>
          <a:bodyPr vert="horz" wrap="square" lIns="0" tIns="13335" rIns="0" bIns="0" rtlCol="0">
            <a:spAutoFit/>
          </a:bodyPr>
          <a:lstStyle/>
          <a:p>
            <a:pPr marL="12700">
              <a:lnSpc>
                <a:spcPct val="100000"/>
              </a:lnSpc>
              <a:spcBef>
                <a:spcPts val="105"/>
              </a:spcBef>
            </a:pPr>
            <a:r>
              <a:rPr sz="1400" spc="5" dirty="0">
                <a:solidFill>
                  <a:srgbClr val="FFFFFF"/>
                </a:solidFill>
                <a:latin typeface="Times New Roman"/>
                <a:cs typeface="Times New Roman"/>
              </a:rPr>
              <a:t>1.</a:t>
            </a:r>
            <a:endParaRPr sz="1400">
              <a:latin typeface="Times New Roman"/>
              <a:cs typeface="Times New Roman"/>
            </a:endParaRPr>
          </a:p>
        </p:txBody>
      </p:sp>
      <p:sp>
        <p:nvSpPr>
          <p:cNvPr id="4" name="object 4"/>
          <p:cNvSpPr txBox="1"/>
          <p:nvPr/>
        </p:nvSpPr>
        <p:spPr>
          <a:xfrm>
            <a:off x="822756" y="705357"/>
            <a:ext cx="6127750" cy="239395"/>
          </a:xfrm>
          <a:prstGeom prst="rect">
            <a:avLst/>
          </a:prstGeom>
        </p:spPr>
        <p:txBody>
          <a:bodyPr vert="horz" wrap="square" lIns="0" tIns="13335" rIns="0" bIns="0" rtlCol="0">
            <a:spAutoFit/>
          </a:bodyPr>
          <a:lstStyle/>
          <a:p>
            <a:pPr marL="12700">
              <a:lnSpc>
                <a:spcPct val="100000"/>
              </a:lnSpc>
              <a:spcBef>
                <a:spcPts val="105"/>
              </a:spcBef>
            </a:pPr>
            <a:r>
              <a:rPr sz="1400" dirty="0">
                <a:solidFill>
                  <a:srgbClr val="FFFFFF"/>
                </a:solidFill>
                <a:latin typeface="Times New Roman"/>
                <a:cs typeface="Times New Roman"/>
              </a:rPr>
              <a:t>Gurkeerat Singh. </a:t>
            </a:r>
            <a:r>
              <a:rPr sz="1400" spc="-15" dirty="0">
                <a:solidFill>
                  <a:srgbClr val="FFFFFF"/>
                </a:solidFill>
                <a:latin typeface="Times New Roman"/>
                <a:cs typeface="Times New Roman"/>
              </a:rPr>
              <a:t>Textbook </a:t>
            </a:r>
            <a:r>
              <a:rPr sz="1400" dirty="0">
                <a:solidFill>
                  <a:srgbClr val="FFFFFF"/>
                </a:solidFill>
                <a:latin typeface="Times New Roman"/>
                <a:cs typeface="Times New Roman"/>
              </a:rPr>
              <a:t>of </a:t>
            </a:r>
            <a:r>
              <a:rPr sz="1400" spc="-5" dirty="0">
                <a:solidFill>
                  <a:srgbClr val="FFFFFF"/>
                </a:solidFill>
                <a:latin typeface="Times New Roman"/>
                <a:cs typeface="Times New Roman"/>
              </a:rPr>
              <a:t>Orthodontics. New </a:t>
            </a:r>
            <a:r>
              <a:rPr sz="1400" dirty="0">
                <a:solidFill>
                  <a:srgbClr val="FFFFFF"/>
                </a:solidFill>
                <a:latin typeface="Times New Roman"/>
                <a:cs typeface="Times New Roman"/>
              </a:rPr>
              <a:t>Delhi: </a:t>
            </a:r>
            <a:r>
              <a:rPr sz="1400" spc="-25" dirty="0">
                <a:solidFill>
                  <a:srgbClr val="FFFFFF"/>
                </a:solidFill>
                <a:latin typeface="Times New Roman"/>
                <a:cs typeface="Times New Roman"/>
              </a:rPr>
              <a:t>JAYPEE</a:t>
            </a:r>
            <a:r>
              <a:rPr sz="1400" spc="-100" dirty="0">
                <a:solidFill>
                  <a:srgbClr val="FFFFFF"/>
                </a:solidFill>
                <a:latin typeface="Times New Roman"/>
                <a:cs typeface="Times New Roman"/>
              </a:rPr>
              <a:t> </a:t>
            </a:r>
            <a:r>
              <a:rPr sz="1400" dirty="0">
                <a:solidFill>
                  <a:srgbClr val="FFFFFF"/>
                </a:solidFill>
                <a:latin typeface="Times New Roman"/>
                <a:cs typeface="Times New Roman"/>
              </a:rPr>
              <a:t>BROTHERS;2004.</a:t>
            </a:r>
            <a:endParaRPr sz="1400">
              <a:latin typeface="Times New Roman"/>
              <a:cs typeface="Times New Roman"/>
            </a:endParaRPr>
          </a:p>
        </p:txBody>
      </p:sp>
      <p:sp>
        <p:nvSpPr>
          <p:cNvPr id="5" name="object 5"/>
          <p:cNvSpPr txBox="1"/>
          <p:nvPr/>
        </p:nvSpPr>
        <p:spPr>
          <a:xfrm>
            <a:off x="307340" y="1068070"/>
            <a:ext cx="160655" cy="602615"/>
          </a:xfrm>
          <a:prstGeom prst="rect">
            <a:avLst/>
          </a:prstGeom>
        </p:spPr>
        <p:txBody>
          <a:bodyPr vert="horz" wrap="square" lIns="0" tIns="13335" rIns="0" bIns="0" rtlCol="0">
            <a:spAutoFit/>
          </a:bodyPr>
          <a:lstStyle/>
          <a:p>
            <a:pPr marL="12700">
              <a:lnSpc>
                <a:spcPct val="100000"/>
              </a:lnSpc>
              <a:spcBef>
                <a:spcPts val="105"/>
              </a:spcBef>
            </a:pPr>
            <a:r>
              <a:rPr sz="1400" spc="5" dirty="0">
                <a:solidFill>
                  <a:srgbClr val="FFFFFF"/>
                </a:solidFill>
                <a:latin typeface="Times New Roman"/>
                <a:cs typeface="Times New Roman"/>
              </a:rPr>
              <a:t>2.</a:t>
            </a:r>
            <a:endParaRPr sz="1400">
              <a:latin typeface="Times New Roman"/>
              <a:cs typeface="Times New Roman"/>
            </a:endParaRPr>
          </a:p>
          <a:p>
            <a:pPr marL="12700">
              <a:lnSpc>
                <a:spcPct val="100000"/>
              </a:lnSpc>
              <a:spcBef>
                <a:spcPts val="1175"/>
              </a:spcBef>
            </a:pPr>
            <a:r>
              <a:rPr sz="1400" spc="5" dirty="0">
                <a:solidFill>
                  <a:srgbClr val="FFFFFF"/>
                </a:solidFill>
                <a:latin typeface="Times New Roman"/>
                <a:cs typeface="Times New Roman"/>
              </a:rPr>
              <a:t>3.</a:t>
            </a:r>
            <a:endParaRPr sz="1400">
              <a:latin typeface="Times New Roman"/>
              <a:cs typeface="Times New Roman"/>
            </a:endParaRPr>
          </a:p>
        </p:txBody>
      </p:sp>
      <p:sp>
        <p:nvSpPr>
          <p:cNvPr id="6" name="object 6"/>
          <p:cNvSpPr txBox="1"/>
          <p:nvPr/>
        </p:nvSpPr>
        <p:spPr>
          <a:xfrm>
            <a:off x="307340" y="2113914"/>
            <a:ext cx="160655" cy="239395"/>
          </a:xfrm>
          <a:prstGeom prst="rect">
            <a:avLst/>
          </a:prstGeom>
        </p:spPr>
        <p:txBody>
          <a:bodyPr vert="horz" wrap="square" lIns="0" tIns="13335" rIns="0" bIns="0" rtlCol="0">
            <a:spAutoFit/>
          </a:bodyPr>
          <a:lstStyle/>
          <a:p>
            <a:pPr marL="12700">
              <a:lnSpc>
                <a:spcPct val="100000"/>
              </a:lnSpc>
              <a:spcBef>
                <a:spcPts val="105"/>
              </a:spcBef>
            </a:pPr>
            <a:r>
              <a:rPr sz="1400" spc="5" dirty="0">
                <a:solidFill>
                  <a:srgbClr val="FFFFFF"/>
                </a:solidFill>
                <a:latin typeface="Times New Roman"/>
                <a:cs typeface="Times New Roman"/>
              </a:rPr>
              <a:t>4.</a:t>
            </a:r>
            <a:endParaRPr sz="1400">
              <a:latin typeface="Times New Roman"/>
              <a:cs typeface="Times New Roman"/>
            </a:endParaRPr>
          </a:p>
        </p:txBody>
      </p:sp>
      <p:sp>
        <p:nvSpPr>
          <p:cNvPr id="7" name="object 7"/>
          <p:cNvSpPr txBox="1"/>
          <p:nvPr/>
        </p:nvSpPr>
        <p:spPr>
          <a:xfrm>
            <a:off x="818184" y="1068070"/>
            <a:ext cx="8249284" cy="1605280"/>
          </a:xfrm>
          <a:prstGeom prst="rect">
            <a:avLst/>
          </a:prstGeom>
        </p:spPr>
        <p:txBody>
          <a:bodyPr vert="horz" wrap="square" lIns="0" tIns="13335" rIns="0" bIns="0" rtlCol="0">
            <a:spAutoFit/>
          </a:bodyPr>
          <a:lstStyle/>
          <a:p>
            <a:pPr marL="12700">
              <a:lnSpc>
                <a:spcPct val="100000"/>
              </a:lnSpc>
              <a:spcBef>
                <a:spcPts val="105"/>
              </a:spcBef>
            </a:pPr>
            <a:r>
              <a:rPr sz="1400" dirty="0">
                <a:solidFill>
                  <a:srgbClr val="FFFFFF"/>
                </a:solidFill>
                <a:latin typeface="Times New Roman"/>
                <a:cs typeface="Times New Roman"/>
              </a:rPr>
              <a:t>Lauc T et al. </a:t>
            </a:r>
            <a:r>
              <a:rPr sz="1400" spc="-5" dirty="0">
                <a:solidFill>
                  <a:srgbClr val="FFFFFF"/>
                </a:solidFill>
                <a:latin typeface="Times New Roman"/>
                <a:cs typeface="Times New Roman"/>
              </a:rPr>
              <a:t>Effect </a:t>
            </a:r>
            <a:r>
              <a:rPr sz="1400" dirty="0">
                <a:solidFill>
                  <a:srgbClr val="FFFFFF"/>
                </a:solidFill>
                <a:latin typeface="Times New Roman"/>
                <a:cs typeface="Times New Roman"/>
              </a:rPr>
              <a:t>of inbreeding and </a:t>
            </a:r>
            <a:r>
              <a:rPr sz="1400" spc="-5" dirty="0">
                <a:solidFill>
                  <a:srgbClr val="FFFFFF"/>
                </a:solidFill>
                <a:latin typeface="Times New Roman"/>
                <a:cs typeface="Times New Roman"/>
              </a:rPr>
              <a:t>endogamy </a:t>
            </a:r>
            <a:r>
              <a:rPr sz="1400" dirty="0">
                <a:solidFill>
                  <a:srgbClr val="FFFFFF"/>
                </a:solidFill>
                <a:latin typeface="Times New Roman"/>
                <a:cs typeface="Times New Roman"/>
              </a:rPr>
              <a:t>on occlusal traits in </a:t>
            </a:r>
            <a:r>
              <a:rPr sz="1400" spc="-5" dirty="0">
                <a:solidFill>
                  <a:srgbClr val="FFFFFF"/>
                </a:solidFill>
                <a:latin typeface="Times New Roman"/>
                <a:cs typeface="Times New Roman"/>
              </a:rPr>
              <a:t>human </a:t>
            </a:r>
            <a:r>
              <a:rPr sz="1400" dirty="0">
                <a:solidFill>
                  <a:srgbClr val="FFFFFF"/>
                </a:solidFill>
                <a:latin typeface="Times New Roman"/>
                <a:cs typeface="Times New Roman"/>
              </a:rPr>
              <a:t>isolates. J Orthod.</a:t>
            </a:r>
            <a:r>
              <a:rPr sz="1400" spc="-165" dirty="0">
                <a:solidFill>
                  <a:srgbClr val="FFFFFF"/>
                </a:solidFill>
                <a:latin typeface="Times New Roman"/>
                <a:cs typeface="Times New Roman"/>
              </a:rPr>
              <a:t> </a:t>
            </a:r>
            <a:r>
              <a:rPr sz="1400" spc="-5" dirty="0">
                <a:solidFill>
                  <a:srgbClr val="FFFFFF"/>
                </a:solidFill>
                <a:latin typeface="Times New Roman"/>
                <a:cs typeface="Times New Roman"/>
              </a:rPr>
              <a:t>2003;30(4):301-8.</a:t>
            </a:r>
            <a:endParaRPr sz="1400">
              <a:latin typeface="Times New Roman"/>
              <a:cs typeface="Times New Roman"/>
            </a:endParaRPr>
          </a:p>
          <a:p>
            <a:pPr marL="12700" marR="5080">
              <a:lnSpc>
                <a:spcPct val="150000"/>
              </a:lnSpc>
              <a:spcBef>
                <a:spcPts val="334"/>
              </a:spcBef>
            </a:pPr>
            <a:r>
              <a:rPr sz="1400" spc="-40" dirty="0">
                <a:solidFill>
                  <a:srgbClr val="FFFFFF"/>
                </a:solidFill>
                <a:latin typeface="Times New Roman"/>
                <a:cs typeface="Times New Roman"/>
              </a:rPr>
              <a:t>Yuan </a:t>
            </a:r>
            <a:r>
              <a:rPr sz="1400" dirty="0">
                <a:solidFill>
                  <a:srgbClr val="FFFFFF"/>
                </a:solidFill>
                <a:latin typeface="Times New Roman"/>
                <a:cs typeface="Times New Roman"/>
              </a:rPr>
              <a:t>JT </a:t>
            </a:r>
            <a:r>
              <a:rPr sz="1400" spc="-10" dirty="0">
                <a:solidFill>
                  <a:srgbClr val="FFFFFF"/>
                </a:solidFill>
                <a:latin typeface="Times New Roman"/>
                <a:cs typeface="Times New Roman"/>
              </a:rPr>
              <a:t>et </a:t>
            </a:r>
            <a:r>
              <a:rPr sz="1400" dirty="0">
                <a:solidFill>
                  <a:srgbClr val="FFFFFF"/>
                </a:solidFill>
                <a:latin typeface="Times New Roman"/>
                <a:cs typeface="Times New Roman"/>
              </a:rPr>
              <a:t>al. </a:t>
            </a:r>
            <a:r>
              <a:rPr sz="1400" spc="-5" dirty="0">
                <a:solidFill>
                  <a:srgbClr val="FFFFFF"/>
                </a:solidFill>
                <a:latin typeface="Times New Roman"/>
                <a:cs typeface="Times New Roman"/>
              </a:rPr>
              <a:t>Asymmetric class III malocclusion: association with cranial </a:t>
            </a:r>
            <a:r>
              <a:rPr sz="1400" dirty="0">
                <a:solidFill>
                  <a:srgbClr val="FFFFFF"/>
                </a:solidFill>
                <a:latin typeface="Times New Roman"/>
                <a:cs typeface="Times New Roman"/>
              </a:rPr>
              <a:t>base </a:t>
            </a:r>
            <a:r>
              <a:rPr sz="1400" spc="-5" dirty="0">
                <a:solidFill>
                  <a:srgbClr val="FFFFFF"/>
                </a:solidFill>
                <a:latin typeface="Times New Roman"/>
                <a:cs typeface="Times New Roman"/>
              </a:rPr>
              <a:t>deformation and occult torticollis.  The </a:t>
            </a:r>
            <a:r>
              <a:rPr sz="1400" dirty="0">
                <a:solidFill>
                  <a:srgbClr val="FFFFFF"/>
                </a:solidFill>
                <a:latin typeface="Times New Roman"/>
                <a:cs typeface="Times New Roman"/>
              </a:rPr>
              <a:t>Journal </a:t>
            </a:r>
            <a:r>
              <a:rPr sz="1400" spc="-5" dirty="0">
                <a:solidFill>
                  <a:srgbClr val="FFFFFF"/>
                </a:solidFill>
                <a:latin typeface="Times New Roman"/>
                <a:cs typeface="Times New Roman"/>
              </a:rPr>
              <a:t>Of </a:t>
            </a:r>
            <a:r>
              <a:rPr sz="1400" dirty="0">
                <a:solidFill>
                  <a:srgbClr val="FFFFFF"/>
                </a:solidFill>
                <a:latin typeface="Times New Roman"/>
                <a:cs typeface="Times New Roman"/>
              </a:rPr>
              <a:t>Craniofacial </a:t>
            </a:r>
            <a:r>
              <a:rPr sz="1400" spc="-5" dirty="0">
                <a:solidFill>
                  <a:srgbClr val="FFFFFF"/>
                </a:solidFill>
                <a:latin typeface="Times New Roman"/>
                <a:cs typeface="Times New Roman"/>
              </a:rPr>
              <a:t>Surgery </a:t>
            </a:r>
            <a:r>
              <a:rPr sz="1400" dirty="0">
                <a:solidFill>
                  <a:srgbClr val="FFFFFF"/>
                </a:solidFill>
                <a:latin typeface="Times New Roman"/>
                <a:cs typeface="Times New Roman"/>
              </a:rPr>
              <a:t>2012;23(5):</a:t>
            </a:r>
            <a:r>
              <a:rPr sz="1400" spc="-110" dirty="0">
                <a:solidFill>
                  <a:srgbClr val="FFFFFF"/>
                </a:solidFill>
                <a:latin typeface="Times New Roman"/>
                <a:cs typeface="Times New Roman"/>
              </a:rPr>
              <a:t> </a:t>
            </a:r>
            <a:r>
              <a:rPr sz="1400" spc="-5" dirty="0">
                <a:solidFill>
                  <a:srgbClr val="FFFFFF"/>
                </a:solidFill>
                <a:latin typeface="Times New Roman"/>
                <a:cs typeface="Times New Roman"/>
              </a:rPr>
              <a:t>1421-4.</a:t>
            </a:r>
            <a:endParaRPr sz="1400">
              <a:latin typeface="Times New Roman"/>
              <a:cs typeface="Times New Roman"/>
            </a:endParaRPr>
          </a:p>
          <a:p>
            <a:pPr marL="12700" marR="5715">
              <a:lnSpc>
                <a:spcPct val="150000"/>
              </a:lnSpc>
              <a:spcBef>
                <a:spcPts val="335"/>
              </a:spcBef>
            </a:pPr>
            <a:r>
              <a:rPr sz="1400" spc="-5" dirty="0">
                <a:solidFill>
                  <a:srgbClr val="FFFFFF"/>
                </a:solidFill>
                <a:latin typeface="Times New Roman"/>
                <a:cs typeface="Times New Roman"/>
              </a:rPr>
              <a:t>Piggott KD </a:t>
            </a:r>
            <a:r>
              <a:rPr sz="1400" dirty="0">
                <a:solidFill>
                  <a:srgbClr val="FFFFFF"/>
                </a:solidFill>
                <a:latin typeface="Times New Roman"/>
                <a:cs typeface="Times New Roman"/>
              </a:rPr>
              <a:t>et al. </a:t>
            </a:r>
            <a:r>
              <a:rPr sz="1400" spc="-5" dirty="0">
                <a:solidFill>
                  <a:srgbClr val="FFFFFF"/>
                </a:solidFill>
                <a:latin typeface="Times New Roman"/>
                <a:cs typeface="Times New Roman"/>
              </a:rPr>
              <a:t>Congenital </a:t>
            </a:r>
            <a:r>
              <a:rPr sz="1400" dirty="0">
                <a:solidFill>
                  <a:srgbClr val="FFFFFF"/>
                </a:solidFill>
                <a:latin typeface="Times New Roman"/>
                <a:cs typeface="Times New Roman"/>
              </a:rPr>
              <a:t>cardiac </a:t>
            </a:r>
            <a:r>
              <a:rPr sz="1400" spc="-5" dirty="0">
                <a:solidFill>
                  <a:srgbClr val="FFFFFF"/>
                </a:solidFill>
                <a:latin typeface="Times New Roman"/>
                <a:cs typeface="Times New Roman"/>
              </a:rPr>
              <a:t>defects: </a:t>
            </a:r>
            <a:r>
              <a:rPr sz="1400" dirty="0">
                <a:solidFill>
                  <a:srgbClr val="FFFFFF"/>
                </a:solidFill>
                <a:latin typeface="Times New Roman"/>
                <a:cs typeface="Times New Roman"/>
              </a:rPr>
              <a:t>a </a:t>
            </a:r>
            <a:r>
              <a:rPr sz="1400" spc="-5" dirty="0">
                <a:solidFill>
                  <a:srgbClr val="FFFFFF"/>
                </a:solidFill>
                <a:latin typeface="Times New Roman"/>
                <a:cs typeface="Times New Roman"/>
              </a:rPr>
              <a:t>possible association of aminopterin </a:t>
            </a:r>
            <a:r>
              <a:rPr sz="1400" spc="-10" dirty="0">
                <a:solidFill>
                  <a:srgbClr val="FFFFFF"/>
                </a:solidFill>
                <a:latin typeface="Times New Roman"/>
                <a:cs typeface="Times New Roman"/>
              </a:rPr>
              <a:t>syndrome </a:t>
            </a:r>
            <a:r>
              <a:rPr sz="1400" dirty="0">
                <a:solidFill>
                  <a:srgbClr val="FFFFFF"/>
                </a:solidFill>
                <a:latin typeface="Times New Roman"/>
                <a:cs typeface="Times New Roman"/>
              </a:rPr>
              <a:t>and </a:t>
            </a:r>
            <a:r>
              <a:rPr sz="1400" spc="-5" dirty="0">
                <a:solidFill>
                  <a:srgbClr val="FFFFFF"/>
                </a:solidFill>
                <a:latin typeface="Times New Roman"/>
                <a:cs typeface="Times New Roman"/>
              </a:rPr>
              <a:t>in </a:t>
            </a:r>
            <a:r>
              <a:rPr sz="1400" spc="-10" dirty="0">
                <a:solidFill>
                  <a:srgbClr val="FFFFFF"/>
                </a:solidFill>
                <a:latin typeface="Times New Roman"/>
                <a:cs typeface="Times New Roman"/>
              </a:rPr>
              <a:t>utero  </a:t>
            </a:r>
            <a:r>
              <a:rPr sz="1400" dirty="0">
                <a:solidFill>
                  <a:srgbClr val="FFFFFF"/>
                </a:solidFill>
                <a:latin typeface="Times New Roman"/>
                <a:cs typeface="Times New Roman"/>
              </a:rPr>
              <a:t>methotrexate exposure? Pediatr Cardiol.</a:t>
            </a:r>
            <a:r>
              <a:rPr sz="1400" spc="-110" dirty="0">
                <a:solidFill>
                  <a:srgbClr val="FFFFFF"/>
                </a:solidFill>
                <a:latin typeface="Times New Roman"/>
                <a:cs typeface="Times New Roman"/>
              </a:rPr>
              <a:t> </a:t>
            </a:r>
            <a:r>
              <a:rPr sz="1400" spc="-5" dirty="0">
                <a:solidFill>
                  <a:srgbClr val="FFFFFF"/>
                </a:solidFill>
                <a:latin typeface="Times New Roman"/>
                <a:cs typeface="Times New Roman"/>
              </a:rPr>
              <a:t>201;32(4):518-20.</a:t>
            </a:r>
            <a:endParaRPr sz="1400">
              <a:latin typeface="Times New Roman"/>
              <a:cs typeface="Times New Roman"/>
            </a:endParaRPr>
          </a:p>
        </p:txBody>
      </p:sp>
      <p:sp>
        <p:nvSpPr>
          <p:cNvPr id="8" name="object 8"/>
          <p:cNvSpPr txBox="1"/>
          <p:nvPr/>
        </p:nvSpPr>
        <p:spPr>
          <a:xfrm>
            <a:off x="307340" y="2796667"/>
            <a:ext cx="160655" cy="239395"/>
          </a:xfrm>
          <a:prstGeom prst="rect">
            <a:avLst/>
          </a:prstGeom>
        </p:spPr>
        <p:txBody>
          <a:bodyPr vert="horz" wrap="square" lIns="0" tIns="13335" rIns="0" bIns="0" rtlCol="0">
            <a:spAutoFit/>
          </a:bodyPr>
          <a:lstStyle/>
          <a:p>
            <a:pPr marL="12700">
              <a:lnSpc>
                <a:spcPct val="100000"/>
              </a:lnSpc>
              <a:spcBef>
                <a:spcPts val="105"/>
              </a:spcBef>
            </a:pPr>
            <a:r>
              <a:rPr sz="1400" spc="5" dirty="0">
                <a:solidFill>
                  <a:srgbClr val="FFFFFF"/>
                </a:solidFill>
                <a:latin typeface="Times New Roman"/>
                <a:cs typeface="Times New Roman"/>
              </a:rPr>
              <a:t>5.</a:t>
            </a:r>
            <a:endParaRPr sz="1400">
              <a:latin typeface="Times New Roman"/>
              <a:cs typeface="Times New Roman"/>
            </a:endParaRPr>
          </a:p>
        </p:txBody>
      </p:sp>
      <p:sp>
        <p:nvSpPr>
          <p:cNvPr id="9" name="object 9"/>
          <p:cNvSpPr txBox="1"/>
          <p:nvPr/>
        </p:nvSpPr>
        <p:spPr>
          <a:xfrm>
            <a:off x="818184" y="2690596"/>
            <a:ext cx="8247380" cy="665480"/>
          </a:xfrm>
          <a:prstGeom prst="rect">
            <a:avLst/>
          </a:prstGeom>
        </p:spPr>
        <p:txBody>
          <a:bodyPr vert="horz" wrap="square" lIns="0" tIns="12700" rIns="0" bIns="0" rtlCol="0">
            <a:spAutoFit/>
          </a:bodyPr>
          <a:lstStyle/>
          <a:p>
            <a:pPr marL="12700" marR="5080">
              <a:lnSpc>
                <a:spcPct val="150000"/>
              </a:lnSpc>
              <a:spcBef>
                <a:spcPts val="100"/>
              </a:spcBef>
            </a:pPr>
            <a:r>
              <a:rPr sz="1400" spc="-5" dirty="0">
                <a:solidFill>
                  <a:srgbClr val="FFFFFF"/>
                </a:solidFill>
                <a:latin typeface="Times New Roman"/>
                <a:cs typeface="Times New Roman"/>
              </a:rPr>
              <a:t>Guerri, </a:t>
            </a:r>
            <a:r>
              <a:rPr sz="1400" dirty="0">
                <a:solidFill>
                  <a:srgbClr val="FFFFFF"/>
                </a:solidFill>
                <a:latin typeface="Times New Roman"/>
                <a:cs typeface="Times New Roman"/>
              </a:rPr>
              <a:t>C </a:t>
            </a:r>
            <a:r>
              <a:rPr sz="1400" spc="-10" dirty="0">
                <a:solidFill>
                  <a:srgbClr val="FFFFFF"/>
                </a:solidFill>
                <a:latin typeface="Times New Roman"/>
                <a:cs typeface="Times New Roman"/>
              </a:rPr>
              <a:t>et </a:t>
            </a:r>
            <a:r>
              <a:rPr sz="1400" dirty="0">
                <a:solidFill>
                  <a:srgbClr val="FFFFFF"/>
                </a:solidFill>
                <a:latin typeface="Times New Roman"/>
                <a:cs typeface="Times New Roman"/>
              </a:rPr>
              <a:t>al. </a:t>
            </a:r>
            <a:r>
              <a:rPr sz="1400" spc="-5" dirty="0">
                <a:solidFill>
                  <a:srgbClr val="FFFFFF"/>
                </a:solidFill>
                <a:latin typeface="Times New Roman"/>
                <a:cs typeface="Times New Roman"/>
              </a:rPr>
              <a:t>"Commentary </a:t>
            </a:r>
            <a:r>
              <a:rPr sz="1400" dirty="0">
                <a:solidFill>
                  <a:srgbClr val="FFFFFF"/>
                </a:solidFill>
                <a:latin typeface="Times New Roman"/>
                <a:cs typeface="Times New Roman"/>
              </a:rPr>
              <a:t>on </a:t>
            </a:r>
            <a:r>
              <a:rPr sz="1400" spc="-5" dirty="0">
                <a:solidFill>
                  <a:srgbClr val="FFFFFF"/>
                </a:solidFill>
                <a:latin typeface="Times New Roman"/>
                <a:cs typeface="Times New Roman"/>
              </a:rPr>
              <a:t>the recommendations of </a:t>
            </a:r>
            <a:r>
              <a:rPr sz="1400" spc="5" dirty="0">
                <a:solidFill>
                  <a:srgbClr val="FFFFFF"/>
                </a:solidFill>
                <a:latin typeface="Times New Roman"/>
                <a:cs typeface="Times New Roman"/>
              </a:rPr>
              <a:t>the </a:t>
            </a:r>
            <a:r>
              <a:rPr sz="1400" spc="-5" dirty="0">
                <a:solidFill>
                  <a:srgbClr val="FFFFFF"/>
                </a:solidFill>
                <a:latin typeface="Times New Roman"/>
                <a:cs typeface="Times New Roman"/>
              </a:rPr>
              <a:t>Royal College of Obstetricians </a:t>
            </a:r>
            <a:r>
              <a:rPr sz="1400" dirty="0">
                <a:solidFill>
                  <a:srgbClr val="FFFFFF"/>
                </a:solidFill>
                <a:latin typeface="Times New Roman"/>
                <a:cs typeface="Times New Roman"/>
              </a:rPr>
              <a:t>and </a:t>
            </a:r>
            <a:r>
              <a:rPr sz="1400" spc="-5" dirty="0">
                <a:solidFill>
                  <a:srgbClr val="FFFFFF"/>
                </a:solidFill>
                <a:latin typeface="Times New Roman"/>
                <a:cs typeface="Times New Roman"/>
              </a:rPr>
              <a:t>Gynaecologists  </a:t>
            </a:r>
            <a:r>
              <a:rPr sz="1400" dirty="0">
                <a:solidFill>
                  <a:srgbClr val="FFFFFF"/>
                </a:solidFill>
                <a:latin typeface="Times New Roman"/>
                <a:cs typeface="Times New Roman"/>
              </a:rPr>
              <a:t>concerning</a:t>
            </a:r>
            <a:r>
              <a:rPr sz="1400" spc="-30" dirty="0">
                <a:solidFill>
                  <a:srgbClr val="FFFFFF"/>
                </a:solidFill>
                <a:latin typeface="Times New Roman"/>
                <a:cs typeface="Times New Roman"/>
              </a:rPr>
              <a:t> </a:t>
            </a:r>
            <a:r>
              <a:rPr sz="1400" dirty="0">
                <a:solidFill>
                  <a:srgbClr val="FFFFFF"/>
                </a:solidFill>
                <a:latin typeface="Times New Roman"/>
                <a:cs typeface="Times New Roman"/>
              </a:rPr>
              <a:t>alcohol</a:t>
            </a:r>
            <a:r>
              <a:rPr sz="1400" spc="-25" dirty="0">
                <a:solidFill>
                  <a:srgbClr val="FFFFFF"/>
                </a:solidFill>
                <a:latin typeface="Times New Roman"/>
                <a:cs typeface="Times New Roman"/>
              </a:rPr>
              <a:t> </a:t>
            </a:r>
            <a:r>
              <a:rPr sz="1400" dirty="0">
                <a:solidFill>
                  <a:srgbClr val="FFFFFF"/>
                </a:solidFill>
                <a:latin typeface="Times New Roman"/>
                <a:cs typeface="Times New Roman"/>
              </a:rPr>
              <a:t>consumption</a:t>
            </a:r>
            <a:r>
              <a:rPr sz="1400" spc="-25" dirty="0">
                <a:solidFill>
                  <a:srgbClr val="FFFFFF"/>
                </a:solidFill>
                <a:latin typeface="Times New Roman"/>
                <a:cs typeface="Times New Roman"/>
              </a:rPr>
              <a:t> </a:t>
            </a:r>
            <a:r>
              <a:rPr sz="1400" dirty="0">
                <a:solidFill>
                  <a:srgbClr val="FFFFFF"/>
                </a:solidFill>
                <a:latin typeface="Times New Roman"/>
                <a:cs typeface="Times New Roman"/>
              </a:rPr>
              <a:t>in</a:t>
            </a:r>
            <a:r>
              <a:rPr sz="1400" spc="-10" dirty="0">
                <a:solidFill>
                  <a:srgbClr val="FFFFFF"/>
                </a:solidFill>
                <a:latin typeface="Times New Roman"/>
                <a:cs typeface="Times New Roman"/>
              </a:rPr>
              <a:t> </a:t>
            </a:r>
            <a:r>
              <a:rPr sz="1400" dirty="0">
                <a:solidFill>
                  <a:srgbClr val="FFFFFF"/>
                </a:solidFill>
                <a:latin typeface="Times New Roman"/>
                <a:cs typeface="Times New Roman"/>
              </a:rPr>
              <a:t>pregnancy".</a:t>
            </a:r>
            <a:r>
              <a:rPr sz="1400" spc="-95" dirty="0">
                <a:solidFill>
                  <a:srgbClr val="FFFFFF"/>
                </a:solidFill>
                <a:latin typeface="Times New Roman"/>
                <a:cs typeface="Times New Roman"/>
              </a:rPr>
              <a:t> </a:t>
            </a:r>
            <a:r>
              <a:rPr sz="1400" dirty="0">
                <a:solidFill>
                  <a:srgbClr val="FFFFFF"/>
                </a:solidFill>
                <a:latin typeface="Times New Roman"/>
                <a:cs typeface="Times New Roman"/>
              </a:rPr>
              <a:t>Alcohol</a:t>
            </a:r>
            <a:r>
              <a:rPr sz="1400" spc="-25" dirty="0">
                <a:solidFill>
                  <a:srgbClr val="FFFFFF"/>
                </a:solidFill>
                <a:latin typeface="Times New Roman"/>
                <a:cs typeface="Times New Roman"/>
              </a:rPr>
              <a:t> </a:t>
            </a:r>
            <a:r>
              <a:rPr sz="1400" dirty="0">
                <a:solidFill>
                  <a:srgbClr val="FFFFFF"/>
                </a:solidFill>
                <a:latin typeface="Times New Roman"/>
                <a:cs typeface="Times New Roman"/>
              </a:rPr>
              <a:t>and</a:t>
            </a:r>
            <a:r>
              <a:rPr sz="1400" spc="-10" dirty="0">
                <a:solidFill>
                  <a:srgbClr val="FFFFFF"/>
                </a:solidFill>
                <a:latin typeface="Times New Roman"/>
                <a:cs typeface="Times New Roman"/>
              </a:rPr>
              <a:t> </a:t>
            </a:r>
            <a:r>
              <a:rPr sz="1400" dirty="0">
                <a:solidFill>
                  <a:srgbClr val="FFFFFF"/>
                </a:solidFill>
                <a:latin typeface="Times New Roman"/>
                <a:cs typeface="Times New Roman"/>
              </a:rPr>
              <a:t>alcoholism</a:t>
            </a:r>
            <a:r>
              <a:rPr sz="1400" spc="-25" dirty="0">
                <a:solidFill>
                  <a:srgbClr val="FFFFFF"/>
                </a:solidFill>
                <a:latin typeface="Times New Roman"/>
                <a:cs typeface="Times New Roman"/>
              </a:rPr>
              <a:t> </a:t>
            </a:r>
            <a:r>
              <a:rPr sz="1400" dirty="0">
                <a:solidFill>
                  <a:srgbClr val="FFFFFF"/>
                </a:solidFill>
                <a:latin typeface="Times New Roman"/>
                <a:cs typeface="Times New Roman"/>
              </a:rPr>
              <a:t>(Oxford,</a:t>
            </a:r>
            <a:r>
              <a:rPr sz="1400" spc="-35" dirty="0">
                <a:solidFill>
                  <a:srgbClr val="FFFFFF"/>
                </a:solidFill>
                <a:latin typeface="Times New Roman"/>
                <a:cs typeface="Times New Roman"/>
              </a:rPr>
              <a:t> </a:t>
            </a:r>
            <a:r>
              <a:rPr sz="1400" dirty="0">
                <a:solidFill>
                  <a:srgbClr val="FFFFFF"/>
                </a:solidFill>
                <a:latin typeface="Times New Roman"/>
                <a:cs typeface="Times New Roman"/>
              </a:rPr>
              <a:t>Oxfordshire)</a:t>
            </a:r>
            <a:r>
              <a:rPr sz="1400" spc="-15" dirty="0">
                <a:solidFill>
                  <a:srgbClr val="FFFFFF"/>
                </a:solidFill>
                <a:latin typeface="Times New Roman"/>
                <a:cs typeface="Times New Roman"/>
              </a:rPr>
              <a:t> </a:t>
            </a:r>
            <a:r>
              <a:rPr sz="1400" spc="-5" dirty="0">
                <a:solidFill>
                  <a:srgbClr val="FFFFFF"/>
                </a:solidFill>
                <a:latin typeface="Times New Roman"/>
                <a:cs typeface="Times New Roman"/>
              </a:rPr>
              <a:t>34(4):</a:t>
            </a:r>
            <a:r>
              <a:rPr sz="1400" spc="-40" dirty="0">
                <a:solidFill>
                  <a:srgbClr val="FFFFFF"/>
                </a:solidFill>
                <a:latin typeface="Times New Roman"/>
                <a:cs typeface="Times New Roman"/>
              </a:rPr>
              <a:t> </a:t>
            </a:r>
            <a:r>
              <a:rPr sz="1400" dirty="0">
                <a:solidFill>
                  <a:srgbClr val="FFFFFF"/>
                </a:solidFill>
                <a:latin typeface="Times New Roman"/>
                <a:cs typeface="Times New Roman"/>
              </a:rPr>
              <a:t>497–501.</a:t>
            </a:r>
            <a:endParaRPr sz="1400">
              <a:latin typeface="Times New Roman"/>
              <a:cs typeface="Times New Roman"/>
            </a:endParaRPr>
          </a:p>
        </p:txBody>
      </p:sp>
      <p:sp>
        <p:nvSpPr>
          <p:cNvPr id="10" name="object 10"/>
          <p:cNvSpPr txBox="1"/>
          <p:nvPr/>
        </p:nvSpPr>
        <p:spPr>
          <a:xfrm>
            <a:off x="307340" y="3479672"/>
            <a:ext cx="160655" cy="602615"/>
          </a:xfrm>
          <a:prstGeom prst="rect">
            <a:avLst/>
          </a:prstGeom>
        </p:spPr>
        <p:txBody>
          <a:bodyPr vert="horz" wrap="square" lIns="0" tIns="13335" rIns="0" bIns="0" rtlCol="0">
            <a:spAutoFit/>
          </a:bodyPr>
          <a:lstStyle/>
          <a:p>
            <a:pPr marL="12700">
              <a:lnSpc>
                <a:spcPct val="100000"/>
              </a:lnSpc>
              <a:spcBef>
                <a:spcPts val="105"/>
              </a:spcBef>
            </a:pPr>
            <a:r>
              <a:rPr sz="1400" spc="5" dirty="0">
                <a:solidFill>
                  <a:srgbClr val="FFFFFF"/>
                </a:solidFill>
                <a:latin typeface="Times New Roman"/>
                <a:cs typeface="Times New Roman"/>
              </a:rPr>
              <a:t>6.</a:t>
            </a:r>
            <a:endParaRPr sz="1400">
              <a:latin typeface="Times New Roman"/>
              <a:cs typeface="Times New Roman"/>
            </a:endParaRPr>
          </a:p>
          <a:p>
            <a:pPr marL="12700">
              <a:lnSpc>
                <a:spcPct val="100000"/>
              </a:lnSpc>
              <a:spcBef>
                <a:spcPts val="1175"/>
              </a:spcBef>
            </a:pPr>
            <a:r>
              <a:rPr sz="1400" spc="5" dirty="0">
                <a:solidFill>
                  <a:srgbClr val="FFFFFF"/>
                </a:solidFill>
                <a:latin typeface="Times New Roman"/>
                <a:cs typeface="Times New Roman"/>
              </a:rPr>
              <a:t>7.</a:t>
            </a:r>
            <a:endParaRPr sz="1400">
              <a:latin typeface="Times New Roman"/>
              <a:cs typeface="Times New Roman"/>
            </a:endParaRPr>
          </a:p>
        </p:txBody>
      </p:sp>
      <p:sp>
        <p:nvSpPr>
          <p:cNvPr id="11" name="object 11"/>
          <p:cNvSpPr txBox="1"/>
          <p:nvPr/>
        </p:nvSpPr>
        <p:spPr>
          <a:xfrm>
            <a:off x="307340" y="4525136"/>
            <a:ext cx="160655" cy="602615"/>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FFFFFF"/>
                </a:solidFill>
                <a:latin typeface="Times New Roman"/>
                <a:cs typeface="Times New Roman"/>
              </a:rPr>
              <a:t>8.</a:t>
            </a:r>
            <a:endParaRPr sz="1400">
              <a:latin typeface="Times New Roman"/>
              <a:cs typeface="Times New Roman"/>
            </a:endParaRPr>
          </a:p>
          <a:p>
            <a:pPr marL="12700">
              <a:lnSpc>
                <a:spcPct val="100000"/>
              </a:lnSpc>
              <a:spcBef>
                <a:spcPts val="1180"/>
              </a:spcBef>
            </a:pPr>
            <a:r>
              <a:rPr sz="1400" spc="5" dirty="0">
                <a:solidFill>
                  <a:srgbClr val="FFFFFF"/>
                </a:solidFill>
                <a:latin typeface="Times New Roman"/>
                <a:cs typeface="Times New Roman"/>
              </a:rPr>
              <a:t>9.</a:t>
            </a:r>
            <a:endParaRPr sz="1400">
              <a:latin typeface="Times New Roman"/>
              <a:cs typeface="Times New Roman"/>
            </a:endParaRPr>
          </a:p>
        </p:txBody>
      </p:sp>
      <p:sp>
        <p:nvSpPr>
          <p:cNvPr id="12" name="object 12"/>
          <p:cNvSpPr txBox="1"/>
          <p:nvPr/>
        </p:nvSpPr>
        <p:spPr>
          <a:xfrm>
            <a:off x="307340" y="3479672"/>
            <a:ext cx="8759825" cy="2651125"/>
          </a:xfrm>
          <a:prstGeom prst="rect">
            <a:avLst/>
          </a:prstGeom>
        </p:spPr>
        <p:txBody>
          <a:bodyPr vert="horz" wrap="square" lIns="0" tIns="13335" rIns="0" bIns="0" rtlCol="0">
            <a:spAutoFit/>
          </a:bodyPr>
          <a:lstStyle/>
          <a:p>
            <a:pPr marL="523240">
              <a:lnSpc>
                <a:spcPct val="100000"/>
              </a:lnSpc>
              <a:spcBef>
                <a:spcPts val="105"/>
              </a:spcBef>
            </a:pPr>
            <a:r>
              <a:rPr sz="1400" spc="-5" dirty="0">
                <a:solidFill>
                  <a:srgbClr val="FFFFFF"/>
                </a:solidFill>
                <a:latin typeface="Times New Roman"/>
                <a:cs typeface="Times New Roman"/>
              </a:rPr>
              <a:t>Alvin </a:t>
            </a:r>
            <a:r>
              <a:rPr sz="1400" spc="-55" dirty="0">
                <a:solidFill>
                  <a:srgbClr val="FFFFFF"/>
                </a:solidFill>
                <a:latin typeface="Times New Roman"/>
                <a:cs typeface="Times New Roman"/>
              </a:rPr>
              <a:t>F. </a:t>
            </a:r>
            <a:r>
              <a:rPr sz="1400" spc="-10" dirty="0">
                <a:solidFill>
                  <a:srgbClr val="FFFFFF"/>
                </a:solidFill>
                <a:latin typeface="Times New Roman"/>
                <a:cs typeface="Times New Roman"/>
              </a:rPr>
              <a:t>Gardner. </a:t>
            </a:r>
            <a:r>
              <a:rPr sz="1400" spc="-5" dirty="0">
                <a:solidFill>
                  <a:srgbClr val="FFFFFF"/>
                </a:solidFill>
                <a:latin typeface="Times New Roman"/>
                <a:cs typeface="Times New Roman"/>
              </a:rPr>
              <a:t>Differential Oral </a:t>
            </a:r>
            <a:r>
              <a:rPr sz="1400" dirty="0">
                <a:solidFill>
                  <a:srgbClr val="FFFFFF"/>
                </a:solidFill>
                <a:latin typeface="Times New Roman"/>
                <a:cs typeface="Times New Roman"/>
              </a:rPr>
              <a:t>Diagnosis in </a:t>
            </a:r>
            <a:r>
              <a:rPr sz="1400" spc="-5" dirty="0">
                <a:solidFill>
                  <a:srgbClr val="FFFFFF"/>
                </a:solidFill>
                <a:latin typeface="Times New Roman"/>
                <a:cs typeface="Times New Roman"/>
              </a:rPr>
              <a:t>Systemic </a:t>
            </a:r>
            <a:r>
              <a:rPr sz="1400" dirty="0">
                <a:solidFill>
                  <a:srgbClr val="FFFFFF"/>
                </a:solidFill>
                <a:latin typeface="Times New Roman"/>
                <a:cs typeface="Times New Roman"/>
              </a:rPr>
              <a:t>Disease. Bristol: </a:t>
            </a:r>
            <a:r>
              <a:rPr sz="1400" spc="-5" dirty="0">
                <a:solidFill>
                  <a:srgbClr val="FFFFFF"/>
                </a:solidFill>
                <a:latin typeface="Times New Roman"/>
                <a:cs typeface="Times New Roman"/>
              </a:rPr>
              <a:t>JOHN WRIGHT </a:t>
            </a:r>
            <a:r>
              <a:rPr sz="1400" dirty="0">
                <a:solidFill>
                  <a:srgbClr val="FFFFFF"/>
                </a:solidFill>
                <a:latin typeface="Times New Roman"/>
                <a:cs typeface="Times New Roman"/>
              </a:rPr>
              <a:t>&amp; SONS</a:t>
            </a:r>
            <a:r>
              <a:rPr sz="1400" spc="-60" dirty="0">
                <a:solidFill>
                  <a:srgbClr val="FFFFFF"/>
                </a:solidFill>
                <a:latin typeface="Times New Roman"/>
                <a:cs typeface="Times New Roman"/>
              </a:rPr>
              <a:t> </a:t>
            </a:r>
            <a:r>
              <a:rPr sz="1400" spc="-15" dirty="0">
                <a:solidFill>
                  <a:srgbClr val="FFFFFF"/>
                </a:solidFill>
                <a:latin typeface="Times New Roman"/>
                <a:cs typeface="Times New Roman"/>
              </a:rPr>
              <a:t>LTD;1970</a:t>
            </a:r>
            <a:endParaRPr sz="1400">
              <a:latin typeface="Times New Roman"/>
              <a:cs typeface="Times New Roman"/>
            </a:endParaRPr>
          </a:p>
          <a:p>
            <a:pPr marL="523240" marR="6350">
              <a:lnSpc>
                <a:spcPct val="150000"/>
              </a:lnSpc>
              <a:spcBef>
                <a:spcPts val="334"/>
              </a:spcBef>
            </a:pPr>
            <a:r>
              <a:rPr sz="1400" spc="-5" dirty="0">
                <a:solidFill>
                  <a:srgbClr val="FFFFFF"/>
                </a:solidFill>
                <a:latin typeface="Times New Roman"/>
                <a:cs typeface="Times New Roman"/>
              </a:rPr>
              <a:t>GN </a:t>
            </a:r>
            <a:r>
              <a:rPr sz="1400" dirty="0">
                <a:solidFill>
                  <a:srgbClr val="FFFFFF"/>
                </a:solidFill>
                <a:latin typeface="Times New Roman"/>
                <a:cs typeface="Times New Roman"/>
              </a:rPr>
              <a:t>Güncü </a:t>
            </a:r>
            <a:r>
              <a:rPr sz="1400" spc="-10" dirty="0">
                <a:solidFill>
                  <a:srgbClr val="FFFFFF"/>
                </a:solidFill>
                <a:latin typeface="Times New Roman"/>
                <a:cs typeface="Times New Roman"/>
              </a:rPr>
              <a:t>et </a:t>
            </a:r>
            <a:r>
              <a:rPr sz="1400" spc="-5" dirty="0">
                <a:solidFill>
                  <a:srgbClr val="FFFFFF"/>
                </a:solidFill>
                <a:latin typeface="Times New Roman"/>
                <a:cs typeface="Times New Roman"/>
              </a:rPr>
              <a:t>al. </a:t>
            </a:r>
            <a:r>
              <a:rPr sz="1400" spc="-10" dirty="0">
                <a:solidFill>
                  <a:srgbClr val="FFFFFF"/>
                </a:solidFill>
                <a:latin typeface="Times New Roman"/>
                <a:cs typeface="Times New Roman"/>
              </a:rPr>
              <a:t>Effects </a:t>
            </a:r>
            <a:r>
              <a:rPr sz="1400" dirty="0">
                <a:solidFill>
                  <a:srgbClr val="FFFFFF"/>
                </a:solidFill>
                <a:latin typeface="Times New Roman"/>
                <a:cs typeface="Times New Roman"/>
              </a:rPr>
              <a:t>of </a:t>
            </a:r>
            <a:r>
              <a:rPr sz="1400" spc="-5" dirty="0">
                <a:solidFill>
                  <a:srgbClr val="FFFFFF"/>
                </a:solidFill>
                <a:latin typeface="Times New Roman"/>
                <a:cs typeface="Times New Roman"/>
              </a:rPr>
              <a:t>endogenous </a:t>
            </a:r>
            <a:r>
              <a:rPr sz="1400" dirty="0">
                <a:solidFill>
                  <a:srgbClr val="FFFFFF"/>
                </a:solidFill>
                <a:latin typeface="Times New Roman"/>
                <a:cs typeface="Times New Roman"/>
              </a:rPr>
              <a:t>sex hormones on </a:t>
            </a:r>
            <a:r>
              <a:rPr sz="1400" spc="-5" dirty="0">
                <a:solidFill>
                  <a:srgbClr val="FFFFFF"/>
                </a:solidFill>
                <a:latin typeface="Times New Roman"/>
                <a:cs typeface="Times New Roman"/>
              </a:rPr>
              <a:t>the periodontium </a:t>
            </a:r>
            <a:r>
              <a:rPr sz="1400" dirty="0">
                <a:solidFill>
                  <a:srgbClr val="FFFFFF"/>
                </a:solidFill>
                <a:latin typeface="Times New Roman"/>
                <a:cs typeface="Times New Roman"/>
              </a:rPr>
              <a:t>– Review </a:t>
            </a:r>
            <a:r>
              <a:rPr sz="1400" spc="-5" dirty="0">
                <a:solidFill>
                  <a:srgbClr val="FFFFFF"/>
                </a:solidFill>
                <a:latin typeface="Times New Roman"/>
                <a:cs typeface="Times New Roman"/>
              </a:rPr>
              <a:t>of literature. Australian  </a:t>
            </a:r>
            <a:r>
              <a:rPr sz="1400" dirty="0">
                <a:solidFill>
                  <a:srgbClr val="FFFFFF"/>
                </a:solidFill>
                <a:latin typeface="Times New Roman"/>
                <a:cs typeface="Times New Roman"/>
              </a:rPr>
              <a:t>Dental Journal</a:t>
            </a:r>
            <a:r>
              <a:rPr sz="1400" spc="-20" dirty="0">
                <a:solidFill>
                  <a:srgbClr val="FFFFFF"/>
                </a:solidFill>
                <a:latin typeface="Times New Roman"/>
                <a:cs typeface="Times New Roman"/>
              </a:rPr>
              <a:t> </a:t>
            </a:r>
            <a:r>
              <a:rPr sz="1400" spc="-5" dirty="0">
                <a:solidFill>
                  <a:srgbClr val="FFFFFF"/>
                </a:solidFill>
                <a:latin typeface="Times New Roman"/>
                <a:cs typeface="Times New Roman"/>
              </a:rPr>
              <a:t>2005;50(3):138-45</a:t>
            </a:r>
            <a:endParaRPr sz="1400">
              <a:latin typeface="Times New Roman"/>
              <a:cs typeface="Times New Roman"/>
            </a:endParaRPr>
          </a:p>
          <a:p>
            <a:pPr marL="523240">
              <a:lnSpc>
                <a:spcPct val="100000"/>
              </a:lnSpc>
              <a:spcBef>
                <a:spcPts val="1175"/>
              </a:spcBef>
            </a:pPr>
            <a:r>
              <a:rPr sz="1400" dirty="0">
                <a:solidFill>
                  <a:srgbClr val="FFFFFF"/>
                </a:solidFill>
                <a:latin typeface="Times New Roman"/>
                <a:cs typeface="Times New Roman"/>
              </a:rPr>
              <a:t>Basavaraj Subhashchandra Phulari. Orthodontics: Principles and Practice. </a:t>
            </a:r>
            <a:r>
              <a:rPr sz="1400" spc="-5" dirty="0">
                <a:solidFill>
                  <a:srgbClr val="FFFFFF"/>
                </a:solidFill>
                <a:latin typeface="Times New Roman"/>
                <a:cs typeface="Times New Roman"/>
              </a:rPr>
              <a:t>New </a:t>
            </a:r>
            <a:r>
              <a:rPr sz="1400" dirty="0">
                <a:solidFill>
                  <a:srgbClr val="FFFFFF"/>
                </a:solidFill>
                <a:latin typeface="Times New Roman"/>
                <a:cs typeface="Times New Roman"/>
              </a:rPr>
              <a:t>Delhi: </a:t>
            </a:r>
            <a:r>
              <a:rPr sz="1400" spc="-25" dirty="0">
                <a:solidFill>
                  <a:srgbClr val="FFFFFF"/>
                </a:solidFill>
                <a:latin typeface="Times New Roman"/>
                <a:cs typeface="Times New Roman"/>
              </a:rPr>
              <a:t>JAYPEE</a:t>
            </a:r>
            <a:r>
              <a:rPr sz="1400" spc="-185" dirty="0">
                <a:solidFill>
                  <a:srgbClr val="FFFFFF"/>
                </a:solidFill>
                <a:latin typeface="Times New Roman"/>
                <a:cs typeface="Times New Roman"/>
              </a:rPr>
              <a:t> </a:t>
            </a:r>
            <a:r>
              <a:rPr sz="1400" spc="-5" dirty="0">
                <a:solidFill>
                  <a:srgbClr val="FFFFFF"/>
                </a:solidFill>
                <a:latin typeface="Times New Roman"/>
                <a:cs typeface="Times New Roman"/>
              </a:rPr>
              <a:t>BROTHERS;2011</a:t>
            </a:r>
            <a:endParaRPr sz="1400">
              <a:latin typeface="Times New Roman"/>
              <a:cs typeface="Times New Roman"/>
            </a:endParaRPr>
          </a:p>
          <a:p>
            <a:pPr marL="523240" marR="5080">
              <a:lnSpc>
                <a:spcPct val="150000"/>
              </a:lnSpc>
              <a:spcBef>
                <a:spcPts val="340"/>
              </a:spcBef>
            </a:pPr>
            <a:r>
              <a:rPr sz="1400" spc="-5" dirty="0">
                <a:solidFill>
                  <a:srgbClr val="FFFFFF"/>
                </a:solidFill>
                <a:latin typeface="Times New Roman"/>
                <a:cs typeface="Times New Roman"/>
              </a:rPr>
              <a:t>Marc Baltensperger </a:t>
            </a:r>
            <a:r>
              <a:rPr sz="1400" dirty="0">
                <a:solidFill>
                  <a:srgbClr val="FFFFFF"/>
                </a:solidFill>
                <a:latin typeface="Times New Roman"/>
                <a:cs typeface="Times New Roman"/>
              </a:rPr>
              <a:t>and </a:t>
            </a:r>
            <a:r>
              <a:rPr sz="1400" spc="-5" dirty="0">
                <a:solidFill>
                  <a:srgbClr val="FFFFFF"/>
                </a:solidFill>
                <a:latin typeface="Times New Roman"/>
                <a:cs typeface="Times New Roman"/>
              </a:rPr>
              <a:t>Gerold Eyrich. Osteomyelitis of the jaws: </a:t>
            </a:r>
            <a:r>
              <a:rPr sz="1400" dirty="0">
                <a:solidFill>
                  <a:srgbClr val="FFFFFF"/>
                </a:solidFill>
                <a:latin typeface="Times New Roman"/>
                <a:cs typeface="Times New Roman"/>
              </a:rPr>
              <a:t>definition </a:t>
            </a:r>
            <a:r>
              <a:rPr sz="1400" spc="-5" dirty="0">
                <a:solidFill>
                  <a:srgbClr val="FFFFFF"/>
                </a:solidFill>
                <a:latin typeface="Times New Roman"/>
                <a:cs typeface="Times New Roman"/>
              </a:rPr>
              <a:t>and classification. In: Robert E.  </a:t>
            </a:r>
            <a:r>
              <a:rPr sz="1400" dirty="0">
                <a:solidFill>
                  <a:srgbClr val="FFFFFF"/>
                </a:solidFill>
                <a:latin typeface="Times New Roman"/>
                <a:cs typeface="Times New Roman"/>
              </a:rPr>
              <a:t>Marx, </a:t>
            </a:r>
            <a:r>
              <a:rPr sz="1400" spc="-5" dirty="0">
                <a:solidFill>
                  <a:srgbClr val="FFFFFF"/>
                </a:solidFill>
                <a:latin typeface="Times New Roman"/>
                <a:cs typeface="Times New Roman"/>
              </a:rPr>
              <a:t>Marc Baltensperger, </a:t>
            </a:r>
            <a:r>
              <a:rPr sz="1400" dirty="0">
                <a:solidFill>
                  <a:srgbClr val="FFFFFF"/>
                </a:solidFill>
                <a:latin typeface="Times New Roman"/>
                <a:cs typeface="Times New Roman"/>
              </a:rPr>
              <a:t>Gerold </a:t>
            </a:r>
            <a:r>
              <a:rPr sz="1400" spc="-5" dirty="0">
                <a:solidFill>
                  <a:srgbClr val="FFFFFF"/>
                </a:solidFill>
                <a:latin typeface="Times New Roman"/>
                <a:cs typeface="Times New Roman"/>
              </a:rPr>
              <a:t>K. Eyrich. Osteomyelitis </a:t>
            </a:r>
            <a:r>
              <a:rPr sz="1400" dirty="0">
                <a:solidFill>
                  <a:srgbClr val="FFFFFF"/>
                </a:solidFill>
                <a:latin typeface="Times New Roman"/>
                <a:cs typeface="Times New Roman"/>
              </a:rPr>
              <a:t>of </a:t>
            </a:r>
            <a:r>
              <a:rPr sz="1400" spc="5" dirty="0">
                <a:solidFill>
                  <a:srgbClr val="FFFFFF"/>
                </a:solidFill>
                <a:latin typeface="Times New Roman"/>
                <a:cs typeface="Times New Roman"/>
              </a:rPr>
              <a:t>the </a:t>
            </a:r>
            <a:r>
              <a:rPr sz="1400" dirty="0">
                <a:solidFill>
                  <a:srgbClr val="FFFFFF"/>
                </a:solidFill>
                <a:latin typeface="Times New Roman"/>
                <a:cs typeface="Times New Roman"/>
              </a:rPr>
              <a:t>Jaws. Berlin, </a:t>
            </a:r>
            <a:r>
              <a:rPr sz="1400" spc="-5" dirty="0">
                <a:solidFill>
                  <a:srgbClr val="FFFFFF"/>
                </a:solidFill>
                <a:latin typeface="Times New Roman"/>
                <a:cs typeface="Times New Roman"/>
              </a:rPr>
              <a:t>Germany: Springer;2010:</a:t>
            </a:r>
            <a:r>
              <a:rPr sz="1400" spc="-65" dirty="0">
                <a:solidFill>
                  <a:srgbClr val="FFFFFF"/>
                </a:solidFill>
                <a:latin typeface="Times New Roman"/>
                <a:cs typeface="Times New Roman"/>
              </a:rPr>
              <a:t> </a:t>
            </a:r>
            <a:r>
              <a:rPr sz="1400" spc="5" dirty="0">
                <a:solidFill>
                  <a:srgbClr val="FFFFFF"/>
                </a:solidFill>
                <a:latin typeface="Times New Roman"/>
                <a:cs typeface="Times New Roman"/>
              </a:rPr>
              <a:t>28.</a:t>
            </a:r>
            <a:endParaRPr sz="1400">
              <a:latin typeface="Times New Roman"/>
              <a:cs typeface="Times New Roman"/>
            </a:endParaRPr>
          </a:p>
          <a:p>
            <a:pPr marL="523240" marR="5715" indent="-511175">
              <a:lnSpc>
                <a:spcPct val="150000"/>
              </a:lnSpc>
              <a:spcBef>
                <a:spcPts val="335"/>
              </a:spcBef>
              <a:tabLst>
                <a:tab pos="523240" algn="l"/>
              </a:tabLst>
            </a:pPr>
            <a:r>
              <a:rPr sz="1400" spc="5" dirty="0">
                <a:solidFill>
                  <a:srgbClr val="FFFFFF"/>
                </a:solidFill>
                <a:latin typeface="Times New Roman"/>
                <a:cs typeface="Times New Roman"/>
              </a:rPr>
              <a:t>10.	</a:t>
            </a:r>
            <a:r>
              <a:rPr sz="1400" spc="-5" dirty="0">
                <a:solidFill>
                  <a:srgbClr val="FFFFFF"/>
                </a:solidFill>
                <a:latin typeface="Times New Roman"/>
                <a:cs typeface="Times New Roman"/>
              </a:rPr>
              <a:t>Erika B. A. </a:t>
            </a:r>
            <a:r>
              <a:rPr sz="1400" spc="-55" dirty="0">
                <a:solidFill>
                  <a:srgbClr val="FFFFFF"/>
                </a:solidFill>
                <a:latin typeface="Times New Roman"/>
                <a:cs typeface="Times New Roman"/>
              </a:rPr>
              <a:t>F. </a:t>
            </a:r>
            <a:r>
              <a:rPr sz="1400" spc="-5" dirty="0">
                <a:solidFill>
                  <a:srgbClr val="FFFFFF"/>
                </a:solidFill>
                <a:latin typeface="Times New Roman"/>
                <a:cs typeface="Times New Roman"/>
              </a:rPr>
              <a:t>Thomaz. </a:t>
            </a:r>
            <a:r>
              <a:rPr sz="1400" dirty="0">
                <a:solidFill>
                  <a:srgbClr val="FFFFFF"/>
                </a:solidFill>
                <a:latin typeface="Times New Roman"/>
                <a:cs typeface="Times New Roman"/>
              </a:rPr>
              <a:t>Is </a:t>
            </a:r>
            <a:r>
              <a:rPr sz="1400" spc="-5" dirty="0">
                <a:solidFill>
                  <a:srgbClr val="FFFFFF"/>
                </a:solidFill>
                <a:latin typeface="Times New Roman"/>
                <a:cs typeface="Times New Roman"/>
              </a:rPr>
              <a:t>Malnutrition Associated </a:t>
            </a:r>
            <a:r>
              <a:rPr sz="1400" spc="-10" dirty="0">
                <a:solidFill>
                  <a:srgbClr val="FFFFFF"/>
                </a:solidFill>
                <a:latin typeface="Times New Roman"/>
                <a:cs typeface="Times New Roman"/>
              </a:rPr>
              <a:t>with </a:t>
            </a:r>
            <a:r>
              <a:rPr sz="1400" spc="-5" dirty="0">
                <a:solidFill>
                  <a:srgbClr val="FFFFFF"/>
                </a:solidFill>
                <a:latin typeface="Times New Roman"/>
                <a:cs typeface="Times New Roman"/>
              </a:rPr>
              <a:t>Crowding in Permanent Dentition? Int </a:t>
            </a:r>
            <a:r>
              <a:rPr sz="1400" dirty="0">
                <a:solidFill>
                  <a:srgbClr val="FFFFFF"/>
                </a:solidFill>
                <a:latin typeface="Times New Roman"/>
                <a:cs typeface="Times New Roman"/>
              </a:rPr>
              <a:t>J </a:t>
            </a:r>
            <a:r>
              <a:rPr sz="1400" spc="-10" dirty="0">
                <a:solidFill>
                  <a:srgbClr val="FFFFFF"/>
                </a:solidFill>
                <a:latin typeface="Times New Roman"/>
                <a:cs typeface="Times New Roman"/>
              </a:rPr>
              <a:t>Environ </a:t>
            </a:r>
            <a:r>
              <a:rPr sz="1400" dirty="0">
                <a:solidFill>
                  <a:srgbClr val="FFFFFF"/>
                </a:solidFill>
                <a:latin typeface="Times New Roman"/>
                <a:cs typeface="Times New Roman"/>
              </a:rPr>
              <a:t>Res  Public Health. 2010;7(9):</a:t>
            </a:r>
            <a:r>
              <a:rPr sz="1400" spc="-95" dirty="0">
                <a:solidFill>
                  <a:srgbClr val="FFFFFF"/>
                </a:solidFill>
                <a:latin typeface="Times New Roman"/>
                <a:cs typeface="Times New Roman"/>
              </a:rPr>
              <a:t> </a:t>
            </a:r>
            <a:r>
              <a:rPr sz="1400" dirty="0">
                <a:solidFill>
                  <a:srgbClr val="FFFFFF"/>
                </a:solidFill>
                <a:latin typeface="Times New Roman"/>
                <a:cs typeface="Times New Roman"/>
              </a:rPr>
              <a:t>3531–3544.</a:t>
            </a:r>
            <a:endParaRPr sz="1400">
              <a:latin typeface="Times New Roman"/>
              <a:cs typeface="Times New Roman"/>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3540" y="476199"/>
            <a:ext cx="8380095" cy="5746115"/>
          </a:xfrm>
          <a:prstGeom prst="rect">
            <a:avLst/>
          </a:prstGeom>
        </p:spPr>
        <p:txBody>
          <a:bodyPr vert="horz" wrap="square" lIns="0" tIns="13335" rIns="0" bIns="0" rtlCol="0">
            <a:spAutoFit/>
          </a:bodyPr>
          <a:lstStyle/>
          <a:p>
            <a:pPr marL="527685" indent="-515620">
              <a:lnSpc>
                <a:spcPct val="100000"/>
              </a:lnSpc>
              <a:spcBef>
                <a:spcPts val="105"/>
              </a:spcBef>
              <a:buAutoNum type="arabicPeriod" startAt="11"/>
              <a:tabLst>
                <a:tab pos="527685" algn="l"/>
                <a:tab pos="528320" algn="l"/>
              </a:tabLst>
            </a:pPr>
            <a:r>
              <a:rPr sz="1400" dirty="0">
                <a:solidFill>
                  <a:srgbClr val="FFFFFF"/>
                </a:solidFill>
                <a:latin typeface="Times New Roman"/>
                <a:cs typeface="Times New Roman"/>
              </a:rPr>
              <a:t>Aparna Sheetal </a:t>
            </a:r>
            <a:r>
              <a:rPr sz="1400" spc="-5" dirty="0">
                <a:solidFill>
                  <a:srgbClr val="FFFFFF"/>
                </a:solidFill>
                <a:latin typeface="Times New Roman"/>
                <a:cs typeface="Times New Roman"/>
              </a:rPr>
              <a:t>et </a:t>
            </a:r>
            <a:r>
              <a:rPr sz="1400" dirty="0">
                <a:solidFill>
                  <a:srgbClr val="FFFFFF"/>
                </a:solidFill>
                <a:latin typeface="Times New Roman"/>
                <a:cs typeface="Times New Roman"/>
              </a:rPr>
              <a:t>al. Malnutrition and </a:t>
            </a:r>
            <a:r>
              <a:rPr sz="1400" spc="5" dirty="0">
                <a:solidFill>
                  <a:srgbClr val="FFFFFF"/>
                </a:solidFill>
                <a:latin typeface="Times New Roman"/>
                <a:cs typeface="Times New Roman"/>
              </a:rPr>
              <a:t>its </a:t>
            </a:r>
            <a:r>
              <a:rPr sz="1400" dirty="0">
                <a:solidFill>
                  <a:srgbClr val="FFFFFF"/>
                </a:solidFill>
                <a:latin typeface="Times New Roman"/>
                <a:cs typeface="Times New Roman"/>
              </a:rPr>
              <a:t>Oral </a:t>
            </a:r>
            <a:r>
              <a:rPr sz="1400" spc="-5" dirty="0">
                <a:solidFill>
                  <a:srgbClr val="FFFFFF"/>
                </a:solidFill>
                <a:latin typeface="Times New Roman"/>
                <a:cs typeface="Times New Roman"/>
              </a:rPr>
              <a:t>Outcome </a:t>
            </a:r>
            <a:r>
              <a:rPr sz="1400" dirty="0">
                <a:solidFill>
                  <a:srgbClr val="FFFFFF"/>
                </a:solidFill>
                <a:latin typeface="Times New Roman"/>
                <a:cs typeface="Times New Roman"/>
              </a:rPr>
              <a:t>– A </a:t>
            </a:r>
            <a:r>
              <a:rPr sz="1400" spc="-15" dirty="0">
                <a:solidFill>
                  <a:srgbClr val="FFFFFF"/>
                </a:solidFill>
                <a:latin typeface="Times New Roman"/>
                <a:cs typeface="Times New Roman"/>
              </a:rPr>
              <a:t>Review. </a:t>
            </a:r>
            <a:r>
              <a:rPr sz="1400" dirty="0">
                <a:solidFill>
                  <a:srgbClr val="FFFFFF"/>
                </a:solidFill>
                <a:latin typeface="Times New Roman"/>
                <a:cs typeface="Times New Roman"/>
              </a:rPr>
              <a:t>J Clin Diagn Res. </a:t>
            </a:r>
            <a:r>
              <a:rPr sz="1400" spc="-5" dirty="0">
                <a:solidFill>
                  <a:srgbClr val="FFFFFF"/>
                </a:solidFill>
                <a:latin typeface="Times New Roman"/>
                <a:cs typeface="Times New Roman"/>
              </a:rPr>
              <a:t>2013;7(1):</a:t>
            </a:r>
            <a:r>
              <a:rPr sz="1400" spc="-254" dirty="0">
                <a:solidFill>
                  <a:srgbClr val="FFFFFF"/>
                </a:solidFill>
                <a:latin typeface="Times New Roman"/>
                <a:cs typeface="Times New Roman"/>
              </a:rPr>
              <a:t> </a:t>
            </a:r>
            <a:r>
              <a:rPr sz="1400" dirty="0">
                <a:solidFill>
                  <a:srgbClr val="FFFFFF"/>
                </a:solidFill>
                <a:latin typeface="Times New Roman"/>
                <a:cs typeface="Times New Roman"/>
              </a:rPr>
              <a:t>178–180.</a:t>
            </a:r>
            <a:endParaRPr sz="1400">
              <a:latin typeface="Times New Roman"/>
              <a:cs typeface="Times New Roman"/>
            </a:endParaRPr>
          </a:p>
          <a:p>
            <a:pPr marL="527685" indent="-515620">
              <a:lnSpc>
                <a:spcPct val="100000"/>
              </a:lnSpc>
              <a:spcBef>
                <a:spcPts val="1180"/>
              </a:spcBef>
              <a:buAutoNum type="arabicPeriod" startAt="11"/>
              <a:tabLst>
                <a:tab pos="527685" algn="l"/>
                <a:tab pos="528320" algn="l"/>
              </a:tabLst>
            </a:pPr>
            <a:r>
              <a:rPr sz="1400" spc="-10" dirty="0">
                <a:solidFill>
                  <a:srgbClr val="FFFFFF"/>
                </a:solidFill>
                <a:latin typeface="Times New Roman"/>
                <a:cs typeface="Times New Roman"/>
              </a:rPr>
              <a:t>William </a:t>
            </a:r>
            <a:r>
              <a:rPr sz="1400" spc="-5" dirty="0">
                <a:solidFill>
                  <a:srgbClr val="FFFFFF"/>
                </a:solidFill>
                <a:latin typeface="Times New Roman"/>
                <a:cs typeface="Times New Roman"/>
              </a:rPr>
              <a:t>R. Proffit. Contemporary Orthodontics. </a:t>
            </a:r>
            <a:r>
              <a:rPr sz="1400" dirty="0">
                <a:solidFill>
                  <a:srgbClr val="FFFFFF"/>
                </a:solidFill>
                <a:latin typeface="Times New Roman"/>
                <a:cs typeface="Times New Roman"/>
              </a:rPr>
              <a:t>United States: </a:t>
            </a:r>
            <a:r>
              <a:rPr sz="1400" spc="-15" dirty="0">
                <a:solidFill>
                  <a:srgbClr val="FFFFFF"/>
                </a:solidFill>
                <a:latin typeface="Times New Roman"/>
                <a:cs typeface="Times New Roman"/>
              </a:rPr>
              <a:t>Mosby-Year </a:t>
            </a:r>
            <a:r>
              <a:rPr sz="1400" dirty="0">
                <a:solidFill>
                  <a:srgbClr val="FFFFFF"/>
                </a:solidFill>
                <a:latin typeface="Times New Roman"/>
                <a:cs typeface="Times New Roman"/>
              </a:rPr>
              <a:t>Book;</a:t>
            </a:r>
            <a:r>
              <a:rPr sz="1400" spc="-120" dirty="0">
                <a:solidFill>
                  <a:srgbClr val="FFFFFF"/>
                </a:solidFill>
                <a:latin typeface="Times New Roman"/>
                <a:cs typeface="Times New Roman"/>
              </a:rPr>
              <a:t> </a:t>
            </a:r>
            <a:r>
              <a:rPr sz="1400" spc="5" dirty="0">
                <a:solidFill>
                  <a:srgbClr val="FFFFFF"/>
                </a:solidFill>
                <a:latin typeface="Times New Roman"/>
                <a:cs typeface="Times New Roman"/>
              </a:rPr>
              <a:t>1993</a:t>
            </a:r>
            <a:endParaRPr sz="1400">
              <a:latin typeface="Times New Roman"/>
              <a:cs typeface="Times New Roman"/>
            </a:endParaRPr>
          </a:p>
          <a:p>
            <a:pPr marL="527685" marR="5080" indent="-515620">
              <a:lnSpc>
                <a:spcPct val="150000"/>
              </a:lnSpc>
              <a:spcBef>
                <a:spcPts val="335"/>
              </a:spcBef>
              <a:buAutoNum type="arabicPeriod" startAt="11"/>
              <a:tabLst>
                <a:tab pos="527685" algn="l"/>
                <a:tab pos="528320" algn="l"/>
              </a:tabLst>
            </a:pPr>
            <a:r>
              <a:rPr sz="1400" spc="-5" dirty="0">
                <a:solidFill>
                  <a:srgbClr val="FFFFFF"/>
                </a:solidFill>
                <a:latin typeface="Times New Roman"/>
                <a:cs typeface="Times New Roman"/>
              </a:rPr>
              <a:t>López Del </a:t>
            </a:r>
            <a:r>
              <a:rPr sz="1400" spc="-35" dirty="0">
                <a:solidFill>
                  <a:srgbClr val="FFFFFF"/>
                </a:solidFill>
                <a:latin typeface="Times New Roman"/>
                <a:cs typeface="Times New Roman"/>
              </a:rPr>
              <a:t>Valle </a:t>
            </a:r>
            <a:r>
              <a:rPr sz="1400" spc="-5" dirty="0">
                <a:solidFill>
                  <a:srgbClr val="FFFFFF"/>
                </a:solidFill>
                <a:latin typeface="Times New Roman"/>
                <a:cs typeface="Times New Roman"/>
              </a:rPr>
              <a:t>LM </a:t>
            </a:r>
            <a:r>
              <a:rPr sz="1400" dirty="0">
                <a:solidFill>
                  <a:srgbClr val="FFFFFF"/>
                </a:solidFill>
                <a:latin typeface="Times New Roman"/>
                <a:cs typeface="Times New Roman"/>
              </a:rPr>
              <a:t>et al. </a:t>
            </a:r>
            <a:r>
              <a:rPr sz="1400" spc="-5" dirty="0">
                <a:solidFill>
                  <a:srgbClr val="FFFFFF"/>
                </a:solidFill>
                <a:latin typeface="Times New Roman"/>
                <a:cs typeface="Times New Roman"/>
              </a:rPr>
              <a:t>Associations between </a:t>
            </a:r>
            <a:r>
              <a:rPr sz="1400" dirty="0">
                <a:solidFill>
                  <a:srgbClr val="FFFFFF"/>
                </a:solidFill>
                <a:latin typeface="Times New Roman"/>
                <a:cs typeface="Times New Roman"/>
              </a:rPr>
              <a:t>a </a:t>
            </a:r>
            <a:r>
              <a:rPr sz="1400" spc="-5" dirty="0">
                <a:solidFill>
                  <a:srgbClr val="FFFFFF"/>
                </a:solidFill>
                <a:latin typeface="Times New Roman"/>
                <a:cs typeface="Times New Roman"/>
              </a:rPr>
              <a:t>history </a:t>
            </a:r>
            <a:r>
              <a:rPr sz="1400" dirty="0">
                <a:solidFill>
                  <a:srgbClr val="FFFFFF"/>
                </a:solidFill>
                <a:latin typeface="Times New Roman"/>
                <a:cs typeface="Times New Roman"/>
              </a:rPr>
              <a:t>of </a:t>
            </a:r>
            <a:r>
              <a:rPr sz="1400" spc="-5" dirty="0">
                <a:solidFill>
                  <a:srgbClr val="FFFFFF"/>
                </a:solidFill>
                <a:latin typeface="Times New Roman"/>
                <a:cs typeface="Times New Roman"/>
              </a:rPr>
              <a:t>breast feeding, malocclusion and parafunctional  </a:t>
            </a:r>
            <a:r>
              <a:rPr sz="1400" dirty="0">
                <a:solidFill>
                  <a:srgbClr val="FFFFFF"/>
                </a:solidFill>
                <a:latin typeface="Times New Roman"/>
                <a:cs typeface="Times New Roman"/>
              </a:rPr>
              <a:t>habits in Puerto Rican children. P R Health Sci J.</a:t>
            </a:r>
            <a:r>
              <a:rPr sz="1400" spc="-185" dirty="0">
                <a:solidFill>
                  <a:srgbClr val="FFFFFF"/>
                </a:solidFill>
                <a:latin typeface="Times New Roman"/>
                <a:cs typeface="Times New Roman"/>
              </a:rPr>
              <a:t> </a:t>
            </a:r>
            <a:r>
              <a:rPr sz="1400" spc="-5" dirty="0">
                <a:solidFill>
                  <a:srgbClr val="FFFFFF"/>
                </a:solidFill>
                <a:latin typeface="Times New Roman"/>
                <a:cs typeface="Times New Roman"/>
              </a:rPr>
              <a:t>2006;25(1):31-4.</a:t>
            </a:r>
            <a:endParaRPr sz="1400">
              <a:latin typeface="Times New Roman"/>
              <a:cs typeface="Times New Roman"/>
            </a:endParaRPr>
          </a:p>
          <a:p>
            <a:pPr marL="527685" indent="-515620">
              <a:lnSpc>
                <a:spcPct val="100000"/>
              </a:lnSpc>
              <a:spcBef>
                <a:spcPts val="1175"/>
              </a:spcBef>
              <a:buAutoNum type="arabicPeriod" startAt="11"/>
              <a:tabLst>
                <a:tab pos="527685" algn="l"/>
                <a:tab pos="528320" algn="l"/>
              </a:tabLst>
            </a:pPr>
            <a:r>
              <a:rPr sz="1400" spc="-5" dirty="0">
                <a:solidFill>
                  <a:srgbClr val="FFFFFF"/>
                </a:solidFill>
                <a:latin typeface="Times New Roman"/>
                <a:cs typeface="Times New Roman"/>
              </a:rPr>
              <a:t>Labbok</a:t>
            </a:r>
            <a:r>
              <a:rPr sz="1400" spc="145" dirty="0">
                <a:solidFill>
                  <a:srgbClr val="FFFFFF"/>
                </a:solidFill>
                <a:latin typeface="Times New Roman"/>
                <a:cs typeface="Times New Roman"/>
              </a:rPr>
              <a:t> </a:t>
            </a:r>
            <a:r>
              <a:rPr sz="1400" dirty="0">
                <a:solidFill>
                  <a:srgbClr val="FFFFFF"/>
                </a:solidFill>
                <a:latin typeface="Times New Roman"/>
                <a:cs typeface="Times New Roman"/>
              </a:rPr>
              <a:t>MH</a:t>
            </a:r>
            <a:r>
              <a:rPr sz="1400" spc="130" dirty="0">
                <a:solidFill>
                  <a:srgbClr val="FFFFFF"/>
                </a:solidFill>
                <a:latin typeface="Times New Roman"/>
                <a:cs typeface="Times New Roman"/>
              </a:rPr>
              <a:t> </a:t>
            </a:r>
            <a:r>
              <a:rPr sz="1400" spc="-5" dirty="0">
                <a:solidFill>
                  <a:srgbClr val="FFFFFF"/>
                </a:solidFill>
                <a:latin typeface="Times New Roman"/>
                <a:cs typeface="Times New Roman"/>
              </a:rPr>
              <a:t>et</a:t>
            </a:r>
            <a:r>
              <a:rPr sz="1400" spc="145" dirty="0">
                <a:solidFill>
                  <a:srgbClr val="FFFFFF"/>
                </a:solidFill>
                <a:latin typeface="Times New Roman"/>
                <a:cs typeface="Times New Roman"/>
              </a:rPr>
              <a:t> </a:t>
            </a:r>
            <a:r>
              <a:rPr sz="1400" spc="-5" dirty="0">
                <a:solidFill>
                  <a:srgbClr val="FFFFFF"/>
                </a:solidFill>
                <a:latin typeface="Times New Roman"/>
                <a:cs typeface="Times New Roman"/>
              </a:rPr>
              <a:t>al.</a:t>
            </a:r>
            <a:r>
              <a:rPr sz="1400" spc="135" dirty="0">
                <a:solidFill>
                  <a:srgbClr val="FFFFFF"/>
                </a:solidFill>
                <a:latin typeface="Times New Roman"/>
                <a:cs typeface="Times New Roman"/>
              </a:rPr>
              <a:t> </a:t>
            </a:r>
            <a:r>
              <a:rPr sz="1400" spc="-5" dirty="0">
                <a:solidFill>
                  <a:srgbClr val="FFFFFF"/>
                </a:solidFill>
                <a:latin typeface="Times New Roman"/>
                <a:cs typeface="Times New Roman"/>
              </a:rPr>
              <a:t>Does</a:t>
            </a:r>
            <a:r>
              <a:rPr sz="1400" spc="135" dirty="0">
                <a:solidFill>
                  <a:srgbClr val="FFFFFF"/>
                </a:solidFill>
                <a:latin typeface="Times New Roman"/>
                <a:cs typeface="Times New Roman"/>
              </a:rPr>
              <a:t> </a:t>
            </a:r>
            <a:r>
              <a:rPr sz="1400" spc="-5" dirty="0">
                <a:solidFill>
                  <a:srgbClr val="FFFFFF"/>
                </a:solidFill>
                <a:latin typeface="Times New Roman"/>
                <a:cs typeface="Times New Roman"/>
              </a:rPr>
              <a:t>breast-feeding</a:t>
            </a:r>
            <a:r>
              <a:rPr sz="1400" spc="140" dirty="0">
                <a:solidFill>
                  <a:srgbClr val="FFFFFF"/>
                </a:solidFill>
                <a:latin typeface="Times New Roman"/>
                <a:cs typeface="Times New Roman"/>
              </a:rPr>
              <a:t> </a:t>
            </a:r>
            <a:r>
              <a:rPr sz="1400" spc="-5" dirty="0">
                <a:solidFill>
                  <a:srgbClr val="FFFFFF"/>
                </a:solidFill>
                <a:latin typeface="Times New Roman"/>
                <a:cs typeface="Times New Roman"/>
              </a:rPr>
              <a:t>protect</a:t>
            </a:r>
            <a:r>
              <a:rPr sz="1400" spc="150" dirty="0">
                <a:solidFill>
                  <a:srgbClr val="FFFFFF"/>
                </a:solidFill>
                <a:latin typeface="Times New Roman"/>
                <a:cs typeface="Times New Roman"/>
              </a:rPr>
              <a:t> </a:t>
            </a:r>
            <a:r>
              <a:rPr sz="1400" spc="-5" dirty="0">
                <a:solidFill>
                  <a:srgbClr val="FFFFFF"/>
                </a:solidFill>
                <a:latin typeface="Times New Roman"/>
                <a:cs typeface="Times New Roman"/>
              </a:rPr>
              <a:t>against</a:t>
            </a:r>
            <a:r>
              <a:rPr sz="1400" spc="145" dirty="0">
                <a:solidFill>
                  <a:srgbClr val="FFFFFF"/>
                </a:solidFill>
                <a:latin typeface="Times New Roman"/>
                <a:cs typeface="Times New Roman"/>
              </a:rPr>
              <a:t> </a:t>
            </a:r>
            <a:r>
              <a:rPr sz="1400" spc="-5" dirty="0">
                <a:solidFill>
                  <a:srgbClr val="FFFFFF"/>
                </a:solidFill>
                <a:latin typeface="Times New Roman"/>
                <a:cs typeface="Times New Roman"/>
              </a:rPr>
              <a:t>malocclusion?</a:t>
            </a:r>
            <a:r>
              <a:rPr sz="1400" spc="160" dirty="0">
                <a:solidFill>
                  <a:srgbClr val="FFFFFF"/>
                </a:solidFill>
                <a:latin typeface="Times New Roman"/>
                <a:cs typeface="Times New Roman"/>
              </a:rPr>
              <a:t> </a:t>
            </a:r>
            <a:r>
              <a:rPr sz="1400" spc="-5" dirty="0">
                <a:solidFill>
                  <a:srgbClr val="FFFFFF"/>
                </a:solidFill>
                <a:latin typeface="Times New Roman"/>
                <a:cs typeface="Times New Roman"/>
              </a:rPr>
              <a:t>An</a:t>
            </a:r>
            <a:r>
              <a:rPr sz="1400" spc="130" dirty="0">
                <a:solidFill>
                  <a:srgbClr val="FFFFFF"/>
                </a:solidFill>
                <a:latin typeface="Times New Roman"/>
                <a:cs typeface="Times New Roman"/>
              </a:rPr>
              <a:t> </a:t>
            </a:r>
            <a:r>
              <a:rPr sz="1400" spc="-5" dirty="0">
                <a:solidFill>
                  <a:srgbClr val="FFFFFF"/>
                </a:solidFill>
                <a:latin typeface="Times New Roman"/>
                <a:cs typeface="Times New Roman"/>
              </a:rPr>
              <a:t>analysis</a:t>
            </a:r>
            <a:r>
              <a:rPr sz="1400" spc="155" dirty="0">
                <a:solidFill>
                  <a:srgbClr val="FFFFFF"/>
                </a:solidFill>
                <a:latin typeface="Times New Roman"/>
                <a:cs typeface="Times New Roman"/>
              </a:rPr>
              <a:t> </a:t>
            </a:r>
            <a:r>
              <a:rPr sz="1400" spc="-5" dirty="0">
                <a:solidFill>
                  <a:srgbClr val="FFFFFF"/>
                </a:solidFill>
                <a:latin typeface="Times New Roman"/>
                <a:cs typeface="Times New Roman"/>
              </a:rPr>
              <a:t>of</a:t>
            </a:r>
            <a:r>
              <a:rPr sz="1400" spc="135" dirty="0">
                <a:solidFill>
                  <a:srgbClr val="FFFFFF"/>
                </a:solidFill>
                <a:latin typeface="Times New Roman"/>
                <a:cs typeface="Times New Roman"/>
              </a:rPr>
              <a:t> </a:t>
            </a:r>
            <a:r>
              <a:rPr sz="1400" spc="-5" dirty="0">
                <a:solidFill>
                  <a:srgbClr val="FFFFFF"/>
                </a:solidFill>
                <a:latin typeface="Times New Roman"/>
                <a:cs typeface="Times New Roman"/>
              </a:rPr>
              <a:t>the</a:t>
            </a:r>
            <a:r>
              <a:rPr sz="1400" spc="125" dirty="0">
                <a:solidFill>
                  <a:srgbClr val="FFFFFF"/>
                </a:solidFill>
                <a:latin typeface="Times New Roman"/>
                <a:cs typeface="Times New Roman"/>
              </a:rPr>
              <a:t> </a:t>
            </a:r>
            <a:r>
              <a:rPr sz="1400" spc="-5" dirty="0">
                <a:solidFill>
                  <a:srgbClr val="FFFFFF"/>
                </a:solidFill>
                <a:latin typeface="Times New Roman"/>
                <a:cs typeface="Times New Roman"/>
              </a:rPr>
              <a:t>1981</a:t>
            </a:r>
            <a:r>
              <a:rPr sz="1400" spc="145" dirty="0">
                <a:solidFill>
                  <a:srgbClr val="FFFFFF"/>
                </a:solidFill>
                <a:latin typeface="Times New Roman"/>
                <a:cs typeface="Times New Roman"/>
              </a:rPr>
              <a:t> </a:t>
            </a:r>
            <a:r>
              <a:rPr sz="1400" spc="-5" dirty="0">
                <a:solidFill>
                  <a:srgbClr val="FFFFFF"/>
                </a:solidFill>
                <a:latin typeface="Times New Roman"/>
                <a:cs typeface="Times New Roman"/>
              </a:rPr>
              <a:t>Child</a:t>
            </a:r>
            <a:r>
              <a:rPr sz="1400" spc="145" dirty="0">
                <a:solidFill>
                  <a:srgbClr val="FFFFFF"/>
                </a:solidFill>
                <a:latin typeface="Times New Roman"/>
                <a:cs typeface="Times New Roman"/>
              </a:rPr>
              <a:t> </a:t>
            </a:r>
            <a:r>
              <a:rPr sz="1400" spc="-5" dirty="0">
                <a:solidFill>
                  <a:srgbClr val="FFFFFF"/>
                </a:solidFill>
                <a:latin typeface="Times New Roman"/>
                <a:cs typeface="Times New Roman"/>
              </a:rPr>
              <a:t>Health</a:t>
            </a:r>
            <a:endParaRPr sz="1400">
              <a:latin typeface="Times New Roman"/>
              <a:cs typeface="Times New Roman"/>
            </a:endParaRPr>
          </a:p>
          <a:p>
            <a:pPr marL="527685">
              <a:lnSpc>
                <a:spcPct val="100000"/>
              </a:lnSpc>
              <a:spcBef>
                <a:spcPts val="845"/>
              </a:spcBef>
            </a:pPr>
            <a:r>
              <a:rPr sz="1400" spc="-5" dirty="0">
                <a:solidFill>
                  <a:srgbClr val="FFFFFF"/>
                </a:solidFill>
                <a:latin typeface="Times New Roman"/>
                <a:cs typeface="Times New Roman"/>
              </a:rPr>
              <a:t>Supplement </a:t>
            </a:r>
            <a:r>
              <a:rPr sz="1400" dirty="0">
                <a:solidFill>
                  <a:srgbClr val="FFFFFF"/>
                </a:solidFill>
                <a:latin typeface="Times New Roman"/>
                <a:cs typeface="Times New Roman"/>
              </a:rPr>
              <a:t>to </a:t>
            </a:r>
            <a:r>
              <a:rPr sz="1400" spc="5" dirty="0">
                <a:solidFill>
                  <a:srgbClr val="FFFFFF"/>
                </a:solidFill>
                <a:latin typeface="Times New Roman"/>
                <a:cs typeface="Times New Roman"/>
              </a:rPr>
              <a:t>the </a:t>
            </a:r>
            <a:r>
              <a:rPr sz="1400" dirty="0">
                <a:solidFill>
                  <a:srgbClr val="FFFFFF"/>
                </a:solidFill>
                <a:latin typeface="Times New Roman"/>
                <a:cs typeface="Times New Roman"/>
              </a:rPr>
              <a:t>National Health Interview </a:t>
            </a:r>
            <a:r>
              <a:rPr sz="1400" spc="-15" dirty="0">
                <a:solidFill>
                  <a:srgbClr val="FFFFFF"/>
                </a:solidFill>
                <a:latin typeface="Times New Roman"/>
                <a:cs typeface="Times New Roman"/>
              </a:rPr>
              <a:t>Survey. </a:t>
            </a:r>
            <a:r>
              <a:rPr sz="1400" spc="-5" dirty="0">
                <a:solidFill>
                  <a:srgbClr val="FFFFFF"/>
                </a:solidFill>
                <a:latin typeface="Times New Roman"/>
                <a:cs typeface="Times New Roman"/>
              </a:rPr>
              <a:t>Am </a:t>
            </a:r>
            <a:r>
              <a:rPr sz="1400" dirty="0">
                <a:solidFill>
                  <a:srgbClr val="FFFFFF"/>
                </a:solidFill>
                <a:latin typeface="Times New Roman"/>
                <a:cs typeface="Times New Roman"/>
              </a:rPr>
              <a:t>J Prev Med.</a:t>
            </a:r>
            <a:r>
              <a:rPr sz="1400" spc="-185" dirty="0">
                <a:solidFill>
                  <a:srgbClr val="FFFFFF"/>
                </a:solidFill>
                <a:latin typeface="Times New Roman"/>
                <a:cs typeface="Times New Roman"/>
              </a:rPr>
              <a:t> </a:t>
            </a:r>
            <a:r>
              <a:rPr sz="1400" spc="-5" dirty="0">
                <a:solidFill>
                  <a:srgbClr val="FFFFFF"/>
                </a:solidFill>
                <a:latin typeface="Times New Roman"/>
                <a:cs typeface="Times New Roman"/>
              </a:rPr>
              <a:t>1987;3(4):227-32.</a:t>
            </a:r>
            <a:endParaRPr sz="1400">
              <a:latin typeface="Times New Roman"/>
              <a:cs typeface="Times New Roman"/>
            </a:endParaRPr>
          </a:p>
          <a:p>
            <a:pPr marL="527685" marR="6985" indent="-515620">
              <a:lnSpc>
                <a:spcPct val="150000"/>
              </a:lnSpc>
              <a:spcBef>
                <a:spcPts val="335"/>
              </a:spcBef>
              <a:buAutoNum type="arabicPeriod" startAt="15"/>
              <a:tabLst>
                <a:tab pos="527685" algn="l"/>
                <a:tab pos="528320" algn="l"/>
              </a:tabLst>
            </a:pPr>
            <a:r>
              <a:rPr sz="1400" spc="-20" dirty="0">
                <a:solidFill>
                  <a:srgbClr val="FFFFFF"/>
                </a:solidFill>
                <a:latin typeface="Times New Roman"/>
                <a:cs typeface="Times New Roman"/>
              </a:rPr>
              <a:t>Warren </a:t>
            </a:r>
            <a:r>
              <a:rPr sz="1400" dirty="0">
                <a:solidFill>
                  <a:srgbClr val="FFFFFF"/>
                </a:solidFill>
                <a:latin typeface="Times New Roman"/>
                <a:cs typeface="Times New Roman"/>
              </a:rPr>
              <a:t>JJ et al. </a:t>
            </a:r>
            <a:r>
              <a:rPr sz="1400" spc="-10" dirty="0">
                <a:solidFill>
                  <a:srgbClr val="FFFFFF"/>
                </a:solidFill>
                <a:latin typeface="Times New Roman"/>
                <a:cs typeface="Times New Roman"/>
              </a:rPr>
              <a:t>Effects </a:t>
            </a:r>
            <a:r>
              <a:rPr sz="1400" spc="-5" dirty="0">
                <a:solidFill>
                  <a:srgbClr val="FFFFFF"/>
                </a:solidFill>
                <a:latin typeface="Times New Roman"/>
                <a:cs typeface="Times New Roman"/>
              </a:rPr>
              <a:t>of oral habits' duration on dental characteristics in the primary </a:t>
            </a:r>
            <a:r>
              <a:rPr sz="1400" dirty="0">
                <a:solidFill>
                  <a:srgbClr val="FFFFFF"/>
                </a:solidFill>
                <a:latin typeface="Times New Roman"/>
                <a:cs typeface="Times New Roman"/>
              </a:rPr>
              <a:t>dentition. J </a:t>
            </a:r>
            <a:r>
              <a:rPr sz="1400" spc="-5" dirty="0">
                <a:solidFill>
                  <a:srgbClr val="FFFFFF"/>
                </a:solidFill>
                <a:latin typeface="Times New Roman"/>
                <a:cs typeface="Times New Roman"/>
              </a:rPr>
              <a:t>Am </a:t>
            </a:r>
            <a:r>
              <a:rPr sz="1400" dirty="0">
                <a:solidFill>
                  <a:srgbClr val="FFFFFF"/>
                </a:solidFill>
                <a:latin typeface="Times New Roman"/>
                <a:cs typeface="Times New Roman"/>
              </a:rPr>
              <a:t>Dent  Assoc.</a:t>
            </a:r>
            <a:r>
              <a:rPr sz="1400" spc="-10" dirty="0">
                <a:solidFill>
                  <a:srgbClr val="FFFFFF"/>
                </a:solidFill>
                <a:latin typeface="Times New Roman"/>
                <a:cs typeface="Times New Roman"/>
              </a:rPr>
              <a:t> </a:t>
            </a:r>
            <a:r>
              <a:rPr sz="1400" spc="-5" dirty="0">
                <a:solidFill>
                  <a:srgbClr val="FFFFFF"/>
                </a:solidFill>
                <a:latin typeface="Times New Roman"/>
                <a:cs typeface="Times New Roman"/>
              </a:rPr>
              <a:t>2001;132(12):1685-9</a:t>
            </a:r>
            <a:endParaRPr sz="1400">
              <a:latin typeface="Times New Roman"/>
              <a:cs typeface="Times New Roman"/>
            </a:endParaRPr>
          </a:p>
          <a:p>
            <a:pPr marL="527685" indent="-515620">
              <a:lnSpc>
                <a:spcPct val="100000"/>
              </a:lnSpc>
              <a:spcBef>
                <a:spcPts val="1175"/>
              </a:spcBef>
              <a:buAutoNum type="arabicPeriod" startAt="15"/>
              <a:tabLst>
                <a:tab pos="527685" algn="l"/>
                <a:tab pos="528320" algn="l"/>
              </a:tabLst>
            </a:pPr>
            <a:r>
              <a:rPr sz="1400" dirty="0">
                <a:solidFill>
                  <a:srgbClr val="FFFFFF"/>
                </a:solidFill>
                <a:latin typeface="Times New Roman"/>
                <a:cs typeface="Times New Roman"/>
              </a:rPr>
              <a:t>Mônica</a:t>
            </a:r>
            <a:r>
              <a:rPr sz="1400" spc="185" dirty="0">
                <a:solidFill>
                  <a:srgbClr val="FFFFFF"/>
                </a:solidFill>
                <a:latin typeface="Times New Roman"/>
                <a:cs typeface="Times New Roman"/>
              </a:rPr>
              <a:t> </a:t>
            </a:r>
            <a:r>
              <a:rPr sz="1400" spc="-20" dirty="0">
                <a:solidFill>
                  <a:srgbClr val="FFFFFF"/>
                </a:solidFill>
                <a:latin typeface="Times New Roman"/>
                <a:cs typeface="Times New Roman"/>
              </a:rPr>
              <a:t>Vilela</a:t>
            </a:r>
            <a:r>
              <a:rPr sz="1400" spc="195" dirty="0">
                <a:solidFill>
                  <a:srgbClr val="FFFFFF"/>
                </a:solidFill>
                <a:latin typeface="Times New Roman"/>
                <a:cs typeface="Times New Roman"/>
              </a:rPr>
              <a:t> </a:t>
            </a:r>
            <a:r>
              <a:rPr sz="1400" spc="-5" dirty="0">
                <a:solidFill>
                  <a:srgbClr val="FFFFFF"/>
                </a:solidFill>
                <a:latin typeface="Times New Roman"/>
                <a:cs typeface="Times New Roman"/>
              </a:rPr>
              <a:t>Heimer</a:t>
            </a:r>
            <a:r>
              <a:rPr sz="1400" spc="195" dirty="0">
                <a:solidFill>
                  <a:srgbClr val="FFFFFF"/>
                </a:solidFill>
                <a:latin typeface="Times New Roman"/>
                <a:cs typeface="Times New Roman"/>
              </a:rPr>
              <a:t> </a:t>
            </a:r>
            <a:r>
              <a:rPr sz="1400" spc="-5" dirty="0">
                <a:solidFill>
                  <a:srgbClr val="FFFFFF"/>
                </a:solidFill>
                <a:latin typeface="Times New Roman"/>
                <a:cs typeface="Times New Roman"/>
              </a:rPr>
              <a:t>et</a:t>
            </a:r>
            <a:r>
              <a:rPr sz="1400" spc="195" dirty="0">
                <a:solidFill>
                  <a:srgbClr val="FFFFFF"/>
                </a:solidFill>
                <a:latin typeface="Times New Roman"/>
                <a:cs typeface="Times New Roman"/>
              </a:rPr>
              <a:t> </a:t>
            </a:r>
            <a:r>
              <a:rPr sz="1400" dirty="0">
                <a:solidFill>
                  <a:srgbClr val="FFFFFF"/>
                </a:solidFill>
                <a:latin typeface="Times New Roman"/>
                <a:cs typeface="Times New Roman"/>
              </a:rPr>
              <a:t>al.</a:t>
            </a:r>
            <a:r>
              <a:rPr sz="1400" spc="185" dirty="0">
                <a:solidFill>
                  <a:srgbClr val="FFFFFF"/>
                </a:solidFill>
                <a:latin typeface="Times New Roman"/>
                <a:cs typeface="Times New Roman"/>
              </a:rPr>
              <a:t> </a:t>
            </a:r>
            <a:r>
              <a:rPr sz="1400" spc="-5" dirty="0">
                <a:solidFill>
                  <a:srgbClr val="FFFFFF"/>
                </a:solidFill>
                <a:latin typeface="Times New Roman"/>
                <a:cs typeface="Times New Roman"/>
              </a:rPr>
              <a:t>Non-nutritive</a:t>
            </a:r>
            <a:r>
              <a:rPr sz="1400" spc="195" dirty="0">
                <a:solidFill>
                  <a:srgbClr val="FFFFFF"/>
                </a:solidFill>
                <a:latin typeface="Times New Roman"/>
                <a:cs typeface="Times New Roman"/>
              </a:rPr>
              <a:t> </a:t>
            </a:r>
            <a:r>
              <a:rPr sz="1400" dirty="0">
                <a:solidFill>
                  <a:srgbClr val="FFFFFF"/>
                </a:solidFill>
                <a:latin typeface="Times New Roman"/>
                <a:cs typeface="Times New Roman"/>
              </a:rPr>
              <a:t>sucking</a:t>
            </a:r>
            <a:r>
              <a:rPr sz="1400" spc="204" dirty="0">
                <a:solidFill>
                  <a:srgbClr val="FFFFFF"/>
                </a:solidFill>
                <a:latin typeface="Times New Roman"/>
                <a:cs typeface="Times New Roman"/>
              </a:rPr>
              <a:t> </a:t>
            </a:r>
            <a:r>
              <a:rPr sz="1400" spc="-5" dirty="0">
                <a:solidFill>
                  <a:srgbClr val="FFFFFF"/>
                </a:solidFill>
                <a:latin typeface="Times New Roman"/>
                <a:cs typeface="Times New Roman"/>
              </a:rPr>
              <a:t>habits,</a:t>
            </a:r>
            <a:r>
              <a:rPr sz="1400" spc="190" dirty="0">
                <a:solidFill>
                  <a:srgbClr val="FFFFFF"/>
                </a:solidFill>
                <a:latin typeface="Times New Roman"/>
                <a:cs typeface="Times New Roman"/>
              </a:rPr>
              <a:t> </a:t>
            </a:r>
            <a:r>
              <a:rPr sz="1400" spc="-5" dirty="0">
                <a:solidFill>
                  <a:srgbClr val="FFFFFF"/>
                </a:solidFill>
                <a:latin typeface="Times New Roman"/>
                <a:cs typeface="Times New Roman"/>
              </a:rPr>
              <a:t>dental</a:t>
            </a:r>
            <a:r>
              <a:rPr sz="1400" spc="200" dirty="0">
                <a:solidFill>
                  <a:srgbClr val="FFFFFF"/>
                </a:solidFill>
                <a:latin typeface="Times New Roman"/>
                <a:cs typeface="Times New Roman"/>
              </a:rPr>
              <a:t> </a:t>
            </a:r>
            <a:r>
              <a:rPr sz="1400" spc="-5" dirty="0">
                <a:solidFill>
                  <a:srgbClr val="FFFFFF"/>
                </a:solidFill>
                <a:latin typeface="Times New Roman"/>
                <a:cs typeface="Times New Roman"/>
              </a:rPr>
              <a:t>malocclusions,</a:t>
            </a:r>
            <a:r>
              <a:rPr sz="1400" spc="200" dirty="0">
                <a:solidFill>
                  <a:srgbClr val="FFFFFF"/>
                </a:solidFill>
                <a:latin typeface="Times New Roman"/>
                <a:cs typeface="Times New Roman"/>
              </a:rPr>
              <a:t> </a:t>
            </a:r>
            <a:r>
              <a:rPr sz="1400" dirty="0">
                <a:solidFill>
                  <a:srgbClr val="FFFFFF"/>
                </a:solidFill>
                <a:latin typeface="Times New Roman"/>
                <a:cs typeface="Times New Roman"/>
              </a:rPr>
              <a:t>and</a:t>
            </a:r>
            <a:r>
              <a:rPr sz="1400" spc="195" dirty="0">
                <a:solidFill>
                  <a:srgbClr val="FFFFFF"/>
                </a:solidFill>
                <a:latin typeface="Times New Roman"/>
                <a:cs typeface="Times New Roman"/>
              </a:rPr>
              <a:t> </a:t>
            </a:r>
            <a:r>
              <a:rPr sz="1400" spc="-5" dirty="0">
                <a:solidFill>
                  <a:srgbClr val="FFFFFF"/>
                </a:solidFill>
                <a:latin typeface="Times New Roman"/>
                <a:cs typeface="Times New Roman"/>
              </a:rPr>
              <a:t>facial</a:t>
            </a:r>
            <a:r>
              <a:rPr sz="1400" spc="195" dirty="0">
                <a:solidFill>
                  <a:srgbClr val="FFFFFF"/>
                </a:solidFill>
                <a:latin typeface="Times New Roman"/>
                <a:cs typeface="Times New Roman"/>
              </a:rPr>
              <a:t> </a:t>
            </a:r>
            <a:r>
              <a:rPr sz="1400" spc="-5" dirty="0">
                <a:solidFill>
                  <a:srgbClr val="FFFFFF"/>
                </a:solidFill>
                <a:latin typeface="Times New Roman"/>
                <a:cs typeface="Times New Roman"/>
              </a:rPr>
              <a:t>morphology</a:t>
            </a:r>
            <a:r>
              <a:rPr sz="1400" spc="165" dirty="0">
                <a:solidFill>
                  <a:srgbClr val="FFFFFF"/>
                </a:solidFill>
                <a:latin typeface="Times New Roman"/>
                <a:cs typeface="Times New Roman"/>
              </a:rPr>
              <a:t> </a:t>
            </a:r>
            <a:r>
              <a:rPr sz="1400" spc="5" dirty="0">
                <a:solidFill>
                  <a:srgbClr val="FFFFFF"/>
                </a:solidFill>
                <a:latin typeface="Times New Roman"/>
                <a:cs typeface="Times New Roman"/>
              </a:rPr>
              <a:t>in</a:t>
            </a:r>
            <a:endParaRPr sz="1400">
              <a:latin typeface="Times New Roman"/>
              <a:cs typeface="Times New Roman"/>
            </a:endParaRPr>
          </a:p>
          <a:p>
            <a:pPr marL="527685">
              <a:lnSpc>
                <a:spcPct val="100000"/>
              </a:lnSpc>
              <a:spcBef>
                <a:spcPts val="840"/>
              </a:spcBef>
            </a:pPr>
            <a:r>
              <a:rPr sz="1400" dirty="0">
                <a:solidFill>
                  <a:srgbClr val="FFFFFF"/>
                </a:solidFill>
                <a:latin typeface="Times New Roman"/>
                <a:cs typeface="Times New Roman"/>
              </a:rPr>
              <a:t>Brazilian children: a </a:t>
            </a:r>
            <a:r>
              <a:rPr sz="1400" spc="-5" dirty="0">
                <a:solidFill>
                  <a:srgbClr val="FFFFFF"/>
                </a:solidFill>
                <a:latin typeface="Times New Roman"/>
                <a:cs typeface="Times New Roman"/>
              </a:rPr>
              <a:t>longitudinal </a:t>
            </a:r>
            <a:r>
              <a:rPr sz="1400" spc="-15" dirty="0">
                <a:solidFill>
                  <a:srgbClr val="FFFFFF"/>
                </a:solidFill>
                <a:latin typeface="Times New Roman"/>
                <a:cs typeface="Times New Roman"/>
              </a:rPr>
              <a:t>study. </a:t>
            </a:r>
            <a:r>
              <a:rPr sz="1400" spc="-5" dirty="0">
                <a:solidFill>
                  <a:srgbClr val="FFFFFF"/>
                </a:solidFill>
                <a:latin typeface="Times New Roman"/>
                <a:cs typeface="Times New Roman"/>
              </a:rPr>
              <a:t>Eur </a:t>
            </a:r>
            <a:r>
              <a:rPr sz="1400" dirty="0">
                <a:solidFill>
                  <a:srgbClr val="FFFFFF"/>
                </a:solidFill>
                <a:latin typeface="Times New Roman"/>
                <a:cs typeface="Times New Roman"/>
              </a:rPr>
              <a:t>J</a:t>
            </a:r>
            <a:r>
              <a:rPr sz="1400" spc="-90" dirty="0">
                <a:solidFill>
                  <a:srgbClr val="FFFFFF"/>
                </a:solidFill>
                <a:latin typeface="Times New Roman"/>
                <a:cs typeface="Times New Roman"/>
              </a:rPr>
              <a:t> </a:t>
            </a:r>
            <a:r>
              <a:rPr sz="1400" spc="-5" dirty="0">
                <a:solidFill>
                  <a:srgbClr val="FFFFFF"/>
                </a:solidFill>
                <a:latin typeface="Times New Roman"/>
                <a:cs typeface="Times New Roman"/>
              </a:rPr>
              <a:t>Orthod.2008;30(6):580-5.</a:t>
            </a:r>
            <a:endParaRPr sz="1400">
              <a:latin typeface="Times New Roman"/>
              <a:cs typeface="Times New Roman"/>
            </a:endParaRPr>
          </a:p>
          <a:p>
            <a:pPr marL="527685" marR="8890" indent="-515620">
              <a:lnSpc>
                <a:spcPct val="150000"/>
              </a:lnSpc>
              <a:spcBef>
                <a:spcPts val="340"/>
              </a:spcBef>
              <a:buAutoNum type="arabicPeriod" startAt="17"/>
              <a:tabLst>
                <a:tab pos="527685" algn="l"/>
                <a:tab pos="528320" algn="l"/>
              </a:tabLst>
            </a:pPr>
            <a:r>
              <a:rPr sz="1400" spc="-5" dirty="0">
                <a:solidFill>
                  <a:srgbClr val="FFFFFF"/>
                </a:solidFill>
                <a:latin typeface="Times New Roman"/>
                <a:cs typeface="Times New Roman"/>
              </a:rPr>
              <a:t>Afzelius-Alm </a:t>
            </a:r>
            <a:r>
              <a:rPr sz="1400" dirty="0">
                <a:solidFill>
                  <a:srgbClr val="FFFFFF"/>
                </a:solidFill>
                <a:latin typeface="Times New Roman"/>
                <a:cs typeface="Times New Roman"/>
              </a:rPr>
              <a:t>A et al. Factors </a:t>
            </a:r>
            <a:r>
              <a:rPr sz="1400" spc="-5" dirty="0">
                <a:solidFill>
                  <a:srgbClr val="FFFFFF"/>
                </a:solidFill>
                <a:latin typeface="Times New Roman"/>
                <a:cs typeface="Times New Roman"/>
              </a:rPr>
              <a:t>that influence </a:t>
            </a:r>
            <a:r>
              <a:rPr sz="1400" spc="5" dirty="0">
                <a:solidFill>
                  <a:srgbClr val="FFFFFF"/>
                </a:solidFill>
                <a:latin typeface="Times New Roman"/>
                <a:cs typeface="Times New Roman"/>
              </a:rPr>
              <a:t>the </a:t>
            </a:r>
            <a:r>
              <a:rPr sz="1400" spc="-5" dirty="0">
                <a:solidFill>
                  <a:srgbClr val="FFFFFF"/>
                </a:solidFill>
                <a:latin typeface="Times New Roman"/>
                <a:cs typeface="Times New Roman"/>
              </a:rPr>
              <a:t>proclination </a:t>
            </a:r>
            <a:r>
              <a:rPr sz="1400" dirty="0">
                <a:solidFill>
                  <a:srgbClr val="FFFFFF"/>
                </a:solidFill>
                <a:latin typeface="Times New Roman"/>
                <a:cs typeface="Times New Roman"/>
              </a:rPr>
              <a:t>or </a:t>
            </a:r>
            <a:r>
              <a:rPr sz="1400" spc="-5" dirty="0">
                <a:solidFill>
                  <a:srgbClr val="FFFFFF"/>
                </a:solidFill>
                <a:latin typeface="Times New Roman"/>
                <a:cs typeface="Times New Roman"/>
              </a:rPr>
              <a:t>retroclination </a:t>
            </a:r>
            <a:r>
              <a:rPr sz="1400" dirty="0">
                <a:solidFill>
                  <a:srgbClr val="FFFFFF"/>
                </a:solidFill>
                <a:latin typeface="Times New Roman"/>
                <a:cs typeface="Times New Roman"/>
              </a:rPr>
              <a:t>of </a:t>
            </a:r>
            <a:r>
              <a:rPr sz="1400" spc="-5" dirty="0">
                <a:solidFill>
                  <a:srgbClr val="FFFFFF"/>
                </a:solidFill>
                <a:latin typeface="Times New Roman"/>
                <a:cs typeface="Times New Roman"/>
              </a:rPr>
              <a:t>the lower incisors in children  with </a:t>
            </a:r>
            <a:r>
              <a:rPr sz="1400" dirty="0">
                <a:solidFill>
                  <a:srgbClr val="FFFFFF"/>
                </a:solidFill>
                <a:latin typeface="Times New Roman"/>
                <a:cs typeface="Times New Roman"/>
              </a:rPr>
              <a:t>prolonged </a:t>
            </a:r>
            <a:r>
              <a:rPr sz="1400" spc="-5" dirty="0">
                <a:solidFill>
                  <a:srgbClr val="FFFFFF"/>
                </a:solidFill>
                <a:latin typeface="Times New Roman"/>
                <a:cs typeface="Times New Roman"/>
              </a:rPr>
              <a:t>thumb-sucking </a:t>
            </a:r>
            <a:r>
              <a:rPr sz="1400" dirty="0">
                <a:solidFill>
                  <a:srgbClr val="FFFFFF"/>
                </a:solidFill>
                <a:latin typeface="Times New Roman"/>
                <a:cs typeface="Times New Roman"/>
              </a:rPr>
              <a:t>habits. </a:t>
            </a:r>
            <a:r>
              <a:rPr sz="1400" spc="-5" dirty="0">
                <a:solidFill>
                  <a:srgbClr val="FFFFFF"/>
                </a:solidFill>
                <a:latin typeface="Times New Roman"/>
                <a:cs typeface="Times New Roman"/>
              </a:rPr>
              <a:t>Swed </a:t>
            </a:r>
            <a:r>
              <a:rPr sz="1400" dirty="0">
                <a:solidFill>
                  <a:srgbClr val="FFFFFF"/>
                </a:solidFill>
                <a:latin typeface="Times New Roman"/>
                <a:cs typeface="Times New Roman"/>
              </a:rPr>
              <a:t>Dent J.</a:t>
            </a:r>
            <a:r>
              <a:rPr sz="1400" spc="-90" dirty="0">
                <a:solidFill>
                  <a:srgbClr val="FFFFFF"/>
                </a:solidFill>
                <a:latin typeface="Times New Roman"/>
                <a:cs typeface="Times New Roman"/>
              </a:rPr>
              <a:t> </a:t>
            </a:r>
            <a:r>
              <a:rPr sz="1400" spc="-5" dirty="0">
                <a:solidFill>
                  <a:srgbClr val="FFFFFF"/>
                </a:solidFill>
                <a:latin typeface="Times New Roman"/>
                <a:cs typeface="Times New Roman"/>
              </a:rPr>
              <a:t>2004;28(1):37-45.</a:t>
            </a:r>
            <a:endParaRPr sz="1400">
              <a:latin typeface="Times New Roman"/>
              <a:cs typeface="Times New Roman"/>
            </a:endParaRPr>
          </a:p>
          <a:p>
            <a:pPr marL="527685" indent="-515620">
              <a:lnSpc>
                <a:spcPct val="100000"/>
              </a:lnSpc>
              <a:spcBef>
                <a:spcPts val="1175"/>
              </a:spcBef>
              <a:buAutoNum type="arabicPeriod" startAt="17"/>
              <a:tabLst>
                <a:tab pos="527685" algn="l"/>
                <a:tab pos="528320" algn="l"/>
              </a:tabLst>
            </a:pPr>
            <a:r>
              <a:rPr sz="1400" spc="-10" dirty="0">
                <a:solidFill>
                  <a:srgbClr val="FFFFFF"/>
                </a:solidFill>
                <a:latin typeface="Times New Roman"/>
                <a:cs typeface="Times New Roman"/>
              </a:rPr>
              <a:t>William </a:t>
            </a:r>
            <a:r>
              <a:rPr sz="1400" spc="-5" dirty="0">
                <a:solidFill>
                  <a:srgbClr val="FFFFFF"/>
                </a:solidFill>
                <a:latin typeface="Times New Roman"/>
                <a:cs typeface="Times New Roman"/>
              </a:rPr>
              <a:t>R. Proffit. Contemporary Orthodontics. </a:t>
            </a:r>
            <a:r>
              <a:rPr sz="1400" dirty="0">
                <a:solidFill>
                  <a:srgbClr val="FFFFFF"/>
                </a:solidFill>
                <a:latin typeface="Times New Roman"/>
                <a:cs typeface="Times New Roman"/>
              </a:rPr>
              <a:t>United States: </a:t>
            </a:r>
            <a:r>
              <a:rPr sz="1400" spc="-15" dirty="0">
                <a:solidFill>
                  <a:srgbClr val="FFFFFF"/>
                </a:solidFill>
                <a:latin typeface="Times New Roman"/>
                <a:cs typeface="Times New Roman"/>
              </a:rPr>
              <a:t>Mosby-Year </a:t>
            </a:r>
            <a:r>
              <a:rPr sz="1400" dirty="0">
                <a:solidFill>
                  <a:srgbClr val="FFFFFF"/>
                </a:solidFill>
                <a:latin typeface="Times New Roman"/>
                <a:cs typeface="Times New Roman"/>
              </a:rPr>
              <a:t>Book;</a:t>
            </a:r>
            <a:r>
              <a:rPr sz="1400" spc="-120" dirty="0">
                <a:solidFill>
                  <a:srgbClr val="FFFFFF"/>
                </a:solidFill>
                <a:latin typeface="Times New Roman"/>
                <a:cs typeface="Times New Roman"/>
              </a:rPr>
              <a:t> </a:t>
            </a:r>
            <a:r>
              <a:rPr sz="1400" spc="5" dirty="0">
                <a:solidFill>
                  <a:srgbClr val="FFFFFF"/>
                </a:solidFill>
                <a:latin typeface="Times New Roman"/>
                <a:cs typeface="Times New Roman"/>
              </a:rPr>
              <a:t>1993</a:t>
            </a:r>
            <a:endParaRPr sz="1400">
              <a:latin typeface="Times New Roman"/>
              <a:cs typeface="Times New Roman"/>
            </a:endParaRPr>
          </a:p>
          <a:p>
            <a:pPr marL="527685" marR="7620" indent="-515620">
              <a:lnSpc>
                <a:spcPct val="150000"/>
              </a:lnSpc>
              <a:spcBef>
                <a:spcPts val="340"/>
              </a:spcBef>
              <a:buAutoNum type="arabicPeriod" startAt="17"/>
              <a:tabLst>
                <a:tab pos="527685" algn="l"/>
                <a:tab pos="528320" algn="l"/>
              </a:tabLst>
            </a:pPr>
            <a:r>
              <a:rPr sz="1400" dirty="0">
                <a:solidFill>
                  <a:srgbClr val="FFFFFF"/>
                </a:solidFill>
                <a:latin typeface="Times New Roman"/>
                <a:cs typeface="Times New Roman"/>
              </a:rPr>
              <a:t>Cozza P </a:t>
            </a:r>
            <a:r>
              <a:rPr sz="1400" spc="-10" dirty="0">
                <a:solidFill>
                  <a:srgbClr val="FFFFFF"/>
                </a:solidFill>
                <a:latin typeface="Times New Roman"/>
                <a:cs typeface="Times New Roman"/>
              </a:rPr>
              <a:t>et </a:t>
            </a:r>
            <a:r>
              <a:rPr sz="1400" dirty="0">
                <a:solidFill>
                  <a:srgbClr val="FFFFFF"/>
                </a:solidFill>
                <a:latin typeface="Times New Roman"/>
                <a:cs typeface="Times New Roman"/>
              </a:rPr>
              <a:t>al. </a:t>
            </a:r>
            <a:r>
              <a:rPr sz="1400" spc="-5" dirty="0">
                <a:solidFill>
                  <a:srgbClr val="FFFFFF"/>
                </a:solidFill>
                <a:latin typeface="Times New Roman"/>
                <a:cs typeface="Times New Roman"/>
              </a:rPr>
              <a:t>Sucking habits and facial hyperdivergency </a:t>
            </a:r>
            <a:r>
              <a:rPr sz="1400" dirty="0">
                <a:solidFill>
                  <a:srgbClr val="FFFFFF"/>
                </a:solidFill>
                <a:latin typeface="Times New Roman"/>
                <a:cs typeface="Times New Roman"/>
              </a:rPr>
              <a:t>as </a:t>
            </a:r>
            <a:r>
              <a:rPr sz="1400" spc="-5" dirty="0">
                <a:solidFill>
                  <a:srgbClr val="FFFFFF"/>
                </a:solidFill>
                <a:latin typeface="Times New Roman"/>
                <a:cs typeface="Times New Roman"/>
              </a:rPr>
              <a:t>risk factors for </a:t>
            </a:r>
            <a:r>
              <a:rPr sz="1400" spc="-10" dirty="0">
                <a:solidFill>
                  <a:srgbClr val="FFFFFF"/>
                </a:solidFill>
                <a:latin typeface="Times New Roman"/>
                <a:cs typeface="Times New Roman"/>
              </a:rPr>
              <a:t>anterior </a:t>
            </a:r>
            <a:r>
              <a:rPr sz="1400" spc="-5" dirty="0">
                <a:solidFill>
                  <a:srgbClr val="FFFFFF"/>
                </a:solidFill>
                <a:latin typeface="Times New Roman"/>
                <a:cs typeface="Times New Roman"/>
              </a:rPr>
              <a:t>open bite </a:t>
            </a:r>
            <a:r>
              <a:rPr sz="1400" dirty="0">
                <a:solidFill>
                  <a:srgbClr val="FFFFFF"/>
                </a:solidFill>
                <a:latin typeface="Times New Roman"/>
                <a:cs typeface="Times New Roman"/>
              </a:rPr>
              <a:t>in </a:t>
            </a:r>
            <a:r>
              <a:rPr sz="1400" spc="5" dirty="0">
                <a:solidFill>
                  <a:srgbClr val="FFFFFF"/>
                </a:solidFill>
                <a:latin typeface="Times New Roman"/>
                <a:cs typeface="Times New Roman"/>
              </a:rPr>
              <a:t>the </a:t>
            </a:r>
            <a:r>
              <a:rPr sz="1400" spc="-10" dirty="0">
                <a:solidFill>
                  <a:srgbClr val="FFFFFF"/>
                </a:solidFill>
                <a:latin typeface="Times New Roman"/>
                <a:cs typeface="Times New Roman"/>
              </a:rPr>
              <a:t>mixed  </a:t>
            </a:r>
            <a:r>
              <a:rPr sz="1400" dirty="0">
                <a:solidFill>
                  <a:srgbClr val="FFFFFF"/>
                </a:solidFill>
                <a:latin typeface="Times New Roman"/>
                <a:cs typeface="Times New Roman"/>
              </a:rPr>
              <a:t>dentition. </a:t>
            </a:r>
            <a:r>
              <a:rPr sz="1400" spc="-5" dirty="0">
                <a:solidFill>
                  <a:srgbClr val="FFFFFF"/>
                </a:solidFill>
                <a:latin typeface="Times New Roman"/>
                <a:cs typeface="Times New Roman"/>
              </a:rPr>
              <a:t>Am </a:t>
            </a:r>
            <a:r>
              <a:rPr sz="1400" dirty="0">
                <a:solidFill>
                  <a:srgbClr val="FFFFFF"/>
                </a:solidFill>
                <a:latin typeface="Times New Roman"/>
                <a:cs typeface="Times New Roman"/>
              </a:rPr>
              <a:t>J Orthod Dentofacial Orthop.</a:t>
            </a:r>
            <a:r>
              <a:rPr sz="1400" spc="-195" dirty="0">
                <a:solidFill>
                  <a:srgbClr val="FFFFFF"/>
                </a:solidFill>
                <a:latin typeface="Times New Roman"/>
                <a:cs typeface="Times New Roman"/>
              </a:rPr>
              <a:t> </a:t>
            </a:r>
            <a:r>
              <a:rPr sz="1400" spc="-5" dirty="0">
                <a:solidFill>
                  <a:srgbClr val="FFFFFF"/>
                </a:solidFill>
                <a:latin typeface="Times New Roman"/>
                <a:cs typeface="Times New Roman"/>
              </a:rPr>
              <a:t>2005;128(4):517-9.</a:t>
            </a:r>
            <a:endParaRPr sz="1400">
              <a:latin typeface="Times New Roman"/>
              <a:cs typeface="Times New Roman"/>
            </a:endParaRPr>
          </a:p>
          <a:p>
            <a:pPr marL="527685" marR="5715" indent="-515620">
              <a:lnSpc>
                <a:spcPct val="150000"/>
              </a:lnSpc>
              <a:spcBef>
                <a:spcPts val="335"/>
              </a:spcBef>
              <a:buAutoNum type="arabicPeriod" startAt="17"/>
              <a:tabLst>
                <a:tab pos="527685" algn="l"/>
                <a:tab pos="528320" algn="l"/>
              </a:tabLst>
            </a:pPr>
            <a:r>
              <a:rPr sz="1400" spc="-20" dirty="0">
                <a:solidFill>
                  <a:srgbClr val="FFFFFF"/>
                </a:solidFill>
                <a:latin typeface="Times New Roman"/>
                <a:cs typeface="Times New Roman"/>
              </a:rPr>
              <a:t>Warren </a:t>
            </a:r>
            <a:r>
              <a:rPr sz="1400" dirty="0">
                <a:solidFill>
                  <a:srgbClr val="FFFFFF"/>
                </a:solidFill>
                <a:latin typeface="Times New Roman"/>
                <a:cs typeface="Times New Roman"/>
              </a:rPr>
              <a:t>JJ et </a:t>
            </a:r>
            <a:r>
              <a:rPr sz="1400" spc="-5" dirty="0">
                <a:solidFill>
                  <a:srgbClr val="FFFFFF"/>
                </a:solidFill>
                <a:latin typeface="Times New Roman"/>
                <a:cs typeface="Times New Roman"/>
              </a:rPr>
              <a:t>al. </a:t>
            </a:r>
            <a:r>
              <a:rPr sz="1400" spc="-10" dirty="0">
                <a:solidFill>
                  <a:srgbClr val="FFFFFF"/>
                </a:solidFill>
                <a:latin typeface="Times New Roman"/>
                <a:cs typeface="Times New Roman"/>
              </a:rPr>
              <a:t>Effects </a:t>
            </a:r>
            <a:r>
              <a:rPr sz="1400" spc="-5" dirty="0">
                <a:solidFill>
                  <a:srgbClr val="FFFFFF"/>
                </a:solidFill>
                <a:latin typeface="Times New Roman"/>
                <a:cs typeface="Times New Roman"/>
              </a:rPr>
              <a:t>of nonnutritive sucking habits </a:t>
            </a:r>
            <a:r>
              <a:rPr sz="1400" dirty="0">
                <a:solidFill>
                  <a:srgbClr val="FFFFFF"/>
                </a:solidFill>
                <a:latin typeface="Times New Roman"/>
                <a:cs typeface="Times New Roman"/>
              </a:rPr>
              <a:t>on </a:t>
            </a:r>
            <a:r>
              <a:rPr sz="1400" spc="-5" dirty="0">
                <a:solidFill>
                  <a:srgbClr val="FFFFFF"/>
                </a:solidFill>
                <a:latin typeface="Times New Roman"/>
                <a:cs typeface="Times New Roman"/>
              </a:rPr>
              <a:t>occlusal characteristics </a:t>
            </a:r>
            <a:r>
              <a:rPr sz="1400" dirty="0">
                <a:solidFill>
                  <a:srgbClr val="FFFFFF"/>
                </a:solidFill>
                <a:latin typeface="Times New Roman"/>
                <a:cs typeface="Times New Roman"/>
              </a:rPr>
              <a:t>in </a:t>
            </a:r>
            <a:r>
              <a:rPr sz="1400" spc="-5" dirty="0">
                <a:solidFill>
                  <a:srgbClr val="FFFFFF"/>
                </a:solidFill>
                <a:latin typeface="Times New Roman"/>
                <a:cs typeface="Times New Roman"/>
              </a:rPr>
              <a:t>the mixed dentition.  </a:t>
            </a:r>
            <a:r>
              <a:rPr sz="1400" dirty="0">
                <a:solidFill>
                  <a:srgbClr val="FFFFFF"/>
                </a:solidFill>
                <a:latin typeface="Times New Roman"/>
                <a:cs typeface="Times New Roman"/>
              </a:rPr>
              <a:t>Pediatr Dent.</a:t>
            </a:r>
            <a:r>
              <a:rPr sz="1400" spc="-45" dirty="0">
                <a:solidFill>
                  <a:srgbClr val="FFFFFF"/>
                </a:solidFill>
                <a:latin typeface="Times New Roman"/>
                <a:cs typeface="Times New Roman"/>
              </a:rPr>
              <a:t> </a:t>
            </a:r>
            <a:r>
              <a:rPr sz="1400" spc="-5" dirty="0">
                <a:solidFill>
                  <a:srgbClr val="FFFFFF"/>
                </a:solidFill>
                <a:latin typeface="Times New Roman"/>
                <a:cs typeface="Times New Roman"/>
              </a:rPr>
              <a:t>2005;27(6):445-50.</a:t>
            </a:r>
            <a:endParaRPr sz="1400">
              <a:latin typeface="Times New Roman"/>
              <a:cs typeface="Times New Roman"/>
            </a:endParaRPr>
          </a:p>
        </p:txBody>
      </p:sp>
      <p:sp>
        <p:nvSpPr>
          <p:cNvPr id="3" name="object 3"/>
          <p:cNvSpPr txBox="1"/>
          <p:nvPr/>
        </p:nvSpPr>
        <p:spPr>
          <a:xfrm>
            <a:off x="8324088" y="6465214"/>
            <a:ext cx="309880" cy="177800"/>
          </a:xfrm>
          <a:prstGeom prst="rect">
            <a:avLst/>
          </a:prstGeom>
        </p:spPr>
        <p:txBody>
          <a:bodyPr vert="horz" wrap="square" lIns="0" tIns="0" rIns="0" bIns="0" rtlCol="0">
            <a:spAutoFit/>
          </a:bodyPr>
          <a:lstStyle/>
          <a:p>
            <a:pPr marL="38100">
              <a:lnSpc>
                <a:spcPts val="1240"/>
              </a:lnSpc>
            </a:pPr>
            <a:fld id="{81D60167-4931-47E6-BA6A-407CBD079E47}" type="slidenum">
              <a:rPr sz="1200" dirty="0">
                <a:solidFill>
                  <a:srgbClr val="888888"/>
                </a:solidFill>
                <a:latin typeface="Carlito"/>
                <a:cs typeface="Carlito"/>
              </a:rPr>
              <a:pPr marL="38100">
                <a:lnSpc>
                  <a:spcPts val="1240"/>
                </a:lnSpc>
              </a:pPr>
              <a:t>91</a:t>
            </a:fld>
            <a:endParaRPr sz="1200">
              <a:latin typeface="Carlito"/>
              <a:cs typeface="Carlito"/>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9740" y="476199"/>
            <a:ext cx="8226425" cy="2971800"/>
          </a:xfrm>
          <a:prstGeom prst="rect">
            <a:avLst/>
          </a:prstGeom>
        </p:spPr>
        <p:txBody>
          <a:bodyPr vert="horz" wrap="square" lIns="0" tIns="13335" rIns="0" bIns="0" rtlCol="0">
            <a:spAutoFit/>
          </a:bodyPr>
          <a:lstStyle/>
          <a:p>
            <a:pPr marL="527685" indent="-515620">
              <a:lnSpc>
                <a:spcPct val="100000"/>
              </a:lnSpc>
              <a:spcBef>
                <a:spcPts val="105"/>
              </a:spcBef>
              <a:buAutoNum type="arabicPeriod" startAt="21"/>
              <a:tabLst>
                <a:tab pos="527685" algn="l"/>
                <a:tab pos="528320" algn="l"/>
              </a:tabLst>
            </a:pPr>
            <a:r>
              <a:rPr sz="1400" dirty="0">
                <a:solidFill>
                  <a:srgbClr val="FFFFFF"/>
                </a:solidFill>
                <a:latin typeface="Times New Roman"/>
                <a:cs typeface="Times New Roman"/>
              </a:rPr>
              <a:t>Abhishek Parolia </a:t>
            </a:r>
            <a:r>
              <a:rPr sz="1400" spc="-5" dirty="0">
                <a:solidFill>
                  <a:srgbClr val="FFFFFF"/>
                </a:solidFill>
                <a:latin typeface="Times New Roman"/>
                <a:cs typeface="Times New Roman"/>
              </a:rPr>
              <a:t>et </a:t>
            </a:r>
            <a:r>
              <a:rPr sz="1400" dirty="0">
                <a:solidFill>
                  <a:srgbClr val="FFFFFF"/>
                </a:solidFill>
                <a:latin typeface="Times New Roman"/>
                <a:cs typeface="Times New Roman"/>
              </a:rPr>
              <a:t>al. Management of supernumerary teeth. J Conserv Dent. </a:t>
            </a:r>
            <a:r>
              <a:rPr sz="1400" spc="-10" dirty="0">
                <a:solidFill>
                  <a:srgbClr val="FFFFFF"/>
                </a:solidFill>
                <a:latin typeface="Times New Roman"/>
                <a:cs typeface="Times New Roman"/>
              </a:rPr>
              <a:t>2011; </a:t>
            </a:r>
            <a:r>
              <a:rPr sz="1400" spc="-5" dirty="0">
                <a:solidFill>
                  <a:srgbClr val="FFFFFF"/>
                </a:solidFill>
                <a:latin typeface="Times New Roman"/>
                <a:cs typeface="Times New Roman"/>
              </a:rPr>
              <a:t>14(3):</a:t>
            </a:r>
            <a:r>
              <a:rPr sz="1400" spc="-180" dirty="0">
                <a:solidFill>
                  <a:srgbClr val="FFFFFF"/>
                </a:solidFill>
                <a:latin typeface="Times New Roman"/>
                <a:cs typeface="Times New Roman"/>
              </a:rPr>
              <a:t> </a:t>
            </a:r>
            <a:r>
              <a:rPr sz="1400" dirty="0">
                <a:solidFill>
                  <a:srgbClr val="FFFFFF"/>
                </a:solidFill>
                <a:latin typeface="Times New Roman"/>
                <a:cs typeface="Times New Roman"/>
              </a:rPr>
              <a:t>221–224.</a:t>
            </a:r>
            <a:endParaRPr sz="1400">
              <a:latin typeface="Times New Roman"/>
              <a:cs typeface="Times New Roman"/>
            </a:endParaRPr>
          </a:p>
          <a:p>
            <a:pPr marL="527685" marR="5080" indent="-515620">
              <a:lnSpc>
                <a:spcPct val="150000"/>
              </a:lnSpc>
              <a:spcBef>
                <a:spcPts val="340"/>
              </a:spcBef>
              <a:buAutoNum type="arabicPeriod" startAt="21"/>
              <a:tabLst>
                <a:tab pos="527685" algn="l"/>
                <a:tab pos="528320" algn="l"/>
              </a:tabLst>
            </a:pPr>
            <a:r>
              <a:rPr sz="1400" spc="-5" dirty="0">
                <a:solidFill>
                  <a:srgbClr val="FFFFFF"/>
                </a:solidFill>
                <a:latin typeface="Times New Roman"/>
                <a:cs typeface="Times New Roman"/>
              </a:rPr>
              <a:t>G. </a:t>
            </a:r>
            <a:r>
              <a:rPr sz="1400" dirty="0">
                <a:solidFill>
                  <a:srgbClr val="FFFFFF"/>
                </a:solidFill>
                <a:latin typeface="Times New Roman"/>
                <a:cs typeface="Times New Roman"/>
              </a:rPr>
              <a:t>Meighani et </a:t>
            </a:r>
            <a:r>
              <a:rPr sz="1400" spc="-5" dirty="0">
                <a:solidFill>
                  <a:srgbClr val="FFFFFF"/>
                </a:solidFill>
                <a:latin typeface="Times New Roman"/>
                <a:cs typeface="Times New Roman"/>
              </a:rPr>
              <a:t>al. Diagnosis and </a:t>
            </a:r>
            <a:r>
              <a:rPr sz="1400" dirty="0">
                <a:solidFill>
                  <a:srgbClr val="FFFFFF"/>
                </a:solidFill>
                <a:latin typeface="Times New Roman"/>
                <a:cs typeface="Times New Roman"/>
              </a:rPr>
              <a:t>Management of </a:t>
            </a:r>
            <a:r>
              <a:rPr sz="1400" spc="-5" dirty="0">
                <a:solidFill>
                  <a:srgbClr val="FFFFFF"/>
                </a:solidFill>
                <a:latin typeface="Times New Roman"/>
                <a:cs typeface="Times New Roman"/>
              </a:rPr>
              <a:t>Supernumerary </a:t>
            </a:r>
            <a:r>
              <a:rPr sz="1400" dirty="0">
                <a:solidFill>
                  <a:srgbClr val="FFFFFF"/>
                </a:solidFill>
                <a:latin typeface="Times New Roman"/>
                <a:cs typeface="Times New Roman"/>
              </a:rPr>
              <a:t>(Mesiodens): A Review </a:t>
            </a:r>
            <a:r>
              <a:rPr sz="1400" spc="-5" dirty="0">
                <a:solidFill>
                  <a:srgbClr val="FFFFFF"/>
                </a:solidFill>
                <a:latin typeface="Times New Roman"/>
                <a:cs typeface="Times New Roman"/>
              </a:rPr>
              <a:t>of </a:t>
            </a:r>
            <a:r>
              <a:rPr sz="1400" dirty="0">
                <a:solidFill>
                  <a:srgbClr val="FFFFFF"/>
                </a:solidFill>
                <a:latin typeface="Times New Roman"/>
                <a:cs typeface="Times New Roman"/>
              </a:rPr>
              <a:t>the </a:t>
            </a:r>
            <a:r>
              <a:rPr sz="1400" spc="-5" dirty="0">
                <a:solidFill>
                  <a:srgbClr val="FFFFFF"/>
                </a:solidFill>
                <a:latin typeface="Times New Roman"/>
                <a:cs typeface="Times New Roman"/>
              </a:rPr>
              <a:t>Literature.  </a:t>
            </a:r>
            <a:r>
              <a:rPr sz="1400" dirty="0">
                <a:solidFill>
                  <a:srgbClr val="FFFFFF"/>
                </a:solidFill>
                <a:latin typeface="Times New Roman"/>
                <a:cs typeface="Times New Roman"/>
              </a:rPr>
              <a:t>J Dent </a:t>
            </a:r>
            <a:r>
              <a:rPr sz="1400" spc="-10" dirty="0">
                <a:solidFill>
                  <a:srgbClr val="FFFFFF"/>
                </a:solidFill>
                <a:latin typeface="Times New Roman"/>
                <a:cs typeface="Times New Roman"/>
              </a:rPr>
              <a:t>(Tehran). </a:t>
            </a:r>
            <a:r>
              <a:rPr sz="1400" spc="5" dirty="0">
                <a:solidFill>
                  <a:srgbClr val="FFFFFF"/>
                </a:solidFill>
                <a:latin typeface="Times New Roman"/>
                <a:cs typeface="Times New Roman"/>
              </a:rPr>
              <a:t>2010; </a:t>
            </a:r>
            <a:r>
              <a:rPr sz="1400" spc="-5" dirty="0">
                <a:solidFill>
                  <a:srgbClr val="FFFFFF"/>
                </a:solidFill>
                <a:latin typeface="Times New Roman"/>
                <a:cs typeface="Times New Roman"/>
              </a:rPr>
              <a:t>7(1):</a:t>
            </a:r>
            <a:r>
              <a:rPr sz="1400" spc="-85" dirty="0">
                <a:solidFill>
                  <a:srgbClr val="FFFFFF"/>
                </a:solidFill>
                <a:latin typeface="Times New Roman"/>
                <a:cs typeface="Times New Roman"/>
              </a:rPr>
              <a:t> </a:t>
            </a:r>
            <a:r>
              <a:rPr sz="1400" dirty="0">
                <a:solidFill>
                  <a:srgbClr val="FFFFFF"/>
                </a:solidFill>
                <a:latin typeface="Times New Roman"/>
                <a:cs typeface="Times New Roman"/>
              </a:rPr>
              <a:t>41–49.</a:t>
            </a:r>
            <a:endParaRPr sz="1400">
              <a:latin typeface="Times New Roman"/>
              <a:cs typeface="Times New Roman"/>
            </a:endParaRPr>
          </a:p>
          <a:p>
            <a:pPr marL="527685" indent="-515620">
              <a:lnSpc>
                <a:spcPct val="100000"/>
              </a:lnSpc>
              <a:spcBef>
                <a:spcPts val="1175"/>
              </a:spcBef>
              <a:buAutoNum type="arabicPeriod" startAt="21"/>
              <a:tabLst>
                <a:tab pos="527685" algn="l"/>
                <a:tab pos="528320" algn="l"/>
              </a:tabLst>
            </a:pPr>
            <a:r>
              <a:rPr sz="1400" spc="-25" dirty="0">
                <a:solidFill>
                  <a:srgbClr val="FFFFFF"/>
                </a:solidFill>
                <a:latin typeface="Times New Roman"/>
                <a:cs typeface="Times New Roman"/>
              </a:rPr>
              <a:t>Vardhan </a:t>
            </a:r>
            <a:r>
              <a:rPr sz="1400" spc="-5" dirty="0">
                <a:solidFill>
                  <a:srgbClr val="FFFFFF"/>
                </a:solidFill>
                <a:latin typeface="Times New Roman"/>
                <a:cs typeface="Times New Roman"/>
              </a:rPr>
              <a:t>TH </a:t>
            </a:r>
            <a:r>
              <a:rPr sz="1400" dirty="0">
                <a:solidFill>
                  <a:srgbClr val="FFFFFF"/>
                </a:solidFill>
                <a:latin typeface="Times New Roman"/>
                <a:cs typeface="Times New Roman"/>
              </a:rPr>
              <a:t>et </a:t>
            </a:r>
            <a:r>
              <a:rPr sz="1400" spc="-5" dirty="0">
                <a:solidFill>
                  <a:srgbClr val="FFFFFF"/>
                </a:solidFill>
                <a:latin typeface="Times New Roman"/>
                <a:cs typeface="Times New Roman"/>
              </a:rPr>
              <a:t>al. </a:t>
            </a:r>
            <a:r>
              <a:rPr sz="1400" dirty="0">
                <a:solidFill>
                  <a:srgbClr val="FFFFFF"/>
                </a:solidFill>
                <a:latin typeface="Times New Roman"/>
                <a:cs typeface="Times New Roman"/>
              </a:rPr>
              <a:t>Dens </a:t>
            </a:r>
            <a:r>
              <a:rPr sz="1400" spc="-5" dirty="0">
                <a:solidFill>
                  <a:srgbClr val="FFFFFF"/>
                </a:solidFill>
                <a:latin typeface="Times New Roman"/>
                <a:cs typeface="Times New Roman"/>
              </a:rPr>
              <a:t>evaginatus </a:t>
            </a:r>
            <a:r>
              <a:rPr sz="1400" spc="-10" dirty="0">
                <a:solidFill>
                  <a:srgbClr val="FFFFFF"/>
                </a:solidFill>
                <a:latin typeface="Times New Roman"/>
                <a:cs typeface="Times New Roman"/>
              </a:rPr>
              <a:t>and </a:t>
            </a:r>
            <a:r>
              <a:rPr sz="1400" spc="-5" dirty="0">
                <a:solidFill>
                  <a:srgbClr val="FFFFFF"/>
                </a:solidFill>
                <a:latin typeface="Times New Roman"/>
                <a:cs typeface="Times New Roman"/>
              </a:rPr>
              <a:t>dens invaginatus in all maxillary incisors: </a:t>
            </a:r>
            <a:r>
              <a:rPr sz="1400" spc="-10" dirty="0">
                <a:solidFill>
                  <a:srgbClr val="FFFFFF"/>
                </a:solidFill>
                <a:latin typeface="Times New Roman"/>
                <a:cs typeface="Times New Roman"/>
              </a:rPr>
              <a:t>report </a:t>
            </a:r>
            <a:r>
              <a:rPr sz="1400" spc="-5" dirty="0">
                <a:solidFill>
                  <a:srgbClr val="FFFFFF"/>
                </a:solidFill>
                <a:latin typeface="Times New Roman"/>
                <a:cs typeface="Times New Roman"/>
              </a:rPr>
              <a:t>of </a:t>
            </a:r>
            <a:r>
              <a:rPr sz="1400" dirty="0">
                <a:solidFill>
                  <a:srgbClr val="FFFFFF"/>
                </a:solidFill>
                <a:latin typeface="Times New Roman"/>
                <a:cs typeface="Times New Roman"/>
              </a:rPr>
              <a:t>a</a:t>
            </a:r>
            <a:r>
              <a:rPr sz="1400" spc="250" dirty="0">
                <a:solidFill>
                  <a:srgbClr val="FFFFFF"/>
                </a:solidFill>
                <a:latin typeface="Times New Roman"/>
                <a:cs typeface="Times New Roman"/>
              </a:rPr>
              <a:t> </a:t>
            </a:r>
            <a:r>
              <a:rPr sz="1400" dirty="0">
                <a:solidFill>
                  <a:srgbClr val="FFFFFF"/>
                </a:solidFill>
                <a:latin typeface="Times New Roman"/>
                <a:cs typeface="Times New Roman"/>
              </a:rPr>
              <a:t>case.</a:t>
            </a:r>
            <a:endParaRPr sz="1400">
              <a:latin typeface="Times New Roman"/>
              <a:cs typeface="Times New Roman"/>
            </a:endParaRPr>
          </a:p>
          <a:p>
            <a:pPr marL="527685">
              <a:lnSpc>
                <a:spcPct val="100000"/>
              </a:lnSpc>
              <a:spcBef>
                <a:spcPts val="840"/>
              </a:spcBef>
            </a:pPr>
            <a:r>
              <a:rPr sz="1400" dirty="0">
                <a:solidFill>
                  <a:srgbClr val="FFFFFF"/>
                </a:solidFill>
                <a:latin typeface="Times New Roman"/>
                <a:cs typeface="Times New Roman"/>
              </a:rPr>
              <a:t>Quintessence Int.</a:t>
            </a:r>
            <a:r>
              <a:rPr sz="1400" spc="-55" dirty="0">
                <a:solidFill>
                  <a:srgbClr val="FFFFFF"/>
                </a:solidFill>
                <a:latin typeface="Times New Roman"/>
                <a:cs typeface="Times New Roman"/>
              </a:rPr>
              <a:t> </a:t>
            </a:r>
            <a:r>
              <a:rPr sz="1400" spc="-5" dirty="0">
                <a:solidFill>
                  <a:srgbClr val="FFFFFF"/>
                </a:solidFill>
                <a:latin typeface="Times New Roman"/>
                <a:cs typeface="Times New Roman"/>
              </a:rPr>
              <a:t>2010;41(2):105-7.</a:t>
            </a:r>
            <a:endParaRPr sz="1400">
              <a:latin typeface="Times New Roman"/>
              <a:cs typeface="Times New Roman"/>
            </a:endParaRPr>
          </a:p>
          <a:p>
            <a:pPr marL="527685" marR="6350" indent="-515620">
              <a:lnSpc>
                <a:spcPct val="150000"/>
              </a:lnSpc>
              <a:spcBef>
                <a:spcPts val="340"/>
              </a:spcBef>
              <a:buAutoNum type="arabicPeriod" startAt="24"/>
              <a:tabLst>
                <a:tab pos="527685" algn="l"/>
                <a:tab pos="528320" algn="l"/>
              </a:tabLst>
            </a:pPr>
            <a:r>
              <a:rPr sz="1400" spc="-10" dirty="0">
                <a:solidFill>
                  <a:srgbClr val="FFFFFF"/>
                </a:solidFill>
                <a:latin typeface="Times New Roman"/>
                <a:cs typeface="Times New Roman"/>
              </a:rPr>
              <a:t>William </a:t>
            </a:r>
            <a:r>
              <a:rPr sz="1400" dirty="0">
                <a:solidFill>
                  <a:srgbClr val="FFFFFF"/>
                </a:solidFill>
                <a:latin typeface="Times New Roman"/>
                <a:cs typeface="Times New Roman"/>
              </a:rPr>
              <a:t>Biederman. </a:t>
            </a:r>
            <a:r>
              <a:rPr sz="1400" spc="-5" dirty="0">
                <a:solidFill>
                  <a:srgbClr val="FFFFFF"/>
                </a:solidFill>
                <a:latin typeface="Times New Roman"/>
                <a:cs typeface="Times New Roman"/>
              </a:rPr>
              <a:t>Etiology </a:t>
            </a:r>
            <a:r>
              <a:rPr sz="1400" dirty="0">
                <a:solidFill>
                  <a:srgbClr val="FFFFFF"/>
                </a:solidFill>
                <a:latin typeface="Times New Roman"/>
                <a:cs typeface="Times New Roman"/>
              </a:rPr>
              <a:t>and treatment of </a:t>
            </a:r>
            <a:r>
              <a:rPr sz="1400" spc="-5" dirty="0">
                <a:solidFill>
                  <a:srgbClr val="FFFFFF"/>
                </a:solidFill>
                <a:latin typeface="Times New Roman"/>
                <a:cs typeface="Times New Roman"/>
              </a:rPr>
              <a:t>tooth ankylosis. Am </a:t>
            </a:r>
            <a:r>
              <a:rPr sz="1400" spc="5" dirty="0">
                <a:solidFill>
                  <a:srgbClr val="FFFFFF"/>
                </a:solidFill>
                <a:latin typeface="Times New Roman"/>
                <a:cs typeface="Times New Roman"/>
              </a:rPr>
              <a:t>Jour </a:t>
            </a:r>
            <a:r>
              <a:rPr sz="1400" spc="-5" dirty="0">
                <a:solidFill>
                  <a:srgbClr val="FFFFFF"/>
                </a:solidFill>
                <a:latin typeface="Times New Roman"/>
                <a:cs typeface="Times New Roman"/>
              </a:rPr>
              <a:t>Orthodontics-Dentofacial  </a:t>
            </a:r>
            <a:r>
              <a:rPr sz="1400" dirty="0">
                <a:solidFill>
                  <a:srgbClr val="FFFFFF"/>
                </a:solidFill>
                <a:latin typeface="Times New Roman"/>
                <a:cs typeface="Times New Roman"/>
              </a:rPr>
              <a:t>Orthopdcs.</a:t>
            </a:r>
            <a:r>
              <a:rPr sz="1400" spc="-35" dirty="0">
                <a:solidFill>
                  <a:srgbClr val="FFFFFF"/>
                </a:solidFill>
                <a:latin typeface="Times New Roman"/>
                <a:cs typeface="Times New Roman"/>
              </a:rPr>
              <a:t> </a:t>
            </a:r>
            <a:r>
              <a:rPr sz="1400" spc="-5" dirty="0">
                <a:solidFill>
                  <a:srgbClr val="FFFFFF"/>
                </a:solidFill>
                <a:latin typeface="Times New Roman"/>
                <a:cs typeface="Times New Roman"/>
              </a:rPr>
              <a:t>1962;48(9):670-684</a:t>
            </a:r>
            <a:endParaRPr sz="1400">
              <a:latin typeface="Times New Roman"/>
              <a:cs typeface="Times New Roman"/>
            </a:endParaRPr>
          </a:p>
          <a:p>
            <a:pPr marL="527685" marR="6985" indent="-515620">
              <a:lnSpc>
                <a:spcPct val="150000"/>
              </a:lnSpc>
              <a:spcBef>
                <a:spcPts val="335"/>
              </a:spcBef>
              <a:buAutoNum type="arabicPeriod" startAt="24"/>
              <a:tabLst>
                <a:tab pos="527685" algn="l"/>
                <a:tab pos="528320" algn="l"/>
              </a:tabLst>
            </a:pPr>
            <a:r>
              <a:rPr sz="1400" spc="-5" dirty="0">
                <a:solidFill>
                  <a:srgbClr val="FFFFFF"/>
                </a:solidFill>
                <a:latin typeface="Times New Roman"/>
                <a:cs typeface="Times New Roman"/>
              </a:rPr>
              <a:t>SVEN HELM. Epidemiology </a:t>
            </a:r>
            <a:r>
              <a:rPr sz="1400" dirty="0">
                <a:solidFill>
                  <a:srgbClr val="FFFFFF"/>
                </a:solidFill>
                <a:latin typeface="Times New Roman"/>
                <a:cs typeface="Times New Roman"/>
              </a:rPr>
              <a:t>and </a:t>
            </a:r>
            <a:r>
              <a:rPr sz="1400" spc="-5" dirty="0">
                <a:solidFill>
                  <a:srgbClr val="FFFFFF"/>
                </a:solidFill>
                <a:latin typeface="Times New Roman"/>
                <a:cs typeface="Times New Roman"/>
              </a:rPr>
              <a:t>Public </a:t>
            </a:r>
            <a:r>
              <a:rPr sz="1400" dirty="0">
                <a:solidFill>
                  <a:srgbClr val="FFFFFF"/>
                </a:solidFill>
                <a:latin typeface="Times New Roman"/>
                <a:cs typeface="Times New Roman"/>
              </a:rPr>
              <a:t>Health </a:t>
            </a:r>
            <a:r>
              <a:rPr sz="1400" spc="-5" dirty="0">
                <a:solidFill>
                  <a:srgbClr val="FFFFFF"/>
                </a:solidFill>
                <a:latin typeface="Times New Roman"/>
                <a:cs typeface="Times New Roman"/>
              </a:rPr>
              <a:t>Aspects </a:t>
            </a:r>
            <a:r>
              <a:rPr sz="1400" dirty="0">
                <a:solidFill>
                  <a:srgbClr val="FFFFFF"/>
                </a:solidFill>
                <a:latin typeface="Times New Roman"/>
                <a:cs typeface="Times New Roman"/>
              </a:rPr>
              <a:t>of </a:t>
            </a:r>
            <a:r>
              <a:rPr sz="1400" spc="-5" dirty="0">
                <a:solidFill>
                  <a:srgbClr val="FFFFFF"/>
                </a:solidFill>
                <a:latin typeface="Times New Roman"/>
                <a:cs typeface="Times New Roman"/>
              </a:rPr>
              <a:t>Malocclusion. </a:t>
            </a:r>
            <a:r>
              <a:rPr sz="1400" dirty="0">
                <a:solidFill>
                  <a:srgbClr val="FFFFFF"/>
                </a:solidFill>
                <a:latin typeface="Times New Roman"/>
                <a:cs typeface="Times New Roman"/>
              </a:rPr>
              <a:t>J Dent Res 1977;56 </a:t>
            </a:r>
            <a:r>
              <a:rPr sz="1400" spc="-5" dirty="0">
                <a:solidFill>
                  <a:srgbClr val="FFFFFF"/>
                </a:solidFill>
                <a:latin typeface="Times New Roman"/>
                <a:cs typeface="Times New Roman"/>
              </a:rPr>
              <a:t>Spec  </a:t>
            </a:r>
            <a:r>
              <a:rPr sz="1400" dirty="0">
                <a:solidFill>
                  <a:srgbClr val="FFFFFF"/>
                </a:solidFill>
                <a:latin typeface="Times New Roman"/>
                <a:cs typeface="Times New Roman"/>
              </a:rPr>
              <a:t>No:C27-31.</a:t>
            </a:r>
            <a:endParaRPr sz="1400">
              <a:latin typeface="Times New Roman"/>
              <a:cs typeface="Times New Roman"/>
            </a:endParaRPr>
          </a:p>
        </p:txBody>
      </p:sp>
      <p:sp>
        <p:nvSpPr>
          <p:cNvPr id="3" name="object 3"/>
          <p:cNvSpPr txBox="1"/>
          <p:nvPr/>
        </p:nvSpPr>
        <p:spPr>
          <a:xfrm>
            <a:off x="8324088" y="6465214"/>
            <a:ext cx="309880" cy="177800"/>
          </a:xfrm>
          <a:prstGeom prst="rect">
            <a:avLst/>
          </a:prstGeom>
        </p:spPr>
        <p:txBody>
          <a:bodyPr vert="horz" wrap="square" lIns="0" tIns="0" rIns="0" bIns="0" rtlCol="0">
            <a:spAutoFit/>
          </a:bodyPr>
          <a:lstStyle/>
          <a:p>
            <a:pPr marL="38100">
              <a:lnSpc>
                <a:spcPts val="1240"/>
              </a:lnSpc>
            </a:pPr>
            <a:fld id="{81D60167-4931-47E6-BA6A-407CBD079E47}" type="slidenum">
              <a:rPr sz="1200" dirty="0">
                <a:solidFill>
                  <a:srgbClr val="888888"/>
                </a:solidFill>
                <a:latin typeface="Carlito"/>
                <a:cs typeface="Carlito"/>
              </a:rPr>
              <a:pPr marL="38100">
                <a:lnSpc>
                  <a:spcPts val="1240"/>
                </a:lnSpc>
              </a:pPr>
              <a:t>92</a:t>
            </a:fld>
            <a:endParaRPr sz="1200">
              <a:latin typeface="Carlito"/>
              <a:cs typeface="Carlito"/>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428</TotalTime>
  <Words>5542</Words>
  <Application>Microsoft Office PowerPoint</Application>
  <PresentationFormat>On-screen Show (4:3)</PresentationFormat>
  <Paragraphs>628</Paragraphs>
  <Slides>92</Slides>
  <Notes>0</Notes>
  <HiddenSlides>0</HiddenSlides>
  <MMClips>0</MMClips>
  <ScaleCrop>false</ScaleCrop>
  <HeadingPairs>
    <vt:vector size="4" baseType="variant">
      <vt:variant>
        <vt:lpstr>Theme</vt:lpstr>
      </vt:variant>
      <vt:variant>
        <vt:i4>1</vt:i4>
      </vt:variant>
      <vt:variant>
        <vt:lpstr>Slide Titles</vt:lpstr>
      </vt:variant>
      <vt:variant>
        <vt:i4>92</vt:i4>
      </vt:variant>
    </vt:vector>
  </HeadingPairs>
  <TitlesOfParts>
    <vt:vector size="93" baseType="lpstr">
      <vt:lpstr>Office Theme</vt:lpstr>
      <vt:lpstr>PowerPoint Presentation</vt:lpstr>
      <vt:lpstr>Epidemiology of Malocclusion</vt:lpstr>
      <vt:lpstr>CONTENTS</vt:lpstr>
      <vt:lpstr>PowerPoint Presentation</vt:lpstr>
      <vt:lpstr>MALOCCLUSION </vt:lpstr>
      <vt:lpstr>INDIVIDUAL TOOTH MALPOSITIONS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 l a s s I - M a l o c c l u s i o n</vt:lpstr>
      <vt:lpstr>C l a s s I I - M a l o c c l u s i o n</vt:lpstr>
      <vt:lpstr>PowerPoint Presentation</vt:lpstr>
      <vt:lpstr>C l a s s I I I - M a l o c c l u s i o n</vt:lpstr>
      <vt:lpstr>PowerPoint Presentation</vt:lpstr>
      <vt:lpstr>Etiology of Malocclusion - Classifications</vt:lpstr>
      <vt:lpstr>LOCAL FACTORS</vt:lpstr>
      <vt:lpstr>PowerPoint Presentation</vt:lpstr>
      <vt:lpstr>I N H E R I TA N C E</vt:lpstr>
      <vt:lpstr>Habsburg Jaw</vt:lpstr>
      <vt:lpstr>PowerPoint Presentation</vt:lpstr>
      <vt:lpstr>PowerPoint Presentation</vt:lpstr>
      <vt:lpstr>Dental abnormalities associated with Congenital Syphilis</vt:lpstr>
      <vt:lpstr>ENVIRONMENT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 Unilateral and bilateral cross bites:</vt:lpstr>
      <vt:lpstr>PowerPoint Presentation</vt:lpstr>
      <vt:lpstr>PowerPoint Presentation</vt:lpstr>
      <vt:lpstr>PowerPoint Presentation</vt:lpstr>
      <vt:lpstr>PowerPoint Presentation</vt:lpstr>
      <vt:lpstr>PowerPoint Presentation</vt:lpstr>
      <vt:lpstr>Anomalies of tooth size</vt:lpstr>
      <vt:lpstr>PowerPoint Presentation</vt:lpstr>
      <vt:lpstr>PowerPoint Presentation</vt:lpstr>
      <vt:lpstr>PowerPoint Presentation</vt:lpstr>
      <vt:lpstr>PowerPoint Presentation</vt:lpstr>
      <vt:lpstr>PowerPoint Presentation</vt:lpstr>
      <vt:lpstr>PowerPoint Presentation</vt:lpstr>
      <vt:lpstr>Premature Loss of Deciduous Teeth</vt:lpstr>
      <vt:lpstr>PowerPoint Presentation</vt:lpstr>
      <vt:lpstr>PowerPoint Presentation</vt:lpstr>
      <vt:lpstr>PowerPoint Presentation</vt:lpstr>
      <vt:lpstr>PowerPoint Presentation</vt:lpstr>
      <vt:lpstr>Dental Ankylosis is an abnormal dental condition where there is a solid fixation of a  tooth from a fusion of the root to the bone. Normally, around the roots of  teeth,  there is gum tissue that is called the periodontal ligament. Inside the periodontal  ligament are fibers that hold the tooth in the dental socket like a sling. The bone and  the root do not touch because the gum tissue is between them.</vt:lpstr>
      <vt:lpstr>PowerPoint Presentation</vt:lpstr>
      <vt:lpstr>PowerPoint Presentation</vt:lpstr>
      <vt:lpstr>PowerPoint Presentation</vt:lpstr>
      <vt:lpstr>PowerPoint Presentation</vt:lpstr>
      <vt:lpstr>Preventive orthodontics</vt:lpstr>
      <vt:lpstr>Parent education</vt:lpstr>
      <vt:lpstr>Caries control</vt:lpstr>
      <vt:lpstr>Care of deciduous dentition</vt:lpstr>
      <vt:lpstr>Space maintenance</vt:lpstr>
      <vt:lpstr>IDEAL REQUIREMENTS OF  SPACE MAINTAINERS</vt:lpstr>
      <vt:lpstr>Different types of space  maintainers</vt:lpstr>
      <vt:lpstr>Fixed space maintainers</vt:lpstr>
      <vt:lpstr>Different types of space  maintainers</vt:lpstr>
      <vt:lpstr>PowerPoint Presentation</vt:lpstr>
      <vt:lpstr>Traumatic displacement of  teeth</vt:lpstr>
      <vt:lpstr>THUMB SUCKING </vt:lpstr>
      <vt:lpstr>Tongue thrusting </vt:lpstr>
      <vt:lpstr>Mouth breathing </vt:lpstr>
      <vt:lpstr>Space related problems</vt:lpstr>
      <vt:lpstr>Ugly duckling stage</vt:lpstr>
      <vt:lpstr>The ugly duckling phase</vt:lpstr>
      <vt:lpstr>Space Regaining</vt:lpstr>
      <vt:lpstr>Maxillary Space Regaining</vt:lpstr>
      <vt:lpstr>Maxillary Space Regaining</vt:lpstr>
      <vt:lpstr>Maxillary Space Regaining</vt:lpstr>
      <vt:lpstr>PowerPoint Presentation</vt:lpstr>
      <vt:lpstr>Mandibular Space Regaining</vt:lpstr>
      <vt:lpstr>Mandibular Space Regaining</vt:lpstr>
      <vt:lpstr>Serial extraction</vt:lpstr>
      <vt:lpstr>Serial extraction</vt:lpstr>
      <vt:lpstr>Advantages of serial extraction</vt:lpstr>
      <vt:lpstr>Disadvantages of serial  extraction</vt:lpstr>
      <vt:lpstr>Other methods used in interceptive orthodontics</vt:lpstr>
      <vt:lpstr>PowerPoint Presentation</vt:lpstr>
      <vt:lpstr>Bibliography</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Epidemiology of Malocclusion</dc:title>
  <dc:creator>IDA ROOM</dc:creator>
  <cp:lastModifiedBy>IDA ROOM</cp:lastModifiedBy>
  <cp:revision>53</cp:revision>
  <dcterms:created xsi:type="dcterms:W3CDTF">2021-06-30T04:45:46Z</dcterms:created>
  <dcterms:modified xsi:type="dcterms:W3CDTF">2023-05-21T10:00:47Z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2015-05-03T00:00:00Z</vt:filetime>
  </property>
  <property fmtid="{D5CDD505-2E9C-101B-9397-08002B2CF9AE}" pid="3" name="Creator">
    <vt:lpwstr>Microsoft® PowerPoint® 2013</vt:lpwstr>
  </property>
  <property fmtid="{D5CDD505-2E9C-101B-9397-08002B2CF9AE}" pid="4" name="LastSaved">
    <vt:filetime>2021-06-30T00:00:00Z</vt:filetime>
  </property>
</Properties>
</file>