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Default Extension="jpg" ContentType="image/jpg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</p:sldIdLst>
  <p:sldSz cx="9144000" cy="6858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25597" y="813562"/>
            <a:ext cx="389280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FFCC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79475" y="1969134"/>
            <a:ext cx="7585049" cy="41668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Relationship Id="rId3" Type="http://schemas.openxmlformats.org/officeDocument/2006/relationships/image" Target="../media/image10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Relationship Id="rId3" Type="http://schemas.openxmlformats.org/officeDocument/2006/relationships/image" Target="../media/image15.jp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1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2.pn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Relationship Id="rId3" Type="http://schemas.openxmlformats.org/officeDocument/2006/relationships/image" Target="../media/image24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5.jp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6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1.jpg"/><Relationship Id="rId3" Type="http://schemas.openxmlformats.org/officeDocument/2006/relationships/image" Target="../media/image32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Relationship Id="rId3" Type="http://schemas.openxmlformats.org/officeDocument/2006/relationships/image" Target="../media/image34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7.jpg"/><Relationship Id="rId3" Type="http://schemas.openxmlformats.org/officeDocument/2006/relationships/image" Target="../media/image38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38.jpg"/><Relationship Id="rId3" Type="http://schemas.openxmlformats.org/officeDocument/2006/relationships/image" Target="../media/image39.pn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0.pn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1.jpg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Relationship Id="rId3" Type="http://schemas.openxmlformats.org/officeDocument/2006/relationships/image" Target="../media/image6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3.jpg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4.jpg"/><Relationship Id="rId3" Type="http://schemas.openxmlformats.org/officeDocument/2006/relationships/image" Target="../media/image45.jpg"/><Relationship Id="rId4" Type="http://schemas.openxmlformats.org/officeDocument/2006/relationships/image" Target="../media/image46.jpg"/><Relationship Id="rId5" Type="http://schemas.openxmlformats.org/officeDocument/2006/relationships/image" Target="../media/image47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8.jpg"/><Relationship Id="rId3" Type="http://schemas.openxmlformats.org/officeDocument/2006/relationships/image" Target="../media/image49.jp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image" Target="../media/image9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21432" y="813562"/>
            <a:ext cx="44977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 Ceph</a:t>
            </a:r>
            <a:r>
              <a:rPr dirty="0" spc="-85"/>
              <a:t> </a:t>
            </a:r>
            <a:r>
              <a:rPr dirty="0"/>
              <a:t>Projection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914400" y="2133600"/>
            <a:ext cx="3137916" cy="3886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800600" y="1824037"/>
            <a:ext cx="3173095" cy="4196080"/>
            <a:chOff x="4800600" y="1824037"/>
            <a:chExt cx="3173095" cy="4196080"/>
          </a:xfrm>
        </p:grpSpPr>
        <p:sp>
          <p:nvSpPr>
            <p:cNvPr id="5" name="object 5"/>
            <p:cNvSpPr/>
            <p:nvPr/>
          </p:nvSpPr>
          <p:spPr>
            <a:xfrm>
              <a:off x="4800600" y="1905000"/>
              <a:ext cx="3172967" cy="41148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53000" y="1828800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6858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685800" y="304800"/>
                  </a:lnTo>
                  <a:lnTo>
                    <a:pt x="6858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53000" y="1828800"/>
              <a:ext cx="685800" cy="304800"/>
            </a:xfrm>
            <a:custGeom>
              <a:avLst/>
              <a:gdLst/>
              <a:ahLst/>
              <a:cxnLst/>
              <a:rect l="l" t="t" r="r" b="b"/>
              <a:pathLst>
                <a:path w="685800" h="304800">
                  <a:moveTo>
                    <a:pt x="0" y="304800"/>
                  </a:moveTo>
                  <a:lnTo>
                    <a:pt x="685800" y="304800"/>
                  </a:lnTo>
                  <a:lnTo>
                    <a:pt x="6858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813562"/>
            <a:ext cx="31807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</a:t>
            </a:r>
            <a:r>
              <a:rPr dirty="0" spc="-65"/>
              <a:t> </a:t>
            </a:r>
            <a:r>
              <a:rPr dirty="0"/>
              <a:t>Projection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596384" y="762000"/>
            <a:ext cx="4547870" cy="5491480"/>
            <a:chOff x="4596384" y="762000"/>
            <a:chExt cx="4547870" cy="5491480"/>
          </a:xfrm>
        </p:grpSpPr>
        <p:sp>
          <p:nvSpPr>
            <p:cNvPr id="4" name="object 4"/>
            <p:cNvSpPr/>
            <p:nvPr/>
          </p:nvSpPr>
          <p:spPr>
            <a:xfrm>
              <a:off x="4596384" y="762000"/>
              <a:ext cx="4547616" cy="544677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239000" y="5867400"/>
              <a:ext cx="1371600" cy="381000"/>
            </a:xfrm>
            <a:custGeom>
              <a:avLst/>
              <a:gdLst/>
              <a:ahLst/>
              <a:cxnLst/>
              <a:rect l="l" t="t" r="r" b="b"/>
              <a:pathLst>
                <a:path w="1371600" h="381000">
                  <a:moveTo>
                    <a:pt x="13716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1371600" y="381000"/>
                  </a:lnTo>
                  <a:lnTo>
                    <a:pt x="1371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7239000" y="5867400"/>
              <a:ext cx="1371600" cy="381000"/>
            </a:xfrm>
            <a:custGeom>
              <a:avLst/>
              <a:gdLst/>
              <a:ahLst/>
              <a:cxnLst/>
              <a:rect l="l" t="t" r="r" b="b"/>
              <a:pathLst>
                <a:path w="1371600" h="381000">
                  <a:moveTo>
                    <a:pt x="0" y="381000"/>
                  </a:moveTo>
                  <a:lnTo>
                    <a:pt x="1371600" y="3810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64540" y="478282"/>
            <a:ext cx="2544445" cy="136779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400">
                <a:solidFill>
                  <a:srgbClr val="FFCC00"/>
                </a:solidFill>
                <a:latin typeface="Times New Roman"/>
                <a:cs typeface="Times New Roman"/>
              </a:rPr>
              <a:t>PA</a:t>
            </a:r>
            <a:endParaRPr sz="4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dirty="0" sz="4400">
                <a:solidFill>
                  <a:srgbClr val="FFCC00"/>
                </a:solidFill>
                <a:latin typeface="Times New Roman"/>
                <a:cs typeface="Times New Roman"/>
              </a:rPr>
              <a:t>Landmarks</a:t>
            </a:r>
            <a:endParaRPr sz="44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3822191" y="637031"/>
            <a:ext cx="5255260" cy="5616575"/>
            <a:chOff x="3822191" y="637031"/>
            <a:chExt cx="5255260" cy="5616575"/>
          </a:xfrm>
        </p:grpSpPr>
        <p:sp>
          <p:nvSpPr>
            <p:cNvPr id="4" name="object 4"/>
            <p:cNvSpPr/>
            <p:nvPr/>
          </p:nvSpPr>
          <p:spPr>
            <a:xfrm>
              <a:off x="7239000" y="5867399"/>
              <a:ext cx="1371600" cy="381000"/>
            </a:xfrm>
            <a:custGeom>
              <a:avLst/>
              <a:gdLst/>
              <a:ahLst/>
              <a:cxnLst/>
              <a:rect l="l" t="t" r="r" b="b"/>
              <a:pathLst>
                <a:path w="1371600" h="381000">
                  <a:moveTo>
                    <a:pt x="0" y="381000"/>
                  </a:moveTo>
                  <a:lnTo>
                    <a:pt x="1371600" y="3810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3822191" y="637031"/>
              <a:ext cx="5254752" cy="55839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2685" y="813562"/>
            <a:ext cx="42786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Lateral Skull</a:t>
            </a:r>
            <a:r>
              <a:rPr dirty="0" spc="-100"/>
              <a:t> </a:t>
            </a:r>
            <a:r>
              <a:rPr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7398"/>
            <a:ext cx="3061970" cy="222123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Indications</a:t>
            </a:r>
            <a:endParaRPr sz="28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Trauma</a:t>
            </a:r>
            <a:endParaRPr sz="24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endParaRPr sz="24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Developmental</a:t>
            </a:r>
            <a:endParaRPr sz="24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abnormalities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2414016"/>
            <a:ext cx="3810000" cy="32476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034" y="813562"/>
            <a:ext cx="74733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Lateral Cephalometric</a:t>
            </a:r>
            <a:r>
              <a:rPr dirty="0" spc="-120"/>
              <a:t> </a:t>
            </a:r>
            <a:r>
              <a:rPr dirty="0"/>
              <a:t>Projection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981200"/>
            <a:ext cx="3886200" cy="4267200"/>
          </a:xfrm>
          <a:custGeom>
            <a:avLst/>
            <a:gdLst/>
            <a:ahLst/>
            <a:cxnLst/>
            <a:rect l="l" t="t" r="r" b="b"/>
            <a:pathLst>
              <a:path w="3886200" h="4267200">
                <a:moveTo>
                  <a:pt x="0" y="4267200"/>
                </a:moveTo>
                <a:lnTo>
                  <a:pt x="3886200" y="4267200"/>
                </a:lnTo>
                <a:lnTo>
                  <a:pt x="3886200" y="0"/>
                </a:lnTo>
                <a:lnTo>
                  <a:pt x="0" y="0"/>
                </a:lnTo>
                <a:lnTo>
                  <a:pt x="0" y="42672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764540" y="2012645"/>
            <a:ext cx="3706495" cy="3732529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The image receptor is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positioned 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parallel to the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patient's  midsagittal plane. The side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interest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placed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toward the 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image receptor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to </a:t>
            </a:r>
            <a:r>
              <a:rPr dirty="0" sz="1600" spc="-15">
                <a:solidFill>
                  <a:srgbClr val="FFFFFF"/>
                </a:solidFill>
                <a:latin typeface="Verdana"/>
                <a:cs typeface="Verdana"/>
              </a:rPr>
              <a:t>minimize 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distortion.</a:t>
            </a:r>
            <a:endParaRPr sz="1600">
              <a:latin typeface="Verdana"/>
              <a:cs typeface="Verdana"/>
            </a:endParaRPr>
          </a:p>
          <a:p>
            <a:pPr marL="355600" marR="46990" indent="-343535">
              <a:lnSpc>
                <a:spcPct val="100000"/>
              </a:lnSpc>
              <a:spcBef>
                <a:spcPts val="39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cephalometric radiography,  the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patient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placed with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left side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toward the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image  receptor,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and a wedge filter at  the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tube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head is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positioned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over  the anterior aspect of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the beam  to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absorb some of the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radiation 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and allow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visualization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of soft 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tissues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6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face.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4648200" y="2514600"/>
            <a:ext cx="4267200" cy="3340735"/>
            <a:chOff x="4648200" y="2514600"/>
            <a:chExt cx="4267200" cy="3340735"/>
          </a:xfrm>
        </p:grpSpPr>
        <p:sp>
          <p:nvSpPr>
            <p:cNvPr id="6" name="object 6"/>
            <p:cNvSpPr/>
            <p:nvPr/>
          </p:nvSpPr>
          <p:spPr>
            <a:xfrm>
              <a:off x="4648200" y="2514600"/>
              <a:ext cx="4267200" cy="33406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858000" y="2667000"/>
              <a:ext cx="0" cy="2743200"/>
            </a:xfrm>
            <a:custGeom>
              <a:avLst/>
              <a:gdLst/>
              <a:ahLst/>
              <a:cxnLst/>
              <a:rect l="l" t="t" r="r" b="b"/>
              <a:pathLst>
                <a:path w="0" h="2743200">
                  <a:moveTo>
                    <a:pt x="0" y="0"/>
                  </a:moveTo>
                  <a:lnTo>
                    <a:pt x="0" y="27432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4648961" y="4363211"/>
              <a:ext cx="2057400" cy="114300"/>
            </a:xfrm>
            <a:custGeom>
              <a:avLst/>
              <a:gdLst/>
              <a:ahLst/>
              <a:cxnLst/>
              <a:rect l="l" t="t" r="r" b="b"/>
              <a:pathLst>
                <a:path w="2057400" h="114300">
                  <a:moveTo>
                    <a:pt x="1943099" y="0"/>
                  </a:moveTo>
                  <a:lnTo>
                    <a:pt x="1943099" y="114300"/>
                  </a:lnTo>
                  <a:lnTo>
                    <a:pt x="2019299" y="76200"/>
                  </a:lnTo>
                  <a:lnTo>
                    <a:pt x="1962149" y="76200"/>
                  </a:lnTo>
                  <a:lnTo>
                    <a:pt x="1962149" y="38100"/>
                  </a:lnTo>
                  <a:lnTo>
                    <a:pt x="2019299" y="38100"/>
                  </a:lnTo>
                  <a:lnTo>
                    <a:pt x="1943099" y="0"/>
                  </a:lnTo>
                  <a:close/>
                </a:path>
                <a:path w="2057400" h="114300">
                  <a:moveTo>
                    <a:pt x="1943099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1943099" y="76200"/>
                  </a:lnTo>
                  <a:lnTo>
                    <a:pt x="1943099" y="38100"/>
                  </a:lnTo>
                  <a:close/>
                </a:path>
                <a:path w="2057400" h="114300">
                  <a:moveTo>
                    <a:pt x="2019299" y="38100"/>
                  </a:moveTo>
                  <a:lnTo>
                    <a:pt x="1962149" y="38100"/>
                  </a:lnTo>
                  <a:lnTo>
                    <a:pt x="1962149" y="76200"/>
                  </a:lnTo>
                  <a:lnTo>
                    <a:pt x="2019299" y="76200"/>
                  </a:lnTo>
                  <a:lnTo>
                    <a:pt x="2057399" y="57150"/>
                  </a:lnTo>
                  <a:lnTo>
                    <a:pt x="2019299" y="381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6019800" y="4114800"/>
              <a:ext cx="1524000" cy="0"/>
            </a:xfrm>
            <a:custGeom>
              <a:avLst/>
              <a:gdLst/>
              <a:ahLst/>
              <a:cxnLst/>
              <a:rect l="l" t="t" r="r" b="b"/>
              <a:pathLst>
                <a:path w="1524000" h="0">
                  <a:moveTo>
                    <a:pt x="0" y="0"/>
                  </a:moveTo>
                  <a:lnTo>
                    <a:pt x="1524000" y="0"/>
                  </a:lnTo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034" y="813562"/>
            <a:ext cx="74733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Lateral Cephalometric</a:t>
            </a:r>
            <a:r>
              <a:rPr dirty="0" spc="-120"/>
              <a:t> </a:t>
            </a:r>
            <a:r>
              <a:rPr dirty="0"/>
              <a:t>Projection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76754"/>
            <a:ext cx="3608704" cy="3537585"/>
          </a:xfrm>
          <a:prstGeom prst="rect">
            <a:avLst/>
          </a:prstGeom>
        </p:spPr>
        <p:txBody>
          <a:bodyPr wrap="square" lIns="0" tIns="53975" rIns="0" bIns="0" rtlCol="0" vert="horz">
            <a:spAutoFit/>
          </a:bodyPr>
          <a:lstStyle/>
          <a:p>
            <a:pPr marL="355600" marR="177165" indent="-343535">
              <a:lnSpc>
                <a:spcPts val="2590"/>
              </a:lnSpc>
              <a:spcBef>
                <a:spcPts val="42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Uneven  magnification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left 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and right</a:t>
            </a:r>
            <a:r>
              <a:rPr dirty="0" sz="240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sides</a:t>
            </a:r>
            <a:endParaRPr sz="2400">
              <a:latin typeface="Verdana"/>
              <a:cs typeface="Verdana"/>
            </a:endParaRPr>
          </a:p>
          <a:p>
            <a:pPr marL="355600" marR="5080" indent="-343535">
              <a:lnSpc>
                <a:spcPct val="90000"/>
              </a:lnSpc>
              <a:spcBef>
                <a:spcPts val="141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Structures close to  the midsagittal plane  (e.g., the clinoid  processes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inferior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turbinates)  should be nearly 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superimposed.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19600" y="2133600"/>
            <a:ext cx="4419600" cy="376580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78889" y="813562"/>
            <a:ext cx="558355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Lateral Skull</a:t>
            </a:r>
            <a:r>
              <a:rPr dirty="0" spc="-90"/>
              <a:t> </a:t>
            </a:r>
            <a:r>
              <a:rPr dirty="0"/>
              <a:t>Landmarks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490472" y="1784602"/>
            <a:ext cx="6363335" cy="5078730"/>
            <a:chOff x="1490472" y="1784602"/>
            <a:chExt cx="6363335" cy="5078730"/>
          </a:xfrm>
        </p:grpSpPr>
        <p:sp>
          <p:nvSpPr>
            <p:cNvPr id="4" name="object 4"/>
            <p:cNvSpPr/>
            <p:nvPr/>
          </p:nvSpPr>
          <p:spPr>
            <a:xfrm>
              <a:off x="2209800" y="6172200"/>
              <a:ext cx="1371600" cy="304800"/>
            </a:xfrm>
            <a:custGeom>
              <a:avLst/>
              <a:gdLst/>
              <a:ahLst/>
              <a:cxnLst/>
              <a:rect l="l" t="t" r="r" b="b"/>
              <a:pathLst>
                <a:path w="1371600" h="304800">
                  <a:moveTo>
                    <a:pt x="0" y="304800"/>
                  </a:moveTo>
                  <a:lnTo>
                    <a:pt x="1371600" y="304800"/>
                  </a:lnTo>
                  <a:lnTo>
                    <a:pt x="13716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490472" y="1784602"/>
              <a:ext cx="6163056" cy="507339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248400" y="6248399"/>
              <a:ext cx="1600200" cy="609600"/>
            </a:xfrm>
            <a:custGeom>
              <a:avLst/>
              <a:gdLst/>
              <a:ahLst/>
              <a:cxnLst/>
              <a:rect l="l" t="t" r="r" b="b"/>
              <a:pathLst>
                <a:path w="1600200" h="609600">
                  <a:moveTo>
                    <a:pt x="1600200" y="0"/>
                  </a:moveTo>
                  <a:lnTo>
                    <a:pt x="0" y="0"/>
                  </a:lnTo>
                  <a:lnTo>
                    <a:pt x="0" y="609599"/>
                  </a:lnTo>
                  <a:lnTo>
                    <a:pt x="1600200" y="609599"/>
                  </a:lnTo>
                  <a:lnTo>
                    <a:pt x="16002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248400" y="6248399"/>
              <a:ext cx="1600200" cy="609600"/>
            </a:xfrm>
            <a:custGeom>
              <a:avLst/>
              <a:gdLst/>
              <a:ahLst/>
              <a:cxnLst/>
              <a:rect l="l" t="t" r="r" b="b"/>
              <a:pathLst>
                <a:path w="1600200" h="609600">
                  <a:moveTo>
                    <a:pt x="0" y="609599"/>
                  </a:moveTo>
                  <a:lnTo>
                    <a:pt x="1600200" y="609599"/>
                  </a:lnTo>
                  <a:lnTo>
                    <a:pt x="1600200" y="0"/>
                  </a:lnTo>
                  <a:lnTo>
                    <a:pt x="0" y="0"/>
                  </a:lnTo>
                  <a:lnTo>
                    <a:pt x="0" y="609599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4034" y="813562"/>
            <a:ext cx="74733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Lateral Cephalometric</a:t>
            </a:r>
            <a:r>
              <a:rPr dirty="0" spc="-120"/>
              <a:t> </a:t>
            </a:r>
            <a:r>
              <a:rPr dirty="0"/>
              <a:t>Projection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2400" y="2133600"/>
            <a:ext cx="4343400" cy="3733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0" y="2133600"/>
            <a:ext cx="4419600" cy="376580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1685" y="813562"/>
            <a:ext cx="503872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Submentovertex</a:t>
            </a:r>
            <a:r>
              <a:rPr dirty="0" spc="-100"/>
              <a:t> </a:t>
            </a:r>
            <a:r>
              <a:rPr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7398"/>
            <a:ext cx="3632835" cy="324548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Indications</a:t>
            </a:r>
            <a:endParaRPr sz="2800">
              <a:latin typeface="Verdana"/>
              <a:cs typeface="Verdana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View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base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4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skull, 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position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of 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condyles,  sphenoid</a:t>
            </a:r>
            <a:r>
              <a:rPr dirty="0" sz="24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sinuses</a:t>
            </a:r>
            <a:endParaRPr sz="2400">
              <a:latin typeface="Verdana"/>
              <a:cs typeface="Verdana"/>
            </a:endParaRPr>
          </a:p>
          <a:p>
            <a:pPr lvl="1" marL="756285" marR="217170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Fractures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the  zygomatic arch  (Jughandle</a:t>
            </a:r>
            <a:r>
              <a:rPr dirty="0" sz="240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View)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951476" y="1981200"/>
            <a:ext cx="3203448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7616" y="813562"/>
            <a:ext cx="61264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Submentovertex</a:t>
            </a:r>
            <a:r>
              <a:rPr dirty="0" spc="-90"/>
              <a:t> </a:t>
            </a:r>
            <a:r>
              <a:rPr dirty="0"/>
              <a:t>Projection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3330"/>
            <a:ext cx="34728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AKA Base</a:t>
            </a:r>
            <a:r>
              <a:rPr dirty="0" sz="240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projection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638611" y="1971675"/>
            <a:ext cx="3829050" cy="4133850"/>
            <a:chOff x="4638611" y="1971675"/>
            <a:chExt cx="3829050" cy="4133850"/>
          </a:xfrm>
        </p:grpSpPr>
        <p:sp>
          <p:nvSpPr>
            <p:cNvPr id="5" name="object 5"/>
            <p:cNvSpPr/>
            <p:nvPr/>
          </p:nvSpPr>
          <p:spPr>
            <a:xfrm>
              <a:off x="4648199" y="1981200"/>
              <a:ext cx="3810000" cy="411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643373" y="1976437"/>
              <a:ext cx="3819525" cy="4124325"/>
            </a:xfrm>
            <a:custGeom>
              <a:avLst/>
              <a:gdLst/>
              <a:ahLst/>
              <a:cxnLst/>
              <a:rect l="l" t="t" r="r" b="b"/>
              <a:pathLst>
                <a:path w="3819525" h="4124325">
                  <a:moveTo>
                    <a:pt x="0" y="4124325"/>
                  </a:moveTo>
                  <a:lnTo>
                    <a:pt x="3819525" y="4124325"/>
                  </a:lnTo>
                  <a:lnTo>
                    <a:pt x="3819525" y="0"/>
                  </a:lnTo>
                  <a:lnTo>
                    <a:pt x="0" y="0"/>
                  </a:lnTo>
                  <a:lnTo>
                    <a:pt x="0" y="4124325"/>
                  </a:lnTo>
                  <a:close/>
                </a:path>
              </a:pathLst>
            </a:custGeom>
            <a:ln w="9525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648961" y="3677411"/>
              <a:ext cx="609600" cy="114300"/>
            </a:xfrm>
            <a:custGeom>
              <a:avLst/>
              <a:gdLst/>
              <a:ahLst/>
              <a:cxnLst/>
              <a:rect l="l" t="t" r="r" b="b"/>
              <a:pathLst>
                <a:path w="609600" h="114300">
                  <a:moveTo>
                    <a:pt x="495300" y="0"/>
                  </a:moveTo>
                  <a:lnTo>
                    <a:pt x="495300" y="114300"/>
                  </a:lnTo>
                  <a:lnTo>
                    <a:pt x="571500" y="76200"/>
                  </a:lnTo>
                  <a:lnTo>
                    <a:pt x="514350" y="76200"/>
                  </a:lnTo>
                  <a:lnTo>
                    <a:pt x="514350" y="38100"/>
                  </a:lnTo>
                  <a:lnTo>
                    <a:pt x="571500" y="38100"/>
                  </a:lnTo>
                  <a:lnTo>
                    <a:pt x="495300" y="0"/>
                  </a:lnTo>
                  <a:close/>
                </a:path>
                <a:path w="609600" h="114300">
                  <a:moveTo>
                    <a:pt x="495300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495300" y="76200"/>
                  </a:lnTo>
                  <a:lnTo>
                    <a:pt x="495300" y="38100"/>
                  </a:lnTo>
                  <a:close/>
                </a:path>
                <a:path w="609600" h="114300">
                  <a:moveTo>
                    <a:pt x="571500" y="38100"/>
                  </a:moveTo>
                  <a:lnTo>
                    <a:pt x="514350" y="38100"/>
                  </a:lnTo>
                  <a:lnTo>
                    <a:pt x="514350" y="76200"/>
                  </a:lnTo>
                  <a:lnTo>
                    <a:pt x="571500" y="76200"/>
                  </a:lnTo>
                  <a:lnTo>
                    <a:pt x="609600" y="57150"/>
                  </a:lnTo>
                  <a:lnTo>
                    <a:pt x="571500" y="381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6019799" y="3200400"/>
              <a:ext cx="0" cy="838200"/>
            </a:xfrm>
            <a:custGeom>
              <a:avLst/>
              <a:gdLst/>
              <a:ahLst/>
              <a:cxnLst/>
              <a:rect l="l" t="t" r="r" b="b"/>
              <a:pathLst>
                <a:path w="0" h="838200">
                  <a:moveTo>
                    <a:pt x="0" y="0"/>
                  </a:moveTo>
                  <a:lnTo>
                    <a:pt x="0" y="838200"/>
                  </a:lnTo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922019" y="2167127"/>
            <a:ext cx="7648575" cy="1668145"/>
            <a:chOff x="922019" y="2167127"/>
            <a:chExt cx="7648575" cy="1668145"/>
          </a:xfrm>
        </p:grpSpPr>
        <p:sp>
          <p:nvSpPr>
            <p:cNvPr id="3" name="object 3"/>
            <p:cNvSpPr/>
            <p:nvPr/>
          </p:nvSpPr>
          <p:spPr>
            <a:xfrm>
              <a:off x="922019" y="2167127"/>
              <a:ext cx="4156709" cy="166801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/>
            <p:cNvSpPr/>
            <p:nvPr/>
          </p:nvSpPr>
          <p:spPr>
            <a:xfrm>
              <a:off x="4285487" y="2167127"/>
              <a:ext cx="4284725" cy="166801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78077" y="2369641"/>
            <a:ext cx="6693534" cy="940435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6000" b="1">
                <a:solidFill>
                  <a:srgbClr val="FFFF00"/>
                </a:solidFill>
                <a:latin typeface="Times New Roman"/>
                <a:cs typeface="Times New Roman"/>
              </a:rPr>
              <a:t>Extraoral</a:t>
            </a:r>
            <a:r>
              <a:rPr dirty="0" sz="6000" spc="-95" b="1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dirty="0" sz="6000" b="1">
                <a:solidFill>
                  <a:srgbClr val="FFFF00"/>
                </a:solidFill>
                <a:latin typeface="Times New Roman"/>
                <a:cs typeface="Times New Roman"/>
              </a:rPr>
              <a:t>Radiology</a:t>
            </a:r>
            <a:endParaRPr sz="6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736975" y="3607689"/>
            <a:ext cx="4728845" cy="90360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Dr.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B. Naveen</a:t>
            </a:r>
            <a:r>
              <a:rPr dirty="0" sz="2400" spc="-1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Kumar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75"/>
              </a:spcBef>
            </a:pPr>
            <a:r>
              <a:rPr dirty="0" sz="2400" spc="-5">
                <a:solidFill>
                  <a:srgbClr val="FFFFFF"/>
                </a:solidFill>
                <a:latin typeface="Times New Roman"/>
                <a:cs typeface="Times New Roman"/>
              </a:rPr>
              <a:t>Dept. of Oral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Medicine and</a:t>
            </a:r>
            <a:r>
              <a:rPr dirty="0" sz="2400" spc="-7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Radiology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42443"/>
            <a:ext cx="2483485" cy="2038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Su</a:t>
            </a:r>
            <a:r>
              <a:rPr dirty="0" spc="5"/>
              <a:t>b</a:t>
            </a:r>
            <a:r>
              <a:rPr dirty="0"/>
              <a:t>mento-  </a:t>
            </a:r>
            <a:r>
              <a:rPr dirty="0"/>
              <a:t>vertex  Projection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452242"/>
            <a:ext cx="3504565" cy="2659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567690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Check to see</a:t>
            </a:r>
            <a:r>
              <a:rPr dirty="0" sz="24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symmetry</a:t>
            </a:r>
            <a:endParaRPr sz="24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Buccal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and </a:t>
            </a:r>
            <a:r>
              <a:rPr dirty="0" sz="2400" spc="-15">
                <a:solidFill>
                  <a:srgbClr val="FFFFFF"/>
                </a:solidFill>
                <a:latin typeface="Verdana"/>
                <a:cs typeface="Verdana"/>
              </a:rPr>
              <a:t>lingual 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cortical plates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the  mandible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projected 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as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uniform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opaque 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lines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495300"/>
            <a:ext cx="4567428" cy="5867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42443"/>
            <a:ext cx="2483485" cy="2038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Su</a:t>
            </a:r>
            <a:r>
              <a:rPr dirty="0" spc="5"/>
              <a:t>b</a:t>
            </a:r>
            <a:r>
              <a:rPr dirty="0"/>
              <a:t>mento-  </a:t>
            </a:r>
            <a:r>
              <a:rPr dirty="0"/>
              <a:t>vertex  Projection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3451859" y="152400"/>
            <a:ext cx="5399532" cy="6335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142443"/>
            <a:ext cx="2544445" cy="203835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Submento-  vertex  </a:t>
            </a:r>
            <a:r>
              <a:rPr dirty="0"/>
              <a:t>Lan</a:t>
            </a:r>
            <a:r>
              <a:rPr dirty="0" spc="5"/>
              <a:t>d</a:t>
            </a:r>
            <a:r>
              <a:rPr dirty="0"/>
              <a:t>marks</a:t>
            </a:r>
          </a:p>
        </p:txBody>
      </p:sp>
      <p:sp>
        <p:nvSpPr>
          <p:cNvPr id="3" name="object 3"/>
          <p:cNvSpPr/>
          <p:nvPr/>
        </p:nvSpPr>
        <p:spPr>
          <a:xfrm>
            <a:off x="3429000" y="318515"/>
            <a:ext cx="5582411" cy="62209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7616" y="813562"/>
            <a:ext cx="612648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Submentovertex</a:t>
            </a:r>
            <a:r>
              <a:rPr dirty="0" spc="-90"/>
              <a:t> </a:t>
            </a:r>
            <a:r>
              <a:rPr dirty="0"/>
              <a:t>Projection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304800" y="2406395"/>
            <a:ext cx="4495800" cy="318820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334000" y="2590800"/>
            <a:ext cx="3492500" cy="31115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355975" y="5966866"/>
            <a:ext cx="2482215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Jug handle</a:t>
            </a:r>
            <a:r>
              <a:rPr dirty="0" sz="240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view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274" y="813562"/>
            <a:ext cx="74422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Submentovertex Jughandle</a:t>
            </a:r>
            <a:r>
              <a:rPr dirty="0" spc="-125"/>
              <a:t> </a:t>
            </a:r>
            <a:r>
              <a:rPr dirty="0"/>
              <a:t>View</a:t>
            </a:r>
          </a:p>
        </p:txBody>
      </p:sp>
      <p:sp>
        <p:nvSpPr>
          <p:cNvPr id="3" name="object 3"/>
          <p:cNvSpPr/>
          <p:nvPr/>
        </p:nvSpPr>
        <p:spPr>
          <a:xfrm>
            <a:off x="2095500" y="1905000"/>
            <a:ext cx="4953000" cy="40660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9274" y="813562"/>
            <a:ext cx="744220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Submentovertex Jughandle</a:t>
            </a:r>
            <a:r>
              <a:rPr dirty="0" spc="-125"/>
              <a:t> </a:t>
            </a:r>
            <a:r>
              <a:rPr dirty="0"/>
              <a:t>View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1905000"/>
            <a:ext cx="9143999" cy="45717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933" y="478282"/>
            <a:ext cx="6404610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8890" marR="5080" indent="-1266825">
              <a:lnSpc>
                <a:spcPct val="100000"/>
              </a:lnSpc>
              <a:spcBef>
                <a:spcPts val="105"/>
              </a:spcBef>
            </a:pPr>
            <a:r>
              <a:rPr dirty="0"/>
              <a:t>Occipeto-Menton</a:t>
            </a:r>
            <a:r>
              <a:rPr dirty="0" spc="-100"/>
              <a:t> </a:t>
            </a:r>
            <a:r>
              <a:rPr dirty="0"/>
              <a:t>Projection  aka Waters</a:t>
            </a:r>
            <a:r>
              <a:rPr dirty="0" spc="-65"/>
              <a:t> </a:t>
            </a:r>
            <a:r>
              <a:rPr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7398"/>
            <a:ext cx="3388360" cy="2952750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Indications</a:t>
            </a:r>
            <a:endParaRPr sz="2800">
              <a:latin typeface="Verdana"/>
              <a:cs typeface="Verdana"/>
            </a:endParaRPr>
          </a:p>
          <a:p>
            <a:pPr lvl="1" marL="756285" marR="17780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Evaluation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maxillary</a:t>
            </a:r>
            <a:r>
              <a:rPr dirty="0" sz="240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sinus</a:t>
            </a:r>
            <a:endParaRPr sz="24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Evaluation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 the</a:t>
            </a:r>
            <a:endParaRPr sz="24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  <a:spcBef>
                <a:spcPts val="5"/>
              </a:spcBef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frontal</a:t>
            </a:r>
            <a:r>
              <a:rPr dirty="0" sz="240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sinus</a:t>
            </a:r>
            <a:endParaRPr sz="2400">
              <a:latin typeface="Verdana"/>
              <a:cs typeface="Verdana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View of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orbit</a:t>
            </a:r>
            <a:r>
              <a:rPr dirty="0" sz="240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and  nasal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fossa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991867"/>
            <a:ext cx="3810000" cy="40919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933" y="813562"/>
            <a:ext cx="64046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Occipeto-Menton</a:t>
            </a:r>
            <a:r>
              <a:rPr dirty="0" spc="-95"/>
              <a:t> </a:t>
            </a:r>
            <a:r>
              <a:rPr dirty="0"/>
              <a:t>Projection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724400" y="1981200"/>
            <a:ext cx="4419600" cy="3985260"/>
            <a:chOff x="4724400" y="1981200"/>
            <a:chExt cx="4419600" cy="3985260"/>
          </a:xfrm>
        </p:grpSpPr>
        <p:sp>
          <p:nvSpPr>
            <p:cNvPr id="4" name="object 4"/>
            <p:cNvSpPr/>
            <p:nvPr/>
          </p:nvSpPr>
          <p:spPr>
            <a:xfrm>
              <a:off x="4724400" y="1981200"/>
              <a:ext cx="4419600" cy="39852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782561" y="3658361"/>
              <a:ext cx="838200" cy="83820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838200" y="0"/>
                  </a:moveTo>
                  <a:lnTo>
                    <a:pt x="0" y="838200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725161" y="3525012"/>
              <a:ext cx="3886200" cy="114300"/>
            </a:xfrm>
            <a:custGeom>
              <a:avLst/>
              <a:gdLst/>
              <a:ahLst/>
              <a:cxnLst/>
              <a:rect l="l" t="t" r="r" b="b"/>
              <a:pathLst>
                <a:path w="3886200" h="114300">
                  <a:moveTo>
                    <a:pt x="3771899" y="0"/>
                  </a:moveTo>
                  <a:lnTo>
                    <a:pt x="3771899" y="114300"/>
                  </a:lnTo>
                  <a:lnTo>
                    <a:pt x="3848099" y="76200"/>
                  </a:lnTo>
                  <a:lnTo>
                    <a:pt x="3790949" y="76200"/>
                  </a:lnTo>
                  <a:lnTo>
                    <a:pt x="3790949" y="38100"/>
                  </a:lnTo>
                  <a:lnTo>
                    <a:pt x="3848099" y="38100"/>
                  </a:lnTo>
                  <a:lnTo>
                    <a:pt x="3771899" y="0"/>
                  </a:lnTo>
                  <a:close/>
                </a:path>
                <a:path w="3886200" h="114300">
                  <a:moveTo>
                    <a:pt x="3771899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3771899" y="76200"/>
                  </a:lnTo>
                  <a:lnTo>
                    <a:pt x="3771899" y="38100"/>
                  </a:lnTo>
                  <a:close/>
                </a:path>
                <a:path w="3886200" h="114300">
                  <a:moveTo>
                    <a:pt x="3848099" y="38100"/>
                  </a:moveTo>
                  <a:lnTo>
                    <a:pt x="3790949" y="38100"/>
                  </a:lnTo>
                  <a:lnTo>
                    <a:pt x="3790949" y="76200"/>
                  </a:lnTo>
                  <a:lnTo>
                    <a:pt x="3848099" y="76200"/>
                  </a:lnTo>
                  <a:lnTo>
                    <a:pt x="3886199" y="57150"/>
                  </a:lnTo>
                  <a:lnTo>
                    <a:pt x="3848099" y="381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764540" y="2525394"/>
            <a:ext cx="3321685" cy="17322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C-M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plane</a:t>
            </a:r>
            <a:r>
              <a:rPr dirty="0" sz="280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forms</a:t>
            </a:r>
            <a:endParaRPr sz="2800">
              <a:latin typeface="Verdana"/>
              <a:cs typeface="Verdana"/>
            </a:endParaRPr>
          </a:p>
          <a:p>
            <a:pPr marL="355600" marR="50165">
              <a:lnSpc>
                <a:spcPct val="100000"/>
              </a:lnSpc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~37° angle with 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the image  receptor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68933" y="813562"/>
            <a:ext cx="640461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Occipeto-Menton</a:t>
            </a:r>
            <a:r>
              <a:rPr dirty="0" spc="-95"/>
              <a:t> </a:t>
            </a:r>
            <a:r>
              <a:rPr dirty="0"/>
              <a:t>Projection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800600" y="1991867"/>
            <a:ext cx="4343400" cy="4091940"/>
            <a:chOff x="4800600" y="1991867"/>
            <a:chExt cx="4343400" cy="4091940"/>
          </a:xfrm>
        </p:grpSpPr>
        <p:sp>
          <p:nvSpPr>
            <p:cNvPr id="4" name="object 4"/>
            <p:cNvSpPr/>
            <p:nvPr/>
          </p:nvSpPr>
          <p:spPr>
            <a:xfrm>
              <a:off x="5334000" y="1991867"/>
              <a:ext cx="3810000" cy="409194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7162800" y="2666999"/>
              <a:ext cx="0" cy="2971800"/>
            </a:xfrm>
            <a:custGeom>
              <a:avLst/>
              <a:gdLst/>
              <a:ahLst/>
              <a:cxnLst/>
              <a:rect l="l" t="t" r="r" b="b"/>
              <a:pathLst>
                <a:path w="0" h="2971800">
                  <a:moveTo>
                    <a:pt x="0" y="0"/>
                  </a:moveTo>
                  <a:lnTo>
                    <a:pt x="0" y="29718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800600" y="4457700"/>
              <a:ext cx="1752600" cy="76200"/>
            </a:xfrm>
            <a:custGeom>
              <a:avLst/>
              <a:gdLst/>
              <a:ahLst/>
              <a:cxnLst/>
              <a:rect l="l" t="t" r="r" b="b"/>
              <a:pathLst>
                <a:path w="1752600" h="76200">
                  <a:moveTo>
                    <a:pt x="1676400" y="0"/>
                  </a:moveTo>
                  <a:lnTo>
                    <a:pt x="1676400" y="76200"/>
                  </a:lnTo>
                  <a:lnTo>
                    <a:pt x="1739900" y="44450"/>
                  </a:lnTo>
                  <a:lnTo>
                    <a:pt x="1689100" y="44450"/>
                  </a:lnTo>
                  <a:lnTo>
                    <a:pt x="1689100" y="31750"/>
                  </a:lnTo>
                  <a:lnTo>
                    <a:pt x="1739900" y="31750"/>
                  </a:lnTo>
                  <a:lnTo>
                    <a:pt x="1676400" y="0"/>
                  </a:lnTo>
                  <a:close/>
                </a:path>
                <a:path w="1752600" h="76200">
                  <a:moveTo>
                    <a:pt x="1676400" y="31750"/>
                  </a:moveTo>
                  <a:lnTo>
                    <a:pt x="0" y="31750"/>
                  </a:lnTo>
                  <a:lnTo>
                    <a:pt x="0" y="44450"/>
                  </a:lnTo>
                  <a:lnTo>
                    <a:pt x="1676400" y="44450"/>
                  </a:lnTo>
                  <a:lnTo>
                    <a:pt x="1676400" y="31750"/>
                  </a:lnTo>
                  <a:close/>
                </a:path>
                <a:path w="1752600" h="76200">
                  <a:moveTo>
                    <a:pt x="1739900" y="31750"/>
                  </a:moveTo>
                  <a:lnTo>
                    <a:pt x="1689100" y="31750"/>
                  </a:lnTo>
                  <a:lnTo>
                    <a:pt x="1689100" y="44450"/>
                  </a:lnTo>
                  <a:lnTo>
                    <a:pt x="1739900" y="44450"/>
                  </a:lnTo>
                  <a:lnTo>
                    <a:pt x="1752600" y="38100"/>
                  </a:lnTo>
                  <a:lnTo>
                    <a:pt x="1739900" y="3175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2428748" y="4299584"/>
            <a:ext cx="205486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Petrous</a:t>
            </a:r>
            <a:r>
              <a:rPr dirty="0" sz="24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ridge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13585" y="813562"/>
            <a:ext cx="511429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Lateral Oblique</a:t>
            </a:r>
            <a:r>
              <a:rPr dirty="0" spc="-114"/>
              <a:t> </a:t>
            </a:r>
            <a:r>
              <a:rPr dirty="0"/>
              <a:t>Views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3330"/>
            <a:ext cx="3479800" cy="31464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5600" marR="111125" indent="-343535">
              <a:lnSpc>
                <a:spcPct val="100000"/>
              </a:lnSpc>
              <a:spcBef>
                <a:spcPts val="10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Largely replaced by  panoramic</a:t>
            </a:r>
            <a:r>
              <a:rPr dirty="0" sz="240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views</a:t>
            </a:r>
            <a:endParaRPr sz="24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Indications:</a:t>
            </a:r>
            <a:endParaRPr sz="24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470"/>
              </a:spcBef>
              <a:buChar char="–"/>
              <a:tabLst>
                <a:tab pos="756920" algn="l"/>
              </a:tabLst>
            </a:pP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Position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impacted</a:t>
            </a:r>
            <a:endParaRPr sz="20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</a:pP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third</a:t>
            </a:r>
            <a:r>
              <a:rPr dirty="0" sz="200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molars</a:t>
            </a:r>
            <a:endParaRPr sz="2000">
              <a:latin typeface="Verdana"/>
              <a:cs typeface="Verdana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484"/>
              </a:spcBef>
              <a:buChar char="–"/>
              <a:tabLst>
                <a:tab pos="756920" algn="l"/>
              </a:tabLst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Fractures of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ramus, condyle, or 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body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200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mandible  (but </a:t>
            </a:r>
            <a:r>
              <a:rPr dirty="0" u="heavy" sz="20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not</a:t>
            </a:r>
            <a:r>
              <a:rPr dirty="0" sz="200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symphysis)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72000" y="2316479"/>
            <a:ext cx="3810000" cy="2225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90369" y="813562"/>
            <a:ext cx="476123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Extraoral</a:t>
            </a:r>
            <a:r>
              <a:rPr dirty="0" spc="-85"/>
              <a:t> </a:t>
            </a:r>
            <a:r>
              <a:rPr dirty="0"/>
              <a:t>Projections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1807"/>
            <a:ext cx="6871334" cy="36360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55600" marR="145415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Images can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be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produced </a:t>
            </a:r>
            <a:r>
              <a:rPr dirty="0" sz="3200" spc="-1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the  dental </a:t>
            </a: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office</a:t>
            </a:r>
            <a:endParaRPr sz="32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56235" algn="l"/>
              </a:tabLst>
            </a:pPr>
            <a:r>
              <a:rPr dirty="0" sz="3200">
                <a:solidFill>
                  <a:srgbClr val="FFFFFF"/>
                </a:solidFill>
                <a:latin typeface="Verdana"/>
                <a:cs typeface="Verdana"/>
              </a:rPr>
              <a:t>X-ray source can</a:t>
            </a:r>
            <a:r>
              <a:rPr dirty="0" sz="32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200" spc="-5">
                <a:solidFill>
                  <a:srgbClr val="FFFFFF"/>
                </a:solidFill>
                <a:latin typeface="Verdana"/>
                <a:cs typeface="Verdana"/>
              </a:rPr>
              <a:t>be</a:t>
            </a:r>
            <a:endParaRPr sz="32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680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Intraoral X-ray</a:t>
            </a:r>
            <a:r>
              <a:rPr dirty="0" sz="280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machine</a:t>
            </a:r>
            <a:endParaRPr sz="28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Combination</a:t>
            </a:r>
            <a:r>
              <a:rPr dirty="0" sz="280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Pan/Ceph</a:t>
            </a:r>
            <a:endParaRPr sz="28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670"/>
              </a:spcBef>
              <a:buChar char="–"/>
              <a:tabLst>
                <a:tab pos="756920" algn="l"/>
              </a:tabLst>
            </a:pP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Medical</a:t>
            </a:r>
            <a:endParaRPr sz="28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675"/>
              </a:spcBef>
              <a:buChar char="–"/>
              <a:tabLst>
                <a:tab pos="756920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Dedicated </a:t>
            </a:r>
            <a:r>
              <a:rPr dirty="0" sz="2800" spc="-10">
                <a:solidFill>
                  <a:srgbClr val="FFFFFF"/>
                </a:solidFill>
                <a:latin typeface="Verdana"/>
                <a:cs typeface="Verdana"/>
              </a:rPr>
              <a:t>Cephalometric</a:t>
            </a:r>
            <a:r>
              <a:rPr dirty="0" sz="280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machine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934011" y="2581338"/>
            <a:ext cx="3079750" cy="2250440"/>
            <a:chOff x="5934011" y="2581338"/>
            <a:chExt cx="3079750" cy="2250440"/>
          </a:xfrm>
        </p:grpSpPr>
        <p:sp>
          <p:nvSpPr>
            <p:cNvPr id="5" name="object 5"/>
            <p:cNvSpPr/>
            <p:nvPr/>
          </p:nvSpPr>
          <p:spPr>
            <a:xfrm>
              <a:off x="5943599" y="2590800"/>
              <a:ext cx="3060192" cy="223113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938773" y="2586101"/>
              <a:ext cx="3070225" cy="2240915"/>
            </a:xfrm>
            <a:custGeom>
              <a:avLst/>
              <a:gdLst/>
              <a:ahLst/>
              <a:cxnLst/>
              <a:rect l="l" t="t" r="r" b="b"/>
              <a:pathLst>
                <a:path w="3070225" h="2240915">
                  <a:moveTo>
                    <a:pt x="0" y="2240661"/>
                  </a:moveTo>
                  <a:lnTo>
                    <a:pt x="3069717" y="2240661"/>
                  </a:lnTo>
                  <a:lnTo>
                    <a:pt x="3069717" y="0"/>
                  </a:lnTo>
                  <a:lnTo>
                    <a:pt x="0" y="0"/>
                  </a:lnTo>
                  <a:lnTo>
                    <a:pt x="0" y="2240661"/>
                  </a:lnTo>
                  <a:close/>
                </a:path>
              </a:pathLst>
            </a:custGeom>
            <a:ln w="9525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7721" y="813562"/>
            <a:ext cx="59848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Lateral Oblique</a:t>
            </a:r>
            <a:r>
              <a:rPr dirty="0" spc="-105"/>
              <a:t> </a:t>
            </a:r>
            <a:r>
              <a:rPr dirty="0"/>
              <a:t>Projection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2645"/>
            <a:ext cx="3581400" cy="397637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The image receptor is placed  against the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patient's cheek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on  the side of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interest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and  centered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the molar-premolar  area.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1600" spc="-15">
                <a:solidFill>
                  <a:srgbClr val="FFFFFF"/>
                </a:solidFill>
                <a:latin typeface="Verdana"/>
                <a:cs typeface="Verdana"/>
              </a:rPr>
              <a:t>lower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border of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the  cassette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is parallel and at least  2 cm below the inferior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border 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mandible.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head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is  tilted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towards the side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being 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examined, and the mandible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is 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protruded.</a:t>
            </a:r>
            <a:endParaRPr sz="16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390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central ray is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directed 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toward the premolar-molar  region from a point 2 cm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below 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opposite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angle of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the 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mandible.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0857" y="2209800"/>
            <a:ext cx="3888104" cy="3683635"/>
            <a:chOff x="4570857" y="2209800"/>
            <a:chExt cx="3888104" cy="3683635"/>
          </a:xfrm>
        </p:grpSpPr>
        <p:sp>
          <p:nvSpPr>
            <p:cNvPr id="5" name="object 5"/>
            <p:cNvSpPr/>
            <p:nvPr/>
          </p:nvSpPr>
          <p:spPr>
            <a:xfrm>
              <a:off x="4572000" y="2209800"/>
              <a:ext cx="3810000" cy="368350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0857" y="4984242"/>
              <a:ext cx="3888104" cy="445770"/>
            </a:xfrm>
            <a:custGeom>
              <a:avLst/>
              <a:gdLst/>
              <a:ahLst/>
              <a:cxnLst/>
              <a:rect l="l" t="t" r="r" b="b"/>
              <a:pathLst>
                <a:path w="3888104" h="445770">
                  <a:moveTo>
                    <a:pt x="3772450" y="37931"/>
                  </a:moveTo>
                  <a:lnTo>
                    <a:pt x="0" y="407796"/>
                  </a:lnTo>
                  <a:lnTo>
                    <a:pt x="3809" y="445642"/>
                  </a:lnTo>
                  <a:lnTo>
                    <a:pt x="3776167" y="75774"/>
                  </a:lnTo>
                  <a:lnTo>
                    <a:pt x="3772450" y="37931"/>
                  </a:lnTo>
                  <a:close/>
                </a:path>
                <a:path w="3888104" h="445770">
                  <a:moveTo>
                    <a:pt x="3862902" y="36067"/>
                  </a:moveTo>
                  <a:lnTo>
                    <a:pt x="3791458" y="36067"/>
                  </a:lnTo>
                  <a:lnTo>
                    <a:pt x="3795141" y="73913"/>
                  </a:lnTo>
                  <a:lnTo>
                    <a:pt x="3776167" y="75774"/>
                  </a:lnTo>
                  <a:lnTo>
                    <a:pt x="3779900" y="113791"/>
                  </a:lnTo>
                  <a:lnTo>
                    <a:pt x="3888104" y="45719"/>
                  </a:lnTo>
                  <a:lnTo>
                    <a:pt x="3862902" y="36067"/>
                  </a:lnTo>
                  <a:close/>
                </a:path>
                <a:path w="3888104" h="445770">
                  <a:moveTo>
                    <a:pt x="3791458" y="36067"/>
                  </a:moveTo>
                  <a:lnTo>
                    <a:pt x="3772450" y="37931"/>
                  </a:lnTo>
                  <a:lnTo>
                    <a:pt x="3776167" y="75774"/>
                  </a:lnTo>
                  <a:lnTo>
                    <a:pt x="3795141" y="73913"/>
                  </a:lnTo>
                  <a:lnTo>
                    <a:pt x="3791458" y="36067"/>
                  </a:lnTo>
                  <a:close/>
                </a:path>
                <a:path w="3888104" h="445770">
                  <a:moveTo>
                    <a:pt x="3768724" y="0"/>
                  </a:moveTo>
                  <a:lnTo>
                    <a:pt x="3772450" y="37931"/>
                  </a:lnTo>
                  <a:lnTo>
                    <a:pt x="3791458" y="36067"/>
                  </a:lnTo>
                  <a:lnTo>
                    <a:pt x="3862902" y="36067"/>
                  </a:lnTo>
                  <a:lnTo>
                    <a:pt x="3768724" y="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77721" y="813562"/>
            <a:ext cx="598487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Lateral Oblique</a:t>
            </a:r>
            <a:r>
              <a:rPr dirty="0" spc="-105"/>
              <a:t> </a:t>
            </a:r>
            <a:r>
              <a:rPr dirty="0"/>
              <a:t>Projection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4724400" y="2362200"/>
            <a:ext cx="3479292" cy="31074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940308" y="2362200"/>
            <a:ext cx="3034283" cy="3124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9754" y="813562"/>
            <a:ext cx="73863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Lateral Oblique</a:t>
            </a:r>
            <a:r>
              <a:rPr dirty="0" spc="-75"/>
              <a:t> </a:t>
            </a:r>
            <a:r>
              <a:rPr dirty="0"/>
              <a:t>Projection-Body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679194" y="2012645"/>
            <a:ext cx="2435860" cy="2692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Char char="•"/>
              <a:tabLst>
                <a:tab pos="241300" algn="l"/>
              </a:tabLst>
            </a:pP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Body of the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 mandible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57200" y="2311907"/>
            <a:ext cx="8001000" cy="3750945"/>
            <a:chOff x="457200" y="2311907"/>
            <a:chExt cx="8001000" cy="3750945"/>
          </a:xfrm>
        </p:grpSpPr>
        <p:sp>
          <p:nvSpPr>
            <p:cNvPr id="5" name="object 5"/>
            <p:cNvSpPr/>
            <p:nvPr/>
          </p:nvSpPr>
          <p:spPr>
            <a:xfrm>
              <a:off x="4648200" y="2311907"/>
              <a:ext cx="3810000" cy="370789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57200" y="2313431"/>
              <a:ext cx="4572000" cy="374904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84757" y="478282"/>
            <a:ext cx="6174740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309495" marR="5080" indent="-2297430">
              <a:lnSpc>
                <a:spcPct val="100000"/>
              </a:lnSpc>
              <a:spcBef>
                <a:spcPts val="105"/>
              </a:spcBef>
            </a:pPr>
            <a:r>
              <a:rPr dirty="0"/>
              <a:t>Lateral Oblique</a:t>
            </a:r>
            <a:r>
              <a:rPr dirty="0" spc="-75"/>
              <a:t> </a:t>
            </a:r>
            <a:r>
              <a:rPr dirty="0"/>
              <a:t>Projection-  Ramus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40179"/>
            <a:ext cx="3290570" cy="1269365"/>
          </a:xfrm>
          <a:prstGeom prst="rect">
            <a:avLst/>
          </a:prstGeom>
        </p:spPr>
        <p:txBody>
          <a:bodyPr wrap="square" lIns="0" tIns="85725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Ramus</a:t>
            </a:r>
            <a:endParaRPr sz="24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spcBef>
                <a:spcPts val="57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Also known as 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Lateral ramus</a:t>
            </a:r>
            <a:r>
              <a:rPr dirty="0" sz="240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view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648200" y="1981200"/>
            <a:ext cx="38100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38552" y="813562"/>
            <a:ext cx="48660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Reverse Towne</a:t>
            </a:r>
            <a:r>
              <a:rPr dirty="0" spc="-120"/>
              <a:t> </a:t>
            </a:r>
            <a:r>
              <a:rPr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7398"/>
            <a:ext cx="3595370" cy="287972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Indications:</a:t>
            </a:r>
            <a:endParaRPr sz="2800">
              <a:latin typeface="Verdana"/>
              <a:cs typeface="Verdana"/>
            </a:endParaRPr>
          </a:p>
          <a:p>
            <a:pPr lvl="1" marL="756285" marR="620395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Suspected 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fracture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the  condylar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neck</a:t>
            </a:r>
            <a:endParaRPr sz="2400">
              <a:latin typeface="Verdana"/>
              <a:cs typeface="Verdana"/>
            </a:endParaRPr>
          </a:p>
          <a:p>
            <a:pPr lvl="1" marL="756285" marR="5080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Shows 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posterolateral wall 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of 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maxillary</a:t>
            </a:r>
            <a:r>
              <a:rPr dirty="0" sz="240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sinus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800600" y="1676400"/>
            <a:ext cx="4154424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9725" y="813562"/>
            <a:ext cx="59239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Reverse Towne</a:t>
            </a:r>
            <a:r>
              <a:rPr dirty="0" spc="-100"/>
              <a:t> </a:t>
            </a:r>
            <a:r>
              <a:rPr dirty="0"/>
              <a:t>projection</a:t>
            </a:r>
          </a:p>
        </p:txBody>
      </p:sp>
      <p:sp>
        <p:nvSpPr>
          <p:cNvPr id="3" name="object 3"/>
          <p:cNvSpPr/>
          <p:nvPr/>
        </p:nvSpPr>
        <p:spPr>
          <a:xfrm>
            <a:off x="699516" y="1828800"/>
            <a:ext cx="3619500" cy="4419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4495800" y="1828800"/>
            <a:ext cx="4241800" cy="4419600"/>
            <a:chOff x="4495800" y="1828800"/>
            <a:chExt cx="4241800" cy="4419600"/>
          </a:xfrm>
        </p:grpSpPr>
        <p:sp>
          <p:nvSpPr>
            <p:cNvPr id="5" name="object 5"/>
            <p:cNvSpPr/>
            <p:nvPr/>
          </p:nvSpPr>
          <p:spPr>
            <a:xfrm>
              <a:off x="4495800" y="1828800"/>
              <a:ext cx="4241291" cy="4419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400800" y="3886200"/>
              <a:ext cx="1295400" cy="304800"/>
            </a:xfrm>
            <a:custGeom>
              <a:avLst/>
              <a:gdLst/>
              <a:ahLst/>
              <a:cxnLst/>
              <a:rect l="l" t="t" r="r" b="b"/>
              <a:pathLst>
                <a:path w="1295400" h="304800">
                  <a:moveTo>
                    <a:pt x="0" y="0"/>
                  </a:moveTo>
                  <a:lnTo>
                    <a:pt x="1295400" y="304800"/>
                  </a:lnTo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496561" y="4134611"/>
              <a:ext cx="3733800" cy="114300"/>
            </a:xfrm>
            <a:custGeom>
              <a:avLst/>
              <a:gdLst/>
              <a:ahLst/>
              <a:cxnLst/>
              <a:rect l="l" t="t" r="r" b="b"/>
              <a:pathLst>
                <a:path w="3733800" h="114300">
                  <a:moveTo>
                    <a:pt x="3619499" y="0"/>
                  </a:moveTo>
                  <a:lnTo>
                    <a:pt x="3619499" y="114300"/>
                  </a:lnTo>
                  <a:lnTo>
                    <a:pt x="3695699" y="76200"/>
                  </a:lnTo>
                  <a:lnTo>
                    <a:pt x="3638549" y="76200"/>
                  </a:lnTo>
                  <a:lnTo>
                    <a:pt x="3638549" y="38100"/>
                  </a:lnTo>
                  <a:lnTo>
                    <a:pt x="3695699" y="38100"/>
                  </a:lnTo>
                  <a:lnTo>
                    <a:pt x="3619499" y="0"/>
                  </a:lnTo>
                  <a:close/>
                </a:path>
                <a:path w="3733800" h="114300">
                  <a:moveTo>
                    <a:pt x="3619499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3619499" y="76200"/>
                  </a:lnTo>
                  <a:lnTo>
                    <a:pt x="3619499" y="38100"/>
                  </a:lnTo>
                  <a:close/>
                </a:path>
                <a:path w="3733800" h="114300">
                  <a:moveTo>
                    <a:pt x="3695699" y="38100"/>
                  </a:moveTo>
                  <a:lnTo>
                    <a:pt x="3638549" y="38100"/>
                  </a:lnTo>
                  <a:lnTo>
                    <a:pt x="3638549" y="76200"/>
                  </a:lnTo>
                  <a:lnTo>
                    <a:pt x="3695699" y="76200"/>
                  </a:lnTo>
                  <a:lnTo>
                    <a:pt x="3733799" y="57150"/>
                  </a:lnTo>
                  <a:lnTo>
                    <a:pt x="3695699" y="381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455028" y="3996309"/>
            <a:ext cx="377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3333CC"/>
                </a:solidFill>
                <a:latin typeface="Verdana"/>
                <a:cs typeface="Verdana"/>
              </a:rPr>
              <a:t>-30</a:t>
            </a:r>
            <a:r>
              <a:rPr dirty="0" baseline="25641" sz="975" spc="-7" b="1">
                <a:solidFill>
                  <a:srgbClr val="3333CC"/>
                </a:solidFill>
                <a:latin typeface="Verdana"/>
                <a:cs typeface="Verdana"/>
              </a:rPr>
              <a:t>0</a:t>
            </a:r>
            <a:endParaRPr baseline="25641" sz="975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09725" y="813562"/>
            <a:ext cx="59239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Reverse Towne</a:t>
            </a:r>
            <a:r>
              <a:rPr dirty="0" spc="-100"/>
              <a:t> </a:t>
            </a:r>
            <a:r>
              <a:rPr dirty="0"/>
              <a:t>projection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495800" y="1828800"/>
            <a:ext cx="4241800" cy="4419600"/>
            <a:chOff x="4495800" y="1828800"/>
            <a:chExt cx="4241800" cy="4419600"/>
          </a:xfrm>
        </p:grpSpPr>
        <p:sp>
          <p:nvSpPr>
            <p:cNvPr id="4" name="object 4"/>
            <p:cNvSpPr/>
            <p:nvPr/>
          </p:nvSpPr>
          <p:spPr>
            <a:xfrm>
              <a:off x="4495800" y="1828800"/>
              <a:ext cx="4241291" cy="44196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400800" y="3886200"/>
              <a:ext cx="1295400" cy="304800"/>
            </a:xfrm>
            <a:custGeom>
              <a:avLst/>
              <a:gdLst/>
              <a:ahLst/>
              <a:cxnLst/>
              <a:rect l="l" t="t" r="r" b="b"/>
              <a:pathLst>
                <a:path w="1295400" h="304800">
                  <a:moveTo>
                    <a:pt x="0" y="0"/>
                  </a:moveTo>
                  <a:lnTo>
                    <a:pt x="1295400" y="304800"/>
                  </a:lnTo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496561" y="4134611"/>
              <a:ext cx="3733800" cy="114300"/>
            </a:xfrm>
            <a:custGeom>
              <a:avLst/>
              <a:gdLst/>
              <a:ahLst/>
              <a:cxnLst/>
              <a:rect l="l" t="t" r="r" b="b"/>
              <a:pathLst>
                <a:path w="3733800" h="114300">
                  <a:moveTo>
                    <a:pt x="3619499" y="0"/>
                  </a:moveTo>
                  <a:lnTo>
                    <a:pt x="3619499" y="114300"/>
                  </a:lnTo>
                  <a:lnTo>
                    <a:pt x="3695699" y="76200"/>
                  </a:lnTo>
                  <a:lnTo>
                    <a:pt x="3638549" y="76200"/>
                  </a:lnTo>
                  <a:lnTo>
                    <a:pt x="3638549" y="38100"/>
                  </a:lnTo>
                  <a:lnTo>
                    <a:pt x="3695699" y="38100"/>
                  </a:lnTo>
                  <a:lnTo>
                    <a:pt x="3619499" y="0"/>
                  </a:lnTo>
                  <a:close/>
                </a:path>
                <a:path w="3733800" h="114300">
                  <a:moveTo>
                    <a:pt x="3619499" y="38100"/>
                  </a:moveTo>
                  <a:lnTo>
                    <a:pt x="0" y="38100"/>
                  </a:lnTo>
                  <a:lnTo>
                    <a:pt x="0" y="76200"/>
                  </a:lnTo>
                  <a:lnTo>
                    <a:pt x="3619499" y="76200"/>
                  </a:lnTo>
                  <a:lnTo>
                    <a:pt x="3619499" y="38100"/>
                  </a:lnTo>
                  <a:close/>
                </a:path>
                <a:path w="3733800" h="114300">
                  <a:moveTo>
                    <a:pt x="3695699" y="38100"/>
                  </a:moveTo>
                  <a:lnTo>
                    <a:pt x="3638549" y="38100"/>
                  </a:lnTo>
                  <a:lnTo>
                    <a:pt x="3638549" y="76200"/>
                  </a:lnTo>
                  <a:lnTo>
                    <a:pt x="3695699" y="76200"/>
                  </a:lnTo>
                  <a:lnTo>
                    <a:pt x="3733799" y="57150"/>
                  </a:lnTo>
                  <a:lnTo>
                    <a:pt x="3695699" y="38100"/>
                  </a:lnTo>
                  <a:close/>
                </a:path>
              </a:pathLst>
            </a:custGeom>
            <a:solidFill>
              <a:srgbClr val="3333CC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6455028" y="3996309"/>
            <a:ext cx="377825" cy="17780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dirty="0" sz="1000" spc="-5" b="1">
                <a:solidFill>
                  <a:srgbClr val="3333CC"/>
                </a:solidFill>
                <a:latin typeface="Verdana"/>
                <a:cs typeface="Verdana"/>
              </a:rPr>
              <a:t>-30</a:t>
            </a:r>
            <a:r>
              <a:rPr dirty="0" baseline="25641" sz="975" spc="-7" b="1">
                <a:solidFill>
                  <a:srgbClr val="3333CC"/>
                </a:solidFill>
                <a:latin typeface="Verdana"/>
                <a:cs typeface="Verdana"/>
              </a:rPr>
              <a:t>0</a:t>
            </a:r>
            <a:endParaRPr baseline="25641" sz="975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245363" y="1828800"/>
            <a:ext cx="3953510" cy="4419600"/>
            <a:chOff x="245363" y="1828800"/>
            <a:chExt cx="3953510" cy="4419600"/>
          </a:xfrm>
        </p:grpSpPr>
        <p:sp>
          <p:nvSpPr>
            <p:cNvPr id="9" name="object 9"/>
            <p:cNvSpPr/>
            <p:nvPr/>
          </p:nvSpPr>
          <p:spPr>
            <a:xfrm>
              <a:off x="245363" y="1828800"/>
              <a:ext cx="3953255" cy="441960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533400" y="3962400"/>
              <a:ext cx="1066800" cy="1066800"/>
            </a:xfrm>
            <a:custGeom>
              <a:avLst/>
              <a:gdLst/>
              <a:ahLst/>
              <a:cxnLst/>
              <a:rect l="l" t="t" r="r" b="b"/>
              <a:pathLst>
                <a:path w="1066800" h="1066800">
                  <a:moveTo>
                    <a:pt x="0" y="533400"/>
                  </a:moveTo>
                  <a:lnTo>
                    <a:pt x="2179" y="484842"/>
                  </a:lnTo>
                  <a:lnTo>
                    <a:pt x="8593" y="437507"/>
                  </a:lnTo>
                  <a:lnTo>
                    <a:pt x="19053" y="391583"/>
                  </a:lnTo>
                  <a:lnTo>
                    <a:pt x="33370" y="347258"/>
                  </a:lnTo>
                  <a:lnTo>
                    <a:pt x="51357" y="304721"/>
                  </a:lnTo>
                  <a:lnTo>
                    <a:pt x="72824" y="264159"/>
                  </a:lnTo>
                  <a:lnTo>
                    <a:pt x="97584" y="225762"/>
                  </a:lnTo>
                  <a:lnTo>
                    <a:pt x="125448" y="189716"/>
                  </a:lnTo>
                  <a:lnTo>
                    <a:pt x="156229" y="156210"/>
                  </a:lnTo>
                  <a:lnTo>
                    <a:pt x="189736" y="125432"/>
                  </a:lnTo>
                  <a:lnTo>
                    <a:pt x="225784" y="97570"/>
                  </a:lnTo>
                  <a:lnTo>
                    <a:pt x="264182" y="72813"/>
                  </a:lnTo>
                  <a:lnTo>
                    <a:pt x="304743" y="51348"/>
                  </a:lnTo>
                  <a:lnTo>
                    <a:pt x="347279" y="33364"/>
                  </a:lnTo>
                  <a:lnTo>
                    <a:pt x="391600" y="19050"/>
                  </a:lnTo>
                  <a:lnTo>
                    <a:pt x="437520" y="8592"/>
                  </a:lnTo>
                  <a:lnTo>
                    <a:pt x="484849" y="2179"/>
                  </a:lnTo>
                  <a:lnTo>
                    <a:pt x="533400" y="0"/>
                  </a:lnTo>
                  <a:lnTo>
                    <a:pt x="581957" y="2179"/>
                  </a:lnTo>
                  <a:lnTo>
                    <a:pt x="629292" y="8592"/>
                  </a:lnTo>
                  <a:lnTo>
                    <a:pt x="675216" y="19050"/>
                  </a:lnTo>
                  <a:lnTo>
                    <a:pt x="719541" y="33364"/>
                  </a:lnTo>
                  <a:lnTo>
                    <a:pt x="762078" y="51348"/>
                  </a:lnTo>
                  <a:lnTo>
                    <a:pt x="802639" y="72813"/>
                  </a:lnTo>
                  <a:lnTo>
                    <a:pt x="841037" y="97570"/>
                  </a:lnTo>
                  <a:lnTo>
                    <a:pt x="877083" y="125432"/>
                  </a:lnTo>
                  <a:lnTo>
                    <a:pt x="910589" y="156209"/>
                  </a:lnTo>
                  <a:lnTo>
                    <a:pt x="941367" y="189716"/>
                  </a:lnTo>
                  <a:lnTo>
                    <a:pt x="969229" y="225762"/>
                  </a:lnTo>
                  <a:lnTo>
                    <a:pt x="993986" y="264159"/>
                  </a:lnTo>
                  <a:lnTo>
                    <a:pt x="1015451" y="304721"/>
                  </a:lnTo>
                  <a:lnTo>
                    <a:pt x="1033435" y="347258"/>
                  </a:lnTo>
                  <a:lnTo>
                    <a:pt x="1047749" y="391583"/>
                  </a:lnTo>
                  <a:lnTo>
                    <a:pt x="1058207" y="437507"/>
                  </a:lnTo>
                  <a:lnTo>
                    <a:pt x="1064620" y="484842"/>
                  </a:lnTo>
                  <a:lnTo>
                    <a:pt x="1066800" y="533400"/>
                  </a:lnTo>
                  <a:lnTo>
                    <a:pt x="1064620" y="581957"/>
                  </a:lnTo>
                  <a:lnTo>
                    <a:pt x="1058207" y="629292"/>
                  </a:lnTo>
                  <a:lnTo>
                    <a:pt x="1047750" y="675216"/>
                  </a:lnTo>
                  <a:lnTo>
                    <a:pt x="1033435" y="719541"/>
                  </a:lnTo>
                  <a:lnTo>
                    <a:pt x="1015451" y="762078"/>
                  </a:lnTo>
                  <a:lnTo>
                    <a:pt x="993986" y="802640"/>
                  </a:lnTo>
                  <a:lnTo>
                    <a:pt x="969229" y="841037"/>
                  </a:lnTo>
                  <a:lnTo>
                    <a:pt x="941367" y="877083"/>
                  </a:lnTo>
                  <a:lnTo>
                    <a:pt x="910590" y="910589"/>
                  </a:lnTo>
                  <a:lnTo>
                    <a:pt x="877083" y="941367"/>
                  </a:lnTo>
                  <a:lnTo>
                    <a:pt x="841037" y="969229"/>
                  </a:lnTo>
                  <a:lnTo>
                    <a:pt x="802640" y="993986"/>
                  </a:lnTo>
                  <a:lnTo>
                    <a:pt x="762078" y="1015451"/>
                  </a:lnTo>
                  <a:lnTo>
                    <a:pt x="719541" y="1033435"/>
                  </a:lnTo>
                  <a:lnTo>
                    <a:pt x="675216" y="1047749"/>
                  </a:lnTo>
                  <a:lnTo>
                    <a:pt x="629292" y="1058207"/>
                  </a:lnTo>
                  <a:lnTo>
                    <a:pt x="581957" y="1064620"/>
                  </a:lnTo>
                  <a:lnTo>
                    <a:pt x="533400" y="1066800"/>
                  </a:lnTo>
                  <a:lnTo>
                    <a:pt x="484849" y="1064620"/>
                  </a:lnTo>
                  <a:lnTo>
                    <a:pt x="437520" y="1058207"/>
                  </a:lnTo>
                  <a:lnTo>
                    <a:pt x="391600" y="1047750"/>
                  </a:lnTo>
                  <a:lnTo>
                    <a:pt x="347279" y="1033435"/>
                  </a:lnTo>
                  <a:lnTo>
                    <a:pt x="304743" y="1015451"/>
                  </a:lnTo>
                  <a:lnTo>
                    <a:pt x="264182" y="993986"/>
                  </a:lnTo>
                  <a:lnTo>
                    <a:pt x="225784" y="969229"/>
                  </a:lnTo>
                  <a:lnTo>
                    <a:pt x="189736" y="941367"/>
                  </a:lnTo>
                  <a:lnTo>
                    <a:pt x="156229" y="910590"/>
                  </a:lnTo>
                  <a:lnTo>
                    <a:pt x="125448" y="877083"/>
                  </a:lnTo>
                  <a:lnTo>
                    <a:pt x="97584" y="841037"/>
                  </a:lnTo>
                  <a:lnTo>
                    <a:pt x="72824" y="802640"/>
                  </a:lnTo>
                  <a:lnTo>
                    <a:pt x="51357" y="762078"/>
                  </a:lnTo>
                  <a:lnTo>
                    <a:pt x="33370" y="719541"/>
                  </a:lnTo>
                  <a:lnTo>
                    <a:pt x="19053" y="675216"/>
                  </a:lnTo>
                  <a:lnTo>
                    <a:pt x="8593" y="629292"/>
                  </a:lnTo>
                  <a:lnTo>
                    <a:pt x="2179" y="581957"/>
                  </a:lnTo>
                  <a:lnTo>
                    <a:pt x="0" y="533400"/>
                  </a:lnTo>
                  <a:close/>
                </a:path>
              </a:pathLst>
            </a:custGeom>
            <a:ln w="1587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64540" y="478282"/>
            <a:ext cx="2544445" cy="136779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/>
              <a:t>Townes  </a:t>
            </a:r>
            <a:r>
              <a:rPr dirty="0"/>
              <a:t>Lan</a:t>
            </a:r>
            <a:r>
              <a:rPr dirty="0" spc="5"/>
              <a:t>d</a:t>
            </a:r>
            <a:r>
              <a:rPr dirty="0"/>
              <a:t>marks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547871" y="493776"/>
            <a:ext cx="5283835" cy="5759450"/>
            <a:chOff x="3547871" y="493776"/>
            <a:chExt cx="5283835" cy="5759450"/>
          </a:xfrm>
        </p:grpSpPr>
        <p:sp>
          <p:nvSpPr>
            <p:cNvPr id="4" name="object 4"/>
            <p:cNvSpPr/>
            <p:nvPr/>
          </p:nvSpPr>
          <p:spPr>
            <a:xfrm>
              <a:off x="3547871" y="493776"/>
              <a:ext cx="5283708" cy="575919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553199" y="6095999"/>
              <a:ext cx="1752600" cy="152400"/>
            </a:xfrm>
            <a:custGeom>
              <a:avLst/>
              <a:gdLst/>
              <a:ahLst/>
              <a:cxnLst/>
              <a:rect l="l" t="t" r="r" b="b"/>
              <a:pathLst>
                <a:path w="1752600" h="152400">
                  <a:moveTo>
                    <a:pt x="1752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1752600" y="152400"/>
                  </a:lnTo>
                  <a:lnTo>
                    <a:pt x="1752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553199" y="6095999"/>
              <a:ext cx="1752600" cy="152400"/>
            </a:xfrm>
            <a:custGeom>
              <a:avLst/>
              <a:gdLst/>
              <a:ahLst/>
              <a:cxnLst/>
              <a:rect l="l" t="t" r="r" b="b"/>
              <a:pathLst>
                <a:path w="1752600" h="152400">
                  <a:moveTo>
                    <a:pt x="0" y="152400"/>
                  </a:moveTo>
                  <a:lnTo>
                    <a:pt x="1752600" y="152400"/>
                  </a:lnTo>
                  <a:lnTo>
                    <a:pt x="1752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89098" y="813562"/>
            <a:ext cx="376491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Panoramic</a:t>
            </a:r>
            <a:r>
              <a:rPr dirty="0" spc="-100"/>
              <a:t> </a:t>
            </a:r>
            <a:r>
              <a:rPr dirty="0"/>
              <a:t>View</a:t>
            </a:r>
          </a:p>
        </p:txBody>
      </p:sp>
      <p:sp>
        <p:nvSpPr>
          <p:cNvPr id="3" name="object 3"/>
          <p:cNvSpPr/>
          <p:nvPr/>
        </p:nvSpPr>
        <p:spPr>
          <a:xfrm>
            <a:off x="685800" y="1981200"/>
            <a:ext cx="7772400" cy="4114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060" y="813562"/>
            <a:ext cx="435800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Comparative</a:t>
            </a:r>
            <a:r>
              <a:rPr dirty="0" spc="-95"/>
              <a:t> </a:t>
            </a:r>
            <a:r>
              <a:rPr dirty="0"/>
              <a:t>views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357437" y="1671637"/>
            <a:ext cx="4352925" cy="5191125"/>
            <a:chOff x="2357437" y="1671637"/>
            <a:chExt cx="4352925" cy="5191125"/>
          </a:xfrm>
        </p:grpSpPr>
        <p:sp>
          <p:nvSpPr>
            <p:cNvPr id="4" name="object 4"/>
            <p:cNvSpPr/>
            <p:nvPr/>
          </p:nvSpPr>
          <p:spPr>
            <a:xfrm>
              <a:off x="2552700" y="1676400"/>
              <a:ext cx="4038600" cy="4876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6019800" y="3429000"/>
              <a:ext cx="609600" cy="3124200"/>
            </a:xfrm>
            <a:custGeom>
              <a:avLst/>
              <a:gdLst/>
              <a:ahLst/>
              <a:cxnLst/>
              <a:rect l="l" t="t" r="r" b="b"/>
              <a:pathLst>
                <a:path w="609600" h="3124200">
                  <a:moveTo>
                    <a:pt x="609600" y="0"/>
                  </a:moveTo>
                  <a:lnTo>
                    <a:pt x="0" y="0"/>
                  </a:lnTo>
                  <a:lnTo>
                    <a:pt x="0" y="3124200"/>
                  </a:lnTo>
                  <a:lnTo>
                    <a:pt x="609600" y="3124200"/>
                  </a:lnTo>
                  <a:lnTo>
                    <a:pt x="609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019800" y="3429000"/>
              <a:ext cx="609600" cy="3124200"/>
            </a:xfrm>
            <a:custGeom>
              <a:avLst/>
              <a:gdLst/>
              <a:ahLst/>
              <a:cxnLst/>
              <a:rect l="l" t="t" r="r" b="b"/>
              <a:pathLst>
                <a:path w="609600" h="3124200">
                  <a:moveTo>
                    <a:pt x="0" y="3124200"/>
                  </a:moveTo>
                  <a:lnTo>
                    <a:pt x="609600" y="3124200"/>
                  </a:lnTo>
                  <a:lnTo>
                    <a:pt x="609600" y="0"/>
                  </a:lnTo>
                  <a:lnTo>
                    <a:pt x="0" y="0"/>
                  </a:lnTo>
                  <a:lnTo>
                    <a:pt x="0" y="31242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2362200" y="3428999"/>
              <a:ext cx="914400" cy="3429000"/>
            </a:xfrm>
            <a:custGeom>
              <a:avLst/>
              <a:gdLst/>
              <a:ahLst/>
              <a:cxnLst/>
              <a:rect l="l" t="t" r="r" b="b"/>
              <a:pathLst>
                <a:path w="914400" h="3429000">
                  <a:moveTo>
                    <a:pt x="914400" y="0"/>
                  </a:moveTo>
                  <a:lnTo>
                    <a:pt x="0" y="0"/>
                  </a:lnTo>
                  <a:lnTo>
                    <a:pt x="0" y="3429000"/>
                  </a:lnTo>
                  <a:lnTo>
                    <a:pt x="914400" y="34290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362200" y="3428999"/>
              <a:ext cx="914400" cy="3429000"/>
            </a:xfrm>
            <a:custGeom>
              <a:avLst/>
              <a:gdLst/>
              <a:ahLst/>
              <a:cxnLst/>
              <a:rect l="l" t="t" r="r" b="b"/>
              <a:pathLst>
                <a:path w="914400" h="3429000">
                  <a:moveTo>
                    <a:pt x="0" y="3429000"/>
                  </a:moveTo>
                  <a:lnTo>
                    <a:pt x="914400" y="34290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3429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3124200" y="6477000"/>
              <a:ext cx="3276600" cy="152400"/>
            </a:xfrm>
            <a:custGeom>
              <a:avLst/>
              <a:gdLst/>
              <a:ahLst/>
              <a:cxnLst/>
              <a:rect l="l" t="t" r="r" b="b"/>
              <a:pathLst>
                <a:path w="3276600" h="152400">
                  <a:moveTo>
                    <a:pt x="3276600" y="0"/>
                  </a:moveTo>
                  <a:lnTo>
                    <a:pt x="0" y="0"/>
                  </a:lnTo>
                  <a:lnTo>
                    <a:pt x="0" y="152400"/>
                  </a:lnTo>
                  <a:lnTo>
                    <a:pt x="3276600" y="152400"/>
                  </a:lnTo>
                  <a:lnTo>
                    <a:pt x="3276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3124200" y="6477000"/>
              <a:ext cx="3276600" cy="152400"/>
            </a:xfrm>
            <a:custGeom>
              <a:avLst/>
              <a:gdLst/>
              <a:ahLst/>
              <a:cxnLst/>
              <a:rect l="l" t="t" r="r" b="b"/>
              <a:pathLst>
                <a:path w="3276600" h="152400">
                  <a:moveTo>
                    <a:pt x="0" y="152400"/>
                  </a:moveTo>
                  <a:lnTo>
                    <a:pt x="3276600" y="152400"/>
                  </a:lnTo>
                  <a:lnTo>
                    <a:pt x="3276600" y="0"/>
                  </a:lnTo>
                  <a:lnTo>
                    <a:pt x="0" y="0"/>
                  </a:lnTo>
                  <a:lnTo>
                    <a:pt x="0" y="1524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6477000" y="1676400"/>
              <a:ext cx="228600" cy="1752600"/>
            </a:xfrm>
            <a:custGeom>
              <a:avLst/>
              <a:gdLst/>
              <a:ahLst/>
              <a:cxnLst/>
              <a:rect l="l" t="t" r="r" b="b"/>
              <a:pathLst>
                <a:path w="228600" h="1752600">
                  <a:moveTo>
                    <a:pt x="2286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228600" y="1752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6477000" y="1676400"/>
              <a:ext cx="228600" cy="1752600"/>
            </a:xfrm>
            <a:custGeom>
              <a:avLst/>
              <a:gdLst/>
              <a:ahLst/>
              <a:cxnLst/>
              <a:rect l="l" t="t" r="r" b="b"/>
              <a:pathLst>
                <a:path w="228600" h="1752600">
                  <a:moveTo>
                    <a:pt x="0" y="1752600"/>
                  </a:moveTo>
                  <a:lnTo>
                    <a:pt x="228600" y="17526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752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2514600" y="1676400"/>
              <a:ext cx="228600" cy="1752600"/>
            </a:xfrm>
            <a:custGeom>
              <a:avLst/>
              <a:gdLst/>
              <a:ahLst/>
              <a:cxnLst/>
              <a:rect l="l" t="t" r="r" b="b"/>
              <a:pathLst>
                <a:path w="228600" h="1752600">
                  <a:moveTo>
                    <a:pt x="228600" y="0"/>
                  </a:moveTo>
                  <a:lnTo>
                    <a:pt x="0" y="0"/>
                  </a:lnTo>
                  <a:lnTo>
                    <a:pt x="0" y="1752600"/>
                  </a:lnTo>
                  <a:lnTo>
                    <a:pt x="228600" y="1752600"/>
                  </a:lnTo>
                  <a:lnTo>
                    <a:pt x="2286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2514600" y="1676400"/>
              <a:ext cx="228600" cy="1752600"/>
            </a:xfrm>
            <a:custGeom>
              <a:avLst/>
              <a:gdLst/>
              <a:ahLst/>
              <a:cxnLst/>
              <a:rect l="l" t="t" r="r" b="b"/>
              <a:pathLst>
                <a:path w="228600" h="1752600">
                  <a:moveTo>
                    <a:pt x="0" y="1752600"/>
                  </a:moveTo>
                  <a:lnTo>
                    <a:pt x="228600" y="1752600"/>
                  </a:lnTo>
                  <a:lnTo>
                    <a:pt x="228600" y="0"/>
                  </a:lnTo>
                  <a:lnTo>
                    <a:pt x="0" y="0"/>
                  </a:lnTo>
                  <a:lnTo>
                    <a:pt x="0" y="1752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2514600" y="3352800"/>
              <a:ext cx="4191000" cy="381000"/>
            </a:xfrm>
            <a:custGeom>
              <a:avLst/>
              <a:gdLst/>
              <a:ahLst/>
              <a:cxnLst/>
              <a:rect l="l" t="t" r="r" b="b"/>
              <a:pathLst>
                <a:path w="4191000" h="381000">
                  <a:moveTo>
                    <a:pt x="4191000" y="0"/>
                  </a:moveTo>
                  <a:lnTo>
                    <a:pt x="0" y="0"/>
                  </a:lnTo>
                  <a:lnTo>
                    <a:pt x="0" y="381000"/>
                  </a:lnTo>
                  <a:lnTo>
                    <a:pt x="4191000" y="381000"/>
                  </a:lnTo>
                  <a:lnTo>
                    <a:pt x="41910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2514600" y="3352800"/>
              <a:ext cx="4191000" cy="381000"/>
            </a:xfrm>
            <a:custGeom>
              <a:avLst/>
              <a:gdLst/>
              <a:ahLst/>
              <a:cxnLst/>
              <a:rect l="l" t="t" r="r" b="b"/>
              <a:pathLst>
                <a:path w="4191000" h="381000">
                  <a:moveTo>
                    <a:pt x="0" y="381000"/>
                  </a:moveTo>
                  <a:lnTo>
                    <a:pt x="4191000" y="381000"/>
                  </a:lnTo>
                  <a:lnTo>
                    <a:pt x="4191000" y="0"/>
                  </a:lnTo>
                  <a:lnTo>
                    <a:pt x="0" y="0"/>
                  </a:lnTo>
                  <a:lnTo>
                    <a:pt x="0" y="3810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725161" y="3734561"/>
              <a:ext cx="0" cy="2819400"/>
            </a:xfrm>
            <a:custGeom>
              <a:avLst/>
              <a:gdLst/>
              <a:ahLst/>
              <a:cxnLst/>
              <a:rect l="l" t="t" r="r" b="b"/>
              <a:pathLst>
                <a:path w="0" h="2819400">
                  <a:moveTo>
                    <a:pt x="0" y="0"/>
                  </a:moveTo>
                  <a:lnTo>
                    <a:pt x="0" y="281940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24964" y="432562"/>
            <a:ext cx="589343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Common </a:t>
            </a:r>
            <a:r>
              <a:rPr dirty="0" spc="-5"/>
              <a:t>Extraoral</a:t>
            </a:r>
            <a:r>
              <a:rPr dirty="0" spc="-55"/>
              <a:t> </a:t>
            </a:r>
            <a:r>
              <a:rPr dirty="0"/>
              <a:t>Views</a:t>
            </a:r>
          </a:p>
        </p:txBody>
      </p:sp>
      <p:sp>
        <p:nvSpPr>
          <p:cNvPr id="3" name="object 3"/>
          <p:cNvSpPr/>
          <p:nvPr/>
        </p:nvSpPr>
        <p:spPr>
          <a:xfrm>
            <a:off x="4567428" y="6457181"/>
            <a:ext cx="3434333" cy="3132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4" name="object 4"/>
          <p:cNvGrpSpPr/>
          <p:nvPr/>
        </p:nvGrpSpPr>
        <p:grpSpPr>
          <a:xfrm>
            <a:off x="276986" y="1057275"/>
            <a:ext cx="8591550" cy="5337810"/>
            <a:chOff x="276986" y="1057275"/>
            <a:chExt cx="8591550" cy="5337810"/>
          </a:xfrm>
        </p:grpSpPr>
        <p:sp>
          <p:nvSpPr>
            <p:cNvPr id="5" name="object 5"/>
            <p:cNvSpPr/>
            <p:nvPr/>
          </p:nvSpPr>
          <p:spPr>
            <a:xfrm>
              <a:off x="286511" y="1066800"/>
              <a:ext cx="8572500" cy="53187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281749" y="1062037"/>
              <a:ext cx="8582025" cy="5328285"/>
            </a:xfrm>
            <a:custGeom>
              <a:avLst/>
              <a:gdLst/>
              <a:ahLst/>
              <a:cxnLst/>
              <a:rect l="l" t="t" r="r" b="b"/>
              <a:pathLst>
                <a:path w="8582025" h="5328285">
                  <a:moveTo>
                    <a:pt x="0" y="5328285"/>
                  </a:moveTo>
                  <a:lnTo>
                    <a:pt x="8582025" y="5328285"/>
                  </a:lnTo>
                  <a:lnTo>
                    <a:pt x="8582025" y="0"/>
                  </a:lnTo>
                  <a:lnTo>
                    <a:pt x="0" y="0"/>
                  </a:lnTo>
                  <a:lnTo>
                    <a:pt x="0" y="5328285"/>
                  </a:lnTo>
                  <a:close/>
                </a:path>
              </a:pathLst>
            </a:custGeom>
            <a:ln w="9525">
              <a:solidFill>
                <a:srgbClr val="3333CC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219200" y="1066800"/>
              <a:ext cx="7620000" cy="304800"/>
            </a:xfrm>
            <a:custGeom>
              <a:avLst/>
              <a:gdLst/>
              <a:ahLst/>
              <a:cxnLst/>
              <a:rect l="l" t="t" r="r" b="b"/>
              <a:pathLst>
                <a:path w="7620000" h="304800">
                  <a:moveTo>
                    <a:pt x="7620000" y="0"/>
                  </a:moveTo>
                  <a:lnTo>
                    <a:pt x="0" y="0"/>
                  </a:lnTo>
                  <a:lnTo>
                    <a:pt x="0" y="304800"/>
                  </a:lnTo>
                  <a:lnTo>
                    <a:pt x="7620000" y="304800"/>
                  </a:lnTo>
                  <a:lnTo>
                    <a:pt x="7620000" y="0"/>
                  </a:lnTo>
                  <a:close/>
                </a:path>
              </a:pathLst>
            </a:custGeom>
            <a:solidFill>
              <a:srgbClr val="FF3300">
                <a:alpha val="50195"/>
              </a:srgbClr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219200" y="1066800"/>
              <a:ext cx="7620000" cy="304800"/>
            </a:xfrm>
            <a:custGeom>
              <a:avLst/>
              <a:gdLst/>
              <a:ahLst/>
              <a:cxnLst/>
              <a:rect l="l" t="t" r="r" b="b"/>
              <a:pathLst>
                <a:path w="7620000" h="304800">
                  <a:moveTo>
                    <a:pt x="0" y="304800"/>
                  </a:moveTo>
                  <a:lnTo>
                    <a:pt x="7620000" y="304800"/>
                  </a:lnTo>
                  <a:lnTo>
                    <a:pt x="7620000" y="0"/>
                  </a:lnTo>
                  <a:lnTo>
                    <a:pt x="0" y="0"/>
                  </a:lnTo>
                  <a:lnTo>
                    <a:pt x="0" y="3048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4654041" y="6489293"/>
            <a:ext cx="326517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sz="1400" spc="-5">
                <a:solidFill>
                  <a:srgbClr val="FFFF00"/>
                </a:solidFill>
                <a:latin typeface="Times New Roman"/>
                <a:cs typeface="Times New Roman"/>
              </a:rPr>
              <a:t>From: White </a:t>
            </a:r>
            <a:r>
              <a:rPr dirty="0" sz="1400">
                <a:solidFill>
                  <a:srgbClr val="FFFF00"/>
                </a:solidFill>
                <a:latin typeface="Times New Roman"/>
                <a:cs typeface="Times New Roman"/>
              </a:rPr>
              <a:t>and Pharoah </a:t>
            </a:r>
            <a:r>
              <a:rPr dirty="0" sz="1400" spc="10">
                <a:solidFill>
                  <a:srgbClr val="FFFF00"/>
                </a:solidFill>
                <a:latin typeface="Times New Roman"/>
                <a:cs typeface="Times New Roman"/>
              </a:rPr>
              <a:t>5</a:t>
            </a:r>
            <a:r>
              <a:rPr dirty="0" baseline="24691" sz="1350" spc="15">
                <a:solidFill>
                  <a:srgbClr val="FFFF00"/>
                </a:solidFill>
                <a:latin typeface="Times New Roman"/>
                <a:cs typeface="Times New Roman"/>
              </a:rPr>
              <a:t>th </a:t>
            </a:r>
            <a:r>
              <a:rPr dirty="0" sz="1400">
                <a:solidFill>
                  <a:srgbClr val="FFFF00"/>
                </a:solidFill>
                <a:latin typeface="Times New Roman"/>
                <a:cs typeface="Times New Roman"/>
              </a:rPr>
              <a:t>and </a:t>
            </a:r>
            <a:r>
              <a:rPr dirty="0" sz="1400" spc="10">
                <a:solidFill>
                  <a:srgbClr val="FFFF00"/>
                </a:solidFill>
                <a:latin typeface="Times New Roman"/>
                <a:cs typeface="Times New Roman"/>
              </a:rPr>
              <a:t>6</a:t>
            </a:r>
            <a:r>
              <a:rPr dirty="0" baseline="24691" sz="1350" spc="15">
                <a:solidFill>
                  <a:srgbClr val="FFFF00"/>
                </a:solidFill>
                <a:latin typeface="Times New Roman"/>
                <a:cs typeface="Times New Roman"/>
              </a:rPr>
              <a:t>th </a:t>
            </a:r>
            <a:r>
              <a:rPr dirty="0" sz="1400">
                <a:solidFill>
                  <a:srgbClr val="FFFF00"/>
                </a:solidFill>
                <a:latin typeface="Times New Roman"/>
                <a:cs typeface="Times New Roman"/>
              </a:rPr>
              <a:t>editions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15336" y="813562"/>
            <a:ext cx="451294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Linear</a:t>
            </a:r>
            <a:r>
              <a:rPr dirty="0" spc="-85"/>
              <a:t> </a:t>
            </a:r>
            <a:r>
              <a:rPr dirty="0"/>
              <a:t>Tomography</a:t>
            </a:r>
          </a:p>
        </p:txBody>
      </p:sp>
      <p:sp>
        <p:nvSpPr>
          <p:cNvPr id="3" name="object 3"/>
          <p:cNvSpPr/>
          <p:nvPr/>
        </p:nvSpPr>
        <p:spPr>
          <a:xfrm>
            <a:off x="2209800" y="1828800"/>
            <a:ext cx="4724400" cy="40203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47341" y="813562"/>
            <a:ext cx="444754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Trans-cranial</a:t>
            </a:r>
            <a:r>
              <a:rPr dirty="0" spc="-110"/>
              <a:t> </a:t>
            </a:r>
            <a:r>
              <a:rPr dirty="0"/>
              <a:t>views</a:t>
            </a:r>
          </a:p>
        </p:txBody>
      </p:sp>
      <p:sp>
        <p:nvSpPr>
          <p:cNvPr id="3" name="object 3"/>
          <p:cNvSpPr/>
          <p:nvPr/>
        </p:nvSpPr>
        <p:spPr>
          <a:xfrm>
            <a:off x="2362200" y="2667000"/>
            <a:ext cx="2084831" cy="23896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4572000" y="2667000"/>
            <a:ext cx="2002536" cy="2362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629400" y="2667000"/>
            <a:ext cx="2054352" cy="2362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grpSp>
        <p:nvGrpSpPr>
          <p:cNvPr id="6" name="object 6"/>
          <p:cNvGrpSpPr/>
          <p:nvPr/>
        </p:nvGrpSpPr>
        <p:grpSpPr>
          <a:xfrm>
            <a:off x="219075" y="2657411"/>
            <a:ext cx="2076450" cy="2457450"/>
            <a:chOff x="219075" y="2657411"/>
            <a:chExt cx="2076450" cy="2457450"/>
          </a:xfrm>
        </p:grpSpPr>
        <p:sp>
          <p:nvSpPr>
            <p:cNvPr id="7" name="object 7"/>
            <p:cNvSpPr/>
            <p:nvPr/>
          </p:nvSpPr>
          <p:spPr>
            <a:xfrm>
              <a:off x="228600" y="2657411"/>
              <a:ext cx="2066861" cy="245287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223837" y="2662173"/>
              <a:ext cx="2030730" cy="2447925"/>
            </a:xfrm>
            <a:custGeom>
              <a:avLst/>
              <a:gdLst/>
              <a:ahLst/>
              <a:cxnLst/>
              <a:rect l="l" t="t" r="r" b="b"/>
              <a:pathLst>
                <a:path w="2030730" h="2447925">
                  <a:moveTo>
                    <a:pt x="0" y="2447925"/>
                  </a:moveTo>
                  <a:lnTo>
                    <a:pt x="2030349" y="2447925"/>
                  </a:lnTo>
                  <a:lnTo>
                    <a:pt x="2030349" y="0"/>
                  </a:lnTo>
                  <a:lnTo>
                    <a:pt x="0" y="0"/>
                  </a:lnTo>
                  <a:lnTo>
                    <a:pt x="0" y="2447925"/>
                  </a:lnTo>
                  <a:close/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88132" y="813562"/>
            <a:ext cx="396875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Tran</a:t>
            </a:r>
            <a:r>
              <a:rPr dirty="0" spc="5"/>
              <a:t>s</a:t>
            </a:r>
            <a:r>
              <a:rPr dirty="0" spc="-5"/>
              <a:t>-</a:t>
            </a:r>
            <a:r>
              <a:rPr dirty="0"/>
              <a:t>pharynge</a:t>
            </a:r>
            <a:r>
              <a:rPr dirty="0" spc="-20"/>
              <a:t>a</a:t>
            </a:r>
            <a:r>
              <a:rPr dirty="0"/>
              <a:t>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4600511" y="2200211"/>
            <a:ext cx="3143250" cy="2863215"/>
            <a:chOff x="4600511" y="2200211"/>
            <a:chExt cx="3143250" cy="2863215"/>
          </a:xfrm>
        </p:grpSpPr>
        <p:sp>
          <p:nvSpPr>
            <p:cNvPr id="4" name="object 4"/>
            <p:cNvSpPr/>
            <p:nvPr/>
          </p:nvSpPr>
          <p:spPr>
            <a:xfrm>
              <a:off x="4610099" y="2209799"/>
              <a:ext cx="3124200" cy="2843784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4605273" y="2204973"/>
              <a:ext cx="3133725" cy="2853690"/>
            </a:xfrm>
            <a:custGeom>
              <a:avLst/>
              <a:gdLst/>
              <a:ahLst/>
              <a:cxnLst/>
              <a:rect l="l" t="t" r="r" b="b"/>
              <a:pathLst>
                <a:path w="3133725" h="2853690">
                  <a:moveTo>
                    <a:pt x="0" y="2853309"/>
                  </a:moveTo>
                  <a:lnTo>
                    <a:pt x="3133725" y="2853309"/>
                  </a:lnTo>
                  <a:lnTo>
                    <a:pt x="3133725" y="0"/>
                  </a:lnTo>
                  <a:lnTo>
                    <a:pt x="0" y="0"/>
                  </a:lnTo>
                  <a:lnTo>
                    <a:pt x="0" y="2853309"/>
                  </a:lnTo>
                  <a:close/>
                </a:path>
              </a:pathLst>
            </a:custGeom>
            <a:ln w="9525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" name="object 6"/>
          <p:cNvGrpSpPr/>
          <p:nvPr/>
        </p:nvGrpSpPr>
        <p:grpSpPr>
          <a:xfrm>
            <a:off x="1400111" y="2200211"/>
            <a:ext cx="3143250" cy="2855595"/>
            <a:chOff x="1400111" y="2200211"/>
            <a:chExt cx="3143250" cy="2855595"/>
          </a:xfrm>
        </p:grpSpPr>
        <p:sp>
          <p:nvSpPr>
            <p:cNvPr id="7" name="object 7"/>
            <p:cNvSpPr/>
            <p:nvPr/>
          </p:nvSpPr>
          <p:spPr>
            <a:xfrm>
              <a:off x="1409700" y="2209799"/>
              <a:ext cx="3124200" cy="283616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1404874" y="2204973"/>
              <a:ext cx="3133725" cy="2846070"/>
            </a:xfrm>
            <a:custGeom>
              <a:avLst/>
              <a:gdLst/>
              <a:ahLst/>
              <a:cxnLst/>
              <a:rect l="l" t="t" r="r" b="b"/>
              <a:pathLst>
                <a:path w="3133725" h="2846070">
                  <a:moveTo>
                    <a:pt x="0" y="2845689"/>
                  </a:moveTo>
                  <a:lnTo>
                    <a:pt x="3133725" y="2845689"/>
                  </a:lnTo>
                  <a:lnTo>
                    <a:pt x="3133725" y="0"/>
                  </a:lnTo>
                  <a:lnTo>
                    <a:pt x="0" y="0"/>
                  </a:lnTo>
                  <a:lnTo>
                    <a:pt x="0" y="2845689"/>
                  </a:lnTo>
                  <a:close/>
                </a:path>
              </a:pathLst>
            </a:custGeom>
            <a:ln w="9525">
              <a:solidFill>
                <a:srgbClr val="FF33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99054" y="813562"/>
            <a:ext cx="294767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Trans-orbital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2124138" y="1514411"/>
            <a:ext cx="4895850" cy="5201285"/>
            <a:chOff x="2124138" y="1514411"/>
            <a:chExt cx="4895850" cy="5201285"/>
          </a:xfrm>
        </p:grpSpPr>
        <p:sp>
          <p:nvSpPr>
            <p:cNvPr id="4" name="object 4"/>
            <p:cNvSpPr/>
            <p:nvPr/>
          </p:nvSpPr>
          <p:spPr>
            <a:xfrm>
              <a:off x="2133600" y="1524000"/>
              <a:ext cx="4876800" cy="2209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2128901" y="1519174"/>
              <a:ext cx="4886325" cy="2219325"/>
            </a:xfrm>
            <a:custGeom>
              <a:avLst/>
              <a:gdLst/>
              <a:ahLst/>
              <a:cxnLst/>
              <a:rect l="l" t="t" r="r" b="b"/>
              <a:pathLst>
                <a:path w="4886325" h="2219325">
                  <a:moveTo>
                    <a:pt x="0" y="2219325"/>
                  </a:moveTo>
                  <a:lnTo>
                    <a:pt x="4886325" y="2219325"/>
                  </a:lnTo>
                  <a:lnTo>
                    <a:pt x="4886325" y="0"/>
                  </a:lnTo>
                  <a:lnTo>
                    <a:pt x="0" y="0"/>
                  </a:lnTo>
                  <a:lnTo>
                    <a:pt x="0" y="2219325"/>
                  </a:lnTo>
                  <a:close/>
                </a:path>
              </a:pathLst>
            </a:custGeom>
            <a:ln w="95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3500628" y="3762756"/>
              <a:ext cx="2142744" cy="29428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3495802" y="3757993"/>
              <a:ext cx="2152650" cy="2952750"/>
            </a:xfrm>
            <a:custGeom>
              <a:avLst/>
              <a:gdLst/>
              <a:ahLst/>
              <a:cxnLst/>
              <a:rect l="l" t="t" r="r" b="b"/>
              <a:pathLst>
                <a:path w="2152650" h="2952750">
                  <a:moveTo>
                    <a:pt x="0" y="2952369"/>
                  </a:moveTo>
                  <a:lnTo>
                    <a:pt x="2152269" y="2952369"/>
                  </a:lnTo>
                  <a:lnTo>
                    <a:pt x="2152269" y="0"/>
                  </a:lnTo>
                  <a:lnTo>
                    <a:pt x="0" y="0"/>
                  </a:lnTo>
                  <a:lnTo>
                    <a:pt x="0" y="2952369"/>
                  </a:lnTo>
                  <a:close/>
                </a:path>
              </a:pathLst>
            </a:custGeom>
            <a:ln w="9525">
              <a:solidFill>
                <a:srgbClr val="00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943600" y="3695700"/>
              <a:ext cx="457200" cy="76200"/>
            </a:xfrm>
            <a:custGeom>
              <a:avLst/>
              <a:gdLst/>
              <a:ahLst/>
              <a:cxnLst/>
              <a:rect l="l" t="t" r="r" b="b"/>
              <a:pathLst>
                <a:path w="457200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4450"/>
                  </a:lnTo>
                  <a:lnTo>
                    <a:pt x="63500" y="44450"/>
                  </a:lnTo>
                  <a:lnTo>
                    <a:pt x="63500" y="31750"/>
                  </a:lnTo>
                  <a:lnTo>
                    <a:pt x="76200" y="31750"/>
                  </a:lnTo>
                  <a:lnTo>
                    <a:pt x="76200" y="0"/>
                  </a:lnTo>
                  <a:close/>
                </a:path>
                <a:path w="457200" h="76200">
                  <a:moveTo>
                    <a:pt x="76200" y="31750"/>
                  </a:moveTo>
                  <a:lnTo>
                    <a:pt x="63500" y="31750"/>
                  </a:lnTo>
                  <a:lnTo>
                    <a:pt x="63500" y="44450"/>
                  </a:lnTo>
                  <a:lnTo>
                    <a:pt x="76200" y="44450"/>
                  </a:lnTo>
                  <a:lnTo>
                    <a:pt x="76200" y="31750"/>
                  </a:lnTo>
                  <a:close/>
                </a:path>
                <a:path w="457200" h="76200">
                  <a:moveTo>
                    <a:pt x="457200" y="31750"/>
                  </a:moveTo>
                  <a:lnTo>
                    <a:pt x="76200" y="31750"/>
                  </a:lnTo>
                  <a:lnTo>
                    <a:pt x="76200" y="44450"/>
                  </a:lnTo>
                  <a:lnTo>
                    <a:pt x="457200" y="44450"/>
                  </a:lnTo>
                  <a:lnTo>
                    <a:pt x="457200" y="3175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23083" y="3161792"/>
            <a:ext cx="4449191" cy="6818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83588" y="813562"/>
            <a:ext cx="6573520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Projection of the Central</a:t>
            </a:r>
            <a:r>
              <a:rPr dirty="0" spc="-125"/>
              <a:t> </a:t>
            </a:r>
            <a:r>
              <a:rPr dirty="0"/>
              <a:t>Ray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47625" rIns="0" bIns="0" rtlCol="0" vert="horz">
            <a:spAutoFit/>
          </a:bodyPr>
          <a:lstStyle/>
          <a:p>
            <a:pPr marL="340360" marR="5080">
              <a:lnSpc>
                <a:spcPct val="90400"/>
              </a:lnSpc>
              <a:spcBef>
                <a:spcPts val="375"/>
              </a:spcBef>
            </a:pPr>
            <a:r>
              <a:rPr dirty="0" spc="-5"/>
              <a:t>The </a:t>
            </a:r>
            <a:r>
              <a:rPr dirty="0"/>
              <a:t>central </a:t>
            </a:r>
            <a:r>
              <a:rPr dirty="0" spc="-5"/>
              <a:t>ray is directed perpendicular to the  plane </a:t>
            </a:r>
            <a:r>
              <a:rPr dirty="0"/>
              <a:t>of </a:t>
            </a:r>
            <a:r>
              <a:rPr dirty="0" spc="-5"/>
              <a:t>the film </a:t>
            </a:r>
            <a:r>
              <a:rPr dirty="0" spc="-10"/>
              <a:t>in </a:t>
            </a:r>
            <a:r>
              <a:rPr dirty="0" spc="-5"/>
              <a:t>the horizontal </a:t>
            </a:r>
            <a:r>
              <a:rPr dirty="0"/>
              <a:t>and </a:t>
            </a:r>
            <a:r>
              <a:rPr dirty="0" spc="-10"/>
              <a:t>vertical  </a:t>
            </a:r>
            <a:r>
              <a:rPr dirty="0" spc="-5"/>
              <a:t>dimensions from </a:t>
            </a:r>
            <a:r>
              <a:rPr dirty="0"/>
              <a:t>a source 91 </a:t>
            </a:r>
            <a:r>
              <a:rPr dirty="0" spc="-5"/>
              <a:t>to </a:t>
            </a:r>
            <a:r>
              <a:rPr dirty="0"/>
              <a:t>102 cm (</a:t>
            </a:r>
            <a:r>
              <a:rPr dirty="0">
                <a:solidFill>
                  <a:srgbClr val="FF3300"/>
                </a:solidFill>
              </a:rPr>
              <a:t>36 </a:t>
            </a:r>
            <a:r>
              <a:rPr dirty="0" spc="-5">
                <a:solidFill>
                  <a:srgbClr val="FF3300"/>
                </a:solidFill>
              </a:rPr>
              <a:t>to  </a:t>
            </a:r>
            <a:r>
              <a:rPr dirty="0">
                <a:solidFill>
                  <a:srgbClr val="FF3300"/>
                </a:solidFill>
              </a:rPr>
              <a:t>40 </a:t>
            </a:r>
            <a:r>
              <a:rPr dirty="0" spc="-5">
                <a:solidFill>
                  <a:srgbClr val="FF3300"/>
                </a:solidFill>
              </a:rPr>
              <a:t>inches</a:t>
            </a:r>
            <a:r>
              <a:rPr dirty="0" spc="-5"/>
              <a:t>) </a:t>
            </a:r>
            <a:r>
              <a:rPr dirty="0"/>
              <a:t>away. </a:t>
            </a:r>
            <a:r>
              <a:rPr dirty="0" spc="-5"/>
              <a:t>The source </a:t>
            </a:r>
            <a:r>
              <a:rPr dirty="0"/>
              <a:t>should </a:t>
            </a:r>
            <a:r>
              <a:rPr dirty="0" spc="-5"/>
              <a:t>be  </a:t>
            </a:r>
            <a:r>
              <a:rPr dirty="0" spc="-10"/>
              <a:t>coincident </a:t>
            </a:r>
            <a:r>
              <a:rPr dirty="0" spc="-5"/>
              <a:t>with the midsagittal plane </a:t>
            </a:r>
            <a:r>
              <a:rPr dirty="0"/>
              <a:t>of </a:t>
            </a:r>
            <a:r>
              <a:rPr dirty="0" spc="-5"/>
              <a:t>the  </a:t>
            </a:r>
            <a:r>
              <a:rPr dirty="0"/>
              <a:t>head at the </a:t>
            </a:r>
            <a:r>
              <a:rPr dirty="0" spc="-5"/>
              <a:t>level </a:t>
            </a:r>
            <a:r>
              <a:rPr dirty="0"/>
              <a:t>of </a:t>
            </a:r>
            <a:r>
              <a:rPr dirty="0" spc="-5"/>
              <a:t>the bridge </a:t>
            </a:r>
            <a:r>
              <a:rPr dirty="0"/>
              <a:t>of </a:t>
            </a:r>
            <a:r>
              <a:rPr dirty="0" spc="-5"/>
              <a:t>the</a:t>
            </a:r>
            <a:r>
              <a:rPr dirty="0" spc="70"/>
              <a:t> </a:t>
            </a:r>
            <a:r>
              <a:rPr dirty="0" spc="-5"/>
              <a:t>nose.</a:t>
            </a:r>
          </a:p>
          <a:p>
            <a:pPr marL="327660">
              <a:lnSpc>
                <a:spcPct val="100000"/>
              </a:lnSpc>
              <a:spcBef>
                <a:spcPts val="35"/>
              </a:spcBef>
            </a:pPr>
            <a:endParaRPr sz="3050"/>
          </a:p>
          <a:p>
            <a:pPr marL="340360" marR="335280">
              <a:lnSpc>
                <a:spcPct val="90000"/>
              </a:lnSpc>
              <a:tabLst>
                <a:tab pos="6614159" algn="l"/>
              </a:tabLst>
            </a:pPr>
            <a:r>
              <a:rPr dirty="0"/>
              <a:t>For </a:t>
            </a:r>
            <a:r>
              <a:rPr dirty="0" spc="-5"/>
              <a:t>cephalometric applications the </a:t>
            </a:r>
            <a:r>
              <a:rPr dirty="0" spc="-10"/>
              <a:t>distance  </a:t>
            </a:r>
            <a:r>
              <a:rPr dirty="0"/>
              <a:t>should </a:t>
            </a:r>
            <a:r>
              <a:rPr dirty="0" spc="-5"/>
              <a:t>be </a:t>
            </a:r>
            <a:r>
              <a:rPr dirty="0"/>
              <a:t>152.4 cm (</a:t>
            </a:r>
            <a:r>
              <a:rPr dirty="0">
                <a:solidFill>
                  <a:srgbClr val="FF3300"/>
                </a:solidFill>
              </a:rPr>
              <a:t>60 </a:t>
            </a:r>
            <a:r>
              <a:rPr dirty="0" spc="-5">
                <a:solidFill>
                  <a:srgbClr val="FF3300"/>
                </a:solidFill>
              </a:rPr>
              <a:t>inches</a:t>
            </a:r>
            <a:r>
              <a:rPr dirty="0" spc="-5"/>
              <a:t>) between the  x</a:t>
            </a:r>
            <a:r>
              <a:rPr dirty="0"/>
              <a:t>-r</a:t>
            </a:r>
            <a:r>
              <a:rPr dirty="0" spc="-10"/>
              <a:t>a</a:t>
            </a:r>
            <a:r>
              <a:rPr dirty="0"/>
              <a:t>y</a:t>
            </a:r>
            <a:r>
              <a:rPr dirty="0" spc="10"/>
              <a:t> </a:t>
            </a:r>
            <a:r>
              <a:rPr dirty="0"/>
              <a:t>s</a:t>
            </a:r>
            <a:r>
              <a:rPr dirty="0" spc="-10"/>
              <a:t>o</a:t>
            </a:r>
            <a:r>
              <a:rPr dirty="0"/>
              <a:t>urce</a:t>
            </a:r>
            <a:r>
              <a:rPr dirty="0" spc="10"/>
              <a:t> </a:t>
            </a:r>
            <a:r>
              <a:rPr dirty="0"/>
              <a:t>and</a:t>
            </a:r>
            <a:r>
              <a:rPr dirty="0" spc="5"/>
              <a:t> t</a:t>
            </a:r>
            <a:r>
              <a:rPr dirty="0"/>
              <a:t>he</a:t>
            </a:r>
            <a:r>
              <a:rPr dirty="0" spc="5"/>
              <a:t> </a:t>
            </a:r>
            <a:r>
              <a:rPr dirty="0"/>
              <a:t>midco</a:t>
            </a:r>
            <a:r>
              <a:rPr dirty="0" spc="-10"/>
              <a:t>r</a:t>
            </a:r>
            <a:r>
              <a:rPr dirty="0"/>
              <a:t>onal</a:t>
            </a:r>
            <a:r>
              <a:rPr dirty="0" spc="45"/>
              <a:t> </a:t>
            </a:r>
            <a:r>
              <a:rPr dirty="0" spc="-5"/>
              <a:t>plane</a:t>
            </a:r>
            <a:r>
              <a:rPr dirty="0"/>
              <a:t>.	</a:t>
            </a:r>
            <a:r>
              <a:rPr dirty="0" spc="-5"/>
              <a:t>T</a:t>
            </a:r>
            <a:r>
              <a:rPr dirty="0" spc="5"/>
              <a:t>h</a:t>
            </a:r>
            <a:r>
              <a:rPr dirty="0" spc="-10"/>
              <a:t>is  increased </a:t>
            </a:r>
            <a:r>
              <a:rPr dirty="0" spc="-5"/>
              <a:t>distance </a:t>
            </a:r>
            <a:r>
              <a:rPr dirty="0" spc="-10"/>
              <a:t>provides </a:t>
            </a:r>
            <a:r>
              <a:rPr dirty="0"/>
              <a:t>an </a:t>
            </a:r>
            <a:r>
              <a:rPr dirty="0" spc="-5"/>
              <a:t>resultant  </a:t>
            </a:r>
            <a:r>
              <a:rPr dirty="0" spc="-15"/>
              <a:t>image </a:t>
            </a:r>
            <a:r>
              <a:rPr dirty="0" spc="-5"/>
              <a:t>with </a:t>
            </a:r>
            <a:r>
              <a:rPr dirty="0"/>
              <a:t>a </a:t>
            </a:r>
            <a:r>
              <a:rPr dirty="0" spc="-5"/>
              <a:t>broader gray</a:t>
            </a:r>
            <a:r>
              <a:rPr dirty="0" spc="55"/>
              <a:t> </a:t>
            </a:r>
            <a:r>
              <a:rPr dirty="0" spc="-10"/>
              <a:t>scale.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Reference</a:t>
            </a:r>
            <a:r>
              <a:rPr dirty="0" spc="-90"/>
              <a:t> </a:t>
            </a:r>
            <a:r>
              <a:rPr dirty="0"/>
              <a:t>Planes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78355" y="1663700"/>
            <a:ext cx="5987415" cy="4673600"/>
            <a:chOff x="1578355" y="1663700"/>
            <a:chExt cx="5987415" cy="4673600"/>
          </a:xfrm>
        </p:grpSpPr>
        <p:sp>
          <p:nvSpPr>
            <p:cNvPr id="4" name="object 4"/>
            <p:cNvSpPr/>
            <p:nvPr/>
          </p:nvSpPr>
          <p:spPr>
            <a:xfrm>
              <a:off x="1591055" y="1676400"/>
              <a:ext cx="5961888" cy="46482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584705" y="1670050"/>
              <a:ext cx="5974715" cy="4660900"/>
            </a:xfrm>
            <a:custGeom>
              <a:avLst/>
              <a:gdLst/>
              <a:ahLst/>
              <a:cxnLst/>
              <a:rect l="l" t="t" r="r" b="b"/>
              <a:pathLst>
                <a:path w="5974715" h="4660900">
                  <a:moveTo>
                    <a:pt x="0" y="4660900"/>
                  </a:moveTo>
                  <a:lnTo>
                    <a:pt x="5974588" y="4660900"/>
                  </a:lnTo>
                  <a:lnTo>
                    <a:pt x="5974588" y="0"/>
                  </a:lnTo>
                  <a:lnTo>
                    <a:pt x="0" y="0"/>
                  </a:lnTo>
                  <a:lnTo>
                    <a:pt x="0" y="4660900"/>
                  </a:lnTo>
                  <a:close/>
                </a:path>
              </a:pathLst>
            </a:custGeom>
            <a:ln w="12700">
              <a:solidFill>
                <a:srgbClr val="00CC99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4604">
              <a:lnSpc>
                <a:spcPct val="100000"/>
              </a:lnSpc>
              <a:spcBef>
                <a:spcPts val="105"/>
              </a:spcBef>
            </a:pPr>
            <a:r>
              <a:rPr dirty="0"/>
              <a:t>Reference</a:t>
            </a:r>
            <a:r>
              <a:rPr dirty="0" spc="-90"/>
              <a:t> </a:t>
            </a:r>
            <a:r>
              <a:rPr dirty="0"/>
              <a:t>Planes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152400" y="2362200"/>
            <a:ext cx="2750820" cy="2918460"/>
            <a:chOff x="152400" y="2362200"/>
            <a:chExt cx="2750820" cy="2918460"/>
          </a:xfrm>
        </p:grpSpPr>
        <p:sp>
          <p:nvSpPr>
            <p:cNvPr id="4" name="object 4"/>
            <p:cNvSpPr/>
            <p:nvPr/>
          </p:nvSpPr>
          <p:spPr>
            <a:xfrm>
              <a:off x="152400" y="2362200"/>
              <a:ext cx="2750820" cy="2918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1143761" y="3734561"/>
              <a:ext cx="685800" cy="152400"/>
            </a:xfrm>
            <a:custGeom>
              <a:avLst/>
              <a:gdLst/>
              <a:ahLst/>
              <a:cxnLst/>
              <a:rect l="l" t="t" r="r" b="b"/>
              <a:pathLst>
                <a:path w="685800" h="152400">
                  <a:moveTo>
                    <a:pt x="0" y="0"/>
                  </a:moveTo>
                  <a:lnTo>
                    <a:pt x="685800" y="152400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/>
          <p:cNvSpPr txBox="1"/>
          <p:nvPr/>
        </p:nvSpPr>
        <p:spPr>
          <a:xfrm>
            <a:off x="1374394" y="3451682"/>
            <a:ext cx="161290" cy="3917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3195827" y="2362200"/>
            <a:ext cx="2752725" cy="2918460"/>
            <a:chOff x="3195827" y="2362200"/>
            <a:chExt cx="2752725" cy="2918460"/>
          </a:xfrm>
        </p:grpSpPr>
        <p:sp>
          <p:nvSpPr>
            <p:cNvPr id="8" name="object 8"/>
            <p:cNvSpPr/>
            <p:nvPr/>
          </p:nvSpPr>
          <p:spPr>
            <a:xfrm>
              <a:off x="3195827" y="2362200"/>
              <a:ext cx="2752344" cy="29184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034789" y="3844289"/>
              <a:ext cx="914400" cy="0"/>
            </a:xfrm>
            <a:custGeom>
              <a:avLst/>
              <a:gdLst/>
              <a:ahLst/>
              <a:cxnLst/>
              <a:rect l="l" t="t" r="r" b="b"/>
              <a:pathLst>
                <a:path w="914400" h="0">
                  <a:moveTo>
                    <a:pt x="0" y="0"/>
                  </a:moveTo>
                  <a:lnTo>
                    <a:pt x="914400" y="0"/>
                  </a:lnTo>
                </a:path>
              </a:pathLst>
            </a:custGeom>
            <a:ln w="19050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4720589" y="2591561"/>
              <a:ext cx="0" cy="2133600"/>
            </a:xfrm>
            <a:custGeom>
              <a:avLst/>
              <a:gdLst/>
              <a:ahLst/>
              <a:cxnLst/>
              <a:rect l="l" t="t" r="r" b="b"/>
              <a:pathLst>
                <a:path w="0" h="2133600">
                  <a:moveTo>
                    <a:pt x="0" y="0"/>
                  </a:moveTo>
                  <a:lnTo>
                    <a:pt x="0" y="213360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4402073" y="3450463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707128" y="2764663"/>
            <a:ext cx="1612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6172200" y="2362200"/>
            <a:ext cx="2827020" cy="2924810"/>
            <a:chOff x="6172200" y="2362200"/>
            <a:chExt cx="2827020" cy="2924810"/>
          </a:xfrm>
        </p:grpSpPr>
        <p:sp>
          <p:nvSpPr>
            <p:cNvPr id="14" name="object 14"/>
            <p:cNvSpPr/>
            <p:nvPr/>
          </p:nvSpPr>
          <p:spPr>
            <a:xfrm>
              <a:off x="6172200" y="2362200"/>
              <a:ext cx="2827020" cy="292455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087361" y="2743961"/>
              <a:ext cx="990600" cy="1752600"/>
            </a:xfrm>
            <a:custGeom>
              <a:avLst/>
              <a:gdLst/>
              <a:ahLst/>
              <a:cxnLst/>
              <a:rect l="l" t="t" r="r" b="b"/>
              <a:pathLst>
                <a:path w="990600" h="1752600">
                  <a:moveTo>
                    <a:pt x="533400" y="0"/>
                  </a:moveTo>
                  <a:lnTo>
                    <a:pt x="533400" y="1752600"/>
                  </a:lnTo>
                </a:path>
                <a:path w="990600" h="1752600">
                  <a:moveTo>
                    <a:pt x="0" y="762000"/>
                  </a:moveTo>
                  <a:lnTo>
                    <a:pt x="990600" y="762000"/>
                  </a:lnTo>
                </a:path>
              </a:pathLst>
            </a:custGeom>
            <a:ln w="2857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7607934" y="3569589"/>
            <a:ext cx="17780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7226554" y="3112389"/>
            <a:ext cx="16129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7034679" y="5523991"/>
            <a:ext cx="1760855" cy="3308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e=axial</a:t>
            </a:r>
            <a:r>
              <a:rPr dirty="0" sz="200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plane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96290" y="5523991"/>
            <a:ext cx="371792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a=canthomeatal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plane  b=Frankfort Horizontal</a:t>
            </a:r>
            <a:r>
              <a:rPr dirty="0" sz="200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plane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645020" y="5523991"/>
            <a:ext cx="2148840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6985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Verdana"/>
                <a:cs typeface="Verdana"/>
              </a:rPr>
              <a:t>c=coronal</a:t>
            </a:r>
            <a:r>
              <a:rPr dirty="0" sz="200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plane  d=sagittal</a:t>
            </a:r>
            <a:r>
              <a:rPr dirty="0" sz="200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000" spc="-5">
                <a:solidFill>
                  <a:srgbClr val="FFFFFF"/>
                </a:solidFill>
                <a:latin typeface="Verdana"/>
                <a:cs typeface="Verdana"/>
              </a:rPr>
              <a:t>plane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76652" y="813562"/>
            <a:ext cx="4788535" cy="696595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Posteroanterior</a:t>
            </a:r>
            <a:r>
              <a:rPr dirty="0" spc="-114"/>
              <a:t> </a:t>
            </a:r>
            <a:r>
              <a:rPr dirty="0"/>
              <a:t>View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1927398"/>
            <a:ext cx="3061970" cy="3025775"/>
          </a:xfrm>
          <a:prstGeom prst="rect">
            <a:avLst/>
          </a:prstGeom>
        </p:spPr>
        <p:txBody>
          <a:bodyPr wrap="square" lIns="0" tIns="97790" rIns="0" bIns="0" rtlCol="0" vert="horz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dirty="0" sz="2800" spc="-5">
                <a:solidFill>
                  <a:srgbClr val="FFFFFF"/>
                </a:solidFill>
                <a:latin typeface="Verdana"/>
                <a:cs typeface="Verdana"/>
              </a:rPr>
              <a:t>Indications:</a:t>
            </a:r>
            <a:endParaRPr sz="28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Disease</a:t>
            </a:r>
            <a:endParaRPr sz="24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Trauma</a:t>
            </a:r>
            <a:endParaRPr sz="2400">
              <a:latin typeface="Verdana"/>
              <a:cs typeface="Verdana"/>
            </a:endParaRPr>
          </a:p>
          <a:p>
            <a:pPr lvl="1" marL="756285" indent="-287020">
              <a:lnSpc>
                <a:spcPct val="100000"/>
              </a:lnSpc>
              <a:spcBef>
                <a:spcPts val="580"/>
              </a:spcBef>
              <a:buChar char="–"/>
              <a:tabLst>
                <a:tab pos="756920" algn="l"/>
              </a:tabLst>
            </a:pP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Developmental</a:t>
            </a:r>
            <a:endParaRPr sz="2400">
              <a:latin typeface="Verdana"/>
              <a:cs typeface="Verdana"/>
            </a:endParaRPr>
          </a:p>
          <a:p>
            <a:pPr marL="756285">
              <a:lnSpc>
                <a:spcPct val="100000"/>
              </a:lnSpc>
            </a:pP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abnormalities</a:t>
            </a:r>
            <a:endParaRPr sz="2400">
              <a:latin typeface="Verdana"/>
              <a:cs typeface="Verdana"/>
            </a:endParaRPr>
          </a:p>
          <a:p>
            <a:pPr lvl="1" marL="756285" marR="314960" indent="-287020">
              <a:lnSpc>
                <a:spcPct val="100000"/>
              </a:lnSpc>
              <a:spcBef>
                <a:spcPts val="575"/>
              </a:spcBef>
              <a:buChar char="–"/>
              <a:tabLst>
                <a:tab pos="756920" algn="l"/>
              </a:tabLst>
            </a:pP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Growth 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and  </a:t>
            </a:r>
            <a:r>
              <a:rPr dirty="0" sz="2400" spc="-5">
                <a:solidFill>
                  <a:srgbClr val="FFFFFF"/>
                </a:solidFill>
                <a:latin typeface="Verdana"/>
                <a:cs typeface="Verdana"/>
              </a:rPr>
              <a:t>deve</a:t>
            </a:r>
            <a:r>
              <a:rPr dirty="0" sz="2400" spc="-1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dirty="0" sz="2400">
                <a:solidFill>
                  <a:srgbClr val="FFFFFF"/>
                </a:solidFill>
                <a:latin typeface="Verdana"/>
                <a:cs typeface="Verdana"/>
              </a:rPr>
              <a:t>opment</a:t>
            </a:r>
            <a:endParaRPr sz="24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948237" y="1976437"/>
            <a:ext cx="3191510" cy="4119879"/>
            <a:chOff x="4948237" y="1976437"/>
            <a:chExt cx="3191510" cy="4119879"/>
          </a:xfrm>
        </p:grpSpPr>
        <p:sp>
          <p:nvSpPr>
            <p:cNvPr id="5" name="object 5"/>
            <p:cNvSpPr/>
            <p:nvPr/>
          </p:nvSpPr>
          <p:spPr>
            <a:xfrm>
              <a:off x="4966716" y="1981200"/>
              <a:ext cx="3172967" cy="411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4953000" y="198120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914400" y="0"/>
                  </a:moveTo>
                  <a:lnTo>
                    <a:pt x="0" y="0"/>
                  </a:lnTo>
                  <a:lnTo>
                    <a:pt x="0" y="228600"/>
                  </a:lnTo>
                  <a:lnTo>
                    <a:pt x="914400" y="228600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4953000" y="1981200"/>
              <a:ext cx="914400" cy="228600"/>
            </a:xfrm>
            <a:custGeom>
              <a:avLst/>
              <a:gdLst/>
              <a:ahLst/>
              <a:cxnLst/>
              <a:rect l="l" t="t" r="r" b="b"/>
              <a:pathLst>
                <a:path w="914400" h="228600">
                  <a:moveTo>
                    <a:pt x="0" y="228600"/>
                  </a:moveTo>
                  <a:lnTo>
                    <a:pt x="914400" y="228600"/>
                  </a:lnTo>
                  <a:lnTo>
                    <a:pt x="914400" y="0"/>
                  </a:lnTo>
                  <a:lnTo>
                    <a:pt x="0" y="0"/>
                  </a:lnTo>
                  <a:lnTo>
                    <a:pt x="0" y="22860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  <a:prstGeom prst="rect"/>
          <a:solidFill>
            <a:srgbClr val="000000"/>
          </a:solidFill>
          <a:ln w="9525">
            <a:solidFill>
              <a:srgbClr val="000000"/>
            </a:solidFill>
          </a:ln>
        </p:spPr>
        <p:txBody>
          <a:bodyPr wrap="square" lIns="0" tIns="2171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710"/>
              </a:spcBef>
            </a:pPr>
            <a:r>
              <a:rPr dirty="0"/>
              <a:t>PA Ceph</a:t>
            </a:r>
            <a:r>
              <a:rPr dirty="0" spc="-30"/>
              <a:t> </a:t>
            </a:r>
            <a:r>
              <a:rPr dirty="0"/>
              <a:t>Projection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64540" y="2012645"/>
            <a:ext cx="3645535" cy="37814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355600" marR="17145" indent="-343535">
              <a:lnSpc>
                <a:spcPct val="100000"/>
              </a:lnSpc>
              <a:spcBef>
                <a:spcPts val="95"/>
              </a:spcBef>
              <a:buChar char="•"/>
              <a:tabLst>
                <a:tab pos="355600" algn="l"/>
                <a:tab pos="356235" algn="l"/>
              </a:tabLst>
            </a:pP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The image receptor is placed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in 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front of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the patient,  perpendicular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to the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midsagittal  plane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and parallel to the  coronal</a:t>
            </a:r>
            <a:r>
              <a:rPr dirty="0" sz="160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plane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Clr>
                <a:srgbClr val="FFFFFF"/>
              </a:buClr>
              <a:buFont typeface="Verdana"/>
              <a:buChar char="•"/>
            </a:pPr>
            <a:endParaRPr sz="2200">
              <a:latin typeface="Verdana"/>
              <a:cs typeface="Verdana"/>
            </a:endParaRPr>
          </a:p>
          <a:p>
            <a:pPr marL="355600" marR="5080" indent="-343535">
              <a:lnSpc>
                <a:spcPct val="100000"/>
              </a:lnSpc>
              <a:buChar char="•"/>
              <a:tabLst>
                <a:tab pos="355600" algn="l"/>
                <a:tab pos="356235" algn="l"/>
              </a:tabLst>
            </a:pP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patient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is placed so that  the canthomeatal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line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forms a  10-degree angle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with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the  horizontal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plane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and the  Frankfurt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plane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is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perpendicular 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to the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image receptor.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In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the  PA skull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projection,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the </a:t>
            </a:r>
            <a:r>
              <a:rPr dirty="0" sz="1600">
                <a:solidFill>
                  <a:srgbClr val="FFFFFF"/>
                </a:solidFill>
                <a:latin typeface="Verdana"/>
                <a:cs typeface="Verdana"/>
              </a:rPr>
              <a:t>C-M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line  is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perpendicular </a:t>
            </a:r>
            <a:r>
              <a:rPr dirty="0" sz="1600" spc="-5">
                <a:solidFill>
                  <a:srgbClr val="FFFFFF"/>
                </a:solidFill>
                <a:latin typeface="Verdana"/>
                <a:cs typeface="Verdana"/>
              </a:rPr>
              <a:t>to the </a:t>
            </a:r>
            <a:r>
              <a:rPr dirty="0" sz="1600" spc="-10">
                <a:solidFill>
                  <a:srgbClr val="FFFFFF"/>
                </a:solidFill>
                <a:latin typeface="Verdana"/>
                <a:cs typeface="Verdana"/>
              </a:rPr>
              <a:t>image  receptor.</a:t>
            </a:r>
            <a:endParaRPr sz="160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785359" y="1981200"/>
            <a:ext cx="3535679" cy="4114800"/>
            <a:chOff x="4785359" y="1981200"/>
            <a:chExt cx="3535679" cy="4114800"/>
          </a:xfrm>
        </p:grpSpPr>
        <p:sp>
          <p:nvSpPr>
            <p:cNvPr id="5" name="object 5"/>
            <p:cNvSpPr/>
            <p:nvPr/>
          </p:nvSpPr>
          <p:spPr>
            <a:xfrm>
              <a:off x="4785359" y="1981200"/>
              <a:ext cx="3535679" cy="41148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6400799" y="4267200"/>
              <a:ext cx="1447800" cy="457200"/>
            </a:xfrm>
            <a:custGeom>
              <a:avLst/>
              <a:gdLst/>
              <a:ahLst/>
              <a:cxnLst/>
              <a:rect l="l" t="t" r="r" b="b"/>
              <a:pathLst>
                <a:path w="1447800" h="457200">
                  <a:moveTo>
                    <a:pt x="0" y="457200"/>
                  </a:moveTo>
                  <a:lnTo>
                    <a:pt x="1447800" y="0"/>
                  </a:lnTo>
                </a:path>
              </a:pathLst>
            </a:custGeom>
            <a:ln w="9525">
              <a:solidFill>
                <a:srgbClr val="FFFF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010399" y="4572000"/>
              <a:ext cx="76200" cy="152400"/>
            </a:xfrm>
            <a:custGeom>
              <a:avLst/>
              <a:gdLst/>
              <a:ahLst/>
              <a:cxnLst/>
              <a:rect l="l" t="t" r="r" b="b"/>
              <a:pathLst>
                <a:path w="76200" h="152400">
                  <a:moveTo>
                    <a:pt x="0" y="0"/>
                  </a:moveTo>
                  <a:lnTo>
                    <a:pt x="29640" y="11971"/>
                  </a:lnTo>
                  <a:lnTo>
                    <a:pt x="53863" y="44624"/>
                  </a:lnTo>
                  <a:lnTo>
                    <a:pt x="70205" y="93065"/>
                  </a:lnTo>
                  <a:lnTo>
                    <a:pt x="76200" y="15240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6388100" y="4523613"/>
            <a:ext cx="1473200" cy="2393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14375" algn="l"/>
                <a:tab pos="1459865" algn="l"/>
              </a:tabLst>
            </a:pPr>
            <a:r>
              <a:rPr dirty="0" u="sng" sz="1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dirty="0" u="sng" sz="1400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	</a:t>
            </a:r>
            <a:r>
              <a:rPr dirty="0" u="sng" sz="1400" spc="5">
                <a:solidFill>
                  <a:srgbClr val="FFFFFF"/>
                </a:solidFill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10°	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2023-05-19T09:27:59Z</dcterms:created>
  <dcterms:modified xsi:type="dcterms:W3CDTF">2023-05-19T09:27:59Z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2023-05-19T00:00:00Z</vt:filetime>
  </property>
  <property fmtid="{D5CDD505-2E9C-101B-9397-08002B2CF9AE}" pid="3" name="Creator">
    <vt:lpwstr>Microsoft® PowerPoint® for Microsoft 365</vt:lpwstr>
  </property>
  <property fmtid="{D5CDD505-2E9C-101B-9397-08002B2CF9AE}" pid="4" name="LastSaved">
    <vt:filetime>2023-05-19T00:00:00Z</vt:filetime>
  </property>
</Properties>
</file>