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400" r:id="rId12"/>
    <p:sldId id="386" r:id="rId13"/>
    <p:sldId id="401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402" r:id="rId22"/>
    <p:sldId id="394" r:id="rId23"/>
    <p:sldId id="395" r:id="rId24"/>
    <p:sldId id="396" r:id="rId25"/>
    <p:sldId id="397" r:id="rId26"/>
    <p:sldId id="398" r:id="rId27"/>
    <p:sldId id="399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arapalli Samyuktha" userId="30fcb616563bf0bb" providerId="LiveId" clId="{1CB17B50-68BF-4097-BEF5-6CC3FC555623}"/>
    <pc:docChg chg="custSel addSld modSld sldOrd">
      <pc:chgData name="Devarapalli Samyuktha" userId="30fcb616563bf0bb" providerId="LiveId" clId="{1CB17B50-68BF-4097-BEF5-6CC3FC555623}" dt="2022-09-06T09:41:38.529" v="5" actId="207"/>
      <pc:docMkLst>
        <pc:docMk/>
      </pc:docMkLst>
      <pc:sldChg chg="addSp delSp modSp new mod ord modClrScheme chgLayout">
        <pc:chgData name="Devarapalli Samyuktha" userId="30fcb616563bf0bb" providerId="LiveId" clId="{1CB17B50-68BF-4097-BEF5-6CC3FC555623}" dt="2022-09-06T09:41:38.529" v="5" actId="207"/>
        <pc:sldMkLst>
          <pc:docMk/>
          <pc:sldMk cId="1437222754" sldId="403"/>
        </pc:sldMkLst>
        <pc:spChg chg="del">
          <ac:chgData name="Devarapalli Samyuktha" userId="30fcb616563bf0bb" providerId="LiveId" clId="{1CB17B50-68BF-4097-BEF5-6CC3FC555623}" dt="2022-09-06T09:41:30.519" v="3" actId="700"/>
          <ac:spMkLst>
            <pc:docMk/>
            <pc:sldMk cId="1437222754" sldId="403"/>
            <ac:spMk id="2" creationId="{032DA781-7DED-9F27-D2E7-ADC38B61CBAC}"/>
          </ac:spMkLst>
        </pc:spChg>
        <pc:spChg chg="add mod">
          <ac:chgData name="Devarapalli Samyuktha" userId="30fcb616563bf0bb" providerId="LiveId" clId="{1CB17B50-68BF-4097-BEF5-6CC3FC555623}" dt="2022-09-06T09:41:38.529" v="5" actId="207"/>
          <ac:spMkLst>
            <pc:docMk/>
            <pc:sldMk cId="1437222754" sldId="403"/>
            <ac:spMk id="6" creationId="{139CA78A-89A8-66AF-73E3-F3B61E3824BC}"/>
          </ac:spMkLst>
        </pc:spChg>
        <pc:spChg chg="add">
          <ac:chgData name="Devarapalli Samyuktha" userId="30fcb616563bf0bb" providerId="LiveId" clId="{1CB17B50-68BF-4097-BEF5-6CC3FC555623}" dt="2022-09-06T09:41:31.752" v="4" actId="22"/>
          <ac:spMkLst>
            <pc:docMk/>
            <pc:sldMk cId="1437222754" sldId="403"/>
            <ac:spMk id="8" creationId="{8C18AC90-247A-96C1-1317-D6BA163BBF28}"/>
          </ac:spMkLst>
        </pc:spChg>
        <pc:picChg chg="add">
          <ac:chgData name="Devarapalli Samyuktha" userId="30fcb616563bf0bb" providerId="LiveId" clId="{1CB17B50-68BF-4097-BEF5-6CC3FC555623}" dt="2022-09-06T09:41:31.752" v="4" actId="22"/>
          <ac:picMkLst>
            <pc:docMk/>
            <pc:sldMk cId="1437222754" sldId="403"/>
            <ac:picMk id="4" creationId="{06CB209B-5157-6786-F1AC-25D0A50FA3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422146"/>
            <a:ext cx="9144000" cy="1033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38471" y="1458467"/>
            <a:ext cx="67055" cy="670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435861"/>
            <a:ext cx="9144000" cy="45720"/>
          </a:xfrm>
          <a:custGeom>
            <a:avLst/>
            <a:gdLst/>
            <a:ahLst/>
            <a:cxnLst/>
            <a:rect l="l" t="t" r="r" b="b"/>
            <a:pathLst>
              <a:path w="9144000" h="45719">
                <a:moveTo>
                  <a:pt x="0" y="45720"/>
                </a:moveTo>
                <a:lnTo>
                  <a:pt x="9144000" y="45720"/>
                </a:lnTo>
                <a:lnTo>
                  <a:pt x="9144000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144000" cy="1433830"/>
          </a:xfrm>
          <a:custGeom>
            <a:avLst/>
            <a:gdLst/>
            <a:ahLst/>
            <a:cxnLst/>
            <a:rect l="l" t="t" r="r" b="b"/>
            <a:pathLst>
              <a:path w="9144000" h="1433830">
                <a:moveTo>
                  <a:pt x="0" y="1433702"/>
                </a:moveTo>
                <a:lnTo>
                  <a:pt x="9144000" y="1433702"/>
                </a:lnTo>
                <a:lnTo>
                  <a:pt x="9144000" y="0"/>
                </a:lnTo>
                <a:lnTo>
                  <a:pt x="0" y="0"/>
                </a:lnTo>
                <a:lnTo>
                  <a:pt x="0" y="14337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720" y="1006221"/>
            <a:ext cx="8074558" cy="3318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4837" y="2048078"/>
            <a:ext cx="7986395" cy="313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in/url?sa=i&amp;rct=j&amp;q=&amp;esrc=s&amp;source=imgres&amp;cd=&amp;cad=rja&amp;uact=8&amp;ved=&amp;url=https://www.mycindia.com/college/details/88046&amp;psig=AFQjCNHe9-AONeLgjzmWaI_e4OvNcRyvXg&amp;ust=1504718830108021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>
            <a:hlinkClick r:id="rId2"/>
            <a:extLst>
              <a:ext uri="{FF2B5EF4-FFF2-40B4-BE49-F238E27FC236}">
                <a16:creationId xmlns:a16="http://schemas.microsoft.com/office/drawing/2014/main" id="{06CB209B-5157-6786-F1AC-25D0A50FA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35" y="2438400"/>
            <a:ext cx="8628529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C18AC90-247A-96C1-1317-D6BA163BBF28}"/>
              </a:ext>
            </a:extLst>
          </p:cNvPr>
          <p:cNvSpPr txBox="1">
            <a:spLocks/>
          </p:cNvSpPr>
          <p:nvPr/>
        </p:nvSpPr>
        <p:spPr>
          <a:xfrm>
            <a:off x="1524000" y="6096000"/>
            <a:ext cx="6400800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600" b="1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5199-FB5D-FCE3-3414-9526862C1F4A}"/>
              </a:ext>
            </a:extLst>
          </p:cNvPr>
          <p:cNvSpPr txBox="1"/>
          <p:nvPr/>
        </p:nvSpPr>
        <p:spPr>
          <a:xfrm>
            <a:off x="2438400" y="5966371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>
                <a:solidFill>
                  <a:srgbClr val="C00000"/>
                </a:solidFill>
              </a:rPr>
              <a:t>Casting  Defects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B78ACA-4554-B3D7-D90F-D970B5F1B2A2}"/>
              </a:ext>
            </a:extLst>
          </p:cNvPr>
          <p:cNvSpPr txBox="1"/>
          <p:nvPr/>
        </p:nvSpPr>
        <p:spPr>
          <a:xfrm>
            <a:off x="1524000" y="1530459"/>
            <a:ext cx="5943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C00000"/>
                </a:solidFill>
                <a:latin typeface="Berlin Sans FB Demi" panose="020E0802020502020306" pitchFamily="34" charset="0"/>
              </a:rPr>
              <a:t>Department of Prosthodontics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DF4C79-9D83-5CB1-03C0-78125565767B}"/>
              </a:ext>
            </a:extLst>
          </p:cNvPr>
          <p:cNvSpPr txBox="1"/>
          <p:nvPr/>
        </p:nvSpPr>
        <p:spPr>
          <a:xfrm>
            <a:off x="914400" y="396122"/>
            <a:ext cx="76670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  <a:latin typeface="Berlin Sans FB Demi" panose="020E0802020502020306" pitchFamily="34" charset="0"/>
              </a:rPr>
              <a:t>SIBAR INSTITUTE OF DENTAL SCIENCES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48BF56-C80B-DD5C-CE07-764B3A36D5CF}"/>
              </a:ext>
            </a:extLst>
          </p:cNvPr>
          <p:cNvSpPr txBox="1"/>
          <p:nvPr/>
        </p:nvSpPr>
        <p:spPr>
          <a:xfrm>
            <a:off x="6553200" y="6172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Dr. Vineela, </a:t>
            </a:r>
            <a:r>
              <a:rPr lang="en-IN" dirty="0" err="1"/>
              <a:t>Sr.lecturer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722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38398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C000"/>
                </a:solidFill>
                <a:latin typeface="Comic Sans MS"/>
                <a:cs typeface="Comic Sans MS"/>
              </a:rPr>
              <a:t>Under</a:t>
            </a:r>
            <a:r>
              <a:rPr sz="4400" b="1" spc="-85" dirty="0">
                <a:solidFill>
                  <a:srgbClr val="FFC000"/>
                </a:solidFill>
                <a:latin typeface="Comic Sans MS"/>
                <a:cs typeface="Comic Sans MS"/>
              </a:rPr>
              <a:t> </a:t>
            </a:r>
            <a:r>
              <a:rPr sz="4400" b="1" dirty="0">
                <a:solidFill>
                  <a:srgbClr val="FFC000"/>
                </a:solidFill>
                <a:latin typeface="Comic Sans MS"/>
                <a:cs typeface="Comic Sans MS"/>
              </a:rPr>
              <a:t>heating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036" y="1506982"/>
            <a:ext cx="8764270" cy="7664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32740" marR="5080" indent="-320040">
              <a:lnSpc>
                <a:spcPct val="80000"/>
              </a:lnSpc>
              <a:spcBef>
                <a:spcPts val="745"/>
              </a:spcBef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spc="-5" dirty="0">
                <a:latin typeface="Comic Sans MS"/>
                <a:cs typeface="Comic Sans MS"/>
              </a:rPr>
              <a:t>Incomplete </a:t>
            </a:r>
            <a:r>
              <a:rPr sz="2700" dirty="0">
                <a:latin typeface="Comic Sans MS"/>
                <a:cs typeface="Comic Sans MS"/>
              </a:rPr>
              <a:t>elimination of </a:t>
            </a:r>
            <a:r>
              <a:rPr sz="2700" spc="-5" dirty="0">
                <a:latin typeface="Comic Sans MS"/>
                <a:cs typeface="Comic Sans MS"/>
              </a:rPr>
              <a:t>wax residues </a:t>
            </a:r>
            <a:r>
              <a:rPr sz="2700" dirty="0">
                <a:latin typeface="Comic Sans MS"/>
                <a:cs typeface="Comic Sans MS"/>
              </a:rPr>
              <a:t>may </a:t>
            </a:r>
            <a:r>
              <a:rPr sz="2700" spc="-5" dirty="0">
                <a:latin typeface="Comic Sans MS"/>
                <a:cs typeface="Comic Sans MS"/>
              </a:rPr>
              <a:t>occur, if  the heating time is too</a:t>
            </a:r>
            <a:r>
              <a:rPr sz="2700" spc="50" dirty="0">
                <a:latin typeface="Comic Sans MS"/>
                <a:cs typeface="Comic Sans MS"/>
              </a:rPr>
              <a:t> </a:t>
            </a:r>
            <a:r>
              <a:rPr sz="2700" dirty="0">
                <a:latin typeface="Comic Sans MS"/>
                <a:cs typeface="Comic Sans MS"/>
              </a:rPr>
              <a:t>short.</a:t>
            </a:r>
            <a:endParaRPr sz="27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036" y="2165426"/>
            <a:ext cx="737743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0"/>
              </a:spcBef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dirty="0">
                <a:latin typeface="Comic Sans MS"/>
                <a:cs typeface="Comic Sans MS"/>
              </a:rPr>
              <a:t>This </a:t>
            </a:r>
            <a:r>
              <a:rPr sz="2700" spc="-5" dirty="0">
                <a:latin typeface="Comic Sans MS"/>
                <a:cs typeface="Comic Sans MS"/>
              </a:rPr>
              <a:t>factor is </a:t>
            </a:r>
            <a:r>
              <a:rPr sz="2700" dirty="0">
                <a:latin typeface="Comic Sans MS"/>
                <a:cs typeface="Comic Sans MS"/>
              </a:rPr>
              <a:t>mainly </a:t>
            </a:r>
            <a:r>
              <a:rPr sz="2700" spc="-5" dirty="0">
                <a:latin typeface="Comic Sans MS"/>
                <a:cs typeface="Comic Sans MS"/>
              </a:rPr>
              <a:t>important </a:t>
            </a:r>
            <a:r>
              <a:rPr sz="2700" spc="-10" dirty="0">
                <a:latin typeface="Comic Sans MS"/>
                <a:cs typeface="Comic Sans MS"/>
              </a:rPr>
              <a:t>for </a:t>
            </a:r>
            <a:r>
              <a:rPr sz="2700" dirty="0">
                <a:latin typeface="Comic Sans MS"/>
                <a:cs typeface="Comic Sans MS"/>
              </a:rPr>
              <a:t>low</a:t>
            </a:r>
            <a:r>
              <a:rPr sz="2700" spc="75" dirty="0">
                <a:latin typeface="Comic Sans MS"/>
                <a:cs typeface="Comic Sans MS"/>
              </a:rPr>
              <a:t> </a:t>
            </a:r>
            <a:r>
              <a:rPr sz="2700" dirty="0">
                <a:latin typeface="Comic Sans MS"/>
                <a:cs typeface="Comic Sans MS"/>
              </a:rPr>
              <a:t>heat</a:t>
            </a:r>
            <a:endParaRPr sz="27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036" y="2302274"/>
            <a:ext cx="3469004" cy="622605"/>
          </a:xfrm>
          <a:prstGeom prst="rect">
            <a:avLst/>
          </a:prstGeom>
        </p:spPr>
        <p:txBody>
          <a:bodyPr vert="horz" wrap="square" lIns="0" tIns="205104" rIns="0" bIns="0" rtlCol="0">
            <a:spAutoFit/>
          </a:bodyPr>
          <a:lstStyle/>
          <a:p>
            <a:pPr marL="332740">
              <a:lnSpc>
                <a:spcPct val="100000"/>
              </a:lnSpc>
              <a:spcBef>
                <a:spcPts val="1614"/>
              </a:spcBef>
            </a:pPr>
            <a:r>
              <a:rPr sz="2700" spc="-5">
                <a:latin typeface="Comic Sans MS"/>
                <a:cs typeface="Comic Sans MS"/>
              </a:rPr>
              <a:t>technique.</a:t>
            </a:r>
            <a:endParaRPr sz="2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74558" cy="984885"/>
          </a:xfrm>
        </p:spPr>
        <p:txBody>
          <a:bodyPr/>
          <a:lstStyle/>
          <a:p>
            <a:r>
              <a:rPr lang="en-IN" sz="3600" b="1" dirty="0">
                <a:solidFill>
                  <a:srgbClr val="FFC000"/>
                </a:solidFill>
              </a:rPr>
              <a:t>Prolonged</a:t>
            </a:r>
            <a:r>
              <a:rPr lang="en-IN" sz="3600" b="1" spc="-80" dirty="0">
                <a:solidFill>
                  <a:srgbClr val="FFC000"/>
                </a:solidFill>
              </a:rPr>
              <a:t> </a:t>
            </a:r>
            <a:r>
              <a:rPr lang="en-IN" sz="3600" b="1" spc="-5" dirty="0">
                <a:solidFill>
                  <a:srgbClr val="FFC000"/>
                </a:solidFill>
              </a:rPr>
              <a:t>heating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7986395" cy="5509200"/>
          </a:xfrm>
        </p:spPr>
        <p:txBody>
          <a:bodyPr/>
          <a:lstStyle/>
          <a:p>
            <a:pPr marL="332740" indent="-320040">
              <a:lnSpc>
                <a:spcPts val="2915"/>
              </a:lnSpc>
              <a:spcBef>
                <a:spcPts val="100"/>
              </a:spcBef>
              <a:buClr>
                <a:srgbClr val="EFAC00"/>
              </a:buClr>
              <a:buSzPct val="79629"/>
              <a:buFont typeface="Wingdings" pitchFamily="2" charset="2"/>
              <a:buChar char="§"/>
              <a:tabLst>
                <a:tab pos="332105" algn="l"/>
                <a:tab pos="332740" algn="l"/>
                <a:tab pos="7294245" algn="l"/>
              </a:tabLst>
            </a:pPr>
            <a:r>
              <a:rPr lang="en-IN" dirty="0">
                <a:latin typeface="Comic Sans MS"/>
                <a:cs typeface="Comic Sans MS"/>
              </a:rPr>
              <a:t>During high heat</a:t>
            </a:r>
            <a:r>
              <a:rPr lang="en-IN" spc="25" dirty="0">
                <a:latin typeface="Comic Sans MS"/>
                <a:cs typeface="Comic Sans MS"/>
              </a:rPr>
              <a:t> </a:t>
            </a:r>
            <a:r>
              <a:rPr lang="en-IN" spc="-5" dirty="0">
                <a:latin typeface="Comic Sans MS"/>
                <a:cs typeface="Comic Sans MS"/>
              </a:rPr>
              <a:t>technique,</a:t>
            </a:r>
            <a:r>
              <a:rPr lang="en-IN" dirty="0">
                <a:latin typeface="Comic Sans MS"/>
                <a:cs typeface="Comic Sans MS"/>
              </a:rPr>
              <a:t> </a:t>
            </a:r>
            <a:r>
              <a:rPr lang="en-IN" spc="-5" dirty="0">
                <a:latin typeface="Comic Sans MS"/>
                <a:cs typeface="Comic Sans MS"/>
              </a:rPr>
              <a:t>decomposition </a:t>
            </a:r>
            <a:r>
              <a:rPr lang="en-IN" dirty="0">
                <a:latin typeface="Comic Sans MS"/>
                <a:cs typeface="Comic Sans MS"/>
              </a:rPr>
              <a:t>or</a:t>
            </a:r>
          </a:p>
          <a:p>
            <a:pPr marL="332740">
              <a:lnSpc>
                <a:spcPts val="2590"/>
              </a:lnSpc>
            </a:pPr>
            <a:r>
              <a:rPr lang="en-IN" spc="-5" dirty="0">
                <a:latin typeface="Comic Sans MS"/>
                <a:cs typeface="Comic Sans MS"/>
              </a:rPr>
              <a:t>disintegration </a:t>
            </a:r>
            <a:r>
              <a:rPr lang="en-IN" dirty="0">
                <a:latin typeface="Comic Sans MS"/>
                <a:cs typeface="Comic Sans MS"/>
              </a:rPr>
              <a:t>of </a:t>
            </a:r>
            <a:r>
              <a:rPr lang="en-IN" spc="-5" dirty="0">
                <a:latin typeface="Comic Sans MS"/>
                <a:cs typeface="Comic Sans MS"/>
              </a:rPr>
              <a:t>the investment </a:t>
            </a:r>
            <a:r>
              <a:rPr lang="en-IN" dirty="0">
                <a:latin typeface="Comic Sans MS"/>
                <a:cs typeface="Comic Sans MS"/>
              </a:rPr>
              <a:t>occurs &amp; </a:t>
            </a:r>
            <a:r>
              <a:rPr lang="en-IN" spc="-5" dirty="0">
                <a:latin typeface="Comic Sans MS"/>
                <a:cs typeface="Comic Sans MS"/>
              </a:rPr>
              <a:t>the</a:t>
            </a:r>
            <a:r>
              <a:rPr lang="en-IN" spc="-15" dirty="0">
                <a:latin typeface="Comic Sans MS"/>
                <a:cs typeface="Comic Sans MS"/>
              </a:rPr>
              <a:t> </a:t>
            </a:r>
            <a:r>
              <a:rPr lang="en-IN" spc="-5" dirty="0">
                <a:latin typeface="Comic Sans MS"/>
                <a:cs typeface="Comic Sans MS"/>
              </a:rPr>
              <a:t>walls </a:t>
            </a:r>
            <a:r>
              <a:rPr lang="en-IN" dirty="0">
                <a:latin typeface="Comic Sans MS"/>
                <a:cs typeface="Comic Sans MS"/>
              </a:rPr>
              <a:t>of </a:t>
            </a:r>
            <a:r>
              <a:rPr lang="en-IN" spc="-5" dirty="0">
                <a:latin typeface="Comic Sans MS"/>
                <a:cs typeface="Comic Sans MS"/>
              </a:rPr>
              <a:t>the </a:t>
            </a:r>
            <a:r>
              <a:rPr lang="en-IN" dirty="0" err="1">
                <a:latin typeface="Comic Sans MS"/>
                <a:cs typeface="Comic Sans MS"/>
              </a:rPr>
              <a:t>mold</a:t>
            </a:r>
            <a:r>
              <a:rPr lang="en-IN" dirty="0">
                <a:latin typeface="Comic Sans MS"/>
                <a:cs typeface="Comic Sans MS"/>
              </a:rPr>
              <a:t> are</a:t>
            </a:r>
            <a:r>
              <a:rPr lang="en-IN" spc="10" dirty="0">
                <a:latin typeface="Comic Sans MS"/>
                <a:cs typeface="Comic Sans MS"/>
              </a:rPr>
              <a:t> </a:t>
            </a:r>
            <a:r>
              <a:rPr lang="en-IN" spc="-5" dirty="0">
                <a:latin typeface="Comic Sans MS"/>
                <a:cs typeface="Comic Sans MS"/>
              </a:rPr>
              <a:t>roughened.</a:t>
            </a:r>
            <a:endParaRPr lang="en-IN" dirty="0">
              <a:latin typeface="Comic Sans MS"/>
              <a:cs typeface="Comic Sans MS"/>
            </a:endParaRPr>
          </a:p>
          <a:p>
            <a:pPr marL="332740" marR="5080" indent="-320040">
              <a:lnSpc>
                <a:spcPts val="2590"/>
              </a:lnSpc>
              <a:spcBef>
                <a:spcPts val="305"/>
              </a:spcBef>
              <a:buClr>
                <a:srgbClr val="EFAC00"/>
              </a:buClr>
              <a:buSzPct val="79629"/>
              <a:buFont typeface="Wingdings" pitchFamily="2" charset="2"/>
              <a:buChar char="§"/>
              <a:tabLst>
                <a:tab pos="332105" algn="l"/>
                <a:tab pos="332740" algn="l"/>
              </a:tabLst>
            </a:pPr>
            <a:r>
              <a:rPr lang="en-IN" dirty="0">
                <a:latin typeface="Comic Sans MS"/>
                <a:cs typeface="Comic Sans MS"/>
              </a:rPr>
              <a:t>Product </a:t>
            </a:r>
            <a:r>
              <a:rPr lang="en-IN" spc="-10" dirty="0">
                <a:latin typeface="Comic Sans MS"/>
                <a:cs typeface="Comic Sans MS"/>
              </a:rPr>
              <a:t>of </a:t>
            </a:r>
            <a:r>
              <a:rPr lang="en-IN" spc="-5" dirty="0">
                <a:latin typeface="Comic Sans MS"/>
                <a:cs typeface="Comic Sans MS"/>
              </a:rPr>
              <a:t>decomposition </a:t>
            </a:r>
            <a:r>
              <a:rPr lang="en-IN" dirty="0">
                <a:latin typeface="Comic Sans MS"/>
                <a:cs typeface="Comic Sans MS"/>
              </a:rPr>
              <a:t>are </a:t>
            </a:r>
            <a:r>
              <a:rPr lang="en-IN" spc="-5" dirty="0" err="1">
                <a:latin typeface="Comic Sans MS"/>
                <a:cs typeface="Comic Sans MS"/>
              </a:rPr>
              <a:t>sulphorous</a:t>
            </a:r>
            <a:r>
              <a:rPr lang="en-IN" spc="-5" dirty="0">
                <a:latin typeface="Comic Sans MS"/>
                <a:cs typeface="Comic Sans MS"/>
              </a:rPr>
              <a:t> </a:t>
            </a:r>
            <a:r>
              <a:rPr lang="en-IN" dirty="0">
                <a:latin typeface="Comic Sans MS"/>
                <a:cs typeface="Comic Sans MS"/>
              </a:rPr>
              <a:t>compounds,  </a:t>
            </a:r>
            <a:r>
              <a:rPr lang="en-IN" spc="-5" dirty="0">
                <a:latin typeface="Comic Sans MS"/>
                <a:cs typeface="Comic Sans MS"/>
              </a:rPr>
              <a:t>which contaminates the </a:t>
            </a:r>
            <a:r>
              <a:rPr lang="en-IN" dirty="0">
                <a:latin typeface="Comic Sans MS"/>
                <a:cs typeface="Comic Sans MS"/>
              </a:rPr>
              <a:t>casting, </a:t>
            </a:r>
            <a:r>
              <a:rPr lang="en-IN" spc="-5" dirty="0">
                <a:latin typeface="Comic Sans MS"/>
                <a:cs typeface="Comic Sans MS"/>
              </a:rPr>
              <a:t>this is the</a:t>
            </a:r>
            <a:r>
              <a:rPr lang="en-IN" spc="55" dirty="0">
                <a:latin typeface="Comic Sans MS"/>
                <a:cs typeface="Comic Sans MS"/>
              </a:rPr>
              <a:t> </a:t>
            </a:r>
            <a:r>
              <a:rPr lang="en-IN" spc="-5" dirty="0">
                <a:latin typeface="Comic Sans MS"/>
                <a:cs typeface="Comic Sans MS"/>
              </a:rPr>
              <a:t>reason why the </a:t>
            </a:r>
            <a:r>
              <a:rPr lang="en-IN" dirty="0">
                <a:latin typeface="Comic Sans MS"/>
                <a:cs typeface="Comic Sans MS"/>
              </a:rPr>
              <a:t>surface of </a:t>
            </a:r>
            <a:r>
              <a:rPr lang="en-IN" spc="-5" dirty="0">
                <a:latin typeface="Comic Sans MS"/>
                <a:cs typeface="Comic Sans MS"/>
              </a:rPr>
              <a:t>the </a:t>
            </a:r>
            <a:r>
              <a:rPr lang="en-IN" dirty="0">
                <a:latin typeface="Comic Sans MS"/>
                <a:cs typeface="Comic Sans MS"/>
              </a:rPr>
              <a:t>casting </a:t>
            </a:r>
            <a:r>
              <a:rPr lang="en-IN" spc="-5" dirty="0">
                <a:latin typeface="Comic Sans MS"/>
                <a:cs typeface="Comic Sans MS"/>
              </a:rPr>
              <a:t>does not respond to  pickling</a:t>
            </a:r>
            <a:r>
              <a:rPr lang="en-IN" spc="-10" dirty="0">
                <a:latin typeface="Comic Sans MS"/>
                <a:cs typeface="Comic Sans MS"/>
              </a:rPr>
              <a:t> </a:t>
            </a:r>
            <a:r>
              <a:rPr lang="en-IN" dirty="0">
                <a:latin typeface="Comic Sans MS"/>
                <a:cs typeface="Comic Sans MS"/>
              </a:rPr>
              <a:t>sometimes.</a:t>
            </a:r>
          </a:p>
          <a:p>
            <a:pPr marL="332740" marR="192405">
              <a:lnSpc>
                <a:spcPts val="2590"/>
              </a:lnSpc>
              <a:spcBef>
                <a:spcPts val="5"/>
              </a:spcBef>
            </a:pPr>
            <a:endParaRPr lang="en-US" b="1" dirty="0">
              <a:latin typeface="Comic Sans MS"/>
              <a:cs typeface="Comic Sans MS"/>
            </a:endParaRPr>
          </a:p>
          <a:p>
            <a:pPr marL="332740" marR="192405">
              <a:lnSpc>
                <a:spcPts val="2590"/>
              </a:lnSpc>
              <a:spcBef>
                <a:spcPts val="5"/>
              </a:spcBef>
            </a:pPr>
            <a:r>
              <a:rPr lang="en-IN" b="1" dirty="0">
                <a:latin typeface="Comic Sans MS"/>
                <a:cs typeface="Comic Sans MS"/>
              </a:rPr>
              <a:t>Prevented</a:t>
            </a:r>
            <a:r>
              <a:rPr lang="en-IN" b="1" spc="-130" dirty="0">
                <a:latin typeface="Comic Sans MS"/>
                <a:cs typeface="Comic Sans MS"/>
              </a:rPr>
              <a:t> </a:t>
            </a:r>
            <a:r>
              <a:rPr lang="en-IN" b="1" spc="-5" dirty="0">
                <a:latin typeface="Comic Sans MS"/>
                <a:cs typeface="Comic Sans MS"/>
              </a:rPr>
              <a:t>by- </a:t>
            </a:r>
            <a:r>
              <a:rPr lang="en-IN" spc="-10" dirty="0">
                <a:latin typeface="Comic Sans MS"/>
                <a:cs typeface="Comic Sans MS"/>
              </a:rPr>
              <a:t>when thermal </a:t>
            </a:r>
            <a:r>
              <a:rPr lang="en-IN" spc="-5" dirty="0">
                <a:latin typeface="Comic Sans MS"/>
                <a:cs typeface="Comic Sans MS"/>
              </a:rPr>
              <a:t>expansion technique is</a:t>
            </a:r>
            <a:r>
              <a:rPr lang="en-IN" spc="90" dirty="0">
                <a:latin typeface="Comic Sans MS"/>
                <a:cs typeface="Comic Sans MS"/>
              </a:rPr>
              <a:t> </a:t>
            </a:r>
            <a:r>
              <a:rPr lang="en-IN" spc="-10" dirty="0">
                <a:latin typeface="Comic Sans MS"/>
                <a:cs typeface="Comic Sans MS"/>
              </a:rPr>
              <a:t>used, the </a:t>
            </a:r>
            <a:r>
              <a:rPr lang="en-IN" spc="-5" dirty="0" err="1">
                <a:latin typeface="Comic Sans MS"/>
                <a:cs typeface="Comic Sans MS"/>
              </a:rPr>
              <a:t>mold</a:t>
            </a:r>
            <a:r>
              <a:rPr lang="en-IN" spc="-5" dirty="0">
                <a:latin typeface="Comic Sans MS"/>
                <a:cs typeface="Comic Sans MS"/>
              </a:rPr>
              <a:t> should be heated to </a:t>
            </a:r>
            <a:r>
              <a:rPr lang="en-IN" spc="-10" dirty="0">
                <a:latin typeface="Comic Sans MS"/>
                <a:cs typeface="Comic Sans MS"/>
              </a:rPr>
              <a:t>the </a:t>
            </a:r>
            <a:r>
              <a:rPr lang="en-IN" spc="-5" dirty="0">
                <a:latin typeface="Comic Sans MS"/>
                <a:cs typeface="Comic Sans MS"/>
              </a:rPr>
              <a:t>casting temperature &amp;  NEVER</a:t>
            </a:r>
            <a:r>
              <a:rPr lang="en-IN" spc="5" dirty="0">
                <a:latin typeface="Comic Sans MS"/>
                <a:cs typeface="Comic Sans MS"/>
              </a:rPr>
              <a:t> </a:t>
            </a:r>
            <a:r>
              <a:rPr lang="en-IN" spc="-5" dirty="0">
                <a:latin typeface="Comic Sans MS"/>
                <a:cs typeface="Comic Sans MS"/>
              </a:rPr>
              <a:t>HIGHER.</a:t>
            </a:r>
            <a:endParaRPr lang="en-IN" dirty="0">
              <a:latin typeface="Comic Sans MS"/>
              <a:cs typeface="Comic Sans MS"/>
            </a:endParaRPr>
          </a:p>
          <a:p>
            <a:pPr marL="332740" marR="192405">
              <a:lnSpc>
                <a:spcPts val="2590"/>
              </a:lnSpc>
              <a:spcBef>
                <a:spcPts val="5"/>
              </a:spcBef>
            </a:pPr>
            <a:endParaRPr lang="en-IN" dirty="0">
              <a:latin typeface="Comic Sans MS"/>
              <a:cs typeface="Comic Sans MS"/>
            </a:endParaRPr>
          </a:p>
          <a:p>
            <a:pPr marL="332740" marR="192405">
              <a:lnSpc>
                <a:spcPts val="2590"/>
              </a:lnSpc>
              <a:spcBef>
                <a:spcPts val="5"/>
              </a:spcBef>
              <a:buFont typeface="Wingdings" pitchFamily="2" charset="2"/>
              <a:buChar char="§"/>
            </a:pPr>
            <a:endParaRPr lang="en-IN" dirty="0">
              <a:latin typeface="Comic Sans MS"/>
              <a:cs typeface="Comic Sans MS"/>
            </a:endParaRPr>
          </a:p>
          <a:p>
            <a:pPr>
              <a:buFont typeface="Wingdings" pitchFamily="2" charset="2"/>
              <a:buChar char="§"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7612" y="1744217"/>
            <a:ext cx="8437245" cy="4269117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ts val="3260"/>
              </a:lnSpc>
            </a:pPr>
            <a:r>
              <a:rPr sz="3200" b="1">
                <a:solidFill>
                  <a:srgbClr val="FF0000"/>
                </a:solidFill>
                <a:latin typeface="Comic Sans MS"/>
                <a:cs typeface="Comic Sans MS"/>
              </a:rPr>
              <a:t>Liquid/Powder</a:t>
            </a:r>
            <a:r>
              <a:rPr sz="3200" b="1" spc="-55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Ratio</a:t>
            </a:r>
            <a:endParaRPr sz="3200">
              <a:latin typeface="Comic Sans MS"/>
              <a:cs typeface="Comic Sans MS"/>
            </a:endParaRPr>
          </a:p>
          <a:p>
            <a:pPr marL="332740" indent="-320040">
              <a:lnSpc>
                <a:spcPts val="2405"/>
              </a:lnSpc>
              <a:buClr>
                <a:srgbClr val="EFAC00"/>
              </a:buClr>
              <a:buSzPct val="79545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200" spc="-5" dirty="0">
                <a:latin typeface="Comic Sans MS"/>
                <a:cs typeface="Comic Sans MS"/>
              </a:rPr>
              <a:t>The amount of </a:t>
            </a:r>
            <a:r>
              <a:rPr sz="2200" spc="-10" dirty="0">
                <a:latin typeface="Comic Sans MS"/>
                <a:cs typeface="Comic Sans MS"/>
              </a:rPr>
              <a:t>water </a:t>
            </a:r>
            <a:r>
              <a:rPr sz="2200" spc="-5" dirty="0">
                <a:latin typeface="Comic Sans MS"/>
                <a:cs typeface="Comic Sans MS"/>
              </a:rPr>
              <a:t>and powder measure should be</a:t>
            </a:r>
            <a:r>
              <a:rPr sz="2200" spc="170" dirty="0">
                <a:latin typeface="Comic Sans MS"/>
                <a:cs typeface="Comic Sans MS"/>
              </a:rPr>
              <a:t> </a:t>
            </a:r>
            <a:r>
              <a:rPr sz="2200" spc="-5" dirty="0">
                <a:latin typeface="Comic Sans MS"/>
                <a:cs typeface="Comic Sans MS"/>
              </a:rPr>
              <a:t>accurate.</a:t>
            </a:r>
            <a:endParaRPr sz="2200">
              <a:latin typeface="Comic Sans MS"/>
              <a:cs typeface="Comic Sans MS"/>
            </a:endParaRPr>
          </a:p>
          <a:p>
            <a:pPr marL="332740" marR="5080" indent="-320040">
              <a:lnSpc>
                <a:spcPts val="2380"/>
              </a:lnSpc>
              <a:spcBef>
                <a:spcPts val="165"/>
              </a:spcBef>
              <a:buClr>
                <a:srgbClr val="EFAC00"/>
              </a:buClr>
              <a:buSzPct val="79545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200" b="1" spc="-10" dirty="0">
                <a:latin typeface="Comic Sans MS"/>
                <a:cs typeface="Comic Sans MS"/>
              </a:rPr>
              <a:t>Too </a:t>
            </a:r>
            <a:r>
              <a:rPr sz="2200" b="1" spc="-5" dirty="0">
                <a:latin typeface="Comic Sans MS"/>
                <a:cs typeface="Comic Sans MS"/>
              </a:rPr>
              <a:t>little </a:t>
            </a:r>
            <a:r>
              <a:rPr sz="2200" b="1" spc="-10" dirty="0">
                <a:latin typeface="Comic Sans MS"/>
                <a:cs typeface="Comic Sans MS"/>
              </a:rPr>
              <a:t>water- </a:t>
            </a:r>
            <a:r>
              <a:rPr sz="2200" spc="-10" dirty="0">
                <a:latin typeface="Comic Sans MS"/>
                <a:cs typeface="Comic Sans MS"/>
              </a:rPr>
              <a:t>investment too thick </a:t>
            </a:r>
            <a:r>
              <a:rPr sz="2200" spc="-5" dirty="0">
                <a:latin typeface="Comic Sans MS"/>
                <a:cs typeface="Comic Sans MS"/>
              </a:rPr>
              <a:t>&amp; cannot be applied </a:t>
            </a:r>
            <a:r>
              <a:rPr sz="2200" spc="-10" dirty="0">
                <a:latin typeface="Comic Sans MS"/>
                <a:cs typeface="Comic Sans MS"/>
              </a:rPr>
              <a:t>to  the wax</a:t>
            </a:r>
            <a:r>
              <a:rPr sz="2200" spc="-5" dirty="0">
                <a:latin typeface="Comic Sans MS"/>
                <a:cs typeface="Comic Sans MS"/>
              </a:rPr>
              <a:t> pattern</a:t>
            </a:r>
            <a:endParaRPr sz="2200">
              <a:latin typeface="Comic Sans MS"/>
              <a:cs typeface="Comic Sans MS"/>
            </a:endParaRPr>
          </a:p>
          <a:p>
            <a:pPr marL="332740" indent="-320040">
              <a:lnSpc>
                <a:spcPts val="2205"/>
              </a:lnSpc>
              <a:buClr>
                <a:srgbClr val="EFAC00"/>
              </a:buClr>
              <a:buSzPct val="79545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200" b="1" spc="-10" dirty="0">
                <a:latin typeface="Comic Sans MS"/>
                <a:cs typeface="Comic Sans MS"/>
              </a:rPr>
              <a:t>Too </a:t>
            </a:r>
            <a:r>
              <a:rPr sz="2200" b="1" spc="-5" dirty="0">
                <a:latin typeface="Comic Sans MS"/>
                <a:cs typeface="Comic Sans MS"/>
              </a:rPr>
              <a:t>much </a:t>
            </a:r>
            <a:r>
              <a:rPr sz="2200" b="1" spc="-10" dirty="0">
                <a:latin typeface="Comic Sans MS"/>
                <a:cs typeface="Comic Sans MS"/>
              </a:rPr>
              <a:t>water- </a:t>
            </a:r>
            <a:r>
              <a:rPr sz="2200" spc="-5" dirty="0">
                <a:latin typeface="Comic Sans MS"/>
                <a:cs typeface="Comic Sans MS"/>
              </a:rPr>
              <a:t>making investment easier </a:t>
            </a:r>
            <a:r>
              <a:rPr sz="2200" spc="-10" dirty="0">
                <a:latin typeface="Comic Sans MS"/>
                <a:cs typeface="Comic Sans MS"/>
              </a:rPr>
              <a:t>but</a:t>
            </a:r>
            <a:r>
              <a:rPr sz="2200" spc="120" dirty="0">
                <a:latin typeface="Comic Sans MS"/>
                <a:cs typeface="Comic Sans MS"/>
              </a:rPr>
              <a:t> </a:t>
            </a:r>
            <a:r>
              <a:rPr sz="2200" spc="-10" dirty="0">
                <a:latin typeface="Comic Sans MS"/>
                <a:cs typeface="Comic Sans MS"/>
              </a:rPr>
              <a:t>reproduces</a:t>
            </a:r>
            <a:endParaRPr sz="2200">
              <a:latin typeface="Comic Sans MS"/>
              <a:cs typeface="Comic Sans MS"/>
            </a:endParaRPr>
          </a:p>
          <a:p>
            <a:pPr marL="332740">
              <a:lnSpc>
                <a:spcPts val="2510"/>
              </a:lnSpc>
            </a:pPr>
            <a:r>
              <a:rPr sz="2200" spc="-5" dirty="0">
                <a:latin typeface="Comic Sans MS"/>
                <a:cs typeface="Comic Sans MS"/>
              </a:rPr>
              <a:t>poor</a:t>
            </a:r>
            <a:r>
              <a:rPr sz="2200" spc="5" dirty="0">
                <a:latin typeface="Comic Sans MS"/>
                <a:cs typeface="Comic Sans MS"/>
              </a:rPr>
              <a:t> </a:t>
            </a:r>
            <a:r>
              <a:rPr sz="2200" spc="-5" dirty="0">
                <a:latin typeface="Comic Sans MS"/>
                <a:cs typeface="Comic Sans MS"/>
              </a:rPr>
              <a:t>casting.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ts val="3735"/>
              </a:lnSpc>
              <a:spcBef>
                <a:spcPts val="1725"/>
              </a:spcBef>
            </a:pPr>
            <a:r>
              <a:rPr sz="3200" b="1" dirty="0">
                <a:solidFill>
                  <a:srgbClr val="FF0000"/>
                </a:solidFill>
                <a:latin typeface="Comic Sans MS"/>
                <a:cs typeface="Comic Sans MS"/>
              </a:rPr>
              <a:t>Casting</a:t>
            </a:r>
            <a:r>
              <a:rPr sz="3200" b="1" spc="-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dirty="0">
                <a:solidFill>
                  <a:srgbClr val="FF0000"/>
                </a:solidFill>
                <a:latin typeface="Comic Sans MS"/>
                <a:cs typeface="Comic Sans MS"/>
              </a:rPr>
              <a:t>pressure</a:t>
            </a:r>
            <a:endParaRPr sz="3200">
              <a:latin typeface="Comic Sans MS"/>
              <a:cs typeface="Comic Sans MS"/>
            </a:endParaRPr>
          </a:p>
          <a:p>
            <a:pPr marL="332740" indent="-320040">
              <a:lnSpc>
                <a:spcPts val="2400"/>
              </a:lnSpc>
              <a:buClr>
                <a:srgbClr val="EFAC00"/>
              </a:buClr>
              <a:buSzPct val="79545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200" b="1" spc="-5" dirty="0">
                <a:latin typeface="Comic Sans MS"/>
                <a:cs typeface="Comic Sans MS"/>
              </a:rPr>
              <a:t>To high pressure </a:t>
            </a:r>
            <a:r>
              <a:rPr sz="2200" spc="-5" dirty="0">
                <a:latin typeface="Comic Sans MS"/>
                <a:cs typeface="Comic Sans MS"/>
              </a:rPr>
              <a:t>– </a:t>
            </a:r>
            <a:r>
              <a:rPr sz="2200" spc="-10" dirty="0">
                <a:latin typeface="Comic Sans MS"/>
                <a:cs typeface="Comic Sans MS"/>
              </a:rPr>
              <a:t>rough </a:t>
            </a:r>
            <a:r>
              <a:rPr sz="2200" spc="-5" dirty="0">
                <a:latin typeface="Comic Sans MS"/>
                <a:cs typeface="Comic Sans MS"/>
              </a:rPr>
              <a:t>surface of </a:t>
            </a:r>
            <a:r>
              <a:rPr sz="2200" spc="-10" dirty="0">
                <a:latin typeface="Comic Sans MS"/>
                <a:cs typeface="Comic Sans MS"/>
              </a:rPr>
              <a:t>the</a:t>
            </a:r>
            <a:r>
              <a:rPr sz="2200" spc="110" dirty="0">
                <a:latin typeface="Comic Sans MS"/>
                <a:cs typeface="Comic Sans MS"/>
              </a:rPr>
              <a:t> </a:t>
            </a:r>
            <a:r>
              <a:rPr sz="2200" spc="-5" dirty="0">
                <a:latin typeface="Comic Sans MS"/>
                <a:cs typeface="Comic Sans MS"/>
              </a:rPr>
              <a:t>casting</a:t>
            </a:r>
            <a:endParaRPr sz="2200">
              <a:latin typeface="Comic Sans MS"/>
              <a:cs typeface="Comic Sans MS"/>
            </a:endParaRPr>
          </a:p>
          <a:p>
            <a:pPr marL="332740" indent="-320040">
              <a:lnSpc>
                <a:spcPts val="2375"/>
              </a:lnSpc>
              <a:buClr>
                <a:srgbClr val="EFAC00"/>
              </a:buClr>
              <a:buSzPct val="79545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200" b="1" spc="-5" dirty="0">
                <a:latin typeface="Comic Sans MS"/>
                <a:cs typeface="Comic Sans MS"/>
              </a:rPr>
              <a:t>To </a:t>
            </a:r>
            <a:r>
              <a:rPr sz="2200" b="1" spc="-10" dirty="0">
                <a:latin typeface="Comic Sans MS"/>
                <a:cs typeface="Comic Sans MS"/>
              </a:rPr>
              <a:t>low </a:t>
            </a:r>
            <a:r>
              <a:rPr sz="2200" b="1" spc="-5" dirty="0">
                <a:latin typeface="Comic Sans MS"/>
                <a:cs typeface="Comic Sans MS"/>
              </a:rPr>
              <a:t>pressure </a:t>
            </a:r>
            <a:r>
              <a:rPr sz="2200" spc="-5" dirty="0">
                <a:latin typeface="Comic Sans MS"/>
                <a:cs typeface="Comic Sans MS"/>
              </a:rPr>
              <a:t>– </a:t>
            </a:r>
            <a:r>
              <a:rPr sz="2200" spc="-10" dirty="0">
                <a:latin typeface="Comic Sans MS"/>
                <a:cs typeface="Comic Sans MS"/>
              </a:rPr>
              <a:t>incomplete</a:t>
            </a:r>
            <a:r>
              <a:rPr sz="2200" spc="50" dirty="0">
                <a:latin typeface="Comic Sans MS"/>
                <a:cs typeface="Comic Sans MS"/>
              </a:rPr>
              <a:t> </a:t>
            </a:r>
            <a:r>
              <a:rPr sz="2200" spc="-5" dirty="0">
                <a:latin typeface="Comic Sans MS"/>
                <a:cs typeface="Comic Sans MS"/>
              </a:rPr>
              <a:t>casting</a:t>
            </a:r>
            <a:endParaRPr sz="2200">
              <a:latin typeface="Comic Sans MS"/>
              <a:cs typeface="Comic Sans MS"/>
            </a:endParaRPr>
          </a:p>
          <a:p>
            <a:pPr marL="332740" indent="-320040">
              <a:lnSpc>
                <a:spcPts val="2375"/>
              </a:lnSpc>
              <a:buClr>
                <a:srgbClr val="EFAC00"/>
              </a:buClr>
              <a:buSzPct val="79545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200" spc="-10" dirty="0">
                <a:latin typeface="Comic Sans MS"/>
                <a:cs typeface="Comic Sans MS"/>
              </a:rPr>
              <a:t>Average </a:t>
            </a:r>
            <a:r>
              <a:rPr sz="2200" spc="-5" dirty="0">
                <a:latin typeface="Comic Sans MS"/>
                <a:cs typeface="Comic Sans MS"/>
              </a:rPr>
              <a:t>– </a:t>
            </a:r>
            <a:r>
              <a:rPr sz="2200" b="1" spc="-10" dirty="0">
                <a:latin typeface="Comic Sans MS"/>
                <a:cs typeface="Comic Sans MS"/>
              </a:rPr>
              <a:t>0.10 </a:t>
            </a:r>
            <a:r>
              <a:rPr sz="2200" b="1" spc="-5" dirty="0">
                <a:latin typeface="Comic Sans MS"/>
                <a:cs typeface="Comic Sans MS"/>
              </a:rPr>
              <a:t>to </a:t>
            </a:r>
            <a:r>
              <a:rPr sz="2200" b="1" spc="-10" dirty="0">
                <a:latin typeface="Comic Sans MS"/>
                <a:cs typeface="Comic Sans MS"/>
              </a:rPr>
              <a:t>0.14 </a:t>
            </a:r>
            <a:r>
              <a:rPr sz="2200" b="1" spc="-5" dirty="0">
                <a:latin typeface="Comic Sans MS"/>
                <a:cs typeface="Comic Sans MS"/>
              </a:rPr>
              <a:t>Mpa </a:t>
            </a:r>
            <a:r>
              <a:rPr sz="2200" spc="-5" dirty="0">
                <a:latin typeface="Comic Sans MS"/>
                <a:cs typeface="Comic Sans MS"/>
              </a:rPr>
              <a:t>in </a:t>
            </a:r>
            <a:r>
              <a:rPr sz="2200" dirty="0">
                <a:latin typeface="Comic Sans MS"/>
                <a:cs typeface="Comic Sans MS"/>
              </a:rPr>
              <a:t>an </a:t>
            </a:r>
            <a:r>
              <a:rPr sz="2200" b="1" spc="-5" dirty="0">
                <a:latin typeface="Comic Sans MS"/>
                <a:cs typeface="Comic Sans MS"/>
              </a:rPr>
              <a:t>air pressure machine</a:t>
            </a:r>
            <a:r>
              <a:rPr sz="2200" b="1" spc="-254" dirty="0">
                <a:latin typeface="Comic Sans MS"/>
                <a:cs typeface="Comic Sans MS"/>
              </a:rPr>
              <a:t> </a:t>
            </a:r>
            <a:r>
              <a:rPr sz="2200" spc="-5" dirty="0">
                <a:latin typeface="Comic Sans MS"/>
                <a:cs typeface="Comic Sans MS"/>
              </a:rPr>
              <a:t>and</a:t>
            </a:r>
            <a:endParaRPr sz="2200">
              <a:latin typeface="Comic Sans MS"/>
              <a:cs typeface="Comic Sans MS"/>
            </a:endParaRPr>
          </a:p>
          <a:p>
            <a:pPr marL="1442085">
              <a:lnSpc>
                <a:spcPts val="2375"/>
              </a:lnSpc>
              <a:tabLst>
                <a:tab pos="1725295" algn="l"/>
              </a:tabLst>
            </a:pPr>
            <a:r>
              <a:rPr sz="2200" spc="-5" dirty="0">
                <a:latin typeface="Comic Sans MS"/>
                <a:cs typeface="Comic Sans MS"/>
              </a:rPr>
              <a:t>-	</a:t>
            </a:r>
            <a:r>
              <a:rPr sz="2200" b="1" spc="-5" dirty="0">
                <a:latin typeface="Comic Sans MS"/>
                <a:cs typeface="Comic Sans MS"/>
              </a:rPr>
              <a:t>3 to 4 </a:t>
            </a:r>
            <a:r>
              <a:rPr sz="2200" b="1" spc="-10" dirty="0">
                <a:latin typeface="Comic Sans MS"/>
                <a:cs typeface="Comic Sans MS"/>
              </a:rPr>
              <a:t>turns </a:t>
            </a:r>
            <a:r>
              <a:rPr sz="2200" spc="-5" dirty="0">
                <a:latin typeface="Comic Sans MS"/>
                <a:cs typeface="Comic Sans MS"/>
              </a:rPr>
              <a:t>of </a:t>
            </a:r>
            <a:r>
              <a:rPr sz="2200" spc="-10" dirty="0">
                <a:latin typeface="Comic Sans MS"/>
                <a:cs typeface="Comic Sans MS"/>
              </a:rPr>
              <a:t>the </a:t>
            </a:r>
            <a:r>
              <a:rPr sz="2200" spc="-5" dirty="0">
                <a:latin typeface="Comic Sans MS"/>
                <a:cs typeface="Comic Sans MS"/>
              </a:rPr>
              <a:t>spring in </a:t>
            </a:r>
            <a:r>
              <a:rPr sz="2200" b="1" spc="-5" dirty="0">
                <a:latin typeface="Comic Sans MS"/>
                <a:cs typeface="Comic Sans MS"/>
              </a:rPr>
              <a:t>centrifugal</a:t>
            </a:r>
            <a:r>
              <a:rPr sz="2200" b="1" spc="100" dirty="0">
                <a:latin typeface="Comic Sans MS"/>
                <a:cs typeface="Comic Sans MS"/>
              </a:rPr>
              <a:t> </a:t>
            </a:r>
            <a:r>
              <a:rPr sz="2200" b="1" spc="-5" dirty="0">
                <a:latin typeface="Comic Sans MS"/>
                <a:cs typeface="Comic Sans MS"/>
              </a:rPr>
              <a:t>casting</a:t>
            </a:r>
            <a:endParaRPr sz="2200">
              <a:latin typeface="Comic Sans MS"/>
              <a:cs typeface="Comic Sans MS"/>
            </a:endParaRPr>
          </a:p>
          <a:p>
            <a:pPr marL="1863089">
              <a:lnSpc>
                <a:spcPts val="2510"/>
              </a:lnSpc>
            </a:pPr>
            <a:r>
              <a:rPr sz="2200" spc="-5" dirty="0">
                <a:latin typeface="Comic Sans MS"/>
                <a:cs typeface="Comic Sans MS"/>
              </a:rPr>
              <a:t>machine.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4558" cy="89877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7986395" cy="344709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Temperature of the alloy: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If alloy is heated too high- surface roughness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Too less- improper melting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Composition of the investment: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Ratio of binder to quartz influences surface texture of casting</a:t>
            </a: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" y="1463420"/>
            <a:ext cx="28594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Foreign</a:t>
            </a:r>
            <a:r>
              <a:rPr sz="3200" b="1" spc="-7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bodies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612" y="1920621"/>
            <a:ext cx="8338820" cy="423291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32740" marR="5080" indent="-320040">
              <a:lnSpc>
                <a:spcPct val="90100"/>
              </a:lnSpc>
              <a:spcBef>
                <a:spcPts val="385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spc="-5" dirty="0">
                <a:latin typeface="Comic Sans MS"/>
                <a:cs typeface="Comic Sans MS"/>
              </a:rPr>
              <a:t>Any casting that </a:t>
            </a:r>
            <a:r>
              <a:rPr sz="2400" dirty="0">
                <a:latin typeface="Comic Sans MS"/>
                <a:cs typeface="Comic Sans MS"/>
              </a:rPr>
              <a:t>shows sharp, well- </a:t>
            </a:r>
            <a:r>
              <a:rPr sz="2400" spc="-5" dirty="0">
                <a:latin typeface="Comic Sans MS"/>
                <a:cs typeface="Comic Sans MS"/>
              </a:rPr>
              <a:t>defined deficiencies  indicates the </a:t>
            </a:r>
            <a:r>
              <a:rPr sz="2400" dirty="0">
                <a:latin typeface="Comic Sans MS"/>
                <a:cs typeface="Comic Sans MS"/>
              </a:rPr>
              <a:t>presence of </a:t>
            </a:r>
            <a:r>
              <a:rPr sz="2400" spc="-5" dirty="0">
                <a:latin typeface="Comic Sans MS"/>
                <a:cs typeface="Comic Sans MS"/>
              </a:rPr>
              <a:t>some foreign particles in the  mold. </a:t>
            </a:r>
            <a:r>
              <a:rPr sz="2400" dirty="0">
                <a:latin typeface="Comic Sans MS"/>
                <a:cs typeface="Comic Sans MS"/>
              </a:rPr>
              <a:t>They </a:t>
            </a:r>
            <a:r>
              <a:rPr sz="2400" spc="-5" dirty="0">
                <a:latin typeface="Comic Sans MS"/>
                <a:cs typeface="Comic Sans MS"/>
              </a:rPr>
              <a:t>may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be:</a:t>
            </a:r>
            <a:endParaRPr sz="2400">
              <a:latin typeface="Comic Sans MS"/>
              <a:cs typeface="Comic Sans MS"/>
            </a:endParaRPr>
          </a:p>
          <a:p>
            <a:pPr marL="1024890" lvl="1" indent="-217170">
              <a:lnSpc>
                <a:spcPts val="2450"/>
              </a:lnSpc>
              <a:buChar char="-"/>
              <a:tabLst>
                <a:tab pos="1025525" algn="l"/>
              </a:tabLst>
            </a:pPr>
            <a:r>
              <a:rPr sz="2400" dirty="0">
                <a:latin typeface="Comic Sans MS"/>
                <a:cs typeface="Comic Sans MS"/>
              </a:rPr>
              <a:t>Pieces of </a:t>
            </a:r>
            <a:r>
              <a:rPr sz="2400" spc="-5" dirty="0">
                <a:latin typeface="Comic Sans MS"/>
                <a:cs typeface="Comic Sans MS"/>
              </a:rPr>
              <a:t>the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investment</a:t>
            </a:r>
            <a:endParaRPr sz="2400">
              <a:latin typeface="Comic Sans MS"/>
              <a:cs typeface="Comic Sans MS"/>
            </a:endParaRPr>
          </a:p>
          <a:p>
            <a:pPr marL="1024890" lvl="1" indent="-217170">
              <a:lnSpc>
                <a:spcPts val="2590"/>
              </a:lnSpc>
              <a:buChar char="-"/>
              <a:tabLst>
                <a:tab pos="1025525" algn="l"/>
              </a:tabLst>
            </a:pPr>
            <a:r>
              <a:rPr sz="2400" spc="-5" dirty="0">
                <a:latin typeface="Comic Sans MS"/>
                <a:cs typeface="Comic Sans MS"/>
              </a:rPr>
              <a:t>Bits </a:t>
            </a:r>
            <a:r>
              <a:rPr sz="2400" dirty="0">
                <a:latin typeface="Comic Sans MS"/>
                <a:cs typeface="Comic Sans MS"/>
              </a:rPr>
              <a:t>of </a:t>
            </a:r>
            <a:r>
              <a:rPr sz="2400" spc="-5" dirty="0">
                <a:latin typeface="Comic Sans MS"/>
                <a:cs typeface="Comic Sans MS"/>
              </a:rPr>
              <a:t>the </a:t>
            </a:r>
            <a:r>
              <a:rPr sz="2400" dirty="0">
                <a:latin typeface="Comic Sans MS"/>
                <a:cs typeface="Comic Sans MS"/>
              </a:rPr>
              <a:t>carbon </a:t>
            </a:r>
            <a:r>
              <a:rPr sz="2400" spc="-5" dirty="0">
                <a:latin typeface="Comic Sans MS"/>
                <a:cs typeface="Comic Sans MS"/>
              </a:rPr>
              <a:t>from the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flux</a:t>
            </a:r>
            <a:endParaRPr sz="2400">
              <a:latin typeface="Comic Sans MS"/>
              <a:cs typeface="Comic Sans MS"/>
            </a:endParaRPr>
          </a:p>
          <a:p>
            <a:pPr marL="332740" marR="104775" lvl="1" indent="475615">
              <a:lnSpc>
                <a:spcPts val="2590"/>
              </a:lnSpc>
              <a:spcBef>
                <a:spcPts val="185"/>
              </a:spcBef>
              <a:buChar char="-"/>
              <a:tabLst>
                <a:tab pos="1025525" algn="l"/>
              </a:tabLst>
            </a:pPr>
            <a:r>
              <a:rPr sz="2400" spc="-5" dirty="0">
                <a:latin typeface="Comic Sans MS"/>
                <a:cs typeface="Comic Sans MS"/>
              </a:rPr>
              <a:t>Sulfur components from </a:t>
            </a:r>
            <a:r>
              <a:rPr sz="2400" dirty="0">
                <a:latin typeface="Comic Sans MS"/>
                <a:cs typeface="Comic Sans MS"/>
              </a:rPr>
              <a:t>– </a:t>
            </a:r>
            <a:r>
              <a:rPr sz="2400" spc="-10" dirty="0">
                <a:latin typeface="Comic Sans MS"/>
                <a:cs typeface="Comic Sans MS"/>
              </a:rPr>
              <a:t>decomposition </a:t>
            </a:r>
            <a:r>
              <a:rPr sz="2400" dirty="0">
                <a:latin typeface="Comic Sans MS"/>
                <a:cs typeface="Comic Sans MS"/>
              </a:rPr>
              <a:t>of </a:t>
            </a:r>
            <a:r>
              <a:rPr sz="2400" spc="-5" dirty="0">
                <a:latin typeface="Comic Sans MS"/>
                <a:cs typeface="Comic Sans MS"/>
              </a:rPr>
              <a:t>the  gypsum investment </a:t>
            </a:r>
            <a:r>
              <a:rPr sz="2400" spc="-10" dirty="0">
                <a:latin typeface="Comic Sans MS"/>
                <a:cs typeface="Comic Sans MS"/>
              </a:rPr>
              <a:t>and </a:t>
            </a:r>
            <a:r>
              <a:rPr sz="2400" dirty="0">
                <a:latin typeface="Comic Sans MS"/>
                <a:cs typeface="Comic Sans MS"/>
              </a:rPr>
              <a:t>high </a:t>
            </a:r>
            <a:r>
              <a:rPr sz="2400" spc="-5" dirty="0">
                <a:latin typeface="Comic Sans MS"/>
                <a:cs typeface="Comic Sans MS"/>
              </a:rPr>
              <a:t>sulfur </a:t>
            </a:r>
            <a:r>
              <a:rPr sz="2400" dirty="0">
                <a:latin typeface="Comic Sans MS"/>
                <a:cs typeface="Comic Sans MS"/>
              </a:rPr>
              <a:t>content </a:t>
            </a:r>
            <a:r>
              <a:rPr sz="2400" spc="-5" dirty="0">
                <a:latin typeface="Comic Sans MS"/>
                <a:cs typeface="Comic Sans MS"/>
              </a:rPr>
              <a:t>torch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flame</a:t>
            </a:r>
            <a:r>
              <a:rPr sz="1800" spc="-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buFont typeface="Comic Sans MS"/>
              <a:buChar char="-"/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ts val="3720"/>
              </a:lnSpc>
            </a:pPr>
            <a:r>
              <a:rPr sz="3200" b="1" dirty="0">
                <a:solidFill>
                  <a:srgbClr val="FF0000"/>
                </a:solidFill>
                <a:latin typeface="Comic Sans MS"/>
                <a:cs typeface="Comic Sans MS"/>
              </a:rPr>
              <a:t>Pattern</a:t>
            </a:r>
            <a:r>
              <a:rPr sz="3200" b="1" spc="-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dirty="0">
                <a:solidFill>
                  <a:srgbClr val="FF0000"/>
                </a:solidFill>
                <a:latin typeface="Comic Sans MS"/>
                <a:cs typeface="Comic Sans MS"/>
              </a:rPr>
              <a:t>position</a:t>
            </a:r>
            <a:endParaRPr sz="3200">
              <a:latin typeface="Comic Sans MS"/>
              <a:cs typeface="Comic Sans MS"/>
            </a:endParaRPr>
          </a:p>
          <a:p>
            <a:pPr marL="332740" indent="-320040">
              <a:lnSpc>
                <a:spcPts val="2615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>
                <a:latin typeface="Comic Sans MS"/>
                <a:cs typeface="Comic Sans MS"/>
              </a:rPr>
              <a:t>Should </a:t>
            </a:r>
            <a:r>
              <a:rPr sz="2400" spc="-5" dirty="0">
                <a:latin typeface="Comic Sans MS"/>
                <a:cs typeface="Comic Sans MS"/>
              </a:rPr>
              <a:t>not </a:t>
            </a:r>
            <a:r>
              <a:rPr sz="2400" dirty="0">
                <a:latin typeface="Comic Sans MS"/>
                <a:cs typeface="Comic Sans MS"/>
              </a:rPr>
              <a:t>place </a:t>
            </a:r>
            <a:r>
              <a:rPr sz="2400" spc="-5" dirty="0">
                <a:latin typeface="Comic Sans MS"/>
                <a:cs typeface="Comic Sans MS"/>
              </a:rPr>
              <a:t>too </a:t>
            </a:r>
            <a:r>
              <a:rPr sz="2400" dirty="0">
                <a:latin typeface="Comic Sans MS"/>
                <a:cs typeface="Comic Sans MS"/>
              </a:rPr>
              <a:t>close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together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ts val="2595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spc="-5" dirty="0">
                <a:latin typeface="Comic Sans MS"/>
                <a:cs typeface="Comic Sans MS"/>
              </a:rPr>
              <a:t>Should not </a:t>
            </a:r>
            <a:r>
              <a:rPr sz="2400" dirty="0">
                <a:latin typeface="Comic Sans MS"/>
                <a:cs typeface="Comic Sans MS"/>
              </a:rPr>
              <a:t>place </a:t>
            </a:r>
            <a:r>
              <a:rPr sz="2400" spc="-5" dirty="0">
                <a:latin typeface="Comic Sans MS"/>
                <a:cs typeface="Comic Sans MS"/>
              </a:rPr>
              <a:t>many patterns in same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plane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ts val="2735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spc="-5" dirty="0">
                <a:latin typeface="Comic Sans MS"/>
                <a:cs typeface="Comic Sans MS"/>
              </a:rPr>
              <a:t>Space between the pattern is atleast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3mm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" y="303403"/>
            <a:ext cx="5386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C000"/>
                </a:solidFill>
                <a:latin typeface="Comic Sans MS"/>
                <a:cs typeface="Comic Sans MS"/>
              </a:rPr>
              <a:t>Impact </a:t>
            </a:r>
            <a:r>
              <a:rPr sz="4000" b="1" spc="-5" dirty="0">
                <a:solidFill>
                  <a:srgbClr val="FFC000"/>
                </a:solidFill>
                <a:latin typeface="Comic Sans MS"/>
                <a:cs typeface="Comic Sans MS"/>
              </a:rPr>
              <a:t>of metal</a:t>
            </a:r>
            <a:r>
              <a:rPr sz="4000" b="1" spc="5" dirty="0">
                <a:solidFill>
                  <a:srgbClr val="FFC000"/>
                </a:solidFill>
                <a:latin typeface="Comic Sans MS"/>
                <a:cs typeface="Comic Sans MS"/>
              </a:rPr>
              <a:t> </a:t>
            </a:r>
            <a:r>
              <a:rPr sz="4000" b="1" spc="-5" dirty="0">
                <a:solidFill>
                  <a:srgbClr val="FFC000"/>
                </a:solidFill>
                <a:latin typeface="Comic Sans MS"/>
                <a:cs typeface="Comic Sans MS"/>
              </a:rPr>
              <a:t>alloy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612" y="1545716"/>
            <a:ext cx="8363584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b="1" dirty="0">
                <a:latin typeface="Comic Sans MS"/>
                <a:cs typeface="Comic Sans MS"/>
              </a:rPr>
              <a:t>Cause:</a:t>
            </a:r>
            <a:endParaRPr sz="2400">
              <a:latin typeface="Comic Sans MS"/>
              <a:cs typeface="Comic Sans MS"/>
            </a:endParaRPr>
          </a:p>
          <a:p>
            <a:pPr marL="332740" marR="5080" indent="-320040">
              <a:lnSpc>
                <a:spcPct val="90100"/>
              </a:lnSpc>
              <a:spcBef>
                <a:spcPts val="14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  <a:tab pos="3011805" algn="l"/>
              </a:tabLst>
            </a:pPr>
            <a:r>
              <a:rPr sz="2400" dirty="0">
                <a:latin typeface="Comic Sans MS"/>
                <a:cs typeface="Comic Sans MS"/>
              </a:rPr>
              <a:t>The </a:t>
            </a:r>
            <a:r>
              <a:rPr sz="2400" spc="-5" dirty="0">
                <a:latin typeface="Comic Sans MS"/>
                <a:cs typeface="Comic Sans MS"/>
              </a:rPr>
              <a:t>direct impact </a:t>
            </a:r>
            <a:r>
              <a:rPr sz="2400" dirty="0">
                <a:latin typeface="Comic Sans MS"/>
                <a:cs typeface="Comic Sans MS"/>
              </a:rPr>
              <a:t>of molten alloy on </a:t>
            </a:r>
            <a:r>
              <a:rPr sz="2400" spc="-5" dirty="0">
                <a:latin typeface="Comic Sans MS"/>
                <a:cs typeface="Comic Sans MS"/>
              </a:rPr>
              <a:t>the weak portion </a:t>
            </a:r>
            <a:r>
              <a:rPr sz="2400" dirty="0">
                <a:latin typeface="Comic Sans MS"/>
                <a:cs typeface="Comic Sans MS"/>
              </a:rPr>
              <a:t>of  </a:t>
            </a:r>
            <a:r>
              <a:rPr sz="2400" spc="-5" dirty="0">
                <a:latin typeface="Comic Sans MS"/>
                <a:cs typeface="Comic Sans MS"/>
              </a:rPr>
              <a:t>the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mold surface,	</a:t>
            </a:r>
            <a:r>
              <a:rPr sz="2400" spc="-5" dirty="0">
                <a:latin typeface="Comic Sans MS"/>
                <a:cs typeface="Comic Sans MS"/>
              </a:rPr>
              <a:t>may fracture </a:t>
            </a:r>
            <a:r>
              <a:rPr sz="2400" dirty="0">
                <a:latin typeface="Comic Sans MS"/>
                <a:cs typeface="Comic Sans MS"/>
              </a:rPr>
              <a:t>or </a:t>
            </a:r>
            <a:r>
              <a:rPr sz="2400" spc="-5" dirty="0">
                <a:latin typeface="Comic Sans MS"/>
                <a:cs typeface="Comic Sans MS"/>
              </a:rPr>
              <a:t>abrade the mold  </a:t>
            </a:r>
            <a:r>
              <a:rPr sz="2400" dirty="0">
                <a:latin typeface="Comic Sans MS"/>
                <a:cs typeface="Comic Sans MS"/>
              </a:rPr>
              <a:t>surface </a:t>
            </a:r>
            <a:r>
              <a:rPr sz="2400" spc="-5" dirty="0">
                <a:latin typeface="Comic Sans MS"/>
                <a:cs typeface="Comic Sans MS"/>
              </a:rPr>
              <a:t>regardless </a:t>
            </a:r>
            <a:r>
              <a:rPr sz="2400" dirty="0">
                <a:latin typeface="Comic Sans MS"/>
                <a:cs typeface="Comic Sans MS"/>
              </a:rPr>
              <a:t>of </a:t>
            </a:r>
            <a:r>
              <a:rPr sz="2400" spc="-5" dirty="0">
                <a:latin typeface="Comic Sans MS"/>
                <a:cs typeface="Comic Sans MS"/>
              </a:rPr>
              <a:t>its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bulk.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ts val="2450"/>
              </a:lnSpc>
            </a:pPr>
            <a:r>
              <a:rPr sz="2400" spc="-5" dirty="0">
                <a:latin typeface="Comic Sans MS"/>
                <a:cs typeface="Comic Sans MS"/>
              </a:rPr>
              <a:t>Prevented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by:</a:t>
            </a:r>
            <a:endParaRPr sz="2400">
              <a:latin typeface="Comic Sans MS"/>
              <a:cs typeface="Comic Sans MS"/>
            </a:endParaRPr>
          </a:p>
          <a:p>
            <a:pPr marL="332740" marR="215265" indent="-320040">
              <a:lnSpc>
                <a:spcPts val="2590"/>
              </a:lnSpc>
              <a:spcBef>
                <a:spcPts val="185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>
                <a:latin typeface="Comic Sans MS"/>
                <a:cs typeface="Comic Sans MS"/>
              </a:rPr>
              <a:t>This </a:t>
            </a:r>
            <a:r>
              <a:rPr sz="2400" spc="-5" dirty="0">
                <a:latin typeface="Comic Sans MS"/>
                <a:cs typeface="Comic Sans MS"/>
              </a:rPr>
              <a:t>type </a:t>
            </a:r>
            <a:r>
              <a:rPr sz="2400" dirty="0">
                <a:latin typeface="Comic Sans MS"/>
                <a:cs typeface="Comic Sans MS"/>
              </a:rPr>
              <a:t>of surface </a:t>
            </a:r>
            <a:r>
              <a:rPr sz="2400" spc="-5" dirty="0">
                <a:latin typeface="Comic Sans MS"/>
                <a:cs typeface="Comic Sans MS"/>
              </a:rPr>
              <a:t>roughness </a:t>
            </a:r>
            <a:r>
              <a:rPr sz="2400" dirty="0">
                <a:latin typeface="Comic Sans MS"/>
                <a:cs typeface="Comic Sans MS"/>
              </a:rPr>
              <a:t>or </a:t>
            </a:r>
            <a:r>
              <a:rPr sz="2400" spc="-5" dirty="0">
                <a:latin typeface="Comic Sans MS"/>
                <a:cs typeface="Comic Sans MS"/>
              </a:rPr>
              <a:t>irregularities </a:t>
            </a:r>
            <a:r>
              <a:rPr sz="2400" dirty="0">
                <a:latin typeface="Comic Sans MS"/>
                <a:cs typeface="Comic Sans MS"/>
              </a:rPr>
              <a:t>can</a:t>
            </a:r>
            <a:r>
              <a:rPr sz="2400" spc="-1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  </a:t>
            </a:r>
            <a:r>
              <a:rPr sz="2400" spc="-5" dirty="0">
                <a:latin typeface="Comic Sans MS"/>
                <a:cs typeface="Comic Sans MS"/>
              </a:rPr>
              <a:t>avoided </a:t>
            </a:r>
            <a:r>
              <a:rPr sz="2400" dirty="0">
                <a:latin typeface="Comic Sans MS"/>
                <a:cs typeface="Comic Sans MS"/>
              </a:rPr>
              <a:t>by proper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spruing.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ts val="2345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>
                <a:latin typeface="Comic Sans MS"/>
                <a:cs typeface="Comic Sans MS"/>
              </a:rPr>
              <a:t>Placement of </a:t>
            </a:r>
            <a:r>
              <a:rPr sz="2400" spc="-5" dirty="0">
                <a:latin typeface="Comic Sans MS"/>
                <a:cs typeface="Comic Sans MS"/>
              </a:rPr>
              <a:t>sprue </a:t>
            </a:r>
            <a:r>
              <a:rPr sz="2400" dirty="0">
                <a:latin typeface="Comic Sans MS"/>
                <a:cs typeface="Comic Sans MS"/>
              </a:rPr>
              <a:t>at </a:t>
            </a:r>
            <a:r>
              <a:rPr sz="2400" spc="-5" dirty="0">
                <a:latin typeface="Comic Sans MS"/>
                <a:cs typeface="Comic Sans MS"/>
              </a:rPr>
              <a:t>45</a:t>
            </a:r>
            <a:r>
              <a:rPr sz="2400" spc="-8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degree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ts val="3504"/>
              </a:lnSpc>
            </a:pP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Carbon</a:t>
            </a:r>
            <a:r>
              <a:rPr sz="3200" b="1" spc="-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inclusions</a:t>
            </a:r>
            <a:endParaRPr sz="3200">
              <a:latin typeface="Comic Sans MS"/>
              <a:cs typeface="Comic Sans MS"/>
            </a:endParaRPr>
          </a:p>
          <a:p>
            <a:pPr marL="332740" indent="-320040">
              <a:lnSpc>
                <a:spcPts val="2615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  <a:tab pos="2416175" algn="l"/>
              </a:tabLst>
            </a:pPr>
            <a:r>
              <a:rPr sz="2400" dirty="0">
                <a:latin typeface="Comic Sans MS"/>
                <a:cs typeface="Comic Sans MS"/>
              </a:rPr>
              <a:t>Carbon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from-	</a:t>
            </a:r>
            <a:r>
              <a:rPr sz="2400" dirty="0">
                <a:latin typeface="Comic Sans MS"/>
                <a:cs typeface="Comic Sans MS"/>
              </a:rPr>
              <a:t>carbon</a:t>
            </a:r>
            <a:r>
              <a:rPr sz="2400" spc="-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crucible,</a:t>
            </a:r>
            <a:endParaRPr sz="2400">
              <a:latin typeface="Comic Sans MS"/>
              <a:cs typeface="Comic Sans MS"/>
            </a:endParaRPr>
          </a:p>
          <a:p>
            <a:pPr marL="2580640" lvl="1" indent="-217170">
              <a:lnSpc>
                <a:spcPts val="2590"/>
              </a:lnSpc>
              <a:buChar char="-"/>
              <a:tabLst>
                <a:tab pos="2581275" algn="l"/>
              </a:tabLst>
            </a:pPr>
            <a:r>
              <a:rPr sz="2400" dirty="0">
                <a:latin typeface="Comic Sans MS"/>
                <a:cs typeface="Comic Sans MS"/>
              </a:rPr>
              <a:t>carbon containing</a:t>
            </a:r>
            <a:r>
              <a:rPr sz="2400" spc="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investment,</a:t>
            </a:r>
            <a:endParaRPr sz="2400">
              <a:latin typeface="Comic Sans MS"/>
              <a:cs typeface="Comic Sans MS"/>
            </a:endParaRPr>
          </a:p>
          <a:p>
            <a:pPr marL="332740" marR="908050" lvl="1" indent="2031364">
              <a:lnSpc>
                <a:spcPct val="90000"/>
              </a:lnSpc>
              <a:spcBef>
                <a:spcPts val="145"/>
              </a:spcBef>
              <a:tabLst>
                <a:tab pos="2581275" algn="l"/>
              </a:tabLst>
            </a:pPr>
            <a:r>
              <a:rPr sz="2400" spc="-5" dirty="0">
                <a:latin typeface="Comic Sans MS"/>
                <a:cs typeface="Comic Sans MS"/>
              </a:rPr>
              <a:t>improperly adjusted </a:t>
            </a:r>
            <a:r>
              <a:rPr sz="2400" dirty="0">
                <a:latin typeface="Comic Sans MS"/>
                <a:cs typeface="Comic Sans MS"/>
              </a:rPr>
              <a:t>torch– can be  absorbed </a:t>
            </a:r>
            <a:r>
              <a:rPr sz="2400" spc="-5" dirty="0">
                <a:latin typeface="Comic Sans MS"/>
                <a:cs typeface="Comic Sans MS"/>
              </a:rPr>
              <a:t>by the alloys during </a:t>
            </a:r>
            <a:r>
              <a:rPr sz="2400" spc="-5">
                <a:latin typeface="Comic Sans MS"/>
                <a:cs typeface="Comic Sans MS"/>
              </a:rPr>
              <a:t>casting result</a:t>
            </a:r>
            <a:r>
              <a:rPr lang="en-US" sz="2400" spc="-5" dirty="0" err="1">
                <a:latin typeface="Comic Sans MS"/>
                <a:cs typeface="Comic Sans MS"/>
              </a:rPr>
              <a:t>ing</a:t>
            </a:r>
            <a:r>
              <a:rPr sz="2400" spc="-5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in  formation </a:t>
            </a:r>
            <a:r>
              <a:rPr sz="2400" dirty="0">
                <a:latin typeface="Comic Sans MS"/>
                <a:cs typeface="Comic Sans MS"/>
              </a:rPr>
              <a:t>of </a:t>
            </a:r>
            <a:r>
              <a:rPr sz="2400" spc="-5" dirty="0">
                <a:latin typeface="Comic Sans MS"/>
                <a:cs typeface="Comic Sans MS"/>
              </a:rPr>
              <a:t>carbides </a:t>
            </a:r>
            <a:r>
              <a:rPr sz="2400" dirty="0">
                <a:latin typeface="Comic Sans MS"/>
                <a:cs typeface="Comic Sans MS"/>
              </a:rPr>
              <a:t>or </a:t>
            </a:r>
            <a:r>
              <a:rPr sz="2400" spc="-5" dirty="0">
                <a:latin typeface="Comic Sans MS"/>
                <a:cs typeface="Comic Sans MS"/>
              </a:rPr>
              <a:t>visible </a:t>
            </a:r>
            <a:r>
              <a:rPr sz="2400" dirty="0">
                <a:latin typeface="Comic Sans MS"/>
                <a:cs typeface="Comic Sans MS"/>
              </a:rPr>
              <a:t>carbon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inclusion.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6850" y="0"/>
            <a:ext cx="3514725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548510"/>
            <a:ext cx="47174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omic Sans MS"/>
                <a:cs typeface="Comic Sans MS"/>
              </a:rPr>
              <a:t>Classified as</a:t>
            </a:r>
            <a:r>
              <a:rPr sz="3600" b="1" spc="-110" dirty="0">
                <a:latin typeface="Comic Sans MS"/>
                <a:cs typeface="Comic Sans MS"/>
              </a:rPr>
              <a:t> </a:t>
            </a:r>
            <a:r>
              <a:rPr sz="3600" b="1" spc="-5" dirty="0">
                <a:latin typeface="Comic Sans MS"/>
                <a:cs typeface="Comic Sans MS"/>
              </a:rPr>
              <a:t>follows: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439746"/>
            <a:ext cx="5501640" cy="20789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0855" indent="-478790">
              <a:lnSpc>
                <a:spcPts val="3570"/>
              </a:lnSpc>
              <a:spcBef>
                <a:spcPts val="105"/>
              </a:spcBef>
              <a:buSzPct val="75000"/>
              <a:buAutoNum type="romanUcPeriod"/>
              <a:tabLst>
                <a:tab pos="491490" algn="l"/>
              </a:tabLst>
            </a:pPr>
            <a:r>
              <a:rPr sz="3200" b="1" spc="-5" dirty="0">
                <a:latin typeface="Comic Sans MS"/>
                <a:cs typeface="Comic Sans MS"/>
              </a:rPr>
              <a:t>Solidification</a:t>
            </a:r>
            <a:r>
              <a:rPr sz="3200" b="1" spc="-1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defects</a:t>
            </a:r>
            <a:endParaRPr sz="3200">
              <a:latin typeface="Comic Sans MS"/>
              <a:cs typeface="Comic Sans MS"/>
            </a:endParaRPr>
          </a:p>
          <a:p>
            <a:pPr marL="1410970" lvl="1" indent="-484505">
              <a:lnSpc>
                <a:spcPts val="2320"/>
              </a:lnSpc>
              <a:buAutoNum type="alphaUcPeriod"/>
              <a:tabLst>
                <a:tab pos="1411605" algn="l"/>
              </a:tabLst>
            </a:pPr>
            <a:r>
              <a:rPr sz="2400" b="1" dirty="0">
                <a:latin typeface="Comic Sans MS"/>
                <a:cs typeface="Comic Sans MS"/>
              </a:rPr>
              <a:t>localized shrinkage</a:t>
            </a:r>
            <a:r>
              <a:rPr sz="2400" b="1" spc="-95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porosity</a:t>
            </a:r>
            <a:endParaRPr sz="2400">
              <a:latin typeface="Comic Sans MS"/>
              <a:cs typeface="Comic Sans MS"/>
            </a:endParaRPr>
          </a:p>
          <a:p>
            <a:pPr marL="1380490" lvl="1" indent="-454025">
              <a:lnSpc>
                <a:spcPts val="2590"/>
              </a:lnSpc>
              <a:buAutoNum type="alphaUcPeriod"/>
              <a:tabLst>
                <a:tab pos="1381125" algn="l"/>
              </a:tabLst>
            </a:pPr>
            <a:r>
              <a:rPr sz="2400" b="1" dirty="0">
                <a:latin typeface="Comic Sans MS"/>
                <a:cs typeface="Comic Sans MS"/>
              </a:rPr>
              <a:t>Micro</a:t>
            </a:r>
            <a:r>
              <a:rPr sz="2400" b="1" spc="-10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porosity</a:t>
            </a:r>
            <a:endParaRPr sz="2400">
              <a:latin typeface="Comic Sans MS"/>
              <a:cs typeface="Comic Sans MS"/>
            </a:endParaRPr>
          </a:p>
          <a:p>
            <a:pPr marL="608330" indent="-596265">
              <a:lnSpc>
                <a:spcPts val="3570"/>
              </a:lnSpc>
              <a:spcBef>
                <a:spcPts val="1505"/>
              </a:spcBef>
              <a:buSzPct val="75000"/>
              <a:buAutoNum type="romanUcPeriod"/>
              <a:tabLst>
                <a:tab pos="608965" algn="l"/>
              </a:tabLst>
            </a:pPr>
            <a:r>
              <a:rPr sz="3200" b="1" dirty="0">
                <a:latin typeface="Comic Sans MS"/>
                <a:cs typeface="Comic Sans MS"/>
              </a:rPr>
              <a:t>Trapped</a:t>
            </a:r>
            <a:r>
              <a:rPr sz="3200" b="1" spc="-4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gases</a:t>
            </a:r>
            <a:endParaRPr sz="3200">
              <a:latin typeface="Comic Sans MS"/>
              <a:cs typeface="Comic Sans MS"/>
            </a:endParaRPr>
          </a:p>
          <a:p>
            <a:pPr marL="954405">
              <a:lnSpc>
                <a:spcPts val="2610"/>
              </a:lnSpc>
            </a:pPr>
            <a:r>
              <a:rPr sz="2400" b="1" spc="-5" dirty="0">
                <a:latin typeface="Comic Sans MS"/>
                <a:cs typeface="Comic Sans MS"/>
              </a:rPr>
              <a:t>A. </a:t>
            </a:r>
            <a:r>
              <a:rPr sz="2400" b="1" dirty="0">
                <a:latin typeface="Comic Sans MS"/>
                <a:cs typeface="Comic Sans MS"/>
              </a:rPr>
              <a:t>pin hole</a:t>
            </a:r>
            <a:r>
              <a:rPr sz="2400" b="1" spc="-20" dirty="0">
                <a:latin typeface="Comic Sans MS"/>
                <a:cs typeface="Comic Sans MS"/>
              </a:rPr>
              <a:t> </a:t>
            </a:r>
            <a:r>
              <a:rPr sz="2400" b="1" spc="-10" dirty="0">
                <a:latin typeface="Comic Sans MS"/>
                <a:cs typeface="Comic Sans MS"/>
              </a:rPr>
              <a:t>porosity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876" y="4420361"/>
            <a:ext cx="3599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omic Sans MS"/>
                <a:cs typeface="Comic Sans MS"/>
              </a:rPr>
              <a:t>B. </a:t>
            </a:r>
            <a:r>
              <a:rPr sz="2400" b="1" dirty="0">
                <a:latin typeface="Comic Sans MS"/>
                <a:cs typeface="Comic Sans MS"/>
              </a:rPr>
              <a:t>gas </a:t>
            </a:r>
            <a:r>
              <a:rPr sz="2400" b="1" spc="-5" dirty="0">
                <a:latin typeface="Comic Sans MS"/>
                <a:cs typeface="Comic Sans MS"/>
              </a:rPr>
              <a:t>inclusion</a:t>
            </a:r>
            <a:r>
              <a:rPr sz="2400" b="1" spc="-4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porosity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570311"/>
            <a:ext cx="4452620" cy="121285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954405">
              <a:lnSpc>
                <a:spcPct val="100000"/>
              </a:lnSpc>
              <a:spcBef>
                <a:spcPts val="1220"/>
              </a:spcBef>
            </a:pPr>
            <a:r>
              <a:rPr sz="2400" b="1" dirty="0">
                <a:latin typeface="Comic Sans MS"/>
                <a:cs typeface="Comic Sans MS"/>
              </a:rPr>
              <a:t>C. </a:t>
            </a:r>
            <a:r>
              <a:rPr sz="2400" b="1" spc="-5" dirty="0">
                <a:latin typeface="Comic Sans MS"/>
                <a:cs typeface="Comic Sans MS"/>
              </a:rPr>
              <a:t>sub </a:t>
            </a:r>
            <a:r>
              <a:rPr sz="2400" b="1" dirty="0">
                <a:latin typeface="Comic Sans MS"/>
                <a:cs typeface="Comic Sans MS"/>
              </a:rPr>
              <a:t>surface</a:t>
            </a:r>
            <a:r>
              <a:rPr sz="2400" b="1" spc="-8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porosity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z="2400" b="1" spc="-5" dirty="0">
                <a:latin typeface="Comic Sans MS"/>
                <a:cs typeface="Comic Sans MS"/>
              </a:rPr>
              <a:t>III</a:t>
            </a:r>
            <a:r>
              <a:rPr sz="3200" b="1" spc="-5" dirty="0">
                <a:latin typeface="Comic Sans MS"/>
                <a:cs typeface="Comic Sans MS"/>
              </a:rPr>
              <a:t>. Residual</a:t>
            </a:r>
            <a:r>
              <a:rPr sz="3200" b="1" spc="-1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air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160" y="553288"/>
            <a:ext cx="7664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C000"/>
                </a:solidFill>
                <a:latin typeface="Comic Sans MS"/>
                <a:cs typeface="Comic Sans MS"/>
              </a:rPr>
              <a:t>Localized shrinkage</a:t>
            </a:r>
            <a:r>
              <a:rPr sz="4400" b="1" spc="-35" dirty="0">
                <a:solidFill>
                  <a:srgbClr val="FFC000"/>
                </a:solidFill>
                <a:latin typeface="Comic Sans MS"/>
                <a:cs typeface="Comic Sans MS"/>
              </a:rPr>
              <a:t> </a:t>
            </a:r>
            <a:r>
              <a:rPr sz="4400" b="1" dirty="0">
                <a:solidFill>
                  <a:srgbClr val="FFC000"/>
                </a:solidFill>
                <a:latin typeface="Comic Sans MS"/>
                <a:cs typeface="Comic Sans MS"/>
              </a:rPr>
              <a:t>porosity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160" y="1603628"/>
            <a:ext cx="7484109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mic Sans MS"/>
                <a:cs typeface="Comic Sans MS"/>
              </a:rPr>
              <a:t>It is </a:t>
            </a:r>
            <a:r>
              <a:rPr sz="2400" dirty="0">
                <a:latin typeface="Comic Sans MS"/>
                <a:cs typeface="Comic Sans MS"/>
              </a:rPr>
              <a:t>caused </a:t>
            </a:r>
            <a:r>
              <a:rPr sz="2400" spc="-5" dirty="0">
                <a:latin typeface="Comic Sans MS"/>
                <a:cs typeface="Comic Sans MS"/>
              </a:rPr>
              <a:t>by </a:t>
            </a:r>
            <a:r>
              <a:rPr sz="2400" dirty="0">
                <a:latin typeface="Comic Sans MS"/>
                <a:cs typeface="Comic Sans MS"/>
              </a:rPr>
              <a:t>premature </a:t>
            </a:r>
            <a:r>
              <a:rPr sz="2400" spc="-5" dirty="0">
                <a:latin typeface="Comic Sans MS"/>
                <a:cs typeface="Comic Sans MS"/>
              </a:rPr>
              <a:t>termination </a:t>
            </a:r>
            <a:r>
              <a:rPr sz="2400" dirty="0">
                <a:latin typeface="Comic Sans MS"/>
                <a:cs typeface="Comic Sans MS"/>
              </a:rPr>
              <a:t>of </a:t>
            </a:r>
            <a:r>
              <a:rPr sz="2400" spc="-5" dirty="0">
                <a:latin typeface="Comic Sans MS"/>
                <a:cs typeface="Comic Sans MS"/>
              </a:rPr>
              <a:t>the </a:t>
            </a:r>
            <a:r>
              <a:rPr sz="2400" dirty="0">
                <a:latin typeface="Comic Sans MS"/>
                <a:cs typeface="Comic Sans MS"/>
              </a:rPr>
              <a:t>molten  metal </a:t>
            </a:r>
            <a:r>
              <a:rPr sz="2400" spc="-5" dirty="0">
                <a:latin typeface="Comic Sans MS"/>
                <a:cs typeface="Comic Sans MS"/>
              </a:rPr>
              <a:t>during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solidification.</a:t>
            </a:r>
            <a:endParaRPr sz="2400">
              <a:latin typeface="Comic Sans MS"/>
              <a:cs typeface="Comic Sans MS"/>
            </a:endParaRPr>
          </a:p>
          <a:p>
            <a:pPr marL="12700" marR="2763520">
              <a:lnSpc>
                <a:spcPct val="100000"/>
              </a:lnSpc>
            </a:pPr>
            <a:r>
              <a:rPr sz="2400" spc="-5" dirty="0">
                <a:latin typeface="Comic Sans MS"/>
                <a:cs typeface="Comic Sans MS"/>
              </a:rPr>
              <a:t>It </a:t>
            </a:r>
            <a:r>
              <a:rPr sz="2400" dirty="0">
                <a:latin typeface="Comic Sans MS"/>
                <a:cs typeface="Comic Sans MS"/>
              </a:rPr>
              <a:t>mainly </a:t>
            </a:r>
            <a:r>
              <a:rPr sz="2400" spc="-5" dirty="0">
                <a:latin typeface="Comic Sans MS"/>
                <a:cs typeface="Comic Sans MS"/>
              </a:rPr>
              <a:t>occurs </a:t>
            </a:r>
            <a:r>
              <a:rPr sz="2400" dirty="0">
                <a:latin typeface="Comic Sans MS"/>
                <a:cs typeface="Comic Sans MS"/>
              </a:rPr>
              <a:t>at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sprue-casting  junction.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sz="2400" b="1" dirty="0">
                <a:latin typeface="Comic Sans MS"/>
                <a:cs typeface="Comic Sans MS"/>
              </a:rPr>
              <a:t>Cause:</a:t>
            </a:r>
            <a:endParaRPr sz="2400">
              <a:latin typeface="Comic Sans MS"/>
              <a:cs typeface="Comic Sans MS"/>
            </a:endParaRPr>
          </a:p>
          <a:p>
            <a:pPr marL="332740" indent="-320675">
              <a:lnSpc>
                <a:spcPct val="100000"/>
              </a:lnSpc>
              <a:spcBef>
                <a:spcPts val="2885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dirty="0">
                <a:latin typeface="Comic Sans MS"/>
                <a:cs typeface="Comic Sans MS"/>
              </a:rPr>
              <a:t>Diameter </a:t>
            </a:r>
            <a:r>
              <a:rPr sz="2400" spc="-5" dirty="0">
                <a:latin typeface="Comic Sans MS"/>
                <a:cs typeface="Comic Sans MS"/>
              </a:rPr>
              <a:t>is too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narrow</a:t>
            </a:r>
            <a:endParaRPr sz="2400">
              <a:latin typeface="Comic Sans MS"/>
              <a:cs typeface="Comic Sans MS"/>
            </a:endParaRPr>
          </a:p>
          <a:p>
            <a:pPr marL="332740" indent="-320675">
              <a:lnSpc>
                <a:spcPct val="10000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spc="-5" dirty="0">
                <a:latin typeface="Comic Sans MS"/>
                <a:cs typeface="Comic Sans MS"/>
              </a:rPr>
              <a:t>Length </a:t>
            </a:r>
            <a:r>
              <a:rPr sz="2400" dirty="0">
                <a:latin typeface="Comic Sans MS"/>
                <a:cs typeface="Comic Sans MS"/>
              </a:rPr>
              <a:t>of </a:t>
            </a:r>
            <a:r>
              <a:rPr sz="2400" spc="-5" dirty="0">
                <a:latin typeface="Comic Sans MS"/>
                <a:cs typeface="Comic Sans MS"/>
              </a:rPr>
              <a:t>the </a:t>
            </a:r>
            <a:r>
              <a:rPr sz="2400" dirty="0">
                <a:latin typeface="Comic Sans MS"/>
                <a:cs typeface="Comic Sans MS"/>
              </a:rPr>
              <a:t>sprue </a:t>
            </a:r>
            <a:r>
              <a:rPr sz="2400" spc="-5" dirty="0">
                <a:latin typeface="Comic Sans MS"/>
                <a:cs typeface="Comic Sans MS"/>
              </a:rPr>
              <a:t>is too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long</a:t>
            </a:r>
            <a:endParaRPr sz="2400">
              <a:latin typeface="Comic Sans MS"/>
              <a:cs typeface="Comic Sans MS"/>
            </a:endParaRPr>
          </a:p>
          <a:p>
            <a:pPr marL="332740" indent="-320675">
              <a:lnSpc>
                <a:spcPct val="10000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dirty="0">
                <a:latin typeface="Comic Sans MS"/>
                <a:cs typeface="Comic Sans MS"/>
              </a:rPr>
              <a:t>Absence of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reservoir</a:t>
            </a:r>
            <a:endParaRPr sz="2400">
              <a:latin typeface="Comic Sans MS"/>
              <a:cs typeface="Comic Sans MS"/>
            </a:endParaRPr>
          </a:p>
          <a:p>
            <a:pPr marL="332740" indent="-320675">
              <a:lnSpc>
                <a:spcPct val="10000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dirty="0">
                <a:latin typeface="Comic Sans MS"/>
                <a:cs typeface="Comic Sans MS"/>
              </a:rPr>
              <a:t>Direction of sprue at </a:t>
            </a:r>
            <a:r>
              <a:rPr sz="2400" spc="-5" dirty="0">
                <a:latin typeface="Comic Sans MS"/>
                <a:cs typeface="Comic Sans MS"/>
              </a:rPr>
              <a:t>90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degree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72251" y="2143125"/>
            <a:ext cx="2758185" cy="1950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53201" y="2124075"/>
            <a:ext cx="2796540" cy="1989455"/>
          </a:xfrm>
          <a:custGeom>
            <a:avLst/>
            <a:gdLst/>
            <a:ahLst/>
            <a:cxnLst/>
            <a:rect l="l" t="t" r="r" b="b"/>
            <a:pathLst>
              <a:path w="2796540" h="1989454">
                <a:moveTo>
                  <a:pt x="0" y="1989074"/>
                </a:moveTo>
                <a:lnTo>
                  <a:pt x="2796285" y="1989074"/>
                </a:lnTo>
                <a:lnTo>
                  <a:pt x="2796285" y="0"/>
                </a:lnTo>
                <a:lnTo>
                  <a:pt x="0" y="0"/>
                </a:lnTo>
                <a:lnTo>
                  <a:pt x="0" y="1989074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14234" y="3286125"/>
            <a:ext cx="515620" cy="800735"/>
          </a:xfrm>
          <a:custGeom>
            <a:avLst/>
            <a:gdLst/>
            <a:ahLst/>
            <a:cxnLst/>
            <a:rect l="l" t="t" r="r" b="b"/>
            <a:pathLst>
              <a:path w="515620" h="800735">
                <a:moveTo>
                  <a:pt x="28025" y="42489"/>
                </a:moveTo>
                <a:lnTo>
                  <a:pt x="29005" y="67676"/>
                </a:lnTo>
                <a:lnTo>
                  <a:pt x="490425" y="792733"/>
                </a:lnTo>
                <a:lnTo>
                  <a:pt x="494030" y="798576"/>
                </a:lnTo>
                <a:lnTo>
                  <a:pt x="501904" y="800354"/>
                </a:lnTo>
                <a:lnTo>
                  <a:pt x="507873" y="796544"/>
                </a:lnTo>
                <a:lnTo>
                  <a:pt x="513715" y="792733"/>
                </a:lnTo>
                <a:lnTo>
                  <a:pt x="515493" y="784860"/>
                </a:lnTo>
                <a:lnTo>
                  <a:pt x="511810" y="779018"/>
                </a:lnTo>
                <a:lnTo>
                  <a:pt x="50372" y="53988"/>
                </a:lnTo>
                <a:lnTo>
                  <a:pt x="28025" y="42489"/>
                </a:lnTo>
                <a:close/>
              </a:path>
              <a:path w="515620" h="800735">
                <a:moveTo>
                  <a:pt x="1873" y="25041"/>
                </a:moveTo>
                <a:lnTo>
                  <a:pt x="5207" y="109854"/>
                </a:lnTo>
                <a:lnTo>
                  <a:pt x="5461" y="116839"/>
                </a:lnTo>
                <a:lnTo>
                  <a:pt x="11303" y="122300"/>
                </a:lnTo>
                <a:lnTo>
                  <a:pt x="25400" y="121792"/>
                </a:lnTo>
                <a:lnTo>
                  <a:pt x="30861" y="115824"/>
                </a:lnTo>
                <a:lnTo>
                  <a:pt x="30607" y="108838"/>
                </a:lnTo>
                <a:lnTo>
                  <a:pt x="29005" y="67676"/>
                </a:lnTo>
                <a:lnTo>
                  <a:pt x="1873" y="25041"/>
                </a:lnTo>
                <a:close/>
              </a:path>
              <a:path w="515620" h="800735">
                <a:moveTo>
                  <a:pt x="23395" y="11574"/>
                </a:moveTo>
                <a:lnTo>
                  <a:pt x="25146" y="14350"/>
                </a:lnTo>
                <a:lnTo>
                  <a:pt x="50372" y="53988"/>
                </a:lnTo>
                <a:lnTo>
                  <a:pt x="87122" y="72898"/>
                </a:lnTo>
                <a:lnTo>
                  <a:pt x="93345" y="76200"/>
                </a:lnTo>
                <a:lnTo>
                  <a:pt x="100965" y="73660"/>
                </a:lnTo>
                <a:lnTo>
                  <a:pt x="104140" y="67437"/>
                </a:lnTo>
                <a:lnTo>
                  <a:pt x="107442" y="61213"/>
                </a:lnTo>
                <a:lnTo>
                  <a:pt x="104901" y="53594"/>
                </a:lnTo>
                <a:lnTo>
                  <a:pt x="98679" y="50291"/>
                </a:lnTo>
                <a:lnTo>
                  <a:pt x="23395" y="11574"/>
                </a:lnTo>
                <a:close/>
              </a:path>
              <a:path w="515620" h="800735">
                <a:moveTo>
                  <a:pt x="13589" y="6730"/>
                </a:moveTo>
                <a:lnTo>
                  <a:pt x="1778" y="14224"/>
                </a:lnTo>
                <a:lnTo>
                  <a:pt x="1497" y="15468"/>
                </a:lnTo>
                <a:lnTo>
                  <a:pt x="1873" y="25041"/>
                </a:lnTo>
                <a:lnTo>
                  <a:pt x="29005" y="67676"/>
                </a:lnTo>
                <a:lnTo>
                  <a:pt x="28025" y="42489"/>
                </a:lnTo>
                <a:lnTo>
                  <a:pt x="8636" y="32512"/>
                </a:lnTo>
                <a:lnTo>
                  <a:pt x="27178" y="20700"/>
                </a:lnTo>
                <a:lnTo>
                  <a:pt x="29187" y="20700"/>
                </a:lnTo>
                <a:lnTo>
                  <a:pt x="23395" y="11574"/>
                </a:lnTo>
                <a:lnTo>
                  <a:pt x="14280" y="6887"/>
                </a:lnTo>
                <a:lnTo>
                  <a:pt x="13589" y="6730"/>
                </a:lnTo>
                <a:close/>
              </a:path>
              <a:path w="515620" h="800735">
                <a:moveTo>
                  <a:pt x="29187" y="20700"/>
                </a:moveTo>
                <a:lnTo>
                  <a:pt x="27178" y="20700"/>
                </a:lnTo>
                <a:lnTo>
                  <a:pt x="28025" y="42489"/>
                </a:lnTo>
                <a:lnTo>
                  <a:pt x="50372" y="53988"/>
                </a:lnTo>
                <a:lnTo>
                  <a:pt x="29187" y="20700"/>
                </a:lnTo>
                <a:close/>
              </a:path>
              <a:path w="515620" h="800735">
                <a:moveTo>
                  <a:pt x="27178" y="20700"/>
                </a:moveTo>
                <a:lnTo>
                  <a:pt x="8636" y="32512"/>
                </a:lnTo>
                <a:lnTo>
                  <a:pt x="28025" y="42489"/>
                </a:lnTo>
                <a:lnTo>
                  <a:pt x="27178" y="20700"/>
                </a:lnTo>
                <a:close/>
              </a:path>
              <a:path w="515620" h="800735">
                <a:moveTo>
                  <a:pt x="1497" y="15468"/>
                </a:moveTo>
                <a:lnTo>
                  <a:pt x="0" y="22098"/>
                </a:lnTo>
                <a:lnTo>
                  <a:pt x="1873" y="25041"/>
                </a:lnTo>
                <a:lnTo>
                  <a:pt x="1497" y="15468"/>
                </a:lnTo>
                <a:close/>
              </a:path>
              <a:path w="515620" h="800735">
                <a:moveTo>
                  <a:pt x="889" y="0"/>
                </a:moveTo>
                <a:lnTo>
                  <a:pt x="1497" y="15468"/>
                </a:lnTo>
                <a:lnTo>
                  <a:pt x="1778" y="14224"/>
                </a:lnTo>
                <a:lnTo>
                  <a:pt x="13589" y="6730"/>
                </a:lnTo>
                <a:lnTo>
                  <a:pt x="13977" y="6730"/>
                </a:lnTo>
                <a:lnTo>
                  <a:pt x="889" y="0"/>
                </a:lnTo>
                <a:close/>
              </a:path>
              <a:path w="515620" h="800735">
                <a:moveTo>
                  <a:pt x="14280" y="6887"/>
                </a:moveTo>
                <a:lnTo>
                  <a:pt x="23395" y="11574"/>
                </a:lnTo>
                <a:lnTo>
                  <a:pt x="21463" y="8509"/>
                </a:lnTo>
                <a:lnTo>
                  <a:pt x="14280" y="6887"/>
                </a:lnTo>
                <a:close/>
              </a:path>
              <a:path w="515620" h="800735">
                <a:moveTo>
                  <a:pt x="13977" y="6730"/>
                </a:moveTo>
                <a:lnTo>
                  <a:pt x="13589" y="6730"/>
                </a:lnTo>
                <a:lnTo>
                  <a:pt x="14280" y="6887"/>
                </a:lnTo>
                <a:lnTo>
                  <a:pt x="13977" y="673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875" y="752475"/>
            <a:ext cx="47625" cy="4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8236" y="1832813"/>
            <a:ext cx="28486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omic Sans MS"/>
                <a:cs typeface="Comic Sans MS"/>
              </a:rPr>
              <a:t>Prevented</a:t>
            </a:r>
            <a:r>
              <a:rPr sz="3200" b="1" spc="-8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by-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236" y="2323845"/>
            <a:ext cx="774509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5"/>
              </a:spcBef>
              <a:buClr>
                <a:srgbClr val="EFAC00"/>
              </a:buClr>
              <a:buSzPct val="8035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800" spc="-5" dirty="0">
                <a:latin typeface="Comic Sans MS"/>
                <a:cs typeface="Comic Sans MS"/>
              </a:rPr>
              <a:t>Using sprue of correct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thickness</a:t>
            </a:r>
            <a:endParaRPr sz="2800">
              <a:latin typeface="Comic Sans MS"/>
              <a:cs typeface="Comic Sans MS"/>
            </a:endParaRPr>
          </a:p>
          <a:p>
            <a:pPr marL="332105" marR="147320" indent="-320040">
              <a:lnSpc>
                <a:spcPct val="100000"/>
              </a:lnSpc>
              <a:buClr>
                <a:srgbClr val="EFAC00"/>
              </a:buClr>
              <a:buSzPct val="8035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800" spc="-10" dirty="0">
                <a:latin typeface="Comic Sans MS"/>
                <a:cs typeface="Comic Sans MS"/>
              </a:rPr>
              <a:t>Attach </a:t>
            </a:r>
            <a:r>
              <a:rPr sz="2800" spc="-5" dirty="0">
                <a:latin typeface="Comic Sans MS"/>
                <a:cs typeface="Comic Sans MS"/>
              </a:rPr>
              <a:t>sprue to the thickest portion of </a:t>
            </a:r>
            <a:r>
              <a:rPr sz="2800" spc="-10" dirty="0">
                <a:latin typeface="Comic Sans MS"/>
                <a:cs typeface="Comic Sans MS"/>
              </a:rPr>
              <a:t>the  wax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pattern</a:t>
            </a:r>
            <a:endParaRPr sz="28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spcBef>
                <a:spcPts val="5"/>
              </a:spcBef>
              <a:buClr>
                <a:srgbClr val="EFAC00"/>
              </a:buClr>
              <a:buSzPct val="8035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800" spc="-5" dirty="0">
                <a:latin typeface="Comic Sans MS"/>
                <a:cs typeface="Comic Sans MS"/>
              </a:rPr>
              <a:t>Flaring the sprue at the point of</a:t>
            </a:r>
            <a:r>
              <a:rPr sz="2800" spc="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attachment</a:t>
            </a:r>
            <a:endParaRPr sz="28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buClr>
                <a:srgbClr val="EFAC00"/>
              </a:buClr>
              <a:buSzPct val="8035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800" spc="-5" dirty="0">
                <a:latin typeface="Comic Sans MS"/>
                <a:cs typeface="Comic Sans MS"/>
              </a:rPr>
              <a:t>Placing </a:t>
            </a:r>
            <a:r>
              <a:rPr sz="2800" spc="-10" dirty="0">
                <a:latin typeface="Comic Sans MS"/>
                <a:cs typeface="Comic Sans MS"/>
              </a:rPr>
              <a:t>reservoir </a:t>
            </a:r>
            <a:r>
              <a:rPr sz="2800" spc="-5" dirty="0">
                <a:latin typeface="Comic Sans MS"/>
                <a:cs typeface="Comic Sans MS"/>
              </a:rPr>
              <a:t>close to the</a:t>
            </a:r>
            <a:r>
              <a:rPr sz="2800" spc="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attachment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886" y="1661286"/>
            <a:ext cx="8195309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105" marR="315595" indent="-32004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A hot </a:t>
            </a:r>
            <a:r>
              <a:rPr sz="2400" spc="-5" dirty="0">
                <a:latin typeface="Comic Sans MS"/>
                <a:cs typeface="Comic Sans MS"/>
              </a:rPr>
              <a:t>spot is created by the </a:t>
            </a:r>
            <a:r>
              <a:rPr sz="2400" dirty="0">
                <a:latin typeface="Comic Sans MS"/>
                <a:cs typeface="Comic Sans MS"/>
              </a:rPr>
              <a:t>hot </a:t>
            </a:r>
            <a:r>
              <a:rPr sz="2400" spc="-5" dirty="0">
                <a:latin typeface="Comic Sans MS"/>
                <a:cs typeface="Comic Sans MS"/>
              </a:rPr>
              <a:t>metal impinging </a:t>
            </a:r>
            <a:r>
              <a:rPr sz="2400" dirty="0">
                <a:latin typeface="Comic Sans MS"/>
                <a:cs typeface="Comic Sans MS"/>
              </a:rPr>
              <a:t>on </a:t>
            </a:r>
            <a:r>
              <a:rPr sz="2400" spc="-5" dirty="0">
                <a:latin typeface="Comic Sans MS"/>
                <a:cs typeface="Comic Sans MS"/>
              </a:rPr>
              <a:t>the  </a:t>
            </a:r>
            <a:r>
              <a:rPr sz="2400" dirty="0">
                <a:latin typeface="Comic Sans MS"/>
                <a:cs typeface="Comic Sans MS"/>
              </a:rPr>
              <a:t>mold </a:t>
            </a:r>
            <a:r>
              <a:rPr sz="2400" spc="-5" dirty="0">
                <a:latin typeface="Comic Sans MS"/>
                <a:cs typeface="Comic Sans MS"/>
              </a:rPr>
              <a:t>wall near the</a:t>
            </a:r>
            <a:r>
              <a:rPr sz="2400" spc="-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sprue.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  <a:tabLst>
                <a:tab pos="6365240" algn="l"/>
              </a:tabLst>
            </a:pPr>
            <a:r>
              <a:rPr sz="2400" dirty="0">
                <a:latin typeface="Comic Sans MS"/>
                <a:cs typeface="Comic Sans MS"/>
              </a:rPr>
              <a:t>This hot </a:t>
            </a:r>
            <a:r>
              <a:rPr sz="2400" spc="-5" dirty="0">
                <a:latin typeface="Comic Sans MS"/>
                <a:cs typeface="Comic Sans MS"/>
              </a:rPr>
              <a:t>spot causes this region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to</a:t>
            </a:r>
            <a:r>
              <a:rPr sz="2400" spc="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FREEZE	</a:t>
            </a:r>
            <a:r>
              <a:rPr sz="2400" dirty="0">
                <a:latin typeface="Comic Sans MS"/>
                <a:cs typeface="Comic Sans MS"/>
              </a:rPr>
              <a:t>LAST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3300">
              <a:latin typeface="Times New Roman"/>
              <a:cs typeface="Times New Roman"/>
            </a:endParaRPr>
          </a:p>
          <a:p>
            <a:pPr marL="332105" marR="5080" indent="-320040">
              <a:lnSpc>
                <a:spcPct val="100000"/>
              </a:lnSpc>
              <a:spcBef>
                <a:spcPts val="1964"/>
              </a:spcBef>
            </a:pPr>
            <a:r>
              <a:rPr sz="2400" spc="-5" dirty="0">
                <a:latin typeface="Comic Sans MS"/>
                <a:cs typeface="Comic Sans MS"/>
              </a:rPr>
              <a:t>Since the </a:t>
            </a:r>
            <a:r>
              <a:rPr sz="2400" dirty="0">
                <a:latin typeface="Comic Sans MS"/>
                <a:cs typeface="Comic Sans MS"/>
              </a:rPr>
              <a:t>sprue </a:t>
            </a:r>
            <a:r>
              <a:rPr sz="2400" spc="-5" dirty="0">
                <a:latin typeface="Comic Sans MS"/>
                <a:cs typeface="Comic Sans MS"/>
              </a:rPr>
              <a:t>is already solidified, </a:t>
            </a:r>
            <a:r>
              <a:rPr sz="2400" dirty="0">
                <a:latin typeface="Comic Sans MS"/>
                <a:cs typeface="Comic Sans MS"/>
              </a:rPr>
              <a:t>NO MORE MOLTEN  MATERIAL </a:t>
            </a:r>
            <a:r>
              <a:rPr sz="2400" spc="-5" dirty="0">
                <a:latin typeface="Comic Sans MS"/>
                <a:cs typeface="Comic Sans MS"/>
              </a:rPr>
              <a:t>IS </a:t>
            </a:r>
            <a:r>
              <a:rPr sz="2400" spc="-10" dirty="0">
                <a:latin typeface="Comic Sans MS"/>
                <a:cs typeface="Comic Sans MS"/>
              </a:rPr>
              <a:t>AVAILABLE, </a:t>
            </a:r>
            <a:r>
              <a:rPr sz="2400" spc="-5" dirty="0">
                <a:latin typeface="Comic Sans MS"/>
                <a:cs typeface="Comic Sans MS"/>
              </a:rPr>
              <a:t>resulting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in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6091" y="5685231"/>
            <a:ext cx="54343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>
                <a:latin typeface="Comic Sans MS"/>
                <a:cs typeface="Comic Sans MS"/>
              </a:rPr>
              <a:t>      </a:t>
            </a:r>
            <a:r>
              <a:rPr sz="2400" spc="-5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SUCK </a:t>
            </a:r>
            <a:r>
              <a:rPr sz="2400" spc="-5" dirty="0">
                <a:latin typeface="Comic Sans MS"/>
                <a:cs typeface="Comic Sans MS"/>
              </a:rPr>
              <a:t>BACK</a:t>
            </a:r>
            <a:r>
              <a:rPr sz="2400" spc="-114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POROSITY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4642" y="243027"/>
            <a:ext cx="54165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C000"/>
                </a:solidFill>
              </a:rPr>
              <a:t>Suck </a:t>
            </a:r>
            <a:r>
              <a:rPr sz="4800" spc="-10" dirty="0">
                <a:solidFill>
                  <a:srgbClr val="FFC000"/>
                </a:solidFill>
              </a:rPr>
              <a:t>back</a:t>
            </a:r>
            <a:r>
              <a:rPr sz="4800" spc="-60" dirty="0">
                <a:solidFill>
                  <a:srgbClr val="FFC000"/>
                </a:solidFill>
              </a:rPr>
              <a:t> </a:t>
            </a:r>
            <a:r>
              <a:rPr sz="4800" spc="-5" dirty="0">
                <a:solidFill>
                  <a:srgbClr val="FFC000"/>
                </a:solidFill>
              </a:rPr>
              <a:t>porosity</a:t>
            </a:r>
            <a:endParaRPr sz="4800"/>
          </a:p>
        </p:txBody>
      </p:sp>
      <p:sp>
        <p:nvSpPr>
          <p:cNvPr id="5" name="object 5"/>
          <p:cNvSpPr/>
          <p:nvPr/>
        </p:nvSpPr>
        <p:spPr>
          <a:xfrm>
            <a:off x="3948303" y="3209163"/>
            <a:ext cx="103505" cy="506730"/>
          </a:xfrm>
          <a:custGeom>
            <a:avLst/>
            <a:gdLst/>
            <a:ahLst/>
            <a:cxnLst/>
            <a:rect l="l" t="t" r="r" b="b"/>
            <a:pathLst>
              <a:path w="103504" h="506729">
                <a:moveTo>
                  <a:pt x="55386" y="499625"/>
                </a:moveTo>
                <a:lnTo>
                  <a:pt x="54863" y="500125"/>
                </a:lnTo>
                <a:lnTo>
                  <a:pt x="47829" y="500125"/>
                </a:lnTo>
                <a:lnTo>
                  <a:pt x="51435" y="506349"/>
                </a:lnTo>
                <a:lnTo>
                  <a:pt x="55386" y="499625"/>
                </a:lnTo>
                <a:close/>
              </a:path>
              <a:path w="103504" h="506729">
                <a:moveTo>
                  <a:pt x="47761" y="500008"/>
                </a:moveTo>
                <a:close/>
              </a:path>
              <a:path w="103504" h="506729">
                <a:moveTo>
                  <a:pt x="45168" y="470353"/>
                </a:moveTo>
                <a:lnTo>
                  <a:pt x="45175" y="495545"/>
                </a:lnTo>
                <a:lnTo>
                  <a:pt x="47761" y="500008"/>
                </a:lnTo>
                <a:lnTo>
                  <a:pt x="54863" y="500125"/>
                </a:lnTo>
                <a:lnTo>
                  <a:pt x="55386" y="499625"/>
                </a:lnTo>
                <a:lnTo>
                  <a:pt x="57785" y="495545"/>
                </a:lnTo>
                <a:lnTo>
                  <a:pt x="57794" y="490600"/>
                </a:lnTo>
                <a:lnTo>
                  <a:pt x="45974" y="490600"/>
                </a:lnTo>
                <a:lnTo>
                  <a:pt x="51473" y="481239"/>
                </a:lnTo>
                <a:lnTo>
                  <a:pt x="45168" y="470353"/>
                </a:lnTo>
                <a:close/>
              </a:path>
              <a:path w="103504" h="506729">
                <a:moveTo>
                  <a:pt x="45090" y="495399"/>
                </a:moveTo>
                <a:lnTo>
                  <a:pt x="45085" y="497331"/>
                </a:lnTo>
                <a:lnTo>
                  <a:pt x="47761" y="500008"/>
                </a:lnTo>
                <a:lnTo>
                  <a:pt x="45090" y="495399"/>
                </a:lnTo>
                <a:close/>
              </a:path>
              <a:path w="103504" h="506729">
                <a:moveTo>
                  <a:pt x="57785" y="495545"/>
                </a:moveTo>
                <a:lnTo>
                  <a:pt x="55386" y="499625"/>
                </a:lnTo>
                <a:lnTo>
                  <a:pt x="57785" y="497331"/>
                </a:lnTo>
                <a:lnTo>
                  <a:pt x="57785" y="495545"/>
                </a:lnTo>
                <a:close/>
              </a:path>
              <a:path w="103504" h="506729">
                <a:moveTo>
                  <a:pt x="96266" y="410463"/>
                </a:moveTo>
                <a:lnTo>
                  <a:pt x="92456" y="411480"/>
                </a:lnTo>
                <a:lnTo>
                  <a:pt x="57868" y="470353"/>
                </a:lnTo>
                <a:lnTo>
                  <a:pt x="57785" y="495545"/>
                </a:lnTo>
                <a:lnTo>
                  <a:pt x="103377" y="417956"/>
                </a:lnTo>
                <a:lnTo>
                  <a:pt x="102362" y="414019"/>
                </a:lnTo>
                <a:lnTo>
                  <a:pt x="96266" y="410463"/>
                </a:lnTo>
                <a:close/>
              </a:path>
              <a:path w="103504" h="506729">
                <a:moveTo>
                  <a:pt x="7112" y="410210"/>
                </a:moveTo>
                <a:lnTo>
                  <a:pt x="1016" y="413766"/>
                </a:lnTo>
                <a:lnTo>
                  <a:pt x="0" y="417575"/>
                </a:lnTo>
                <a:lnTo>
                  <a:pt x="45090" y="495399"/>
                </a:lnTo>
                <a:lnTo>
                  <a:pt x="45168" y="470353"/>
                </a:lnTo>
                <a:lnTo>
                  <a:pt x="10922" y="411225"/>
                </a:lnTo>
                <a:lnTo>
                  <a:pt x="7112" y="410210"/>
                </a:lnTo>
                <a:close/>
              </a:path>
              <a:path w="103504" h="506729">
                <a:moveTo>
                  <a:pt x="51473" y="481239"/>
                </a:moveTo>
                <a:lnTo>
                  <a:pt x="45974" y="490600"/>
                </a:lnTo>
                <a:lnTo>
                  <a:pt x="56896" y="490600"/>
                </a:lnTo>
                <a:lnTo>
                  <a:pt x="51473" y="481239"/>
                </a:lnTo>
                <a:close/>
              </a:path>
              <a:path w="103504" h="506729">
                <a:moveTo>
                  <a:pt x="57858" y="470371"/>
                </a:moveTo>
                <a:lnTo>
                  <a:pt x="51473" y="481239"/>
                </a:lnTo>
                <a:lnTo>
                  <a:pt x="56896" y="490600"/>
                </a:lnTo>
                <a:lnTo>
                  <a:pt x="57794" y="490600"/>
                </a:lnTo>
                <a:lnTo>
                  <a:pt x="57858" y="470371"/>
                </a:lnTo>
                <a:close/>
              </a:path>
              <a:path w="103504" h="506729">
                <a:moveTo>
                  <a:pt x="56514" y="0"/>
                </a:moveTo>
                <a:lnTo>
                  <a:pt x="49530" y="0"/>
                </a:lnTo>
                <a:lnTo>
                  <a:pt x="46609" y="2794"/>
                </a:lnTo>
                <a:lnTo>
                  <a:pt x="45179" y="470371"/>
                </a:lnTo>
                <a:lnTo>
                  <a:pt x="51473" y="481239"/>
                </a:lnTo>
                <a:lnTo>
                  <a:pt x="57858" y="470353"/>
                </a:lnTo>
                <a:lnTo>
                  <a:pt x="59309" y="6350"/>
                </a:lnTo>
                <a:lnTo>
                  <a:pt x="59309" y="2794"/>
                </a:lnTo>
                <a:lnTo>
                  <a:pt x="56514" y="0"/>
                </a:lnTo>
                <a:close/>
              </a:path>
            </a:pathLst>
          </a:custGeom>
          <a:solidFill>
            <a:srgbClr val="EFA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48176" y="4637913"/>
            <a:ext cx="103505" cy="935355"/>
          </a:xfrm>
          <a:custGeom>
            <a:avLst/>
            <a:gdLst/>
            <a:ahLst/>
            <a:cxnLst/>
            <a:rect l="l" t="t" r="r" b="b"/>
            <a:pathLst>
              <a:path w="103504" h="935354">
                <a:moveTo>
                  <a:pt x="47690" y="928435"/>
                </a:moveTo>
                <a:lnTo>
                  <a:pt x="51562" y="935101"/>
                </a:lnTo>
                <a:lnTo>
                  <a:pt x="55274" y="928751"/>
                </a:lnTo>
                <a:lnTo>
                  <a:pt x="48006" y="928751"/>
                </a:lnTo>
                <a:lnTo>
                  <a:pt x="47690" y="928435"/>
                </a:lnTo>
                <a:close/>
              </a:path>
              <a:path w="103504" h="935354">
                <a:moveTo>
                  <a:pt x="45256" y="898999"/>
                </a:moveTo>
                <a:lnTo>
                  <a:pt x="45252" y="924238"/>
                </a:lnTo>
                <a:lnTo>
                  <a:pt x="47690" y="928435"/>
                </a:lnTo>
                <a:lnTo>
                  <a:pt x="48006" y="928751"/>
                </a:lnTo>
                <a:lnTo>
                  <a:pt x="54990" y="928751"/>
                </a:lnTo>
                <a:lnTo>
                  <a:pt x="55632" y="928136"/>
                </a:lnTo>
                <a:lnTo>
                  <a:pt x="57912" y="924238"/>
                </a:lnTo>
                <a:lnTo>
                  <a:pt x="57917" y="919226"/>
                </a:lnTo>
                <a:lnTo>
                  <a:pt x="46100" y="919226"/>
                </a:lnTo>
                <a:lnTo>
                  <a:pt x="51581" y="909871"/>
                </a:lnTo>
                <a:lnTo>
                  <a:pt x="45256" y="898999"/>
                </a:lnTo>
                <a:close/>
              </a:path>
              <a:path w="103504" h="935354">
                <a:moveTo>
                  <a:pt x="55632" y="928136"/>
                </a:moveTo>
                <a:lnTo>
                  <a:pt x="54990" y="928751"/>
                </a:lnTo>
                <a:lnTo>
                  <a:pt x="55274" y="928751"/>
                </a:lnTo>
                <a:lnTo>
                  <a:pt x="55632" y="928136"/>
                </a:lnTo>
                <a:close/>
              </a:path>
              <a:path w="103504" h="935354">
                <a:moveTo>
                  <a:pt x="45214" y="924173"/>
                </a:moveTo>
                <a:lnTo>
                  <a:pt x="45212" y="925957"/>
                </a:lnTo>
                <a:lnTo>
                  <a:pt x="47690" y="928435"/>
                </a:lnTo>
                <a:lnTo>
                  <a:pt x="45214" y="924173"/>
                </a:lnTo>
                <a:close/>
              </a:path>
              <a:path w="103504" h="935354">
                <a:moveTo>
                  <a:pt x="57912" y="924238"/>
                </a:moveTo>
                <a:lnTo>
                  <a:pt x="55632" y="928136"/>
                </a:lnTo>
                <a:lnTo>
                  <a:pt x="57912" y="925957"/>
                </a:lnTo>
                <a:lnTo>
                  <a:pt x="57912" y="924238"/>
                </a:lnTo>
                <a:close/>
              </a:path>
              <a:path w="103504" h="935354">
                <a:moveTo>
                  <a:pt x="96265" y="839089"/>
                </a:moveTo>
                <a:lnTo>
                  <a:pt x="92456" y="840105"/>
                </a:lnTo>
                <a:lnTo>
                  <a:pt x="57951" y="898999"/>
                </a:lnTo>
                <a:lnTo>
                  <a:pt x="57912" y="924238"/>
                </a:lnTo>
                <a:lnTo>
                  <a:pt x="103377" y="846455"/>
                </a:lnTo>
                <a:lnTo>
                  <a:pt x="102362" y="842645"/>
                </a:lnTo>
                <a:lnTo>
                  <a:pt x="96265" y="839089"/>
                </a:lnTo>
                <a:close/>
              </a:path>
              <a:path w="103504" h="935354">
                <a:moveTo>
                  <a:pt x="7112" y="838962"/>
                </a:moveTo>
                <a:lnTo>
                  <a:pt x="4063" y="840740"/>
                </a:lnTo>
                <a:lnTo>
                  <a:pt x="1015" y="842391"/>
                </a:lnTo>
                <a:lnTo>
                  <a:pt x="0" y="846328"/>
                </a:lnTo>
                <a:lnTo>
                  <a:pt x="45214" y="924173"/>
                </a:lnTo>
                <a:lnTo>
                  <a:pt x="45256" y="898999"/>
                </a:lnTo>
                <a:lnTo>
                  <a:pt x="10922" y="839978"/>
                </a:lnTo>
                <a:lnTo>
                  <a:pt x="7112" y="838962"/>
                </a:lnTo>
                <a:close/>
              </a:path>
              <a:path w="103504" h="935354">
                <a:moveTo>
                  <a:pt x="51581" y="909871"/>
                </a:moveTo>
                <a:lnTo>
                  <a:pt x="46100" y="919226"/>
                </a:lnTo>
                <a:lnTo>
                  <a:pt x="57023" y="919226"/>
                </a:lnTo>
                <a:lnTo>
                  <a:pt x="51581" y="909871"/>
                </a:lnTo>
                <a:close/>
              </a:path>
              <a:path w="103504" h="935354">
                <a:moveTo>
                  <a:pt x="57950" y="898999"/>
                </a:moveTo>
                <a:lnTo>
                  <a:pt x="51581" y="909871"/>
                </a:lnTo>
                <a:lnTo>
                  <a:pt x="57023" y="919226"/>
                </a:lnTo>
                <a:lnTo>
                  <a:pt x="57917" y="919226"/>
                </a:lnTo>
                <a:lnTo>
                  <a:pt x="57950" y="898999"/>
                </a:lnTo>
                <a:close/>
              </a:path>
              <a:path w="103504" h="935354">
                <a:moveTo>
                  <a:pt x="56641" y="0"/>
                </a:moveTo>
                <a:lnTo>
                  <a:pt x="49657" y="0"/>
                </a:lnTo>
                <a:lnTo>
                  <a:pt x="46736" y="2793"/>
                </a:lnTo>
                <a:lnTo>
                  <a:pt x="45256" y="898999"/>
                </a:lnTo>
                <a:lnTo>
                  <a:pt x="51581" y="909871"/>
                </a:lnTo>
                <a:lnTo>
                  <a:pt x="57950" y="898999"/>
                </a:lnTo>
                <a:lnTo>
                  <a:pt x="59436" y="6350"/>
                </a:lnTo>
                <a:lnTo>
                  <a:pt x="59436" y="2793"/>
                </a:lnTo>
                <a:lnTo>
                  <a:pt x="56641" y="0"/>
                </a:lnTo>
                <a:close/>
              </a:path>
            </a:pathLst>
          </a:custGeom>
          <a:solidFill>
            <a:srgbClr val="EFAC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" y="238125"/>
            <a:ext cx="6324600" cy="904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832813"/>
            <a:ext cx="7538084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5748655" algn="l"/>
              </a:tabLst>
            </a:pPr>
            <a:r>
              <a:rPr sz="3200" dirty="0"/>
              <a:t>Error in </a:t>
            </a:r>
            <a:r>
              <a:rPr sz="3200"/>
              <a:t>the</a:t>
            </a:r>
            <a:r>
              <a:rPr sz="3200" spc="5"/>
              <a:t> </a:t>
            </a:r>
            <a:r>
              <a:rPr lang="en-US" sz="3200" spc="5" dirty="0"/>
              <a:t>casting </a:t>
            </a:r>
            <a:r>
              <a:rPr sz="3200"/>
              <a:t>procedure</a:t>
            </a:r>
            <a:r>
              <a:rPr sz="3200" spc="5"/>
              <a:t> </a:t>
            </a:r>
            <a:r>
              <a:rPr sz="3200" spc="-5"/>
              <a:t>often</a:t>
            </a:r>
            <a:r>
              <a:rPr lang="en-US" sz="3200" spc="-5" dirty="0"/>
              <a:t> </a:t>
            </a:r>
            <a:r>
              <a:rPr sz="3200" spc="-5"/>
              <a:t>results</a:t>
            </a:r>
            <a:r>
              <a:rPr sz="3200" spc="-75"/>
              <a:t> </a:t>
            </a:r>
            <a:r>
              <a:rPr sz="3200" spc="-5" dirty="0"/>
              <a:t>in  defective </a:t>
            </a:r>
            <a:r>
              <a:rPr sz="3200" spc="5" dirty="0"/>
              <a:t>casting, </a:t>
            </a:r>
            <a:r>
              <a:rPr sz="3200" spc="-5" dirty="0"/>
              <a:t>these defects </a:t>
            </a:r>
            <a:r>
              <a:rPr sz="3200" dirty="0"/>
              <a:t>are  </a:t>
            </a:r>
            <a:r>
              <a:rPr sz="3200" spc="-5" dirty="0"/>
              <a:t>known </a:t>
            </a:r>
            <a:r>
              <a:rPr sz="3200" dirty="0"/>
              <a:t>as casting</a:t>
            </a:r>
            <a:r>
              <a:rPr sz="3200" spc="-20" dirty="0"/>
              <a:t> </a:t>
            </a:r>
            <a:r>
              <a:rPr sz="3200" dirty="0"/>
              <a:t>defects.</a:t>
            </a:r>
            <a:endParaRPr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875" y="752475"/>
            <a:ext cx="47625" cy="4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41705" rIns="0" bIns="0" rtlCol="0">
            <a:spAutoFit/>
          </a:bodyPr>
          <a:lstStyle/>
          <a:p>
            <a:pPr marL="415290" marR="5080" indent="-32004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It often occurs at OCCLUSOAXIAL </a:t>
            </a:r>
            <a:r>
              <a:rPr spc="-10" dirty="0"/>
              <a:t>OR  INCISOAXIAL </a:t>
            </a:r>
            <a:r>
              <a:rPr spc="-5" dirty="0"/>
              <a:t>LINE</a:t>
            </a:r>
            <a:r>
              <a:rPr spc="10" dirty="0"/>
              <a:t> </a:t>
            </a:r>
            <a:r>
              <a:rPr spc="-10" dirty="0"/>
              <a:t>ANGLE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236" y="3174238"/>
            <a:ext cx="7738745" cy="17964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omic Sans MS"/>
                <a:cs typeface="Comic Sans MS"/>
              </a:rPr>
              <a:t>PREVENTED</a:t>
            </a:r>
            <a:r>
              <a:rPr sz="3200" b="1" spc="-4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BY-</a:t>
            </a:r>
            <a:endParaRPr sz="32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spcBef>
                <a:spcPts val="15"/>
              </a:spcBef>
              <a:buClr>
                <a:srgbClr val="EFAC00"/>
              </a:buClr>
              <a:buSzPct val="8035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800" spc="-5" dirty="0">
                <a:latin typeface="Comic Sans MS"/>
                <a:cs typeface="Comic Sans MS"/>
              </a:rPr>
              <a:t>Flaring </a:t>
            </a:r>
            <a:r>
              <a:rPr sz="2800" spc="-10" dirty="0">
                <a:latin typeface="Comic Sans MS"/>
                <a:cs typeface="Comic Sans MS"/>
              </a:rPr>
              <a:t>the </a:t>
            </a:r>
            <a:r>
              <a:rPr sz="2800" spc="-5" dirty="0">
                <a:latin typeface="Comic Sans MS"/>
                <a:cs typeface="Comic Sans MS"/>
              </a:rPr>
              <a:t>point of sprue</a:t>
            </a:r>
            <a:r>
              <a:rPr sz="2800" spc="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attachment</a:t>
            </a:r>
            <a:endParaRPr sz="2800">
              <a:latin typeface="Comic Sans MS"/>
              <a:cs typeface="Comic Sans MS"/>
            </a:endParaRPr>
          </a:p>
          <a:p>
            <a:pPr marL="332105" marR="5080" indent="-320040">
              <a:lnSpc>
                <a:spcPct val="100000"/>
              </a:lnSpc>
              <a:buClr>
                <a:srgbClr val="EFAC00"/>
              </a:buClr>
              <a:buSzPct val="8035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800" spc="-10" dirty="0">
                <a:latin typeface="Comic Sans MS"/>
                <a:cs typeface="Comic Sans MS"/>
              </a:rPr>
              <a:t>Reducing the </a:t>
            </a:r>
            <a:r>
              <a:rPr sz="2800" spc="-5" dirty="0">
                <a:latin typeface="Comic Sans MS"/>
                <a:cs typeface="Comic Sans MS"/>
              </a:rPr>
              <a:t>temperature </a:t>
            </a:r>
            <a:r>
              <a:rPr sz="2800" spc="-10" dirty="0">
                <a:latin typeface="Comic Sans MS"/>
                <a:cs typeface="Comic Sans MS"/>
              </a:rPr>
              <a:t>between the </a:t>
            </a:r>
            <a:r>
              <a:rPr sz="2800" spc="-5" dirty="0">
                <a:latin typeface="Comic Sans MS"/>
                <a:cs typeface="Comic Sans MS"/>
              </a:rPr>
              <a:t>mold  &amp; molten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alloy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00876" y="4571987"/>
            <a:ext cx="2105025" cy="2047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1826" y="4552937"/>
            <a:ext cx="2143125" cy="2085975"/>
          </a:xfrm>
          <a:custGeom>
            <a:avLst/>
            <a:gdLst/>
            <a:ahLst/>
            <a:cxnLst/>
            <a:rect l="l" t="t" r="r" b="b"/>
            <a:pathLst>
              <a:path w="2143125" h="2085975">
                <a:moveTo>
                  <a:pt x="0" y="2085593"/>
                </a:moveTo>
                <a:lnTo>
                  <a:pt x="2143125" y="2085593"/>
                </a:lnTo>
                <a:lnTo>
                  <a:pt x="2143125" y="0"/>
                </a:lnTo>
                <a:lnTo>
                  <a:pt x="0" y="0"/>
                </a:lnTo>
                <a:lnTo>
                  <a:pt x="0" y="2085593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6248" y="5899353"/>
            <a:ext cx="944880" cy="332105"/>
          </a:xfrm>
          <a:custGeom>
            <a:avLst/>
            <a:gdLst/>
            <a:ahLst/>
            <a:cxnLst/>
            <a:rect l="l" t="t" r="r" b="b"/>
            <a:pathLst>
              <a:path w="944879" h="332104">
                <a:moveTo>
                  <a:pt x="862900" y="40170"/>
                </a:moveTo>
                <a:lnTo>
                  <a:pt x="4190" y="304393"/>
                </a:lnTo>
                <a:lnTo>
                  <a:pt x="0" y="312381"/>
                </a:lnTo>
                <a:lnTo>
                  <a:pt x="4572" y="327469"/>
                </a:lnTo>
                <a:lnTo>
                  <a:pt x="12573" y="331698"/>
                </a:lnTo>
                <a:lnTo>
                  <a:pt x="871256" y="67498"/>
                </a:lnTo>
                <a:lnTo>
                  <a:pt x="890470" y="46615"/>
                </a:lnTo>
                <a:lnTo>
                  <a:pt x="862900" y="40170"/>
                </a:lnTo>
                <a:close/>
              </a:path>
              <a:path w="944879" h="332104">
                <a:moveTo>
                  <a:pt x="925566" y="50796"/>
                </a:moveTo>
                <a:lnTo>
                  <a:pt x="871256" y="67498"/>
                </a:lnTo>
                <a:lnTo>
                  <a:pt x="834517" y="107429"/>
                </a:lnTo>
                <a:lnTo>
                  <a:pt x="834898" y="116458"/>
                </a:lnTo>
                <a:lnTo>
                  <a:pt x="840740" y="121805"/>
                </a:lnTo>
                <a:lnTo>
                  <a:pt x="846454" y="127152"/>
                </a:lnTo>
                <a:lnTo>
                  <a:pt x="855599" y="126784"/>
                </a:lnTo>
                <a:lnTo>
                  <a:pt x="925566" y="50796"/>
                </a:lnTo>
                <a:close/>
              </a:path>
              <a:path w="944879" h="332104">
                <a:moveTo>
                  <a:pt x="890470" y="46615"/>
                </a:moveTo>
                <a:lnTo>
                  <a:pt x="871256" y="67498"/>
                </a:lnTo>
                <a:lnTo>
                  <a:pt x="920940" y="52209"/>
                </a:lnTo>
                <a:lnTo>
                  <a:pt x="914400" y="52209"/>
                </a:lnTo>
                <a:lnTo>
                  <a:pt x="890470" y="46615"/>
                </a:lnTo>
                <a:close/>
              </a:path>
              <a:path w="944879" h="332104">
                <a:moveTo>
                  <a:pt x="907033" y="28613"/>
                </a:moveTo>
                <a:lnTo>
                  <a:pt x="890470" y="46615"/>
                </a:lnTo>
                <a:lnTo>
                  <a:pt x="914400" y="52209"/>
                </a:lnTo>
                <a:lnTo>
                  <a:pt x="907033" y="28613"/>
                </a:lnTo>
                <a:close/>
              </a:path>
              <a:path w="944879" h="332104">
                <a:moveTo>
                  <a:pt x="929537" y="28613"/>
                </a:moveTo>
                <a:lnTo>
                  <a:pt x="907033" y="28613"/>
                </a:lnTo>
                <a:lnTo>
                  <a:pt x="914400" y="52209"/>
                </a:lnTo>
                <a:lnTo>
                  <a:pt x="920940" y="52209"/>
                </a:lnTo>
                <a:lnTo>
                  <a:pt x="925566" y="50796"/>
                </a:lnTo>
                <a:lnTo>
                  <a:pt x="933010" y="42712"/>
                </a:lnTo>
                <a:lnTo>
                  <a:pt x="933576" y="41630"/>
                </a:lnTo>
                <a:lnTo>
                  <a:pt x="931291" y="34086"/>
                </a:lnTo>
                <a:lnTo>
                  <a:pt x="929537" y="28613"/>
                </a:lnTo>
                <a:close/>
              </a:path>
              <a:path w="944879" h="332104">
                <a:moveTo>
                  <a:pt x="933010" y="42712"/>
                </a:moveTo>
                <a:lnTo>
                  <a:pt x="925566" y="50796"/>
                </a:lnTo>
                <a:lnTo>
                  <a:pt x="929385" y="49631"/>
                </a:lnTo>
                <a:lnTo>
                  <a:pt x="933010" y="42712"/>
                </a:lnTo>
                <a:close/>
              </a:path>
              <a:path w="944879" h="332104">
                <a:moveTo>
                  <a:pt x="917115" y="23499"/>
                </a:moveTo>
                <a:lnTo>
                  <a:pt x="862900" y="40170"/>
                </a:lnTo>
                <a:lnTo>
                  <a:pt x="890470" y="46615"/>
                </a:lnTo>
                <a:lnTo>
                  <a:pt x="907033" y="28613"/>
                </a:lnTo>
                <a:lnTo>
                  <a:pt x="929537" y="28613"/>
                </a:lnTo>
                <a:lnTo>
                  <a:pt x="928877" y="26555"/>
                </a:lnTo>
                <a:lnTo>
                  <a:pt x="927872" y="26013"/>
                </a:lnTo>
                <a:lnTo>
                  <a:pt x="917115" y="23499"/>
                </a:lnTo>
                <a:close/>
              </a:path>
              <a:path w="944879" h="332104">
                <a:moveTo>
                  <a:pt x="927872" y="26013"/>
                </a:moveTo>
                <a:lnTo>
                  <a:pt x="928877" y="26555"/>
                </a:lnTo>
                <a:lnTo>
                  <a:pt x="931291" y="34086"/>
                </a:lnTo>
                <a:lnTo>
                  <a:pt x="933576" y="41630"/>
                </a:lnTo>
                <a:lnTo>
                  <a:pt x="933010" y="42712"/>
                </a:lnTo>
                <a:lnTo>
                  <a:pt x="944752" y="29959"/>
                </a:lnTo>
                <a:lnTo>
                  <a:pt x="927872" y="26013"/>
                </a:lnTo>
                <a:close/>
              </a:path>
              <a:path w="944879" h="332104">
                <a:moveTo>
                  <a:pt x="816482" y="0"/>
                </a:moveTo>
                <a:lnTo>
                  <a:pt x="808862" y="4775"/>
                </a:lnTo>
                <a:lnTo>
                  <a:pt x="805306" y="20142"/>
                </a:lnTo>
                <a:lnTo>
                  <a:pt x="810005" y="27825"/>
                </a:lnTo>
                <a:lnTo>
                  <a:pt x="862900" y="40170"/>
                </a:lnTo>
                <a:lnTo>
                  <a:pt x="917115" y="23499"/>
                </a:lnTo>
                <a:lnTo>
                  <a:pt x="816482" y="0"/>
                </a:lnTo>
                <a:close/>
              </a:path>
              <a:path w="944879" h="332104">
                <a:moveTo>
                  <a:pt x="921003" y="22313"/>
                </a:moveTo>
                <a:lnTo>
                  <a:pt x="917115" y="23499"/>
                </a:lnTo>
                <a:lnTo>
                  <a:pt x="927872" y="26013"/>
                </a:lnTo>
                <a:lnTo>
                  <a:pt x="921003" y="2231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74558" cy="492443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</a:rPr>
              <a:t>MICROPOROSITY</a:t>
            </a:r>
            <a:endParaRPr lang="en-IN" sz="32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837" y="2048078"/>
            <a:ext cx="7986395" cy="17235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Occurs from solidification shrinkage, generally in fine grain alloy castings when solidification is too rapid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Not detectable unless the casting is sectioned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160" y="160477"/>
            <a:ext cx="629285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32740" marR="5080" indent="-320675">
              <a:lnSpc>
                <a:spcPts val="4320"/>
              </a:lnSpc>
              <a:spcBef>
                <a:spcPts val="640"/>
              </a:spcBef>
            </a:pPr>
            <a:r>
              <a:rPr sz="4000" b="1" spc="-5" dirty="0">
                <a:solidFill>
                  <a:srgbClr val="FFC000"/>
                </a:solidFill>
                <a:latin typeface="Comic Sans MS"/>
                <a:cs typeface="Comic Sans MS"/>
              </a:rPr>
              <a:t>Pin hole and Gas </a:t>
            </a:r>
            <a:r>
              <a:rPr sz="4000" b="1" spc="-10" dirty="0">
                <a:solidFill>
                  <a:srgbClr val="FFC000"/>
                </a:solidFill>
                <a:latin typeface="Comic Sans MS"/>
                <a:cs typeface="Comic Sans MS"/>
              </a:rPr>
              <a:t>inclusion  </a:t>
            </a:r>
            <a:r>
              <a:rPr sz="4000" b="1" spc="-5" dirty="0">
                <a:solidFill>
                  <a:srgbClr val="FFC000"/>
                </a:solidFill>
                <a:latin typeface="Comic Sans MS"/>
                <a:cs typeface="Comic Sans MS"/>
              </a:rPr>
              <a:t>porosity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160" y="1951431"/>
            <a:ext cx="7996555" cy="4095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675">
              <a:lnSpc>
                <a:spcPts val="2735"/>
              </a:lnSpc>
              <a:spcBef>
                <a:spcPts val="10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dirty="0">
                <a:latin typeface="Comic Sans MS"/>
                <a:cs typeface="Comic Sans MS"/>
              </a:rPr>
              <a:t>Characterized </a:t>
            </a:r>
            <a:r>
              <a:rPr sz="2400" spc="-5" dirty="0">
                <a:latin typeface="Comic Sans MS"/>
                <a:cs typeface="Comic Sans MS"/>
              </a:rPr>
              <a:t>by spherical contour, but </a:t>
            </a:r>
            <a:r>
              <a:rPr sz="2400" dirty="0">
                <a:latin typeface="Comic Sans MS"/>
                <a:cs typeface="Comic Sans MS"/>
              </a:rPr>
              <a:t>gas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inclusion</a:t>
            </a:r>
            <a:endParaRPr sz="2400">
              <a:latin typeface="Comic Sans MS"/>
              <a:cs typeface="Comic Sans MS"/>
            </a:endParaRPr>
          </a:p>
          <a:p>
            <a:pPr marL="332740">
              <a:lnSpc>
                <a:spcPts val="2735"/>
              </a:lnSpc>
            </a:pPr>
            <a:r>
              <a:rPr sz="2400" dirty="0">
                <a:latin typeface="Comic Sans MS"/>
                <a:cs typeface="Comic Sans MS"/>
              </a:rPr>
              <a:t>porosities are much larger </a:t>
            </a:r>
            <a:r>
              <a:rPr sz="2400" spc="-5" dirty="0">
                <a:latin typeface="Comic Sans MS"/>
                <a:cs typeface="Comic Sans MS"/>
              </a:rPr>
              <a:t>than </a:t>
            </a:r>
            <a:r>
              <a:rPr sz="2400" dirty="0">
                <a:latin typeface="Comic Sans MS"/>
                <a:cs typeface="Comic Sans MS"/>
              </a:rPr>
              <a:t>pin hole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porosity.</a:t>
            </a:r>
            <a:endParaRPr sz="2400">
              <a:latin typeface="Comic Sans MS"/>
              <a:cs typeface="Comic Sans MS"/>
            </a:endParaRPr>
          </a:p>
          <a:p>
            <a:pPr marL="332740" marR="323850" indent="-320675">
              <a:lnSpc>
                <a:spcPct val="90000"/>
              </a:lnSpc>
              <a:spcBef>
                <a:spcPts val="2595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dirty="0">
                <a:latin typeface="Comic Sans MS"/>
                <a:cs typeface="Comic Sans MS"/>
              </a:rPr>
              <a:t>Occur primarily because most metals </a:t>
            </a:r>
            <a:r>
              <a:rPr sz="2400" spc="-10" dirty="0">
                <a:latin typeface="Comic Sans MS"/>
                <a:cs typeface="Comic Sans MS"/>
              </a:rPr>
              <a:t>dissolve </a:t>
            </a:r>
            <a:r>
              <a:rPr sz="2400" dirty="0">
                <a:latin typeface="Comic Sans MS"/>
                <a:cs typeface="Comic Sans MS"/>
              </a:rPr>
              <a:t>gases  when molten, these gases expelled </a:t>
            </a:r>
            <a:r>
              <a:rPr sz="2400" spc="-5" dirty="0">
                <a:latin typeface="Comic Sans MS"/>
                <a:cs typeface="Comic Sans MS"/>
              </a:rPr>
              <a:t>during  solidification..</a:t>
            </a:r>
            <a:endParaRPr sz="2400">
              <a:latin typeface="Comic Sans MS"/>
              <a:cs typeface="Comic Sans MS"/>
            </a:endParaRPr>
          </a:p>
          <a:p>
            <a:pPr marL="332740" marR="1113790" indent="-332740">
              <a:lnSpc>
                <a:spcPts val="2590"/>
              </a:lnSpc>
              <a:spcBef>
                <a:spcPts val="4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  <a:tab pos="992505" algn="l"/>
              </a:tabLst>
            </a:pPr>
            <a:r>
              <a:rPr sz="2400" spc="-5" dirty="0">
                <a:latin typeface="Comic Sans MS"/>
                <a:cs typeface="Comic Sans MS"/>
              </a:rPr>
              <a:t>Eg-	</a:t>
            </a:r>
            <a:r>
              <a:rPr sz="2400" b="1" dirty="0">
                <a:latin typeface="Comic Sans MS"/>
                <a:cs typeface="Comic Sans MS"/>
              </a:rPr>
              <a:t>copper &amp; silver </a:t>
            </a:r>
            <a:r>
              <a:rPr sz="2400" spc="-5" dirty="0">
                <a:latin typeface="Comic Sans MS"/>
                <a:cs typeface="Comic Sans MS"/>
              </a:rPr>
              <a:t>dissolves </a:t>
            </a:r>
            <a:r>
              <a:rPr sz="2400" b="1" dirty="0">
                <a:latin typeface="Comic Sans MS"/>
                <a:cs typeface="Comic Sans MS"/>
              </a:rPr>
              <a:t>oxygen  platinum &amp; palladium </a:t>
            </a:r>
            <a:r>
              <a:rPr sz="2400" spc="-5" dirty="0">
                <a:latin typeface="Comic Sans MS"/>
                <a:cs typeface="Comic Sans MS"/>
              </a:rPr>
              <a:t>dissolves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hydrogen</a:t>
            </a:r>
            <a:endParaRPr sz="2400">
              <a:latin typeface="Comic Sans MS"/>
              <a:cs typeface="Comic Sans MS"/>
            </a:endParaRPr>
          </a:p>
          <a:p>
            <a:pPr marL="332740" indent="-320675">
              <a:lnSpc>
                <a:spcPts val="2610"/>
              </a:lnSpc>
              <a:buClr>
                <a:srgbClr val="EFAC00"/>
              </a:buClr>
              <a:buSzPct val="78846"/>
              <a:buFont typeface="Wingdings 2"/>
              <a:buChar char=""/>
              <a:tabLst>
                <a:tab pos="332740" algn="l"/>
                <a:tab pos="333375" algn="l"/>
                <a:tab pos="1183005" algn="l"/>
                <a:tab pos="1743710" algn="l"/>
                <a:tab pos="2974340" algn="l"/>
                <a:tab pos="3525520" algn="l"/>
                <a:tab pos="4215130" algn="l"/>
                <a:tab pos="5743575" algn="l"/>
                <a:tab pos="6684009" algn="l"/>
                <a:tab pos="7037705" algn="l"/>
              </a:tabLst>
            </a:pPr>
            <a:r>
              <a:rPr sz="2600" spc="-5" dirty="0">
                <a:latin typeface="Comic Sans MS"/>
                <a:cs typeface="Comic Sans MS"/>
              </a:rPr>
              <a:t>Als</a:t>
            </a:r>
            <a:r>
              <a:rPr sz="2600" dirty="0">
                <a:latin typeface="Comic Sans MS"/>
                <a:cs typeface="Comic Sans MS"/>
              </a:rPr>
              <a:t>o	</a:t>
            </a:r>
            <a:r>
              <a:rPr sz="2600" spc="5" dirty="0">
                <a:latin typeface="Comic Sans MS"/>
                <a:cs typeface="Comic Sans MS"/>
              </a:rPr>
              <a:t>b</a:t>
            </a:r>
            <a:r>
              <a:rPr sz="2600" dirty="0">
                <a:latin typeface="Comic Sans MS"/>
                <a:cs typeface="Comic Sans MS"/>
              </a:rPr>
              <a:t>e	caused	</a:t>
            </a:r>
            <a:r>
              <a:rPr sz="2600" spc="-10" dirty="0">
                <a:latin typeface="Comic Sans MS"/>
                <a:cs typeface="Comic Sans MS"/>
              </a:rPr>
              <a:t>b</a:t>
            </a:r>
            <a:r>
              <a:rPr sz="2600" dirty="0">
                <a:latin typeface="Comic Sans MS"/>
                <a:cs typeface="Comic Sans MS"/>
              </a:rPr>
              <a:t>y	g</a:t>
            </a:r>
            <a:r>
              <a:rPr sz="2600" spc="-10" dirty="0">
                <a:latin typeface="Comic Sans MS"/>
                <a:cs typeface="Comic Sans MS"/>
              </a:rPr>
              <a:t>a</a:t>
            </a:r>
            <a:r>
              <a:rPr sz="2600" dirty="0">
                <a:latin typeface="Comic Sans MS"/>
                <a:cs typeface="Comic Sans MS"/>
              </a:rPr>
              <a:t>s	occ</a:t>
            </a:r>
            <a:r>
              <a:rPr sz="2600" spc="-15" dirty="0">
                <a:latin typeface="Comic Sans MS"/>
                <a:cs typeface="Comic Sans MS"/>
              </a:rPr>
              <a:t>l</a:t>
            </a:r>
            <a:r>
              <a:rPr sz="2600" spc="-5" dirty="0">
                <a:latin typeface="Comic Sans MS"/>
                <a:cs typeface="Comic Sans MS"/>
              </a:rPr>
              <a:t>ude</a:t>
            </a:r>
            <a:r>
              <a:rPr sz="2600" dirty="0">
                <a:latin typeface="Comic Sans MS"/>
                <a:cs typeface="Comic Sans MS"/>
              </a:rPr>
              <a:t>d	</a:t>
            </a:r>
            <a:r>
              <a:rPr sz="2600" spc="-5" dirty="0">
                <a:latin typeface="Comic Sans MS"/>
                <a:cs typeface="Comic Sans MS"/>
              </a:rPr>
              <a:t>fr</a:t>
            </a:r>
            <a:r>
              <a:rPr sz="2600" spc="-15" dirty="0">
                <a:latin typeface="Comic Sans MS"/>
                <a:cs typeface="Comic Sans MS"/>
              </a:rPr>
              <a:t>o</a:t>
            </a:r>
            <a:r>
              <a:rPr sz="2600" dirty="0">
                <a:latin typeface="Comic Sans MS"/>
                <a:cs typeface="Comic Sans MS"/>
              </a:rPr>
              <a:t>m	a	p</a:t>
            </a:r>
            <a:r>
              <a:rPr sz="2600" spc="-10" dirty="0">
                <a:latin typeface="Comic Sans MS"/>
                <a:cs typeface="Comic Sans MS"/>
              </a:rPr>
              <a:t>o</a:t>
            </a:r>
            <a:r>
              <a:rPr sz="2600" dirty="0">
                <a:latin typeface="Comic Sans MS"/>
                <a:cs typeface="Comic Sans MS"/>
              </a:rPr>
              <a:t>orly</a:t>
            </a:r>
            <a:endParaRPr sz="2600">
              <a:latin typeface="Comic Sans MS"/>
              <a:cs typeface="Comic Sans MS"/>
            </a:endParaRPr>
          </a:p>
          <a:p>
            <a:pPr marL="332740" marR="6350">
              <a:lnSpc>
                <a:spcPts val="2810"/>
              </a:lnSpc>
              <a:spcBef>
                <a:spcPts val="195"/>
              </a:spcBef>
              <a:tabLst>
                <a:tab pos="1879600" algn="l"/>
                <a:tab pos="2915920" algn="l"/>
                <a:tab pos="3970654" algn="l"/>
                <a:tab pos="4492625" algn="l"/>
                <a:tab pos="5193665" algn="l"/>
                <a:tab pos="5723890" algn="l"/>
                <a:tab pos="7277100" algn="l"/>
              </a:tabLst>
            </a:pPr>
            <a:r>
              <a:rPr sz="2600" dirty="0">
                <a:latin typeface="Comic Sans MS"/>
                <a:cs typeface="Comic Sans MS"/>
              </a:rPr>
              <a:t>adjust</a:t>
            </a:r>
            <a:r>
              <a:rPr sz="2600" spc="5" dirty="0">
                <a:latin typeface="Comic Sans MS"/>
                <a:cs typeface="Comic Sans MS"/>
              </a:rPr>
              <a:t>e</a:t>
            </a:r>
            <a:r>
              <a:rPr sz="2600" dirty="0">
                <a:latin typeface="Comic Sans MS"/>
                <a:cs typeface="Comic Sans MS"/>
              </a:rPr>
              <a:t>d	</a:t>
            </a:r>
            <a:r>
              <a:rPr sz="2600" spc="-5" dirty="0">
                <a:latin typeface="Comic Sans MS"/>
                <a:cs typeface="Comic Sans MS"/>
              </a:rPr>
              <a:t>torc</a:t>
            </a:r>
            <a:r>
              <a:rPr sz="2600" dirty="0">
                <a:latin typeface="Comic Sans MS"/>
                <a:cs typeface="Comic Sans MS"/>
              </a:rPr>
              <a:t>h	</a:t>
            </a:r>
            <a:r>
              <a:rPr sz="2600" spc="-5" dirty="0">
                <a:latin typeface="Comic Sans MS"/>
                <a:cs typeface="Comic Sans MS"/>
              </a:rPr>
              <a:t>flam</a:t>
            </a:r>
            <a:r>
              <a:rPr sz="2600" dirty="0">
                <a:latin typeface="Comic Sans MS"/>
                <a:cs typeface="Comic Sans MS"/>
              </a:rPr>
              <a:t>e	or	</a:t>
            </a:r>
            <a:r>
              <a:rPr sz="2600" spc="-5" dirty="0">
                <a:latin typeface="Comic Sans MS"/>
                <a:cs typeface="Comic Sans MS"/>
              </a:rPr>
              <a:t>u</a:t>
            </a:r>
            <a:r>
              <a:rPr sz="2600" spc="-15" dirty="0">
                <a:latin typeface="Comic Sans MS"/>
                <a:cs typeface="Comic Sans MS"/>
              </a:rPr>
              <a:t>s</a:t>
            </a:r>
            <a:r>
              <a:rPr sz="2600" dirty="0">
                <a:latin typeface="Comic Sans MS"/>
                <a:cs typeface="Comic Sans MS"/>
              </a:rPr>
              <a:t>e	of	oxi</a:t>
            </a:r>
            <a:r>
              <a:rPr sz="2600" spc="-10" dirty="0">
                <a:latin typeface="Comic Sans MS"/>
                <a:cs typeface="Comic Sans MS"/>
              </a:rPr>
              <a:t>d</a:t>
            </a:r>
            <a:r>
              <a:rPr sz="2600" spc="-5" dirty="0">
                <a:latin typeface="Comic Sans MS"/>
                <a:cs typeface="Comic Sans MS"/>
              </a:rPr>
              <a:t>izin</a:t>
            </a:r>
            <a:r>
              <a:rPr sz="2600" dirty="0">
                <a:latin typeface="Comic Sans MS"/>
                <a:cs typeface="Comic Sans MS"/>
              </a:rPr>
              <a:t>g	</a:t>
            </a:r>
            <a:r>
              <a:rPr sz="2600" spc="-5" dirty="0">
                <a:latin typeface="Comic Sans MS"/>
                <a:cs typeface="Comic Sans MS"/>
              </a:rPr>
              <a:t>zo</a:t>
            </a:r>
            <a:r>
              <a:rPr sz="2600" spc="-15" dirty="0">
                <a:latin typeface="Comic Sans MS"/>
                <a:cs typeface="Comic Sans MS"/>
              </a:rPr>
              <a:t>n</a:t>
            </a:r>
            <a:r>
              <a:rPr sz="2600" dirty="0">
                <a:latin typeface="Comic Sans MS"/>
                <a:cs typeface="Comic Sans MS"/>
              </a:rPr>
              <a:t>e  </a:t>
            </a:r>
            <a:r>
              <a:rPr sz="2600" spc="-5" dirty="0">
                <a:latin typeface="Comic Sans MS"/>
                <a:cs typeface="Comic Sans MS"/>
              </a:rPr>
              <a:t>rather than reducing</a:t>
            </a:r>
            <a:r>
              <a:rPr sz="2600" spc="-65" dirty="0">
                <a:latin typeface="Comic Sans MS"/>
                <a:cs typeface="Comic Sans MS"/>
              </a:rPr>
              <a:t> </a:t>
            </a:r>
            <a:r>
              <a:rPr sz="2600" dirty="0">
                <a:latin typeface="Comic Sans MS"/>
                <a:cs typeface="Comic Sans MS"/>
              </a:rPr>
              <a:t>zone.</a:t>
            </a:r>
            <a:endParaRPr sz="2600">
              <a:latin typeface="Comic Sans MS"/>
              <a:cs typeface="Comic Sans MS"/>
            </a:endParaRPr>
          </a:p>
          <a:p>
            <a:pPr marL="332740" indent="-320675">
              <a:lnSpc>
                <a:spcPts val="256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dirty="0">
                <a:latin typeface="Comic Sans MS"/>
                <a:cs typeface="Comic Sans MS"/>
              </a:rPr>
              <a:t>Casting </a:t>
            </a:r>
            <a:r>
              <a:rPr sz="2400" spc="-5" dirty="0">
                <a:latin typeface="Comic Sans MS"/>
                <a:cs typeface="Comic Sans MS"/>
              </a:rPr>
              <a:t>is </a:t>
            </a:r>
            <a:r>
              <a:rPr sz="2400" dirty="0">
                <a:latin typeface="Comic Sans MS"/>
                <a:cs typeface="Comic Sans MS"/>
              </a:rPr>
              <a:t>usually black, </a:t>
            </a:r>
            <a:r>
              <a:rPr sz="2400" spc="-5" dirty="0">
                <a:latin typeface="Comic Sans MS"/>
                <a:cs typeface="Comic Sans MS"/>
              </a:rPr>
              <a:t>do not </a:t>
            </a:r>
            <a:r>
              <a:rPr sz="2400" dirty="0">
                <a:latin typeface="Comic Sans MS"/>
                <a:cs typeface="Comic Sans MS"/>
              </a:rPr>
              <a:t>clean easily on</a:t>
            </a:r>
            <a:r>
              <a:rPr sz="2400" spc="-8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pickling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" y="432943"/>
            <a:ext cx="57048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rgbClr val="FFC000"/>
                </a:solidFill>
                <a:latin typeface="Comic Sans MS"/>
                <a:cs typeface="Comic Sans MS"/>
              </a:rPr>
              <a:t>Sub </a:t>
            </a:r>
            <a:r>
              <a:rPr sz="4400" b="1" dirty="0">
                <a:solidFill>
                  <a:srgbClr val="FFC000"/>
                </a:solidFill>
                <a:latin typeface="Comic Sans MS"/>
                <a:cs typeface="Comic Sans MS"/>
              </a:rPr>
              <a:t>surface</a:t>
            </a:r>
            <a:r>
              <a:rPr sz="4400" b="1" spc="-80" dirty="0">
                <a:solidFill>
                  <a:srgbClr val="FFC000"/>
                </a:solidFill>
                <a:latin typeface="Comic Sans MS"/>
                <a:cs typeface="Comic Sans MS"/>
              </a:rPr>
              <a:t> </a:t>
            </a:r>
            <a:r>
              <a:rPr sz="4400" b="1" dirty="0">
                <a:solidFill>
                  <a:srgbClr val="FFC000"/>
                </a:solidFill>
                <a:latin typeface="Comic Sans MS"/>
                <a:cs typeface="Comic Sans MS"/>
              </a:rPr>
              <a:t>porosity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612" y="1848688"/>
            <a:ext cx="81502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spc="-5" dirty="0">
                <a:latin typeface="Comic Sans MS"/>
                <a:cs typeface="Comic Sans MS"/>
              </a:rPr>
              <a:t>Caused by simultaneous nucleation </a:t>
            </a:r>
            <a:r>
              <a:rPr sz="2400" dirty="0">
                <a:latin typeface="Comic Sans MS"/>
                <a:cs typeface="Comic Sans MS"/>
              </a:rPr>
              <a:t>of solid </a:t>
            </a:r>
            <a:r>
              <a:rPr sz="2400" spc="-5" dirty="0">
                <a:latin typeface="Comic Sans MS"/>
                <a:cs typeface="Comic Sans MS"/>
              </a:rPr>
              <a:t>grains </a:t>
            </a:r>
            <a:r>
              <a:rPr sz="2400" spc="-10" dirty="0">
                <a:latin typeface="Comic Sans MS"/>
                <a:cs typeface="Comic Sans MS"/>
              </a:rPr>
              <a:t>and  </a:t>
            </a:r>
            <a:r>
              <a:rPr sz="2400" spc="-5" dirty="0">
                <a:latin typeface="Comic Sans MS"/>
                <a:cs typeface="Comic Sans MS"/>
              </a:rPr>
              <a:t>gas bubbles </a:t>
            </a:r>
            <a:r>
              <a:rPr sz="2400" dirty="0">
                <a:latin typeface="Comic Sans MS"/>
                <a:cs typeface="Comic Sans MS"/>
              </a:rPr>
              <a:t>at </a:t>
            </a:r>
            <a:r>
              <a:rPr sz="2400" spc="-5" dirty="0">
                <a:latin typeface="Comic Sans MS"/>
                <a:cs typeface="Comic Sans MS"/>
              </a:rPr>
              <a:t>the first moment that the </a:t>
            </a:r>
            <a:r>
              <a:rPr sz="2400" dirty="0">
                <a:latin typeface="Comic Sans MS"/>
                <a:cs typeface="Comic Sans MS"/>
              </a:rPr>
              <a:t>alloy</a:t>
            </a:r>
            <a:r>
              <a:rPr sz="2400" spc="-1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freezes  at mold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walls</a:t>
            </a:r>
            <a:endParaRPr sz="2400">
              <a:latin typeface="Comic Sans MS"/>
              <a:cs typeface="Comic Sans MS"/>
            </a:endParaRPr>
          </a:p>
          <a:p>
            <a:pPr marL="332740" marR="173990" indent="-320040">
              <a:lnSpc>
                <a:spcPct val="10000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spc="-5" dirty="0">
                <a:latin typeface="Comic Sans MS"/>
                <a:cs typeface="Comic Sans MS"/>
              </a:rPr>
              <a:t>Prevented by </a:t>
            </a:r>
            <a:r>
              <a:rPr sz="2400" dirty="0">
                <a:latin typeface="Comic Sans MS"/>
                <a:cs typeface="Comic Sans MS"/>
              </a:rPr>
              <a:t>controlling </a:t>
            </a:r>
            <a:r>
              <a:rPr sz="2400" spc="-5" dirty="0">
                <a:latin typeface="Comic Sans MS"/>
                <a:cs typeface="Comic Sans MS"/>
              </a:rPr>
              <a:t>the rate </a:t>
            </a:r>
            <a:r>
              <a:rPr sz="2400" dirty="0">
                <a:latin typeface="Comic Sans MS"/>
                <a:cs typeface="Comic Sans MS"/>
              </a:rPr>
              <a:t>at </a:t>
            </a:r>
            <a:r>
              <a:rPr sz="2400" spc="-5" dirty="0">
                <a:latin typeface="Comic Sans MS"/>
                <a:cs typeface="Comic Sans MS"/>
              </a:rPr>
              <a:t>which the molten  metal </a:t>
            </a:r>
            <a:r>
              <a:rPr sz="2400" dirty="0">
                <a:latin typeface="Comic Sans MS"/>
                <a:cs typeface="Comic Sans MS"/>
              </a:rPr>
              <a:t>enters </a:t>
            </a:r>
            <a:r>
              <a:rPr sz="2400" spc="-5" dirty="0">
                <a:latin typeface="Comic Sans MS"/>
                <a:cs typeface="Comic Sans MS"/>
              </a:rPr>
              <a:t>the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mold.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3514" y="502665"/>
            <a:ext cx="67779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C000"/>
                </a:solidFill>
                <a:latin typeface="Comic Sans MS"/>
                <a:cs typeface="Comic Sans MS"/>
              </a:rPr>
              <a:t>Back </a:t>
            </a:r>
            <a:r>
              <a:rPr sz="4800" b="1" dirty="0">
                <a:solidFill>
                  <a:srgbClr val="FFC000"/>
                </a:solidFill>
                <a:latin typeface="Comic Sans MS"/>
                <a:cs typeface="Comic Sans MS"/>
              </a:rPr>
              <a:t>pressure</a:t>
            </a:r>
            <a:r>
              <a:rPr sz="4800" b="1" spc="-90" dirty="0">
                <a:solidFill>
                  <a:srgbClr val="FFC000"/>
                </a:solidFill>
                <a:latin typeface="Comic Sans MS"/>
                <a:cs typeface="Comic Sans MS"/>
              </a:rPr>
              <a:t> </a:t>
            </a:r>
            <a:r>
              <a:rPr sz="4800" b="1" dirty="0">
                <a:solidFill>
                  <a:srgbClr val="FFC000"/>
                </a:solidFill>
                <a:latin typeface="Comic Sans MS"/>
                <a:cs typeface="Comic Sans MS"/>
              </a:rPr>
              <a:t>porosity</a:t>
            </a:r>
            <a:endParaRPr sz="48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514" y="1978279"/>
            <a:ext cx="8239759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1229995" indent="-320040">
              <a:lnSpc>
                <a:spcPct val="100000"/>
              </a:lnSpc>
              <a:spcBef>
                <a:spcPts val="95"/>
              </a:spcBef>
              <a:tabLst>
                <a:tab pos="4610735" algn="l"/>
              </a:tabLst>
            </a:pPr>
            <a:r>
              <a:rPr sz="2800" spc="-10" dirty="0">
                <a:latin typeface="Comic Sans MS"/>
                <a:cs typeface="Comic Sans MS"/>
              </a:rPr>
              <a:t>S</a:t>
            </a:r>
            <a:r>
              <a:rPr sz="2800" dirty="0">
                <a:latin typeface="Comic Sans MS"/>
                <a:cs typeface="Comic Sans MS"/>
              </a:rPr>
              <a:t>o</a:t>
            </a:r>
            <a:r>
              <a:rPr sz="2800" spc="-5" dirty="0">
                <a:latin typeface="Comic Sans MS"/>
                <a:cs typeface="Comic Sans MS"/>
              </a:rPr>
              <a:t>me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time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refer</a:t>
            </a:r>
            <a:r>
              <a:rPr sz="2800" spc="-5" dirty="0">
                <a:latin typeface="Comic Sans MS"/>
                <a:cs typeface="Comic Sans MS"/>
              </a:rPr>
              <a:t>red</a:t>
            </a:r>
            <a:r>
              <a:rPr sz="2800" spc="4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t</a:t>
            </a:r>
            <a:r>
              <a:rPr sz="2800" spc="-5" dirty="0">
                <a:latin typeface="Comic Sans MS"/>
                <a:cs typeface="Comic Sans MS"/>
              </a:rPr>
              <a:t>o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as</a:t>
            </a:r>
            <a:r>
              <a:rPr sz="2800" dirty="0">
                <a:latin typeface="Comic Sans MS"/>
                <a:cs typeface="Comic Sans MS"/>
              </a:rPr>
              <a:t>	</a:t>
            </a:r>
            <a:r>
              <a:rPr sz="2800" b="1" spc="-10" dirty="0">
                <a:latin typeface="Comic Sans MS"/>
                <a:cs typeface="Comic Sans MS"/>
              </a:rPr>
              <a:t>entrappe</a:t>
            </a:r>
            <a:r>
              <a:rPr sz="2800" b="1" dirty="0">
                <a:latin typeface="Comic Sans MS"/>
                <a:cs typeface="Comic Sans MS"/>
              </a:rPr>
              <a:t>d</a:t>
            </a:r>
            <a:r>
              <a:rPr sz="2800" b="1" spc="-10" dirty="0">
                <a:latin typeface="Comic Sans MS"/>
                <a:cs typeface="Comic Sans MS"/>
              </a:rPr>
              <a:t>-</a:t>
            </a:r>
            <a:r>
              <a:rPr sz="2800" b="1" spc="-5" dirty="0">
                <a:latin typeface="Comic Sans MS"/>
                <a:cs typeface="Comic Sans MS"/>
              </a:rPr>
              <a:t>a</a:t>
            </a:r>
            <a:r>
              <a:rPr sz="2800" b="1" spc="-15" dirty="0">
                <a:latin typeface="Comic Sans MS"/>
                <a:cs typeface="Comic Sans MS"/>
              </a:rPr>
              <a:t>i</a:t>
            </a:r>
            <a:r>
              <a:rPr sz="2800" b="1" spc="-5" dirty="0">
                <a:latin typeface="Comic Sans MS"/>
                <a:cs typeface="Comic Sans MS"/>
              </a:rPr>
              <a:t>r  </a:t>
            </a:r>
            <a:r>
              <a:rPr sz="2800" b="1" spc="-10" dirty="0">
                <a:latin typeface="Comic Sans MS"/>
                <a:cs typeface="Comic Sans MS"/>
              </a:rPr>
              <a:t>porosity.</a:t>
            </a:r>
            <a:endParaRPr sz="2800">
              <a:latin typeface="Comic Sans MS"/>
              <a:cs typeface="Comic Sans MS"/>
            </a:endParaRPr>
          </a:p>
          <a:p>
            <a:pPr marL="332740" marR="5080" indent="-320040">
              <a:lnSpc>
                <a:spcPct val="100000"/>
              </a:lnSpc>
              <a:spcBef>
                <a:spcPts val="3360"/>
              </a:spcBef>
              <a:buClr>
                <a:srgbClr val="EFAC00"/>
              </a:buClr>
              <a:buSzPct val="8035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800" spc="-10" dirty="0">
                <a:latin typeface="Comic Sans MS"/>
                <a:cs typeface="Comic Sans MS"/>
              </a:rPr>
              <a:t>found </a:t>
            </a:r>
            <a:r>
              <a:rPr sz="2800" dirty="0">
                <a:latin typeface="Comic Sans MS"/>
                <a:cs typeface="Comic Sans MS"/>
              </a:rPr>
              <a:t>on </a:t>
            </a:r>
            <a:r>
              <a:rPr sz="2800" spc="-10">
                <a:latin typeface="Comic Sans MS"/>
                <a:cs typeface="Comic Sans MS"/>
              </a:rPr>
              <a:t>the </a:t>
            </a:r>
            <a:r>
              <a:rPr lang="en-US" sz="2800" spc="-10" dirty="0">
                <a:latin typeface="Comic Sans MS"/>
                <a:cs typeface="Comic Sans MS"/>
              </a:rPr>
              <a:t>inner and </a:t>
            </a:r>
            <a:r>
              <a:rPr sz="2800" spc="-5">
                <a:latin typeface="Comic Sans MS"/>
                <a:cs typeface="Comic Sans MS"/>
              </a:rPr>
              <a:t>outer </a:t>
            </a:r>
            <a:r>
              <a:rPr sz="2800" spc="-5" dirty="0">
                <a:latin typeface="Comic Sans MS"/>
                <a:cs typeface="Comic Sans MS"/>
              </a:rPr>
              <a:t>surface of the casting </a:t>
            </a:r>
            <a:r>
              <a:rPr sz="2800" spc="-10" dirty="0">
                <a:latin typeface="Comic Sans MS"/>
                <a:cs typeface="Comic Sans MS"/>
              </a:rPr>
              <a:t>when  the </a:t>
            </a:r>
            <a:r>
              <a:rPr sz="2800" spc="-5" dirty="0">
                <a:latin typeface="Comic Sans MS"/>
                <a:cs typeface="Comic Sans MS"/>
              </a:rPr>
              <a:t>casting or mold temperature is low, </a:t>
            </a:r>
            <a:r>
              <a:rPr sz="2800" spc="-10" dirty="0">
                <a:latin typeface="Comic Sans MS"/>
                <a:cs typeface="Comic Sans MS"/>
              </a:rPr>
              <a:t>that  </a:t>
            </a:r>
            <a:r>
              <a:rPr sz="2800" spc="-5" dirty="0">
                <a:latin typeface="Comic Sans MS"/>
                <a:cs typeface="Comic Sans MS"/>
              </a:rPr>
              <a:t>solidification occurs </a:t>
            </a:r>
            <a:r>
              <a:rPr sz="2800" spc="-10" dirty="0">
                <a:latin typeface="Comic Sans MS"/>
                <a:cs typeface="Comic Sans MS"/>
              </a:rPr>
              <a:t>before the </a:t>
            </a:r>
            <a:r>
              <a:rPr sz="2800" spc="-5" dirty="0">
                <a:latin typeface="Comic Sans MS"/>
                <a:cs typeface="Comic Sans MS"/>
              </a:rPr>
              <a:t>trapped air can  escape.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875" y="514350"/>
            <a:ext cx="47625" cy="4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4837" y="1621281"/>
            <a:ext cx="1091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Times New Roman"/>
                <a:cs typeface="Times New Roman"/>
              </a:rPr>
              <a:t>Ca</a:t>
            </a:r>
            <a:r>
              <a:rPr b="1" dirty="0">
                <a:latin typeface="Times New Roman"/>
                <a:cs typeface="Times New Roman"/>
              </a:rPr>
              <a:t>u</a:t>
            </a:r>
            <a:r>
              <a:rPr b="1" spc="-5" dirty="0">
                <a:latin typeface="Times New Roman"/>
                <a:cs typeface="Times New Roman"/>
              </a:rPr>
              <a:t>ses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251460" indent="-320040">
              <a:lnSpc>
                <a:spcPct val="100000"/>
              </a:lnSpc>
              <a:spcBef>
                <a:spcPts val="95"/>
              </a:spcBef>
              <a:buClr>
                <a:srgbClr val="EFAC00"/>
              </a:buClr>
              <a:buSzPct val="8035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pc="-5" dirty="0"/>
              <a:t>Inability of the </a:t>
            </a:r>
            <a:r>
              <a:rPr spc="-10" dirty="0"/>
              <a:t>air </a:t>
            </a:r>
            <a:r>
              <a:rPr spc="-5" dirty="0"/>
              <a:t>in the </a:t>
            </a:r>
            <a:r>
              <a:rPr spc="-10" dirty="0"/>
              <a:t>mold </a:t>
            </a:r>
            <a:r>
              <a:rPr spc="-5" dirty="0"/>
              <a:t>to escape </a:t>
            </a:r>
            <a:r>
              <a:rPr dirty="0"/>
              <a:t>through </a:t>
            </a:r>
            <a:r>
              <a:rPr spc="-5" dirty="0"/>
              <a:t>the  pores in </a:t>
            </a:r>
            <a:r>
              <a:rPr dirty="0"/>
              <a:t>the</a:t>
            </a:r>
            <a:r>
              <a:rPr spc="-30" dirty="0"/>
              <a:t> </a:t>
            </a:r>
            <a:r>
              <a:rPr spc="-5" dirty="0"/>
              <a:t>investment</a:t>
            </a:r>
          </a:p>
          <a:p>
            <a:pPr marL="12700">
              <a:lnSpc>
                <a:spcPct val="100000"/>
              </a:lnSpc>
            </a:pPr>
            <a:r>
              <a:rPr b="1" spc="-10" dirty="0">
                <a:latin typeface="Times New Roman"/>
                <a:cs typeface="Times New Roman"/>
              </a:rPr>
              <a:t>Prevented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by:</a:t>
            </a:r>
          </a:p>
          <a:p>
            <a:pPr marL="332740" indent="-320040">
              <a:lnSpc>
                <a:spcPct val="100000"/>
              </a:lnSpc>
              <a:spcBef>
                <a:spcPts val="20"/>
              </a:spcBef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/>
              <a:t>Proper</a:t>
            </a:r>
            <a:r>
              <a:rPr sz="2400" spc="-25" dirty="0"/>
              <a:t> </a:t>
            </a:r>
            <a:r>
              <a:rPr sz="2400" dirty="0"/>
              <a:t>burnout</a:t>
            </a:r>
            <a:endParaRPr sz="2400"/>
          </a:p>
          <a:p>
            <a:pPr marL="332740" indent="-320040">
              <a:lnSpc>
                <a:spcPct val="100000"/>
              </a:lnSpc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spc="-5" dirty="0"/>
              <a:t>Sufficiently </a:t>
            </a:r>
            <a:r>
              <a:rPr sz="2400" dirty="0"/>
              <a:t>high casting</a:t>
            </a:r>
            <a:r>
              <a:rPr sz="2400" spc="-80" dirty="0"/>
              <a:t> </a:t>
            </a:r>
            <a:r>
              <a:rPr sz="2400" dirty="0"/>
              <a:t>pressure</a:t>
            </a:r>
            <a:endParaRPr sz="2400"/>
          </a:p>
          <a:p>
            <a:pPr marL="332740" indent="-320040">
              <a:lnSpc>
                <a:spcPct val="100000"/>
              </a:lnSpc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/>
              <a:t>Adequate </a:t>
            </a:r>
            <a:r>
              <a:rPr sz="2400" spc="-5" dirty="0"/>
              <a:t>L/P</a:t>
            </a:r>
            <a:r>
              <a:rPr sz="2400" spc="-125" dirty="0"/>
              <a:t> </a:t>
            </a:r>
            <a:r>
              <a:rPr sz="2400" dirty="0"/>
              <a:t>ratio</a:t>
            </a:r>
            <a:endParaRPr sz="2400"/>
          </a:p>
          <a:p>
            <a:pPr marL="332740" marR="5080" indent="-320040">
              <a:lnSpc>
                <a:spcPct val="100000"/>
              </a:lnSpc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/>
              <a:t>Thickness of </a:t>
            </a:r>
            <a:r>
              <a:rPr sz="2400" spc="-5" dirty="0"/>
              <a:t>investment </a:t>
            </a:r>
            <a:r>
              <a:rPr sz="2400" dirty="0"/>
              <a:t>between tip of pattern and end of</a:t>
            </a:r>
            <a:r>
              <a:rPr sz="2400" spc="-175" dirty="0"/>
              <a:t> </a:t>
            </a:r>
            <a:r>
              <a:rPr sz="2400" dirty="0"/>
              <a:t>ring  </a:t>
            </a:r>
            <a:r>
              <a:rPr sz="2400" spc="-5" dirty="0"/>
              <a:t>is </a:t>
            </a:r>
            <a:r>
              <a:rPr sz="2400" dirty="0"/>
              <a:t>not greater than</a:t>
            </a:r>
            <a:r>
              <a:rPr sz="2400" spc="-80" dirty="0"/>
              <a:t> </a:t>
            </a:r>
            <a:r>
              <a:rPr sz="2400" spc="-10" dirty="0"/>
              <a:t>6mm.</a:t>
            </a:r>
            <a:endParaRPr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6850" y="123825"/>
            <a:ext cx="5267325" cy="828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594230"/>
            <a:ext cx="753110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621665" algn="l"/>
                <a:tab pos="622300" algn="l"/>
              </a:tabLst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Factors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that inhibit the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mold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filling</a:t>
            </a:r>
            <a:r>
              <a:rPr sz="2400" spc="-12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is:</a:t>
            </a:r>
            <a:endParaRPr sz="24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Clr>
                <a:srgbClr val="EFAC00"/>
              </a:buClr>
              <a:buSzPct val="79166"/>
              <a:buAutoNum type="arabicPeriod"/>
              <a:tabLst>
                <a:tab pos="621665" algn="l"/>
                <a:tab pos="622300" algn="l"/>
              </a:tabLst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In </a:t>
            </a:r>
            <a:r>
              <a:rPr sz="2400" spc="-10" dirty="0">
                <a:solidFill>
                  <a:srgbClr val="CC0000"/>
                </a:solidFill>
                <a:latin typeface="Times New Roman"/>
                <a:cs typeface="Times New Roman"/>
              </a:rPr>
              <a:t>sufficient</a:t>
            </a:r>
            <a:r>
              <a:rPr sz="2400" spc="-2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venting</a:t>
            </a:r>
            <a:endParaRPr sz="24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buClr>
                <a:srgbClr val="EFAC00"/>
              </a:buClr>
              <a:buSzPct val="79166"/>
              <a:buAutoNum type="arabicPeriod"/>
              <a:tabLst>
                <a:tab pos="621665" algn="l"/>
                <a:tab pos="622300" algn="l"/>
              </a:tabLst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In </a:t>
            </a:r>
            <a:r>
              <a:rPr sz="2400" spc="-10" dirty="0">
                <a:solidFill>
                  <a:srgbClr val="CC0000"/>
                </a:solidFill>
                <a:latin typeface="Times New Roman"/>
                <a:cs typeface="Times New Roman"/>
              </a:rPr>
              <a:t>sufficient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casting pressure, pressure should be</a:t>
            </a:r>
            <a:r>
              <a:rPr sz="2400" spc="-114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applied  atleast for 4</a:t>
            </a:r>
            <a:r>
              <a:rPr sz="2400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sec</a:t>
            </a:r>
            <a:endParaRPr sz="24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Clr>
                <a:srgbClr val="EFAC00"/>
              </a:buClr>
              <a:buSzPct val="79166"/>
              <a:buAutoNum type="arabicPeriod"/>
              <a:tabLst>
                <a:tab pos="621665" algn="l"/>
                <a:tab pos="622300" algn="l"/>
              </a:tabLst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Incomplete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elimination of</a:t>
            </a:r>
            <a:r>
              <a:rPr sz="2400" spc="-8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wax</a:t>
            </a:r>
            <a:endParaRPr sz="24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5"/>
              </a:spcBef>
              <a:buClr>
                <a:srgbClr val="EFAC00"/>
              </a:buClr>
              <a:buSzPct val="79166"/>
              <a:buAutoNum type="arabicPeriod"/>
              <a:tabLst>
                <a:tab pos="621665" algn="l"/>
                <a:tab pos="622300" algn="l"/>
              </a:tabLst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Lower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L/p</a:t>
            </a:r>
            <a:r>
              <a:rPr sz="2400" spc="-2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ratio</a:t>
            </a:r>
            <a:endParaRPr sz="24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Clr>
                <a:srgbClr val="EFAC00"/>
              </a:buClr>
              <a:buSzPct val="79166"/>
              <a:buAutoNum type="arabicPeriod"/>
              <a:tabLst>
                <a:tab pos="621665" algn="l"/>
                <a:tab pos="622300" algn="l"/>
              </a:tabLst>
            </a:pPr>
            <a:r>
              <a:rPr sz="2400" spc="-20" dirty="0">
                <a:solidFill>
                  <a:srgbClr val="CC0000"/>
                </a:solidFill>
                <a:latin typeface="Times New Roman"/>
                <a:cs typeface="Times New Roman"/>
              </a:rPr>
              <a:t>Viscosity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of the fused</a:t>
            </a:r>
            <a:r>
              <a:rPr sz="2400" spc="-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metal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80126" y="4286212"/>
            <a:ext cx="3384550" cy="2357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61076" y="4267162"/>
            <a:ext cx="3422650" cy="2395855"/>
          </a:xfrm>
          <a:custGeom>
            <a:avLst/>
            <a:gdLst/>
            <a:ahLst/>
            <a:cxnLst/>
            <a:rect l="l" t="t" r="r" b="b"/>
            <a:pathLst>
              <a:path w="3422650" h="2395854">
                <a:moveTo>
                  <a:pt x="0" y="2395601"/>
                </a:moveTo>
                <a:lnTo>
                  <a:pt x="3422650" y="2395601"/>
                </a:lnTo>
                <a:lnTo>
                  <a:pt x="3422650" y="0"/>
                </a:lnTo>
                <a:lnTo>
                  <a:pt x="0" y="0"/>
                </a:lnTo>
                <a:lnTo>
                  <a:pt x="0" y="2395601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1550" y="4214812"/>
            <a:ext cx="4321175" cy="2454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2500" y="4195762"/>
            <a:ext cx="4359275" cy="2492375"/>
          </a:xfrm>
          <a:custGeom>
            <a:avLst/>
            <a:gdLst/>
            <a:ahLst/>
            <a:cxnLst/>
            <a:rect l="l" t="t" r="r" b="b"/>
            <a:pathLst>
              <a:path w="4359275" h="2492375">
                <a:moveTo>
                  <a:pt x="0" y="2492375"/>
                </a:moveTo>
                <a:lnTo>
                  <a:pt x="4359275" y="2492375"/>
                </a:lnTo>
                <a:lnTo>
                  <a:pt x="4359275" y="0"/>
                </a:lnTo>
                <a:lnTo>
                  <a:pt x="0" y="0"/>
                </a:lnTo>
                <a:lnTo>
                  <a:pt x="0" y="2492375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875" y="752475"/>
            <a:ext cx="47625" cy="4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0969" y="2904566"/>
            <a:ext cx="57194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latin typeface="Comic Sans MS"/>
                <a:cs typeface="Comic Sans MS"/>
              </a:rPr>
              <a:t>THANK</a:t>
            </a:r>
            <a:r>
              <a:rPr sz="7200" b="1" spc="-80" dirty="0">
                <a:latin typeface="Comic Sans MS"/>
                <a:cs typeface="Comic Sans MS"/>
              </a:rPr>
              <a:t> </a:t>
            </a:r>
            <a:r>
              <a:rPr sz="7200" b="1" spc="-5" dirty="0">
                <a:latin typeface="Comic Sans MS"/>
                <a:cs typeface="Comic Sans MS"/>
              </a:rPr>
              <a:t>YOU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0"/>
            <a:ext cx="5810250" cy="113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739" y="1612138"/>
            <a:ext cx="38989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omic Sans MS"/>
                <a:cs typeface="Comic Sans MS"/>
              </a:rPr>
              <a:t>According to</a:t>
            </a:r>
            <a:r>
              <a:rPr sz="3200" b="1" spc="-50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philips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2105990"/>
            <a:ext cx="5744845" cy="19979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spc="-5" dirty="0">
                <a:latin typeface="Comic Sans MS"/>
                <a:cs typeface="Comic Sans MS"/>
              </a:rPr>
              <a:t>Distortion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spc="-5" dirty="0">
                <a:latin typeface="Comic Sans MS"/>
                <a:cs typeface="Comic Sans MS"/>
              </a:rPr>
              <a:t>Surface roughness </a:t>
            </a:r>
            <a:r>
              <a:rPr sz="2400" b="1" dirty="0">
                <a:latin typeface="Comic Sans MS"/>
                <a:cs typeface="Comic Sans MS"/>
              </a:rPr>
              <a:t>and</a:t>
            </a:r>
            <a:r>
              <a:rPr sz="2400" b="1" spc="-8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irregularities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dirty="0">
                <a:latin typeface="Comic Sans MS"/>
                <a:cs typeface="Comic Sans MS"/>
              </a:rPr>
              <a:t>Porosity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spc="-5">
                <a:latin typeface="Comic Sans MS"/>
                <a:cs typeface="Comic Sans MS"/>
              </a:rPr>
              <a:t>Incomplete </a:t>
            </a:r>
            <a:r>
              <a:rPr lang="en-US" sz="2400" b="1" spc="-5" dirty="0">
                <a:latin typeface="Comic Sans MS"/>
                <a:cs typeface="Comic Sans MS"/>
              </a:rPr>
              <a:t>or missing detail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EFAC00"/>
              </a:buClr>
              <a:buFont typeface="Wingdings 2"/>
              <a:buChar char=""/>
            </a:pP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3514" y="1447926"/>
            <a:ext cx="46450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omic Sans MS"/>
                <a:cs typeface="Comic Sans MS"/>
              </a:rPr>
              <a:t>According to</a:t>
            </a:r>
            <a:r>
              <a:rPr sz="3200" b="1" spc="-4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Rosensteil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514" y="1876404"/>
            <a:ext cx="3919854" cy="3866515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535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spc="-5" dirty="0">
                <a:latin typeface="Comic Sans MS"/>
                <a:cs typeface="Comic Sans MS"/>
              </a:rPr>
              <a:t>Roughness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spcBef>
                <a:spcPts val="1445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spc="-5" dirty="0">
                <a:latin typeface="Comic Sans MS"/>
                <a:cs typeface="Comic Sans MS"/>
              </a:rPr>
              <a:t>Nodules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spcBef>
                <a:spcPts val="144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dirty="0">
                <a:latin typeface="Comic Sans MS"/>
                <a:cs typeface="Comic Sans MS"/>
              </a:rPr>
              <a:t>Fins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spcBef>
                <a:spcPts val="144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spc="-5" dirty="0">
                <a:latin typeface="Comic Sans MS"/>
                <a:cs typeface="Comic Sans MS"/>
              </a:rPr>
              <a:t>Incompleteness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spcBef>
                <a:spcPts val="144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spc="-5" dirty="0">
                <a:latin typeface="Comic Sans MS"/>
                <a:cs typeface="Comic Sans MS"/>
              </a:rPr>
              <a:t>Voids or</a:t>
            </a:r>
            <a:r>
              <a:rPr sz="2400" b="1" spc="-2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porosity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spcBef>
                <a:spcPts val="144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dirty="0">
                <a:latin typeface="Comic Sans MS"/>
                <a:cs typeface="Comic Sans MS"/>
              </a:rPr>
              <a:t>Marginal</a:t>
            </a:r>
            <a:r>
              <a:rPr sz="2400" b="1" spc="-2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discrepancy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spcBef>
                <a:spcPts val="144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b="1" spc="-5" dirty="0">
                <a:latin typeface="Comic Sans MS"/>
                <a:cs typeface="Comic Sans MS"/>
              </a:rPr>
              <a:t>Dimensional</a:t>
            </a:r>
            <a:r>
              <a:rPr sz="2400" b="1" spc="-2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inaccuracies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2475" y="95250"/>
            <a:ext cx="3952875" cy="962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740789"/>
            <a:ext cx="843089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indent="-609600">
              <a:lnSpc>
                <a:spcPts val="2590"/>
              </a:lnSpc>
              <a:spcBef>
                <a:spcPts val="10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621665" algn="l"/>
                <a:tab pos="622300" algn="l"/>
              </a:tabLst>
            </a:pPr>
            <a:r>
              <a:rPr sz="2400" spc="-5" dirty="0">
                <a:latin typeface="Comic Sans MS"/>
                <a:cs typeface="Comic Sans MS"/>
              </a:rPr>
              <a:t>Distortion of </a:t>
            </a:r>
            <a:r>
              <a:rPr sz="2400" dirty="0">
                <a:latin typeface="Comic Sans MS"/>
                <a:cs typeface="Comic Sans MS"/>
              </a:rPr>
              <a:t>the </a:t>
            </a:r>
            <a:r>
              <a:rPr sz="2400" spc="-5" dirty="0">
                <a:latin typeface="Comic Sans MS"/>
                <a:cs typeface="Comic Sans MS"/>
              </a:rPr>
              <a:t>casting is </a:t>
            </a:r>
            <a:r>
              <a:rPr sz="2400" dirty="0">
                <a:latin typeface="Comic Sans MS"/>
                <a:cs typeface="Comic Sans MS"/>
              </a:rPr>
              <a:t>probably </a:t>
            </a:r>
            <a:r>
              <a:rPr sz="2400" spc="-5" dirty="0">
                <a:latin typeface="Comic Sans MS"/>
                <a:cs typeface="Comic Sans MS"/>
              </a:rPr>
              <a:t>related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to</a:t>
            </a:r>
            <a:endParaRPr sz="2400">
              <a:latin typeface="Comic Sans MS"/>
              <a:cs typeface="Comic Sans MS"/>
            </a:endParaRPr>
          </a:p>
          <a:p>
            <a:pPr marL="622300">
              <a:lnSpc>
                <a:spcPts val="2305"/>
              </a:lnSpc>
            </a:pPr>
            <a:r>
              <a:rPr sz="2400" spc="-10" dirty="0">
                <a:latin typeface="Comic Sans MS"/>
                <a:cs typeface="Comic Sans MS"/>
              </a:rPr>
              <a:t>distortion </a:t>
            </a:r>
            <a:r>
              <a:rPr sz="2400" spc="-5" dirty="0">
                <a:latin typeface="Comic Sans MS"/>
                <a:cs typeface="Comic Sans MS"/>
              </a:rPr>
              <a:t>of </a:t>
            </a:r>
            <a:r>
              <a:rPr sz="2400" dirty="0">
                <a:latin typeface="Comic Sans MS"/>
                <a:cs typeface="Comic Sans MS"/>
              </a:rPr>
              <a:t>the </a:t>
            </a:r>
            <a:r>
              <a:rPr sz="2400" spc="-5" dirty="0">
                <a:latin typeface="Comic Sans MS"/>
                <a:cs typeface="Comic Sans MS"/>
              </a:rPr>
              <a:t>wax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pattern.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ts val="2305"/>
              </a:lnSpc>
            </a:pPr>
            <a:r>
              <a:rPr sz="2400" b="1" spc="-5" dirty="0">
                <a:latin typeface="Comic Sans MS"/>
                <a:cs typeface="Comic Sans MS"/>
              </a:rPr>
              <a:t>Causes:</a:t>
            </a:r>
            <a:endParaRPr sz="2400">
              <a:latin typeface="Comic Sans MS"/>
              <a:cs typeface="Comic Sans MS"/>
            </a:endParaRPr>
          </a:p>
          <a:p>
            <a:pPr marL="622300" marR="5080" indent="-609600">
              <a:lnSpc>
                <a:spcPts val="2300"/>
              </a:lnSpc>
              <a:spcBef>
                <a:spcPts val="27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621665" algn="l"/>
                <a:tab pos="622300" algn="l"/>
              </a:tabLst>
            </a:pPr>
            <a:r>
              <a:rPr sz="2400" dirty="0">
                <a:latin typeface="Comic Sans MS"/>
                <a:cs typeface="Comic Sans MS"/>
              </a:rPr>
              <a:t>Can occur </a:t>
            </a:r>
            <a:r>
              <a:rPr sz="2400" spc="-5" dirty="0">
                <a:latin typeface="Comic Sans MS"/>
                <a:cs typeface="Comic Sans MS"/>
              </a:rPr>
              <a:t>from the time of </a:t>
            </a:r>
            <a:r>
              <a:rPr sz="2400" dirty="0">
                <a:latin typeface="Comic Sans MS"/>
                <a:cs typeface="Comic Sans MS"/>
              </a:rPr>
              <a:t>wax </a:t>
            </a:r>
            <a:r>
              <a:rPr sz="2400" spc="-5" dirty="0">
                <a:latin typeface="Comic Sans MS"/>
                <a:cs typeface="Comic Sans MS"/>
              </a:rPr>
              <a:t>pattern preparation to  the time of investing </a:t>
            </a:r>
            <a:r>
              <a:rPr sz="2400" spc="-10" dirty="0">
                <a:latin typeface="Comic Sans MS"/>
                <a:cs typeface="Comic Sans MS"/>
              </a:rPr>
              <a:t>due </a:t>
            </a:r>
            <a:r>
              <a:rPr sz="2400" spc="-5" dirty="0">
                <a:latin typeface="Comic Sans MS"/>
                <a:cs typeface="Comic Sans MS"/>
              </a:rPr>
              <a:t>to </a:t>
            </a:r>
            <a:r>
              <a:rPr sz="2400" spc="-10" dirty="0">
                <a:latin typeface="Comic Sans MS"/>
                <a:cs typeface="Comic Sans MS"/>
              </a:rPr>
              <a:t>stress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relaxation.</a:t>
            </a:r>
            <a:endParaRPr sz="2400">
              <a:latin typeface="Comic Sans MS"/>
              <a:cs typeface="Comic Sans MS"/>
            </a:endParaRPr>
          </a:p>
          <a:p>
            <a:pPr marL="622300" marR="989330" indent="-609600">
              <a:lnSpc>
                <a:spcPts val="2300"/>
              </a:lnSpc>
              <a:spcBef>
                <a:spcPts val="231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621665" algn="l"/>
                <a:tab pos="622300" algn="l"/>
              </a:tabLst>
            </a:pPr>
            <a:r>
              <a:rPr sz="2400" spc="-5" dirty="0">
                <a:latin typeface="Comic Sans MS"/>
                <a:cs typeface="Comic Sans MS"/>
              </a:rPr>
              <a:t>Distortion of </a:t>
            </a:r>
            <a:r>
              <a:rPr sz="2400" dirty="0">
                <a:latin typeface="Comic Sans MS"/>
                <a:cs typeface="Comic Sans MS"/>
              </a:rPr>
              <a:t>the </a:t>
            </a:r>
            <a:r>
              <a:rPr sz="2400" spc="-5" dirty="0">
                <a:latin typeface="Comic Sans MS"/>
                <a:cs typeface="Comic Sans MS"/>
              </a:rPr>
              <a:t>wax pattern </a:t>
            </a:r>
            <a:r>
              <a:rPr sz="2400" dirty="0">
                <a:latin typeface="Comic Sans MS"/>
                <a:cs typeface="Comic Sans MS"/>
              </a:rPr>
              <a:t>occurs </a:t>
            </a:r>
            <a:r>
              <a:rPr sz="2400" spc="-5" dirty="0">
                <a:latin typeface="Comic Sans MS"/>
                <a:cs typeface="Comic Sans MS"/>
              </a:rPr>
              <a:t>during the  investment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procedure.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755"/>
              </a:spcBef>
            </a:pPr>
            <a:r>
              <a:rPr sz="2400" b="1" spc="-5" dirty="0">
                <a:latin typeface="Comic Sans MS"/>
                <a:cs typeface="Comic Sans MS"/>
              </a:rPr>
              <a:t>Minimized</a:t>
            </a:r>
            <a:r>
              <a:rPr sz="2400" b="1" spc="-20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by:</a:t>
            </a:r>
            <a:endParaRPr sz="2400">
              <a:latin typeface="Comic Sans MS"/>
              <a:cs typeface="Comic Sans MS"/>
            </a:endParaRPr>
          </a:p>
          <a:p>
            <a:pPr marL="1003300" lvl="1" indent="-534035">
              <a:lnSpc>
                <a:spcPct val="100000"/>
              </a:lnSpc>
              <a:spcBef>
                <a:spcPts val="2305"/>
              </a:spcBef>
              <a:buClr>
                <a:srgbClr val="5FB5CC"/>
              </a:buClr>
              <a:buSzPct val="89583"/>
              <a:buFont typeface="Wingdings"/>
              <a:buChar char=""/>
              <a:tabLst>
                <a:tab pos="1003300" algn="l"/>
                <a:tab pos="1003935" algn="l"/>
              </a:tabLst>
            </a:pPr>
            <a:r>
              <a:rPr sz="2400" spc="-5" dirty="0">
                <a:latin typeface="Comic Sans MS"/>
                <a:cs typeface="Comic Sans MS"/>
              </a:rPr>
              <a:t>Application </a:t>
            </a:r>
            <a:r>
              <a:rPr sz="2400" dirty="0">
                <a:latin typeface="Comic Sans MS"/>
                <a:cs typeface="Comic Sans MS"/>
              </a:rPr>
              <a:t>of minimum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pressure</a:t>
            </a:r>
            <a:endParaRPr sz="2400">
              <a:latin typeface="Comic Sans MS"/>
              <a:cs typeface="Comic Sans MS"/>
            </a:endParaRPr>
          </a:p>
          <a:p>
            <a:pPr marL="1003300" lvl="1" indent="-534035">
              <a:lnSpc>
                <a:spcPct val="100000"/>
              </a:lnSpc>
              <a:spcBef>
                <a:spcPts val="5"/>
              </a:spcBef>
              <a:buClr>
                <a:srgbClr val="5FB5CC"/>
              </a:buClr>
              <a:buSzPct val="89583"/>
              <a:buFont typeface="Wingdings"/>
              <a:buChar char=""/>
              <a:tabLst>
                <a:tab pos="1003300" algn="l"/>
                <a:tab pos="1003935" algn="l"/>
              </a:tabLst>
            </a:pPr>
            <a:r>
              <a:rPr sz="2400" spc="-5" dirty="0">
                <a:latin typeface="Comic Sans MS"/>
                <a:cs typeface="Comic Sans MS"/>
              </a:rPr>
              <a:t>Manipulation </a:t>
            </a:r>
            <a:r>
              <a:rPr sz="2400" dirty="0">
                <a:latin typeface="Comic Sans MS"/>
                <a:cs typeface="Comic Sans MS"/>
              </a:rPr>
              <a:t>of wax at high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temperature</a:t>
            </a:r>
            <a:endParaRPr sz="2400">
              <a:latin typeface="Comic Sans MS"/>
              <a:cs typeface="Comic Sans MS"/>
            </a:endParaRPr>
          </a:p>
          <a:p>
            <a:pPr marL="1003300" lvl="1" indent="-534035">
              <a:lnSpc>
                <a:spcPct val="100000"/>
              </a:lnSpc>
              <a:buClr>
                <a:srgbClr val="5FB5CC"/>
              </a:buClr>
              <a:buSzPct val="89583"/>
              <a:buFont typeface="Wingdings"/>
              <a:buChar char=""/>
              <a:tabLst>
                <a:tab pos="1003300" algn="l"/>
                <a:tab pos="1003935" algn="l"/>
              </a:tabLst>
            </a:pPr>
            <a:r>
              <a:rPr sz="2400" spc="-5" dirty="0">
                <a:latin typeface="Comic Sans MS"/>
                <a:cs typeface="Comic Sans MS"/>
              </a:rPr>
              <a:t>Investing pattern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immediately</a:t>
            </a:r>
            <a:endParaRPr sz="2400">
              <a:latin typeface="Comic Sans MS"/>
              <a:cs typeface="Comic Sans MS"/>
            </a:endParaRPr>
          </a:p>
          <a:p>
            <a:pPr marL="1003300" lvl="1" indent="-534035">
              <a:lnSpc>
                <a:spcPct val="100000"/>
              </a:lnSpc>
              <a:buClr>
                <a:srgbClr val="5FB5CC"/>
              </a:buClr>
              <a:buSzPct val="89583"/>
              <a:buFont typeface="Wingdings"/>
              <a:buChar char=""/>
              <a:tabLst>
                <a:tab pos="1003300" algn="l"/>
                <a:tab pos="1003935" algn="l"/>
              </a:tabLst>
            </a:pPr>
            <a:r>
              <a:rPr sz="2400" spc="-5" dirty="0">
                <a:latin typeface="Comic Sans MS"/>
                <a:cs typeface="Comic Sans MS"/>
              </a:rPr>
              <a:t>If storage is necessary, store in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refrigerator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9125" y="38100"/>
            <a:ext cx="5924550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7788" y="1548129"/>
            <a:ext cx="7911465" cy="448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59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Surface</a:t>
            </a:r>
            <a:r>
              <a:rPr sz="2400" b="1" spc="-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roughness</a:t>
            </a:r>
            <a:endParaRPr sz="2400">
              <a:latin typeface="Comic Sans MS"/>
              <a:cs typeface="Comic Sans MS"/>
            </a:endParaRPr>
          </a:p>
          <a:p>
            <a:pPr marL="332740" marR="5080" algn="just">
              <a:lnSpc>
                <a:spcPct val="80100"/>
              </a:lnSpc>
              <a:spcBef>
                <a:spcPts val="285"/>
              </a:spcBef>
            </a:pPr>
            <a:r>
              <a:rPr sz="2400" dirty="0">
                <a:latin typeface="Comic Sans MS"/>
                <a:cs typeface="Comic Sans MS"/>
              </a:rPr>
              <a:t>Defined </a:t>
            </a:r>
            <a:r>
              <a:rPr sz="2400" spc="-5" dirty="0">
                <a:latin typeface="Comic Sans MS"/>
                <a:cs typeface="Comic Sans MS"/>
              </a:rPr>
              <a:t>as </a:t>
            </a:r>
            <a:r>
              <a:rPr sz="2400" spc="-10" dirty="0">
                <a:latin typeface="Comic Sans MS"/>
                <a:cs typeface="Comic Sans MS"/>
              </a:rPr>
              <a:t>relatively </a:t>
            </a:r>
            <a:r>
              <a:rPr sz="2400" spc="-5" dirty="0">
                <a:latin typeface="Comic Sans MS"/>
                <a:cs typeface="Comic Sans MS"/>
              </a:rPr>
              <a:t>finely spaced </a:t>
            </a:r>
            <a:r>
              <a:rPr sz="2400" dirty="0">
                <a:latin typeface="Comic Sans MS"/>
                <a:cs typeface="Comic Sans MS"/>
              </a:rPr>
              <a:t>surface  imperfections </a:t>
            </a:r>
            <a:r>
              <a:rPr sz="2400" spc="-10" dirty="0">
                <a:latin typeface="Comic Sans MS"/>
                <a:cs typeface="Comic Sans MS"/>
              </a:rPr>
              <a:t>whose </a:t>
            </a:r>
            <a:r>
              <a:rPr sz="2400" spc="-5" dirty="0">
                <a:latin typeface="Comic Sans MS"/>
                <a:cs typeface="Comic Sans MS"/>
              </a:rPr>
              <a:t>height, width </a:t>
            </a:r>
            <a:r>
              <a:rPr sz="2400" dirty="0">
                <a:latin typeface="Comic Sans MS"/>
                <a:cs typeface="Comic Sans MS"/>
              </a:rPr>
              <a:t>and </a:t>
            </a:r>
            <a:r>
              <a:rPr sz="2400" spc="-5" dirty="0">
                <a:latin typeface="Comic Sans MS"/>
                <a:cs typeface="Comic Sans MS"/>
              </a:rPr>
              <a:t>direction  </a:t>
            </a:r>
            <a:r>
              <a:rPr sz="2400" dirty="0">
                <a:latin typeface="Comic Sans MS"/>
                <a:cs typeface="Comic Sans MS"/>
              </a:rPr>
              <a:t>establish </a:t>
            </a:r>
            <a:r>
              <a:rPr sz="2400" spc="-5" dirty="0">
                <a:latin typeface="Comic Sans MS"/>
                <a:cs typeface="Comic Sans MS"/>
              </a:rPr>
              <a:t>the </a:t>
            </a:r>
            <a:r>
              <a:rPr sz="2400" dirty="0">
                <a:latin typeface="Comic Sans MS"/>
                <a:cs typeface="Comic Sans MS"/>
              </a:rPr>
              <a:t>predominant surface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pattern.</a:t>
            </a:r>
            <a:endParaRPr sz="2400">
              <a:latin typeface="Comic Sans MS"/>
              <a:cs typeface="Comic Sans MS"/>
            </a:endParaRPr>
          </a:p>
          <a:p>
            <a:pPr marL="12700" algn="just">
              <a:lnSpc>
                <a:spcPts val="2590"/>
              </a:lnSpc>
              <a:spcBef>
                <a:spcPts val="1725"/>
              </a:spcBef>
            </a:pP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Surface</a:t>
            </a:r>
            <a:r>
              <a:rPr sz="2400" b="1" spc="-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irregularities</a:t>
            </a:r>
            <a:endParaRPr sz="2400">
              <a:latin typeface="Comic Sans MS"/>
              <a:cs typeface="Comic Sans MS"/>
            </a:endParaRPr>
          </a:p>
          <a:p>
            <a:pPr marL="332740" marR="5715" algn="just">
              <a:lnSpc>
                <a:spcPts val="2310"/>
              </a:lnSpc>
              <a:spcBef>
                <a:spcPts val="265"/>
              </a:spcBef>
            </a:pPr>
            <a:r>
              <a:rPr sz="2400" spc="-5" dirty="0">
                <a:latin typeface="Comic Sans MS"/>
                <a:cs typeface="Comic Sans MS"/>
              </a:rPr>
              <a:t>Isolated imperfections </a:t>
            </a:r>
            <a:r>
              <a:rPr sz="2400" dirty="0">
                <a:latin typeface="Comic Sans MS"/>
                <a:cs typeface="Comic Sans MS"/>
              </a:rPr>
              <a:t>such </a:t>
            </a:r>
            <a:r>
              <a:rPr sz="2400" spc="-10" dirty="0">
                <a:latin typeface="Comic Sans MS"/>
                <a:cs typeface="Comic Sans MS"/>
              </a:rPr>
              <a:t>as </a:t>
            </a:r>
            <a:r>
              <a:rPr sz="2400" spc="-5" dirty="0">
                <a:latin typeface="Comic Sans MS"/>
                <a:cs typeface="Comic Sans MS"/>
              </a:rPr>
              <a:t>nodules that </a:t>
            </a:r>
            <a:r>
              <a:rPr sz="2400" spc="-10" dirty="0">
                <a:latin typeface="Comic Sans MS"/>
                <a:cs typeface="Comic Sans MS"/>
              </a:rPr>
              <a:t>are </a:t>
            </a:r>
            <a:r>
              <a:rPr sz="2400" spc="-5" dirty="0">
                <a:latin typeface="Comic Sans MS"/>
                <a:cs typeface="Comic Sans MS"/>
              </a:rPr>
              <a:t>not  characteristic of the </a:t>
            </a:r>
            <a:r>
              <a:rPr sz="2400" dirty="0">
                <a:latin typeface="Comic Sans MS"/>
                <a:cs typeface="Comic Sans MS"/>
              </a:rPr>
              <a:t>entire </a:t>
            </a:r>
            <a:r>
              <a:rPr sz="2400" spc="-5" dirty="0">
                <a:latin typeface="Comic Sans MS"/>
                <a:cs typeface="Comic Sans MS"/>
              </a:rPr>
              <a:t>surface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area</a:t>
            </a:r>
            <a:endParaRPr sz="2400">
              <a:latin typeface="Comic Sans MS"/>
              <a:cs typeface="Comic Sans MS"/>
            </a:endParaRPr>
          </a:p>
          <a:p>
            <a:pPr marL="332740" marR="6350" indent="-320040">
              <a:lnSpc>
                <a:spcPts val="2300"/>
              </a:lnSpc>
              <a:spcBef>
                <a:spcPts val="2305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>
                <a:latin typeface="Comic Sans MS"/>
                <a:cs typeface="Comic Sans MS"/>
              </a:rPr>
              <a:t>The surface </a:t>
            </a:r>
            <a:r>
              <a:rPr sz="2400" spc="-5" dirty="0">
                <a:latin typeface="Comic Sans MS"/>
                <a:cs typeface="Comic Sans MS"/>
              </a:rPr>
              <a:t>roughness of </a:t>
            </a:r>
            <a:r>
              <a:rPr sz="2400" spc="-10" dirty="0">
                <a:latin typeface="Comic Sans MS"/>
                <a:cs typeface="Comic Sans MS"/>
              </a:rPr>
              <a:t>the </a:t>
            </a:r>
            <a:r>
              <a:rPr sz="2400" spc="-5" dirty="0">
                <a:latin typeface="Comic Sans MS"/>
                <a:cs typeface="Comic Sans MS"/>
              </a:rPr>
              <a:t>casting is </a:t>
            </a:r>
            <a:r>
              <a:rPr sz="2400" spc="-10" dirty="0">
                <a:latin typeface="Comic Sans MS"/>
                <a:cs typeface="Comic Sans MS"/>
              </a:rPr>
              <a:t>greater than  </a:t>
            </a:r>
            <a:r>
              <a:rPr sz="2400" spc="-5" dirty="0">
                <a:latin typeface="Comic Sans MS"/>
                <a:cs typeface="Comic Sans MS"/>
              </a:rPr>
              <a:t>the wax pattern from which it is made,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because</a:t>
            </a:r>
            <a:endParaRPr sz="2400">
              <a:latin typeface="Comic Sans MS"/>
              <a:cs typeface="Comic Sans MS"/>
            </a:endParaRPr>
          </a:p>
          <a:p>
            <a:pPr marL="644525">
              <a:lnSpc>
                <a:spcPts val="2595"/>
              </a:lnSpc>
              <a:spcBef>
                <a:spcPts val="1750"/>
              </a:spcBef>
            </a:pPr>
            <a:r>
              <a:rPr sz="2400" dirty="0">
                <a:latin typeface="Comic Sans MS"/>
                <a:cs typeface="Comic Sans MS"/>
              </a:rPr>
              <a:t>- </a:t>
            </a:r>
            <a:r>
              <a:rPr sz="2400" spc="-5" dirty="0">
                <a:latin typeface="Comic Sans MS"/>
                <a:cs typeface="Comic Sans MS"/>
              </a:rPr>
              <a:t>the particle </a:t>
            </a:r>
            <a:r>
              <a:rPr sz="2400" dirty="0">
                <a:latin typeface="Comic Sans MS"/>
                <a:cs typeface="Comic Sans MS"/>
              </a:rPr>
              <a:t>size </a:t>
            </a:r>
            <a:r>
              <a:rPr sz="2400" spc="-5" dirty="0">
                <a:latin typeface="Comic Sans MS"/>
                <a:cs typeface="Comic Sans MS"/>
              </a:rPr>
              <a:t>of the investment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and</a:t>
            </a:r>
            <a:endParaRPr sz="2400">
              <a:latin typeface="Comic Sans MS"/>
              <a:cs typeface="Comic Sans MS"/>
            </a:endParaRPr>
          </a:p>
          <a:p>
            <a:pPr marL="332740" marR="5715" indent="314960">
              <a:lnSpc>
                <a:spcPts val="2300"/>
              </a:lnSpc>
              <a:spcBef>
                <a:spcPts val="275"/>
              </a:spcBef>
            </a:pPr>
            <a:r>
              <a:rPr sz="2400" spc="-5" dirty="0">
                <a:latin typeface="Comic Sans MS"/>
                <a:cs typeface="Comic Sans MS"/>
              </a:rPr>
              <a:t>-its </a:t>
            </a:r>
            <a:r>
              <a:rPr sz="2400" spc="-10" dirty="0">
                <a:latin typeface="Comic Sans MS"/>
                <a:cs typeface="Comic Sans MS"/>
              </a:rPr>
              <a:t>ability </a:t>
            </a:r>
            <a:r>
              <a:rPr sz="2400" spc="-5" dirty="0">
                <a:latin typeface="Comic Sans MS"/>
                <a:cs typeface="Comic Sans MS"/>
              </a:rPr>
              <a:t>to reproduce the pattern in microscopic  </a:t>
            </a:r>
            <a:r>
              <a:rPr sz="2400" spc="-10" dirty="0">
                <a:latin typeface="Comic Sans MS"/>
                <a:cs typeface="Comic Sans MS"/>
              </a:rPr>
              <a:t>detail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612" y="1732534"/>
            <a:ext cx="8149590" cy="3613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  <a:tab pos="1130300" algn="l"/>
              </a:tabLst>
            </a:pPr>
            <a:r>
              <a:rPr sz="2400" spc="-5" dirty="0">
                <a:latin typeface="Comic Sans MS"/>
                <a:cs typeface="Comic Sans MS"/>
              </a:rPr>
              <a:t>Small nodules </a:t>
            </a:r>
            <a:r>
              <a:rPr sz="2400" dirty="0">
                <a:latin typeface="Comic Sans MS"/>
                <a:cs typeface="Comic Sans MS"/>
              </a:rPr>
              <a:t>on </a:t>
            </a:r>
            <a:r>
              <a:rPr sz="2400" spc="-5" dirty="0">
                <a:latin typeface="Comic Sans MS"/>
                <a:cs typeface="Comic Sans MS"/>
              </a:rPr>
              <a:t>the casting </a:t>
            </a:r>
            <a:r>
              <a:rPr sz="2400" dirty="0">
                <a:latin typeface="Comic Sans MS"/>
                <a:cs typeface="Comic Sans MS"/>
              </a:rPr>
              <a:t>are </a:t>
            </a:r>
            <a:r>
              <a:rPr sz="2400" spc="-5" dirty="0">
                <a:latin typeface="Comic Sans MS"/>
                <a:cs typeface="Comic Sans MS"/>
              </a:rPr>
              <a:t>caused </a:t>
            </a:r>
            <a:r>
              <a:rPr sz="2400" dirty="0">
                <a:latin typeface="Comic Sans MS"/>
                <a:cs typeface="Comic Sans MS"/>
              </a:rPr>
              <a:t>by air </a:t>
            </a:r>
            <a:r>
              <a:rPr sz="2400" spc="-5" dirty="0">
                <a:latin typeface="Comic Sans MS"/>
                <a:cs typeface="Comic Sans MS"/>
              </a:rPr>
              <a:t>bubbles,  that	become attached to the surface during </a:t>
            </a:r>
            <a:r>
              <a:rPr sz="2400" dirty="0">
                <a:latin typeface="Comic Sans MS"/>
                <a:cs typeface="Comic Sans MS"/>
              </a:rPr>
              <a:t>or  subsequent </a:t>
            </a:r>
            <a:r>
              <a:rPr sz="2400" spc="-5" dirty="0">
                <a:latin typeface="Comic Sans MS"/>
                <a:cs typeface="Comic Sans MS"/>
              </a:rPr>
              <a:t>to the investing</a:t>
            </a:r>
            <a:r>
              <a:rPr sz="2400" spc="-8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procedure.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330"/>
              </a:spcBef>
            </a:pPr>
            <a:r>
              <a:rPr sz="2400" b="1" spc="-5" dirty="0">
                <a:latin typeface="Comic Sans MS"/>
                <a:cs typeface="Comic Sans MS"/>
              </a:rPr>
              <a:t>Prevented</a:t>
            </a:r>
            <a:r>
              <a:rPr sz="2400" b="1" spc="-5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By:</a:t>
            </a:r>
            <a:endParaRPr sz="2400">
              <a:latin typeface="Comic Sans MS"/>
              <a:cs typeface="Comic Sans MS"/>
            </a:endParaRPr>
          </a:p>
          <a:p>
            <a:pPr marL="624840" lvl="1" indent="-274955">
              <a:lnSpc>
                <a:spcPct val="100000"/>
              </a:lnSpc>
              <a:buClr>
                <a:srgbClr val="5FB5CC"/>
              </a:buClr>
              <a:buSzPct val="89583"/>
              <a:buFont typeface="Wingdings"/>
              <a:buChar char=""/>
              <a:tabLst>
                <a:tab pos="624840" algn="l"/>
                <a:tab pos="625475" algn="l"/>
              </a:tabLst>
            </a:pPr>
            <a:r>
              <a:rPr sz="2400" dirty="0">
                <a:latin typeface="Comic Sans MS"/>
                <a:cs typeface="Comic Sans MS"/>
              </a:rPr>
              <a:t>Proper </a:t>
            </a:r>
            <a:r>
              <a:rPr sz="2400" spc="-5" dirty="0">
                <a:latin typeface="Comic Sans MS"/>
                <a:cs typeface="Comic Sans MS"/>
              </a:rPr>
              <a:t>investment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technique</a:t>
            </a:r>
            <a:endParaRPr sz="2400">
              <a:latin typeface="Comic Sans MS"/>
              <a:cs typeface="Comic Sans MS"/>
            </a:endParaRPr>
          </a:p>
          <a:p>
            <a:pPr marL="624840" lvl="1" indent="-274955">
              <a:lnSpc>
                <a:spcPct val="100000"/>
              </a:lnSpc>
              <a:buClr>
                <a:srgbClr val="5FB5CC"/>
              </a:buClr>
              <a:buSzPct val="89583"/>
              <a:buFont typeface="Wingdings"/>
              <a:buChar char=""/>
              <a:tabLst>
                <a:tab pos="624840" algn="l"/>
                <a:tab pos="625475" algn="l"/>
              </a:tabLst>
            </a:pPr>
            <a:r>
              <a:rPr sz="2400" spc="-5" dirty="0">
                <a:latin typeface="Comic Sans MS"/>
                <a:cs typeface="Comic Sans MS"/>
              </a:rPr>
              <a:t>Vibration </a:t>
            </a:r>
            <a:r>
              <a:rPr sz="2400" dirty="0">
                <a:latin typeface="Comic Sans MS"/>
                <a:cs typeface="Comic Sans MS"/>
              </a:rPr>
              <a:t>of mix or </a:t>
            </a:r>
            <a:r>
              <a:rPr sz="2400" spc="-5" dirty="0">
                <a:latin typeface="Comic Sans MS"/>
                <a:cs typeface="Comic Sans MS"/>
              </a:rPr>
              <a:t>by vacuum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mixing</a:t>
            </a:r>
            <a:endParaRPr sz="2400">
              <a:latin typeface="Comic Sans MS"/>
              <a:cs typeface="Comic Sans MS"/>
            </a:endParaRPr>
          </a:p>
          <a:p>
            <a:pPr marL="530860" marR="2216150" lvl="1" indent="-180340">
              <a:lnSpc>
                <a:spcPct val="100000"/>
              </a:lnSpc>
              <a:buClr>
                <a:srgbClr val="5FB5CC"/>
              </a:buClr>
              <a:buSzPct val="89583"/>
              <a:buFont typeface="Wingdings"/>
              <a:buChar char=""/>
              <a:tabLst>
                <a:tab pos="624840" algn="l"/>
                <a:tab pos="625475" algn="l"/>
              </a:tabLst>
            </a:pPr>
            <a:r>
              <a:rPr dirty="0"/>
              <a:t>	</a:t>
            </a:r>
            <a:r>
              <a:rPr sz="2400" spc="-5" dirty="0">
                <a:latin typeface="Comic Sans MS"/>
                <a:cs typeface="Comic Sans MS"/>
              </a:rPr>
              <a:t>Application </a:t>
            </a:r>
            <a:r>
              <a:rPr sz="2400" dirty="0">
                <a:latin typeface="Comic Sans MS"/>
                <a:cs typeface="Comic Sans MS"/>
              </a:rPr>
              <a:t>of wetting </a:t>
            </a:r>
            <a:r>
              <a:rPr sz="2400" spc="-5" dirty="0">
                <a:latin typeface="Comic Sans MS"/>
                <a:cs typeface="Comic Sans MS"/>
              </a:rPr>
              <a:t>agent</a:t>
            </a:r>
            <a:r>
              <a:rPr sz="2400" spc="-11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properly  and correctly – </a:t>
            </a:r>
            <a:r>
              <a:rPr sz="2400" spc="-10" dirty="0">
                <a:latin typeface="Comic Sans MS"/>
                <a:cs typeface="Comic Sans MS"/>
              </a:rPr>
              <a:t>important </a:t>
            </a:r>
            <a:r>
              <a:rPr sz="2400" spc="-5" dirty="0">
                <a:latin typeface="Comic Sans MS"/>
                <a:cs typeface="Comic Sans MS"/>
              </a:rPr>
              <a:t>that it be  </a:t>
            </a:r>
            <a:r>
              <a:rPr sz="2400" dirty="0">
                <a:latin typeface="Comic Sans MS"/>
                <a:cs typeface="Comic Sans MS"/>
              </a:rPr>
              <a:t>applied </a:t>
            </a:r>
            <a:r>
              <a:rPr sz="2400" spc="-5" dirty="0">
                <a:latin typeface="Comic Sans MS"/>
                <a:cs typeface="Comic Sans MS"/>
              </a:rPr>
              <a:t>in </a:t>
            </a:r>
            <a:r>
              <a:rPr sz="2400" dirty="0">
                <a:latin typeface="Comic Sans MS"/>
                <a:cs typeface="Comic Sans MS"/>
              </a:rPr>
              <a:t>a </a:t>
            </a:r>
            <a:r>
              <a:rPr sz="2400" spc="-5" dirty="0">
                <a:latin typeface="Comic Sans MS"/>
                <a:cs typeface="Comic Sans MS"/>
              </a:rPr>
              <a:t>thin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layer</a:t>
            </a:r>
            <a:r>
              <a:rPr sz="2400" b="1" spc="-5" dirty="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58001" y="3643312"/>
            <a:ext cx="2714625" cy="2897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38951" y="3624262"/>
            <a:ext cx="2752725" cy="2935605"/>
          </a:xfrm>
          <a:custGeom>
            <a:avLst/>
            <a:gdLst/>
            <a:ahLst/>
            <a:cxnLst/>
            <a:rect l="l" t="t" r="r" b="b"/>
            <a:pathLst>
              <a:path w="2752725" h="2935604">
                <a:moveTo>
                  <a:pt x="0" y="2935351"/>
                </a:moveTo>
                <a:lnTo>
                  <a:pt x="2752725" y="2935351"/>
                </a:lnTo>
                <a:lnTo>
                  <a:pt x="2752725" y="0"/>
                </a:lnTo>
                <a:lnTo>
                  <a:pt x="0" y="0"/>
                </a:lnTo>
                <a:lnTo>
                  <a:pt x="0" y="2935351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285115"/>
            <a:ext cx="366902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C000"/>
                </a:solidFill>
                <a:latin typeface="Comic Sans MS"/>
                <a:cs typeface="Comic Sans MS"/>
              </a:rPr>
              <a:t>Air</a:t>
            </a:r>
            <a:r>
              <a:rPr sz="4800" b="1" spc="-85" dirty="0">
                <a:solidFill>
                  <a:srgbClr val="FFC000"/>
                </a:solidFill>
                <a:latin typeface="Comic Sans MS"/>
                <a:cs typeface="Comic Sans MS"/>
              </a:rPr>
              <a:t> </a:t>
            </a:r>
            <a:r>
              <a:rPr sz="4800" b="1" spc="-5" dirty="0">
                <a:solidFill>
                  <a:srgbClr val="FFC000"/>
                </a:solidFill>
                <a:latin typeface="Comic Sans MS"/>
                <a:cs typeface="Comic Sans MS"/>
              </a:rPr>
              <a:t>bubbles:</a:t>
            </a:r>
            <a:endParaRPr sz="4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" y="195834"/>
            <a:ext cx="38677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C000"/>
                </a:solidFill>
                <a:latin typeface="Comic Sans MS"/>
                <a:cs typeface="Comic Sans MS"/>
              </a:rPr>
              <a:t>Water</a:t>
            </a:r>
            <a:r>
              <a:rPr sz="4800" b="1" spc="-90" dirty="0">
                <a:solidFill>
                  <a:srgbClr val="FFC000"/>
                </a:solidFill>
                <a:latin typeface="Comic Sans MS"/>
                <a:cs typeface="Comic Sans MS"/>
              </a:rPr>
              <a:t> </a:t>
            </a:r>
            <a:r>
              <a:rPr sz="4800" b="1" spc="-5" dirty="0">
                <a:solidFill>
                  <a:srgbClr val="FFC000"/>
                </a:solidFill>
                <a:latin typeface="Comic Sans MS"/>
                <a:cs typeface="Comic Sans MS"/>
              </a:rPr>
              <a:t>films:</a:t>
            </a:r>
            <a:endParaRPr sz="48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612" y="1744471"/>
            <a:ext cx="8391525" cy="325691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32740" marR="5080" indent="-320040">
              <a:lnSpc>
                <a:spcPts val="2300"/>
              </a:lnSpc>
              <a:spcBef>
                <a:spcPts val="66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>
                <a:latin typeface="Comic Sans MS"/>
                <a:cs typeface="Comic Sans MS"/>
              </a:rPr>
              <a:t>Wax </a:t>
            </a:r>
            <a:r>
              <a:rPr sz="2400" spc="-5" dirty="0">
                <a:latin typeface="Comic Sans MS"/>
                <a:cs typeface="Comic Sans MS"/>
              </a:rPr>
              <a:t>is repellent to water, </a:t>
            </a:r>
            <a:r>
              <a:rPr sz="2400" dirty="0">
                <a:latin typeface="Comic Sans MS"/>
                <a:cs typeface="Comic Sans MS"/>
              </a:rPr>
              <a:t>&amp; </a:t>
            </a:r>
            <a:r>
              <a:rPr sz="2400" spc="-5" dirty="0">
                <a:latin typeface="Comic Sans MS"/>
                <a:cs typeface="Comic Sans MS"/>
              </a:rPr>
              <a:t>If the Investment</a:t>
            </a:r>
            <a:r>
              <a:rPr sz="2400" spc="-15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becomes  </a:t>
            </a:r>
            <a:r>
              <a:rPr sz="2400" spc="-5" dirty="0">
                <a:latin typeface="Comic Sans MS"/>
                <a:cs typeface="Comic Sans MS"/>
              </a:rPr>
              <a:t>separated from the wax pattern, </a:t>
            </a:r>
            <a:r>
              <a:rPr sz="2400" dirty="0">
                <a:latin typeface="Comic Sans MS"/>
                <a:cs typeface="Comic Sans MS"/>
              </a:rPr>
              <a:t>a </a:t>
            </a:r>
            <a:r>
              <a:rPr sz="2400" spc="-5" dirty="0">
                <a:latin typeface="Comic Sans MS"/>
                <a:cs typeface="Comic Sans MS"/>
              </a:rPr>
              <a:t>water film may form  irregularly over the</a:t>
            </a:r>
            <a:r>
              <a:rPr sz="2400" spc="-5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surface.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ts val="2335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spc="-5" dirty="0">
                <a:latin typeface="Comic Sans MS"/>
                <a:cs typeface="Comic Sans MS"/>
              </a:rPr>
              <a:t>Appears </a:t>
            </a:r>
            <a:r>
              <a:rPr sz="2400" dirty="0">
                <a:latin typeface="Comic Sans MS"/>
                <a:cs typeface="Comic Sans MS"/>
              </a:rPr>
              <a:t>as minute </a:t>
            </a:r>
            <a:r>
              <a:rPr sz="2400" spc="-5" dirty="0">
                <a:latin typeface="Comic Sans MS"/>
                <a:cs typeface="Comic Sans MS"/>
              </a:rPr>
              <a:t>ridges </a:t>
            </a:r>
            <a:r>
              <a:rPr sz="2400" dirty="0">
                <a:latin typeface="Comic Sans MS"/>
                <a:cs typeface="Comic Sans MS"/>
              </a:rPr>
              <a:t>or </a:t>
            </a:r>
            <a:r>
              <a:rPr sz="2400" spc="-5" dirty="0">
                <a:latin typeface="Comic Sans MS"/>
                <a:cs typeface="Comic Sans MS"/>
              </a:rPr>
              <a:t>veins </a:t>
            </a:r>
            <a:r>
              <a:rPr sz="2400" dirty="0">
                <a:latin typeface="Comic Sans MS"/>
                <a:cs typeface="Comic Sans MS"/>
              </a:rPr>
              <a:t>on </a:t>
            </a:r>
            <a:r>
              <a:rPr sz="2400" spc="-5" dirty="0">
                <a:latin typeface="Comic Sans MS"/>
                <a:cs typeface="Comic Sans MS"/>
              </a:rPr>
              <a:t>the</a:t>
            </a:r>
            <a:r>
              <a:rPr sz="2400" spc="-10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surface.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EFAC00"/>
              </a:buClr>
              <a:buFont typeface="Wingdings 2"/>
              <a:buChar char=""/>
            </a:pPr>
            <a:endParaRPr sz="3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omic Sans MS"/>
                <a:cs typeface="Comic Sans MS"/>
              </a:rPr>
              <a:t>Prevented</a:t>
            </a:r>
            <a:r>
              <a:rPr sz="2400" b="1" spc="-5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By:</a:t>
            </a:r>
            <a:endParaRPr sz="2400">
              <a:latin typeface="Comic Sans MS"/>
              <a:cs typeface="Comic Sans MS"/>
            </a:endParaRPr>
          </a:p>
          <a:p>
            <a:pPr marL="564515" lvl="1" indent="-214629">
              <a:lnSpc>
                <a:spcPct val="100000"/>
              </a:lnSpc>
              <a:spcBef>
                <a:spcPts val="95"/>
              </a:spcBef>
              <a:buSzPct val="95833"/>
              <a:buAutoNum type="arabicPeriod"/>
              <a:tabLst>
                <a:tab pos="565150" algn="l"/>
              </a:tabLst>
            </a:pPr>
            <a:r>
              <a:rPr sz="2400" spc="-5" dirty="0">
                <a:latin typeface="Comic Sans MS"/>
                <a:cs typeface="Comic Sans MS"/>
              </a:rPr>
              <a:t>Use </a:t>
            </a:r>
            <a:r>
              <a:rPr sz="2400" dirty="0">
                <a:latin typeface="Comic Sans MS"/>
                <a:cs typeface="Comic Sans MS"/>
              </a:rPr>
              <a:t>of </a:t>
            </a:r>
            <a:r>
              <a:rPr sz="2400" spc="-5" dirty="0">
                <a:latin typeface="Comic Sans MS"/>
                <a:cs typeface="Comic Sans MS"/>
              </a:rPr>
              <a:t>wetting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agent</a:t>
            </a:r>
            <a:endParaRPr sz="2400">
              <a:latin typeface="Comic Sans MS"/>
              <a:cs typeface="Comic Sans MS"/>
            </a:endParaRPr>
          </a:p>
          <a:p>
            <a:pPr marL="624840" marR="679450" lvl="1" indent="-274320">
              <a:lnSpc>
                <a:spcPts val="2590"/>
              </a:lnSpc>
              <a:spcBef>
                <a:spcPts val="334"/>
              </a:spcBef>
              <a:buSzPct val="95833"/>
              <a:buAutoNum type="arabicPeriod"/>
              <a:tabLst>
                <a:tab pos="614045" algn="l"/>
              </a:tabLst>
            </a:pPr>
            <a:r>
              <a:rPr sz="2400" dirty="0">
                <a:latin typeface="Comic Sans MS"/>
                <a:cs typeface="Comic Sans MS"/>
              </a:rPr>
              <a:t>Correct </a:t>
            </a:r>
            <a:r>
              <a:rPr sz="2400" spc="-5" dirty="0">
                <a:latin typeface="Comic Sans MS"/>
                <a:cs typeface="Comic Sans MS"/>
              </a:rPr>
              <a:t>L/P ratio (Too </a:t>
            </a:r>
            <a:r>
              <a:rPr sz="2400" dirty="0">
                <a:latin typeface="Comic Sans MS"/>
                <a:cs typeface="Comic Sans MS"/>
              </a:rPr>
              <a:t>high </a:t>
            </a:r>
            <a:r>
              <a:rPr sz="2400" spc="-5" dirty="0">
                <a:latin typeface="Comic Sans MS"/>
                <a:cs typeface="Comic Sans MS"/>
              </a:rPr>
              <a:t>L/P ratio may</a:t>
            </a:r>
            <a:r>
              <a:rPr sz="2400" spc="-10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produce  these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irregularities)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9112" y="288416"/>
            <a:ext cx="60401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C000"/>
                </a:solidFill>
                <a:latin typeface="Comic Sans MS"/>
                <a:cs typeface="Comic Sans MS"/>
              </a:rPr>
              <a:t>Rapid Heating</a:t>
            </a:r>
            <a:r>
              <a:rPr sz="4800" b="1" spc="-75" dirty="0">
                <a:solidFill>
                  <a:srgbClr val="FFC000"/>
                </a:solidFill>
                <a:latin typeface="Comic Sans MS"/>
                <a:cs typeface="Comic Sans MS"/>
              </a:rPr>
              <a:t> </a:t>
            </a:r>
            <a:r>
              <a:rPr sz="4800" b="1" spc="-5" dirty="0">
                <a:solidFill>
                  <a:srgbClr val="FFC000"/>
                </a:solidFill>
                <a:latin typeface="Comic Sans MS"/>
                <a:cs typeface="Comic Sans MS"/>
              </a:rPr>
              <a:t>Rates</a:t>
            </a:r>
            <a:endParaRPr sz="48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9112" y="2132838"/>
            <a:ext cx="612076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omic Sans MS"/>
                <a:cs typeface="Comic Sans MS"/>
              </a:rPr>
              <a:t>It</a:t>
            </a:r>
            <a:r>
              <a:rPr sz="2400" b="1" spc="-2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produces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>
                <a:latin typeface="Comic Sans MS"/>
                <a:cs typeface="Comic Sans MS"/>
              </a:rPr>
              <a:t>Fins or spines on </a:t>
            </a:r>
            <a:r>
              <a:rPr sz="2400" spc="-5" dirty="0">
                <a:latin typeface="Comic Sans MS"/>
                <a:cs typeface="Comic Sans MS"/>
              </a:rPr>
              <a:t>the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casting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sz="2400" b="1" spc="-5" dirty="0">
                <a:latin typeface="Comic Sans MS"/>
                <a:cs typeface="Comic Sans MS"/>
              </a:rPr>
              <a:t>Cause</a:t>
            </a:r>
            <a:r>
              <a:rPr sz="2400" spc="-5" dirty="0">
                <a:latin typeface="Comic Sans MS"/>
                <a:cs typeface="Comic Sans MS"/>
              </a:rPr>
              <a:t>-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omic Sans MS"/>
                <a:cs typeface="Comic Sans MS"/>
              </a:rPr>
              <a:t>because </a:t>
            </a:r>
            <a:r>
              <a:rPr sz="2400" dirty="0">
                <a:latin typeface="Comic Sans MS"/>
                <a:cs typeface="Comic Sans MS"/>
              </a:rPr>
              <a:t>of Flaking of </a:t>
            </a:r>
            <a:r>
              <a:rPr sz="2400" spc="-5" dirty="0">
                <a:latin typeface="Comic Sans MS"/>
                <a:cs typeface="Comic Sans MS"/>
              </a:rPr>
              <a:t>the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investment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sz="2400" b="1" spc="-5" dirty="0">
                <a:latin typeface="Comic Sans MS"/>
                <a:cs typeface="Comic Sans MS"/>
              </a:rPr>
              <a:t>Prevented</a:t>
            </a:r>
            <a:r>
              <a:rPr sz="2400" b="1" spc="-55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by: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ct val="100000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spc="-5" dirty="0">
                <a:latin typeface="Comic Sans MS"/>
                <a:cs typeface="Comic Sans MS"/>
              </a:rPr>
              <a:t>Heat gradually </a:t>
            </a:r>
            <a:r>
              <a:rPr sz="2400" dirty="0">
                <a:latin typeface="Comic Sans MS"/>
                <a:cs typeface="Comic Sans MS"/>
              </a:rPr>
              <a:t>at least </a:t>
            </a:r>
            <a:r>
              <a:rPr sz="2400" spc="-5" dirty="0">
                <a:latin typeface="Comic Sans MS"/>
                <a:cs typeface="Comic Sans MS"/>
              </a:rPr>
              <a:t>60min from</a:t>
            </a:r>
            <a:r>
              <a:rPr sz="2400" spc="-1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room</a:t>
            </a:r>
            <a:endParaRPr sz="2400">
              <a:latin typeface="Comic Sans MS"/>
              <a:cs typeface="Comic Sans MS"/>
            </a:endParaRPr>
          </a:p>
          <a:p>
            <a:pPr marL="332740">
              <a:lnSpc>
                <a:spcPts val="2875"/>
              </a:lnSpc>
              <a:spcBef>
                <a:spcPts val="15"/>
              </a:spcBef>
            </a:pPr>
            <a:r>
              <a:rPr sz="2400" spc="-10" dirty="0">
                <a:latin typeface="Comic Sans MS"/>
                <a:cs typeface="Comic Sans MS"/>
              </a:rPr>
              <a:t>temperature </a:t>
            </a:r>
            <a:r>
              <a:rPr sz="2400" spc="-5" dirty="0">
                <a:latin typeface="Comic Sans MS"/>
                <a:cs typeface="Comic Sans MS"/>
              </a:rPr>
              <a:t>to 700</a:t>
            </a:r>
            <a:r>
              <a:rPr sz="2400" spc="2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c.</a:t>
            </a:r>
            <a:endParaRPr sz="2400">
              <a:latin typeface="Comic Sans MS"/>
              <a:cs typeface="Comic Sans MS"/>
            </a:endParaRPr>
          </a:p>
          <a:p>
            <a:pPr marL="332740" indent="-320040">
              <a:lnSpc>
                <a:spcPts val="2875"/>
              </a:lnSpc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dirty="0">
                <a:latin typeface="Comic Sans MS"/>
                <a:cs typeface="Comic Sans MS"/>
              </a:rPr>
              <a:t>Greater </a:t>
            </a:r>
            <a:r>
              <a:rPr sz="2400" spc="-5" dirty="0">
                <a:latin typeface="Comic Sans MS"/>
                <a:cs typeface="Comic Sans MS"/>
              </a:rPr>
              <a:t>the bulk </a:t>
            </a:r>
            <a:r>
              <a:rPr sz="2400" dirty="0">
                <a:latin typeface="Comic Sans MS"/>
                <a:cs typeface="Comic Sans MS"/>
              </a:rPr>
              <a:t>– more slowly</a:t>
            </a:r>
            <a:r>
              <a:rPr sz="2400" spc="-1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heated.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1233</Words>
  <Application>Microsoft Office PowerPoint</Application>
  <PresentationFormat>On-screen Show (4:3)</PresentationFormat>
  <Paragraphs>169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Berlin Sans FB Demi</vt:lpstr>
      <vt:lpstr>Calibri</vt:lpstr>
      <vt:lpstr>Comic Sans MS</vt:lpstr>
      <vt:lpstr>Times New Roman</vt:lpstr>
      <vt:lpstr>Wingdings</vt:lpstr>
      <vt:lpstr>Wingdings 2</vt:lpstr>
      <vt:lpstr>Office Theme</vt:lpstr>
      <vt:lpstr>PowerPoint Presentation</vt:lpstr>
      <vt:lpstr>Error in the casting procedure often results in  defective casting, these defects are  known as casting defects.</vt:lpstr>
      <vt:lpstr>According to philips</vt:lpstr>
      <vt:lpstr>According to Rosensteil</vt:lpstr>
      <vt:lpstr>PowerPoint Presentation</vt:lpstr>
      <vt:lpstr>PowerPoint Presentation</vt:lpstr>
      <vt:lpstr>Air bubbles:</vt:lpstr>
      <vt:lpstr>Water films:</vt:lpstr>
      <vt:lpstr>Rapid Heating Rates</vt:lpstr>
      <vt:lpstr>Under heating</vt:lpstr>
      <vt:lpstr>Prolonged heating </vt:lpstr>
      <vt:lpstr>PowerPoint Presentation</vt:lpstr>
      <vt:lpstr>PowerPoint Presentation</vt:lpstr>
      <vt:lpstr>Foreign bodies</vt:lpstr>
      <vt:lpstr>Impact of metal alloy</vt:lpstr>
      <vt:lpstr>Classified as follows:</vt:lpstr>
      <vt:lpstr>Localized shrinkage porosity</vt:lpstr>
      <vt:lpstr>Prevented by-</vt:lpstr>
      <vt:lpstr>Suck back porosity</vt:lpstr>
      <vt:lpstr>It often occurs at OCCLUSOAXIAL OR  INCISOAXIAL LINE ANGLE</vt:lpstr>
      <vt:lpstr>MICROPOROSITY</vt:lpstr>
      <vt:lpstr>Pin hole and Gas inclusion  porosity</vt:lpstr>
      <vt:lpstr>Sub surface porosity</vt:lpstr>
      <vt:lpstr>Back pressure porosity</vt:lpstr>
      <vt:lpstr>Causes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CASTING  DEFECTS</dc:title>
  <cp:lastModifiedBy>vineela.gnr@gmail.com</cp:lastModifiedBy>
  <cp:revision>7</cp:revision>
  <dcterms:created xsi:type="dcterms:W3CDTF">2020-07-10T06:56:21Z</dcterms:created>
  <dcterms:modified xsi:type="dcterms:W3CDTF">2023-05-16T04:38:14Z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2020-07-10T00:00:00Z</vt:filetime>
  </property>
</Properties>
</file>