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56" r:id="rId3"/>
    <p:sldId id="275" r:id="rId4"/>
    <p:sldId id="27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A2B893-A788-47E5-885D-98392E548C1C}" type="doc">
      <dgm:prSet loTypeId="urn:microsoft.com/office/officeart/2005/8/layout/arrow6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C29DF4-2223-4FD4-AAA1-177733568F46}">
      <dgm:prSet/>
      <dgm:spPr/>
      <dgm:t>
        <a:bodyPr/>
        <a:lstStyle/>
        <a:p>
          <a:pPr rtl="0"/>
          <a:r>
            <a:rPr lang="en-US" b="1" dirty="0" smtClean="0">
              <a:latin typeface="Agency FB" pitchFamily="34" charset="0"/>
            </a:rPr>
            <a:t>Case control  study</a:t>
          </a:r>
          <a:endParaRPr lang="en-US" dirty="0">
            <a:latin typeface="Agency FB" pitchFamily="34" charset="0"/>
          </a:endParaRPr>
        </a:p>
      </dgm:t>
    </dgm:pt>
    <dgm:pt modelId="{3E0F78A7-2E2C-49B5-B374-835329CCDDD7}" type="parTrans" cxnId="{34C5B63D-16E1-4988-BFAC-E404F1DF3152}">
      <dgm:prSet/>
      <dgm:spPr/>
      <dgm:t>
        <a:bodyPr/>
        <a:lstStyle/>
        <a:p>
          <a:endParaRPr lang="en-US"/>
        </a:p>
      </dgm:t>
    </dgm:pt>
    <dgm:pt modelId="{4F0E5461-2164-4DEA-8BE5-62AEF5FDCF11}" type="sibTrans" cxnId="{34C5B63D-16E1-4988-BFAC-E404F1DF3152}">
      <dgm:prSet/>
      <dgm:spPr/>
      <dgm:t>
        <a:bodyPr/>
        <a:lstStyle/>
        <a:p>
          <a:endParaRPr lang="en-US"/>
        </a:p>
      </dgm:t>
    </dgm:pt>
    <dgm:pt modelId="{04D568FF-E90D-4161-9561-EE9AADD78491}">
      <dgm:prSet/>
      <dgm:spPr/>
      <dgm:t>
        <a:bodyPr/>
        <a:lstStyle/>
        <a:p>
          <a:pPr rtl="0"/>
          <a:r>
            <a:rPr lang="en-US" b="1" dirty="0" smtClean="0">
              <a:latin typeface="Agency FB" pitchFamily="34" charset="0"/>
            </a:rPr>
            <a:t>Cohort study</a:t>
          </a:r>
          <a:endParaRPr lang="en-US" b="1" dirty="0">
            <a:latin typeface="Agency FB" pitchFamily="34" charset="0"/>
          </a:endParaRPr>
        </a:p>
      </dgm:t>
    </dgm:pt>
    <dgm:pt modelId="{EDF620F0-4150-46CA-BF7C-DC85A9218435}" type="parTrans" cxnId="{7C955170-68E0-4746-B2EB-690D48454AF1}">
      <dgm:prSet/>
      <dgm:spPr/>
      <dgm:t>
        <a:bodyPr/>
        <a:lstStyle/>
        <a:p>
          <a:endParaRPr lang="en-US"/>
        </a:p>
      </dgm:t>
    </dgm:pt>
    <dgm:pt modelId="{97A6A905-A7AC-4450-BC37-E697D20990FA}" type="sibTrans" cxnId="{7C955170-68E0-4746-B2EB-690D48454AF1}">
      <dgm:prSet/>
      <dgm:spPr/>
      <dgm:t>
        <a:bodyPr/>
        <a:lstStyle/>
        <a:p>
          <a:endParaRPr lang="en-US"/>
        </a:p>
      </dgm:t>
    </dgm:pt>
    <dgm:pt modelId="{93BCF725-49B3-4298-8C11-EFB521DFEED8}" type="pres">
      <dgm:prSet presAssocID="{5DA2B893-A788-47E5-885D-98392E548C1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1DD118-E9B6-43A9-A0E2-8791FA7F6BF3}" type="pres">
      <dgm:prSet presAssocID="{5DA2B893-A788-47E5-885D-98392E548C1C}" presName="ribbon" presStyleLbl="node1" presStyleIdx="0" presStyleCnt="1"/>
      <dgm:spPr/>
      <dgm:t>
        <a:bodyPr/>
        <a:lstStyle/>
        <a:p>
          <a:endParaRPr lang="en-IN"/>
        </a:p>
      </dgm:t>
    </dgm:pt>
    <dgm:pt modelId="{C7CB1CA8-36EE-4E3A-B075-2AEFBC421700}" type="pres">
      <dgm:prSet presAssocID="{5DA2B893-A788-47E5-885D-98392E548C1C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98595-698F-4988-AE9C-937A76F3662C}" type="pres">
      <dgm:prSet presAssocID="{5DA2B893-A788-47E5-885D-98392E548C1C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5CEE9C-1D1C-464B-91E6-529B05EA2E95}" type="presOf" srcId="{4BC29DF4-2223-4FD4-AAA1-177733568F46}" destId="{C7CB1CA8-36EE-4E3A-B075-2AEFBC421700}" srcOrd="0" destOrd="0" presId="urn:microsoft.com/office/officeart/2005/8/layout/arrow6"/>
    <dgm:cxn modelId="{DB561AC9-A4EE-4906-BFE1-B07430E927DA}" type="presOf" srcId="{5DA2B893-A788-47E5-885D-98392E548C1C}" destId="{93BCF725-49B3-4298-8C11-EFB521DFEED8}" srcOrd="0" destOrd="0" presId="urn:microsoft.com/office/officeart/2005/8/layout/arrow6"/>
    <dgm:cxn modelId="{34C5B63D-16E1-4988-BFAC-E404F1DF3152}" srcId="{5DA2B893-A788-47E5-885D-98392E548C1C}" destId="{4BC29DF4-2223-4FD4-AAA1-177733568F46}" srcOrd="0" destOrd="0" parTransId="{3E0F78A7-2E2C-49B5-B374-835329CCDDD7}" sibTransId="{4F0E5461-2164-4DEA-8BE5-62AEF5FDCF11}"/>
    <dgm:cxn modelId="{7C955170-68E0-4746-B2EB-690D48454AF1}" srcId="{5DA2B893-A788-47E5-885D-98392E548C1C}" destId="{04D568FF-E90D-4161-9561-EE9AADD78491}" srcOrd="1" destOrd="0" parTransId="{EDF620F0-4150-46CA-BF7C-DC85A9218435}" sibTransId="{97A6A905-A7AC-4450-BC37-E697D20990FA}"/>
    <dgm:cxn modelId="{07636225-7F93-4B8C-92B9-00515E93434D}" type="presOf" srcId="{04D568FF-E90D-4161-9561-EE9AADD78491}" destId="{C3598595-698F-4988-AE9C-937A76F3662C}" srcOrd="0" destOrd="0" presId="urn:microsoft.com/office/officeart/2005/8/layout/arrow6"/>
    <dgm:cxn modelId="{0DDA6B39-D799-4287-A090-602A8FCD5448}" type="presParOf" srcId="{93BCF725-49B3-4298-8C11-EFB521DFEED8}" destId="{A41DD118-E9B6-43A9-A0E2-8791FA7F6BF3}" srcOrd="0" destOrd="0" presId="urn:microsoft.com/office/officeart/2005/8/layout/arrow6"/>
    <dgm:cxn modelId="{1783251C-6455-4365-9C08-A0A5AED28720}" type="presParOf" srcId="{93BCF725-49B3-4298-8C11-EFB521DFEED8}" destId="{C7CB1CA8-36EE-4E3A-B075-2AEFBC421700}" srcOrd="1" destOrd="0" presId="urn:microsoft.com/office/officeart/2005/8/layout/arrow6"/>
    <dgm:cxn modelId="{8005A2E8-4BEE-428B-97F8-987000658E09}" type="presParOf" srcId="{93BCF725-49B3-4298-8C11-EFB521DFEED8}" destId="{C3598595-698F-4988-AE9C-937A76F3662C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85A200-9F25-458E-B8A3-BAC99E4454B9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5D4C7C5E-E2CA-4A0A-9BD6-DBD7C20F495D}">
      <dgm:prSet custT="1"/>
      <dgm:spPr/>
      <dgm:t>
        <a:bodyPr/>
        <a:lstStyle/>
        <a:p>
          <a:pPr rtl="0"/>
          <a:r>
            <a:rPr lang="en-US" sz="2800" b="1" dirty="0" smtClean="0">
              <a:latin typeface="Agency FB" pitchFamily="34" charset="0"/>
            </a:rPr>
            <a:t>Both exposure and disease occurred before the start of study.</a:t>
          </a:r>
          <a:endParaRPr lang="en-US" sz="2800" b="1" dirty="0">
            <a:latin typeface="Agency FB" pitchFamily="34" charset="0"/>
          </a:endParaRPr>
        </a:p>
      </dgm:t>
    </dgm:pt>
    <dgm:pt modelId="{B40172B9-72D0-427A-9312-27317B4AAABD}" type="parTrans" cxnId="{F9FF331A-B3B4-4BFE-A00E-86E0AC5E5236}">
      <dgm:prSet/>
      <dgm:spPr/>
      <dgm:t>
        <a:bodyPr/>
        <a:lstStyle/>
        <a:p>
          <a:endParaRPr lang="en-US" b="1">
            <a:latin typeface="Agency FB" pitchFamily="34" charset="0"/>
          </a:endParaRPr>
        </a:p>
      </dgm:t>
    </dgm:pt>
    <dgm:pt modelId="{CB6B4E94-2A13-4414-9DD9-D081275CE902}" type="sibTrans" cxnId="{F9FF331A-B3B4-4BFE-A00E-86E0AC5E5236}">
      <dgm:prSet/>
      <dgm:spPr/>
      <dgm:t>
        <a:bodyPr/>
        <a:lstStyle/>
        <a:p>
          <a:endParaRPr lang="en-US" b="1">
            <a:latin typeface="Agency FB" pitchFamily="34" charset="0"/>
          </a:endParaRPr>
        </a:p>
      </dgm:t>
    </dgm:pt>
    <dgm:pt modelId="{6873699B-EEB1-437A-831C-9E7D24057FEF}">
      <dgm:prSet custT="1"/>
      <dgm:spPr/>
      <dgm:t>
        <a:bodyPr/>
        <a:lstStyle/>
        <a:p>
          <a:pPr rtl="0"/>
          <a:r>
            <a:rPr lang="en-US" sz="2800" b="1" dirty="0" smtClean="0">
              <a:latin typeface="Agency FB" pitchFamily="34" charset="0"/>
            </a:rPr>
            <a:t>The study proceeds from effect to cause.</a:t>
          </a:r>
          <a:endParaRPr lang="en-US" sz="2800" b="1" dirty="0">
            <a:latin typeface="Agency FB" pitchFamily="34" charset="0"/>
          </a:endParaRPr>
        </a:p>
      </dgm:t>
    </dgm:pt>
    <dgm:pt modelId="{1EB17048-D79E-4494-9195-E51BF90A6C24}" type="parTrans" cxnId="{E815F9BC-F06F-4AC7-8BA5-061F6CA04FF6}">
      <dgm:prSet/>
      <dgm:spPr/>
      <dgm:t>
        <a:bodyPr/>
        <a:lstStyle/>
        <a:p>
          <a:endParaRPr lang="en-US" b="1">
            <a:latin typeface="Agency FB" pitchFamily="34" charset="0"/>
          </a:endParaRPr>
        </a:p>
      </dgm:t>
    </dgm:pt>
    <dgm:pt modelId="{DC5397A2-D23D-46A4-B48F-B9E1C62668E1}" type="sibTrans" cxnId="{E815F9BC-F06F-4AC7-8BA5-061F6CA04FF6}">
      <dgm:prSet/>
      <dgm:spPr/>
      <dgm:t>
        <a:bodyPr/>
        <a:lstStyle/>
        <a:p>
          <a:endParaRPr lang="en-US" b="1">
            <a:latin typeface="Agency FB" pitchFamily="34" charset="0"/>
          </a:endParaRPr>
        </a:p>
      </dgm:t>
    </dgm:pt>
    <dgm:pt modelId="{7BFFBCF1-4806-4E04-88F8-03D8D055DF19}">
      <dgm:prSet custT="1"/>
      <dgm:spPr/>
      <dgm:t>
        <a:bodyPr/>
        <a:lstStyle/>
        <a:p>
          <a:pPr rtl="0"/>
          <a:r>
            <a:rPr lang="en-US" sz="2800" b="1" dirty="0" smtClean="0">
              <a:latin typeface="Agency FB" pitchFamily="34" charset="0"/>
            </a:rPr>
            <a:t>It uses a control group to support or refute an inference.</a:t>
          </a:r>
          <a:endParaRPr lang="en-US" sz="2800" b="1" dirty="0">
            <a:latin typeface="Agency FB" pitchFamily="34" charset="0"/>
          </a:endParaRPr>
        </a:p>
      </dgm:t>
    </dgm:pt>
    <dgm:pt modelId="{EB5A8E6E-302A-42FF-B41D-C7409B7B7D48}" type="parTrans" cxnId="{FF3EC65D-67BF-4E11-A682-490E1A24F191}">
      <dgm:prSet/>
      <dgm:spPr/>
      <dgm:t>
        <a:bodyPr/>
        <a:lstStyle/>
        <a:p>
          <a:endParaRPr lang="en-US" b="1">
            <a:latin typeface="Agency FB" pitchFamily="34" charset="0"/>
          </a:endParaRPr>
        </a:p>
      </dgm:t>
    </dgm:pt>
    <dgm:pt modelId="{A7C8EDFA-8D74-4142-A0C5-6C8432CC378D}" type="sibTrans" cxnId="{FF3EC65D-67BF-4E11-A682-490E1A24F191}">
      <dgm:prSet/>
      <dgm:spPr/>
      <dgm:t>
        <a:bodyPr/>
        <a:lstStyle/>
        <a:p>
          <a:endParaRPr lang="en-US" b="1">
            <a:latin typeface="Agency FB" pitchFamily="34" charset="0"/>
          </a:endParaRPr>
        </a:p>
      </dgm:t>
    </dgm:pt>
    <dgm:pt modelId="{99785CC5-3683-4C18-A7CA-B77E1C47F4A9}" type="pres">
      <dgm:prSet presAssocID="{7885A200-9F25-458E-B8A3-BAC99E4454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755D90-8234-4FD1-A223-962BFC19AD0C}" type="pres">
      <dgm:prSet presAssocID="{5D4C7C5E-E2CA-4A0A-9BD6-DBD7C20F495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515F9D-ED60-4D92-8D53-389F01584190}" type="pres">
      <dgm:prSet presAssocID="{CB6B4E94-2A13-4414-9DD9-D081275CE902}" presName="spacer" presStyleCnt="0"/>
      <dgm:spPr/>
    </dgm:pt>
    <dgm:pt modelId="{811EA564-D343-411C-A310-8259E30AF20A}" type="pres">
      <dgm:prSet presAssocID="{6873699B-EEB1-437A-831C-9E7D24057FE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1F480F-C7D9-44FF-B231-6A2DF24B0FEE}" type="pres">
      <dgm:prSet presAssocID="{DC5397A2-D23D-46A4-B48F-B9E1C62668E1}" presName="spacer" presStyleCnt="0"/>
      <dgm:spPr/>
    </dgm:pt>
    <dgm:pt modelId="{852EF4A9-47C3-4FB5-BFED-26916390E0C0}" type="pres">
      <dgm:prSet presAssocID="{7BFFBCF1-4806-4E04-88F8-03D8D055DF1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126356-A240-4DEF-8012-41E6330E009A}" type="presOf" srcId="{7885A200-9F25-458E-B8A3-BAC99E4454B9}" destId="{99785CC5-3683-4C18-A7CA-B77E1C47F4A9}" srcOrd="0" destOrd="0" presId="urn:microsoft.com/office/officeart/2005/8/layout/vList2"/>
    <dgm:cxn modelId="{FF3EC65D-67BF-4E11-A682-490E1A24F191}" srcId="{7885A200-9F25-458E-B8A3-BAC99E4454B9}" destId="{7BFFBCF1-4806-4E04-88F8-03D8D055DF19}" srcOrd="2" destOrd="0" parTransId="{EB5A8E6E-302A-42FF-B41D-C7409B7B7D48}" sibTransId="{A7C8EDFA-8D74-4142-A0C5-6C8432CC378D}"/>
    <dgm:cxn modelId="{A726B87D-19A6-42D9-9B7A-A3D2232B1D41}" type="presOf" srcId="{6873699B-EEB1-437A-831C-9E7D24057FEF}" destId="{811EA564-D343-411C-A310-8259E30AF20A}" srcOrd="0" destOrd="0" presId="urn:microsoft.com/office/officeart/2005/8/layout/vList2"/>
    <dgm:cxn modelId="{5F769E86-3ACF-403F-A944-DA6FAB877843}" type="presOf" srcId="{5D4C7C5E-E2CA-4A0A-9BD6-DBD7C20F495D}" destId="{3E755D90-8234-4FD1-A223-962BFC19AD0C}" srcOrd="0" destOrd="0" presId="urn:microsoft.com/office/officeart/2005/8/layout/vList2"/>
    <dgm:cxn modelId="{E815F9BC-F06F-4AC7-8BA5-061F6CA04FF6}" srcId="{7885A200-9F25-458E-B8A3-BAC99E4454B9}" destId="{6873699B-EEB1-437A-831C-9E7D24057FEF}" srcOrd="1" destOrd="0" parTransId="{1EB17048-D79E-4494-9195-E51BF90A6C24}" sibTransId="{DC5397A2-D23D-46A4-B48F-B9E1C62668E1}"/>
    <dgm:cxn modelId="{F9FF331A-B3B4-4BFE-A00E-86E0AC5E5236}" srcId="{7885A200-9F25-458E-B8A3-BAC99E4454B9}" destId="{5D4C7C5E-E2CA-4A0A-9BD6-DBD7C20F495D}" srcOrd="0" destOrd="0" parTransId="{B40172B9-72D0-427A-9312-27317B4AAABD}" sibTransId="{CB6B4E94-2A13-4414-9DD9-D081275CE902}"/>
    <dgm:cxn modelId="{A4616BF7-2441-45FE-A264-C27C01700DD6}" type="presOf" srcId="{7BFFBCF1-4806-4E04-88F8-03D8D055DF19}" destId="{852EF4A9-47C3-4FB5-BFED-26916390E0C0}" srcOrd="0" destOrd="0" presId="urn:microsoft.com/office/officeart/2005/8/layout/vList2"/>
    <dgm:cxn modelId="{873C1D4E-C083-4649-BF67-D199464A4712}" type="presParOf" srcId="{99785CC5-3683-4C18-A7CA-B77E1C47F4A9}" destId="{3E755D90-8234-4FD1-A223-962BFC19AD0C}" srcOrd="0" destOrd="0" presId="urn:microsoft.com/office/officeart/2005/8/layout/vList2"/>
    <dgm:cxn modelId="{87ED9054-0E96-4376-996D-1C7384CAB195}" type="presParOf" srcId="{99785CC5-3683-4C18-A7CA-B77E1C47F4A9}" destId="{AF515F9D-ED60-4D92-8D53-389F01584190}" srcOrd="1" destOrd="0" presId="urn:microsoft.com/office/officeart/2005/8/layout/vList2"/>
    <dgm:cxn modelId="{7D603810-CF63-45CD-A9FC-1E76AF7A3E21}" type="presParOf" srcId="{99785CC5-3683-4C18-A7CA-B77E1C47F4A9}" destId="{811EA564-D343-411C-A310-8259E30AF20A}" srcOrd="2" destOrd="0" presId="urn:microsoft.com/office/officeart/2005/8/layout/vList2"/>
    <dgm:cxn modelId="{1F51FFE1-6FF5-4853-8E96-CF02CA04B50C}" type="presParOf" srcId="{99785CC5-3683-4C18-A7CA-B77E1C47F4A9}" destId="{F81F480F-C7D9-44FF-B231-6A2DF24B0FEE}" srcOrd="3" destOrd="0" presId="urn:microsoft.com/office/officeart/2005/8/layout/vList2"/>
    <dgm:cxn modelId="{23B539A8-47E1-4E49-89B5-56C07B37235C}" type="presParOf" srcId="{99785CC5-3683-4C18-A7CA-B77E1C47F4A9}" destId="{852EF4A9-47C3-4FB5-BFED-26916390E0C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9B57C7-2C8F-457C-8D5D-24684A271F8B}" type="doc">
      <dgm:prSet loTypeId="urn:microsoft.com/office/officeart/2005/8/layout/hProcess6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3A8373-83F0-4B90-8832-E92493B1FD2D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3200" b="1" dirty="0" smtClean="0">
              <a:latin typeface="Agency FB" pitchFamily="34" charset="0"/>
            </a:rPr>
            <a:t>BASIC STEPS IN CASE CONTROL STUDY</a:t>
          </a:r>
          <a:endParaRPr lang="en-US" sz="3200" b="1" dirty="0">
            <a:latin typeface="Agency FB" pitchFamily="34" charset="0"/>
          </a:endParaRPr>
        </a:p>
      </dgm:t>
    </dgm:pt>
    <dgm:pt modelId="{E088B39A-60E2-402D-A07E-6A1A088AA27D}" type="parTrans" cxnId="{95FDF0A6-0689-4FCB-83E6-68732EA2C695}">
      <dgm:prSet/>
      <dgm:spPr/>
      <dgm:t>
        <a:bodyPr/>
        <a:lstStyle/>
        <a:p>
          <a:endParaRPr lang="en-US" sz="3200" b="1">
            <a:latin typeface="Agency FB" pitchFamily="34" charset="0"/>
          </a:endParaRPr>
        </a:p>
      </dgm:t>
    </dgm:pt>
    <dgm:pt modelId="{233D9DCF-2732-4696-B868-0B4607A98B6D}" type="sibTrans" cxnId="{95FDF0A6-0689-4FCB-83E6-68732EA2C695}">
      <dgm:prSet/>
      <dgm:spPr/>
      <dgm:t>
        <a:bodyPr/>
        <a:lstStyle/>
        <a:p>
          <a:endParaRPr lang="en-US" sz="3200" b="1">
            <a:latin typeface="Agency FB" pitchFamily="34" charset="0"/>
          </a:endParaRPr>
        </a:p>
      </dgm:t>
    </dgm:pt>
    <dgm:pt modelId="{DEAB878F-2056-4AE9-81A6-5A587B25CE25}">
      <dgm:prSet custT="1"/>
      <dgm:spPr>
        <a:gradFill flip="none" rotWithShape="0">
          <a:gsLst>
            <a:gs pos="0">
              <a:schemeClr val="bg2">
                <a:lumMod val="75000"/>
                <a:tint val="66000"/>
                <a:satMod val="160000"/>
              </a:schemeClr>
            </a:gs>
            <a:gs pos="50000">
              <a:schemeClr val="bg2">
                <a:lumMod val="75000"/>
                <a:tint val="44500"/>
                <a:satMod val="160000"/>
              </a:schemeClr>
            </a:gs>
            <a:gs pos="100000">
              <a:schemeClr val="bg2">
                <a:lumMod val="75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pPr algn="l" rtl="0"/>
          <a:endParaRPr lang="en-US" sz="3200" b="1" dirty="0">
            <a:latin typeface="Agency FB" pitchFamily="34" charset="0"/>
          </a:endParaRPr>
        </a:p>
      </dgm:t>
    </dgm:pt>
    <dgm:pt modelId="{54BF90A6-44FF-4425-9747-372D18668480}" type="parTrans" cxnId="{870E59E5-3C53-43D7-A80A-B40D6A795299}">
      <dgm:prSet/>
      <dgm:spPr/>
      <dgm:t>
        <a:bodyPr/>
        <a:lstStyle/>
        <a:p>
          <a:endParaRPr lang="en-US" sz="3200" b="1">
            <a:latin typeface="Agency FB" pitchFamily="34" charset="0"/>
          </a:endParaRPr>
        </a:p>
      </dgm:t>
    </dgm:pt>
    <dgm:pt modelId="{2BBCF424-4FB4-4C7F-86B9-C79E511F08B9}" type="sibTrans" cxnId="{870E59E5-3C53-43D7-A80A-B40D6A795299}">
      <dgm:prSet/>
      <dgm:spPr/>
      <dgm:t>
        <a:bodyPr/>
        <a:lstStyle/>
        <a:p>
          <a:endParaRPr lang="en-US" sz="3200" b="1">
            <a:latin typeface="Agency FB" pitchFamily="34" charset="0"/>
          </a:endParaRPr>
        </a:p>
      </dgm:t>
    </dgm:pt>
    <dgm:pt modelId="{8AFAAF37-DCAE-4EF4-814A-79962BB5C6A3}">
      <dgm:prSet custT="1"/>
      <dgm:spPr>
        <a:gradFill flip="none" rotWithShape="0">
          <a:gsLst>
            <a:gs pos="0">
              <a:schemeClr val="bg2">
                <a:lumMod val="75000"/>
                <a:tint val="66000"/>
                <a:satMod val="160000"/>
              </a:schemeClr>
            </a:gs>
            <a:gs pos="50000">
              <a:schemeClr val="bg2">
                <a:lumMod val="75000"/>
                <a:tint val="44500"/>
                <a:satMod val="160000"/>
              </a:schemeClr>
            </a:gs>
            <a:gs pos="100000">
              <a:schemeClr val="bg2">
                <a:lumMod val="75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pPr algn="l" rtl="0"/>
          <a:r>
            <a:rPr lang="en-US" sz="2800" b="1" dirty="0" smtClean="0">
              <a:latin typeface="Agency FB" pitchFamily="34" charset="0"/>
            </a:rPr>
            <a:t>Selection of cases and controls</a:t>
          </a:r>
          <a:endParaRPr lang="en-US" sz="2800" b="1" dirty="0">
            <a:latin typeface="Agency FB" pitchFamily="34" charset="0"/>
          </a:endParaRPr>
        </a:p>
      </dgm:t>
    </dgm:pt>
    <dgm:pt modelId="{3ECE0376-9A60-4370-8944-496AA17E22C9}" type="parTrans" cxnId="{1A8CED93-2E12-4136-8B11-08845BCB621A}">
      <dgm:prSet/>
      <dgm:spPr/>
      <dgm:t>
        <a:bodyPr/>
        <a:lstStyle/>
        <a:p>
          <a:endParaRPr lang="en-US" sz="3200" b="1">
            <a:latin typeface="Agency FB" pitchFamily="34" charset="0"/>
          </a:endParaRPr>
        </a:p>
      </dgm:t>
    </dgm:pt>
    <dgm:pt modelId="{60E6B600-5E1A-4905-90EF-6528057772C4}" type="sibTrans" cxnId="{1A8CED93-2E12-4136-8B11-08845BCB621A}">
      <dgm:prSet/>
      <dgm:spPr/>
      <dgm:t>
        <a:bodyPr/>
        <a:lstStyle/>
        <a:p>
          <a:endParaRPr lang="en-US" sz="3200" b="1">
            <a:latin typeface="Agency FB" pitchFamily="34" charset="0"/>
          </a:endParaRPr>
        </a:p>
      </dgm:t>
    </dgm:pt>
    <dgm:pt modelId="{387BE464-C816-4449-BE31-AA317342F00F}">
      <dgm:prSet custT="1"/>
      <dgm:spPr>
        <a:gradFill flip="none" rotWithShape="0">
          <a:gsLst>
            <a:gs pos="0">
              <a:schemeClr val="bg2">
                <a:lumMod val="75000"/>
                <a:tint val="66000"/>
                <a:satMod val="160000"/>
              </a:schemeClr>
            </a:gs>
            <a:gs pos="50000">
              <a:schemeClr val="bg2">
                <a:lumMod val="75000"/>
                <a:tint val="44500"/>
                <a:satMod val="160000"/>
              </a:schemeClr>
            </a:gs>
            <a:gs pos="100000">
              <a:schemeClr val="bg2">
                <a:lumMod val="75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pPr algn="l" rtl="0"/>
          <a:r>
            <a:rPr lang="en-US" sz="2800" b="1" dirty="0" smtClean="0">
              <a:latin typeface="Agency FB" pitchFamily="34" charset="0"/>
            </a:rPr>
            <a:t>Matching</a:t>
          </a:r>
          <a:endParaRPr lang="en-US" sz="2800" b="1" dirty="0">
            <a:latin typeface="Agency FB" pitchFamily="34" charset="0"/>
          </a:endParaRPr>
        </a:p>
      </dgm:t>
    </dgm:pt>
    <dgm:pt modelId="{79B718E4-3B00-4DC9-A463-4610DC2F5B09}" type="parTrans" cxnId="{9E0280C2-22AB-495A-AB5B-A6103E29E894}">
      <dgm:prSet/>
      <dgm:spPr/>
      <dgm:t>
        <a:bodyPr/>
        <a:lstStyle/>
        <a:p>
          <a:endParaRPr lang="en-US" sz="3200" b="1">
            <a:latin typeface="Agency FB" pitchFamily="34" charset="0"/>
          </a:endParaRPr>
        </a:p>
      </dgm:t>
    </dgm:pt>
    <dgm:pt modelId="{E8128666-8870-4B60-B022-DDBA4D4BBD6B}" type="sibTrans" cxnId="{9E0280C2-22AB-495A-AB5B-A6103E29E894}">
      <dgm:prSet/>
      <dgm:spPr/>
      <dgm:t>
        <a:bodyPr/>
        <a:lstStyle/>
        <a:p>
          <a:endParaRPr lang="en-US" sz="3200" b="1">
            <a:latin typeface="Agency FB" pitchFamily="34" charset="0"/>
          </a:endParaRPr>
        </a:p>
      </dgm:t>
    </dgm:pt>
    <dgm:pt modelId="{5470CF17-73A6-453A-8DBC-FC06BB844E8A}">
      <dgm:prSet custT="1"/>
      <dgm:spPr>
        <a:gradFill flip="none" rotWithShape="0">
          <a:gsLst>
            <a:gs pos="0">
              <a:schemeClr val="bg2">
                <a:lumMod val="75000"/>
                <a:tint val="66000"/>
                <a:satMod val="160000"/>
              </a:schemeClr>
            </a:gs>
            <a:gs pos="50000">
              <a:schemeClr val="bg2">
                <a:lumMod val="75000"/>
                <a:tint val="44500"/>
                <a:satMod val="160000"/>
              </a:schemeClr>
            </a:gs>
            <a:gs pos="100000">
              <a:schemeClr val="bg2">
                <a:lumMod val="75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pPr algn="l" rtl="0"/>
          <a:r>
            <a:rPr lang="en-US" sz="2800" b="1" dirty="0" smtClean="0">
              <a:latin typeface="Agency FB" pitchFamily="34" charset="0"/>
            </a:rPr>
            <a:t>Measurement of exposure </a:t>
          </a:r>
          <a:endParaRPr lang="en-US" sz="2800" b="1" dirty="0">
            <a:latin typeface="Agency FB" pitchFamily="34" charset="0"/>
          </a:endParaRPr>
        </a:p>
      </dgm:t>
    </dgm:pt>
    <dgm:pt modelId="{EF16E223-0383-4933-90A7-CFD47548A64A}" type="parTrans" cxnId="{0891FE95-633C-4CD8-BB6E-7C5B2D10DB0A}">
      <dgm:prSet/>
      <dgm:spPr/>
      <dgm:t>
        <a:bodyPr/>
        <a:lstStyle/>
        <a:p>
          <a:endParaRPr lang="en-US" sz="3200" b="1">
            <a:latin typeface="Agency FB" pitchFamily="34" charset="0"/>
          </a:endParaRPr>
        </a:p>
      </dgm:t>
    </dgm:pt>
    <dgm:pt modelId="{F7700795-3BCC-4642-BBE9-5255860EA624}" type="sibTrans" cxnId="{0891FE95-633C-4CD8-BB6E-7C5B2D10DB0A}">
      <dgm:prSet/>
      <dgm:spPr/>
      <dgm:t>
        <a:bodyPr/>
        <a:lstStyle/>
        <a:p>
          <a:endParaRPr lang="en-US" sz="3200" b="1">
            <a:latin typeface="Agency FB" pitchFamily="34" charset="0"/>
          </a:endParaRPr>
        </a:p>
      </dgm:t>
    </dgm:pt>
    <dgm:pt modelId="{67A98DE6-980C-42D4-9444-A804FE4F157E}">
      <dgm:prSet custT="1"/>
      <dgm:spPr>
        <a:gradFill flip="none" rotWithShape="0">
          <a:gsLst>
            <a:gs pos="0">
              <a:schemeClr val="bg2">
                <a:lumMod val="75000"/>
                <a:tint val="66000"/>
                <a:satMod val="160000"/>
              </a:schemeClr>
            </a:gs>
            <a:gs pos="50000">
              <a:schemeClr val="bg2">
                <a:lumMod val="75000"/>
                <a:tint val="44500"/>
                <a:satMod val="160000"/>
              </a:schemeClr>
            </a:gs>
            <a:gs pos="100000">
              <a:schemeClr val="bg2">
                <a:lumMod val="75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pPr algn="l" rtl="0"/>
          <a:r>
            <a:rPr lang="en-US" sz="2800" b="1" dirty="0" smtClean="0">
              <a:latin typeface="Agency FB" pitchFamily="34" charset="0"/>
            </a:rPr>
            <a:t>Analysis</a:t>
          </a:r>
          <a:endParaRPr lang="en-US" sz="2800" b="1" dirty="0">
            <a:latin typeface="Agency FB" pitchFamily="34" charset="0"/>
          </a:endParaRPr>
        </a:p>
      </dgm:t>
    </dgm:pt>
    <dgm:pt modelId="{46A707ED-CB63-4507-8F90-510C88C4B303}" type="parTrans" cxnId="{717AF83A-5116-407A-B73F-ABBE441B6563}">
      <dgm:prSet/>
      <dgm:spPr/>
      <dgm:t>
        <a:bodyPr/>
        <a:lstStyle/>
        <a:p>
          <a:endParaRPr lang="en-US" sz="3200" b="1">
            <a:latin typeface="Agency FB" pitchFamily="34" charset="0"/>
          </a:endParaRPr>
        </a:p>
      </dgm:t>
    </dgm:pt>
    <dgm:pt modelId="{ADC1C5EA-E805-426C-AA8A-BF50B4EA0BBF}" type="sibTrans" cxnId="{717AF83A-5116-407A-B73F-ABBE441B6563}">
      <dgm:prSet/>
      <dgm:spPr/>
      <dgm:t>
        <a:bodyPr/>
        <a:lstStyle/>
        <a:p>
          <a:endParaRPr lang="en-US" sz="3200" b="1">
            <a:latin typeface="Agency FB" pitchFamily="34" charset="0"/>
          </a:endParaRPr>
        </a:p>
      </dgm:t>
    </dgm:pt>
    <dgm:pt modelId="{56F40321-767A-4945-8C04-A27DBEEB6459}" type="pres">
      <dgm:prSet presAssocID="{9D9B57C7-2C8F-457C-8D5D-24684A271F8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31EF69-C0D7-4F0E-8722-3701263515F2}" type="pres">
      <dgm:prSet presAssocID="{A83A8373-83F0-4B90-8832-E92493B1FD2D}" presName="compNode" presStyleCnt="0"/>
      <dgm:spPr/>
      <dgm:t>
        <a:bodyPr/>
        <a:lstStyle/>
        <a:p>
          <a:endParaRPr lang="en-IN"/>
        </a:p>
      </dgm:t>
    </dgm:pt>
    <dgm:pt modelId="{3CFCC345-B9BA-49DE-8857-10433870E64C}" type="pres">
      <dgm:prSet presAssocID="{A83A8373-83F0-4B90-8832-E92493B1FD2D}" presName="noGeometry" presStyleCnt="0"/>
      <dgm:spPr/>
      <dgm:t>
        <a:bodyPr/>
        <a:lstStyle/>
        <a:p>
          <a:endParaRPr lang="en-IN"/>
        </a:p>
      </dgm:t>
    </dgm:pt>
    <dgm:pt modelId="{8E7A90F4-E9A1-492F-B193-4B19BC09D950}" type="pres">
      <dgm:prSet presAssocID="{A83A8373-83F0-4B90-8832-E92493B1FD2D}" presName="childTextVisible" presStyleLbl="bgAccFollowNode1" presStyleIdx="0" presStyleCnt="1" custScaleX="1048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1204A1-1669-4F86-8C98-C503971F3249}" type="pres">
      <dgm:prSet presAssocID="{A83A8373-83F0-4B90-8832-E92493B1FD2D}" presName="childTextHidden" presStyleLbl="bgAccFollowNode1" presStyleIdx="0" presStyleCnt="1"/>
      <dgm:spPr/>
      <dgm:t>
        <a:bodyPr/>
        <a:lstStyle/>
        <a:p>
          <a:endParaRPr lang="en-US"/>
        </a:p>
      </dgm:t>
    </dgm:pt>
    <dgm:pt modelId="{40DCF69D-A448-4735-9F59-2BE1F72EC2ED}" type="pres">
      <dgm:prSet presAssocID="{A83A8373-83F0-4B90-8832-E92493B1FD2D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AD70FA-23A4-4BB9-8A94-FBFD0C79EF75}" type="presOf" srcId="{DEAB878F-2056-4AE9-81A6-5A587B25CE25}" destId="{8E7A90F4-E9A1-492F-B193-4B19BC09D950}" srcOrd="0" destOrd="0" presId="urn:microsoft.com/office/officeart/2005/8/layout/hProcess6"/>
    <dgm:cxn modelId="{717AF83A-5116-407A-B73F-ABBE441B6563}" srcId="{A83A8373-83F0-4B90-8832-E92493B1FD2D}" destId="{67A98DE6-980C-42D4-9444-A804FE4F157E}" srcOrd="4" destOrd="0" parTransId="{46A707ED-CB63-4507-8F90-510C88C4B303}" sibTransId="{ADC1C5EA-E805-426C-AA8A-BF50B4EA0BBF}"/>
    <dgm:cxn modelId="{331F3CB8-3C77-40DB-9650-D237520DEE9D}" type="presOf" srcId="{5470CF17-73A6-453A-8DBC-FC06BB844E8A}" destId="{381204A1-1669-4F86-8C98-C503971F3249}" srcOrd="1" destOrd="3" presId="urn:microsoft.com/office/officeart/2005/8/layout/hProcess6"/>
    <dgm:cxn modelId="{987007D0-AAF9-45B7-BD5A-FA5BDF12A3BC}" type="presOf" srcId="{387BE464-C816-4449-BE31-AA317342F00F}" destId="{381204A1-1669-4F86-8C98-C503971F3249}" srcOrd="1" destOrd="2" presId="urn:microsoft.com/office/officeart/2005/8/layout/hProcess6"/>
    <dgm:cxn modelId="{338A4C26-998B-4C6F-8726-D827A0348874}" type="presOf" srcId="{8AFAAF37-DCAE-4EF4-814A-79962BB5C6A3}" destId="{381204A1-1669-4F86-8C98-C503971F3249}" srcOrd="1" destOrd="1" presId="urn:microsoft.com/office/officeart/2005/8/layout/hProcess6"/>
    <dgm:cxn modelId="{0891FE95-633C-4CD8-BB6E-7C5B2D10DB0A}" srcId="{A83A8373-83F0-4B90-8832-E92493B1FD2D}" destId="{5470CF17-73A6-453A-8DBC-FC06BB844E8A}" srcOrd="3" destOrd="0" parTransId="{EF16E223-0383-4933-90A7-CFD47548A64A}" sibTransId="{F7700795-3BCC-4642-BBE9-5255860EA624}"/>
    <dgm:cxn modelId="{496C3017-45C3-4041-B56B-759F9C8F03EA}" type="presOf" srcId="{5470CF17-73A6-453A-8DBC-FC06BB844E8A}" destId="{8E7A90F4-E9A1-492F-B193-4B19BC09D950}" srcOrd="0" destOrd="3" presId="urn:microsoft.com/office/officeart/2005/8/layout/hProcess6"/>
    <dgm:cxn modelId="{7C821A8B-3598-4139-8FF1-F4DA0D8ECB07}" type="presOf" srcId="{9D9B57C7-2C8F-457C-8D5D-24684A271F8B}" destId="{56F40321-767A-4945-8C04-A27DBEEB6459}" srcOrd="0" destOrd="0" presId="urn:microsoft.com/office/officeart/2005/8/layout/hProcess6"/>
    <dgm:cxn modelId="{95FDF0A6-0689-4FCB-83E6-68732EA2C695}" srcId="{9D9B57C7-2C8F-457C-8D5D-24684A271F8B}" destId="{A83A8373-83F0-4B90-8832-E92493B1FD2D}" srcOrd="0" destOrd="0" parTransId="{E088B39A-60E2-402D-A07E-6A1A088AA27D}" sibTransId="{233D9DCF-2732-4696-B868-0B4607A98B6D}"/>
    <dgm:cxn modelId="{870E59E5-3C53-43D7-A80A-B40D6A795299}" srcId="{A83A8373-83F0-4B90-8832-E92493B1FD2D}" destId="{DEAB878F-2056-4AE9-81A6-5A587B25CE25}" srcOrd="0" destOrd="0" parTransId="{54BF90A6-44FF-4425-9747-372D18668480}" sibTransId="{2BBCF424-4FB4-4C7F-86B9-C79E511F08B9}"/>
    <dgm:cxn modelId="{9E0280C2-22AB-495A-AB5B-A6103E29E894}" srcId="{A83A8373-83F0-4B90-8832-E92493B1FD2D}" destId="{387BE464-C816-4449-BE31-AA317342F00F}" srcOrd="2" destOrd="0" parTransId="{79B718E4-3B00-4DC9-A463-4610DC2F5B09}" sibTransId="{E8128666-8870-4B60-B022-DDBA4D4BBD6B}"/>
    <dgm:cxn modelId="{58B86077-8EB6-40A5-BB23-B051E72F89AD}" type="presOf" srcId="{A83A8373-83F0-4B90-8832-E92493B1FD2D}" destId="{40DCF69D-A448-4735-9F59-2BE1F72EC2ED}" srcOrd="0" destOrd="0" presId="urn:microsoft.com/office/officeart/2005/8/layout/hProcess6"/>
    <dgm:cxn modelId="{9C23CE69-9B26-4A5E-AEB9-D88F0ADE1C01}" type="presOf" srcId="{8AFAAF37-DCAE-4EF4-814A-79962BB5C6A3}" destId="{8E7A90F4-E9A1-492F-B193-4B19BC09D950}" srcOrd="0" destOrd="1" presId="urn:microsoft.com/office/officeart/2005/8/layout/hProcess6"/>
    <dgm:cxn modelId="{FD7D7C92-B466-4D89-A6AB-ABB3F41A6915}" type="presOf" srcId="{387BE464-C816-4449-BE31-AA317342F00F}" destId="{8E7A90F4-E9A1-492F-B193-4B19BC09D950}" srcOrd="0" destOrd="2" presId="urn:microsoft.com/office/officeart/2005/8/layout/hProcess6"/>
    <dgm:cxn modelId="{F9A78E8B-E070-4341-BB1F-7B048DFA3391}" type="presOf" srcId="{67A98DE6-980C-42D4-9444-A804FE4F157E}" destId="{381204A1-1669-4F86-8C98-C503971F3249}" srcOrd="1" destOrd="4" presId="urn:microsoft.com/office/officeart/2005/8/layout/hProcess6"/>
    <dgm:cxn modelId="{1A8CED93-2E12-4136-8B11-08845BCB621A}" srcId="{A83A8373-83F0-4B90-8832-E92493B1FD2D}" destId="{8AFAAF37-DCAE-4EF4-814A-79962BB5C6A3}" srcOrd="1" destOrd="0" parTransId="{3ECE0376-9A60-4370-8944-496AA17E22C9}" sibTransId="{60E6B600-5E1A-4905-90EF-6528057772C4}"/>
    <dgm:cxn modelId="{DB1AB5DD-E59F-4B45-9372-9688B21B6474}" type="presOf" srcId="{67A98DE6-980C-42D4-9444-A804FE4F157E}" destId="{8E7A90F4-E9A1-492F-B193-4B19BC09D950}" srcOrd="0" destOrd="4" presId="urn:microsoft.com/office/officeart/2005/8/layout/hProcess6"/>
    <dgm:cxn modelId="{2E90B081-4A10-4F7E-BE0C-C574441D16DD}" type="presOf" srcId="{DEAB878F-2056-4AE9-81A6-5A587B25CE25}" destId="{381204A1-1669-4F86-8C98-C503971F3249}" srcOrd="1" destOrd="0" presId="urn:microsoft.com/office/officeart/2005/8/layout/hProcess6"/>
    <dgm:cxn modelId="{8AE23E45-B495-4A82-9264-A695C6D866A3}" type="presParOf" srcId="{56F40321-767A-4945-8C04-A27DBEEB6459}" destId="{C731EF69-C0D7-4F0E-8722-3701263515F2}" srcOrd="0" destOrd="0" presId="urn:microsoft.com/office/officeart/2005/8/layout/hProcess6"/>
    <dgm:cxn modelId="{A38EFD92-48BC-4C9D-8C2C-2B120627854F}" type="presParOf" srcId="{C731EF69-C0D7-4F0E-8722-3701263515F2}" destId="{3CFCC345-B9BA-49DE-8857-10433870E64C}" srcOrd="0" destOrd="0" presId="urn:microsoft.com/office/officeart/2005/8/layout/hProcess6"/>
    <dgm:cxn modelId="{C45E085D-2174-4E1C-8B35-C2C055226B3A}" type="presParOf" srcId="{C731EF69-C0D7-4F0E-8722-3701263515F2}" destId="{8E7A90F4-E9A1-492F-B193-4B19BC09D950}" srcOrd="1" destOrd="0" presId="urn:microsoft.com/office/officeart/2005/8/layout/hProcess6"/>
    <dgm:cxn modelId="{F7F6B136-1584-49A6-BE45-D9E3A5CBF1E6}" type="presParOf" srcId="{C731EF69-C0D7-4F0E-8722-3701263515F2}" destId="{381204A1-1669-4F86-8C98-C503971F3249}" srcOrd="2" destOrd="0" presId="urn:microsoft.com/office/officeart/2005/8/layout/hProcess6"/>
    <dgm:cxn modelId="{DF5EDF58-77F5-43D7-A2AB-648FB1B81129}" type="presParOf" srcId="{C731EF69-C0D7-4F0E-8722-3701263515F2}" destId="{40DCF69D-A448-4735-9F59-2BE1F72EC2ED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1D16DC-9DA6-4FE6-ADFD-DFC84175ABC5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8D518C-73B6-4A53-B77C-027878C82F22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US" sz="2400" b="1" smtClean="0">
              <a:latin typeface="Agency FB" pitchFamily="34" charset="0"/>
            </a:rPr>
            <a:t>Exposure rates among the cases and controls to suspected factors.</a:t>
          </a:r>
          <a:endParaRPr lang="en-US" sz="2400" b="1" dirty="0">
            <a:latin typeface="Agency FB" pitchFamily="34" charset="0"/>
          </a:endParaRPr>
        </a:p>
      </dgm:t>
    </dgm:pt>
    <dgm:pt modelId="{A782045D-D96D-4F8F-99E6-4A8A090162A2}" type="parTrans" cxnId="{A5CDD972-088F-4883-9834-3DDAB0FBFD13}">
      <dgm:prSet/>
      <dgm:spPr/>
      <dgm:t>
        <a:bodyPr/>
        <a:lstStyle/>
        <a:p>
          <a:endParaRPr lang="en-US" sz="2400" b="1">
            <a:latin typeface="Agency FB" pitchFamily="34" charset="0"/>
          </a:endParaRPr>
        </a:p>
      </dgm:t>
    </dgm:pt>
    <dgm:pt modelId="{2E1EAFF8-A830-4AFA-BE0D-301928D9EB3B}" type="sibTrans" cxnId="{A5CDD972-088F-4883-9834-3DDAB0FBFD13}">
      <dgm:prSet/>
      <dgm:spPr/>
      <dgm:t>
        <a:bodyPr/>
        <a:lstStyle/>
        <a:p>
          <a:endParaRPr lang="en-US" sz="2400" b="1">
            <a:latin typeface="Agency FB" pitchFamily="34" charset="0"/>
          </a:endParaRPr>
        </a:p>
      </dgm:t>
    </dgm:pt>
    <dgm:pt modelId="{14C19404-9A7F-4763-B485-D726ABA54032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US" sz="2400" b="1" smtClean="0">
              <a:latin typeface="Agency FB" pitchFamily="34" charset="0"/>
            </a:rPr>
            <a:t> Estimation of disease risk associated with exposure .</a:t>
          </a:r>
          <a:endParaRPr lang="en-US" sz="2400" b="1" dirty="0">
            <a:latin typeface="Agency FB" pitchFamily="34" charset="0"/>
          </a:endParaRPr>
        </a:p>
      </dgm:t>
    </dgm:pt>
    <dgm:pt modelId="{E34181EC-8DDE-4B52-A024-CD6F7CBD9459}" type="parTrans" cxnId="{E2F5C2D4-3EC1-4D7B-95AA-F3923DD572A3}">
      <dgm:prSet/>
      <dgm:spPr/>
      <dgm:t>
        <a:bodyPr/>
        <a:lstStyle/>
        <a:p>
          <a:endParaRPr lang="en-US" sz="2400" b="1">
            <a:latin typeface="Agency FB" pitchFamily="34" charset="0"/>
          </a:endParaRPr>
        </a:p>
      </dgm:t>
    </dgm:pt>
    <dgm:pt modelId="{AFB7F00A-A298-4369-AA37-EACAB6974FB7}" type="sibTrans" cxnId="{E2F5C2D4-3EC1-4D7B-95AA-F3923DD572A3}">
      <dgm:prSet/>
      <dgm:spPr/>
      <dgm:t>
        <a:bodyPr/>
        <a:lstStyle/>
        <a:p>
          <a:endParaRPr lang="en-US" sz="2400" b="1">
            <a:latin typeface="Agency FB" pitchFamily="34" charset="0"/>
          </a:endParaRPr>
        </a:p>
      </dgm:t>
    </dgm:pt>
    <dgm:pt modelId="{9E229E49-326A-4702-A257-A6CDBA56A42D}" type="pres">
      <dgm:prSet presAssocID="{5E1D16DC-9DA6-4FE6-ADFD-DFC84175ABC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04763D-7DD2-4DC0-953A-B18FF0E236BA}" type="pres">
      <dgm:prSet presAssocID="{918D518C-73B6-4A53-B77C-027878C82F22}" presName="parentLin" presStyleCnt="0"/>
      <dgm:spPr/>
      <dgm:t>
        <a:bodyPr/>
        <a:lstStyle/>
        <a:p>
          <a:endParaRPr lang="en-IN"/>
        </a:p>
      </dgm:t>
    </dgm:pt>
    <dgm:pt modelId="{C6C13BB8-2FEA-4335-AF9B-43E6EB5C04AA}" type="pres">
      <dgm:prSet presAssocID="{918D518C-73B6-4A53-B77C-027878C82F22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8DF9244E-214C-4783-B844-7A1B971D8D33}" type="pres">
      <dgm:prSet presAssocID="{918D518C-73B6-4A53-B77C-027878C82F22}" presName="parentText" presStyleLbl="node1" presStyleIdx="0" presStyleCnt="2" custScaleY="242979" custLinFactNeighborX="-63929" custLinFactNeighborY="7564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EFFDF9-4AB5-4F5C-9C8C-B46EB097AFC2}" type="pres">
      <dgm:prSet presAssocID="{918D518C-73B6-4A53-B77C-027878C82F22}" presName="negativeSpace" presStyleCnt="0"/>
      <dgm:spPr/>
      <dgm:t>
        <a:bodyPr/>
        <a:lstStyle/>
        <a:p>
          <a:endParaRPr lang="en-IN"/>
        </a:p>
      </dgm:t>
    </dgm:pt>
    <dgm:pt modelId="{937EC952-9F5F-4F17-9666-BFA98AEAE508}" type="pres">
      <dgm:prSet presAssocID="{918D518C-73B6-4A53-B77C-027878C82F22}" presName="childText" presStyleLbl="conFgAcc1" presStyleIdx="0" presStyleCnt="2" custScaleY="17445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A1DA6AE-EDD6-4C18-AB02-99FD7A97441D}" type="pres">
      <dgm:prSet presAssocID="{2E1EAFF8-A830-4AFA-BE0D-301928D9EB3B}" presName="spaceBetweenRectangles" presStyleCnt="0"/>
      <dgm:spPr/>
      <dgm:t>
        <a:bodyPr/>
        <a:lstStyle/>
        <a:p>
          <a:endParaRPr lang="en-IN"/>
        </a:p>
      </dgm:t>
    </dgm:pt>
    <dgm:pt modelId="{3994281C-27A7-4244-9EB6-2C4C2464E7A0}" type="pres">
      <dgm:prSet presAssocID="{14C19404-9A7F-4763-B485-D726ABA54032}" presName="parentLin" presStyleCnt="0"/>
      <dgm:spPr/>
      <dgm:t>
        <a:bodyPr/>
        <a:lstStyle/>
        <a:p>
          <a:endParaRPr lang="en-IN"/>
        </a:p>
      </dgm:t>
    </dgm:pt>
    <dgm:pt modelId="{9A42378A-4312-40A1-BA0E-7B176183F4D7}" type="pres">
      <dgm:prSet presAssocID="{14C19404-9A7F-4763-B485-D726ABA54032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AB587C1-921A-44EA-AF33-5BB725D0E06F}" type="pres">
      <dgm:prSet presAssocID="{14C19404-9A7F-4763-B485-D726ABA54032}" presName="parentText" presStyleLbl="node1" presStyleIdx="1" presStyleCnt="2" custScaleY="217844" custLinFactNeighborX="-45893" custLinFactNeighborY="4456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DE5FB3-68DB-46A1-B043-06FED9C7C7D6}" type="pres">
      <dgm:prSet presAssocID="{14C19404-9A7F-4763-B485-D726ABA54032}" presName="negativeSpace" presStyleCnt="0"/>
      <dgm:spPr/>
      <dgm:t>
        <a:bodyPr/>
        <a:lstStyle/>
        <a:p>
          <a:endParaRPr lang="en-IN"/>
        </a:p>
      </dgm:t>
    </dgm:pt>
    <dgm:pt modelId="{B3D1F858-45A5-4ADD-A757-4CE6E3301E86}" type="pres">
      <dgm:prSet presAssocID="{14C19404-9A7F-4763-B485-D726ABA54032}" presName="childText" presStyleLbl="conFgAcc1" presStyleIdx="1" presStyleCnt="2" custScaleY="18246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DEE642AD-E7F0-48A5-B804-774BE93D7768}" type="presOf" srcId="{14C19404-9A7F-4763-B485-D726ABA54032}" destId="{9A42378A-4312-40A1-BA0E-7B176183F4D7}" srcOrd="0" destOrd="0" presId="urn:microsoft.com/office/officeart/2005/8/layout/list1"/>
    <dgm:cxn modelId="{5B7CBA07-380B-4A30-B675-D8A296120009}" type="presOf" srcId="{918D518C-73B6-4A53-B77C-027878C82F22}" destId="{C6C13BB8-2FEA-4335-AF9B-43E6EB5C04AA}" srcOrd="0" destOrd="0" presId="urn:microsoft.com/office/officeart/2005/8/layout/list1"/>
    <dgm:cxn modelId="{4268EF25-AAD5-4323-B167-995932E31E41}" type="presOf" srcId="{14C19404-9A7F-4763-B485-D726ABA54032}" destId="{BAB587C1-921A-44EA-AF33-5BB725D0E06F}" srcOrd="1" destOrd="0" presId="urn:microsoft.com/office/officeart/2005/8/layout/list1"/>
    <dgm:cxn modelId="{603F4599-70FB-4013-8B00-96864F71821B}" type="presOf" srcId="{5E1D16DC-9DA6-4FE6-ADFD-DFC84175ABC5}" destId="{9E229E49-326A-4702-A257-A6CDBA56A42D}" srcOrd="0" destOrd="0" presId="urn:microsoft.com/office/officeart/2005/8/layout/list1"/>
    <dgm:cxn modelId="{475D756C-2391-4C3F-9F34-9CFAAF6C1952}" type="presOf" srcId="{918D518C-73B6-4A53-B77C-027878C82F22}" destId="{8DF9244E-214C-4783-B844-7A1B971D8D33}" srcOrd="1" destOrd="0" presId="urn:microsoft.com/office/officeart/2005/8/layout/list1"/>
    <dgm:cxn modelId="{E2F5C2D4-3EC1-4D7B-95AA-F3923DD572A3}" srcId="{5E1D16DC-9DA6-4FE6-ADFD-DFC84175ABC5}" destId="{14C19404-9A7F-4763-B485-D726ABA54032}" srcOrd="1" destOrd="0" parTransId="{E34181EC-8DDE-4B52-A024-CD6F7CBD9459}" sibTransId="{AFB7F00A-A298-4369-AA37-EACAB6974FB7}"/>
    <dgm:cxn modelId="{A5CDD972-088F-4883-9834-3DDAB0FBFD13}" srcId="{5E1D16DC-9DA6-4FE6-ADFD-DFC84175ABC5}" destId="{918D518C-73B6-4A53-B77C-027878C82F22}" srcOrd="0" destOrd="0" parTransId="{A782045D-D96D-4F8F-99E6-4A8A090162A2}" sibTransId="{2E1EAFF8-A830-4AFA-BE0D-301928D9EB3B}"/>
    <dgm:cxn modelId="{CDB9EB44-ADF8-4B4D-A7D4-DA8BFD9468D0}" type="presParOf" srcId="{9E229E49-326A-4702-A257-A6CDBA56A42D}" destId="{C804763D-7DD2-4DC0-953A-B18FF0E236BA}" srcOrd="0" destOrd="0" presId="urn:microsoft.com/office/officeart/2005/8/layout/list1"/>
    <dgm:cxn modelId="{7AC145AE-75E8-44E7-917A-B2BABA78FBD6}" type="presParOf" srcId="{C804763D-7DD2-4DC0-953A-B18FF0E236BA}" destId="{C6C13BB8-2FEA-4335-AF9B-43E6EB5C04AA}" srcOrd="0" destOrd="0" presId="urn:microsoft.com/office/officeart/2005/8/layout/list1"/>
    <dgm:cxn modelId="{18FFC5F9-F924-43CD-9B2B-E7A53C4E547E}" type="presParOf" srcId="{C804763D-7DD2-4DC0-953A-B18FF0E236BA}" destId="{8DF9244E-214C-4783-B844-7A1B971D8D33}" srcOrd="1" destOrd="0" presId="urn:microsoft.com/office/officeart/2005/8/layout/list1"/>
    <dgm:cxn modelId="{EC7E2315-4F7C-4980-A347-DA2223CACCC5}" type="presParOf" srcId="{9E229E49-326A-4702-A257-A6CDBA56A42D}" destId="{ADEFFDF9-4AB5-4F5C-9C8C-B46EB097AFC2}" srcOrd="1" destOrd="0" presId="urn:microsoft.com/office/officeart/2005/8/layout/list1"/>
    <dgm:cxn modelId="{CBFAFCF6-5D0F-4605-B118-5AF2F7A2D764}" type="presParOf" srcId="{9E229E49-326A-4702-A257-A6CDBA56A42D}" destId="{937EC952-9F5F-4F17-9666-BFA98AEAE508}" srcOrd="2" destOrd="0" presId="urn:microsoft.com/office/officeart/2005/8/layout/list1"/>
    <dgm:cxn modelId="{D83A1587-9FAE-4202-8C44-0CAC30A7F899}" type="presParOf" srcId="{9E229E49-326A-4702-A257-A6CDBA56A42D}" destId="{4A1DA6AE-EDD6-4C18-AB02-99FD7A97441D}" srcOrd="3" destOrd="0" presId="urn:microsoft.com/office/officeart/2005/8/layout/list1"/>
    <dgm:cxn modelId="{BD3965D8-2509-4B63-B55F-92D5B2A515EF}" type="presParOf" srcId="{9E229E49-326A-4702-A257-A6CDBA56A42D}" destId="{3994281C-27A7-4244-9EB6-2C4C2464E7A0}" srcOrd="4" destOrd="0" presId="urn:microsoft.com/office/officeart/2005/8/layout/list1"/>
    <dgm:cxn modelId="{B6031E1F-6B1C-4110-BF88-D24790F481A0}" type="presParOf" srcId="{3994281C-27A7-4244-9EB6-2C4C2464E7A0}" destId="{9A42378A-4312-40A1-BA0E-7B176183F4D7}" srcOrd="0" destOrd="0" presId="urn:microsoft.com/office/officeart/2005/8/layout/list1"/>
    <dgm:cxn modelId="{F7D5DC36-B6A3-4927-808A-E6A568706AFC}" type="presParOf" srcId="{3994281C-27A7-4244-9EB6-2C4C2464E7A0}" destId="{BAB587C1-921A-44EA-AF33-5BB725D0E06F}" srcOrd="1" destOrd="0" presId="urn:microsoft.com/office/officeart/2005/8/layout/list1"/>
    <dgm:cxn modelId="{F82CE8BA-613E-41EE-B0D2-E2D8EB9F0D76}" type="presParOf" srcId="{9E229E49-326A-4702-A257-A6CDBA56A42D}" destId="{EADE5FB3-68DB-46A1-B043-06FED9C7C7D6}" srcOrd="5" destOrd="0" presId="urn:microsoft.com/office/officeart/2005/8/layout/list1"/>
    <dgm:cxn modelId="{253AD549-5E16-45C2-B13B-EEFAD1D94129}" type="presParOf" srcId="{9E229E49-326A-4702-A257-A6CDBA56A42D}" destId="{B3D1F858-45A5-4ADD-A757-4CE6E3301E8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25CD08-1C7F-409C-90EF-771F856E029B}" type="doc">
      <dgm:prSet loTypeId="urn:microsoft.com/office/officeart/2005/8/layout/matrix3" loCatId="matrix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A0F2AF74-408A-4396-84A7-532B90DAE000}">
      <dgm:prSet custT="1"/>
      <dgm:spPr/>
      <dgm:t>
        <a:bodyPr/>
        <a:lstStyle/>
        <a:p>
          <a:pPr rtl="0"/>
          <a:r>
            <a:rPr lang="en-US" sz="2400" b="1" dirty="0" smtClean="0">
              <a:latin typeface="Agency FB" pitchFamily="34" charset="0"/>
            </a:rPr>
            <a:t>Memory or recall bias </a:t>
          </a:r>
          <a:endParaRPr lang="en-US" sz="2400" b="1" dirty="0">
            <a:latin typeface="Agency FB" pitchFamily="34" charset="0"/>
          </a:endParaRPr>
        </a:p>
      </dgm:t>
    </dgm:pt>
    <dgm:pt modelId="{E6EF41D3-FB82-49D5-BBF8-EDAF352DEC1B}" type="parTrans" cxnId="{B59F1984-6B19-453A-9785-9032551AB600}">
      <dgm:prSet/>
      <dgm:spPr/>
      <dgm:t>
        <a:bodyPr/>
        <a:lstStyle/>
        <a:p>
          <a:endParaRPr lang="en-US" sz="2400" b="1">
            <a:latin typeface="Agency FB" pitchFamily="34" charset="0"/>
          </a:endParaRPr>
        </a:p>
      </dgm:t>
    </dgm:pt>
    <dgm:pt modelId="{FE633966-5C5E-4C3A-9720-E4D0BE9A65DB}" type="sibTrans" cxnId="{B59F1984-6B19-453A-9785-9032551AB600}">
      <dgm:prSet/>
      <dgm:spPr/>
      <dgm:t>
        <a:bodyPr/>
        <a:lstStyle/>
        <a:p>
          <a:endParaRPr lang="en-US" sz="2400" b="1">
            <a:latin typeface="Agency FB" pitchFamily="34" charset="0"/>
          </a:endParaRPr>
        </a:p>
      </dgm:t>
    </dgm:pt>
    <dgm:pt modelId="{1F7259ED-9839-4A33-AEF3-5CBCDE4E6BEE}">
      <dgm:prSet custT="1"/>
      <dgm:spPr/>
      <dgm:t>
        <a:bodyPr/>
        <a:lstStyle/>
        <a:p>
          <a:pPr rtl="0"/>
          <a:r>
            <a:rPr lang="en-US" sz="2400" b="1" dirty="0" smtClean="0">
              <a:latin typeface="Agency FB" pitchFamily="34" charset="0"/>
            </a:rPr>
            <a:t>Selection </a:t>
          </a:r>
        </a:p>
        <a:p>
          <a:pPr rtl="0"/>
          <a:r>
            <a:rPr lang="en-US" sz="2400" b="1" dirty="0" smtClean="0">
              <a:latin typeface="Agency FB" pitchFamily="34" charset="0"/>
            </a:rPr>
            <a:t>bias </a:t>
          </a:r>
          <a:endParaRPr lang="en-US" sz="2400" b="1" dirty="0">
            <a:latin typeface="Agency FB" pitchFamily="34" charset="0"/>
          </a:endParaRPr>
        </a:p>
      </dgm:t>
    </dgm:pt>
    <dgm:pt modelId="{328A59D3-4559-4987-9497-C908F370786D}" type="parTrans" cxnId="{7C81935C-B3E6-4A4D-83A6-AEA52B81725D}">
      <dgm:prSet/>
      <dgm:spPr/>
      <dgm:t>
        <a:bodyPr/>
        <a:lstStyle/>
        <a:p>
          <a:endParaRPr lang="en-US" sz="2400" b="1">
            <a:latin typeface="Agency FB" pitchFamily="34" charset="0"/>
          </a:endParaRPr>
        </a:p>
      </dgm:t>
    </dgm:pt>
    <dgm:pt modelId="{77A924CC-FA47-43E5-ACB0-868A4FF0F734}" type="sibTrans" cxnId="{7C81935C-B3E6-4A4D-83A6-AEA52B81725D}">
      <dgm:prSet/>
      <dgm:spPr/>
      <dgm:t>
        <a:bodyPr/>
        <a:lstStyle/>
        <a:p>
          <a:endParaRPr lang="en-US" sz="2400" b="1">
            <a:latin typeface="Agency FB" pitchFamily="34" charset="0"/>
          </a:endParaRPr>
        </a:p>
      </dgm:t>
    </dgm:pt>
    <dgm:pt modelId="{E48D2795-74F5-447E-BBDD-23D251265A38}">
      <dgm:prSet custT="1"/>
      <dgm:spPr/>
      <dgm:t>
        <a:bodyPr/>
        <a:lstStyle/>
        <a:p>
          <a:pPr rtl="0"/>
          <a:r>
            <a:rPr lang="en-US" sz="2400" b="1" dirty="0" smtClean="0">
              <a:latin typeface="Agency FB" pitchFamily="34" charset="0"/>
            </a:rPr>
            <a:t>Interviewer bias </a:t>
          </a:r>
          <a:endParaRPr lang="en-US" sz="2400" b="1" dirty="0">
            <a:latin typeface="Agency FB" pitchFamily="34" charset="0"/>
          </a:endParaRPr>
        </a:p>
      </dgm:t>
    </dgm:pt>
    <dgm:pt modelId="{30707D1D-C116-4E35-ABD9-82DEBA4480DB}" type="parTrans" cxnId="{D77214E2-C7B5-4887-AC98-AD47F85011CB}">
      <dgm:prSet/>
      <dgm:spPr/>
      <dgm:t>
        <a:bodyPr/>
        <a:lstStyle/>
        <a:p>
          <a:endParaRPr lang="en-US" sz="2400" b="1">
            <a:latin typeface="Agency FB" pitchFamily="34" charset="0"/>
          </a:endParaRPr>
        </a:p>
      </dgm:t>
    </dgm:pt>
    <dgm:pt modelId="{741570B1-CEF0-4054-8D00-499552882B3B}" type="sibTrans" cxnId="{D77214E2-C7B5-4887-AC98-AD47F85011CB}">
      <dgm:prSet/>
      <dgm:spPr/>
      <dgm:t>
        <a:bodyPr/>
        <a:lstStyle/>
        <a:p>
          <a:endParaRPr lang="en-US" sz="2400" b="1">
            <a:latin typeface="Agency FB" pitchFamily="34" charset="0"/>
          </a:endParaRPr>
        </a:p>
      </dgm:t>
    </dgm:pt>
    <dgm:pt modelId="{8791DA39-BAC5-467B-89BE-27AC20E41338}">
      <dgm:prSet custT="1"/>
      <dgm:spPr/>
      <dgm:t>
        <a:bodyPr/>
        <a:lstStyle/>
        <a:p>
          <a:pPr rtl="0"/>
          <a:r>
            <a:rPr lang="en-US" sz="2400" b="1" dirty="0" err="1" smtClean="0">
              <a:latin typeface="Agency FB" pitchFamily="34" charset="0"/>
            </a:rPr>
            <a:t>Berkesonian</a:t>
          </a:r>
          <a:r>
            <a:rPr lang="en-US" sz="2400" b="1" dirty="0" smtClean="0">
              <a:latin typeface="Agency FB" pitchFamily="34" charset="0"/>
            </a:rPr>
            <a:t> bias</a:t>
          </a:r>
          <a:endParaRPr lang="en-US" sz="2400" b="1" dirty="0">
            <a:latin typeface="Agency FB" pitchFamily="34" charset="0"/>
          </a:endParaRPr>
        </a:p>
      </dgm:t>
    </dgm:pt>
    <dgm:pt modelId="{1423B122-0E94-4290-8CA4-F31D5BAFC0CF}" type="parTrans" cxnId="{D4642C44-5A7D-41C8-805F-7C2E46B104DE}">
      <dgm:prSet/>
      <dgm:spPr/>
      <dgm:t>
        <a:bodyPr/>
        <a:lstStyle/>
        <a:p>
          <a:endParaRPr lang="en-US" sz="2400" b="1">
            <a:latin typeface="Agency FB" pitchFamily="34" charset="0"/>
          </a:endParaRPr>
        </a:p>
      </dgm:t>
    </dgm:pt>
    <dgm:pt modelId="{61A33109-5793-4810-A9B2-7BDBF54084F5}" type="sibTrans" cxnId="{D4642C44-5A7D-41C8-805F-7C2E46B104DE}">
      <dgm:prSet/>
      <dgm:spPr/>
      <dgm:t>
        <a:bodyPr/>
        <a:lstStyle/>
        <a:p>
          <a:endParaRPr lang="en-US" sz="2400" b="1">
            <a:latin typeface="Agency FB" pitchFamily="34" charset="0"/>
          </a:endParaRPr>
        </a:p>
      </dgm:t>
    </dgm:pt>
    <dgm:pt modelId="{59FBB586-7717-4264-9CE3-1F0D1E1F947A}" type="pres">
      <dgm:prSet presAssocID="{5725CD08-1C7F-409C-90EF-771F856E029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77E4EC-F93E-457E-BDBD-A58949907E21}" type="pres">
      <dgm:prSet presAssocID="{5725CD08-1C7F-409C-90EF-771F856E029B}" presName="diamond" presStyleLbl="bgShp" presStyleIdx="0" presStyleCnt="1"/>
      <dgm:spPr/>
      <dgm:t>
        <a:bodyPr/>
        <a:lstStyle/>
        <a:p>
          <a:endParaRPr lang="en-IN"/>
        </a:p>
      </dgm:t>
    </dgm:pt>
    <dgm:pt modelId="{4DF0F8A5-3EE0-437C-ABC1-8B57832F890C}" type="pres">
      <dgm:prSet presAssocID="{5725CD08-1C7F-409C-90EF-771F856E029B}" presName="quad1" presStyleLbl="node1" presStyleIdx="0" presStyleCnt="4" custLinFactNeighborX="-855" custLinFactNeighborY="55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06C19C-8029-4688-B8E5-CAA0A4882480}" type="pres">
      <dgm:prSet presAssocID="{5725CD08-1C7F-409C-90EF-771F856E029B}" presName="quad2" presStyleLbl="node1" presStyleIdx="1" presStyleCnt="4" custScaleX="103420" custLinFactNeighborX="4274" custLinFactNeighborY="55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D36E84-8136-4671-B6CE-FF40028E4389}" type="pres">
      <dgm:prSet presAssocID="{5725CD08-1C7F-409C-90EF-771F856E029B}" presName="quad3" presStyleLbl="node1" presStyleIdx="2" presStyleCnt="4" custScaleX="101709" custLinFactNeighborX="0" custLinFactNeighborY="47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1A2F53-3BBE-4EB3-BABC-082221E0F7A6}" type="pres">
      <dgm:prSet presAssocID="{5725CD08-1C7F-409C-90EF-771F856E029B}" presName="quad4" presStyleLbl="node1" presStyleIdx="3" presStyleCnt="4" custLinFactNeighborX="2564" custLinFactNeighborY="47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94523C-FA3C-4D1E-B875-DB57958D7C8B}" type="presOf" srcId="{E48D2795-74F5-447E-BBDD-23D251265A38}" destId="{9FD36E84-8136-4671-B6CE-FF40028E4389}" srcOrd="0" destOrd="0" presId="urn:microsoft.com/office/officeart/2005/8/layout/matrix3"/>
    <dgm:cxn modelId="{B59F1984-6B19-453A-9785-9032551AB600}" srcId="{5725CD08-1C7F-409C-90EF-771F856E029B}" destId="{A0F2AF74-408A-4396-84A7-532B90DAE000}" srcOrd="0" destOrd="0" parTransId="{E6EF41D3-FB82-49D5-BBF8-EDAF352DEC1B}" sibTransId="{FE633966-5C5E-4C3A-9720-E4D0BE9A65DB}"/>
    <dgm:cxn modelId="{CDE5B6E8-80FF-4223-89E7-55F37C1A8279}" type="presOf" srcId="{A0F2AF74-408A-4396-84A7-532B90DAE000}" destId="{4DF0F8A5-3EE0-437C-ABC1-8B57832F890C}" srcOrd="0" destOrd="0" presId="urn:microsoft.com/office/officeart/2005/8/layout/matrix3"/>
    <dgm:cxn modelId="{7C81935C-B3E6-4A4D-83A6-AEA52B81725D}" srcId="{5725CD08-1C7F-409C-90EF-771F856E029B}" destId="{1F7259ED-9839-4A33-AEF3-5CBCDE4E6BEE}" srcOrd="1" destOrd="0" parTransId="{328A59D3-4559-4987-9497-C908F370786D}" sibTransId="{77A924CC-FA47-43E5-ACB0-868A4FF0F734}"/>
    <dgm:cxn modelId="{6C9F14C2-C08A-4E2D-BB97-26F6D381632B}" type="presOf" srcId="{5725CD08-1C7F-409C-90EF-771F856E029B}" destId="{59FBB586-7717-4264-9CE3-1F0D1E1F947A}" srcOrd="0" destOrd="0" presId="urn:microsoft.com/office/officeart/2005/8/layout/matrix3"/>
    <dgm:cxn modelId="{D4642C44-5A7D-41C8-805F-7C2E46B104DE}" srcId="{5725CD08-1C7F-409C-90EF-771F856E029B}" destId="{8791DA39-BAC5-467B-89BE-27AC20E41338}" srcOrd="3" destOrd="0" parTransId="{1423B122-0E94-4290-8CA4-F31D5BAFC0CF}" sibTransId="{61A33109-5793-4810-A9B2-7BDBF54084F5}"/>
    <dgm:cxn modelId="{3E573540-97D6-463D-B2CB-253DDE3090D7}" type="presOf" srcId="{1F7259ED-9839-4A33-AEF3-5CBCDE4E6BEE}" destId="{7A06C19C-8029-4688-B8E5-CAA0A4882480}" srcOrd="0" destOrd="0" presId="urn:microsoft.com/office/officeart/2005/8/layout/matrix3"/>
    <dgm:cxn modelId="{0C703100-4A52-4C5D-80BD-02B94C3736CE}" type="presOf" srcId="{8791DA39-BAC5-467B-89BE-27AC20E41338}" destId="{411A2F53-3BBE-4EB3-BABC-082221E0F7A6}" srcOrd="0" destOrd="0" presId="urn:microsoft.com/office/officeart/2005/8/layout/matrix3"/>
    <dgm:cxn modelId="{D77214E2-C7B5-4887-AC98-AD47F85011CB}" srcId="{5725CD08-1C7F-409C-90EF-771F856E029B}" destId="{E48D2795-74F5-447E-BBDD-23D251265A38}" srcOrd="2" destOrd="0" parTransId="{30707D1D-C116-4E35-ABD9-82DEBA4480DB}" sibTransId="{741570B1-CEF0-4054-8D00-499552882B3B}"/>
    <dgm:cxn modelId="{A87016FF-AF3C-4746-92F9-77D38EFB9E93}" type="presParOf" srcId="{59FBB586-7717-4264-9CE3-1F0D1E1F947A}" destId="{6077E4EC-F93E-457E-BDBD-A58949907E21}" srcOrd="0" destOrd="0" presId="urn:microsoft.com/office/officeart/2005/8/layout/matrix3"/>
    <dgm:cxn modelId="{856BD28D-1FDA-461B-877E-2C1A57B65C3A}" type="presParOf" srcId="{59FBB586-7717-4264-9CE3-1F0D1E1F947A}" destId="{4DF0F8A5-3EE0-437C-ABC1-8B57832F890C}" srcOrd="1" destOrd="0" presId="urn:microsoft.com/office/officeart/2005/8/layout/matrix3"/>
    <dgm:cxn modelId="{8FBE86BF-25D2-451E-8300-23FE152B9B96}" type="presParOf" srcId="{59FBB586-7717-4264-9CE3-1F0D1E1F947A}" destId="{7A06C19C-8029-4688-B8E5-CAA0A4882480}" srcOrd="2" destOrd="0" presId="urn:microsoft.com/office/officeart/2005/8/layout/matrix3"/>
    <dgm:cxn modelId="{A3B8FAB5-EEBA-4B96-847E-5E8F18CB343C}" type="presParOf" srcId="{59FBB586-7717-4264-9CE3-1F0D1E1F947A}" destId="{9FD36E84-8136-4671-B6CE-FF40028E4389}" srcOrd="3" destOrd="0" presId="urn:microsoft.com/office/officeart/2005/8/layout/matrix3"/>
    <dgm:cxn modelId="{E8D1E5A6-8975-448B-919F-B2ABB326967E}" type="presParOf" srcId="{59FBB586-7717-4264-9CE3-1F0D1E1F947A}" destId="{411A2F53-3BBE-4EB3-BABC-082221E0F7A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1DD118-E9B6-43A9-A0E2-8791FA7F6BF3}">
      <dsp:nvSpPr>
        <dsp:cNvPr id="0" name=""/>
        <dsp:cNvSpPr/>
      </dsp:nvSpPr>
      <dsp:spPr>
        <a:xfrm>
          <a:off x="0" y="822959"/>
          <a:ext cx="7696200" cy="3078480"/>
        </a:xfrm>
        <a:prstGeom prst="leftRightRibb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7CB1CA8-36EE-4E3A-B075-2AEFBC421700}">
      <dsp:nvSpPr>
        <dsp:cNvPr id="0" name=""/>
        <dsp:cNvSpPr/>
      </dsp:nvSpPr>
      <dsp:spPr>
        <a:xfrm>
          <a:off x="923544" y="1361693"/>
          <a:ext cx="2539745" cy="1508455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52908" rIns="0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smtClean="0">
              <a:latin typeface="Agency FB" pitchFamily="34" charset="0"/>
            </a:rPr>
            <a:t>Case control  study</a:t>
          </a:r>
          <a:endParaRPr lang="en-US" sz="4300" kern="1200" dirty="0">
            <a:latin typeface="Agency FB" pitchFamily="34" charset="0"/>
          </a:endParaRPr>
        </a:p>
      </dsp:txBody>
      <dsp:txXfrm>
        <a:off x="923544" y="1361693"/>
        <a:ext cx="2539745" cy="1508455"/>
      </dsp:txXfrm>
    </dsp:sp>
    <dsp:sp modelId="{C3598595-698F-4988-AE9C-937A76F3662C}">
      <dsp:nvSpPr>
        <dsp:cNvPr id="0" name=""/>
        <dsp:cNvSpPr/>
      </dsp:nvSpPr>
      <dsp:spPr>
        <a:xfrm>
          <a:off x="3848100" y="1854250"/>
          <a:ext cx="3001518" cy="1508455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52908" rIns="0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smtClean="0">
              <a:latin typeface="Agency FB" pitchFamily="34" charset="0"/>
            </a:rPr>
            <a:t>Cohort study</a:t>
          </a:r>
          <a:endParaRPr lang="en-US" sz="4300" b="1" kern="1200" dirty="0">
            <a:latin typeface="Agency FB" pitchFamily="34" charset="0"/>
          </a:endParaRPr>
        </a:p>
      </dsp:txBody>
      <dsp:txXfrm>
        <a:off x="3848100" y="1854250"/>
        <a:ext cx="3001518" cy="15084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55D90-8234-4FD1-A223-962BFC19AD0C}">
      <dsp:nvSpPr>
        <dsp:cNvPr id="0" name=""/>
        <dsp:cNvSpPr/>
      </dsp:nvSpPr>
      <dsp:spPr>
        <a:xfrm>
          <a:off x="0" y="30719"/>
          <a:ext cx="8001000" cy="11793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Agency FB" pitchFamily="34" charset="0"/>
            </a:rPr>
            <a:t>Both exposure and disease occurred before the start of study.</a:t>
          </a:r>
          <a:endParaRPr lang="en-US" sz="2800" b="1" kern="1200" dirty="0">
            <a:latin typeface="Agency FB" pitchFamily="34" charset="0"/>
          </a:endParaRPr>
        </a:p>
      </dsp:txBody>
      <dsp:txXfrm>
        <a:off x="57572" y="88291"/>
        <a:ext cx="7885856" cy="1064216"/>
      </dsp:txXfrm>
    </dsp:sp>
    <dsp:sp modelId="{811EA564-D343-411C-A310-8259E30AF20A}">
      <dsp:nvSpPr>
        <dsp:cNvPr id="0" name=""/>
        <dsp:cNvSpPr/>
      </dsp:nvSpPr>
      <dsp:spPr>
        <a:xfrm>
          <a:off x="0" y="1391519"/>
          <a:ext cx="8001000" cy="11793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Agency FB" pitchFamily="34" charset="0"/>
            </a:rPr>
            <a:t>The study proceeds from effect to cause.</a:t>
          </a:r>
          <a:endParaRPr lang="en-US" sz="2800" b="1" kern="1200" dirty="0">
            <a:latin typeface="Agency FB" pitchFamily="34" charset="0"/>
          </a:endParaRPr>
        </a:p>
      </dsp:txBody>
      <dsp:txXfrm>
        <a:off x="57572" y="1449091"/>
        <a:ext cx="7885856" cy="1064216"/>
      </dsp:txXfrm>
    </dsp:sp>
    <dsp:sp modelId="{852EF4A9-47C3-4FB5-BFED-26916390E0C0}">
      <dsp:nvSpPr>
        <dsp:cNvPr id="0" name=""/>
        <dsp:cNvSpPr/>
      </dsp:nvSpPr>
      <dsp:spPr>
        <a:xfrm>
          <a:off x="0" y="2752320"/>
          <a:ext cx="8001000" cy="11793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Agency FB" pitchFamily="34" charset="0"/>
            </a:rPr>
            <a:t>It uses a control group to support or refute an inference.</a:t>
          </a:r>
          <a:endParaRPr lang="en-US" sz="2800" b="1" kern="1200" dirty="0">
            <a:latin typeface="Agency FB" pitchFamily="34" charset="0"/>
          </a:endParaRPr>
        </a:p>
      </dsp:txBody>
      <dsp:txXfrm>
        <a:off x="57572" y="2809892"/>
        <a:ext cx="7885856" cy="10642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7A90F4-E9A1-492F-B193-4B19BC09D950}">
      <dsp:nvSpPr>
        <dsp:cNvPr id="0" name=""/>
        <dsp:cNvSpPr/>
      </dsp:nvSpPr>
      <dsp:spPr>
        <a:xfrm>
          <a:off x="2063763" y="0"/>
          <a:ext cx="6395362" cy="5334000"/>
        </a:xfrm>
        <a:prstGeom prst="rightArrow">
          <a:avLst>
            <a:gd name="adj1" fmla="val 70000"/>
            <a:gd name="adj2" fmla="val 50000"/>
          </a:avLst>
        </a:prstGeom>
        <a:gradFill flip="none" rotWithShape="0">
          <a:gsLst>
            <a:gs pos="0">
              <a:schemeClr val="bg2">
                <a:lumMod val="75000"/>
                <a:tint val="66000"/>
                <a:satMod val="160000"/>
              </a:schemeClr>
            </a:gs>
            <a:gs pos="50000">
              <a:schemeClr val="bg2">
                <a:lumMod val="75000"/>
                <a:tint val="44500"/>
                <a:satMod val="160000"/>
              </a:schemeClr>
            </a:gs>
            <a:gs pos="100000">
              <a:schemeClr val="bg2">
                <a:lumMod val="75000"/>
                <a:tint val="23500"/>
                <a:satMod val="160000"/>
              </a:schemeClr>
            </a:gs>
          </a:gsLst>
          <a:lin ang="5400000" scaled="1"/>
          <a:tileRect/>
        </a:gra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20320" rIns="40640" bIns="20320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200" b="1" kern="1200" dirty="0">
            <a:latin typeface="Agency FB" pitchFamily="34" charset="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>
              <a:latin typeface="Agency FB" pitchFamily="34" charset="0"/>
            </a:rPr>
            <a:t>Selection of cases and controls</a:t>
          </a:r>
          <a:endParaRPr lang="en-US" sz="2800" b="1" kern="1200" dirty="0">
            <a:latin typeface="Agency FB" pitchFamily="34" charset="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>
              <a:latin typeface="Agency FB" pitchFamily="34" charset="0"/>
            </a:rPr>
            <a:t>Matching</a:t>
          </a:r>
          <a:endParaRPr lang="en-US" sz="2800" b="1" kern="1200" dirty="0">
            <a:latin typeface="Agency FB" pitchFamily="34" charset="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>
              <a:latin typeface="Agency FB" pitchFamily="34" charset="0"/>
            </a:rPr>
            <a:t>Measurement of exposure </a:t>
          </a:r>
          <a:endParaRPr lang="en-US" sz="2800" b="1" kern="1200" dirty="0">
            <a:latin typeface="Agency FB" pitchFamily="34" charset="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>
              <a:latin typeface="Agency FB" pitchFamily="34" charset="0"/>
            </a:rPr>
            <a:t>Analysis</a:t>
          </a:r>
          <a:endParaRPr lang="en-US" sz="2800" b="1" kern="1200" dirty="0">
            <a:latin typeface="Agency FB" pitchFamily="34" charset="0"/>
          </a:endParaRPr>
        </a:p>
      </dsp:txBody>
      <dsp:txXfrm>
        <a:off x="3662604" y="800100"/>
        <a:ext cx="3117739" cy="3733800"/>
      </dsp:txXfrm>
    </dsp:sp>
    <dsp:sp modelId="{40DCF69D-A448-4735-9F59-2BE1F72EC2ED}">
      <dsp:nvSpPr>
        <dsp:cNvPr id="0" name=""/>
        <dsp:cNvSpPr/>
      </dsp:nvSpPr>
      <dsp:spPr>
        <a:xfrm>
          <a:off x="684873" y="1141476"/>
          <a:ext cx="3051047" cy="30510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Agency FB" pitchFamily="34" charset="0"/>
            </a:rPr>
            <a:t>BASIC STEPS IN CASE CONTROL STUDY</a:t>
          </a:r>
          <a:endParaRPr lang="en-US" sz="3200" b="1" kern="1200" dirty="0">
            <a:latin typeface="Agency FB" pitchFamily="34" charset="0"/>
          </a:endParaRPr>
        </a:p>
      </dsp:txBody>
      <dsp:txXfrm>
        <a:off x="1131688" y="1588291"/>
        <a:ext cx="2157417" cy="21574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7EC952-9F5F-4F17-9666-BFA98AEAE508}">
      <dsp:nvSpPr>
        <dsp:cNvPr id="0" name=""/>
        <dsp:cNvSpPr/>
      </dsp:nvSpPr>
      <dsp:spPr>
        <a:xfrm>
          <a:off x="0" y="1523984"/>
          <a:ext cx="8458200" cy="11430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F9244E-214C-4783-B844-7A1B971D8D33}">
      <dsp:nvSpPr>
        <dsp:cNvPr id="0" name=""/>
        <dsp:cNvSpPr/>
      </dsp:nvSpPr>
      <dsp:spPr>
        <a:xfrm>
          <a:off x="152547" y="623430"/>
          <a:ext cx="5920740" cy="18649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10668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latin typeface="Agency FB" pitchFamily="34" charset="0"/>
            </a:rPr>
            <a:t>Exposure rates among the cases and controls to suspected factors.</a:t>
          </a:r>
          <a:endParaRPr lang="en-US" sz="2400" b="1" kern="1200" dirty="0">
            <a:latin typeface="Agency FB" pitchFamily="34" charset="0"/>
          </a:endParaRPr>
        </a:p>
      </dsp:txBody>
      <dsp:txXfrm>
        <a:off x="243584" y="714467"/>
        <a:ext cx="5738666" cy="1682838"/>
      </dsp:txXfrm>
    </dsp:sp>
    <dsp:sp modelId="{B3D1F858-45A5-4ADD-A757-4CE6E3301E86}">
      <dsp:nvSpPr>
        <dsp:cNvPr id="0" name=""/>
        <dsp:cNvSpPr/>
      </dsp:nvSpPr>
      <dsp:spPr>
        <a:xfrm>
          <a:off x="0" y="4095637"/>
          <a:ext cx="8458200" cy="11955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B587C1-921A-44EA-AF33-5BB725D0E06F}">
      <dsp:nvSpPr>
        <dsp:cNvPr id="0" name=""/>
        <dsp:cNvSpPr/>
      </dsp:nvSpPr>
      <dsp:spPr>
        <a:xfrm>
          <a:off x="228823" y="3149446"/>
          <a:ext cx="5920740" cy="16719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10668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latin typeface="Agency FB" pitchFamily="34" charset="0"/>
            </a:rPr>
            <a:t> Estimation of disease risk associated with exposure .</a:t>
          </a:r>
          <a:endParaRPr lang="en-US" sz="2400" b="1" kern="1200" dirty="0">
            <a:latin typeface="Agency FB" pitchFamily="34" charset="0"/>
          </a:endParaRPr>
        </a:p>
      </dsp:txBody>
      <dsp:txXfrm>
        <a:off x="310443" y="3231066"/>
        <a:ext cx="5757500" cy="15087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7E4EC-F93E-457E-BDBD-A58949907E21}">
      <dsp:nvSpPr>
        <dsp:cNvPr id="0" name=""/>
        <dsp:cNvSpPr/>
      </dsp:nvSpPr>
      <dsp:spPr>
        <a:xfrm>
          <a:off x="1562100" y="0"/>
          <a:ext cx="4572000" cy="457200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F0F8A5-3EE0-437C-ABC1-8B57832F890C}">
      <dsp:nvSpPr>
        <dsp:cNvPr id="0" name=""/>
        <dsp:cNvSpPr/>
      </dsp:nvSpPr>
      <dsp:spPr>
        <a:xfrm>
          <a:off x="1981194" y="533407"/>
          <a:ext cx="1783080" cy="17830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gency FB" pitchFamily="34" charset="0"/>
            </a:rPr>
            <a:t>Memory or recall bias </a:t>
          </a:r>
          <a:endParaRPr lang="en-US" sz="2400" b="1" kern="1200" dirty="0">
            <a:latin typeface="Agency FB" pitchFamily="34" charset="0"/>
          </a:endParaRPr>
        </a:p>
      </dsp:txBody>
      <dsp:txXfrm>
        <a:off x="2068237" y="620450"/>
        <a:ext cx="1608994" cy="1608994"/>
      </dsp:txXfrm>
    </dsp:sp>
    <dsp:sp modelId="{7A06C19C-8029-4688-B8E5-CAA0A4882480}">
      <dsp:nvSpPr>
        <dsp:cNvPr id="0" name=""/>
        <dsp:cNvSpPr/>
      </dsp:nvSpPr>
      <dsp:spPr>
        <a:xfrm>
          <a:off x="3962398" y="533407"/>
          <a:ext cx="1844061" cy="17830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gency FB" pitchFamily="34" charset="0"/>
            </a:rPr>
            <a:t>Selection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gency FB" pitchFamily="34" charset="0"/>
            </a:rPr>
            <a:t>bias </a:t>
          </a:r>
          <a:endParaRPr lang="en-US" sz="2400" b="1" kern="1200" dirty="0">
            <a:latin typeface="Agency FB" pitchFamily="34" charset="0"/>
          </a:endParaRPr>
        </a:p>
      </dsp:txBody>
      <dsp:txXfrm>
        <a:off x="4049441" y="620450"/>
        <a:ext cx="1669975" cy="1608994"/>
      </dsp:txXfrm>
    </dsp:sp>
    <dsp:sp modelId="{9FD36E84-8136-4671-B6CE-FF40028E4389}">
      <dsp:nvSpPr>
        <dsp:cNvPr id="0" name=""/>
        <dsp:cNvSpPr/>
      </dsp:nvSpPr>
      <dsp:spPr>
        <a:xfrm>
          <a:off x="1981203" y="2438402"/>
          <a:ext cx="1813552" cy="17830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gency FB" pitchFamily="34" charset="0"/>
            </a:rPr>
            <a:t>Interviewer bias </a:t>
          </a:r>
          <a:endParaRPr lang="en-US" sz="2400" b="1" kern="1200" dirty="0">
            <a:latin typeface="Agency FB" pitchFamily="34" charset="0"/>
          </a:endParaRPr>
        </a:p>
      </dsp:txBody>
      <dsp:txXfrm>
        <a:off x="2068246" y="2525445"/>
        <a:ext cx="1639466" cy="1608994"/>
      </dsp:txXfrm>
    </dsp:sp>
    <dsp:sp modelId="{411A2F53-3BBE-4EB3-BABC-082221E0F7A6}">
      <dsp:nvSpPr>
        <dsp:cNvPr id="0" name=""/>
        <dsp:cNvSpPr/>
      </dsp:nvSpPr>
      <dsp:spPr>
        <a:xfrm>
          <a:off x="3962398" y="2438402"/>
          <a:ext cx="1783080" cy="17830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Agency FB" pitchFamily="34" charset="0"/>
            </a:rPr>
            <a:t>Berkesonian</a:t>
          </a:r>
          <a:r>
            <a:rPr lang="en-US" sz="2400" b="1" kern="1200" dirty="0" smtClean="0">
              <a:latin typeface="Agency FB" pitchFamily="34" charset="0"/>
            </a:rPr>
            <a:t> bias</a:t>
          </a:r>
          <a:endParaRPr lang="en-US" sz="2400" b="1" kern="1200" dirty="0">
            <a:latin typeface="Agency FB" pitchFamily="34" charset="0"/>
          </a:endParaRPr>
        </a:p>
      </dsp:txBody>
      <dsp:txXfrm>
        <a:off x="4049441" y="2525445"/>
        <a:ext cx="1608994" cy="1608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1905000"/>
            <a:ext cx="9141620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-2" y="1795132"/>
            <a:ext cx="9141620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-2" y="5142116"/>
            <a:ext cx="9141620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2079812"/>
            <a:ext cx="72009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3959352"/>
            <a:ext cx="72009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575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78B50-013A-4F9C-87C5-58419A56728B}" type="datetimeFigureOut">
              <a:rPr lang="en-IN" smtClean="0"/>
              <a:pPr/>
              <a:t>01-07-2023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4CB0-D24E-48B7-9B74-7A8E602655D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593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78B50-013A-4F9C-87C5-58419A56728B}" type="datetimeFigureOut">
              <a:rPr lang="en-IN" smtClean="0"/>
              <a:pPr/>
              <a:t>01-07-2023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4CB0-D24E-48B7-9B74-7A8E602655D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050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78B50-013A-4F9C-87C5-58419A56728B}" type="datetimeFigureOut">
              <a:rPr lang="en-IN" smtClean="0"/>
              <a:pPr/>
              <a:t>01-07-2023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4CB0-D24E-48B7-9B74-7A8E602655D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731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rotWithShape="1">
          <a:gsLst>
            <a:gs pos="100000">
              <a:schemeClr val="accent1">
                <a:alpha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2130552"/>
            <a:ext cx="72009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4572000"/>
            <a:ext cx="72009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78B50-013A-4F9C-87C5-58419A56728B}" type="datetimeFigureOut">
              <a:rPr lang="en-IN" smtClean="0"/>
              <a:pPr/>
              <a:t>01-07-2023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4CB0-D24E-48B7-9B74-7A8E602655D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203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1901952"/>
            <a:ext cx="3429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901952"/>
            <a:ext cx="3429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78B50-013A-4F9C-87C5-58419A56728B}" type="datetimeFigureOut">
              <a:rPr lang="en-IN" smtClean="0"/>
              <a:pPr/>
              <a:t>01-07-2023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4CB0-D24E-48B7-9B74-7A8E602655D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635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1837464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40" y="2740733"/>
            <a:ext cx="3429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9160" y="1837464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9160" y="2740733"/>
            <a:ext cx="3429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78B50-013A-4F9C-87C5-58419A56728B}" type="datetimeFigureOut">
              <a:rPr lang="en-IN" smtClean="0"/>
              <a:pPr/>
              <a:t>01-07-2023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4CB0-D24E-48B7-9B74-7A8E602655D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439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78B50-013A-4F9C-87C5-58419A56728B}" type="datetimeFigureOut">
              <a:rPr lang="en-IN" smtClean="0"/>
              <a:pPr/>
              <a:t>01-07-2023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4CB0-D24E-48B7-9B74-7A8E602655D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291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 flipV="1">
            <a:off x="1189" y="0"/>
            <a:ext cx="9141620" cy="377952"/>
            <a:chOff x="-1" y="6480048"/>
            <a:chExt cx="12188827" cy="377952"/>
          </a:xfrm>
        </p:grpSpPr>
        <p:sp>
          <p:nvSpPr>
            <p:cNvPr id="6" name="Rectangle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78B50-013A-4F9C-87C5-58419A56728B}" type="datetimeFigureOut">
              <a:rPr lang="en-IN" smtClean="0"/>
              <a:pPr/>
              <a:t>01-07-2023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4CB0-D24E-48B7-9B74-7A8E602655D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543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V="1">
            <a:off x="1189" y="0"/>
            <a:ext cx="9141620" cy="377952"/>
            <a:chOff x="-1" y="6480048"/>
            <a:chExt cx="12188827" cy="377952"/>
          </a:xfrm>
        </p:grpSpPr>
        <p:sp>
          <p:nvSpPr>
            <p:cNvPr id="9" name="Rectangle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2986" y="2350008"/>
            <a:ext cx="315468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758952"/>
            <a:ext cx="497205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2986" y="4361688"/>
            <a:ext cx="315468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78B50-013A-4F9C-87C5-58419A56728B}" type="datetimeFigureOut">
              <a:rPr lang="en-IN" smtClean="0"/>
              <a:pPr/>
              <a:t>01-07-2023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4CB0-D24E-48B7-9B74-7A8E602655D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937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V="1">
            <a:off x="1189" y="0"/>
            <a:ext cx="9141620" cy="377952"/>
            <a:chOff x="-1" y="6480048"/>
            <a:chExt cx="12188827" cy="377952"/>
          </a:xfrm>
        </p:grpSpPr>
        <p:sp>
          <p:nvSpPr>
            <p:cNvPr id="9" name="Rectangle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2986" y="2350008"/>
            <a:ext cx="315468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108" y="506104"/>
            <a:ext cx="51435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2986" y="4361688"/>
            <a:ext cx="315468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78B50-013A-4F9C-87C5-58419A56728B}" type="datetimeFigureOut">
              <a:rPr lang="en-IN" smtClean="0"/>
              <a:pPr/>
              <a:t>01-07-2023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4CB0-D24E-48B7-9B74-7A8E602655D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198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9000"/>
              </a:schemeClr>
            </a:gs>
            <a:gs pos="40000">
              <a:schemeClr val="accent1">
                <a:lumMod val="20000"/>
                <a:lumOff val="80000"/>
                <a:alpha val="66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6480048"/>
            <a:ext cx="9141620" cy="377952"/>
            <a:chOff x="-1" y="6480048"/>
            <a:chExt cx="12188827" cy="377952"/>
          </a:xfrm>
        </p:grpSpPr>
        <p:sp>
          <p:nvSpPr>
            <p:cNvPr id="7" name="Rectangle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67360"/>
            <a:ext cx="713232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1901953"/>
            <a:ext cx="713232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E078B50-013A-4F9C-87C5-58419A56728B}" type="datetimeFigureOut">
              <a:rPr lang="en-IN" smtClean="0"/>
              <a:pPr/>
              <a:t>01-07-2023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22C4CB0-D24E-48B7-9B74-7A8E602655D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002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19469C-B9AF-8453-AE71-0CD1C4F8D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544" y="779143"/>
            <a:ext cx="8062912" cy="147002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SIBAR INSTITUTE OF DENTAL SCIENCES</a:t>
            </a:r>
            <a:endParaRPr lang="en-IN" sz="32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F29BC0C-9832-42AD-3F92-E000E5D466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D3DA95B-2FAA-ACB2-BE27-2547AB8103C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92247" y="5752307"/>
            <a:ext cx="502920" cy="365125"/>
          </a:xfrm>
          <a:prstGeom prst="rect">
            <a:avLst/>
          </a:prstGeo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1</a:t>
            </a:fld>
            <a:endParaRPr kumimoji="0"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AE39F3B-0AFE-2D72-3267-2227D1104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1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052736"/>
            <a:ext cx="7772400" cy="5760640"/>
          </a:xfrm>
        </p:spPr>
        <p:txBody>
          <a:bodyPr>
            <a:noAutofit/>
          </a:bodyPr>
          <a:lstStyle/>
          <a:p>
            <a:pPr marL="216000" indent="-27432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400" b="1" dirty="0" smtClean="0">
                <a:latin typeface="Agency FB" pitchFamily="34" charset="0"/>
              </a:rPr>
              <a:t>A</a:t>
            </a:r>
            <a:r>
              <a:rPr lang="en-US" sz="2400" b="1" dirty="0">
                <a:latin typeface="Agency FB" pitchFamily="34" charset="0"/>
              </a:rPr>
              <a:t>) Definition of a case:</a:t>
            </a:r>
          </a:p>
          <a:p>
            <a:pPr marL="216000" indent="-27432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400" b="1" dirty="0">
                <a:latin typeface="Agency FB" pitchFamily="34" charset="0"/>
              </a:rPr>
              <a:t>	</a:t>
            </a:r>
            <a:r>
              <a:rPr lang="en-US" sz="2400" b="1" dirty="0" smtClean="0">
                <a:latin typeface="Agency FB" pitchFamily="34" charset="0"/>
              </a:rPr>
              <a:t>     a</a:t>
            </a:r>
            <a:r>
              <a:rPr lang="en-US" sz="2400" b="1" dirty="0">
                <a:latin typeface="Agency FB" pitchFamily="34" charset="0"/>
              </a:rPr>
              <a:t>) </a:t>
            </a:r>
            <a:r>
              <a:rPr lang="en-US" sz="2400" b="1" dirty="0" smtClean="0">
                <a:latin typeface="Agency FB" pitchFamily="34" charset="0"/>
              </a:rPr>
              <a:t>Diagnostic criteria: </a:t>
            </a:r>
            <a:r>
              <a:rPr lang="en-US" sz="2400" b="1" dirty="0">
                <a:latin typeface="Agency FB" pitchFamily="34" charset="0"/>
              </a:rPr>
              <a:t>	</a:t>
            </a:r>
          </a:p>
          <a:p>
            <a:pPr marL="216000" indent="-27432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400" b="1" dirty="0">
                <a:latin typeface="Agency FB" pitchFamily="34" charset="0"/>
              </a:rPr>
              <a:t>	      b) Eligibility </a:t>
            </a:r>
            <a:r>
              <a:rPr lang="en-US" sz="2400" b="1" dirty="0" smtClean="0">
                <a:latin typeface="Agency FB" pitchFamily="34" charset="0"/>
              </a:rPr>
              <a:t>Criteria</a:t>
            </a:r>
            <a:endParaRPr lang="en-US" sz="2400" b="1" dirty="0">
              <a:latin typeface="Agency FB" pitchFamily="34" charset="0"/>
            </a:endParaRPr>
          </a:p>
          <a:p>
            <a:pPr marL="216000" indent="-27432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400" b="1" dirty="0">
                <a:latin typeface="Agency FB" pitchFamily="34" charset="0"/>
              </a:rPr>
              <a:t> B) Source of  Cases</a:t>
            </a:r>
          </a:p>
          <a:p>
            <a:pPr marL="216000" indent="-27432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400" b="1" dirty="0">
                <a:latin typeface="Agency FB" pitchFamily="34" charset="0"/>
              </a:rPr>
              <a:t>	</a:t>
            </a:r>
            <a:r>
              <a:rPr lang="en-US" sz="2400" b="1" dirty="0" smtClean="0">
                <a:latin typeface="Agency FB" pitchFamily="34" charset="0"/>
              </a:rPr>
              <a:t>     a</a:t>
            </a:r>
            <a:r>
              <a:rPr lang="en-US" sz="2400" b="1" dirty="0">
                <a:latin typeface="Agency FB" pitchFamily="34" charset="0"/>
              </a:rPr>
              <a:t>) Hospitals </a:t>
            </a:r>
          </a:p>
          <a:p>
            <a:pPr marL="216000" indent="-27432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400" b="1" dirty="0">
                <a:latin typeface="Agency FB" pitchFamily="34" charset="0"/>
              </a:rPr>
              <a:t>         </a:t>
            </a:r>
            <a:r>
              <a:rPr lang="en-US" sz="2400" b="1" dirty="0" smtClean="0">
                <a:latin typeface="Agency FB" pitchFamily="34" charset="0"/>
              </a:rPr>
              <a:t>b</a:t>
            </a:r>
            <a:r>
              <a:rPr lang="en-US" sz="2400" b="1" dirty="0">
                <a:latin typeface="Agency FB" pitchFamily="34" charset="0"/>
              </a:rPr>
              <a:t>) General population </a:t>
            </a:r>
            <a:r>
              <a:rPr lang="en-US" sz="2400" b="1" dirty="0" smtClean="0">
                <a:latin typeface="Agency FB" pitchFamily="34" charset="0"/>
              </a:rPr>
              <a:t>(defined geographic area)</a:t>
            </a:r>
            <a:endParaRPr lang="en-US" sz="2400" b="1" dirty="0">
              <a:latin typeface="Agency FB" pitchFamily="34" charset="0"/>
            </a:endParaRPr>
          </a:p>
          <a:p>
            <a:pPr marL="216000" indent="-27432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400" b="1" dirty="0">
                <a:latin typeface="Agency FB" pitchFamily="34" charset="0"/>
              </a:rPr>
              <a:t> C) Selection of Controls</a:t>
            </a:r>
          </a:p>
          <a:p>
            <a:pPr marL="216000" indent="-27432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400" b="1" dirty="0">
                <a:latin typeface="Agency FB" pitchFamily="34" charset="0"/>
              </a:rPr>
              <a:t> D) Sources of </a:t>
            </a:r>
            <a:r>
              <a:rPr lang="en-US" sz="2400" b="1" dirty="0" smtClean="0">
                <a:latin typeface="Agency FB" pitchFamily="34" charset="0"/>
              </a:rPr>
              <a:t>Controls</a:t>
            </a:r>
          </a:p>
          <a:p>
            <a:pPr marL="216000" indent="-27432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400" b="1" dirty="0" smtClean="0">
                <a:latin typeface="Agency FB" pitchFamily="34" charset="0"/>
              </a:rPr>
              <a:t>         a) Hospitals </a:t>
            </a:r>
          </a:p>
          <a:p>
            <a:pPr marL="216000" indent="-27432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400" b="1" dirty="0" smtClean="0">
                <a:latin typeface="Agency FB" pitchFamily="34" charset="0"/>
              </a:rPr>
              <a:t>         b) Relatives</a:t>
            </a:r>
          </a:p>
          <a:p>
            <a:pPr marL="216000" indent="-27432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400" b="1" dirty="0" smtClean="0">
                <a:latin typeface="Agency FB" pitchFamily="34" charset="0"/>
              </a:rPr>
              <a:t>         c) Neighborhood controls</a:t>
            </a:r>
          </a:p>
          <a:p>
            <a:pPr marL="216000" indent="-27432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400" b="1" dirty="0" smtClean="0">
                <a:latin typeface="Agency FB" pitchFamily="34" charset="0"/>
              </a:rPr>
              <a:t>        d) General population (defined geographic area)</a:t>
            </a:r>
            <a:endParaRPr lang="en-US" sz="2400" b="1" dirty="0">
              <a:latin typeface="Agency FB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16632"/>
            <a:ext cx="91440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Agency FB" pitchFamily="34" charset="0"/>
              </a:rPr>
              <a:t>1. SELECTION </a:t>
            </a:r>
            <a:r>
              <a:rPr lang="en-US" sz="4000" b="1" dirty="0">
                <a:solidFill>
                  <a:schemeClr val="tx1"/>
                </a:solidFill>
                <a:latin typeface="Agency FB" pitchFamily="34" charset="0"/>
              </a:rPr>
              <a:t>OF CASES  AND CONTROLS</a:t>
            </a:r>
            <a:r>
              <a:rPr lang="en-US" sz="4000" dirty="0">
                <a:solidFill>
                  <a:schemeClr val="tx1"/>
                </a:solidFill>
                <a:latin typeface="Agency FB" pitchFamily="34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38943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Agency FB" pitchFamily="34" charset="0"/>
              </a:rPr>
              <a:t>Matching</a:t>
            </a:r>
            <a:r>
              <a:rPr lang="en-US" sz="2400" b="1" dirty="0" smtClean="0">
                <a:latin typeface="Agency FB" pitchFamily="34" charset="0"/>
              </a:rPr>
              <a:t>  is defined as the process by which we select controls in such  a way  that they are similar to cases with regards to certain pertinent selection variables ( E.g., Sex, Age) </a:t>
            </a:r>
          </a:p>
          <a:p>
            <a:pPr lvl="0"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Agency FB" pitchFamily="34" charset="0"/>
              </a:rPr>
              <a:t>Confounding Factors –</a:t>
            </a:r>
            <a:r>
              <a:rPr lang="en-US" sz="2400" b="1" dirty="0" smtClean="0">
                <a:latin typeface="Agency FB" pitchFamily="34" charset="0"/>
              </a:rPr>
              <a:t> is defined as one , which is associated  both with exposure and disease, and distributed unequally in study and control groups, e.g. role of alcohol in the etiology of esophageal cancer</a:t>
            </a:r>
            <a:endParaRPr lang="en-IN" sz="2400" b="1" dirty="0">
              <a:latin typeface="Agency FB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6632"/>
            <a:ext cx="91440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indent="-274320" algn="ctr">
              <a:buClr>
                <a:schemeClr val="accent3"/>
              </a:buClr>
              <a:defRPr/>
            </a:pPr>
            <a:r>
              <a:rPr lang="en-US" sz="4000" b="1" dirty="0">
                <a:solidFill>
                  <a:schemeClr val="tx1"/>
                </a:solidFill>
                <a:latin typeface="Agency FB" pitchFamily="34" charset="0"/>
              </a:rPr>
              <a:t>2. MATCHING</a:t>
            </a:r>
            <a:endParaRPr lang="en-US" sz="4000" dirty="0">
              <a:solidFill>
                <a:schemeClr val="tx1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340768"/>
            <a:ext cx="8208912" cy="4419600"/>
          </a:xfrm>
        </p:spPr>
        <p:txBody>
          <a:bodyPr/>
          <a:lstStyle/>
          <a:p>
            <a:pPr marL="609600" indent="-609600" algn="just" eaLnBrk="1" hangingPunct="1">
              <a:lnSpc>
                <a:spcPct val="150000"/>
              </a:lnSpc>
            </a:pPr>
            <a:r>
              <a:rPr lang="en-US" sz="2400" b="1" dirty="0" smtClean="0">
                <a:latin typeface="Agency FB" pitchFamily="34" charset="0"/>
              </a:rPr>
              <a:t>Information about exposure should be obtained in precisely the same manner for both cases and controls. This may be obtained by </a:t>
            </a:r>
          </a:p>
          <a:p>
            <a:pPr marL="1250950" lvl="2" indent="-609600" algn="just" eaLnBrk="1" hangingPunct="1">
              <a:lnSpc>
                <a:spcPct val="150000"/>
              </a:lnSpc>
              <a:buFontTx/>
              <a:buNone/>
            </a:pPr>
            <a:r>
              <a:rPr lang="en-US" sz="2400" b="1" dirty="0" smtClean="0">
                <a:latin typeface="Agency FB" pitchFamily="34" charset="0"/>
              </a:rPr>
              <a:t>1. Interviews </a:t>
            </a:r>
          </a:p>
          <a:p>
            <a:pPr marL="1250950" lvl="2" indent="-609600" algn="just" eaLnBrk="1" hangingPunct="1">
              <a:lnSpc>
                <a:spcPct val="150000"/>
              </a:lnSpc>
              <a:buFontTx/>
              <a:buNone/>
            </a:pPr>
            <a:r>
              <a:rPr lang="en-US" sz="2400" b="1" dirty="0" smtClean="0">
                <a:latin typeface="Agency FB" pitchFamily="34" charset="0"/>
              </a:rPr>
              <a:t>2. Questionnaires and </a:t>
            </a:r>
          </a:p>
          <a:p>
            <a:pPr marL="1250950" lvl="2" indent="-609600" algn="just" eaLnBrk="1" hangingPunct="1">
              <a:lnSpc>
                <a:spcPct val="150000"/>
              </a:lnSpc>
              <a:buFontTx/>
              <a:buNone/>
            </a:pPr>
            <a:r>
              <a:rPr lang="en-US" sz="2400" b="1" dirty="0" smtClean="0">
                <a:latin typeface="Agency FB" pitchFamily="34" charset="0"/>
              </a:rPr>
              <a:t>3. Past records (Cases and Controls).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16632"/>
            <a:ext cx="91440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indent="-274320" algn="ctr">
              <a:buClr>
                <a:schemeClr val="accent3"/>
              </a:buClr>
              <a:defRPr/>
            </a:pPr>
            <a:r>
              <a:rPr lang="en-US" sz="4000" b="1" dirty="0">
                <a:solidFill>
                  <a:schemeClr val="tx1"/>
                </a:solidFill>
                <a:latin typeface="Agency FB" pitchFamily="34" charset="0"/>
              </a:rPr>
              <a:t>3. MEASUREMENT OF EXPOSURE</a:t>
            </a:r>
            <a:endParaRPr lang="en-US" sz="4000" dirty="0">
              <a:solidFill>
                <a:schemeClr val="tx1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228600" y="1066800"/>
          <a:ext cx="8458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16632"/>
            <a:ext cx="91440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indent="-274320" algn="ctr">
              <a:buClr>
                <a:schemeClr val="accent3"/>
              </a:buClr>
              <a:defRPr/>
            </a:pPr>
            <a:r>
              <a:rPr lang="en-US" sz="4000" b="1" dirty="0">
                <a:solidFill>
                  <a:schemeClr val="tx1"/>
                </a:solidFill>
                <a:latin typeface="Agency FB" pitchFamily="34" charset="0"/>
              </a:rPr>
              <a:t>4. ANALYSIS AND INTERPRETATION</a:t>
            </a:r>
            <a:endParaRPr lang="en-US" sz="4000" dirty="0">
              <a:solidFill>
                <a:schemeClr val="tx1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457200" y="1248053"/>
            <a:ext cx="81311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/>
            <a:r>
              <a:rPr lang="en-US" b="1">
                <a:latin typeface="Agency FB" pitchFamily="34" charset="0"/>
                <a:cs typeface="Times New Roman" charset="0"/>
              </a:rPr>
              <a:t>Table for Frame work of a case control study</a:t>
            </a:r>
            <a:endParaRPr lang="en-US">
              <a:latin typeface="Agency FB" pitchFamily="34" charset="0"/>
            </a:endParaRPr>
          </a:p>
        </p:txBody>
      </p:sp>
      <p:graphicFrame>
        <p:nvGraphicFramePr>
          <p:cNvPr id="105559" name="Group 87"/>
          <p:cNvGraphicFramePr>
            <a:graphicFrameLocks noGrp="1"/>
          </p:cNvGraphicFramePr>
          <p:nvPr/>
        </p:nvGraphicFramePr>
        <p:xfrm>
          <a:off x="755576" y="1981200"/>
          <a:ext cx="7632847" cy="3031975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345365"/>
                <a:gridCol w="2643741"/>
                <a:gridCol w="2643741"/>
              </a:tblGrid>
              <a:tr h="140770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Agency FB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gency FB" pitchFamily="34" charset="0"/>
                        </a:rPr>
                        <a:t>Risk factors of or Suspected cases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horzOverflow="overflow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gency FB" pitchFamily="34" charset="0"/>
                        </a:rPr>
                        <a:t>Cases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gency FB" pitchFamily="34" charset="0"/>
                        </a:rPr>
                        <a:t>(Disease Present)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gency FB" pitchFamily="34" charset="0"/>
                        </a:rPr>
                        <a:t>with lung cancer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horzOverflow="overflow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gency FB" pitchFamily="34" charset="0"/>
                        </a:rPr>
                        <a:t>Control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gency FB" pitchFamily="34" charset="0"/>
                        </a:rPr>
                        <a:t>( Disease Absent)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gency FB" pitchFamily="34" charset="0"/>
                        </a:rPr>
                        <a:t>without lung cancer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horzOverflow="overflow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414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gency FB" pitchFamily="34" charset="0"/>
                        </a:rPr>
                        <a:t>smokers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gency FB" pitchFamily="34" charset="0"/>
                        </a:rPr>
                        <a:t>a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Agency FB" pitchFamily="34" charset="0"/>
                        </a:rPr>
                        <a:t>b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horzOverflow="overflow"/>
                </a:tc>
              </a:tr>
              <a:tr h="5414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gency FB" pitchFamily="34" charset="0"/>
                        </a:rPr>
                        <a:t>nonsmokers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gency FB" pitchFamily="34" charset="0"/>
                        </a:rPr>
                        <a:t>c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gency FB" pitchFamily="34" charset="0"/>
                        </a:rPr>
                        <a:t>d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horzOverflow="overflow"/>
                </a:tc>
              </a:tr>
              <a:tr h="5414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gency FB" pitchFamily="34" charset="0"/>
                        </a:rPr>
                        <a:t>Total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gency FB" pitchFamily="34" charset="0"/>
                        </a:rPr>
                        <a:t>a+c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gency FB" pitchFamily="34" charset="0"/>
                        </a:rPr>
                        <a:t>b+d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404664"/>
            <a:ext cx="9144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indent="-274320">
              <a:buClr>
                <a:schemeClr val="accent3"/>
              </a:buClr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Agency FB" pitchFamily="34" charset="0"/>
              </a:rPr>
              <a:t>a. Exposure Rate:</a:t>
            </a:r>
            <a:endParaRPr lang="en-US" sz="3600" dirty="0">
              <a:solidFill>
                <a:schemeClr val="tx1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38200" y="1340768"/>
          <a:ext cx="6629400" cy="30480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209800"/>
                <a:gridCol w="2209800"/>
                <a:gridCol w="2209800"/>
              </a:tblGrid>
              <a:tr h="1113183">
                <a:tc>
                  <a:txBody>
                    <a:bodyPr/>
                    <a:lstStyle/>
                    <a:p>
                      <a:pPr algn="ctr"/>
                      <a:endParaRPr lang="en-IN" sz="2000" b="1" dirty="0">
                        <a:latin typeface="Agency FB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latin typeface="Agency FB" pitchFamily="34" charset="0"/>
                        </a:rPr>
                        <a:t>Cases </a:t>
                      </a:r>
                    </a:p>
                    <a:p>
                      <a:pPr algn="ctr"/>
                      <a:r>
                        <a:rPr lang="en-IN" sz="2000" b="1" dirty="0" smtClean="0">
                          <a:latin typeface="Agency FB" pitchFamily="34" charset="0"/>
                        </a:rPr>
                        <a:t>(Lung cancer)</a:t>
                      </a:r>
                      <a:endParaRPr lang="en-IN" sz="2000" b="1" dirty="0">
                        <a:latin typeface="Agency FB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latin typeface="Agency FB" pitchFamily="34" charset="0"/>
                        </a:rPr>
                        <a:t>Controls</a:t>
                      </a:r>
                    </a:p>
                    <a:p>
                      <a:pPr algn="ctr"/>
                      <a:r>
                        <a:rPr lang="en-IN" sz="2000" b="1" dirty="0" smtClean="0">
                          <a:latin typeface="Agency FB" pitchFamily="34" charset="0"/>
                        </a:rPr>
                        <a:t>(No Lung cancer)</a:t>
                      </a:r>
                      <a:endParaRPr lang="en-IN" sz="2000" b="1" dirty="0">
                        <a:latin typeface="Agency FB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44939"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latin typeface="Agency FB" pitchFamily="34" charset="0"/>
                        </a:rPr>
                        <a:t>Smokers</a:t>
                      </a:r>
                      <a:endParaRPr lang="en-IN" sz="2000" b="1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latin typeface="Agency FB" pitchFamily="34" charset="0"/>
                        </a:rPr>
                        <a:t>33 (a)</a:t>
                      </a:r>
                      <a:endParaRPr lang="en-IN" sz="2000" b="1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latin typeface="Agency FB" pitchFamily="34" charset="0"/>
                        </a:rPr>
                        <a:t>55 (b)</a:t>
                      </a:r>
                      <a:endParaRPr lang="en-IN" sz="2000" b="1" dirty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644939"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latin typeface="Agency FB" pitchFamily="34" charset="0"/>
                        </a:rPr>
                        <a:t>Non smokers</a:t>
                      </a:r>
                      <a:endParaRPr lang="en-IN" sz="2000" b="1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latin typeface="Agency FB" pitchFamily="34" charset="0"/>
                        </a:rPr>
                        <a:t>2 (c)</a:t>
                      </a:r>
                      <a:endParaRPr lang="en-IN" sz="2000" b="1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latin typeface="Agency FB" pitchFamily="34" charset="0"/>
                        </a:rPr>
                        <a:t>27 (d)</a:t>
                      </a:r>
                      <a:endParaRPr lang="en-IN" sz="2000" b="1" dirty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644939"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latin typeface="Agency FB" pitchFamily="34" charset="0"/>
                        </a:rPr>
                        <a:t>Total</a:t>
                      </a:r>
                      <a:endParaRPr lang="en-IN" sz="2000" b="1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latin typeface="Agency FB" pitchFamily="34" charset="0"/>
                        </a:rPr>
                        <a:t>35 (</a:t>
                      </a:r>
                      <a:r>
                        <a:rPr lang="en-IN" sz="2000" b="1" dirty="0" err="1" smtClean="0">
                          <a:latin typeface="Agency FB" pitchFamily="34" charset="0"/>
                        </a:rPr>
                        <a:t>a+c</a:t>
                      </a:r>
                      <a:r>
                        <a:rPr lang="en-IN" sz="2000" b="1" dirty="0" smtClean="0">
                          <a:latin typeface="Agency FB" pitchFamily="34" charset="0"/>
                        </a:rPr>
                        <a:t>)</a:t>
                      </a:r>
                      <a:endParaRPr lang="en-IN" sz="2000" b="1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latin typeface="Agency FB" pitchFamily="34" charset="0"/>
                        </a:rPr>
                        <a:t>82 (</a:t>
                      </a:r>
                      <a:r>
                        <a:rPr lang="en-IN" sz="2000" b="1" dirty="0" err="1" smtClean="0">
                          <a:latin typeface="Agency FB" pitchFamily="34" charset="0"/>
                        </a:rPr>
                        <a:t>b+d</a:t>
                      </a:r>
                      <a:r>
                        <a:rPr lang="en-IN" sz="2000" b="1" dirty="0" smtClean="0">
                          <a:latin typeface="Agency FB" pitchFamily="34" charset="0"/>
                        </a:rPr>
                        <a:t>)</a:t>
                      </a:r>
                      <a:endParaRPr lang="en-IN" sz="2000" b="1" dirty="0">
                        <a:latin typeface="Agency FB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" y="4693568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   </a:t>
            </a:r>
            <a:r>
              <a:rPr lang="en-US" sz="2400" b="1" dirty="0" smtClean="0">
                <a:solidFill>
                  <a:schemeClr val="accent6"/>
                </a:solidFill>
                <a:latin typeface="Agency FB" pitchFamily="34" charset="0"/>
              </a:rPr>
              <a:t>Exposure </a:t>
            </a:r>
            <a:r>
              <a:rPr lang="en-US" sz="2400" b="1" dirty="0">
                <a:solidFill>
                  <a:schemeClr val="accent6"/>
                </a:solidFill>
                <a:latin typeface="Agency FB" pitchFamily="34" charset="0"/>
              </a:rPr>
              <a:t>rates</a:t>
            </a:r>
            <a:r>
              <a:rPr lang="en-US" sz="2400" b="1" dirty="0">
                <a:solidFill>
                  <a:srgbClr val="002060"/>
                </a:solidFill>
                <a:latin typeface="Agency FB" pitchFamily="34" charset="0"/>
              </a:rPr>
              <a:t>:  </a:t>
            </a:r>
            <a:r>
              <a:rPr lang="en-US" sz="2400" b="1" dirty="0">
                <a:latin typeface="Agency FB" pitchFamily="34" charset="0"/>
              </a:rPr>
              <a:t>cases      </a:t>
            </a:r>
            <a:r>
              <a:rPr lang="en-US" sz="2400" b="1" dirty="0" smtClean="0">
                <a:latin typeface="Agency FB" pitchFamily="34" charset="0"/>
              </a:rPr>
              <a:t> =   </a:t>
            </a:r>
            <a:r>
              <a:rPr lang="en-US" sz="2400" b="1" dirty="0">
                <a:latin typeface="Agency FB" pitchFamily="34" charset="0"/>
              </a:rPr>
              <a:t>33/35 </a:t>
            </a:r>
            <a:r>
              <a:rPr lang="en-US" sz="2400" b="1" dirty="0" smtClean="0">
                <a:latin typeface="Agency FB" pitchFamily="34" charset="0"/>
              </a:rPr>
              <a:t>= </a:t>
            </a:r>
            <a:r>
              <a:rPr lang="en-US" sz="2400" b="1" dirty="0">
                <a:latin typeface="Agency FB" pitchFamily="34" charset="0"/>
              </a:rPr>
              <a:t>94.2%</a:t>
            </a:r>
          </a:p>
          <a:p>
            <a:pPr eaLnBrk="1" hangingPunct="1">
              <a:buFontTx/>
              <a:buNone/>
              <a:defRPr/>
            </a:pPr>
            <a:r>
              <a:rPr lang="en-US" sz="2400" b="1" dirty="0">
                <a:latin typeface="Agency FB" pitchFamily="34" charset="0"/>
              </a:rPr>
              <a:t>                               </a:t>
            </a:r>
            <a:r>
              <a:rPr lang="en-US" sz="2400" b="1" dirty="0" smtClean="0">
                <a:latin typeface="Agency FB" pitchFamily="34" charset="0"/>
              </a:rPr>
              <a:t>  controls   =   55/82 </a:t>
            </a:r>
            <a:r>
              <a:rPr lang="en-US" sz="2400" b="1" dirty="0">
                <a:latin typeface="Agency FB" pitchFamily="34" charset="0"/>
              </a:rPr>
              <a:t>= 67.0%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5536" y="4653136"/>
            <a:ext cx="8202488" cy="1296144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sz="2400" b="1" dirty="0" smtClean="0">
                <a:latin typeface="Agency FB" pitchFamily="34" charset="0"/>
              </a:rPr>
              <a:t>As there is no appropriate denominator or population at risk, it is difficult to calculate accurate RR from case control study.</a:t>
            </a:r>
          </a:p>
        </p:txBody>
      </p:sp>
      <p:sp>
        <p:nvSpPr>
          <p:cNvPr id="3" name="Frame 2"/>
          <p:cNvSpPr/>
          <p:nvPr/>
        </p:nvSpPr>
        <p:spPr>
          <a:xfrm>
            <a:off x="609600" y="1600200"/>
            <a:ext cx="7924800" cy="1524000"/>
          </a:xfrm>
          <a:prstGeom prst="fra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gency FB" pitchFamily="34" charset="0"/>
            </a:endParaRPr>
          </a:p>
        </p:txBody>
      </p:sp>
      <p:sp>
        <p:nvSpPr>
          <p:cNvPr id="51204" name="TextBox 3"/>
          <p:cNvSpPr txBox="1">
            <a:spLocks noChangeArrowheads="1"/>
          </p:cNvSpPr>
          <p:nvPr/>
        </p:nvSpPr>
        <p:spPr bwMode="auto">
          <a:xfrm>
            <a:off x="838200" y="1905000"/>
            <a:ext cx="7391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 dirty="0">
                <a:latin typeface="Agency FB" pitchFamily="34" charset="0"/>
              </a:rPr>
              <a:t>Relative risk   = </a:t>
            </a:r>
            <a:r>
              <a:rPr lang="en-US" sz="2800" b="1" dirty="0" smtClean="0">
                <a:latin typeface="Agency FB" pitchFamily="34" charset="0"/>
              </a:rPr>
              <a:t> </a:t>
            </a:r>
            <a:r>
              <a:rPr lang="en-US" sz="2800" b="1" u="sng" dirty="0" smtClean="0">
                <a:latin typeface="Agency FB" pitchFamily="34" charset="0"/>
              </a:rPr>
              <a:t>Incidence </a:t>
            </a:r>
            <a:r>
              <a:rPr lang="en-US" sz="2800" b="1" u="sng" dirty="0">
                <a:latin typeface="Agency FB" pitchFamily="34" charset="0"/>
              </a:rPr>
              <a:t>among exposed        </a:t>
            </a:r>
            <a:r>
              <a:rPr lang="en-US" sz="2800" b="1" dirty="0">
                <a:latin typeface="Agency FB" pitchFamily="34" charset="0"/>
              </a:rPr>
              <a:t>                  </a:t>
            </a:r>
          </a:p>
          <a:p>
            <a:pPr eaLnBrk="1" hangingPunct="1"/>
            <a:r>
              <a:rPr lang="en-US" sz="2800" b="1" dirty="0">
                <a:latin typeface="Agency FB" pitchFamily="34" charset="0"/>
              </a:rPr>
              <a:t>                            Incidence among non exposed                                              </a:t>
            </a:r>
            <a:endParaRPr lang="en-US" sz="2800" dirty="0">
              <a:latin typeface="Agency FB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049488" y="32766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>
                <a:latin typeface="Agency FB" pitchFamily="34" charset="0"/>
              </a:rPr>
              <a:t> a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5335488" y="39624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>
                <a:latin typeface="Agency FB" pitchFamily="34" charset="0"/>
              </a:rPr>
              <a:t> </a:t>
            </a:r>
            <a:r>
              <a:rPr lang="en-US" sz="2800" b="1" dirty="0" smtClean="0">
                <a:latin typeface="Agency FB" pitchFamily="34" charset="0"/>
              </a:rPr>
              <a:t>(</a:t>
            </a:r>
            <a:r>
              <a:rPr lang="en-US" sz="2800" b="1" dirty="0" err="1" smtClean="0">
                <a:latin typeface="Agency FB" pitchFamily="34" charset="0"/>
              </a:rPr>
              <a:t>c+d</a:t>
            </a:r>
            <a:r>
              <a:rPr lang="en-US" sz="2800" b="1" dirty="0">
                <a:latin typeface="Agency FB" pitchFamily="34" charset="0"/>
              </a:rPr>
              <a:t>)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3049488" y="39624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>
                <a:latin typeface="Agency FB" pitchFamily="34" charset="0"/>
              </a:rPr>
              <a:t> (</a:t>
            </a:r>
            <a:r>
              <a:rPr lang="en-US" sz="2800" b="1" dirty="0" err="1" smtClean="0">
                <a:latin typeface="Agency FB" pitchFamily="34" charset="0"/>
              </a:rPr>
              <a:t>a+b</a:t>
            </a:r>
            <a:r>
              <a:rPr lang="en-US" sz="2800" b="1" dirty="0" smtClean="0">
                <a:latin typeface="Agency FB" pitchFamily="34" charset="0"/>
              </a:rPr>
              <a:t>)</a:t>
            </a:r>
            <a:endParaRPr lang="en-US" sz="2800" b="1" dirty="0">
              <a:latin typeface="Agency FB" pitchFamily="34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5335488" y="32766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 smtClean="0">
                <a:latin typeface="Agency FB" pitchFamily="34" charset="0"/>
              </a:rPr>
              <a:t>c</a:t>
            </a:r>
            <a:endParaRPr lang="en-US" sz="2800" b="1" dirty="0">
              <a:latin typeface="Agency FB" pitchFamily="34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4878288" y="37338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 smtClean="0">
                <a:latin typeface="Agency FB" pitchFamily="34" charset="0"/>
              </a:rPr>
              <a:t>÷</a:t>
            </a:r>
            <a:endParaRPr lang="en-US" sz="2800" b="1" dirty="0">
              <a:latin typeface="Agency FB" pitchFamily="34" charset="0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2592288" y="36576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latin typeface="Agency FB" pitchFamily="34" charset="0"/>
              </a:rPr>
              <a:t>=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2973288" y="3886200"/>
            <a:ext cx="1905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 sz="2800">
              <a:latin typeface="Agency FB" pitchFamily="34" charset="0"/>
            </a:endParaRPr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>
            <a:off x="5259288" y="3886200"/>
            <a:ext cx="1905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 sz="2800">
              <a:latin typeface="Agency FB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76672"/>
            <a:ext cx="9144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indent="-274320">
              <a:buClr>
                <a:schemeClr val="accent3"/>
              </a:buClr>
              <a:defRPr/>
            </a:pPr>
            <a:r>
              <a:rPr lang="en-US" sz="3600" b="1" dirty="0">
                <a:solidFill>
                  <a:schemeClr val="tx1"/>
                </a:solidFill>
                <a:latin typeface="Agency FB" pitchFamily="34" charset="0"/>
              </a:rPr>
              <a:t>b</a:t>
            </a:r>
            <a:r>
              <a:rPr lang="en-US" sz="3600" b="1" dirty="0" smtClean="0">
                <a:solidFill>
                  <a:schemeClr val="tx1"/>
                </a:solidFill>
                <a:latin typeface="Agency FB" pitchFamily="34" charset="0"/>
              </a:rPr>
              <a:t>. Relative Risk:</a:t>
            </a:r>
            <a:endParaRPr lang="en-US" sz="3600" dirty="0">
              <a:solidFill>
                <a:schemeClr val="tx1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ChangeArrowheads="1"/>
          </p:cNvSpPr>
          <p:nvPr/>
        </p:nvSpPr>
        <p:spPr bwMode="auto">
          <a:xfrm>
            <a:off x="251520" y="1484784"/>
            <a:ext cx="8534400" cy="112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en-US" sz="2400" b="1" dirty="0">
                <a:latin typeface="Agency FB" pitchFamily="34" charset="0"/>
                <a:cs typeface="Times New Roman" charset="0"/>
              </a:rPr>
              <a:t> </a:t>
            </a:r>
            <a:r>
              <a:rPr lang="en-US" sz="2400" b="1" dirty="0" smtClean="0">
                <a:latin typeface="Agency FB" pitchFamily="34" charset="0"/>
                <a:cs typeface="Times New Roman" charset="0"/>
              </a:rPr>
              <a:t>Odds </a:t>
            </a:r>
            <a:r>
              <a:rPr lang="en-US" sz="2400" b="1" dirty="0">
                <a:latin typeface="Agency FB" pitchFamily="34" charset="0"/>
                <a:cs typeface="Times New Roman" charset="0"/>
              </a:rPr>
              <a:t>ratio is a measure of strength of the association between risk </a:t>
            </a:r>
            <a:r>
              <a:rPr lang="en-US" sz="2400" b="1" dirty="0" smtClean="0">
                <a:latin typeface="Agency FB" pitchFamily="34" charset="0"/>
                <a:cs typeface="Times New Roman" charset="0"/>
              </a:rPr>
              <a:t>factor </a:t>
            </a:r>
            <a:r>
              <a:rPr lang="en-US" sz="2400" b="1" dirty="0">
                <a:latin typeface="Agency FB" pitchFamily="34" charset="0"/>
                <a:cs typeface="Times New Roman" charset="0"/>
              </a:rPr>
              <a:t>and outcome. </a:t>
            </a:r>
            <a:endParaRPr lang="en-US" sz="2400" b="1" dirty="0">
              <a:latin typeface="Agency FB" pitchFamily="34" charset="0"/>
            </a:endParaRPr>
          </a:p>
        </p:txBody>
      </p:sp>
      <p:graphicFrame>
        <p:nvGraphicFramePr>
          <p:cNvPr id="146453" name="Group 21"/>
          <p:cNvGraphicFramePr>
            <a:graphicFrameLocks noGrp="1"/>
          </p:cNvGraphicFramePr>
          <p:nvPr/>
        </p:nvGraphicFramePr>
        <p:xfrm>
          <a:off x="1475656" y="2348880"/>
          <a:ext cx="6408714" cy="246514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136238"/>
                <a:gridCol w="2136238"/>
                <a:gridCol w="2136238"/>
              </a:tblGrid>
              <a:tr h="9448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Agency FB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gency FB" pitchFamily="34" charset="0"/>
                        </a:rPr>
                        <a:t>Disease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gency FB" pitchFamily="34" charset="0"/>
                        </a:rPr>
                        <a:t>(yes)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gency FB" pitchFamily="34" charset="0"/>
                        </a:rPr>
                        <a:t>Disease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gency FB" pitchFamily="34" charset="0"/>
                        </a:rPr>
                        <a:t>(no)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horzOverflow="overflow"/>
                </a:tc>
              </a:tr>
              <a:tr h="6972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gency FB" pitchFamily="34" charset="0"/>
                        </a:rPr>
                        <a:t>Exposed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gency FB" pitchFamily="34" charset="0"/>
                        </a:rPr>
                        <a:t>(&lt;5/day)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gency FB" pitchFamily="34" charset="0"/>
                        </a:rPr>
                        <a:t>a (33)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gency FB" pitchFamily="34" charset="0"/>
                        </a:rPr>
                        <a:t>b (55)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horzOverflow="overflow"/>
                </a:tc>
              </a:tr>
              <a:tr h="6972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gency FB" pitchFamily="34" charset="0"/>
                        </a:rPr>
                        <a:t>Not exposed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gency FB" pitchFamily="34" charset="0"/>
                        </a:rPr>
                        <a:t>c (2)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gency FB" pitchFamily="34" charset="0"/>
                        </a:rPr>
                        <a:t>d ( 27)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52235" name="Rectangle 19"/>
          <p:cNvSpPr>
            <a:spLocks noChangeArrowheads="1"/>
          </p:cNvSpPr>
          <p:nvPr/>
        </p:nvSpPr>
        <p:spPr bwMode="auto">
          <a:xfrm>
            <a:off x="683568" y="4831618"/>
            <a:ext cx="734481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sz="2400" b="1" dirty="0">
                <a:latin typeface="Agency FB" pitchFamily="34" charset="0"/>
                <a:cs typeface="Times New Roman" charset="0"/>
              </a:rPr>
              <a:t>              </a:t>
            </a:r>
            <a:r>
              <a:rPr lang="en-US" sz="2400" b="1" dirty="0" smtClean="0">
                <a:latin typeface="Agency FB" pitchFamily="34" charset="0"/>
                <a:cs typeface="Times New Roman" charset="0"/>
              </a:rPr>
              <a:t>so </a:t>
            </a:r>
            <a:r>
              <a:rPr lang="en-US" sz="2400" b="1" dirty="0">
                <a:latin typeface="Agency FB" pitchFamily="34" charset="0"/>
                <a:cs typeface="Times New Roman" charset="0"/>
              </a:rPr>
              <a:t>odds ratio is       =  </a:t>
            </a:r>
            <a:r>
              <a:rPr lang="en-US" sz="2400" b="1" dirty="0" smtClean="0">
                <a:latin typeface="Agency FB" pitchFamily="34" charset="0"/>
                <a:cs typeface="Times New Roman" charset="0"/>
              </a:rPr>
              <a:t>ad/</a:t>
            </a:r>
            <a:r>
              <a:rPr lang="en-US" sz="2400" b="1" dirty="0" err="1" smtClean="0">
                <a:latin typeface="Agency FB" pitchFamily="34" charset="0"/>
                <a:cs typeface="Times New Roman" charset="0"/>
              </a:rPr>
              <a:t>bc</a:t>
            </a:r>
            <a:endParaRPr lang="en-US" sz="2400" b="1" dirty="0">
              <a:latin typeface="Agency FB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Agency FB" pitchFamily="34" charset="0"/>
                <a:cs typeface="Times New Roman" charset="0"/>
              </a:rPr>
              <a:t>                                       </a:t>
            </a:r>
            <a:r>
              <a:rPr lang="en-US" sz="2400" b="1" dirty="0" smtClean="0">
                <a:latin typeface="Agency FB" pitchFamily="34" charset="0"/>
                <a:cs typeface="Times New Roman" charset="0"/>
              </a:rPr>
              <a:t>        =  </a:t>
            </a:r>
            <a:r>
              <a:rPr lang="en-US" sz="2400" b="1" dirty="0">
                <a:latin typeface="Agency FB" pitchFamily="34" charset="0"/>
                <a:cs typeface="Times New Roman" charset="0"/>
              </a:rPr>
              <a:t>33x 27/ 55x2</a:t>
            </a:r>
            <a:endParaRPr lang="en-US" sz="2400" b="1" dirty="0">
              <a:latin typeface="Agency FB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Agency FB" pitchFamily="34" charset="0"/>
                <a:cs typeface="Times New Roman" charset="0"/>
              </a:rPr>
              <a:t>                                      </a:t>
            </a:r>
            <a:r>
              <a:rPr lang="en-US" sz="2400" b="1" dirty="0" smtClean="0">
                <a:latin typeface="Agency FB" pitchFamily="34" charset="0"/>
                <a:cs typeface="Times New Roman" charset="0"/>
              </a:rPr>
              <a:t>         </a:t>
            </a:r>
            <a:r>
              <a:rPr lang="en-US" sz="2400" b="1" dirty="0">
                <a:latin typeface="Agency FB" pitchFamily="34" charset="0"/>
                <a:cs typeface="Times New Roman" charset="0"/>
              </a:rPr>
              <a:t>= </a:t>
            </a:r>
            <a:r>
              <a:rPr lang="en-US" sz="2400" b="1" dirty="0" smtClean="0">
                <a:latin typeface="Agency FB" pitchFamily="34" charset="0"/>
                <a:cs typeface="Times New Roman" charset="0"/>
              </a:rPr>
              <a:t> 8.1</a:t>
            </a:r>
            <a:endParaRPr lang="en-US" sz="2400" b="1" dirty="0">
              <a:latin typeface="Agency FB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76672"/>
            <a:ext cx="91440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indent="-274320" algn="ctr">
              <a:buClr>
                <a:schemeClr val="accent3"/>
              </a:buClr>
              <a:defRPr/>
            </a:pPr>
            <a:r>
              <a:rPr lang="en-US" sz="4000" b="1" u="sng" dirty="0">
                <a:solidFill>
                  <a:schemeClr val="tx1"/>
                </a:solidFill>
                <a:latin typeface="Agency FB" pitchFamily="34" charset="0"/>
                <a:cs typeface="Times New Roman" charset="0"/>
              </a:rPr>
              <a:t>ODDS RATIO (CROSS PRODUCT RATIO)</a:t>
            </a:r>
            <a:endParaRPr lang="en-US" sz="4000" dirty="0">
              <a:solidFill>
                <a:schemeClr val="tx1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6858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hangingPunct="1"/>
            <a:r>
              <a:rPr lang="en-US" sz="4000" b="1" dirty="0" smtClean="0">
                <a:latin typeface="Agency FB" pitchFamily="34" charset="0"/>
              </a:rPr>
              <a:t>BIAS IN CASE CONTROL STUDY</a:t>
            </a:r>
            <a:r>
              <a:rPr lang="en-US" sz="4000" dirty="0" smtClean="0">
                <a:latin typeface="Agency FB" pitchFamily="34" charset="0"/>
              </a:rPr>
              <a:t>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600200"/>
          <a:ext cx="7696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295400"/>
            <a:ext cx="7696200" cy="4941912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hlink"/>
              </a:buClr>
            </a:pPr>
            <a:r>
              <a:rPr lang="en-US" sz="2400" b="1" dirty="0" smtClean="0">
                <a:latin typeface="Agency FB" pitchFamily="34" charset="0"/>
              </a:rPr>
              <a:t>Easy to carry out</a:t>
            </a:r>
          </a:p>
          <a:p>
            <a:pPr eaLnBrk="1" hangingPunct="1">
              <a:buClr>
                <a:schemeClr val="hlink"/>
              </a:buClr>
            </a:pPr>
            <a:r>
              <a:rPr lang="en-US" sz="2400" b="1" dirty="0" smtClean="0">
                <a:latin typeface="Agency FB" pitchFamily="34" charset="0"/>
              </a:rPr>
              <a:t>Rapid and inexpensive</a:t>
            </a:r>
          </a:p>
          <a:p>
            <a:pPr eaLnBrk="1" hangingPunct="1">
              <a:buClr>
                <a:schemeClr val="hlink"/>
              </a:buClr>
            </a:pPr>
            <a:r>
              <a:rPr lang="en-US" sz="2400" b="1" dirty="0" smtClean="0">
                <a:latin typeface="Agency FB" pitchFamily="34" charset="0"/>
              </a:rPr>
              <a:t>Few subjects are required,</a:t>
            </a:r>
          </a:p>
          <a:p>
            <a:pPr eaLnBrk="1" hangingPunct="1">
              <a:buClr>
                <a:schemeClr val="hlink"/>
              </a:buClr>
            </a:pPr>
            <a:r>
              <a:rPr lang="en-US" sz="2400" b="1" dirty="0" smtClean="0">
                <a:latin typeface="Agency FB" pitchFamily="34" charset="0"/>
              </a:rPr>
              <a:t>Rare disease can be studied</a:t>
            </a:r>
          </a:p>
          <a:p>
            <a:pPr eaLnBrk="1" hangingPunct="1">
              <a:buClr>
                <a:schemeClr val="hlink"/>
              </a:buClr>
            </a:pPr>
            <a:r>
              <a:rPr lang="en-US" sz="2400" b="1" dirty="0" smtClean="0">
                <a:latin typeface="Agency FB" pitchFamily="34" charset="0"/>
              </a:rPr>
              <a:t>No risk to subjects</a:t>
            </a:r>
          </a:p>
          <a:p>
            <a:pPr eaLnBrk="1" hangingPunct="1">
              <a:buClr>
                <a:schemeClr val="hlink"/>
              </a:buClr>
            </a:pPr>
            <a:r>
              <a:rPr lang="en-US" sz="2400" b="1" dirty="0" smtClean="0">
                <a:latin typeface="Agency FB" pitchFamily="34" charset="0"/>
              </a:rPr>
              <a:t>Allows study of several etiological factors</a:t>
            </a:r>
          </a:p>
          <a:p>
            <a:pPr eaLnBrk="1" hangingPunct="1">
              <a:buClr>
                <a:schemeClr val="hlink"/>
              </a:buClr>
            </a:pPr>
            <a:r>
              <a:rPr lang="en-US" sz="2400" b="1" dirty="0" smtClean="0">
                <a:latin typeface="Agency FB" pitchFamily="34" charset="0"/>
              </a:rPr>
              <a:t>Risk factor can be identified.</a:t>
            </a:r>
          </a:p>
          <a:p>
            <a:pPr eaLnBrk="1" hangingPunct="1">
              <a:buClr>
                <a:schemeClr val="hlink"/>
              </a:buClr>
            </a:pPr>
            <a:r>
              <a:rPr lang="en-US" sz="2400" b="1" dirty="0" smtClean="0">
                <a:latin typeface="Agency FB" pitchFamily="34" charset="0"/>
              </a:rPr>
              <a:t>No attrition problems.</a:t>
            </a:r>
          </a:p>
          <a:p>
            <a:pPr eaLnBrk="1" hangingPunct="1">
              <a:buClr>
                <a:schemeClr val="hlink"/>
              </a:buClr>
            </a:pPr>
            <a:r>
              <a:rPr lang="en-US" sz="2400" b="1" dirty="0" smtClean="0">
                <a:latin typeface="Agency FB" pitchFamily="34" charset="0"/>
              </a:rPr>
              <a:t>Ethical problems are minimal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6858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hangingPunct="1"/>
            <a:r>
              <a:rPr lang="en-US" sz="4000" b="1" dirty="0" smtClean="0">
                <a:latin typeface="Agency FB" pitchFamily="34" charset="0"/>
              </a:rPr>
              <a:t>ADVANTAGES</a:t>
            </a:r>
            <a:endParaRPr lang="en-US" sz="4000" dirty="0" smtClean="0">
              <a:latin typeface="Agency FB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olar_bear_sleeping_dap_watercolor-wallpaper-2048x115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4785" y="332656"/>
            <a:ext cx="4780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 CHRISTY" pitchFamily="2" charset="0"/>
              </a:rPr>
              <a:t>GOOD MORNING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 CHRISTY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12776"/>
            <a:ext cx="8153400" cy="3672408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400" b="1" dirty="0" smtClean="0">
                <a:latin typeface="Agency FB" pitchFamily="34" charset="0"/>
              </a:rPr>
              <a:t>Problems of bias.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400" b="1" dirty="0" smtClean="0">
                <a:latin typeface="Agency FB" pitchFamily="34" charset="0"/>
              </a:rPr>
              <a:t>Selection of appropriate control group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400" b="1" dirty="0" smtClean="0">
                <a:latin typeface="Agency FB" pitchFamily="34" charset="0"/>
              </a:rPr>
              <a:t>Incidence cannot be measured.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400" b="1" dirty="0" smtClean="0">
                <a:latin typeface="Agency FB" pitchFamily="34" charset="0"/>
              </a:rPr>
              <a:t>No distinction between causes and associated factors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400" b="1" dirty="0" smtClean="0">
                <a:latin typeface="Agency FB" pitchFamily="34" charset="0"/>
              </a:rPr>
              <a:t>Not suited to the evaluation of therapy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6858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hangingPunct="1"/>
            <a:r>
              <a:rPr lang="en-US" sz="4000" b="1" dirty="0" smtClean="0">
                <a:latin typeface="Agency FB" pitchFamily="34" charset="0"/>
              </a:rPr>
              <a:t>DISADVANTAGES</a:t>
            </a:r>
            <a:endParaRPr lang="en-US" sz="4000" dirty="0" smtClean="0">
              <a:latin typeface="Agency FB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4807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IN" sz="4000" b="1" u="sng" dirty="0" smtClean="0">
                <a:solidFill>
                  <a:schemeClr val="bg1"/>
                </a:solidFill>
                <a:latin typeface="Agency FB" pitchFamily="34" charset="0"/>
              </a:rPr>
              <a:t>CASE CONTROL STUDY VS COHORT STUDY </a:t>
            </a:r>
            <a:endParaRPr lang="en-IN" sz="4000" b="1" u="sng" dirty="0">
              <a:solidFill>
                <a:schemeClr val="bg1"/>
              </a:solidFill>
              <a:latin typeface="Agency FB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196752"/>
          <a:ext cx="8305800" cy="5060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/>
                <a:gridCol w="4152900"/>
              </a:tblGrid>
              <a:tr h="476579">
                <a:tc>
                  <a:txBody>
                    <a:bodyPr/>
                    <a:lstStyle/>
                    <a:p>
                      <a:r>
                        <a:rPr lang="en-IN" sz="2400" b="1" dirty="0" smtClean="0">
                          <a:latin typeface="Agency FB" pitchFamily="34" charset="0"/>
                        </a:rPr>
                        <a:t>CASE CONTROL STUDY</a:t>
                      </a:r>
                      <a:endParaRPr lang="en-IN" sz="2400" b="1" dirty="0">
                        <a:solidFill>
                          <a:srgbClr val="002060"/>
                        </a:solidFill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b="1" dirty="0" smtClean="0">
                          <a:latin typeface="Agency FB" pitchFamily="34" charset="0"/>
                        </a:rPr>
                        <a:t>COHORT STUDY</a:t>
                      </a:r>
                      <a:endParaRPr lang="en-IN" sz="2400" b="1" dirty="0">
                        <a:solidFill>
                          <a:srgbClr val="002060"/>
                        </a:solidFill>
                        <a:latin typeface="Agency FB" pitchFamily="34" charset="0"/>
                      </a:endParaRPr>
                    </a:p>
                  </a:txBody>
                  <a:tcPr/>
                </a:tc>
              </a:tr>
              <a:tr h="406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gency FB" pitchFamily="34" charset="0"/>
                        </a:rPr>
                        <a:t>Retrospective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gency FB" pitchFamily="34" charset="0"/>
                        </a:rPr>
                        <a:t>Prospective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horzOverflow="overflow"/>
                </a:tc>
              </a:tr>
              <a:tr h="406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gency FB" pitchFamily="34" charset="0"/>
                        </a:rPr>
                        <a:t>Disease has already occurred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gency FB" pitchFamily="34" charset="0"/>
                        </a:rPr>
                        <a:t>Disease is expected to occur in future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horzOverflow="overflow"/>
                </a:tc>
              </a:tr>
              <a:tr h="7012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gency FB" pitchFamily="34" charset="0"/>
                        </a:rPr>
                        <a:t>Presence of exposure in cases and controls compared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gency FB" pitchFamily="34" charset="0"/>
                        </a:rPr>
                        <a:t>Development of disease in exposed and non –exposed compared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horzOverflow="overflow"/>
                </a:tc>
              </a:tr>
              <a:tr h="406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gency FB" pitchFamily="34" charset="0"/>
                        </a:rPr>
                        <a:t>Relatively easy to carry out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gency FB" pitchFamily="34" charset="0"/>
                        </a:rPr>
                        <a:t>Time consuming and difficult to carry out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horzOverflow="overflow"/>
                </a:tc>
              </a:tr>
              <a:tr h="7012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gency FB" pitchFamily="34" charset="0"/>
                        </a:rPr>
                        <a:t>Useful for rare cases with smaller number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gency FB" pitchFamily="34" charset="0"/>
                        </a:rPr>
                        <a:t>Suitable for common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gency FB" pitchFamily="34" charset="0"/>
                        </a:rPr>
                        <a:t>diseases with common exposure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horzOverflow="overflow"/>
                </a:tc>
              </a:tr>
              <a:tr h="7012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gency FB" pitchFamily="34" charset="0"/>
                        </a:rPr>
                        <a:t>Can only have one outcome, but can have multiple exposure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gency FB" pitchFamily="34" charset="0"/>
                        </a:rPr>
                        <a:t>Can have multiple outcomes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horzOverflow="overflow"/>
                </a:tc>
              </a:tr>
              <a:tr h="449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gency FB" pitchFamily="34" charset="0"/>
                        </a:rPr>
                        <a:t>Only derives odds ratio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gency FB" pitchFamily="34" charset="0"/>
                        </a:rPr>
                        <a:t>Derives relative risk, attributable risk etc.,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horzOverflow="overflow"/>
                </a:tc>
              </a:tr>
              <a:tr h="406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gency FB" pitchFamily="34" charset="0"/>
                        </a:rPr>
                        <a:t>Substantial biases can occur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gency FB" pitchFamily="34" charset="0"/>
                        </a:rPr>
                        <a:t>Biases are generally lower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horzOverflow="overflow"/>
                </a:tc>
              </a:tr>
              <a:tr h="406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gency FB" pitchFamily="34" charset="0"/>
                        </a:rPr>
                        <a:t>Relatively less costly and no dropouts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gency FB" pitchFamily="34" charset="0"/>
                        </a:rPr>
                        <a:t>Expensive and dropout rate higher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Case Control Study Stock Illustrations – 100 Case Control Study Stock  Illustrations, Vectors &amp;amp; Clipart - Dreams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3316" name="AutoShape 4" descr="Case Control Study Stock Illustrations – 100 Case Control Study Stock  Illustrations, Vectors &amp;amp; Clipart - Dreams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" name="Picture 9" descr="PngItem_258478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413"/>
          <a:stretch>
            <a:fillRect/>
          </a:stretch>
        </p:blipFill>
        <p:spPr>
          <a:xfrm>
            <a:off x="0" y="2924944"/>
            <a:ext cx="1765622" cy="2204864"/>
          </a:xfrm>
          <a:prstGeom prst="rect">
            <a:avLst/>
          </a:prstGeom>
        </p:spPr>
      </p:pic>
      <p:sp>
        <p:nvSpPr>
          <p:cNvPr id="12" name="Title 3"/>
          <p:cNvSpPr>
            <a:spLocks noGrp="1"/>
          </p:cNvSpPr>
          <p:nvPr>
            <p:ph type="ctrTitle"/>
          </p:nvPr>
        </p:nvSpPr>
        <p:spPr>
          <a:xfrm>
            <a:off x="1187624" y="2204864"/>
            <a:ext cx="7200900" cy="2736304"/>
          </a:xfrm>
        </p:spPr>
        <p:txBody>
          <a:bodyPr>
            <a:noAutofit/>
          </a:bodyPr>
          <a:lstStyle/>
          <a:p>
            <a:r>
              <a:rPr lang="en-IN" sz="8000" dirty="0" smtClean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</a:rPr>
              <a:t>CASE CONTROL STUDIES</a:t>
            </a:r>
            <a:endParaRPr lang="en-IN" sz="8000" dirty="0">
              <a:solidFill>
                <a:schemeClr val="accent6">
                  <a:lumMod val="75000"/>
                </a:schemeClr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124744"/>
            <a:ext cx="792088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IN" sz="2200" b="1" dirty="0" smtClean="0">
                <a:latin typeface="Agency FB" pitchFamily="34" charset="0"/>
              </a:rPr>
              <a:t>INTRODUCTION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IN" sz="2200" b="1" dirty="0" smtClean="0">
                <a:latin typeface="Agency FB" pitchFamily="34" charset="0"/>
              </a:rPr>
              <a:t>BASIC STEPS OF CASE CONTROL STUDIES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lphaLcPeriod"/>
            </a:pPr>
            <a:r>
              <a:rPr lang="en-IN" sz="2200" b="1" dirty="0" smtClean="0">
                <a:latin typeface="Agency FB" pitchFamily="34" charset="0"/>
              </a:rPr>
              <a:t>SELECTION OF CASES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lphaLcPeriod"/>
            </a:pPr>
            <a:r>
              <a:rPr lang="en-IN" sz="2200" b="1" dirty="0" smtClean="0">
                <a:latin typeface="Agency FB" pitchFamily="34" charset="0"/>
              </a:rPr>
              <a:t>SELCTION OF CONTROLS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lphaLcPeriod"/>
            </a:pPr>
            <a:r>
              <a:rPr lang="en-IN" sz="2200" b="1" dirty="0" smtClean="0">
                <a:latin typeface="Agency FB" pitchFamily="34" charset="0"/>
              </a:rPr>
              <a:t>MATCHING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lphaLcPeriod"/>
            </a:pPr>
            <a:r>
              <a:rPr lang="en-IN" sz="2200" b="1" dirty="0" smtClean="0">
                <a:latin typeface="Agency FB" pitchFamily="34" charset="0"/>
              </a:rPr>
              <a:t>MEASUREMENT OF EXPOSURE 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lphaLcPeriod"/>
            </a:pPr>
            <a:r>
              <a:rPr lang="en-IN" sz="2200" b="1" dirty="0" smtClean="0">
                <a:latin typeface="Agency FB" pitchFamily="34" charset="0"/>
              </a:rPr>
              <a:t>ANALYSIS AND INTERPRETATION</a:t>
            </a:r>
          </a:p>
          <a:p>
            <a:pPr lvl="2">
              <a:spcBef>
                <a:spcPts val="600"/>
              </a:spcBef>
              <a:buFont typeface="Wingdings" pitchFamily="2" charset="2"/>
              <a:buChar char="ü"/>
            </a:pPr>
            <a:r>
              <a:rPr lang="en-IN" sz="2200" b="1" dirty="0" smtClean="0">
                <a:latin typeface="Agency FB" pitchFamily="34" charset="0"/>
              </a:rPr>
              <a:t>EXPOSURE RATES</a:t>
            </a:r>
          </a:p>
          <a:p>
            <a:pPr lvl="2">
              <a:spcBef>
                <a:spcPts val="600"/>
              </a:spcBef>
              <a:buFont typeface="Wingdings" pitchFamily="2" charset="2"/>
              <a:buChar char="ü"/>
            </a:pPr>
            <a:r>
              <a:rPr lang="en-IN" sz="2200" b="1" dirty="0" smtClean="0">
                <a:latin typeface="Agency FB" pitchFamily="34" charset="0"/>
              </a:rPr>
              <a:t>RELATIVE RISK</a:t>
            </a:r>
          </a:p>
          <a:p>
            <a:pPr lvl="2">
              <a:spcBef>
                <a:spcPts val="600"/>
              </a:spcBef>
              <a:buFont typeface="Wingdings" pitchFamily="2" charset="2"/>
              <a:buChar char="ü"/>
            </a:pPr>
            <a:r>
              <a:rPr lang="en-IN" sz="2200" b="1" dirty="0" smtClean="0">
                <a:latin typeface="Agency FB" pitchFamily="34" charset="0"/>
              </a:rPr>
              <a:t>ODDS RATIO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IN" sz="2200" b="1" dirty="0" smtClean="0">
                <a:latin typeface="Agency FB" pitchFamily="34" charset="0"/>
              </a:rPr>
              <a:t>BIAS IN CASE CONTROL STUDIES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IN" sz="2200" b="1" dirty="0" smtClean="0">
                <a:latin typeface="Agency FB" pitchFamily="34" charset="0"/>
              </a:rPr>
              <a:t>ADVANTAGES OF CASE CONTROL STUDIES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IN" sz="2200" b="1" dirty="0" smtClean="0">
                <a:latin typeface="Agency FB" pitchFamily="34" charset="0"/>
              </a:rPr>
              <a:t>DISADVANTAGES OF CASE CONTROL STUDIES</a:t>
            </a:r>
            <a:endParaRPr lang="en-IN" sz="2200" b="1" dirty="0">
              <a:latin typeface="Agency FB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04664"/>
            <a:ext cx="91440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gency FB" pitchFamily="34" charset="0"/>
              </a:rPr>
              <a:t>CONTENTS:</a:t>
            </a:r>
            <a:endParaRPr lang="en-US" sz="3200" dirty="0">
              <a:solidFill>
                <a:schemeClr val="tx1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0" y="6553200"/>
            <a:ext cx="9144000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Grimes DA, Schulz KF. An overview of clinical research: the lay of the land. Epidemiology series. 2002; 359: 57-61.</a:t>
            </a:r>
            <a:endParaRPr lang="en-US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685800" y="1295400"/>
          <a:ext cx="7696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0" y="476672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</a:rPr>
              <a:t>ANALYTICAL EPIDEMIOLOGY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609600" y="2209800"/>
          <a:ext cx="8001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539552" y="476672"/>
            <a:ext cx="8077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</a:rPr>
              <a:t>CASE CONTROL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</a:rPr>
              <a:t>STUDY/RETROSPECTIVE/CASE REFERENT/TROHOC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val 2"/>
          <p:cNvSpPr>
            <a:spLocks noChangeArrowheads="1"/>
          </p:cNvSpPr>
          <p:nvPr/>
        </p:nvSpPr>
        <p:spPr bwMode="auto">
          <a:xfrm>
            <a:off x="6934200" y="3429000"/>
            <a:ext cx="2133600" cy="12954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latin typeface="Agency FB" pitchFamily="34" charset="0"/>
              </a:rPr>
              <a:t>POPULATION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4267200" y="2743200"/>
            <a:ext cx="2438400" cy="6858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>
                <a:solidFill>
                  <a:srgbClr val="7030A0"/>
                </a:solidFill>
                <a:latin typeface="Agency FB" pitchFamily="34" charset="0"/>
              </a:rPr>
              <a:t>CASES </a:t>
            </a:r>
          </a:p>
          <a:p>
            <a:pPr algn="ctr">
              <a:defRPr/>
            </a:pPr>
            <a:r>
              <a:rPr lang="en-US" b="1" dirty="0">
                <a:latin typeface="Agency FB" pitchFamily="34" charset="0"/>
              </a:rPr>
              <a:t>(</a:t>
            </a:r>
            <a:r>
              <a:rPr lang="en-US" b="1" dirty="0" smtClean="0">
                <a:latin typeface="Agency FB" pitchFamily="34" charset="0"/>
              </a:rPr>
              <a:t>PEOPLE </a:t>
            </a:r>
            <a:r>
              <a:rPr lang="en-US" b="1" dirty="0">
                <a:latin typeface="Agency FB" pitchFamily="34" charset="0"/>
              </a:rPr>
              <a:t>WITH </a:t>
            </a:r>
            <a:r>
              <a:rPr lang="en-US" b="1" dirty="0" smtClean="0">
                <a:latin typeface="Agency FB" pitchFamily="34" charset="0"/>
              </a:rPr>
              <a:t>DISEASES)</a:t>
            </a:r>
            <a:endParaRPr lang="en-US" b="1" dirty="0">
              <a:latin typeface="Agency FB" pitchFamily="34" charset="0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4267200" y="4724400"/>
            <a:ext cx="2438400" cy="6858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>
                <a:solidFill>
                  <a:srgbClr val="7030A0"/>
                </a:solidFill>
                <a:latin typeface="Agency FB" pitchFamily="34" charset="0"/>
              </a:rPr>
              <a:t>CONTROLS</a:t>
            </a:r>
          </a:p>
          <a:p>
            <a:pPr algn="ctr">
              <a:defRPr/>
            </a:pPr>
            <a:r>
              <a:rPr lang="en-US" b="1" dirty="0" smtClean="0">
                <a:latin typeface="Agency FB" pitchFamily="34" charset="0"/>
              </a:rPr>
              <a:t>(WITH </a:t>
            </a:r>
            <a:r>
              <a:rPr lang="en-US" b="1" dirty="0">
                <a:latin typeface="Agency FB" pitchFamily="34" charset="0"/>
              </a:rPr>
              <a:t>NO </a:t>
            </a:r>
            <a:r>
              <a:rPr lang="en-US" b="1" dirty="0" smtClean="0">
                <a:latin typeface="Agency FB" pitchFamily="34" charset="0"/>
              </a:rPr>
              <a:t>DISEASES)</a:t>
            </a:r>
            <a:endParaRPr lang="en-US" b="1" dirty="0">
              <a:latin typeface="Agency FB" pitchFamily="34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533400" y="2438400"/>
            <a:ext cx="3124200" cy="5334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latin typeface="Agency FB" pitchFamily="34" charset="0"/>
              </a:rPr>
              <a:t>Exposed (a)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533400" y="3200400"/>
            <a:ext cx="3124200" cy="5334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latin typeface="Agency FB" pitchFamily="34" charset="0"/>
              </a:rPr>
              <a:t>Not exposed (c)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533400" y="4495800"/>
            <a:ext cx="3124200" cy="5334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latin typeface="Agency FB" pitchFamily="34" charset="0"/>
              </a:rPr>
              <a:t>Exposed (b)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533400" y="5181600"/>
            <a:ext cx="3124200" cy="5334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latin typeface="Agency FB" pitchFamily="34" charset="0"/>
              </a:rPr>
              <a:t>Not exposed (d)</a:t>
            </a:r>
          </a:p>
        </p:txBody>
      </p:sp>
      <p:sp>
        <p:nvSpPr>
          <p:cNvPr id="41993" name="Line 10"/>
          <p:cNvSpPr>
            <a:spLocks noChangeShapeType="1"/>
          </p:cNvSpPr>
          <p:nvPr/>
        </p:nvSpPr>
        <p:spPr bwMode="auto">
          <a:xfrm flipH="1" flipV="1">
            <a:off x="5638800" y="3505200"/>
            <a:ext cx="1295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 sz="2000">
              <a:latin typeface="Agency FB" pitchFamily="34" charset="0"/>
            </a:endParaRPr>
          </a:p>
        </p:txBody>
      </p:sp>
      <p:sp>
        <p:nvSpPr>
          <p:cNvPr id="41994" name="Line 11"/>
          <p:cNvSpPr>
            <a:spLocks noChangeShapeType="1"/>
          </p:cNvSpPr>
          <p:nvPr/>
        </p:nvSpPr>
        <p:spPr bwMode="auto">
          <a:xfrm flipH="1">
            <a:off x="5638800" y="4038600"/>
            <a:ext cx="1295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 sz="2000">
              <a:latin typeface="Agency FB" pitchFamily="34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657600" y="2667000"/>
            <a:ext cx="609600" cy="838200"/>
            <a:chOff x="2160" y="1344"/>
            <a:chExt cx="384" cy="528"/>
          </a:xfrm>
          <a:solidFill>
            <a:schemeClr val="bg2">
              <a:lumMod val="75000"/>
            </a:schemeClr>
          </a:solidFill>
        </p:grpSpPr>
        <p:sp>
          <p:nvSpPr>
            <p:cNvPr id="46092" name="Line 12"/>
            <p:cNvSpPr>
              <a:spLocks noChangeShapeType="1"/>
            </p:cNvSpPr>
            <p:nvPr/>
          </p:nvSpPr>
          <p:spPr bwMode="auto">
            <a:xfrm flipH="1" flipV="1">
              <a:off x="2160" y="1344"/>
              <a:ext cx="384" cy="24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IN" sz="2000">
                <a:latin typeface="Agency FB" pitchFamily="34" charset="0"/>
              </a:endParaRPr>
            </a:p>
          </p:txBody>
        </p:sp>
        <p:sp>
          <p:nvSpPr>
            <p:cNvPr id="46093" name="Line 13"/>
            <p:cNvSpPr>
              <a:spLocks noChangeShapeType="1"/>
            </p:cNvSpPr>
            <p:nvPr/>
          </p:nvSpPr>
          <p:spPr bwMode="auto">
            <a:xfrm flipH="1">
              <a:off x="2160" y="1584"/>
              <a:ext cx="384" cy="288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IN" sz="2000">
                <a:latin typeface="Agency FB" pitchFamily="34" charset="0"/>
              </a:endParaRPr>
            </a:p>
          </p:txBody>
        </p:sp>
      </p:grpSp>
      <p:sp>
        <p:nvSpPr>
          <p:cNvPr id="41996" name="Line 15"/>
          <p:cNvSpPr>
            <a:spLocks noChangeShapeType="1"/>
          </p:cNvSpPr>
          <p:nvPr/>
        </p:nvSpPr>
        <p:spPr bwMode="auto">
          <a:xfrm flipH="1" flipV="1">
            <a:off x="3657600" y="2667000"/>
            <a:ext cx="609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 sz="2000">
              <a:latin typeface="Agency FB" pitchFamily="34" charset="0"/>
            </a:endParaRP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657600" y="4648200"/>
            <a:ext cx="609600" cy="838200"/>
            <a:chOff x="2160" y="1344"/>
            <a:chExt cx="384" cy="528"/>
          </a:xfrm>
          <a:solidFill>
            <a:schemeClr val="bg2">
              <a:lumMod val="75000"/>
            </a:schemeClr>
          </a:solidFill>
        </p:grpSpPr>
        <p:sp>
          <p:nvSpPr>
            <p:cNvPr id="46098" name="Line 18"/>
            <p:cNvSpPr>
              <a:spLocks noChangeShapeType="1"/>
            </p:cNvSpPr>
            <p:nvPr/>
          </p:nvSpPr>
          <p:spPr bwMode="auto">
            <a:xfrm flipH="1" flipV="1">
              <a:off x="2160" y="1344"/>
              <a:ext cx="384" cy="24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IN" sz="2000">
                <a:latin typeface="Agency FB" pitchFamily="34" charset="0"/>
              </a:endParaRPr>
            </a:p>
          </p:txBody>
        </p:sp>
        <p:sp>
          <p:nvSpPr>
            <p:cNvPr id="46099" name="Line 19"/>
            <p:cNvSpPr>
              <a:spLocks noChangeShapeType="1"/>
            </p:cNvSpPr>
            <p:nvPr/>
          </p:nvSpPr>
          <p:spPr bwMode="auto">
            <a:xfrm flipH="1">
              <a:off x="2160" y="1584"/>
              <a:ext cx="384" cy="288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IN" sz="2000">
                <a:latin typeface="Agency FB" pitchFamily="34" charset="0"/>
              </a:endParaRPr>
            </a:p>
          </p:txBody>
        </p:sp>
      </p:grpSp>
      <p:sp>
        <p:nvSpPr>
          <p:cNvPr id="41998" name="Line 21"/>
          <p:cNvSpPr>
            <a:spLocks noChangeShapeType="1"/>
          </p:cNvSpPr>
          <p:nvPr/>
        </p:nvSpPr>
        <p:spPr bwMode="auto">
          <a:xfrm>
            <a:off x="1066800" y="1524000"/>
            <a:ext cx="67818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stealth" w="med" len="med"/>
          </a:ln>
        </p:spPr>
        <p:txBody>
          <a:bodyPr/>
          <a:lstStyle/>
          <a:p>
            <a:endParaRPr lang="en-IN" sz="2000">
              <a:latin typeface="Agency FB" pitchFamily="34" charset="0"/>
            </a:endParaRPr>
          </a:p>
        </p:txBody>
      </p:sp>
      <p:sp>
        <p:nvSpPr>
          <p:cNvPr id="41999" name="Line 22"/>
          <p:cNvSpPr>
            <a:spLocks noChangeShapeType="1"/>
          </p:cNvSpPr>
          <p:nvPr/>
        </p:nvSpPr>
        <p:spPr bwMode="auto">
          <a:xfrm flipH="1">
            <a:off x="990600" y="1981200"/>
            <a:ext cx="6781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stealth" w="med" len="med"/>
          </a:ln>
        </p:spPr>
        <p:txBody>
          <a:bodyPr/>
          <a:lstStyle/>
          <a:p>
            <a:endParaRPr lang="en-IN" sz="2000">
              <a:latin typeface="Agency FB" pitchFamily="34" charset="0"/>
            </a:endParaRPr>
          </a:p>
        </p:txBody>
      </p:sp>
      <p:sp>
        <p:nvSpPr>
          <p:cNvPr id="42000" name="Rectangle 23"/>
          <p:cNvSpPr>
            <a:spLocks noChangeArrowheads="1"/>
          </p:cNvSpPr>
          <p:nvPr/>
        </p:nvSpPr>
        <p:spPr bwMode="auto">
          <a:xfrm>
            <a:off x="6172200" y="1143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gency FB" pitchFamily="34" charset="0"/>
              </a:rPr>
              <a:t>TIME</a:t>
            </a:r>
          </a:p>
        </p:txBody>
      </p:sp>
      <p:sp>
        <p:nvSpPr>
          <p:cNvPr id="42001" name="Rectangle 24"/>
          <p:cNvSpPr>
            <a:spLocks noChangeArrowheads="1"/>
          </p:cNvSpPr>
          <p:nvPr/>
        </p:nvSpPr>
        <p:spPr bwMode="auto">
          <a:xfrm>
            <a:off x="1600200" y="16002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gency FB" pitchFamily="34" charset="0"/>
              </a:rPr>
              <a:t>DIRECTION OF ENQUIRY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762000"/>
          <a:ext cx="9144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2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84</TotalTime>
  <Words>754</Words>
  <Application>Microsoft Office PowerPoint</Application>
  <PresentationFormat>On-screen Show (4:3)</PresentationFormat>
  <Paragraphs>170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Theme2</vt:lpstr>
      <vt:lpstr>SIBAR INSTITUTE OF DENTAL SCIENCES</vt:lpstr>
      <vt:lpstr>PowerPoint Presentation</vt:lpstr>
      <vt:lpstr>CASE CONTROL STUDIES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BIAS IN CASE CONTROL STUDY </vt:lpstr>
      <vt:lpstr>ADVANTAGES</vt:lpstr>
      <vt:lpstr>DISADVANTAGES</vt:lpstr>
      <vt:lpstr>CASE CONTROL STUDY VS COHORT STUDY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PARVEEN</dc:creator>
  <cp:lastModifiedBy>IDA ROOM</cp:lastModifiedBy>
  <cp:revision>9</cp:revision>
  <dcterms:created xsi:type="dcterms:W3CDTF">2021-11-25T06:12:08Z</dcterms:created>
  <dcterms:modified xsi:type="dcterms:W3CDTF">2023-07-01T07:34:11Z</dcterms:modified>
</cp:coreProperties>
</file>