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15"/>
  </p:notesMasterIdLst>
  <p:sldIdLst>
    <p:sldId id="270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1866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764E40-2AC5-4BAB-8A30-5552AB36AFAA}" type="datetimeFigureOut">
              <a:rPr lang="en-US" smtClean="0"/>
              <a:pPr/>
              <a:t>21-May-23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2DB398-322F-41CD-AC99-248A8B4EE1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623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email">
              <a:alphaModFix amt="43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EFF3490-33F4-40F2-8B85-D20153581708}" type="datetimeFigureOut">
              <a:rPr lang="en-US" smtClean="0"/>
              <a:pPr/>
              <a:t>21-May-23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79A8C2E-0C79-47E8-8181-B2119835DE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FF3490-33F4-40F2-8B85-D20153581708}" type="datetimeFigureOut">
              <a:rPr lang="en-US" smtClean="0"/>
              <a:pPr/>
              <a:t>21-May-23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9A8C2E-0C79-47E8-8181-B2119835DE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EFF3490-33F4-40F2-8B85-D20153581708}" type="datetimeFigureOut">
              <a:rPr lang="en-US" smtClean="0"/>
              <a:pPr/>
              <a:t>21-May-23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79A8C2E-0C79-47E8-8181-B2119835DE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FF3490-33F4-40F2-8B85-D20153581708}" type="datetimeFigureOut">
              <a:rPr lang="en-US" smtClean="0"/>
              <a:pPr/>
              <a:t>21-May-23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9A8C2E-0C79-47E8-8181-B2119835DE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EFF3490-33F4-40F2-8B85-D20153581708}" type="datetimeFigureOut">
              <a:rPr lang="en-US" smtClean="0"/>
              <a:pPr/>
              <a:t>21-May-23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79A8C2E-0C79-47E8-8181-B2119835DE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FF3490-33F4-40F2-8B85-D20153581708}" type="datetimeFigureOut">
              <a:rPr lang="en-US" smtClean="0"/>
              <a:pPr/>
              <a:t>21-May-23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9A8C2E-0C79-47E8-8181-B2119835DE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FF3490-33F4-40F2-8B85-D20153581708}" type="datetimeFigureOut">
              <a:rPr lang="en-US" smtClean="0"/>
              <a:pPr/>
              <a:t>21-May-23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9A8C2E-0C79-47E8-8181-B2119835DE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FF3490-33F4-40F2-8B85-D20153581708}" type="datetimeFigureOut">
              <a:rPr lang="en-US" smtClean="0"/>
              <a:pPr/>
              <a:t>21-May-23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9A8C2E-0C79-47E8-8181-B2119835DE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EFF3490-33F4-40F2-8B85-D20153581708}" type="datetimeFigureOut">
              <a:rPr lang="en-US" smtClean="0"/>
              <a:pPr/>
              <a:t>21-May-23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9A8C2E-0C79-47E8-8181-B2119835DE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FF3490-33F4-40F2-8B85-D20153581708}" type="datetimeFigureOut">
              <a:rPr lang="en-US" smtClean="0"/>
              <a:pPr/>
              <a:t>21-May-23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9A8C2E-0C79-47E8-8181-B2119835DE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FF3490-33F4-40F2-8B85-D20153581708}" type="datetimeFigureOut">
              <a:rPr lang="en-US" smtClean="0"/>
              <a:pPr/>
              <a:t>21-May-23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9A8C2E-0C79-47E8-8181-B2119835DE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email">
              <a:alphaModFix amt="43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EFF3490-33F4-40F2-8B85-D20153581708}" type="datetimeFigureOut">
              <a:rPr lang="en-US" smtClean="0"/>
              <a:pPr/>
              <a:t>21-May-23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79A8C2E-0C79-47E8-8181-B2119835DE6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0" y="5943600"/>
            <a:ext cx="9144000" cy="10668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IN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SIBAR INSTITUTE OF DENTAL SCIENCES</a:t>
            </a:r>
          </a:p>
          <a:p>
            <a:pPr algn="ctr"/>
            <a:r>
              <a:rPr lang="en-IN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DEPARTMENT OF PERIODONTICS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762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AGING AND PERIODONTIUM</a:t>
            </a:r>
            <a:endParaRPr lang="en-IN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C:\Users\DELL-PC\Downloads\SIBAR Logo copy (1)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0092" y="6002403"/>
            <a:ext cx="860508" cy="855598"/>
          </a:xfrm>
          <a:prstGeom prst="rect">
            <a:avLst/>
          </a:prstGeom>
          <a:noFill/>
        </p:spPr>
      </p:pic>
      <p:pic>
        <p:nvPicPr>
          <p:cNvPr id="8" name="Content Placeholder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755556"/>
            <a:ext cx="9144000" cy="45720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5327556"/>
            <a:ext cx="9144000" cy="6429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 C. 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RAMYA NAGA SHIVANI,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SENIOR LECTURER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20000" cy="762000"/>
          </a:xfrm>
        </p:spPr>
        <p:txBody>
          <a:bodyPr>
            <a:noAutofit/>
          </a:bodyPr>
          <a:lstStyle/>
          <a:p>
            <a:pPr algn="ctr"/>
            <a:r>
              <a:rPr sz="28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IMMUNE AND INFLAMMATORY RESPONSES</a:t>
            </a:r>
            <a:endParaRPr lang="en-US" sz="28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143000"/>
            <a:ext cx="7848600" cy="49530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Age has been recognized as having much less effect in altering the host response 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Differences between young and older individuals can be demonstrated for T and B cells, cytokines, and natural killer cells but not for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polymorphonuclear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cells and macrophage activity.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-76200"/>
            <a:ext cx="7848600" cy="1143000"/>
          </a:xfrm>
        </p:spPr>
        <p:txBody>
          <a:bodyPr>
            <a:noAutofit/>
          </a:bodyPr>
          <a:lstStyle/>
          <a:p>
            <a:pPr algn="ctr"/>
            <a:r>
              <a:rPr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Effects of Aging on the Progression of Periodontal Diseases</a:t>
            </a:r>
            <a:endParaRPr lang="en-US" sz="28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066800"/>
            <a:ext cx="7772400" cy="538893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Older individuals demonstrated a greater inflammatory response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Age is inevitably associated with an increased loss of connective tissue attachment. This is due to cumulative exposure to a number of potentially destructive processes. These exposures might include plaque-associated periodontitis, chronic mechanical trauma from tooth brushing, iatrogenic damage from unfavorable restorative procedures.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52400"/>
            <a:ext cx="7848600" cy="59436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Age is not a true risk factor but a background  or associated factor  for periodontitis. 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risk factor is defined as “any characteristic,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behaviour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, or exposure with an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association to a particular disease. 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Some risk factors, can be modified such as smoking or improved oral hygiene … while other factors cannot be modified, such as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geneticfactors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Smoking  and baseline attachment level of 6 mm or more were significantly associated with the disease progression.</a:t>
            </a:r>
          </a:p>
          <a:p>
            <a:pPr algn="just">
              <a:lnSpc>
                <a:spcPct val="150000"/>
              </a:lnSpc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28600"/>
            <a:ext cx="7772400" cy="762000"/>
          </a:xfrm>
        </p:spPr>
        <p:txBody>
          <a:bodyPr>
            <a:noAutofit/>
          </a:bodyPr>
          <a:lstStyle/>
          <a:p>
            <a:pPr algn="ctr"/>
            <a:r>
              <a:rPr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Aging and the Response to Treatment of the Periodontium</a:t>
            </a:r>
            <a:endParaRPr lang="en-US" sz="28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143000"/>
            <a:ext cx="7848600" cy="546513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successful treatment of periodontitis requires both meticulous home-care plaque control by the patient and meticulous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supragingival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subgingival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debridement by the therapist.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Without effective periodontal therapy, progression of diseases might be faster with increasing age.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8534400" cy="990600"/>
          </a:xfrm>
        </p:spPr>
        <p:txBody>
          <a:bodyPr>
            <a:normAutofit/>
          </a:bodyPr>
          <a:lstStyle/>
          <a:p>
            <a:pPr algn="just"/>
            <a:r>
              <a:rPr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Effects of Aging on the Periodontium</a:t>
            </a:r>
            <a:endParaRPr lang="en-US" sz="28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295400"/>
            <a:ext cx="7924800" cy="48768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Gingival Epithelium:</a:t>
            </a:r>
          </a:p>
          <a:p>
            <a:pPr algn="just"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Thinning and decreased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keratinization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of epithelium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Increase in epithelial permeability to bacterial antigens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Decreased resistance to functional trauma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Flattening of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retepegs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altered cell density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Migration of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junctional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epithelium apically causing  gingival recession</a:t>
            </a:r>
          </a:p>
          <a:p>
            <a:pPr algn="just">
              <a:buFont typeface="Wingdings" pitchFamily="2" charset="2"/>
              <a:buChar char="Ø"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sz="28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elationship with gingival margin</a:t>
            </a:r>
            <a:endParaRPr lang="en-US" sz="28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scan000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400" y="914400"/>
            <a:ext cx="7975600" cy="581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-76200"/>
            <a:ext cx="8229600" cy="990600"/>
          </a:xfrm>
        </p:spPr>
        <p:txBody>
          <a:bodyPr>
            <a:normAutofit/>
          </a:bodyPr>
          <a:lstStyle/>
          <a:p>
            <a:r>
              <a:rPr sz="3200" b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GINGIVAL CONNECTIVE TISSUE</a:t>
            </a:r>
            <a:endParaRPr lang="en-US" sz="3200" b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7696200" cy="48768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Coarser and denser gingival connective  tissue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Qualitative and quantitative changes to collagen include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rate of conversion of soluble to insoluble collagen, 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mechanical strength, and 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denaturing temperature. 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These results indicate increased collagen stabilization caused by changes in the macromolecular conformation.</a:t>
            </a:r>
          </a:p>
          <a:p>
            <a:pPr>
              <a:lnSpc>
                <a:spcPct val="150000"/>
              </a:lnSpc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Up Arrow 4"/>
          <p:cNvSpPr/>
          <p:nvPr/>
        </p:nvSpPr>
        <p:spPr>
          <a:xfrm>
            <a:off x="1447800" y="2590800"/>
            <a:ext cx="228600" cy="4450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Up Arrow 5"/>
          <p:cNvSpPr/>
          <p:nvPr/>
        </p:nvSpPr>
        <p:spPr>
          <a:xfrm>
            <a:off x="1447800" y="3200400"/>
            <a:ext cx="228600" cy="4450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Up Arrow 6"/>
          <p:cNvSpPr/>
          <p:nvPr/>
        </p:nvSpPr>
        <p:spPr>
          <a:xfrm>
            <a:off x="1447800" y="3810000"/>
            <a:ext cx="228600" cy="4450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sz="28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PERIODONTAL LIGAMENT</a:t>
            </a:r>
            <a:endParaRPr lang="en-US" sz="28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Decreased numbers of fibroblasts 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Decreased organic matrix production 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Decreased epithelial cell rests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Increased amounts of elastic fiber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Changes in the width of periodontal ligament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90600" y="0"/>
            <a:ext cx="6477000" cy="997527"/>
          </a:xfrm>
        </p:spPr>
        <p:txBody>
          <a:bodyPr>
            <a:normAutofit/>
          </a:bodyPr>
          <a:lstStyle/>
          <a:p>
            <a:pPr algn="ctr"/>
            <a:r>
              <a:rPr sz="28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CEMENTUM</a:t>
            </a:r>
            <a:endParaRPr lang="en-US" sz="28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295400"/>
            <a:ext cx="8229600" cy="4876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Increase in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cemental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width 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Increase may be 5 to 10 times with increasing age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Increase in width is greater apically and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lingually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00200" y="152400"/>
            <a:ext cx="6096000" cy="533400"/>
          </a:xfrm>
        </p:spPr>
        <p:txBody>
          <a:bodyPr>
            <a:normAutofit/>
          </a:bodyPr>
          <a:lstStyle/>
          <a:p>
            <a:pPr algn="ctr"/>
            <a:r>
              <a:rPr sz="28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ALVEOLAR BONE</a:t>
            </a:r>
            <a:endParaRPr lang="en-US" sz="28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990600"/>
            <a:ext cx="7924800" cy="48006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More irregular periodontal surface of bone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Less regular insertion of collagen fibers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Although age is a risk factor for the bone mass reductions in osteoporosis, it is not causative and therefore should be distinguished from physiologic aging processes. 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Healing rate of bone in extraction sockets appears to be unaffected by increasing age.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Success of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osseointegrated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dental implants, which relies on intact bone healing responses, does not appear to be age related.</a:t>
            </a: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sz="28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BACTERIAL PLAQUE</a:t>
            </a:r>
            <a:endParaRPr lang="en-US" sz="28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1219200"/>
            <a:ext cx="8001000" cy="48768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Dentogingival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plaque accumulation increases with  increase in age which is due to</a:t>
            </a:r>
          </a:p>
          <a:p>
            <a:pPr algn="just">
              <a:lnSpc>
                <a:spcPct val="150000"/>
              </a:lnSpc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Increase in hard tissue surface area as a result   of gingival recession and 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The surface characteristics of the exposed root surface as a substrate for plaque formation compared with enamel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381000"/>
            <a:ext cx="7848600" cy="57912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supragingival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plaque, no real qualitative differences have been shown for plaque  composition.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subgingival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plaque, increased numbers of enteric rods and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pseudomonads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in older adults. carriage of these species among older adults.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With increase in age, there is increased role for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Porphyromonas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gingivalis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and a decreased role for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Aggregatibacter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actinomycetemcomitans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846</TotalTime>
  <Words>595</Words>
  <Application>Microsoft Office PowerPoint</Application>
  <PresentationFormat>On-screen Show (4:3)</PresentationFormat>
  <Paragraphs>64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Opulent</vt:lpstr>
      <vt:lpstr>PowerPoint Presentation</vt:lpstr>
      <vt:lpstr>Effects of Aging on the Periodontium</vt:lpstr>
      <vt:lpstr>Relationship with gingival margin</vt:lpstr>
      <vt:lpstr>GINGIVAL CONNECTIVE TISSUE</vt:lpstr>
      <vt:lpstr>PERIODONTAL LIGAMENT</vt:lpstr>
      <vt:lpstr>CEMENTUM</vt:lpstr>
      <vt:lpstr>ALVEOLAR BONE</vt:lpstr>
      <vt:lpstr>BACTERIAL PLAQUE</vt:lpstr>
      <vt:lpstr>PowerPoint Presentation</vt:lpstr>
      <vt:lpstr>IMMUNE AND INFLAMMATORY RESPONSES</vt:lpstr>
      <vt:lpstr>Effects of Aging on the Progression of Periodontal Diseases</vt:lpstr>
      <vt:lpstr>PowerPoint Presentation</vt:lpstr>
      <vt:lpstr>Aging and the Response to Treatment of the Periodontium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Aging and the periodontium</dc:title>
  <dc:creator>ram</dc:creator>
  <cp:lastModifiedBy>IDA ROOM</cp:lastModifiedBy>
  <cp:revision>42</cp:revision>
  <dcterms:created xsi:type="dcterms:W3CDTF">2014-08-14T13:40:05Z</dcterms:created>
  <dcterms:modified xsi:type="dcterms:W3CDTF">2023-05-21T07:51:15Z</dcterms:modified>
</cp:coreProperties>
</file>