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5"/>
  </p:notesMasterIdLst>
  <p:sldIdLst>
    <p:sldId id="256" r:id="rId2"/>
    <p:sldId id="329" r:id="rId3"/>
    <p:sldId id="330" r:id="rId4"/>
    <p:sldId id="331" r:id="rId5"/>
    <p:sldId id="257" r:id="rId6"/>
    <p:sldId id="258" r:id="rId7"/>
    <p:sldId id="260" r:id="rId8"/>
    <p:sldId id="261" r:id="rId9"/>
    <p:sldId id="262" r:id="rId10"/>
    <p:sldId id="274" r:id="rId11"/>
    <p:sldId id="263" r:id="rId12"/>
    <p:sldId id="267" r:id="rId13"/>
    <p:sldId id="332" r:id="rId14"/>
    <p:sldId id="268" r:id="rId15"/>
    <p:sldId id="269" r:id="rId16"/>
    <p:sldId id="270" r:id="rId17"/>
    <p:sldId id="271" r:id="rId18"/>
    <p:sldId id="339" r:id="rId19"/>
    <p:sldId id="334" r:id="rId20"/>
    <p:sldId id="275" r:id="rId21"/>
    <p:sldId id="276" r:id="rId22"/>
    <p:sldId id="277" r:id="rId23"/>
    <p:sldId id="335" r:id="rId24"/>
    <p:sldId id="278" r:id="rId25"/>
    <p:sldId id="279" r:id="rId26"/>
    <p:sldId id="325" r:id="rId27"/>
    <p:sldId id="326" r:id="rId28"/>
    <p:sldId id="281" r:id="rId29"/>
    <p:sldId id="341" r:id="rId30"/>
    <p:sldId id="282" r:id="rId31"/>
    <p:sldId id="283" r:id="rId32"/>
    <p:sldId id="284" r:id="rId33"/>
    <p:sldId id="291" r:id="rId34"/>
    <p:sldId id="366" r:id="rId35"/>
    <p:sldId id="285" r:id="rId36"/>
    <p:sldId id="286" r:id="rId37"/>
    <p:sldId id="287" r:id="rId38"/>
    <p:sldId id="288" r:id="rId39"/>
    <p:sldId id="289" r:id="rId40"/>
    <p:sldId id="290" r:id="rId41"/>
    <p:sldId id="292" r:id="rId42"/>
    <p:sldId id="293" r:id="rId43"/>
    <p:sldId id="294" r:id="rId44"/>
    <p:sldId id="295" r:id="rId45"/>
    <p:sldId id="336" r:id="rId46"/>
    <p:sldId id="337" r:id="rId47"/>
    <p:sldId id="348" r:id="rId48"/>
    <p:sldId id="370" r:id="rId49"/>
    <p:sldId id="369" r:id="rId50"/>
    <p:sldId id="363" r:id="rId51"/>
    <p:sldId id="296" r:id="rId52"/>
    <p:sldId id="297" r:id="rId53"/>
    <p:sldId id="298" r:id="rId54"/>
    <p:sldId id="365" r:id="rId55"/>
    <p:sldId id="299" r:id="rId56"/>
    <p:sldId id="300" r:id="rId57"/>
    <p:sldId id="301" r:id="rId58"/>
    <p:sldId id="302" r:id="rId59"/>
    <p:sldId id="342" r:id="rId60"/>
    <p:sldId id="303" r:id="rId61"/>
    <p:sldId id="304" r:id="rId62"/>
    <p:sldId id="343" r:id="rId63"/>
    <p:sldId id="344" r:id="rId64"/>
    <p:sldId id="305" r:id="rId65"/>
    <p:sldId id="306" r:id="rId66"/>
    <p:sldId id="307" r:id="rId67"/>
    <p:sldId id="309" r:id="rId68"/>
    <p:sldId id="310" r:id="rId69"/>
    <p:sldId id="311" r:id="rId70"/>
    <p:sldId id="313" r:id="rId71"/>
    <p:sldId id="327" r:id="rId72"/>
    <p:sldId id="314" r:id="rId73"/>
    <p:sldId id="315" r:id="rId74"/>
    <p:sldId id="316" r:id="rId75"/>
    <p:sldId id="317" r:id="rId76"/>
    <p:sldId id="318" r:id="rId77"/>
    <p:sldId id="319" r:id="rId78"/>
    <p:sldId id="328" r:id="rId79"/>
    <p:sldId id="320" r:id="rId80"/>
    <p:sldId id="321" r:id="rId81"/>
    <p:sldId id="322" r:id="rId82"/>
    <p:sldId id="372" r:id="rId83"/>
    <p:sldId id="371" r:id="rId8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85484" autoAdjust="0"/>
  </p:normalViewPr>
  <p:slideViewPr>
    <p:cSldViewPr>
      <p:cViewPr varScale="1">
        <p:scale>
          <a:sx n="95" d="100"/>
          <a:sy n="95" d="100"/>
        </p:scale>
        <p:origin x="-20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3621A8-83A2-4884-BD2B-6748683F58A1}" type="datetimeFigureOut">
              <a:rPr lang="en-US" smtClean="0"/>
              <a:pPr/>
              <a:t>21-May-23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5F300C-B876-4463-80AF-2972794DF7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978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When the foot control is activated, compressed air flows through the control box and is carried by flexible hose to the back of the </a:t>
            </a:r>
            <a:r>
              <a:rPr lang="en-US" dirty="0" err="1" smtClean="0">
                <a:solidFill>
                  <a:schemeClr val="bg1"/>
                </a:solidFill>
              </a:rPr>
              <a:t>handpiece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From here, the air is directed to the head of the </a:t>
            </a:r>
            <a:r>
              <a:rPr lang="en-US" dirty="0" err="1" smtClean="0">
                <a:solidFill>
                  <a:schemeClr val="bg1"/>
                </a:solidFill>
              </a:rPr>
              <a:t>handpiece</a:t>
            </a:r>
            <a:r>
              <a:rPr lang="en-US" dirty="0" smtClean="0">
                <a:solidFill>
                  <a:schemeClr val="bg1"/>
                </a:solidFill>
              </a:rPr>
              <a:t> and is blown against the blades of a small turbine to produce rotation while the greater part is exhausted at the back of the </a:t>
            </a:r>
            <a:r>
              <a:rPr lang="en-US" dirty="0" err="1" smtClean="0">
                <a:solidFill>
                  <a:schemeClr val="bg1"/>
                </a:solidFill>
              </a:rPr>
              <a:t>handpiece</a:t>
            </a:r>
            <a:r>
              <a:rPr lang="en-US" dirty="0" smtClean="0">
                <a:solidFill>
                  <a:schemeClr val="bg1"/>
                </a:solidFill>
              </a:rPr>
              <a:t> or returned to the control box.</a:t>
            </a: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F300C-B876-4463-80AF-2972794DF70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F300C-B876-4463-80AF-2972794DF703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u="sng" dirty="0" smtClean="0">
                <a:solidFill>
                  <a:srgbClr val="FF0000"/>
                </a:solidFill>
              </a:rPr>
              <a:t>1.Straight  </a:t>
            </a:r>
            <a:r>
              <a:rPr lang="en-US" u="sng" dirty="0" err="1" smtClean="0">
                <a:solidFill>
                  <a:srgbClr val="FF0000"/>
                </a:solidFill>
              </a:rPr>
              <a:t>handpiece</a:t>
            </a:r>
            <a:r>
              <a:rPr lang="en-US" u="sng" dirty="0" smtClean="0">
                <a:solidFill>
                  <a:srgbClr val="FF0000"/>
                </a:solidFill>
              </a:rPr>
              <a:t> shank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u="sng" dirty="0" smtClean="0">
                <a:solidFill>
                  <a:srgbClr val="FF0000"/>
                </a:solidFill>
              </a:rPr>
              <a:t>2.</a:t>
            </a:r>
            <a:r>
              <a:rPr lang="en-US" sz="1200" u="sng" dirty="0" smtClean="0">
                <a:solidFill>
                  <a:srgbClr val="FF0000"/>
                </a:solidFill>
                <a:effectLst/>
                <a:latin typeface="Book Antiqua" pitchFamily="18" charset="0"/>
              </a:rPr>
              <a:t> Latch type angle </a:t>
            </a:r>
            <a:r>
              <a:rPr lang="en-US" sz="1200" u="sng" dirty="0" err="1" smtClean="0">
                <a:solidFill>
                  <a:srgbClr val="FF0000"/>
                </a:solidFill>
                <a:effectLst/>
                <a:latin typeface="Book Antiqua" pitchFamily="18" charset="0"/>
              </a:rPr>
              <a:t>handpiece</a:t>
            </a:r>
            <a:r>
              <a:rPr lang="en-US" sz="1200" u="sng" dirty="0" smtClean="0">
                <a:solidFill>
                  <a:srgbClr val="FF0000"/>
                </a:solidFill>
                <a:effectLst/>
                <a:latin typeface="Book Antiqua" pitchFamily="18" charset="0"/>
              </a:rPr>
              <a:t> shank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sng" dirty="0" smtClean="0">
                <a:solidFill>
                  <a:srgbClr val="FF0000"/>
                </a:solidFill>
                <a:effectLst/>
                <a:latin typeface="Book Antiqua" pitchFamily="18" charset="0"/>
              </a:rPr>
              <a:t>3. Friction grip angle </a:t>
            </a:r>
            <a:r>
              <a:rPr lang="en-US" sz="1200" u="sng" dirty="0" err="1" smtClean="0">
                <a:solidFill>
                  <a:srgbClr val="FF0000"/>
                </a:solidFill>
                <a:effectLst/>
                <a:latin typeface="Book Antiqua" pitchFamily="18" charset="0"/>
              </a:rPr>
              <a:t>handpiece</a:t>
            </a:r>
            <a:r>
              <a:rPr lang="en-US" sz="1200" u="sng" dirty="0" smtClean="0">
                <a:solidFill>
                  <a:srgbClr val="FF0000"/>
                </a:solidFill>
                <a:effectLst/>
                <a:latin typeface="Book Antiqua" pitchFamily="18" charset="0"/>
              </a:rPr>
              <a:t> shank</a:t>
            </a:r>
            <a:endParaRPr lang="en-US" u="sng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F300C-B876-4463-80AF-2972794DF703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- not effective in cutting enamel.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F300C-B876-4463-80AF-2972794DF703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Spiral </a:t>
            </a:r>
            <a:r>
              <a:rPr lang="en-US" dirty="0" err="1" smtClean="0"/>
              <a:t>angle:Burs</a:t>
            </a:r>
            <a:r>
              <a:rPr lang="en-US" dirty="0" smtClean="0"/>
              <a:t> with small spiral angles preferred at high </a:t>
            </a:r>
            <a:r>
              <a:rPr lang="en-US" dirty="0" err="1" smtClean="0"/>
              <a:t>speed.Produces</a:t>
            </a:r>
            <a:r>
              <a:rPr lang="en-US" baseline="0" dirty="0" smtClean="0"/>
              <a:t> smooth wall.</a:t>
            </a:r>
            <a:endParaRPr lang="en-US" dirty="0" smtClean="0"/>
          </a:p>
          <a:p>
            <a:r>
              <a:rPr lang="en-US" dirty="0" err="1" smtClean="0"/>
              <a:t>Crosscuts:Notches</a:t>
            </a:r>
            <a:r>
              <a:rPr lang="en-US" dirty="0" smtClean="0"/>
              <a:t> in blade </a:t>
            </a:r>
            <a:r>
              <a:rPr lang="en-US" dirty="0" err="1" smtClean="0"/>
              <a:t>edges.Necessary</a:t>
            </a:r>
            <a:r>
              <a:rPr lang="en-US" dirty="0" smtClean="0"/>
              <a:t> at low speeds to improve cutting efficiency</a:t>
            </a:r>
            <a:r>
              <a:rPr lang="en-US" baseline="0" dirty="0" smtClean="0"/>
              <a:t> of bur. But, at high speeds produce rough surfaces…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F300C-B876-4463-80AF-2972794DF703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>
                <a:solidFill>
                  <a:schemeClr val="bg1"/>
                </a:solidFill>
              </a:rPr>
              <a:t>-ote</a:t>
            </a:r>
            <a:r>
              <a:rPr lang="en-US" dirty="0" smtClean="0">
                <a:solidFill>
                  <a:schemeClr val="bg1"/>
                </a:solidFill>
              </a:rPr>
              <a:t>: Carbide burs</a:t>
            </a:r>
            <a:r>
              <a:rPr lang="en-US" baseline="0" dirty="0" smtClean="0">
                <a:solidFill>
                  <a:schemeClr val="bg1"/>
                </a:solidFill>
              </a:rPr>
              <a:t> are made with slight –</a:t>
            </a:r>
            <a:r>
              <a:rPr lang="en-US" baseline="0" dirty="0" err="1" smtClean="0">
                <a:solidFill>
                  <a:schemeClr val="bg1"/>
                </a:solidFill>
              </a:rPr>
              <a:t>ve</a:t>
            </a:r>
            <a:r>
              <a:rPr lang="en-US" baseline="0" dirty="0" smtClean="0">
                <a:solidFill>
                  <a:schemeClr val="bg1"/>
                </a:solidFill>
              </a:rPr>
              <a:t> rake angle.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F300C-B876-4463-80AF-2972794DF703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Clearance faces </a:t>
            </a:r>
            <a:r>
              <a:rPr lang="en-US" dirty="0" smtClean="0">
                <a:solidFill>
                  <a:schemeClr val="bg1"/>
                </a:solidFill>
              </a:rPr>
              <a:t>are curved (</a:t>
            </a:r>
            <a:r>
              <a:rPr lang="en-US" dirty="0" smtClean="0">
                <a:solidFill>
                  <a:srgbClr val="FF0000"/>
                </a:solidFill>
              </a:rPr>
              <a:t>radial clearance</a:t>
            </a:r>
            <a:r>
              <a:rPr lang="en-US" dirty="0" smtClean="0">
                <a:solidFill>
                  <a:schemeClr val="bg1"/>
                </a:solidFill>
              </a:rPr>
              <a:t>) or provided with </a:t>
            </a:r>
            <a:r>
              <a:rPr lang="en-US" dirty="0" smtClean="0">
                <a:solidFill>
                  <a:srgbClr val="FF0000"/>
                </a:solidFill>
              </a:rPr>
              <a:t>land</a:t>
            </a:r>
            <a:r>
              <a:rPr lang="en-US" dirty="0" smtClean="0">
                <a:solidFill>
                  <a:schemeClr val="bg1"/>
                </a:solidFill>
              </a:rPr>
              <a:t> to </a:t>
            </a:r>
            <a:r>
              <a:rPr lang="en-US" baseline="0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allow better clearance space.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F300C-B876-4463-80AF-2972794DF703}" type="slidenum">
              <a:rPr lang="en-US" smtClean="0"/>
              <a:pPr/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bg1"/>
                </a:solidFill>
              </a:rPr>
              <a:t>St steel burs:(good tactile sense, not have side cutting effect).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F300C-B876-4463-80AF-2972794DF703}" type="slidenum">
              <a:rPr lang="en-US" smtClean="0"/>
              <a:pPr/>
              <a:t>70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Speed refers to magnitude of velocity without any direction of motion.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F300C-B876-4463-80AF-2972794DF703}" type="slidenum">
              <a:rPr lang="en-US" smtClean="0"/>
              <a:pPr/>
              <a:t>77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18FBC-9E2F-4069-812D-DC612F241CC7}" type="datetimeFigureOut">
              <a:rPr lang="en-US" smtClean="0"/>
              <a:pPr/>
              <a:t>21-May-23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C14BA-D8DD-4AFB-A680-94327CEBBF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18FBC-9E2F-4069-812D-DC612F241CC7}" type="datetimeFigureOut">
              <a:rPr lang="en-US" smtClean="0"/>
              <a:pPr/>
              <a:t>21-May-23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C14BA-D8DD-4AFB-A680-94327CEBBF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18FBC-9E2F-4069-812D-DC612F241CC7}" type="datetimeFigureOut">
              <a:rPr lang="en-US" smtClean="0"/>
              <a:pPr/>
              <a:t>21-May-23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C14BA-D8DD-4AFB-A680-94327CEBBF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18FBC-9E2F-4069-812D-DC612F241CC7}" type="datetimeFigureOut">
              <a:rPr lang="en-US" smtClean="0"/>
              <a:pPr/>
              <a:t>21-May-23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C14BA-D8DD-4AFB-A680-94327CEBBF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18FBC-9E2F-4069-812D-DC612F241CC7}" type="datetimeFigureOut">
              <a:rPr lang="en-US" smtClean="0"/>
              <a:pPr/>
              <a:t>21-May-23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4BC14BA-D8DD-4AFB-A680-94327CEBBF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18FBC-9E2F-4069-812D-DC612F241CC7}" type="datetimeFigureOut">
              <a:rPr lang="en-US" smtClean="0"/>
              <a:pPr/>
              <a:t>21-May-23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C14BA-D8DD-4AFB-A680-94327CEBBF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18FBC-9E2F-4069-812D-DC612F241CC7}" type="datetimeFigureOut">
              <a:rPr lang="en-US" smtClean="0"/>
              <a:pPr/>
              <a:t>21-May-23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C14BA-D8DD-4AFB-A680-94327CEBBF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18FBC-9E2F-4069-812D-DC612F241CC7}" type="datetimeFigureOut">
              <a:rPr lang="en-US" smtClean="0"/>
              <a:pPr/>
              <a:t>21-May-23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C14BA-D8DD-4AFB-A680-94327CEBBF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18FBC-9E2F-4069-812D-DC612F241CC7}" type="datetimeFigureOut">
              <a:rPr lang="en-US" smtClean="0"/>
              <a:pPr/>
              <a:t>21-May-23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C14BA-D8DD-4AFB-A680-94327CEBBF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18FBC-9E2F-4069-812D-DC612F241CC7}" type="datetimeFigureOut">
              <a:rPr lang="en-US" smtClean="0"/>
              <a:pPr/>
              <a:t>21-May-23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C14BA-D8DD-4AFB-A680-94327CEBBF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18FBC-9E2F-4069-812D-DC612F241CC7}" type="datetimeFigureOut">
              <a:rPr lang="en-US" smtClean="0"/>
              <a:pPr/>
              <a:t>21-May-23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C14BA-D8DD-4AFB-A680-94327CEBBF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EB18FBC-9E2F-4069-812D-DC612F241CC7}" type="datetimeFigureOut">
              <a:rPr lang="en-US" smtClean="0"/>
              <a:pPr/>
              <a:t>21-May-23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4BC14BA-D8DD-4AFB-A680-94327CEBBF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53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gif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43200"/>
            <a:ext cx="8229600" cy="25146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/>
            </a:r>
            <a:br>
              <a:rPr lang="en-US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</a:br>
            <a:r>
              <a:rPr lang="en-US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/>
            </a:r>
            <a:br>
              <a:rPr lang="en-US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</a:br>
            <a:r>
              <a:rPr lang="en-US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ROTARY INSTRUMENTS IN OPERATIVE DETISTRY</a:t>
            </a:r>
            <a:r>
              <a:rPr lang="en-US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</a:br>
            <a:endParaRPr lang="en-US" dirty="0">
              <a:solidFill>
                <a:srgbClr val="C0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1200" y="0"/>
            <a:ext cx="5791200" cy="708025"/>
          </a:xfrm>
          <a:prstGeom prst="rect">
            <a:avLst/>
          </a:prstGeom>
          <a:solidFill>
            <a:srgbClr val="66FF33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SIBAR INSTITUTE OF DENTAL SCIENCES,GUNTUR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0" y="1371600"/>
            <a:ext cx="4953000" cy="954107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/>
              <a:t>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DEPARTMENT OF CONSERVATIVE </a:t>
            </a:r>
          </a:p>
          <a:p>
            <a:pPr algn="ctr"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DENTISTRY AND ENDODONTICS</a:t>
            </a:r>
          </a:p>
          <a:p>
            <a:pPr algn="ctr">
              <a:defRPr/>
            </a:pPr>
            <a:endParaRPr lang="en-US" dirty="0"/>
          </a:p>
        </p:txBody>
      </p:sp>
      <p:pic>
        <p:nvPicPr>
          <p:cNvPr id="6" name="Picture 5" descr="C:\Users\nagesh\Desktop\IMG-20201215-WA0020.jpg"/>
          <p:cNvPicPr/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0" y="0"/>
            <a:ext cx="1487150" cy="18426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8"/>
          <p:cNvSpPr txBox="1"/>
          <p:nvPr/>
        </p:nvSpPr>
        <p:spPr>
          <a:xfrm>
            <a:off x="5638800" y="5334000"/>
            <a:ext cx="2819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chemeClr val="bg1"/>
                </a:solidFill>
              </a:rPr>
              <a:t>Dr. V. SUJANA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PROFESSOR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Parts of Dental Hand Piece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5105400" cy="470916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b="1" i="1" dirty="0" smtClean="0">
                <a:solidFill>
                  <a:srgbClr val="FFFF00"/>
                </a:solidFill>
              </a:rPr>
              <a:t>Head</a:t>
            </a:r>
            <a:r>
              <a:rPr lang="en-US" dirty="0" smtClean="0"/>
              <a:t> – </a:t>
            </a:r>
            <a:r>
              <a:rPr lang="en-US" dirty="0" smtClean="0">
                <a:solidFill>
                  <a:schemeClr val="bg1"/>
                </a:solidFill>
              </a:rPr>
              <a:t>the head is the end of the hand piece that holds the rotary </a:t>
            </a:r>
            <a:r>
              <a:rPr lang="en-US" dirty="0" err="1" smtClean="0">
                <a:solidFill>
                  <a:schemeClr val="bg1"/>
                </a:solidFill>
              </a:rPr>
              <a:t>instruments,such</a:t>
            </a:r>
            <a:r>
              <a:rPr lang="en-US" dirty="0" smtClean="0">
                <a:solidFill>
                  <a:schemeClr val="bg1"/>
                </a:solidFill>
              </a:rPr>
              <a:t> as burs.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b="1" i="1" dirty="0" smtClean="0">
                <a:solidFill>
                  <a:srgbClr val="FFFF00"/>
                </a:solidFill>
              </a:rPr>
              <a:t>Shank</a:t>
            </a:r>
            <a:r>
              <a:rPr lang="en-US" dirty="0" smtClean="0"/>
              <a:t> – </a:t>
            </a:r>
            <a:r>
              <a:rPr lang="en-US" dirty="0" smtClean="0">
                <a:solidFill>
                  <a:schemeClr val="bg1"/>
                </a:solidFill>
              </a:rPr>
              <a:t>the shank is the </a:t>
            </a:r>
            <a:r>
              <a:rPr lang="en-US" dirty="0" smtClean="0">
                <a:solidFill>
                  <a:srgbClr val="FF0000"/>
                </a:solidFill>
              </a:rPr>
              <a:t>handle portion </a:t>
            </a:r>
            <a:r>
              <a:rPr lang="en-US" dirty="0" smtClean="0">
                <a:solidFill>
                  <a:schemeClr val="bg1"/>
                </a:solidFill>
              </a:rPr>
              <a:t>of the hand piece.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b="1" i="1" dirty="0" smtClean="0">
                <a:solidFill>
                  <a:srgbClr val="FFFF00"/>
                </a:solidFill>
              </a:rPr>
              <a:t>Connecting end</a:t>
            </a:r>
            <a:r>
              <a:rPr lang="en-US" dirty="0" smtClean="0"/>
              <a:t> – </a:t>
            </a:r>
            <a:r>
              <a:rPr lang="en-US" dirty="0" smtClean="0">
                <a:solidFill>
                  <a:schemeClr val="bg1"/>
                </a:solidFill>
              </a:rPr>
              <a:t>the connecting end is where the hand piece attaches to the power source of the motor.</a:t>
            </a:r>
          </a:p>
          <a:p>
            <a:endParaRPr lang="en-US" dirty="0"/>
          </a:p>
        </p:txBody>
      </p:sp>
      <p:pic>
        <p:nvPicPr>
          <p:cNvPr id="4" name="Picture 1" descr="C:\Users\Priya Baskar\Pictures\Air-Turbine-Push-Button-High-Speed-Handpiec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1" y="1752600"/>
            <a:ext cx="3962399" cy="4267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Classification of </a:t>
            </a:r>
            <a:r>
              <a:rPr lang="en-US" dirty="0" err="1" smtClean="0">
                <a:solidFill>
                  <a:srgbClr val="FF0000"/>
                </a:solidFill>
              </a:rPr>
              <a:t>Handpieces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  </a:t>
            </a:r>
            <a:r>
              <a:rPr lang="en-US" dirty="0" smtClean="0">
                <a:solidFill>
                  <a:srgbClr val="0070C0"/>
                </a:solidFill>
              </a:rPr>
              <a:t>1)</a:t>
            </a:r>
            <a:r>
              <a:rPr lang="en-US" dirty="0" smtClean="0">
                <a:solidFill>
                  <a:srgbClr val="0070C0"/>
                </a:solidFill>
                <a:cs typeface="Arial" charset="0"/>
              </a:rPr>
              <a:t>According to Driving mechanism</a:t>
            </a:r>
          </a:p>
          <a:p>
            <a:pPr lvl="1">
              <a:buClr>
                <a:srgbClr val="FF0000"/>
              </a:buClr>
              <a:buFontTx/>
              <a:buChar char="•"/>
            </a:pPr>
            <a:r>
              <a:rPr lang="en-US" dirty="0" smtClean="0">
                <a:solidFill>
                  <a:schemeClr val="bg1"/>
                </a:solidFill>
                <a:cs typeface="Arial" charset="0"/>
              </a:rPr>
              <a:t>Gear driven hand piece</a:t>
            </a:r>
          </a:p>
          <a:p>
            <a:pPr lvl="1">
              <a:buClr>
                <a:srgbClr val="FF0000"/>
              </a:buClr>
              <a:buFontTx/>
              <a:buChar char="•"/>
            </a:pPr>
            <a:r>
              <a:rPr lang="en-US" dirty="0" smtClean="0">
                <a:solidFill>
                  <a:schemeClr val="bg1"/>
                </a:solidFill>
                <a:cs typeface="Arial" charset="0"/>
              </a:rPr>
              <a:t>Water driven hand piece</a:t>
            </a:r>
          </a:p>
          <a:p>
            <a:pPr lvl="1">
              <a:buClr>
                <a:srgbClr val="FF0000"/>
              </a:buClr>
              <a:buFontTx/>
              <a:buChar char="•"/>
            </a:pPr>
            <a:r>
              <a:rPr lang="en-US" dirty="0" smtClean="0">
                <a:solidFill>
                  <a:schemeClr val="bg1"/>
                </a:solidFill>
                <a:cs typeface="Arial" charset="0"/>
              </a:rPr>
              <a:t>Belt driven hand piece</a:t>
            </a:r>
          </a:p>
          <a:p>
            <a:pPr lvl="1">
              <a:buClr>
                <a:srgbClr val="FF0000"/>
              </a:buClr>
              <a:buFontTx/>
              <a:buChar char="•"/>
            </a:pP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Air driven hand piece</a:t>
            </a:r>
          </a:p>
          <a:p>
            <a:pPr marL="457200" lvl="1" indent="0">
              <a:buClr>
                <a:srgbClr val="FF0000"/>
              </a:buClr>
              <a:buNone/>
            </a:pPr>
            <a:endParaRPr lang="en-US" dirty="0" smtClean="0">
              <a:cs typeface="Times New Roman" pitchFamily="18" charset="0"/>
            </a:endParaRPr>
          </a:p>
          <a:p>
            <a:pPr marL="457200" lvl="1" indent="0">
              <a:buClr>
                <a:srgbClr val="FF0000"/>
              </a:buClr>
              <a:buNone/>
            </a:pPr>
            <a:r>
              <a:rPr lang="en-US" sz="2800" dirty="0" smtClean="0">
                <a:solidFill>
                  <a:srgbClr val="0070C0"/>
                </a:solidFill>
                <a:cs typeface="Times New Roman" pitchFamily="18" charset="0"/>
              </a:rPr>
              <a:t>2)</a:t>
            </a:r>
            <a:r>
              <a:rPr lang="en-US" sz="2800" dirty="0" smtClean="0">
                <a:solidFill>
                  <a:srgbClr val="0070C0"/>
                </a:solidFill>
                <a:cs typeface="Arial" charset="0"/>
              </a:rPr>
              <a:t> Depending upon Angulations</a:t>
            </a:r>
          </a:p>
          <a:p>
            <a:pPr lvl="1">
              <a:buClr>
                <a:srgbClr val="FF0000"/>
              </a:buClr>
              <a:buFontTx/>
              <a:buChar char="•"/>
            </a:pPr>
            <a:r>
              <a:rPr lang="en-US" dirty="0" smtClean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cs typeface="Arial" charset="0"/>
              </a:rPr>
              <a:t>Straight hand piece</a:t>
            </a:r>
          </a:p>
          <a:p>
            <a:pPr lvl="1">
              <a:buClr>
                <a:srgbClr val="FF0000"/>
              </a:buClr>
              <a:buFontTx/>
              <a:buChar char="•"/>
            </a:pPr>
            <a:r>
              <a:rPr lang="en-US" dirty="0" smtClean="0">
                <a:solidFill>
                  <a:schemeClr val="bg1"/>
                </a:solidFill>
                <a:cs typeface="Arial" charset="0"/>
              </a:rPr>
              <a:t>Contra angled hand piece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457200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57200"/>
            <a:ext cx="6553200" cy="5943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800" dirty="0" smtClean="0">
                <a:solidFill>
                  <a:srgbClr val="FF0000"/>
                </a:solidFill>
              </a:rPr>
              <a:t>Air driven </a:t>
            </a:r>
            <a:r>
              <a:rPr lang="en-US" sz="3800" dirty="0" err="1" smtClean="0">
                <a:solidFill>
                  <a:srgbClr val="FF0000"/>
                </a:solidFill>
              </a:rPr>
              <a:t>handpiece</a:t>
            </a:r>
            <a:r>
              <a:rPr lang="en-US" sz="3800" dirty="0" smtClean="0">
                <a:solidFill>
                  <a:srgbClr val="FF0000"/>
                </a:solidFill>
              </a:rPr>
              <a:t>: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A small compact unit consists of 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rgbClr val="FFFF00"/>
                </a:solidFill>
              </a:rPr>
              <a:t>Handpiece</a:t>
            </a:r>
            <a:r>
              <a:rPr lang="en-US" dirty="0" smtClean="0">
                <a:solidFill>
                  <a:srgbClr val="FFFF00"/>
                </a:solidFill>
              </a:rPr>
              <a:t>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Control box,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 Foot control &amp;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Various connector hoses.</a:t>
            </a: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  <p:pic>
        <p:nvPicPr>
          <p:cNvPr id="4" name="Picture 4" descr="13"/>
          <p:cNvPicPr>
            <a:picLocks noChangeAspect="1" noChangeArrowheads="1"/>
          </p:cNvPicPr>
          <p:nvPr/>
        </p:nvPicPr>
        <p:blipFill>
          <a:blip r:embed="rId3" cstate="email">
            <a:lum bright="54000" contrast="-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200" y="3886200"/>
            <a:ext cx="2869276" cy="2743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0" name="Picture 2" descr="C:\Users\ACER\Desktop\download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3962400"/>
            <a:ext cx="2590800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ACER\Desktop\download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533400"/>
            <a:ext cx="2076450" cy="20764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09600" y="2743200"/>
            <a:ext cx="1768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Air compressor</a:t>
            </a:r>
            <a:endParaRPr lang="en-US" dirty="0"/>
          </a:p>
        </p:txBody>
      </p:sp>
      <p:pic>
        <p:nvPicPr>
          <p:cNvPr id="1027" name="Picture 3" descr="C:\Users\ACER\Desktop\downloa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762000"/>
            <a:ext cx="2705100" cy="168592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429000" y="2590800"/>
            <a:ext cx="2188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Airotor</a:t>
            </a:r>
            <a:r>
              <a:rPr lang="en-US" dirty="0" smtClean="0"/>
              <a:t> functioning</a:t>
            </a:r>
            <a:endParaRPr lang="en-US" dirty="0"/>
          </a:p>
        </p:txBody>
      </p:sp>
      <p:pic>
        <p:nvPicPr>
          <p:cNvPr id="1028" name="Picture 4" descr="C:\Users\ACER\Desktop\ima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7800" y="4038600"/>
            <a:ext cx="2381250" cy="192405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905000" y="6172200"/>
            <a:ext cx="1438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Water spray</a:t>
            </a:r>
            <a:endParaRPr lang="en-US" dirty="0"/>
          </a:p>
        </p:txBody>
      </p:sp>
      <p:pic>
        <p:nvPicPr>
          <p:cNvPr id="1030" name="Picture 6" descr="C:\Users\ACER\Desktop\download (4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0" y="762000"/>
            <a:ext cx="3609975" cy="463097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7010400" y="5638800"/>
            <a:ext cx="1401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Control box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 smtClean="0">
                <a:solidFill>
                  <a:srgbClr val="0070C0"/>
                </a:solidFill>
                <a:cs typeface="Arial" charset="0"/>
              </a:rPr>
              <a:t>Depending upon Angulations:</a:t>
            </a:r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  <a:cs typeface="Arial" charset="0"/>
            </a:endParaRPr>
          </a:p>
          <a:p>
            <a:pPr marL="514350" indent="-514350">
              <a:buAutoNum type="alphaLcParenR"/>
            </a:pPr>
            <a:r>
              <a:rPr lang="en-US" u="sng" dirty="0" smtClean="0">
                <a:solidFill>
                  <a:srgbClr val="FF0000"/>
                </a:solidFill>
              </a:rPr>
              <a:t>Straight </a:t>
            </a:r>
            <a:r>
              <a:rPr lang="en-US" u="sng" dirty="0" err="1" smtClean="0">
                <a:solidFill>
                  <a:srgbClr val="FF0000"/>
                </a:solidFill>
              </a:rPr>
              <a:t>handpiece</a:t>
            </a:r>
            <a:r>
              <a:rPr lang="en-US" u="sng" dirty="0" smtClean="0">
                <a:solidFill>
                  <a:srgbClr val="FF0000"/>
                </a:solidFill>
              </a:rPr>
              <a:t>: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Here the long axis of the bur is the same as the long axis of the </a:t>
            </a:r>
            <a:r>
              <a:rPr lang="en-US" dirty="0" err="1" smtClean="0">
                <a:solidFill>
                  <a:schemeClr val="bg1"/>
                </a:solidFill>
              </a:rPr>
              <a:t>handpiece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Laboratory work</a:t>
            </a:r>
            <a:endParaRPr lang="en-US" dirty="0" smtClean="0">
              <a:solidFill>
                <a:srgbClr val="FF0000"/>
              </a:solidFill>
              <a:cs typeface="Arial" charset="0"/>
            </a:endParaRPr>
          </a:p>
          <a:p>
            <a:endParaRPr lang="en-US" dirty="0"/>
          </a:p>
        </p:txBody>
      </p:sp>
      <p:pic>
        <p:nvPicPr>
          <p:cNvPr id="3074" name="Picture 2" descr="C:\Users\ACER\Desktop\images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3962400"/>
            <a:ext cx="2447925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709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b) </a:t>
            </a:r>
            <a:r>
              <a:rPr lang="en-US" u="sng" dirty="0" smtClean="0">
                <a:solidFill>
                  <a:srgbClr val="FF0000"/>
                </a:solidFill>
              </a:rPr>
              <a:t>Contra-angle </a:t>
            </a:r>
            <a:r>
              <a:rPr lang="en-US" u="sng" dirty="0" err="1" smtClean="0">
                <a:solidFill>
                  <a:srgbClr val="FF0000"/>
                </a:solidFill>
              </a:rPr>
              <a:t>handpiece</a:t>
            </a:r>
            <a:r>
              <a:rPr lang="en-US" u="sng" dirty="0" smtClean="0">
                <a:solidFill>
                  <a:srgbClr val="FF0000"/>
                </a:solidFill>
              </a:rPr>
              <a:t>:-</a:t>
            </a:r>
          </a:p>
          <a:p>
            <a:pPr lvl="0"/>
            <a:r>
              <a:rPr lang="en-US" dirty="0" smtClean="0">
                <a:solidFill>
                  <a:schemeClr val="bg1"/>
                </a:solidFill>
              </a:rPr>
              <a:t>It is the primary hand piece  used in the mouth.</a:t>
            </a:r>
          </a:p>
          <a:p>
            <a:pPr lvl="0"/>
            <a:r>
              <a:rPr lang="en-US" dirty="0" smtClean="0">
                <a:solidFill>
                  <a:schemeClr val="bg1"/>
                </a:solidFill>
              </a:rPr>
              <a:t>The head of the hand piece angled away from, then back toward , the long axis of the handle.</a:t>
            </a:r>
          </a:p>
          <a:p>
            <a:pPr lvl="0"/>
            <a:r>
              <a:rPr lang="en-US" dirty="0" smtClean="0">
                <a:solidFill>
                  <a:schemeClr val="bg1"/>
                </a:solidFill>
              </a:rPr>
              <a:t>This design brings the head of the bur close to the long axis of the handle of the hand piece . </a:t>
            </a:r>
          </a:p>
          <a:p>
            <a:pPr lvl="0"/>
            <a:endParaRPr lang="en-US" dirty="0" smtClean="0">
              <a:solidFill>
                <a:schemeClr val="bg1"/>
              </a:solidFill>
            </a:endParaRPr>
          </a:p>
          <a:p>
            <a:pPr lvl="0">
              <a:buNone/>
            </a:pPr>
            <a:r>
              <a:rPr lang="en-US" dirty="0" smtClean="0">
                <a:solidFill>
                  <a:schemeClr val="bg1"/>
                </a:solidFill>
              </a:rPr>
              <a:t>                 </a:t>
            </a:r>
            <a:r>
              <a:rPr lang="en-US" dirty="0" smtClean="0">
                <a:solidFill>
                  <a:srgbClr val="FF0000"/>
                </a:solidFill>
              </a:rPr>
              <a:t>Balance – Stabilize </a:t>
            </a:r>
            <a:r>
              <a:rPr lang="en-US" dirty="0" err="1" smtClean="0">
                <a:solidFill>
                  <a:srgbClr val="FF0000"/>
                </a:solidFill>
              </a:rPr>
              <a:t>handpiece</a:t>
            </a:r>
            <a:endParaRPr lang="en-US" dirty="0" smtClean="0">
              <a:solidFill>
                <a:srgbClr val="FF0000"/>
              </a:solidFill>
            </a:endParaRPr>
          </a:p>
          <a:p>
            <a:pPr lvl="0">
              <a:buNone/>
            </a:pPr>
            <a:r>
              <a:rPr lang="en-US" dirty="0" smtClean="0">
                <a:solidFill>
                  <a:srgbClr val="FF0000"/>
                </a:solidFill>
              </a:rPr>
              <a:t>                 Improve access &amp; visibility</a:t>
            </a:r>
          </a:p>
          <a:p>
            <a:endParaRPr lang="en-US" dirty="0"/>
          </a:p>
        </p:txBody>
      </p:sp>
      <p:sp>
        <p:nvSpPr>
          <p:cNvPr id="5" name="Down Arrow 4"/>
          <p:cNvSpPr/>
          <p:nvPr/>
        </p:nvSpPr>
        <p:spPr>
          <a:xfrm>
            <a:off x="3962400" y="3886200"/>
            <a:ext cx="3810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62920" y="5334001"/>
            <a:ext cx="4981080" cy="152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229600" cy="470916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    Contra angle </a:t>
            </a:r>
            <a:r>
              <a:rPr lang="en-US" dirty="0" err="1" smtClean="0">
                <a:solidFill>
                  <a:srgbClr val="FF0000"/>
                </a:solidFill>
              </a:rPr>
              <a:t>handpieces</a:t>
            </a:r>
            <a:r>
              <a:rPr lang="en-US" dirty="0" smtClean="0">
                <a:solidFill>
                  <a:srgbClr val="FF0000"/>
                </a:solidFill>
              </a:rPr>
              <a:t> may be of 2 types:-</a:t>
            </a:r>
          </a:p>
          <a:p>
            <a:pPr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  </a:t>
            </a:r>
            <a:r>
              <a:rPr lang="en-US" dirty="0" err="1" smtClean="0">
                <a:solidFill>
                  <a:srgbClr val="0070C0"/>
                </a:solidFill>
              </a:rPr>
              <a:t>i</a:t>
            </a:r>
            <a:r>
              <a:rPr lang="en-US" dirty="0" smtClean="0">
                <a:solidFill>
                  <a:srgbClr val="0070C0"/>
                </a:solidFill>
              </a:rPr>
              <a:t>)  </a:t>
            </a:r>
            <a:r>
              <a:rPr lang="en-US" dirty="0" err="1" smtClean="0">
                <a:solidFill>
                  <a:srgbClr val="0070C0"/>
                </a:solidFill>
              </a:rPr>
              <a:t>Micromotor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handpiece</a:t>
            </a:r>
            <a:r>
              <a:rPr lang="en-US" dirty="0" smtClean="0">
                <a:solidFill>
                  <a:srgbClr val="0070C0"/>
                </a:solidFill>
              </a:rPr>
              <a:t>: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Works on : electric </a:t>
            </a:r>
            <a:r>
              <a:rPr lang="en-US" dirty="0" err="1" smtClean="0">
                <a:solidFill>
                  <a:schemeClr val="bg1"/>
                </a:solidFill>
              </a:rPr>
              <a:t>micromotor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speed ranges between </a:t>
            </a:r>
            <a:r>
              <a:rPr lang="en-US" dirty="0" smtClean="0">
                <a:solidFill>
                  <a:srgbClr val="FF0000"/>
                </a:solidFill>
              </a:rPr>
              <a:t>500- 50,000 rpm (low speed) 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Higher torque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Uses: </a:t>
            </a:r>
            <a:r>
              <a:rPr lang="en-US" dirty="0" smtClean="0"/>
              <a:t>Used for refining of cavity preparation ,finishing and polishing of restorations  in operative dentistry.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           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             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200" y="4495800"/>
            <a:ext cx="6496536" cy="2057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33400"/>
            <a:ext cx="8229600" cy="47091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</a:rPr>
              <a:t>ii) </a:t>
            </a:r>
            <a:r>
              <a:rPr lang="en-US" b="1" dirty="0" err="1" smtClean="0">
                <a:solidFill>
                  <a:srgbClr val="0070C0"/>
                </a:solidFill>
              </a:rPr>
              <a:t>Airotor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handpiece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are connected to the </a:t>
            </a:r>
            <a:r>
              <a:rPr lang="en-US" dirty="0" smtClean="0">
                <a:solidFill>
                  <a:srgbClr val="0070C0"/>
                </a:solidFill>
              </a:rPr>
              <a:t>air water line </a:t>
            </a:r>
            <a:r>
              <a:rPr lang="en-US" dirty="0" smtClean="0">
                <a:solidFill>
                  <a:schemeClr val="bg1"/>
                </a:solidFill>
              </a:rPr>
              <a:t>of the dental unit &amp; are activated by </a:t>
            </a:r>
            <a:r>
              <a:rPr lang="en-US" dirty="0" smtClean="0">
                <a:solidFill>
                  <a:srgbClr val="0070C0"/>
                </a:solidFill>
              </a:rPr>
              <a:t>compressed air.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Speed range is </a:t>
            </a:r>
            <a:r>
              <a:rPr lang="en-US" dirty="0" smtClean="0">
                <a:solidFill>
                  <a:srgbClr val="FF0000"/>
                </a:solidFill>
              </a:rPr>
              <a:t>above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200,000 rpm(high speed).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low torque.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Flow through system - direct air water spray at the cutting head of the bur which dissipates the heat generated during cutting action.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400" y="4495800"/>
            <a:ext cx="6724456" cy="2057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u="sng" dirty="0" smtClean="0">
                <a:solidFill>
                  <a:srgbClr val="0070C0"/>
                </a:solidFill>
              </a:rPr>
              <a:t>COOLANT SPRAY SYSTEMS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4" name="Picture 2" descr="1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1400" y="2362200"/>
            <a:ext cx="5155413" cy="32093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2362200"/>
            <a:ext cx="2779739" cy="3276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95400" y="533400"/>
            <a:ext cx="8229600" cy="1143000"/>
          </a:xfrm>
        </p:spPr>
        <p:txBody>
          <a:bodyPr/>
          <a:lstStyle/>
          <a:p>
            <a:r>
              <a:rPr lang="en-US" dirty="0" err="1" smtClean="0">
                <a:solidFill>
                  <a:srgbClr val="0070C0"/>
                </a:solidFill>
              </a:rPr>
              <a:t>Airotor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handpiece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USES:</a:t>
            </a:r>
          </a:p>
          <a:p>
            <a:endParaRPr lang="en-US" dirty="0"/>
          </a:p>
        </p:txBody>
      </p:sp>
      <p:pic>
        <p:nvPicPr>
          <p:cNvPr id="4" name="Picture 2" descr="C:\Users\ACER\Desktop\images (1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2362200"/>
            <a:ext cx="7119589" cy="21068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Contents: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70916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Introduction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Definition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History</a:t>
            </a:r>
          </a:p>
          <a:p>
            <a:r>
              <a:rPr lang="en-US" dirty="0" err="1" smtClean="0">
                <a:solidFill>
                  <a:srgbClr val="C00000"/>
                </a:solidFill>
              </a:rPr>
              <a:t>Handpieces</a:t>
            </a:r>
            <a:endParaRPr lang="en-US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-Parts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-Classification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-Criteria to evaluate hand pieces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-High speed and low speed hand pieces (</a:t>
            </a:r>
            <a:r>
              <a:rPr lang="en-US" dirty="0" err="1" smtClean="0">
                <a:solidFill>
                  <a:schemeClr val="bg1"/>
                </a:solidFill>
              </a:rPr>
              <a:t>advs,disadvs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-Coolant spray systems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-Sterilization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609600"/>
            <a:ext cx="6019800" cy="55091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5600700" y="4038600"/>
            <a:ext cx="17716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Head sizes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86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>
                <a:solidFill>
                  <a:srgbClr val="0070C0"/>
                </a:solidFill>
                <a:effectLst/>
              </a:rPr>
              <a:t>Criteria  to evaluate the </a:t>
            </a:r>
            <a:r>
              <a:rPr lang="en-US" altLang="en-US" dirty="0" err="1" smtClean="0">
                <a:solidFill>
                  <a:srgbClr val="0070C0"/>
                </a:solidFill>
                <a:effectLst/>
              </a:rPr>
              <a:t>handpiece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C00000"/>
                </a:solidFill>
              </a:rPr>
              <a:t>Friction</a:t>
            </a:r>
          </a:p>
          <a:p>
            <a:r>
              <a:rPr lang="en-US" b="1" i="1" dirty="0" smtClean="0">
                <a:solidFill>
                  <a:srgbClr val="C00000"/>
                </a:solidFill>
              </a:rPr>
              <a:t>Speed and Torque</a:t>
            </a:r>
          </a:p>
          <a:p>
            <a:r>
              <a:rPr lang="en-US" b="1" i="1" dirty="0" smtClean="0">
                <a:solidFill>
                  <a:srgbClr val="C00000"/>
                </a:solidFill>
              </a:rPr>
              <a:t>Vibration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4709160"/>
          </a:xfrm>
        </p:spPr>
        <p:txBody>
          <a:bodyPr/>
          <a:lstStyle/>
          <a:p>
            <a:pPr marL="0" indent="0">
              <a:buNone/>
            </a:pPr>
            <a:r>
              <a:rPr lang="en-US" b="1" i="1" u="sng" dirty="0" smtClean="0">
                <a:solidFill>
                  <a:srgbClr val="FF0000"/>
                </a:solidFill>
              </a:rPr>
              <a:t>FRICTION</a:t>
            </a:r>
          </a:p>
          <a:p>
            <a:pPr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Will occur in the moving parts of a hand piece especially the </a:t>
            </a:r>
            <a:r>
              <a:rPr lang="en-US" dirty="0" smtClean="0">
                <a:solidFill>
                  <a:srgbClr val="0070C0"/>
                </a:solidFill>
              </a:rPr>
              <a:t>turbine.</a:t>
            </a:r>
          </a:p>
          <a:p>
            <a:pPr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If the heat from friction is not prevented ,the hand piece will not be suitable for dental use.</a:t>
            </a:r>
          </a:p>
          <a:p>
            <a:pPr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 For this reason </a:t>
            </a:r>
            <a:r>
              <a:rPr lang="en-US" dirty="0" smtClean="0">
                <a:solidFill>
                  <a:srgbClr val="0070C0"/>
                </a:solidFill>
              </a:rPr>
              <a:t>bearings</a:t>
            </a:r>
            <a:r>
              <a:rPr lang="en-US" dirty="0" smtClean="0">
                <a:solidFill>
                  <a:schemeClr val="bg1"/>
                </a:solidFill>
              </a:rPr>
              <a:t> are used: ball bearings, needle bearings, glass and resin bearings etc.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4" descr="13"/>
          <p:cNvPicPr>
            <a:picLocks noChangeAspect="1" noChangeArrowheads="1"/>
          </p:cNvPicPr>
          <p:nvPr/>
        </p:nvPicPr>
        <p:blipFill>
          <a:blip r:embed="rId2" cstate="email">
            <a:lum bright="54000" contrast="-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4600" y="4419600"/>
            <a:ext cx="2550468" cy="2438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0" y="4221497"/>
            <a:ext cx="2833716" cy="26365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u="sng" dirty="0" smtClean="0">
                <a:solidFill>
                  <a:srgbClr val="FF0000"/>
                </a:solidFill>
              </a:rPr>
              <a:t>Speed:</a:t>
            </a:r>
            <a:endParaRPr lang="en-US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Speed is defined as number of revolutions per minute(RPM).       Or</a:t>
            </a:r>
          </a:p>
          <a:p>
            <a:r>
              <a:rPr lang="en-US" dirty="0" smtClean="0"/>
              <a:t>Number of times a rotating instrument such as bur will make full turn during a minute.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Speed is inversely proportional to torque.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524000"/>
          </a:xfrm>
        </p:spPr>
        <p:txBody>
          <a:bodyPr>
            <a:normAutofit/>
          </a:bodyPr>
          <a:lstStyle/>
          <a:p>
            <a:pPr algn="l"/>
            <a:r>
              <a:rPr lang="en-US" sz="3200" i="1" u="sng" dirty="0" smtClean="0">
                <a:solidFill>
                  <a:srgbClr val="FF0000"/>
                </a:solidFill>
                <a:latin typeface="+mn-lt"/>
              </a:rPr>
              <a:t>TORQUE</a:t>
            </a:r>
            <a:endParaRPr lang="en-US" sz="3200" i="1" u="sng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FFFF00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Torque is turning movement of instrument.</a:t>
            </a:r>
          </a:p>
          <a:p>
            <a:pPr>
              <a:buClr>
                <a:srgbClr val="FFFF00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Is the ability of hand piece </a:t>
            </a:r>
            <a:r>
              <a:rPr lang="en-US" dirty="0" smtClean="0">
                <a:solidFill>
                  <a:srgbClr val="7030A0"/>
                </a:solidFill>
              </a:rPr>
              <a:t>to withstand lateral pressure on the revolving tool without decreasing the speed </a:t>
            </a:r>
            <a:r>
              <a:rPr lang="en-US" dirty="0" smtClean="0">
                <a:solidFill>
                  <a:schemeClr val="bg1"/>
                </a:solidFill>
              </a:rPr>
              <a:t>or its cutting efficiency.</a:t>
            </a:r>
          </a:p>
          <a:p>
            <a:pPr>
              <a:buClr>
                <a:srgbClr val="FFFF00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It is more efficient to cut hard materials (</a:t>
            </a:r>
            <a:r>
              <a:rPr lang="en-US" dirty="0" err="1" smtClean="0">
                <a:solidFill>
                  <a:schemeClr val="bg1"/>
                </a:solidFill>
              </a:rPr>
              <a:t>enamel,porcelain&amp;metal</a:t>
            </a:r>
            <a:r>
              <a:rPr lang="en-US" dirty="0" smtClean="0">
                <a:solidFill>
                  <a:schemeClr val="bg1"/>
                </a:solidFill>
              </a:rPr>
              <a:t>)  at high speeds with low torque and soft carious dentin at low speeds with high torque.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i="1" u="sng" dirty="0" smtClean="0">
                <a:solidFill>
                  <a:srgbClr val="FF0000"/>
                </a:solidFill>
                <a:effectLst/>
                <a:latin typeface="Book Antiqua" pitchFamily="18" charset="0"/>
              </a:rPr>
              <a:t>VIBRATION</a:t>
            </a:r>
            <a:endParaRPr lang="en-US" sz="3600" i="1" u="sng" dirty="0">
              <a:solidFill>
                <a:srgbClr val="FF0000"/>
              </a:solidFill>
              <a:effectLst/>
              <a:latin typeface="Book Antiqu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FF00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Is a deleterious aspect of rotary – care is taken.</a:t>
            </a:r>
          </a:p>
          <a:p>
            <a:pPr>
              <a:buClr>
                <a:srgbClr val="FFFF00"/>
              </a:buClr>
              <a:buFont typeface="Wingdings" pitchFamily="2" charset="2"/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Clr>
                <a:srgbClr val="FFFF00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rgbClr val="FF0000"/>
                </a:solidFill>
              </a:rPr>
              <a:t>Excessive wear of the turbine bearings</a:t>
            </a:r>
          </a:p>
          <a:p>
            <a:pPr>
              <a:buClr>
                <a:srgbClr val="FFFF00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rgbClr val="FF0000"/>
                </a:solidFill>
              </a:rPr>
              <a:t>Bur is bent </a:t>
            </a:r>
          </a:p>
          <a:p>
            <a:pPr>
              <a:buClr>
                <a:srgbClr val="FFFF00"/>
              </a:buClr>
              <a:buFont typeface="Wingdings" pitchFamily="2" charset="2"/>
              <a:buChar char="§"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0219" y="4724400"/>
            <a:ext cx="889378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will cause </a:t>
            </a:r>
            <a:r>
              <a:rPr lang="en-US" sz="2400" dirty="0" smtClean="0">
                <a:solidFill>
                  <a:srgbClr val="0070C0"/>
                </a:solidFill>
              </a:rPr>
              <a:t>eccentric running </a:t>
            </a:r>
            <a:r>
              <a:rPr lang="en-US" sz="2400" dirty="0" smtClean="0">
                <a:solidFill>
                  <a:schemeClr val="bg1"/>
                </a:solidFill>
              </a:rPr>
              <a:t>which creates substantial</a:t>
            </a:r>
            <a:r>
              <a:rPr lang="en-US" sz="2400" dirty="0" smtClean="0">
                <a:solidFill>
                  <a:srgbClr val="0070C0"/>
                </a:solidFill>
              </a:rPr>
              <a:t> vibration.</a:t>
            </a:r>
          </a:p>
          <a:p>
            <a:endParaRPr lang="en-US" dirty="0"/>
          </a:p>
        </p:txBody>
      </p:sp>
      <p:sp>
        <p:nvSpPr>
          <p:cNvPr id="5" name="Down Arrow 4"/>
          <p:cNvSpPr/>
          <p:nvPr/>
        </p:nvSpPr>
        <p:spPr>
          <a:xfrm>
            <a:off x="4114800" y="3352800"/>
            <a:ext cx="484632" cy="978408"/>
          </a:xfrm>
          <a:prstGeom prst="down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3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33400" y="152401"/>
          <a:ext cx="8229600" cy="6705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77275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LOW SPEED HAND PIECE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HIGH SPEED HAND PIECE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1005567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Uses:</a:t>
                      </a:r>
                    </a:p>
                    <a:p>
                      <a:endParaRPr lang="en-US" baseline="0" dirty="0" smtClean="0">
                        <a:solidFill>
                          <a:srgbClr val="C00000"/>
                        </a:solidFill>
                      </a:endParaRPr>
                    </a:p>
                    <a:p>
                      <a:r>
                        <a:rPr lang="en-US" dirty="0" smtClean="0"/>
                        <a:t>-refining of cavity preparations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Uses</a:t>
                      </a:r>
                      <a:r>
                        <a:rPr lang="en-US" baseline="0" dirty="0" smtClean="0">
                          <a:solidFill>
                            <a:srgbClr val="C00000"/>
                          </a:solidFill>
                        </a:rPr>
                        <a:t> :</a:t>
                      </a:r>
                    </a:p>
                    <a:p>
                      <a:r>
                        <a:rPr lang="en-US" dirty="0" smtClean="0"/>
                        <a:t>-Used for</a:t>
                      </a:r>
                      <a:r>
                        <a:rPr lang="en-US" baseline="0" dirty="0" smtClean="0"/>
                        <a:t> cavity</a:t>
                      </a:r>
                      <a:r>
                        <a:rPr lang="en-US" dirty="0" smtClean="0"/>
                        <a:t> preparations</a:t>
                      </a:r>
                    </a:p>
                    <a:p>
                      <a:r>
                        <a:rPr lang="en-US" dirty="0" smtClean="0"/>
                        <a:t>-Crown</a:t>
                      </a:r>
                      <a:r>
                        <a:rPr lang="en-US" baseline="0" dirty="0" smtClean="0"/>
                        <a:t> preparations</a:t>
                      </a:r>
                      <a:endParaRPr lang="en-US" dirty="0"/>
                    </a:p>
                  </a:txBody>
                  <a:tcPr/>
                </a:tc>
              </a:tr>
              <a:tr h="7038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-used</a:t>
                      </a:r>
                      <a:r>
                        <a:rPr lang="en-US" baseline="0" dirty="0" smtClean="0"/>
                        <a:t> for finishing of restorations</a:t>
                      </a:r>
                      <a:endParaRPr lang="en-US" dirty="0" smtClean="0"/>
                    </a:p>
                    <a:p>
                      <a:endParaRPr lang="en-US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-Used</a:t>
                      </a:r>
                      <a:r>
                        <a:rPr lang="en-US" baseline="0" dirty="0" smtClean="0"/>
                        <a:t> for removal of old restorations</a:t>
                      </a:r>
                      <a:endParaRPr lang="en-US" dirty="0"/>
                    </a:p>
                  </a:txBody>
                  <a:tcPr/>
                </a:tc>
              </a:tr>
              <a:tr h="130723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baseline="0" dirty="0" smtClean="0">
                          <a:solidFill>
                            <a:srgbClr val="C00000"/>
                          </a:solidFill>
                        </a:rPr>
                        <a:t> Advantages:</a:t>
                      </a:r>
                      <a:r>
                        <a:rPr lang="en-US" dirty="0" smtClean="0"/>
                        <a:t>-Removes tooth</a:t>
                      </a:r>
                      <a:r>
                        <a:rPr lang="en-US" baseline="0" dirty="0" smtClean="0"/>
                        <a:t> structure with less pressure application</a:t>
                      </a:r>
                      <a:endParaRPr lang="en-US" dirty="0"/>
                    </a:p>
                  </a:txBody>
                  <a:tcPr/>
                </a:tc>
              </a:tr>
              <a:tr h="703897"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solidFill>
                            <a:srgbClr val="C00000"/>
                          </a:solidFill>
                        </a:rPr>
                        <a:t>Advantages:</a:t>
                      </a:r>
                      <a:r>
                        <a:rPr lang="en-US" dirty="0" smtClean="0"/>
                        <a:t>-At low speed range,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tactile sensation is better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-operator has better control</a:t>
                      </a:r>
                      <a:endParaRPr lang="en-US" dirty="0"/>
                    </a:p>
                  </a:txBody>
                  <a:tcPr/>
                </a:tc>
              </a:tr>
              <a:tr h="40222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-work is</a:t>
                      </a:r>
                      <a:r>
                        <a:rPr lang="en-US" baseline="0" dirty="0" smtClean="0"/>
                        <a:t> done faster</a:t>
                      </a:r>
                      <a:endParaRPr lang="en-US" dirty="0"/>
                    </a:p>
                  </a:txBody>
                  <a:tcPr/>
                </a:tc>
              </a:tr>
              <a:tr h="40222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-instruments lasts</a:t>
                      </a:r>
                      <a:r>
                        <a:rPr lang="en-US" baseline="0" dirty="0" smtClean="0"/>
                        <a:t> longer</a:t>
                      </a:r>
                      <a:endParaRPr lang="en-US" dirty="0"/>
                    </a:p>
                  </a:txBody>
                  <a:tcPr/>
                </a:tc>
              </a:tr>
              <a:tr h="70389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-Patients comfort due to</a:t>
                      </a:r>
                      <a:r>
                        <a:rPr lang="en-US" baseline="0" dirty="0" smtClean="0"/>
                        <a:t> less vibration, less heat generation</a:t>
                      </a:r>
                      <a:endParaRPr lang="en-US" dirty="0"/>
                    </a:p>
                  </a:txBody>
                  <a:tcPr/>
                </a:tc>
              </a:tr>
              <a:tr h="70389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-Several cavity can be prepared in single visit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31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LOW</a:t>
                      </a:r>
                      <a:r>
                        <a:rPr lang="en-US" baseline="0" dirty="0" smtClean="0">
                          <a:solidFill>
                            <a:srgbClr val="C00000"/>
                          </a:solidFill>
                        </a:rPr>
                        <a:t> SPEED HAND PIECE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HIGH SPEED HAND</a:t>
                      </a:r>
                      <a:r>
                        <a:rPr lang="en-US" baseline="0" dirty="0" smtClean="0">
                          <a:solidFill>
                            <a:srgbClr val="C00000"/>
                          </a:solidFill>
                        </a:rPr>
                        <a:t> PIECE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Disadvantages:</a:t>
                      </a:r>
                    </a:p>
                    <a:p>
                      <a:r>
                        <a:rPr lang="en-US" dirty="0" smtClean="0"/>
                        <a:t>-Traumatic for both patient</a:t>
                      </a:r>
                      <a:r>
                        <a:rPr lang="en-US" baseline="0" dirty="0" smtClean="0"/>
                        <a:t> &amp; dentist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Disadvantages:</a:t>
                      </a:r>
                    </a:p>
                    <a:p>
                      <a:r>
                        <a:rPr lang="en-US" dirty="0" smtClean="0"/>
                        <a:t>-Tend to overcut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-Ineffective &amp; time consuming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-Decrease visibility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-Requires heavy force application leading to heat production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-Decreased tactile sensation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-At low speeds burs tend to roll</a:t>
                      </a:r>
                      <a:r>
                        <a:rPr lang="en-US" baseline="0" dirty="0" smtClean="0"/>
                        <a:t> out of the preparation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-Greater care required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-carbide burs at low speed tends to break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-mechanical</a:t>
                      </a:r>
                      <a:r>
                        <a:rPr lang="en-US" baseline="0" dirty="0" smtClean="0"/>
                        <a:t> injury to soft tissues.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Ex:Micromotor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Ex:Airotor</a:t>
                      </a:r>
                      <a:endParaRPr lang="en-US" dirty="0" smtClean="0"/>
                    </a:p>
                    <a:p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STERILIZATION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The</a:t>
            </a:r>
            <a:r>
              <a:rPr lang="en-US" dirty="0" smtClean="0"/>
              <a:t> hand piece </a:t>
            </a:r>
            <a:r>
              <a:rPr lang="en-US" dirty="0" smtClean="0">
                <a:solidFill>
                  <a:schemeClr val="bg1"/>
                </a:solidFill>
              </a:rPr>
              <a:t>of the rotary instruments are used in the mouth must be cleaned and sterilized for reuse.</a:t>
            </a:r>
          </a:p>
          <a:p>
            <a:pPr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Sterilized by:</a:t>
            </a:r>
          </a:p>
          <a:p>
            <a:pPr>
              <a:lnSpc>
                <a:spcPct val="90000"/>
              </a:lnSpc>
              <a:buClr>
                <a:srgbClr val="FFFF00"/>
              </a:buClr>
              <a:buNone/>
            </a:pPr>
            <a:r>
              <a:rPr lang="en-US" dirty="0" smtClean="0">
                <a:solidFill>
                  <a:srgbClr val="C00000"/>
                </a:solidFill>
              </a:rPr>
              <a:t>    </a:t>
            </a:r>
            <a:r>
              <a:rPr lang="en-US" dirty="0" smtClean="0">
                <a:solidFill>
                  <a:srgbClr val="FF0000"/>
                </a:solidFill>
              </a:rPr>
              <a:t> - </a:t>
            </a:r>
            <a:r>
              <a:rPr lang="en-US" dirty="0" smtClean="0">
                <a:solidFill>
                  <a:srgbClr val="C00000"/>
                </a:solidFill>
              </a:rPr>
              <a:t>Autoclave: steam under pressure</a:t>
            </a:r>
          </a:p>
          <a:p>
            <a:pPr lvl="1">
              <a:lnSpc>
                <a:spcPct val="90000"/>
              </a:lnSpc>
              <a:buClr>
                <a:srgbClr val="FF0000"/>
              </a:buClr>
              <a:buNone/>
            </a:pPr>
            <a:r>
              <a:rPr lang="en-US" dirty="0" smtClean="0">
                <a:solidFill>
                  <a:srgbClr val="C00000"/>
                </a:solidFill>
              </a:rPr>
              <a:t> -Chemical </a:t>
            </a:r>
            <a:r>
              <a:rPr lang="en-US" dirty="0" err="1" smtClean="0">
                <a:solidFill>
                  <a:srgbClr val="C00000"/>
                </a:solidFill>
              </a:rPr>
              <a:t>vapour</a:t>
            </a:r>
            <a:r>
              <a:rPr lang="en-US" dirty="0" smtClean="0">
                <a:solidFill>
                  <a:srgbClr val="C00000"/>
                </a:solidFill>
              </a:rPr>
              <a:t> pressure sterilization</a:t>
            </a:r>
          </a:p>
          <a:p>
            <a:pPr lvl="1">
              <a:lnSpc>
                <a:spcPct val="90000"/>
              </a:lnSpc>
              <a:buClr>
                <a:srgbClr val="FF0000"/>
              </a:buClr>
              <a:buNone/>
            </a:pPr>
            <a:r>
              <a:rPr lang="en-US" dirty="0" smtClean="0">
                <a:solidFill>
                  <a:srgbClr val="C00000"/>
                </a:solidFill>
              </a:rPr>
              <a:t> -Ethylene oxide (</a:t>
            </a:r>
            <a:r>
              <a:rPr lang="en-US" dirty="0" err="1" smtClean="0">
                <a:solidFill>
                  <a:srgbClr val="C00000"/>
                </a:solidFill>
              </a:rPr>
              <a:t>Etox</a:t>
            </a:r>
            <a:r>
              <a:rPr lang="en-US" dirty="0" smtClean="0">
                <a:solidFill>
                  <a:srgbClr val="C00000"/>
                </a:solidFill>
              </a:rPr>
              <a:t>) gas.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9220200" cy="8382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Steam pressure sterilization (Autoclave)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00B050"/>
                </a:solidFill>
                <a:sym typeface="Wingdings" pitchFamily="2" charset="2"/>
              </a:rPr>
              <a:t>Sterilization cycle of autoclave: </a:t>
            </a:r>
          </a:p>
          <a:p>
            <a:pPr>
              <a:buNone/>
            </a:pPr>
            <a:r>
              <a:rPr lang="en-US" sz="2400" dirty="0" smtClean="0"/>
              <a:t>High pressure saturated steam</a:t>
            </a:r>
          </a:p>
          <a:p>
            <a:r>
              <a:rPr lang="en-US" sz="2400" dirty="0" smtClean="0">
                <a:solidFill>
                  <a:srgbClr val="7030A0"/>
                </a:solidFill>
              </a:rPr>
              <a:t>121·c, 15 lbs,15 minutes  : </a:t>
            </a:r>
            <a:r>
              <a:rPr lang="en-US" sz="2400" dirty="0" smtClean="0"/>
              <a:t>steam autoclave</a:t>
            </a:r>
          </a:p>
          <a:p>
            <a:r>
              <a:rPr lang="en-US" sz="2400" dirty="0" smtClean="0">
                <a:solidFill>
                  <a:srgbClr val="7030A0"/>
                </a:solidFill>
              </a:rPr>
              <a:t>132·c, 30 lbs,8-10 minutes: </a:t>
            </a:r>
            <a:r>
              <a:rPr lang="en-US" sz="2400" dirty="0" smtClean="0"/>
              <a:t>Wrapped instruments</a:t>
            </a:r>
          </a:p>
          <a:p>
            <a:r>
              <a:rPr lang="en-US" sz="2400" dirty="0" smtClean="0">
                <a:solidFill>
                  <a:srgbClr val="7030A0"/>
                </a:solidFill>
              </a:rPr>
              <a:t>132·c, 30 lbs,3 minutes: </a:t>
            </a:r>
            <a:r>
              <a:rPr lang="en-US" sz="2400" dirty="0" smtClean="0"/>
              <a:t>Unwrapped </a:t>
            </a:r>
            <a:r>
              <a:rPr lang="en-US" dirty="0" smtClean="0"/>
              <a:t>instruments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C:\Users\ACER\Desktop\New folder\images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4343400"/>
            <a:ext cx="3051928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C:\Users\ACER\Desktop\New folder\downloa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3962400"/>
            <a:ext cx="2784747" cy="2699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4770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Dental burs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-Parts 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-Classification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-Modifications in bur design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-Design of dental bur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-Significance of bur design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-Cutting mechanism of dental bur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Diamond abrasives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-Parts 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-Classification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-Cutting mechanism of diamond abrasives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Recommendations for cutting(dental burs and abrasives)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Dental Burs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 </a:t>
            </a:r>
            <a:r>
              <a:rPr lang="en-US" dirty="0" smtClean="0">
                <a:solidFill>
                  <a:srgbClr val="FF0000"/>
                </a:solidFill>
              </a:rPr>
              <a:t>bur</a:t>
            </a:r>
            <a:r>
              <a:rPr lang="en-US" dirty="0" smtClean="0">
                <a:solidFill>
                  <a:schemeClr val="bg1"/>
                </a:solidFill>
              </a:rPr>
              <a:t> is a rotary cutting instrument which has a </a:t>
            </a:r>
            <a:r>
              <a:rPr lang="en-US" dirty="0" smtClean="0">
                <a:solidFill>
                  <a:srgbClr val="FF0000"/>
                </a:solidFill>
              </a:rPr>
              <a:t>bladed cutting head.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C00000"/>
                </a:solidFill>
              </a:rPr>
              <a:t>USES:   </a:t>
            </a:r>
          </a:p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</a:rPr>
              <a:t>                 </a:t>
            </a:r>
            <a:r>
              <a:rPr lang="en-US" dirty="0" smtClean="0">
                <a:solidFill>
                  <a:schemeClr val="bg1"/>
                </a:solidFill>
              </a:rPr>
              <a:t>-cavity preparation , 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                 -finishing of restorations,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                 -caries removal.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4600" y="4819650"/>
            <a:ext cx="2819400" cy="2114550"/>
          </a:xfrm>
          <a:prstGeom prst="roundRect">
            <a:avLst>
              <a:gd name="adj" fmla="val 28552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u="sng" dirty="0" smtClean="0">
                <a:solidFill>
                  <a:srgbClr val="00B050"/>
                </a:solidFill>
              </a:rPr>
              <a:t>PARTS OF A BUR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943600" cy="4709160"/>
          </a:xfrm>
        </p:spPr>
        <p:txBody>
          <a:bodyPr>
            <a:normAutofit lnSpcReduction="10000"/>
          </a:bodyPr>
          <a:lstStyle/>
          <a:p>
            <a:pPr marL="651510" indent="-514350">
              <a:buAutoNum type="alphaLcParenR"/>
            </a:pPr>
            <a:r>
              <a:rPr lang="en-US" dirty="0" smtClean="0">
                <a:solidFill>
                  <a:srgbClr val="C00000"/>
                </a:solidFill>
              </a:rPr>
              <a:t>Shank</a:t>
            </a:r>
            <a:endParaRPr lang="en-US" dirty="0" smtClean="0">
              <a:solidFill>
                <a:schemeClr val="bg1"/>
              </a:solidFill>
            </a:endParaRPr>
          </a:p>
          <a:p>
            <a:pPr marL="651510" indent="-514350">
              <a:buNone/>
            </a:pPr>
            <a:r>
              <a:rPr lang="en-US" dirty="0" smtClean="0">
                <a:solidFill>
                  <a:schemeClr val="bg1"/>
                </a:solidFill>
              </a:rPr>
              <a:t>-Fits into the </a:t>
            </a:r>
            <a:r>
              <a:rPr lang="en-US" dirty="0" err="1" smtClean="0">
                <a:solidFill>
                  <a:schemeClr val="bg1"/>
                </a:solidFill>
              </a:rPr>
              <a:t>handpiece</a:t>
            </a:r>
            <a:endParaRPr lang="en-US" dirty="0" smtClean="0">
              <a:solidFill>
                <a:schemeClr val="bg1"/>
              </a:solidFill>
            </a:endParaRPr>
          </a:p>
          <a:p>
            <a:pPr marL="651510" indent="-514350">
              <a:buNone/>
            </a:pPr>
            <a:r>
              <a:rPr lang="en-US" dirty="0" smtClean="0">
                <a:solidFill>
                  <a:schemeClr val="bg1"/>
                </a:solidFill>
              </a:rPr>
              <a:t>-accepts rotary motion</a:t>
            </a:r>
            <a:endParaRPr lang="en-US" dirty="0" smtClean="0">
              <a:solidFill>
                <a:srgbClr val="C00000"/>
              </a:solidFill>
            </a:endParaRPr>
          </a:p>
          <a:p>
            <a:pPr marL="651510" indent="-514350">
              <a:buAutoNum type="alphaLcParenR" startAt="2"/>
            </a:pPr>
            <a:r>
              <a:rPr lang="en-US" dirty="0" smtClean="0">
                <a:solidFill>
                  <a:srgbClr val="C00000"/>
                </a:solidFill>
              </a:rPr>
              <a:t>Neck</a:t>
            </a:r>
          </a:p>
          <a:p>
            <a:pPr marL="651510" indent="-514350">
              <a:buNone/>
            </a:pPr>
            <a:r>
              <a:rPr lang="en-US" dirty="0" smtClean="0">
                <a:solidFill>
                  <a:schemeClr val="bg1"/>
                </a:solidFill>
              </a:rPr>
              <a:t>-connects shank to head of the bur</a:t>
            </a:r>
          </a:p>
          <a:p>
            <a:pPr marL="651510" indent="-514350">
              <a:buNone/>
            </a:pPr>
            <a:r>
              <a:rPr lang="en-US" dirty="0" smtClean="0">
                <a:solidFill>
                  <a:schemeClr val="bg1"/>
                </a:solidFill>
              </a:rPr>
              <a:t>-transmits rotational forces to the head.</a:t>
            </a:r>
          </a:p>
          <a:p>
            <a:pPr marL="651510" indent="-514350">
              <a:buAutoNum type="alphaLcParenR" startAt="3"/>
            </a:pPr>
            <a:r>
              <a:rPr lang="en-US" dirty="0" smtClean="0">
                <a:solidFill>
                  <a:srgbClr val="C00000"/>
                </a:solidFill>
              </a:rPr>
              <a:t>Head</a:t>
            </a:r>
          </a:p>
          <a:p>
            <a:pPr marL="651510" indent="-514350">
              <a:buNone/>
            </a:pPr>
            <a:r>
              <a:rPr lang="en-US" dirty="0" smtClean="0">
                <a:solidFill>
                  <a:schemeClr val="bg1"/>
                </a:solidFill>
              </a:rPr>
              <a:t>-working end of the bur</a:t>
            </a:r>
          </a:p>
          <a:p>
            <a:pPr marL="651510" indent="-514350">
              <a:buNone/>
            </a:pPr>
            <a:r>
              <a:rPr lang="en-US" dirty="0" smtClean="0">
                <a:solidFill>
                  <a:schemeClr val="bg1"/>
                </a:solidFill>
              </a:rPr>
              <a:t>-various sizes, shapes &amp; materials.</a:t>
            </a:r>
          </a:p>
          <a:p>
            <a:endParaRPr lang="en-US" dirty="0"/>
          </a:p>
        </p:txBody>
      </p:sp>
      <p:pic>
        <p:nvPicPr>
          <p:cNvPr id="4" name="Picture 3" descr="G:\DCIM\100OLYMP\P906110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8000" contrast="7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9074" y="2057400"/>
            <a:ext cx="3054926" cy="3733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Classification of dental burs: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102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1.According to shank design: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Straight </a:t>
            </a:r>
            <a:r>
              <a:rPr lang="en-US" dirty="0" err="1" smtClean="0">
                <a:solidFill>
                  <a:schemeClr val="bg1"/>
                </a:solidFill>
              </a:rPr>
              <a:t>handpiece</a:t>
            </a:r>
            <a:r>
              <a:rPr lang="en-US" dirty="0" smtClean="0">
                <a:solidFill>
                  <a:schemeClr val="bg1"/>
                </a:solidFill>
              </a:rPr>
              <a:t> shank.</a:t>
            </a:r>
          </a:p>
          <a:p>
            <a:pPr lvl="0"/>
            <a:r>
              <a:rPr lang="en-US" dirty="0" smtClean="0">
                <a:solidFill>
                  <a:schemeClr val="bg1"/>
                </a:solidFill>
              </a:rPr>
              <a:t>Latch type angle </a:t>
            </a:r>
            <a:r>
              <a:rPr lang="en-US" dirty="0" err="1" smtClean="0">
                <a:solidFill>
                  <a:schemeClr val="bg1"/>
                </a:solidFill>
              </a:rPr>
              <a:t>handpiece</a:t>
            </a:r>
            <a:r>
              <a:rPr lang="en-US" dirty="0" smtClean="0">
                <a:solidFill>
                  <a:schemeClr val="bg1"/>
                </a:solidFill>
              </a:rPr>
              <a:t> shank.</a:t>
            </a:r>
          </a:p>
          <a:p>
            <a:pPr lvl="0"/>
            <a:r>
              <a:rPr lang="en-US" dirty="0" smtClean="0">
                <a:solidFill>
                  <a:schemeClr val="bg1"/>
                </a:solidFill>
              </a:rPr>
              <a:t>Friction grip angle </a:t>
            </a:r>
            <a:r>
              <a:rPr lang="en-US" dirty="0" err="1" smtClean="0">
                <a:solidFill>
                  <a:schemeClr val="bg1"/>
                </a:solidFill>
              </a:rPr>
              <a:t>handpiece</a:t>
            </a:r>
            <a:r>
              <a:rPr lang="en-US" dirty="0" smtClean="0">
                <a:solidFill>
                  <a:schemeClr val="bg1"/>
                </a:solidFill>
              </a:rPr>
              <a:t> shank.</a:t>
            </a:r>
          </a:p>
          <a:p>
            <a:pPr lvl="0">
              <a:buNone/>
            </a:pPr>
            <a:r>
              <a:rPr lang="en-US" dirty="0" smtClean="0">
                <a:solidFill>
                  <a:srgbClr val="FF0000"/>
                </a:solidFill>
              </a:rPr>
              <a:t>2.According to material of manufacture:</a:t>
            </a:r>
          </a:p>
          <a:p>
            <a:pPr lvl="0"/>
            <a:r>
              <a:rPr lang="en-US" dirty="0" smtClean="0">
                <a:solidFill>
                  <a:schemeClr val="bg1"/>
                </a:solidFill>
              </a:rPr>
              <a:t>Stainless steel.</a:t>
            </a:r>
          </a:p>
          <a:p>
            <a:pPr lvl="0"/>
            <a:r>
              <a:rPr lang="en-US" dirty="0" smtClean="0">
                <a:solidFill>
                  <a:schemeClr val="bg1"/>
                </a:solidFill>
              </a:rPr>
              <a:t>Tungsten carbide.</a:t>
            </a:r>
          </a:p>
          <a:p>
            <a:pPr lvl="0">
              <a:buNone/>
            </a:pPr>
            <a:r>
              <a:rPr lang="en-US" dirty="0" smtClean="0">
                <a:solidFill>
                  <a:srgbClr val="FF0000"/>
                </a:solidFill>
              </a:rPr>
              <a:t>3.According to shape of bur head:</a:t>
            </a:r>
          </a:p>
          <a:p>
            <a:pPr lvl="0"/>
            <a:r>
              <a:rPr lang="en-US" dirty="0" smtClean="0">
                <a:solidFill>
                  <a:schemeClr val="bg1"/>
                </a:solidFill>
              </a:rPr>
              <a:t>Round .</a:t>
            </a:r>
          </a:p>
          <a:p>
            <a:pPr lvl="0"/>
            <a:r>
              <a:rPr lang="en-US" dirty="0" smtClean="0">
                <a:solidFill>
                  <a:schemeClr val="bg1"/>
                </a:solidFill>
              </a:rPr>
              <a:t>Straight fissure.</a:t>
            </a:r>
          </a:p>
          <a:p>
            <a:pPr lvl="0"/>
            <a:r>
              <a:rPr lang="en-US" dirty="0" smtClean="0">
                <a:solidFill>
                  <a:schemeClr val="bg1"/>
                </a:solidFill>
              </a:rPr>
              <a:t>Inverted cone.</a:t>
            </a:r>
          </a:p>
          <a:p>
            <a:pPr lvl="0"/>
            <a:r>
              <a:rPr lang="en-US" dirty="0" smtClean="0">
                <a:solidFill>
                  <a:schemeClr val="bg1"/>
                </a:solidFill>
              </a:rPr>
              <a:t>Tapered fissure.</a:t>
            </a:r>
          </a:p>
          <a:p>
            <a:pPr lvl="0"/>
            <a:r>
              <a:rPr lang="en-US" dirty="0" smtClean="0">
                <a:solidFill>
                  <a:schemeClr val="bg1"/>
                </a:solidFill>
              </a:rPr>
              <a:t>Pear shaped.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4.According to size of bur :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Manufacturer’s number:  Head diameter.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5.According to their use: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          a) Cutting burs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          b) Finishing &amp; polishing burs</a:t>
            </a: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Shank design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9603" y="1600200"/>
            <a:ext cx="6964793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0070C0"/>
                </a:solidFill>
              </a:rPr>
              <a:t>Shank Design: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u="sng" dirty="0" smtClean="0">
                <a:solidFill>
                  <a:srgbClr val="FF0000"/>
                </a:solidFill>
              </a:rPr>
              <a:t>Straight  </a:t>
            </a:r>
            <a:r>
              <a:rPr lang="en-US" u="sng" dirty="0" err="1" smtClean="0">
                <a:solidFill>
                  <a:srgbClr val="FF0000"/>
                </a:solidFill>
              </a:rPr>
              <a:t>handpiece</a:t>
            </a:r>
            <a:r>
              <a:rPr lang="en-US" u="sng" dirty="0" smtClean="0">
                <a:solidFill>
                  <a:srgbClr val="FF0000"/>
                </a:solidFill>
              </a:rPr>
              <a:t> shank :-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Is a simple cylinder held in the </a:t>
            </a: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straight hand piece 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by a metal chuck.</a:t>
            </a:r>
          </a:p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Commonly used </a:t>
            </a: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for finishing &amp; polishing completed restorations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 lab.</a:t>
            </a:r>
          </a:p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email">
            <a:lum bright="30000"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400" y="2209800"/>
            <a:ext cx="6745827" cy="1018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219200"/>
          </a:xfrm>
        </p:spPr>
        <p:txBody>
          <a:bodyPr>
            <a:normAutofit/>
          </a:bodyPr>
          <a:lstStyle/>
          <a:p>
            <a:pPr algn="l"/>
            <a:r>
              <a:rPr lang="en-US" sz="2800" u="sng" dirty="0" smtClean="0">
                <a:solidFill>
                  <a:srgbClr val="FF0000"/>
                </a:solidFill>
                <a:effectLst/>
                <a:latin typeface="Book Antiqua" pitchFamily="18" charset="0"/>
              </a:rPr>
              <a:t>Latch type angle </a:t>
            </a:r>
            <a:r>
              <a:rPr lang="en-US" sz="2800" u="sng" dirty="0" err="1" smtClean="0">
                <a:solidFill>
                  <a:srgbClr val="FF0000"/>
                </a:solidFill>
                <a:effectLst/>
                <a:latin typeface="Book Antiqua" pitchFamily="18" charset="0"/>
              </a:rPr>
              <a:t>handpiece</a:t>
            </a:r>
            <a:r>
              <a:rPr lang="en-US" sz="2800" u="sng" dirty="0" smtClean="0">
                <a:solidFill>
                  <a:srgbClr val="FF0000"/>
                </a:solidFill>
                <a:effectLst/>
                <a:latin typeface="Book Antiqua" pitchFamily="18" charset="0"/>
              </a:rPr>
              <a:t> shank:</a:t>
            </a:r>
            <a:endParaRPr lang="en-US" sz="2800" u="sng" dirty="0">
              <a:solidFill>
                <a:srgbClr val="FF0000"/>
              </a:solidFill>
              <a:effectLst/>
              <a:latin typeface="Book Antiqu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387096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Cylindrical in shape but posterior portion of the shank is flattened on one side. </a:t>
            </a:r>
          </a:p>
          <a:p>
            <a:pPr lvl="0"/>
            <a:r>
              <a:rPr lang="en-US" dirty="0" smtClean="0">
                <a:solidFill>
                  <a:schemeClr val="bg1"/>
                </a:solidFill>
              </a:rPr>
              <a:t>Shank fits into a </a:t>
            </a:r>
            <a:r>
              <a:rPr lang="en-US" dirty="0" smtClean="0">
                <a:solidFill>
                  <a:srgbClr val="00B050"/>
                </a:solidFill>
              </a:rPr>
              <a:t>D shaped socket at the bottom of the bur  &amp; bur is retained by retaining latch.</a:t>
            </a:r>
          </a:p>
          <a:p>
            <a:pPr lvl="0"/>
            <a:r>
              <a:rPr lang="en-US" dirty="0" smtClean="0">
                <a:solidFill>
                  <a:schemeClr val="bg1"/>
                </a:solidFill>
              </a:rPr>
              <a:t>Used in </a:t>
            </a:r>
            <a:r>
              <a:rPr lang="en-US" dirty="0" err="1" smtClean="0">
                <a:solidFill>
                  <a:srgbClr val="00B050"/>
                </a:solidFill>
              </a:rPr>
              <a:t>contr</a:t>
            </a:r>
            <a:r>
              <a:rPr lang="en-US" dirty="0" smtClean="0">
                <a:solidFill>
                  <a:srgbClr val="00B050"/>
                </a:solidFill>
              </a:rPr>
              <a:t>-angled </a:t>
            </a:r>
            <a:r>
              <a:rPr lang="en-US" dirty="0" err="1" smtClean="0">
                <a:solidFill>
                  <a:srgbClr val="00B050"/>
                </a:solidFill>
              </a:rPr>
              <a:t>micromotor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handpiece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 lvl="0"/>
            <a:r>
              <a:rPr lang="en-US" dirty="0" smtClean="0">
                <a:solidFill>
                  <a:schemeClr val="bg1"/>
                </a:solidFill>
              </a:rPr>
              <a:t>Shorter length permits access to posterior regions of mouth.</a:t>
            </a:r>
          </a:p>
          <a:p>
            <a:pPr lvl="0"/>
            <a:r>
              <a:rPr lang="en-US" dirty="0" smtClean="0">
                <a:solidFill>
                  <a:schemeClr val="bg1"/>
                </a:solidFill>
              </a:rPr>
              <a:t>Used at low speeds for refining cavity, finishing &amp; polishing of restorations.</a:t>
            </a:r>
          </a:p>
          <a:p>
            <a:endParaRPr lang="en-US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email">
            <a:lum bright="30000"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990600"/>
            <a:ext cx="5222522" cy="1143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3600" u="sng" dirty="0" smtClean="0">
                <a:solidFill>
                  <a:srgbClr val="FF0000"/>
                </a:solidFill>
                <a:effectLst/>
                <a:latin typeface="Book Antiqua" pitchFamily="18" charset="0"/>
              </a:rPr>
              <a:t>Friction grip angle </a:t>
            </a:r>
            <a:r>
              <a:rPr lang="en-US" sz="3600" u="sng" dirty="0" err="1" smtClean="0">
                <a:solidFill>
                  <a:srgbClr val="FF0000"/>
                </a:solidFill>
                <a:effectLst/>
                <a:latin typeface="Book Antiqua" pitchFamily="18" charset="0"/>
              </a:rPr>
              <a:t>handpiece</a:t>
            </a:r>
            <a:r>
              <a:rPr lang="en-US" sz="3600" u="sng" dirty="0" smtClean="0">
                <a:solidFill>
                  <a:srgbClr val="FF0000"/>
                </a:solidFill>
                <a:effectLst/>
                <a:latin typeface="Book Antiqua" pitchFamily="18" charset="0"/>
              </a:rPr>
              <a:t> shank</a:t>
            </a:r>
            <a:r>
              <a:rPr lang="en-US" u="sng" dirty="0" smtClean="0">
                <a:solidFill>
                  <a:srgbClr val="FF0000"/>
                </a:solidFill>
                <a:effectLst/>
                <a:latin typeface="Book Antiqua" pitchFamily="18" charset="0"/>
              </a:rPr>
              <a:t>:-</a:t>
            </a:r>
            <a:br>
              <a:rPr lang="en-US" u="sng" dirty="0" smtClean="0">
                <a:solidFill>
                  <a:srgbClr val="FF0000"/>
                </a:solidFill>
                <a:effectLst/>
                <a:latin typeface="Book Antiqua" pitchFamily="18" charset="0"/>
              </a:rPr>
            </a:br>
            <a:endParaRPr lang="en-US" dirty="0">
              <a:solidFill>
                <a:srgbClr val="FF0000"/>
              </a:solidFill>
              <a:effectLst/>
              <a:latin typeface="Book Antiqu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71800"/>
            <a:ext cx="8229600" cy="333756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Used with </a:t>
            </a:r>
            <a:r>
              <a:rPr lang="en-US" dirty="0" err="1" smtClean="0">
                <a:solidFill>
                  <a:srgbClr val="00B050"/>
                </a:solidFill>
              </a:rPr>
              <a:t>airotor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handpieces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Shank </a:t>
            </a:r>
            <a:r>
              <a:rPr lang="en-US" dirty="0" smtClean="0">
                <a:solidFill>
                  <a:schemeClr val="bg1"/>
                </a:solidFill>
              </a:rPr>
              <a:t>is </a:t>
            </a:r>
            <a:r>
              <a:rPr lang="en-US" dirty="0" smtClean="0">
                <a:solidFill>
                  <a:srgbClr val="00B050"/>
                </a:solidFill>
              </a:rPr>
              <a:t>simple cylinder </a:t>
            </a:r>
            <a:r>
              <a:rPr lang="en-US" dirty="0" smtClean="0">
                <a:solidFill>
                  <a:schemeClr val="bg1"/>
                </a:solidFill>
              </a:rPr>
              <a:t>held in the </a:t>
            </a:r>
            <a:r>
              <a:rPr lang="en-US" dirty="0" err="1" smtClean="0">
                <a:solidFill>
                  <a:schemeClr val="bg1"/>
                </a:solidFill>
              </a:rPr>
              <a:t>handpiece</a:t>
            </a:r>
            <a:r>
              <a:rPr lang="en-US" dirty="0" smtClean="0">
                <a:solidFill>
                  <a:schemeClr val="bg1"/>
                </a:solidFill>
              </a:rPr>
              <a:t> by friction between the shank &amp;  metal chuck.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smaller in dimensions than latch type instruments.</a:t>
            </a: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       good access to posterior regions of mouth</a:t>
            </a:r>
          </a:p>
          <a:p>
            <a:endParaRPr lang="en-US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email">
            <a:lum bright="30000"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1066800"/>
            <a:ext cx="7550277" cy="16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80"/>
                  </a:outerShdw>
                </a:effectLst>
              </a14:hiddenEffects>
            </a:ext>
          </a:extLst>
        </p:spPr>
      </p:pic>
      <p:sp>
        <p:nvSpPr>
          <p:cNvPr id="5" name="Down Arrow 4"/>
          <p:cNvSpPr/>
          <p:nvPr/>
        </p:nvSpPr>
        <p:spPr>
          <a:xfrm>
            <a:off x="3581400" y="4953000"/>
            <a:ext cx="3810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0070C0"/>
                </a:solidFill>
              </a:rPr>
              <a:t>Material of manufacture: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1396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Stainless steel burs: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Cut dentin at slow speeds but dull rapidly at higher speeds.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 When </a:t>
            </a:r>
            <a:r>
              <a:rPr lang="en-US" dirty="0" smtClean="0">
                <a:solidFill>
                  <a:srgbClr val="FF0000"/>
                </a:solidFill>
              </a:rPr>
              <a:t>dull</a:t>
            </a:r>
            <a:r>
              <a:rPr lang="en-US" dirty="0" smtClean="0">
                <a:solidFill>
                  <a:schemeClr val="bg1"/>
                </a:solidFill>
              </a:rPr>
              <a:t>, the reduced cutting effectiveness creates </a:t>
            </a:r>
            <a:r>
              <a:rPr lang="en-US" dirty="0" smtClean="0">
                <a:solidFill>
                  <a:srgbClr val="FF0000"/>
                </a:solidFill>
              </a:rPr>
              <a:t>increased heat and vibration.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USE: </a:t>
            </a:r>
            <a:r>
              <a:rPr lang="en-US" dirty="0" smtClean="0"/>
              <a:t>- Removing soft carious dentin</a:t>
            </a:r>
          </a:p>
          <a:p>
            <a:pPr>
              <a:buNone/>
            </a:pPr>
            <a:r>
              <a:rPr lang="en-US" dirty="0" smtClean="0"/>
              <a:t>                - Finishing procedures.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4600" y="4743450"/>
            <a:ext cx="2819400" cy="2114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457200" y="-457200"/>
            <a:ext cx="8229600" cy="457200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8521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800" u="sng" dirty="0" smtClean="0">
                <a:solidFill>
                  <a:srgbClr val="FF0000"/>
                </a:solidFill>
              </a:rPr>
              <a:t>Tungsten Carbide burs</a:t>
            </a:r>
            <a:r>
              <a:rPr lang="en-US" sz="3800" dirty="0" smtClean="0">
                <a:solidFill>
                  <a:srgbClr val="FF0000"/>
                </a:solidFill>
              </a:rPr>
              <a:t>:-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Perform better at all speeds &amp; their superiority is greatest at high speeds.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Carbide is </a:t>
            </a:r>
            <a:r>
              <a:rPr lang="en-US" dirty="0" smtClean="0">
                <a:solidFill>
                  <a:srgbClr val="00B050"/>
                </a:solidFill>
              </a:rPr>
              <a:t>stiffer &amp; harder </a:t>
            </a:r>
            <a:r>
              <a:rPr lang="en-US" dirty="0" smtClean="0">
                <a:solidFill>
                  <a:schemeClr val="bg1"/>
                </a:solidFill>
              </a:rPr>
              <a:t>than steel therefore does not dull rapidly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But more </a:t>
            </a:r>
            <a:r>
              <a:rPr lang="en-US" dirty="0" smtClean="0">
                <a:solidFill>
                  <a:srgbClr val="FF0000"/>
                </a:solidFill>
              </a:rPr>
              <a:t>brittle</a:t>
            </a:r>
            <a:r>
              <a:rPr lang="en-US" dirty="0" smtClean="0">
                <a:solidFill>
                  <a:schemeClr val="bg1"/>
                </a:solidFill>
              </a:rPr>
              <a:t> &amp; susceptible to fracture when subjected to sudden blow or  shock.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143000"/>
            <a:ext cx="8263244" cy="1371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Hazards with rotary cutting instruments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Care with rotary cutting instruments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Various speeds in cavity preparation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0070C0"/>
                </a:solidFill>
              </a:rPr>
              <a:t>Bur shapes: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Refers to the contour of the bur head.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Round, straight fissure, inverted cone, tapered fissure &amp; pear shaped.</a:t>
            </a:r>
          </a:p>
          <a:p>
            <a:endParaRPr lang="en-US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email">
            <a:lum bright="40000"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0" y="3200400"/>
            <a:ext cx="4800600" cy="29386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3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6019800" cy="61569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err="1" smtClean="0">
                <a:solidFill>
                  <a:srgbClr val="C00000"/>
                </a:solidFill>
              </a:rPr>
              <a:t>i</a:t>
            </a:r>
            <a:r>
              <a:rPr lang="en-US" u="sng" dirty="0" smtClean="0">
                <a:solidFill>
                  <a:srgbClr val="C00000"/>
                </a:solidFill>
              </a:rPr>
              <a:t>) Round bur :-  </a:t>
            </a:r>
          </a:p>
          <a:p>
            <a:r>
              <a:rPr lang="en-US" dirty="0" smtClean="0"/>
              <a:t>Spherical head shape.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Use – </a:t>
            </a:r>
          </a:p>
          <a:p>
            <a:pPr>
              <a:buNone/>
            </a:pPr>
            <a:r>
              <a:rPr lang="en-US" dirty="0" smtClean="0"/>
              <a:t>-</a:t>
            </a:r>
            <a:r>
              <a:rPr lang="en-US" dirty="0" smtClean="0">
                <a:solidFill>
                  <a:srgbClr val="FF0000"/>
                </a:solidFill>
              </a:rPr>
              <a:t>Initial entry </a:t>
            </a:r>
            <a:r>
              <a:rPr lang="en-US" dirty="0" smtClean="0"/>
              <a:t>into tooth</a:t>
            </a:r>
          </a:p>
          <a:p>
            <a:pPr>
              <a:buNone/>
            </a:pPr>
            <a:r>
              <a:rPr lang="en-US" dirty="0" smtClean="0"/>
              <a:t>-Placement of </a:t>
            </a:r>
            <a:r>
              <a:rPr lang="en-US" dirty="0" smtClean="0">
                <a:solidFill>
                  <a:srgbClr val="FF0000"/>
                </a:solidFill>
              </a:rPr>
              <a:t>retentive grooves </a:t>
            </a:r>
            <a:r>
              <a:rPr lang="en-US" dirty="0" smtClean="0"/>
              <a:t>&amp; </a:t>
            </a:r>
            <a:r>
              <a:rPr lang="en-US" dirty="0" smtClean="0">
                <a:solidFill>
                  <a:srgbClr val="FF0000"/>
                </a:solidFill>
              </a:rPr>
              <a:t>caries removal.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</a:rPr>
              <a:t>ii) </a:t>
            </a:r>
            <a:r>
              <a:rPr lang="en-US" u="sng" dirty="0" smtClean="0">
                <a:solidFill>
                  <a:srgbClr val="C00000"/>
                </a:solidFill>
              </a:rPr>
              <a:t>Straight fissure bur :</a:t>
            </a:r>
            <a:r>
              <a:rPr lang="en-US" dirty="0" smtClean="0">
                <a:solidFill>
                  <a:srgbClr val="C00000"/>
                </a:solidFill>
              </a:rPr>
              <a:t>-</a:t>
            </a:r>
          </a:p>
          <a:p>
            <a:r>
              <a:rPr lang="en-US" dirty="0" smtClean="0"/>
              <a:t> elongated cylindrical head.</a:t>
            </a:r>
          </a:p>
          <a:p>
            <a:pPr lvl="0"/>
            <a:r>
              <a:rPr lang="en-US" dirty="0" smtClean="0">
                <a:solidFill>
                  <a:srgbClr val="FFC000"/>
                </a:solidFill>
              </a:rPr>
              <a:t>Use -</a:t>
            </a:r>
            <a:r>
              <a:rPr lang="en-US" dirty="0" smtClean="0"/>
              <a:t> Preparing </a:t>
            </a:r>
            <a:r>
              <a:rPr lang="en-US" dirty="0" smtClean="0">
                <a:solidFill>
                  <a:srgbClr val="FF0000"/>
                </a:solidFill>
              </a:rPr>
              <a:t>walls</a:t>
            </a:r>
            <a:r>
              <a:rPr lang="en-US" dirty="0" smtClean="0"/>
              <a:t> for amalgam cavity preparation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9875" y="4038600"/>
            <a:ext cx="2524125" cy="2524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5600" y="685800"/>
            <a:ext cx="2438400" cy="2590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457200" y="152400"/>
            <a:ext cx="8229600" cy="12223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6096000" cy="585216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iii)</a:t>
            </a:r>
            <a:r>
              <a:rPr lang="en-US" dirty="0" smtClean="0"/>
              <a:t> </a:t>
            </a:r>
            <a:r>
              <a:rPr lang="en-US" u="sng" dirty="0" smtClean="0">
                <a:solidFill>
                  <a:srgbClr val="FF0000"/>
                </a:solidFill>
              </a:rPr>
              <a:t>Tapered fissure bur</a:t>
            </a:r>
            <a:r>
              <a:rPr lang="en-US" dirty="0" smtClean="0">
                <a:solidFill>
                  <a:srgbClr val="FF0000"/>
                </a:solidFill>
              </a:rPr>
              <a:t> :- </a:t>
            </a:r>
          </a:p>
          <a:p>
            <a:r>
              <a:rPr lang="en-US" dirty="0" smtClean="0"/>
              <a:t>tapered cone shaped head.</a:t>
            </a:r>
          </a:p>
          <a:p>
            <a:pPr lvl="0"/>
            <a:r>
              <a:rPr lang="en-US" dirty="0" smtClean="0">
                <a:solidFill>
                  <a:srgbClr val="FFC000"/>
                </a:solidFill>
              </a:rPr>
              <a:t>Use-</a:t>
            </a:r>
          </a:p>
          <a:p>
            <a:pPr lvl="0">
              <a:buNone/>
            </a:pPr>
            <a:r>
              <a:rPr lang="en-US" dirty="0" smtClean="0"/>
              <a:t>-Tooth preparation for indirect restoration. </a:t>
            </a:r>
            <a:r>
              <a:rPr lang="en-US" dirty="0" err="1" smtClean="0"/>
              <a:t>eg</a:t>
            </a:r>
            <a:r>
              <a:rPr lang="en-US" dirty="0" smtClean="0"/>
              <a:t>. </a:t>
            </a:r>
            <a:r>
              <a:rPr lang="en-US" dirty="0" smtClean="0">
                <a:solidFill>
                  <a:srgbClr val="FF0000"/>
                </a:solidFill>
              </a:rPr>
              <a:t>: Inlays. </a:t>
            </a:r>
          </a:p>
          <a:p>
            <a:pPr lvl="0">
              <a:buNone/>
            </a:pPr>
            <a:r>
              <a:rPr lang="en-US" dirty="0" smtClean="0"/>
              <a:t>-</a:t>
            </a:r>
            <a:r>
              <a:rPr lang="en-US" dirty="0" smtClean="0">
                <a:solidFill>
                  <a:srgbClr val="FF0000"/>
                </a:solidFill>
              </a:rPr>
              <a:t>Crown</a:t>
            </a:r>
            <a:r>
              <a:rPr lang="en-US" dirty="0" smtClean="0"/>
              <a:t> preparation.</a:t>
            </a:r>
          </a:p>
          <a:p>
            <a:pPr lvl="0"/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iv</a:t>
            </a:r>
            <a:r>
              <a:rPr lang="en-US" u="sng" dirty="0" smtClean="0">
                <a:solidFill>
                  <a:srgbClr val="FF0000"/>
                </a:solidFill>
              </a:rPr>
              <a:t>) Inverted cone bur </a:t>
            </a:r>
            <a:r>
              <a:rPr lang="en-US" dirty="0" smtClean="0">
                <a:solidFill>
                  <a:srgbClr val="FF0000"/>
                </a:solidFill>
              </a:rPr>
              <a:t>:-   </a:t>
            </a:r>
          </a:p>
          <a:p>
            <a:r>
              <a:rPr lang="en-US" dirty="0" smtClean="0"/>
              <a:t>rapidly tapered cone with the apex of  cone directed towards the bur shank.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Use-</a:t>
            </a:r>
            <a:r>
              <a:rPr lang="en-US" dirty="0" smtClean="0"/>
              <a:t> To provide </a:t>
            </a:r>
            <a:r>
              <a:rPr lang="en-US" dirty="0" smtClean="0">
                <a:solidFill>
                  <a:srgbClr val="FF0000"/>
                </a:solidFill>
              </a:rPr>
              <a:t>undercuts</a:t>
            </a:r>
            <a:r>
              <a:rPr lang="en-US" dirty="0" smtClean="0"/>
              <a:t> for amalgam cavity preparations.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4600" y="457200"/>
            <a:ext cx="2438400" cy="2438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 descr="invert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6400800" y="3581400"/>
            <a:ext cx="2557878" cy="26625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5562600" cy="50901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V</a:t>
            </a:r>
            <a:r>
              <a:rPr lang="en-US" u="sng" dirty="0" smtClean="0">
                <a:solidFill>
                  <a:srgbClr val="FF0000"/>
                </a:solidFill>
              </a:rPr>
              <a:t>) Pear shaped bur :- 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Elongated inverted cone bur with rounded edges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USE-</a:t>
            </a:r>
          </a:p>
          <a:p>
            <a:pPr>
              <a:buNone/>
            </a:pPr>
            <a:r>
              <a:rPr lang="en-US" dirty="0" smtClean="0"/>
              <a:t>-</a:t>
            </a:r>
            <a:r>
              <a:rPr lang="en-US" dirty="0" smtClean="0">
                <a:solidFill>
                  <a:srgbClr val="FF0000"/>
                </a:solidFill>
              </a:rPr>
              <a:t>Normal length </a:t>
            </a:r>
            <a:r>
              <a:rPr lang="en-US" dirty="0" smtClean="0"/>
              <a:t>bur is used for class I tooth preparation for </a:t>
            </a:r>
            <a:r>
              <a:rPr lang="en-US" dirty="0" smtClean="0">
                <a:solidFill>
                  <a:srgbClr val="FF0000"/>
                </a:solidFill>
              </a:rPr>
              <a:t>DFG.</a:t>
            </a:r>
          </a:p>
          <a:p>
            <a:pPr>
              <a:buNone/>
            </a:pPr>
            <a:r>
              <a:rPr lang="en-US" dirty="0" smtClean="0"/>
              <a:t>-</a:t>
            </a:r>
            <a:r>
              <a:rPr lang="en-US" dirty="0" smtClean="0">
                <a:solidFill>
                  <a:srgbClr val="FF0000"/>
                </a:solidFill>
              </a:rPr>
              <a:t>Long length </a:t>
            </a:r>
            <a:r>
              <a:rPr lang="en-US" dirty="0" smtClean="0"/>
              <a:t>bur is used for </a:t>
            </a:r>
            <a:r>
              <a:rPr lang="en-US" dirty="0" smtClean="0">
                <a:solidFill>
                  <a:srgbClr val="FF0000"/>
                </a:solidFill>
              </a:rPr>
              <a:t>amalgam cavity </a:t>
            </a:r>
            <a:r>
              <a:rPr lang="en-US" dirty="0" smtClean="0"/>
              <a:t>preparations  with rounded internal angles.</a:t>
            </a:r>
          </a:p>
          <a:p>
            <a:endParaRPr lang="en-US" dirty="0"/>
          </a:p>
        </p:txBody>
      </p:sp>
      <p:pic>
        <p:nvPicPr>
          <p:cNvPr id="4" name="Picture 3" descr="pear 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6172200" y="2590800"/>
            <a:ext cx="2590800" cy="2590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Bur sizes: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Represents diameter of head.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90599" y="2438400"/>
          <a:ext cx="7848602" cy="3962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5655"/>
                <a:gridCol w="502904"/>
                <a:gridCol w="684279"/>
                <a:gridCol w="948099"/>
                <a:gridCol w="1038785"/>
                <a:gridCol w="923365"/>
                <a:gridCol w="923365"/>
                <a:gridCol w="923365"/>
                <a:gridCol w="1038785"/>
              </a:tblGrid>
              <a:tr h="566057">
                <a:tc gridSpan="7">
                  <a:txBody>
                    <a:bodyPr/>
                    <a:lstStyle/>
                    <a:p>
                      <a:pPr algn="ctr"/>
                      <a:r>
                        <a:rPr lang="en-US" i="1" u="sng" dirty="0" smtClean="0">
                          <a:solidFill>
                            <a:srgbClr val="C00000"/>
                          </a:solidFill>
                        </a:rPr>
                        <a:t>Standard bur head sizes</a:t>
                      </a:r>
                      <a:endParaRPr lang="en-US" i="1" u="sng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66057">
                <a:tc gridSpan="3"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         Head</a:t>
                      </a:r>
                      <a:r>
                        <a:rPr lang="en-US" baseline="0" dirty="0" smtClean="0">
                          <a:solidFill>
                            <a:srgbClr val="7030A0"/>
                          </a:solidFill>
                        </a:rPr>
                        <a:t> shapes</a:t>
                      </a:r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           Head diameter (mm)</a:t>
                      </a:r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6605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0.5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0.6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0.8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1.0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1.2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1.4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566057">
                <a:tc rowSpan="4" gridSpan="3"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Round</a:t>
                      </a:r>
                    </a:p>
                    <a:p>
                      <a:endParaRPr lang="en-US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en-US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Inverted cone</a:t>
                      </a:r>
                    </a:p>
                    <a:p>
                      <a:endParaRPr lang="en-US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en-US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Straight fissure</a:t>
                      </a:r>
                    </a:p>
                    <a:p>
                      <a:endParaRPr lang="en-US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en-US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Tapered fissure</a:t>
                      </a:r>
                      <a:endParaRPr lang="en-US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1/4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1/2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566057">
                <a:tc gridSpan="3"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33 1/2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37</a:t>
                      </a:r>
                      <a:endParaRPr lang="en-US" dirty="0"/>
                    </a:p>
                  </a:txBody>
                  <a:tcPr/>
                </a:tc>
              </a:tr>
              <a:tr h="566057">
                <a:tc gridSpan="3"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55 1/2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59</a:t>
                      </a:r>
                      <a:endParaRPr lang="en-US" dirty="0"/>
                    </a:p>
                  </a:txBody>
                  <a:tcPr/>
                </a:tc>
              </a:tr>
              <a:tr h="566057">
                <a:tc gridSpan="3"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0"/>
            <a:ext cx="80772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Burs used in amalgam cavity preparations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5124" name="Picture 4" descr="C:\Users\ACER\Desktop\New folder\IMG-20201015-WA0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953000" y="1524000"/>
            <a:ext cx="2743200" cy="36576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629400" y="5638800"/>
            <a:ext cx="1490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No.245 bur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800" y="1752600"/>
            <a:ext cx="334097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No.245 bur:</a:t>
            </a:r>
          </a:p>
          <a:p>
            <a:r>
              <a:rPr lang="en-US" sz="2400" dirty="0" err="1" smtClean="0">
                <a:solidFill>
                  <a:srgbClr val="FF0000"/>
                </a:solidFill>
              </a:rPr>
              <a:t>Shape:</a:t>
            </a:r>
            <a:r>
              <a:rPr lang="en-US" sz="2400" dirty="0" err="1" smtClean="0"/>
              <a:t>long</a:t>
            </a:r>
            <a:r>
              <a:rPr lang="en-US" sz="2400" dirty="0" smtClean="0"/>
              <a:t> length Pear shaped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Head diameter:</a:t>
            </a:r>
            <a:r>
              <a:rPr lang="en-US" sz="2400" dirty="0" smtClean="0"/>
              <a:t>0.8mm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Head length:</a:t>
            </a:r>
            <a:r>
              <a:rPr lang="en-US" sz="2400" dirty="0" smtClean="0"/>
              <a:t>3mm</a:t>
            </a:r>
          </a:p>
          <a:p>
            <a:r>
              <a:rPr lang="en-US" sz="2400" dirty="0" smtClean="0"/>
              <a:t>Used in </a:t>
            </a:r>
            <a:r>
              <a:rPr lang="en-US" sz="2400" dirty="0" err="1" smtClean="0"/>
              <a:t>airotor</a:t>
            </a:r>
            <a:endParaRPr lang="en-US" sz="2400" dirty="0" smtClean="0"/>
          </a:p>
          <a:p>
            <a:r>
              <a:rPr lang="en-US" sz="2400" b="1" dirty="0" smtClean="0">
                <a:solidFill>
                  <a:srgbClr val="FF0000"/>
                </a:solidFill>
              </a:rPr>
              <a:t>Uses:</a:t>
            </a:r>
            <a:r>
              <a:rPr lang="en-US" sz="2400" dirty="0" smtClean="0"/>
              <a:t> for amalgam</a:t>
            </a:r>
          </a:p>
          <a:p>
            <a:r>
              <a:rPr lang="en-US" sz="2400" dirty="0" smtClean="0"/>
              <a:t> cavity preparation with</a:t>
            </a:r>
          </a:p>
          <a:p>
            <a:r>
              <a:rPr lang="en-US" sz="2400" dirty="0" smtClean="0"/>
              <a:t> rounded internal line angles</a:t>
            </a:r>
          </a:p>
          <a:p>
            <a:endParaRPr lang="en-US" sz="2400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6199" y="1524000"/>
            <a:ext cx="1447801" cy="3642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47091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No.169L bur: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Shape:                                                              </a:t>
            </a:r>
            <a:r>
              <a:rPr lang="en-US" dirty="0" smtClean="0"/>
              <a:t>Elongated tapered fissure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Head diameter:</a:t>
            </a:r>
            <a:r>
              <a:rPr lang="en-US" dirty="0" smtClean="0"/>
              <a:t>0.9mm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Head length:</a:t>
            </a:r>
            <a:r>
              <a:rPr lang="en-US" dirty="0" smtClean="0"/>
              <a:t>5.6mm</a:t>
            </a:r>
          </a:p>
          <a:p>
            <a:r>
              <a:rPr lang="en-US" dirty="0" smtClean="0"/>
              <a:t>Used in </a:t>
            </a:r>
            <a:r>
              <a:rPr lang="en-US" dirty="0" err="1" smtClean="0"/>
              <a:t>airotor</a:t>
            </a:r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Uses:</a:t>
            </a:r>
            <a:r>
              <a:rPr lang="en-US" b="1" dirty="0" smtClean="0"/>
              <a:t> </a:t>
            </a:r>
            <a:r>
              <a:rPr lang="en-US" dirty="0" smtClean="0"/>
              <a:t>for placing retentive grooves(locks) in </a:t>
            </a:r>
            <a:r>
              <a:rPr lang="en-US" dirty="0" err="1" smtClean="0"/>
              <a:t>axio</a:t>
            </a:r>
            <a:r>
              <a:rPr lang="en-US" dirty="0" smtClean="0"/>
              <a:t> facial &amp; </a:t>
            </a:r>
            <a:r>
              <a:rPr lang="en-US" dirty="0" err="1" smtClean="0"/>
              <a:t>axio</a:t>
            </a:r>
            <a:r>
              <a:rPr lang="en-US" dirty="0" smtClean="0"/>
              <a:t> lingual line angles in class II amalgam cavity preparations.</a:t>
            </a:r>
          </a:p>
          <a:p>
            <a:endParaRPr lang="en-US" dirty="0" smtClean="0"/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4" name="Picture 2" descr="C:\Users\ACER\Desktop\New folder\IMG-20201015-WA000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000" y="304800"/>
            <a:ext cx="2772146" cy="2895600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2400" y="304800"/>
            <a:ext cx="1119769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553200" y="3276600"/>
            <a:ext cx="14654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No.169L bur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No 330 bur: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Shape:</a:t>
            </a:r>
            <a:r>
              <a:rPr lang="en-US" dirty="0" smtClean="0"/>
              <a:t> Pear shaped(normal</a:t>
            </a:r>
          </a:p>
          <a:p>
            <a:pPr>
              <a:buNone/>
            </a:pPr>
            <a:r>
              <a:rPr lang="en-US" dirty="0" smtClean="0"/>
              <a:t> length)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Head diameter: </a:t>
            </a:r>
            <a:r>
              <a:rPr lang="en-US" dirty="0" smtClean="0"/>
              <a:t>0.8mm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Head length: </a:t>
            </a:r>
            <a:r>
              <a:rPr lang="en-US" dirty="0" smtClean="0"/>
              <a:t>1mm</a:t>
            </a:r>
          </a:p>
          <a:p>
            <a:r>
              <a:rPr lang="en-US" dirty="0" smtClean="0"/>
              <a:t>Used in </a:t>
            </a:r>
            <a:r>
              <a:rPr lang="en-US" dirty="0" err="1" smtClean="0"/>
              <a:t>airotor</a:t>
            </a:r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Uses: </a:t>
            </a:r>
            <a:r>
              <a:rPr lang="en-US" b="1" dirty="0" smtClean="0"/>
              <a:t>Conservative class I cavity</a:t>
            </a:r>
          </a:p>
          <a:p>
            <a:pPr>
              <a:buNone/>
            </a:pPr>
            <a:r>
              <a:rPr lang="en-US" b="1" dirty="0" smtClean="0"/>
              <a:t> preparations for amalgam. 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2050" name="Picture 2" descr="C:\Users\ACER\Desktop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762000"/>
            <a:ext cx="2971800" cy="2971800"/>
          </a:xfrm>
          <a:prstGeom prst="rect">
            <a:avLst/>
          </a:prstGeom>
          <a:noFill/>
        </p:spPr>
      </p:pic>
      <p:pic>
        <p:nvPicPr>
          <p:cNvPr id="2051" name="Picture 3" descr="C:\Users\ACER\Desktop\B9780323083331000149_f014-002ac-978032308333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6923"/>
          <a:stretch>
            <a:fillRect/>
          </a:stretch>
        </p:blipFill>
        <p:spPr bwMode="auto">
          <a:xfrm>
            <a:off x="6858000" y="3886200"/>
            <a:ext cx="2286000" cy="297539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086600" y="1066800"/>
            <a:ext cx="13244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 330 bur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Introduction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Most cavity preparations require the use of both rotary and hand instruments.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Rotary burs or diamond points</a:t>
            </a:r>
            <a:r>
              <a:rPr lang="en-US" dirty="0" smtClean="0">
                <a:solidFill>
                  <a:srgbClr val="7030A0"/>
                </a:solidFill>
              </a:rPr>
              <a:t> are used for cavity preparation and fine refinement of cavity while </a:t>
            </a:r>
            <a:r>
              <a:rPr lang="en-US" dirty="0" smtClean="0">
                <a:solidFill>
                  <a:srgbClr val="FF0000"/>
                </a:solidFill>
              </a:rPr>
              <a:t>hand cutting instruments </a:t>
            </a:r>
            <a:r>
              <a:rPr lang="en-US" dirty="0" smtClean="0">
                <a:solidFill>
                  <a:srgbClr val="7030A0"/>
                </a:solidFill>
              </a:rPr>
              <a:t>are used to produce intricate details in the cavity preparation and to insert and finish the restorative material.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No ¼ round bur: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Shape:</a:t>
            </a:r>
            <a:r>
              <a:rPr lang="en-US" dirty="0" smtClean="0"/>
              <a:t> Round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Head diameter: </a:t>
            </a:r>
            <a:r>
              <a:rPr lang="en-US" dirty="0" smtClean="0"/>
              <a:t>0.5mm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Head length: </a:t>
            </a:r>
            <a:r>
              <a:rPr lang="en-US" dirty="0" smtClean="0"/>
              <a:t>0.4mm</a:t>
            </a:r>
          </a:p>
          <a:p>
            <a:r>
              <a:rPr lang="en-US" dirty="0" smtClean="0"/>
              <a:t>Used in </a:t>
            </a:r>
            <a:r>
              <a:rPr lang="en-US" dirty="0" err="1" smtClean="0"/>
              <a:t>airotor</a:t>
            </a:r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Uses: </a:t>
            </a:r>
            <a:r>
              <a:rPr lang="en-US" dirty="0" smtClean="0"/>
              <a:t>for placing retentive</a:t>
            </a:r>
          </a:p>
          <a:p>
            <a:pPr>
              <a:buNone/>
            </a:pPr>
            <a:r>
              <a:rPr lang="en-US" dirty="0" smtClean="0"/>
              <a:t> grooves(locks) in in </a:t>
            </a:r>
            <a:r>
              <a:rPr lang="en-US" dirty="0" err="1" smtClean="0"/>
              <a:t>axio</a:t>
            </a:r>
            <a:r>
              <a:rPr lang="en-US" dirty="0" smtClean="0"/>
              <a:t> facial &amp;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err="1" smtClean="0"/>
              <a:t>axio</a:t>
            </a:r>
            <a:r>
              <a:rPr lang="en-US" dirty="0" smtClean="0"/>
              <a:t> lingual line angles in class II amalgam</a:t>
            </a:r>
          </a:p>
          <a:p>
            <a:pPr>
              <a:buNone/>
            </a:pPr>
            <a:r>
              <a:rPr lang="en-US" dirty="0" smtClean="0"/>
              <a:t> cavity preparations.</a:t>
            </a:r>
          </a:p>
          <a:p>
            <a:endParaRPr lang="en-US" dirty="0" smtClean="0"/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0" y="990600"/>
            <a:ext cx="1640397" cy="4164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Patterns of blades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flat-fissure-bu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447800"/>
            <a:ext cx="3830459" cy="3857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 descr="spiral cu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38600" y="1850274"/>
            <a:ext cx="3200400" cy="33313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 descr="imagesCAL9U9Y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91400" y="838200"/>
            <a:ext cx="1143000" cy="42801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1447800" y="5562600"/>
            <a:ext cx="1451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Axial blades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8200" y="5410200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Spiral blades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0" y="5486400"/>
            <a:ext cx="1176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Crosscuts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>
                <a:solidFill>
                  <a:srgbClr val="0070C0"/>
                </a:solidFill>
              </a:rPr>
              <a:t>Modifications in Bur Design :-</a:t>
            </a:r>
            <a:r>
              <a:rPr lang="en-US" u="sng" dirty="0" smtClean="0"/>
              <a:t/>
            </a:r>
            <a:br>
              <a:rPr lang="en-US" u="sng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Large</a:t>
            </a:r>
            <a:r>
              <a:rPr lang="en-US" dirty="0" smtClean="0">
                <a:solidFill>
                  <a:schemeClr val="bg1"/>
                </a:solidFill>
              </a:rPr>
              <a:t> diameter carbide burs have been replaced by </a:t>
            </a:r>
            <a:r>
              <a:rPr lang="en-US" b="1" dirty="0" smtClean="0">
                <a:solidFill>
                  <a:srgbClr val="FFC000"/>
                </a:solidFill>
              </a:rPr>
              <a:t>small</a:t>
            </a:r>
            <a:r>
              <a:rPr lang="en-US" dirty="0" smtClean="0">
                <a:solidFill>
                  <a:schemeClr val="bg1"/>
                </a:solidFill>
              </a:rPr>
              <a:t> diameter burs – effective at high speeds.</a:t>
            </a:r>
          </a:p>
          <a:p>
            <a:r>
              <a:rPr lang="en-US" dirty="0" smtClean="0"/>
              <a:t>3 major changes:</a:t>
            </a:r>
          </a:p>
          <a:p>
            <a:pPr marL="514350" indent="-514350">
              <a:buAutoNum type="alphaLcParenR"/>
            </a:pPr>
            <a:r>
              <a:rPr lang="en-US" b="1" dirty="0" smtClean="0">
                <a:solidFill>
                  <a:srgbClr val="FF0000"/>
                </a:solidFill>
              </a:rPr>
              <a:t>Reduced use of crosscuts burs </a:t>
            </a:r>
          </a:p>
          <a:p>
            <a:pPr marL="514350" indent="-514350">
              <a:buAutoNum type="alphaLcParenR"/>
            </a:pPr>
            <a:r>
              <a:rPr lang="en-US" b="1" dirty="0" smtClean="0">
                <a:solidFill>
                  <a:srgbClr val="FF0000"/>
                </a:solidFill>
              </a:rPr>
              <a:t>Extended head lengths on fissure burs</a:t>
            </a:r>
          </a:p>
          <a:p>
            <a:pPr marL="0" indent="0">
              <a:buNone/>
            </a:pPr>
            <a:r>
              <a:rPr lang="en-US" sz="1800" b="1" dirty="0" smtClean="0"/>
              <a:t>c)       </a:t>
            </a:r>
            <a:r>
              <a:rPr lang="en-US" b="1" dirty="0" smtClean="0">
                <a:solidFill>
                  <a:srgbClr val="FF0000"/>
                </a:solidFill>
              </a:rPr>
              <a:t>Rounding of sharp tip angles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imagesCAL9U9Y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01000" y="2743200"/>
            <a:ext cx="714375" cy="26751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1447800" y="5257800"/>
            <a:ext cx="38122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Proposed by Markley and </a:t>
            </a:r>
            <a:r>
              <a:rPr lang="en-US" dirty="0" err="1" smtClean="0"/>
              <a:t>Sockwell</a:t>
            </a:r>
            <a:endParaRPr lang="en-US" dirty="0" smtClean="0"/>
          </a:p>
          <a:p>
            <a:r>
              <a:rPr lang="en-US" dirty="0" smtClean="0"/>
              <a:t>Lower stress</a:t>
            </a:r>
          </a:p>
          <a:p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rot="5400000">
            <a:off x="2743994" y="5104606"/>
            <a:ext cx="457200" cy="1588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Design of dental burs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229600" cy="5562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Blades: even no.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Cavity preparation: 6,8 or 10 blades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Finishing:12-40 blades</a:t>
            </a:r>
          </a:p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</a:rPr>
              <a:t>Bur Blades: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Uniformly spaced projections on the bur head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     which terminates in the cutting edge.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Bur blade has 2 surfaces: -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C000"/>
                </a:solidFill>
              </a:rPr>
              <a:t>                     </a:t>
            </a:r>
            <a:r>
              <a:rPr lang="en-US" dirty="0" smtClean="0">
                <a:solidFill>
                  <a:srgbClr val="00B050"/>
                </a:solidFill>
              </a:rPr>
              <a:t>a) Blade face / Rake face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</a:rPr>
              <a:t>                     b) Blade back / Clearance  face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                        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	</a:t>
            </a:r>
            <a:r>
              <a:rPr lang="en-US" dirty="0" smtClean="0">
                <a:solidFill>
                  <a:srgbClr val="00B050"/>
                </a:solidFill>
              </a:rPr>
              <a:t>a) Rake face :   </a:t>
            </a:r>
            <a:r>
              <a:rPr lang="en-US" dirty="0" smtClean="0">
                <a:solidFill>
                  <a:schemeClr val="bg1"/>
                </a:solidFill>
              </a:rPr>
              <a:t>is the surface of the bur blade on the leading edge of bur.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</a:rPr>
              <a:t>           b) Clearance face: </a:t>
            </a:r>
            <a:r>
              <a:rPr lang="en-US" dirty="0" smtClean="0">
                <a:solidFill>
                  <a:schemeClr val="bg1"/>
                </a:solidFill>
              </a:rPr>
              <a:t>is the surface of bur blade on the  trailing edge of the bur.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8600" y="3048000"/>
            <a:ext cx="1295400" cy="1752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ACER\Desktop\Untitled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408"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248400" y="4876800"/>
            <a:ext cx="533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  /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153400" y="1752600"/>
            <a:ext cx="990600" cy="304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or edge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11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066800"/>
            <a:ext cx="8229600" cy="45976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457200" y="0"/>
            <a:ext cx="8229600" cy="27463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5943600" cy="5928360"/>
          </a:xfrm>
        </p:spPr>
        <p:txBody>
          <a:bodyPr>
            <a:normAutofit/>
          </a:bodyPr>
          <a:lstStyle/>
          <a:p>
            <a:r>
              <a:rPr lang="en-US" u="sng" dirty="0" smtClean="0">
                <a:solidFill>
                  <a:srgbClr val="C00000"/>
                </a:solidFill>
              </a:rPr>
              <a:t>Flute space:-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Depressed areas in between bur blades.</a:t>
            </a:r>
          </a:p>
          <a:p>
            <a:r>
              <a:rPr lang="en-US" u="sng" dirty="0" smtClean="0">
                <a:solidFill>
                  <a:srgbClr val="C00000"/>
                </a:solidFill>
              </a:rPr>
              <a:t>Radial line  </a:t>
            </a:r>
            <a:r>
              <a:rPr lang="en-US" dirty="0" smtClean="0">
                <a:solidFill>
                  <a:srgbClr val="C00000"/>
                </a:solidFill>
              </a:rPr>
              <a:t>:-   </a:t>
            </a:r>
            <a:r>
              <a:rPr lang="en-US" dirty="0" smtClean="0">
                <a:solidFill>
                  <a:schemeClr val="bg1"/>
                </a:solidFill>
              </a:rPr>
              <a:t>is the line connecting the centre of the bur &amp; the blade.</a:t>
            </a:r>
          </a:p>
          <a:p>
            <a:r>
              <a:rPr lang="en-US" u="sng" dirty="0" smtClean="0">
                <a:solidFill>
                  <a:srgbClr val="C00000"/>
                </a:solidFill>
              </a:rPr>
              <a:t>Land</a:t>
            </a:r>
            <a:r>
              <a:rPr lang="en-US" dirty="0" smtClean="0">
                <a:solidFill>
                  <a:srgbClr val="C00000"/>
                </a:solidFill>
              </a:rPr>
              <a:t>:- </a:t>
            </a:r>
            <a:r>
              <a:rPr lang="en-US" dirty="0" smtClean="0">
                <a:solidFill>
                  <a:schemeClr val="bg1"/>
                </a:solidFill>
              </a:rPr>
              <a:t>is the plane surface immediately following the cutting edge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u="sng" dirty="0" smtClean="0">
              <a:solidFill>
                <a:schemeClr val="bg1"/>
              </a:solidFill>
            </a:endParaRPr>
          </a:p>
          <a:p>
            <a:endParaRPr lang="en-US" u="sng" dirty="0" smtClean="0">
              <a:solidFill>
                <a:schemeClr val="bg1"/>
              </a:solidFill>
            </a:endParaRPr>
          </a:p>
        </p:txBody>
      </p:sp>
      <p:pic>
        <p:nvPicPr>
          <p:cNvPr id="4" name="Picture 2" descr="H:\DCIM\118___03\IMG_7354.JPG"/>
          <p:cNvPicPr>
            <a:picLocks noChangeAspect="1" noChangeArrowheads="1"/>
          </p:cNvPicPr>
          <p:nvPr/>
        </p:nvPicPr>
        <p:blipFill rotWithShape="1">
          <a:blip r:embed="rId2" cstate="email">
            <a:lum bright="20000"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24600" y="1905000"/>
            <a:ext cx="1676400" cy="17546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5" name="Picture 4" descr="spiral cut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24600" y="457200"/>
            <a:ext cx="1486283" cy="13728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6324600" y="3886200"/>
            <a:ext cx="1329210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Flute space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7" name="Curved Up Arrow 6"/>
          <p:cNvSpPr/>
          <p:nvPr/>
        </p:nvSpPr>
        <p:spPr>
          <a:xfrm>
            <a:off x="6858000" y="3352800"/>
            <a:ext cx="152400" cy="76200"/>
          </a:xfrm>
          <a:prstGeom prst="curvedUpArrow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6782594" y="3656806"/>
            <a:ext cx="304800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Content Placeholder 3" descr="111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6400" y="4572000"/>
            <a:ext cx="1748607" cy="20543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C:\Users\ACER\Desktop\Untitled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408"/>
          <a:stretch>
            <a:fillRect/>
          </a:stretch>
        </p:blipFill>
        <p:spPr bwMode="auto">
          <a:xfrm>
            <a:off x="5410200" y="4572001"/>
            <a:ext cx="3047999" cy="2285999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600200" y="6488668"/>
            <a:ext cx="716863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Land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48400" y="6488668"/>
            <a:ext cx="1282723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Radial line</a:t>
            </a: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457200" y="-228600"/>
            <a:ext cx="8229600" cy="50323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309360"/>
          </a:xfrm>
        </p:spPr>
        <p:txBody>
          <a:bodyPr/>
          <a:lstStyle/>
          <a:p>
            <a:r>
              <a:rPr lang="en-US" u="sng" dirty="0" smtClean="0">
                <a:solidFill>
                  <a:srgbClr val="C00000"/>
                </a:solidFill>
              </a:rPr>
              <a:t>Rake Angle </a:t>
            </a:r>
            <a:r>
              <a:rPr lang="en-US" dirty="0" smtClean="0">
                <a:solidFill>
                  <a:srgbClr val="C00000"/>
                </a:solidFill>
              </a:rPr>
              <a:t>:- 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- is the angle between the rake face &amp; the radial</a:t>
            </a:r>
            <a:r>
              <a:rPr lang="en-US" u="sng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line</a:t>
            </a:r>
          </a:p>
          <a:p>
            <a:pPr lvl="0">
              <a:buNone/>
            </a:pPr>
            <a:r>
              <a:rPr lang="en-US" dirty="0" smtClean="0">
                <a:solidFill>
                  <a:schemeClr val="bg1"/>
                </a:solidFill>
              </a:rPr>
              <a:t>- It can be positive , negative or a zero rake angle.</a:t>
            </a:r>
            <a:r>
              <a:rPr lang="en-US" dirty="0" smtClean="0"/>
              <a:t> </a:t>
            </a:r>
          </a:p>
          <a:p>
            <a:pPr lvl="0"/>
            <a:r>
              <a:rPr lang="en-US" dirty="0" smtClean="0">
                <a:solidFill>
                  <a:srgbClr val="FF0000"/>
                </a:solidFill>
              </a:rPr>
              <a:t>Negative</a:t>
            </a:r>
            <a:r>
              <a:rPr lang="en-US" dirty="0" smtClean="0"/>
              <a:t> - when rake face is ahead of the radial line.</a:t>
            </a:r>
          </a:p>
          <a:p>
            <a:pPr lvl="0"/>
            <a:r>
              <a:rPr lang="en-US" dirty="0" smtClean="0">
                <a:solidFill>
                  <a:srgbClr val="FF0000"/>
                </a:solidFill>
              </a:rPr>
              <a:t>Positive</a:t>
            </a:r>
            <a:r>
              <a:rPr lang="en-US" dirty="0" smtClean="0"/>
              <a:t> - when rake face trails the radial line.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Zero </a:t>
            </a:r>
            <a:r>
              <a:rPr lang="en-US" dirty="0" smtClean="0"/>
              <a:t>     - when rake face &amp; radial line coincide with each other.</a:t>
            </a: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email">
            <a:lum bright="30000"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358024"/>
            <a:ext cx="9144000" cy="24999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5257800" cy="531876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u="sng" dirty="0" smtClean="0">
                <a:solidFill>
                  <a:srgbClr val="C00000"/>
                </a:solidFill>
              </a:rPr>
              <a:t>Clearance Angle</a:t>
            </a:r>
            <a:r>
              <a:rPr lang="en-US" dirty="0" smtClean="0">
                <a:solidFill>
                  <a:srgbClr val="C00000"/>
                </a:solidFill>
              </a:rPr>
              <a:t> :-    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The angle between the clearance face &amp; the work   (</a:t>
            </a:r>
            <a:r>
              <a:rPr lang="en-US" dirty="0" err="1" smtClean="0">
                <a:solidFill>
                  <a:schemeClr val="bg1"/>
                </a:solidFill>
              </a:rPr>
              <a:t>ie,Tooth</a:t>
            </a:r>
            <a:r>
              <a:rPr lang="en-US" dirty="0" smtClean="0">
                <a:solidFill>
                  <a:schemeClr val="bg1"/>
                </a:solidFill>
              </a:rPr>
              <a:t>) .</a:t>
            </a:r>
          </a:p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</a:rPr>
              <a:t>If Land present then CA divided into: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Primary clearance angle: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Angle the land makes with 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the work.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Secondary clearance angle: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Angle between back of the bur edge and the work.</a:t>
            </a: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2" descr="G:\DCIM\100OLYMP\P9061118.JPG"/>
          <p:cNvPicPr>
            <a:picLocks noChangeAspect="1" noChangeArrowheads="1"/>
          </p:cNvPicPr>
          <p:nvPr/>
        </p:nvPicPr>
        <p:blipFill>
          <a:blip r:embed="rId2" cstate="email">
            <a:lum bright="10000"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8219" y="1828800"/>
            <a:ext cx="3745781" cy="36188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5181600" y="44958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96200" y="4038600"/>
            <a:ext cx="1021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Primary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Arc 7"/>
          <p:cNvSpPr/>
          <p:nvPr/>
        </p:nvSpPr>
        <p:spPr>
          <a:xfrm>
            <a:off x="8001000" y="2971800"/>
            <a:ext cx="685800" cy="1600200"/>
          </a:xfrm>
          <a:prstGeom prst="arc">
            <a:avLst>
              <a:gd name="adj1" fmla="val 15287522"/>
              <a:gd name="adj2" fmla="val 567193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558583" y="2743200"/>
            <a:ext cx="5854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Sec</a:t>
            </a: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CA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00600" cy="4709160"/>
          </a:xfrm>
        </p:spPr>
        <p:txBody>
          <a:bodyPr/>
          <a:lstStyle/>
          <a:p>
            <a:pPr>
              <a:buNone/>
            </a:pPr>
            <a:r>
              <a:rPr lang="en-US" u="sng" dirty="0" smtClean="0">
                <a:solidFill>
                  <a:srgbClr val="C00000"/>
                </a:solidFill>
              </a:rPr>
              <a:t>Radial clearance:-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If the </a:t>
            </a:r>
            <a:r>
              <a:rPr lang="en-US" dirty="0" smtClean="0">
                <a:solidFill>
                  <a:srgbClr val="0070C0"/>
                </a:solidFill>
              </a:rPr>
              <a:t>clearance face is curved</a:t>
            </a:r>
            <a:r>
              <a:rPr lang="en-US" dirty="0" smtClean="0">
                <a:solidFill>
                  <a:schemeClr val="bg1"/>
                </a:solidFill>
              </a:rPr>
              <a:t>, it is known as radial clearance.</a:t>
            </a:r>
          </a:p>
          <a:p>
            <a:pPr>
              <a:buNone/>
            </a:pPr>
            <a:r>
              <a:rPr lang="en-US" u="sng" dirty="0" smtClean="0">
                <a:solidFill>
                  <a:srgbClr val="C00000"/>
                </a:solidFill>
              </a:rPr>
              <a:t>Blade/edge angle:-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Angle between the rake face and clearance face.</a:t>
            </a:r>
          </a:p>
          <a:p>
            <a:endParaRPr lang="en-US" dirty="0"/>
          </a:p>
        </p:txBody>
      </p:sp>
      <p:pic>
        <p:nvPicPr>
          <p:cNvPr id="1026" name="Picture 2" descr="C:\Users\ACER\Desktop\rotary-instruments-in-operative-dentistry-39-63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0" y="1524000"/>
            <a:ext cx="1480185" cy="1445896"/>
          </a:xfrm>
          <a:prstGeom prst="rect">
            <a:avLst/>
          </a:prstGeom>
          <a:noFill/>
        </p:spPr>
      </p:pic>
      <p:pic>
        <p:nvPicPr>
          <p:cNvPr id="5" name="Picture 2" descr="G:\DCIM\100OLYMP\P9061118.JPG"/>
          <p:cNvPicPr>
            <a:picLocks noChangeAspect="1" noChangeArrowheads="1"/>
          </p:cNvPicPr>
          <p:nvPr/>
        </p:nvPicPr>
        <p:blipFill>
          <a:blip r:embed="rId3" cstate="email">
            <a:lum bright="10000"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8219" y="3239123"/>
            <a:ext cx="3745781" cy="36188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7" name="Straight Arrow Connector 6"/>
          <p:cNvCxnSpPr/>
          <p:nvPr/>
        </p:nvCxnSpPr>
        <p:spPr>
          <a:xfrm>
            <a:off x="6172200" y="1905000"/>
            <a:ext cx="12954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467600" y="1752600"/>
            <a:ext cx="1676400" cy="646331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Radial clearance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19800" y="1447800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CF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943600" y="2133600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RF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Definition</a:t>
            </a:r>
            <a:r>
              <a:rPr lang="en-US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The term </a:t>
            </a:r>
            <a:r>
              <a:rPr lang="en-US" b="1" dirty="0" smtClean="0">
                <a:solidFill>
                  <a:srgbClr val="FF0000"/>
                </a:solidFill>
              </a:rPr>
              <a:t>rotary instruments </a:t>
            </a:r>
            <a:r>
              <a:rPr lang="en-US" b="1" dirty="0" smtClean="0">
                <a:solidFill>
                  <a:schemeClr val="bg1"/>
                </a:solidFill>
              </a:rPr>
              <a:t>in dentistry refers to a group of instruments that turn on an axis to perform work such as </a:t>
            </a:r>
            <a:r>
              <a:rPr lang="en-US" b="1" dirty="0" smtClean="0">
                <a:solidFill>
                  <a:srgbClr val="FF0000"/>
                </a:solidFill>
              </a:rPr>
              <a:t>cutting, abrading, finishing or polishing </a:t>
            </a:r>
            <a:r>
              <a:rPr lang="en-US" b="1" dirty="0" smtClean="0">
                <a:solidFill>
                  <a:schemeClr val="bg1"/>
                </a:solidFill>
              </a:rPr>
              <a:t>tooth or restorative materials.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7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Significance of bur design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3187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lvl="0"/>
            <a:r>
              <a:rPr lang="en-US" dirty="0" smtClean="0">
                <a:solidFill>
                  <a:schemeClr val="bg1"/>
                </a:solidFill>
              </a:rPr>
              <a:t>The </a:t>
            </a:r>
            <a:r>
              <a:rPr lang="en-US" dirty="0" smtClean="0">
                <a:solidFill>
                  <a:srgbClr val="C00000"/>
                </a:solidFill>
              </a:rPr>
              <a:t>rake angle </a:t>
            </a:r>
            <a:r>
              <a:rPr lang="en-US" dirty="0" smtClean="0">
                <a:solidFill>
                  <a:schemeClr val="bg1"/>
                </a:solidFill>
              </a:rPr>
              <a:t>is the most important design </a:t>
            </a:r>
          </a:p>
          <a:p>
            <a:pPr marL="0" lv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         feature of the bur blade</a:t>
            </a:r>
          </a:p>
          <a:p>
            <a:pPr lvl="0"/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b="1" u="sng" dirty="0" smtClean="0">
                <a:solidFill>
                  <a:srgbClr val="FF0000"/>
                </a:solidFill>
              </a:rPr>
              <a:t>Positive rake angle –</a:t>
            </a:r>
          </a:p>
          <a:p>
            <a:pPr lvl="0"/>
            <a:r>
              <a:rPr lang="en-US" dirty="0" smtClean="0">
                <a:solidFill>
                  <a:srgbClr val="FF0000"/>
                </a:solidFill>
              </a:rPr>
              <a:t>Adv: </a:t>
            </a:r>
            <a:r>
              <a:rPr lang="en-US" dirty="0" smtClean="0">
                <a:solidFill>
                  <a:schemeClr val="bg1"/>
                </a:solidFill>
              </a:rPr>
              <a:t>increases the cutting efficiency</a:t>
            </a:r>
          </a:p>
          <a:p>
            <a:pPr lvl="0"/>
            <a:r>
              <a:rPr lang="en-US" dirty="0" err="1" smtClean="0">
                <a:solidFill>
                  <a:srgbClr val="FF0000"/>
                </a:solidFill>
              </a:rPr>
              <a:t>Disadv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</a:p>
          <a:p>
            <a:pPr marL="0" lv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  a) It tends to clog the cut debris in the flute space.</a:t>
            </a:r>
          </a:p>
          <a:p>
            <a:pPr marL="0" lv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 b) reduces the bulk of the bur blade and so more prone to wear &amp; fracture.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email">
            <a:lum bright="30000"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2992" y="4358024"/>
            <a:ext cx="3581008" cy="24999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623560"/>
          </a:xfrm>
        </p:spPr>
        <p:txBody>
          <a:bodyPr>
            <a:normAutofit/>
          </a:bodyPr>
          <a:lstStyle/>
          <a:p>
            <a:pPr lvl="0"/>
            <a:r>
              <a:rPr lang="en-US" b="1" u="sng" dirty="0" smtClean="0">
                <a:solidFill>
                  <a:srgbClr val="FF0000"/>
                </a:solidFill>
              </a:rPr>
              <a:t>Negative rake angle</a:t>
            </a:r>
            <a:r>
              <a:rPr lang="en-US" b="1" dirty="0" smtClean="0">
                <a:solidFill>
                  <a:srgbClr val="FF0000"/>
                </a:solidFill>
              </a:rPr>
              <a:t> –</a:t>
            </a:r>
          </a:p>
          <a:p>
            <a:pPr lvl="0"/>
            <a:r>
              <a:rPr lang="en-US" b="1" dirty="0" smtClean="0">
                <a:solidFill>
                  <a:srgbClr val="FF0000"/>
                </a:solidFill>
              </a:rPr>
              <a:t>Adv:</a:t>
            </a:r>
          </a:p>
          <a:p>
            <a:pPr lvl="0">
              <a:buFontTx/>
              <a:buChar char="-"/>
            </a:pPr>
            <a:r>
              <a:rPr lang="en-US" dirty="0" smtClean="0">
                <a:solidFill>
                  <a:schemeClr val="bg1"/>
                </a:solidFill>
              </a:rPr>
              <a:t>Produces smaller chip that moves away from the blade.</a:t>
            </a:r>
          </a:p>
          <a:p>
            <a:pPr lvl="0">
              <a:buFontTx/>
              <a:buChar char="-"/>
            </a:pPr>
            <a:r>
              <a:rPr lang="en-US" dirty="0" smtClean="0">
                <a:solidFill>
                  <a:schemeClr val="bg1"/>
                </a:solidFill>
              </a:rPr>
              <a:t> Reduces fracture of the cutting edge thus increases the life of the bur.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    </a:t>
            </a:r>
          </a:p>
          <a:p>
            <a:pPr>
              <a:buNone/>
            </a:pPr>
            <a:r>
              <a:rPr lang="en-US" u="sng" dirty="0" smtClean="0">
                <a:solidFill>
                  <a:srgbClr val="FF0000"/>
                </a:solidFill>
              </a:rPr>
              <a:t>  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email">
            <a:lum bright="30000"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2400" y="3810000"/>
            <a:ext cx="2829280" cy="24999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00600" cy="470916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Significance of Clearance angle: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Clearance angle provides a stop to prevent the bur edge from digging into the tooth and provide adequate chip space for clearing the debris.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Large clearance angle result in less rapid dulling of the bur.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An increase in clearance angle causes decrease in edge angle.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2" descr="G:\DCIM\100OLYMP\P9061118.JPG"/>
          <p:cNvPicPr>
            <a:picLocks noChangeAspect="1" noChangeArrowheads="1"/>
          </p:cNvPicPr>
          <p:nvPr/>
        </p:nvPicPr>
        <p:blipFill>
          <a:blip r:embed="rId2" cstate="email">
            <a:lum bright="10000"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8219" y="2057400"/>
            <a:ext cx="3745781" cy="36188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Significance of Radial Clearance: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Reduce clogging of the debris and at the same time cutting efficiency of bur is maintained.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2" descr="C:\Users\ACER\Desktop\rotary-instruments-in-operative-dentistry-39-63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6600" y="3733800"/>
            <a:ext cx="2133600" cy="20841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u="sng" dirty="0" smtClean="0">
                <a:solidFill>
                  <a:srgbClr val="FF0000"/>
                </a:solidFill>
              </a:rPr>
              <a:t>Blade/edge angle </a:t>
            </a:r>
            <a:r>
              <a:rPr lang="en-US" dirty="0" smtClean="0">
                <a:solidFill>
                  <a:schemeClr val="bg1"/>
                </a:solidFill>
              </a:rPr>
              <a:t>when increased reinforces the cutting edge &amp; decreases the chances of the blade edge to fracture.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Burs with blade angle = 90°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 As carbide is brittle, it requires greater edge angles to minimize fracture.</a:t>
            </a:r>
          </a:p>
          <a:p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5638800" y="3124200"/>
            <a:ext cx="6096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514754" y="2971800"/>
            <a:ext cx="2629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Fracture of cutting edge</a:t>
            </a:r>
          </a:p>
          <a:p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>
            <a:off x="6400800" y="2895600"/>
            <a:ext cx="1524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G:\DCIM\100OLYMP\P9061118.JPG"/>
          <p:cNvPicPr>
            <a:picLocks noChangeAspect="1" noChangeArrowheads="1"/>
          </p:cNvPicPr>
          <p:nvPr/>
        </p:nvPicPr>
        <p:blipFill>
          <a:blip r:embed="rId2" cstate="email">
            <a:lum bright="10000"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4600" y="4134119"/>
            <a:ext cx="2819400" cy="27238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Neck diameter </a:t>
            </a:r>
            <a:r>
              <a:rPr lang="en-US" dirty="0" smtClean="0">
                <a:solidFill>
                  <a:schemeClr val="bg1"/>
                </a:solidFill>
              </a:rPr>
              <a:t>should be adequate. </a:t>
            </a: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-good visibility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-resist lateral forces.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2133600" y="2209800"/>
            <a:ext cx="228600" cy="5334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Concentricity and Run-out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8229600" cy="470916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u="sng" dirty="0" smtClean="0">
                <a:solidFill>
                  <a:srgbClr val="C00000"/>
                </a:solidFill>
              </a:rPr>
              <a:t>Concentricity: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-Symmetry of bur head ( bur is static).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-indicates blades are uniform or not.</a:t>
            </a: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b="1" u="sng" dirty="0" smtClean="0">
                <a:solidFill>
                  <a:srgbClr val="C00000"/>
                </a:solidFill>
              </a:rPr>
              <a:t>Run-out: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-Maximum displacement of bur head from its axis of rotation (bur is in motion).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-occurs </a:t>
            </a:r>
            <a:r>
              <a:rPr lang="en-US" dirty="0" smtClean="0">
                <a:solidFill>
                  <a:srgbClr val="0070C0"/>
                </a:solidFill>
              </a:rPr>
              <a:t>when neck is bent </a:t>
            </a:r>
            <a:r>
              <a:rPr lang="en-US" dirty="0" smtClean="0">
                <a:solidFill>
                  <a:schemeClr val="bg1"/>
                </a:solidFill>
              </a:rPr>
              <a:t>or </a:t>
            </a:r>
            <a:r>
              <a:rPr lang="en-US" dirty="0" smtClean="0">
                <a:solidFill>
                  <a:srgbClr val="0070C0"/>
                </a:solidFill>
              </a:rPr>
              <a:t>bur head is not in line with axis of bur</a:t>
            </a:r>
            <a:r>
              <a:rPr lang="en-US" dirty="0" smtClean="0">
                <a:solidFill>
                  <a:schemeClr val="bg1"/>
                </a:solidFill>
              </a:rPr>
              <a:t> or </a:t>
            </a:r>
            <a:r>
              <a:rPr lang="en-US" dirty="0" smtClean="0">
                <a:solidFill>
                  <a:srgbClr val="0070C0"/>
                </a:solidFill>
              </a:rPr>
              <a:t>bur is not held straight in </a:t>
            </a:r>
            <a:r>
              <a:rPr lang="en-US" dirty="0" err="1" smtClean="0">
                <a:solidFill>
                  <a:srgbClr val="0070C0"/>
                </a:solidFill>
              </a:rPr>
              <a:t>handpiece</a:t>
            </a:r>
            <a:r>
              <a:rPr lang="en-US" dirty="0" smtClean="0">
                <a:solidFill>
                  <a:srgbClr val="0070C0"/>
                </a:solidFill>
              </a:rPr>
              <a:t> chuck.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-it increases vibrations of bur, more heat, excessive removal of tooth structure.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5943600"/>
            <a:ext cx="581120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Note: Average clinically accepted Run out is :0.023 mm</a:t>
            </a:r>
            <a:endParaRPr lang="en-US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>
                <a:solidFill>
                  <a:srgbClr val="0070C0"/>
                </a:solidFill>
              </a:rPr>
              <a:t>DIAMOND ABRASIVES</a:t>
            </a:r>
            <a:r>
              <a:rPr lang="en-US" u="sng" dirty="0" smtClean="0"/>
              <a:t/>
            </a:r>
            <a:br>
              <a:rPr lang="en-US" u="sng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70916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These are the second major category of a rotary cutting instruments.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Similar to burs but have </a:t>
            </a:r>
            <a:r>
              <a:rPr lang="en-US" dirty="0" smtClean="0">
                <a:solidFill>
                  <a:srgbClr val="C00000"/>
                </a:solidFill>
              </a:rPr>
              <a:t>diamond abrasives held by metallic bonding on a steel blank </a:t>
            </a:r>
            <a:r>
              <a:rPr lang="en-US" dirty="0" smtClean="0">
                <a:solidFill>
                  <a:schemeClr val="bg1"/>
                </a:solidFill>
              </a:rPr>
              <a:t>instead of blades.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Diamonds (natural or synthetic) crushed to a powder with particles of different sizes which are attached to metal blank.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9800" y="4495800"/>
            <a:ext cx="2819400" cy="2143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</a:rPr>
              <a:t>Parts:</a:t>
            </a:r>
          </a:p>
          <a:p>
            <a:pPr>
              <a:buNone/>
            </a:pPr>
            <a:r>
              <a:rPr lang="en-US" dirty="0" smtClean="0">
                <a:solidFill>
                  <a:srgbClr val="7030A0"/>
                </a:solidFill>
              </a:rPr>
              <a:t>-Shank </a:t>
            </a:r>
          </a:p>
          <a:p>
            <a:pPr>
              <a:buNone/>
            </a:pPr>
            <a:r>
              <a:rPr lang="en-US" dirty="0" smtClean="0">
                <a:solidFill>
                  <a:srgbClr val="7030A0"/>
                </a:solidFill>
              </a:rPr>
              <a:t>-Neck</a:t>
            </a:r>
          </a:p>
          <a:p>
            <a:pPr>
              <a:buNone/>
            </a:pPr>
            <a:r>
              <a:rPr lang="en-US" dirty="0" smtClean="0">
                <a:solidFill>
                  <a:srgbClr val="7030A0"/>
                </a:solidFill>
              </a:rPr>
              <a:t>-Head</a:t>
            </a:r>
          </a:p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</a:rPr>
              <a:t>Advantages: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-Greater resistance to abrasion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-lesser heat generation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-more efficient in cutting </a:t>
            </a:r>
            <a:r>
              <a:rPr lang="en-US" dirty="0" smtClean="0">
                <a:solidFill>
                  <a:srgbClr val="FF0000"/>
                </a:solidFill>
              </a:rPr>
              <a:t>enamel 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 descr="G:\DCIM\100OLYMP\P906110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8000" contrast="7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9800" y="1371600"/>
            <a:ext cx="2057400" cy="21126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Oval 4"/>
          <p:cNvSpPr/>
          <p:nvPr/>
        </p:nvSpPr>
        <p:spPr>
          <a:xfrm>
            <a:off x="6248400" y="14478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Classification of Dental Abrasives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2400" y="990600"/>
            <a:ext cx="7086600" cy="52578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rgbClr val="C00000"/>
                </a:solidFill>
              </a:rPr>
              <a:t>Shank design: </a:t>
            </a:r>
            <a:r>
              <a:rPr lang="en-US" dirty="0" smtClean="0">
                <a:solidFill>
                  <a:schemeClr val="bg1"/>
                </a:solidFill>
              </a:rPr>
              <a:t>Straight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                               Latch type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                               Friction grip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rgbClr val="C00000"/>
                </a:solidFill>
              </a:rPr>
              <a:t>Head shape: </a:t>
            </a:r>
            <a:r>
              <a:rPr lang="en-US" dirty="0" smtClean="0">
                <a:solidFill>
                  <a:schemeClr val="bg1"/>
                </a:solidFill>
              </a:rPr>
              <a:t>Round, Inverted cone, Straight fissure, tapered fissure, wheel, flame, football, needle.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rgbClr val="C00000"/>
                </a:solidFill>
              </a:rPr>
              <a:t>Particle sizes: </a:t>
            </a:r>
          </a:p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</a:rPr>
              <a:t>      </a:t>
            </a:r>
            <a:r>
              <a:rPr lang="en-US" dirty="0" smtClean="0">
                <a:solidFill>
                  <a:schemeClr val="bg1"/>
                </a:solidFill>
              </a:rPr>
              <a:t>Coarse</a:t>
            </a:r>
            <a:r>
              <a:rPr lang="en-US" b="1" dirty="0" smtClean="0">
                <a:solidFill>
                  <a:srgbClr val="00B050"/>
                </a:solidFill>
              </a:rPr>
              <a:t>(green):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125-150µm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      Medium</a:t>
            </a:r>
            <a:r>
              <a:rPr lang="en-US" dirty="0" smtClean="0">
                <a:solidFill>
                  <a:srgbClr val="00B0F0"/>
                </a:solidFill>
              </a:rPr>
              <a:t>(blue)</a:t>
            </a:r>
            <a:r>
              <a:rPr lang="en-US" dirty="0" smtClean="0">
                <a:solidFill>
                  <a:schemeClr val="bg1"/>
                </a:solidFill>
              </a:rPr>
              <a:t>: 88-125µm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       Fine</a:t>
            </a:r>
            <a:r>
              <a:rPr lang="en-US" dirty="0" smtClean="0">
                <a:solidFill>
                  <a:srgbClr val="FF0000"/>
                </a:solidFill>
              </a:rPr>
              <a:t>(red)</a:t>
            </a:r>
            <a:r>
              <a:rPr lang="en-US" dirty="0" smtClean="0">
                <a:solidFill>
                  <a:schemeClr val="bg1"/>
                </a:solidFill>
              </a:rPr>
              <a:t>: 60-74µm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       </a:t>
            </a:r>
            <a:r>
              <a:rPr lang="en-US" dirty="0" err="1" smtClean="0">
                <a:solidFill>
                  <a:schemeClr val="bg1"/>
                </a:solidFill>
              </a:rPr>
              <a:t>Extrafine</a:t>
            </a:r>
            <a:r>
              <a:rPr lang="en-US" dirty="0" smtClean="0">
                <a:solidFill>
                  <a:srgbClr val="FFFF00"/>
                </a:solidFill>
              </a:rPr>
              <a:t>(yellow)</a:t>
            </a:r>
            <a:r>
              <a:rPr lang="en-US" dirty="0" smtClean="0">
                <a:solidFill>
                  <a:schemeClr val="bg1"/>
                </a:solidFill>
              </a:rPr>
              <a:t>: 38-44µm.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 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2" descr="C:\Users\kaku\Desktop\pooja\MDS\my seminars\II yr\2.Rotary instruments in operative dentistry\pics\diamonds sizes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0652" y="3733800"/>
            <a:ext cx="4323348" cy="2133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3200" y="1447800"/>
            <a:ext cx="1981200" cy="1981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609600"/>
            <a:ext cx="3437253" cy="21193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4191000"/>
            <a:ext cx="8282215" cy="16132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1066800" y="2971800"/>
            <a:ext cx="1023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1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962400" y="5943600"/>
            <a:ext cx="1023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2</a:t>
            </a:r>
            <a:endParaRPr lang="en-US" dirty="0"/>
          </a:p>
        </p:txBody>
      </p:sp>
      <p:pic>
        <p:nvPicPr>
          <p:cNvPr id="8" name="Picture 4" descr="13"/>
          <p:cNvPicPr>
            <a:picLocks noChangeAspect="1" noChangeArrowheads="1"/>
          </p:cNvPicPr>
          <p:nvPr/>
        </p:nvPicPr>
        <p:blipFill>
          <a:blip r:embed="rId4" cstate="email">
            <a:lum bright="54000" contrast="-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87884" y="0"/>
            <a:ext cx="4256116" cy="3657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/>
          <p:cNvSpPr txBox="1"/>
          <p:nvPr/>
        </p:nvSpPr>
        <p:spPr>
          <a:xfrm>
            <a:off x="6705600" y="3733800"/>
            <a:ext cx="1023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915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Recommendations for cutting: Dental burs &amp; abrasives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High speed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contra-angle </a:t>
            </a:r>
            <a:r>
              <a:rPr lang="en-US" dirty="0" err="1" smtClean="0">
                <a:solidFill>
                  <a:schemeClr val="bg1"/>
                </a:solidFill>
              </a:rPr>
              <a:t>airotor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handpiece</a:t>
            </a:r>
            <a:r>
              <a:rPr lang="en-US" dirty="0" smtClean="0">
                <a:solidFill>
                  <a:schemeClr val="bg1"/>
                </a:solidFill>
              </a:rPr>
              <a:t> with adequate air-water spray.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Light pressure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Uses:Tungsten</a:t>
            </a:r>
            <a:r>
              <a:rPr lang="en-US" dirty="0" smtClean="0">
                <a:solidFill>
                  <a:srgbClr val="FF0000"/>
                </a:solidFill>
              </a:rPr>
              <a:t> carbide burs: </a:t>
            </a:r>
            <a:r>
              <a:rPr lang="en-US" dirty="0" smtClean="0">
                <a:solidFill>
                  <a:schemeClr val="bg1"/>
                </a:solidFill>
              </a:rPr>
              <a:t>initial punch </a:t>
            </a:r>
            <a:r>
              <a:rPr lang="en-US" dirty="0" err="1" smtClean="0">
                <a:solidFill>
                  <a:schemeClr val="bg1"/>
                </a:solidFill>
              </a:rPr>
              <a:t>cuts,cavity</a:t>
            </a:r>
            <a:r>
              <a:rPr lang="en-US" dirty="0" smtClean="0">
                <a:solidFill>
                  <a:schemeClr val="bg1"/>
                </a:solidFill>
              </a:rPr>
              <a:t> preparation for amalgam ,placing secondary retentive features.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Uses:Diamond</a:t>
            </a:r>
            <a:r>
              <a:rPr lang="en-US" dirty="0" smtClean="0">
                <a:solidFill>
                  <a:srgbClr val="FF0000"/>
                </a:solidFill>
              </a:rPr>
              <a:t> abrasives: </a:t>
            </a:r>
            <a:r>
              <a:rPr lang="en-US" dirty="0" smtClean="0">
                <a:solidFill>
                  <a:schemeClr val="bg1"/>
                </a:solidFill>
              </a:rPr>
              <a:t>for extensive preparations, extra-coronal preparations(involves more enamel),placing bevels &amp; </a:t>
            </a:r>
            <a:r>
              <a:rPr lang="en-US" dirty="0" err="1" smtClean="0">
                <a:solidFill>
                  <a:schemeClr val="bg1"/>
                </a:solidFill>
              </a:rPr>
              <a:t>enameloplasty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Uses:Stailess</a:t>
            </a:r>
            <a:r>
              <a:rPr lang="en-US" dirty="0" smtClean="0">
                <a:solidFill>
                  <a:srgbClr val="FF0000"/>
                </a:solidFill>
              </a:rPr>
              <a:t> steel burs: </a:t>
            </a:r>
            <a:r>
              <a:rPr lang="en-US" dirty="0" smtClean="0">
                <a:solidFill>
                  <a:schemeClr val="bg1"/>
                </a:solidFill>
              </a:rPr>
              <a:t>Soft infected dentin removed with </a:t>
            </a:r>
            <a:r>
              <a:rPr lang="en-US" dirty="0" smtClean="0">
                <a:solidFill>
                  <a:srgbClr val="FF0000"/>
                </a:solidFill>
              </a:rPr>
              <a:t>steel burs at slow speed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-1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57809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DENTAL BURS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DIAMOND POINTS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997816">
                <a:tc>
                  <a:txBody>
                    <a:bodyPr/>
                    <a:lstStyle/>
                    <a:p>
                      <a:r>
                        <a:rPr lang="en-US" dirty="0" smtClean="0"/>
                        <a:t>-These are bladed rotary cutting instruments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-They are either natural or synthetic diamond</a:t>
                      </a:r>
                      <a:r>
                        <a:rPr lang="en-US" baseline="0" dirty="0" smtClean="0"/>
                        <a:t> chips employed to the bur.</a:t>
                      </a:r>
                      <a:endParaRPr lang="en-US" dirty="0"/>
                    </a:p>
                  </a:txBody>
                  <a:tcPr/>
                </a:tc>
              </a:tr>
              <a:tr h="1425450">
                <a:tc>
                  <a:txBody>
                    <a:bodyPr/>
                    <a:lstStyle/>
                    <a:p>
                      <a:r>
                        <a:rPr lang="en-US" dirty="0" smtClean="0"/>
                        <a:t>-The blades are sharp and are used for cutting 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-Cutting</a:t>
                      </a:r>
                      <a:r>
                        <a:rPr lang="en-US" baseline="0" dirty="0" smtClean="0"/>
                        <a:t> efficiency depends on grit size, distribution of the abrasive particles</a:t>
                      </a:r>
                      <a:endParaRPr lang="en-US" dirty="0"/>
                    </a:p>
                  </a:txBody>
                  <a:tcPr/>
                </a:tc>
              </a:tr>
              <a:tr h="228072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Uses: 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initial punch </a:t>
                      </a:r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cuts,cavity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 preparation for amalgam ,placing secondary retentive features, removal of old restorations.</a:t>
                      </a:r>
                    </a:p>
                    <a:p>
                      <a:r>
                        <a:rPr lang="en-US" dirty="0" smtClean="0"/>
                        <a:t>-efficient in cutting </a:t>
                      </a:r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dentin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Uses:</a:t>
                      </a:r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for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 extensive preparations, extra-coronal </a:t>
                      </a:r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preparations,placing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 bevels &amp; </a:t>
                      </a:r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enameloplasty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.</a:t>
                      </a:r>
                    </a:p>
                    <a:p>
                      <a:r>
                        <a:rPr lang="en-US" dirty="0" smtClean="0"/>
                        <a:t>-efficient in cutting </a:t>
                      </a:r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enamel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997816">
                <a:tc>
                  <a:txBody>
                    <a:bodyPr/>
                    <a:lstStyle/>
                    <a:p>
                      <a:r>
                        <a:rPr lang="en-US" dirty="0" smtClean="0"/>
                        <a:t>-leaves as rough surface after cutting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-leaves as much smoother surface than a dental bur</a:t>
                      </a:r>
                      <a:endParaRPr lang="en-US" dirty="0"/>
                    </a:p>
                  </a:txBody>
                  <a:tcPr/>
                </a:tc>
              </a:tr>
              <a:tr h="578099">
                <a:tc>
                  <a:txBody>
                    <a:bodyPr/>
                    <a:lstStyle/>
                    <a:p>
                      <a:r>
                        <a:rPr lang="en-US" dirty="0" smtClean="0"/>
                        <a:t>-lasts longer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-life lesser compared to dental bur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7159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Hazards with rotary cutting instruments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839200" cy="5257800"/>
          </a:xfrm>
        </p:spPr>
        <p:txBody>
          <a:bodyPr/>
          <a:lstStyle/>
          <a:p>
            <a:r>
              <a:rPr lang="en-US" dirty="0" err="1" smtClean="0">
                <a:solidFill>
                  <a:srgbClr val="C00000"/>
                </a:solidFill>
              </a:rPr>
              <a:t>Pulpal</a:t>
            </a:r>
            <a:r>
              <a:rPr lang="en-US" dirty="0" smtClean="0">
                <a:solidFill>
                  <a:srgbClr val="C00000"/>
                </a:solidFill>
              </a:rPr>
              <a:t> damage: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solidFill>
                  <a:srgbClr val="FF0000"/>
                </a:solidFill>
              </a:rPr>
              <a:t>High speed (without coolant): </a:t>
            </a:r>
            <a:r>
              <a:rPr lang="en-US" dirty="0" smtClean="0">
                <a:solidFill>
                  <a:schemeClr val="bg1"/>
                </a:solidFill>
              </a:rPr>
              <a:t>Mechanical vibrations or </a:t>
            </a:r>
            <a:r>
              <a:rPr lang="en-US" dirty="0" smtClean="0">
                <a:solidFill>
                  <a:srgbClr val="FF0000"/>
                </a:solidFill>
              </a:rPr>
              <a:t>heat</a:t>
            </a:r>
            <a:r>
              <a:rPr lang="en-US" dirty="0" smtClean="0">
                <a:solidFill>
                  <a:schemeClr val="bg1"/>
                </a:solidFill>
              </a:rPr>
              <a:t> generation.</a:t>
            </a: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-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Dessication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or Loss of dentinal fluid</a:t>
            </a:r>
          </a:p>
          <a:p>
            <a:pPr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-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Transection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of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odontoblastic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processes.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solidFill>
                  <a:schemeClr val="bg1"/>
                </a:solidFill>
              </a:rPr>
              <a:t>RDT&gt;2mm:Less damage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solidFill>
                  <a:schemeClr val="bg1"/>
                </a:solidFill>
              </a:rPr>
              <a:t>More heat:  - Steel burs cut inefficiently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                          - Diamonds &amp; carbides which are dull or     clogged with debris.</a:t>
            </a: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>
            <a:off x="3352800" y="2895600"/>
            <a:ext cx="3048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572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791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Damage to soft tissues: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    -Improper care: </a:t>
            </a:r>
            <a:r>
              <a:rPr lang="en-US" dirty="0" err="1" smtClean="0">
                <a:solidFill>
                  <a:schemeClr val="bg1"/>
                </a:solidFill>
              </a:rPr>
              <a:t>lips,tongue,cheeks</a:t>
            </a:r>
            <a:r>
              <a:rPr lang="en-US" dirty="0" smtClean="0">
                <a:solidFill>
                  <a:schemeClr val="bg1"/>
                </a:solidFill>
              </a:rPr>
              <a:t> of patient may be injured.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    -Could be due to lack of access, visibility, sudden reflex movement by patient, inattention of operator.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rgbClr val="C00000"/>
                </a:solidFill>
              </a:rPr>
              <a:t>Damage to eyes: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    -Airborne particles such as bits of old restorations, tooth debris discharged at high speed from patients mouth. 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   -matrix failure of molded abrasive cutting instruments. </a:t>
            </a:r>
          </a:p>
          <a:p>
            <a:pPr>
              <a:buFont typeface="Wingdings" pitchFamily="2" charset="2"/>
              <a:buChar char="q"/>
            </a:pP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Ear dangers:</a:t>
            </a: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-</a:t>
            </a:r>
            <a:r>
              <a:rPr lang="en-US" dirty="0" err="1" smtClean="0">
                <a:solidFill>
                  <a:schemeClr val="bg1"/>
                </a:solidFill>
              </a:rPr>
              <a:t>Handpiece</a:t>
            </a:r>
            <a:r>
              <a:rPr lang="en-US" dirty="0" smtClean="0">
                <a:solidFill>
                  <a:schemeClr val="bg1"/>
                </a:solidFill>
              </a:rPr>
              <a:t> wear and eccentric rotating instruments cause increased noise.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-Noise level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beyond 75db- hearing damage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rgbClr val="FF0000"/>
                </a:solidFill>
              </a:rPr>
              <a:t>Inhalation dangers: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-Aerosols ,</a:t>
            </a:r>
            <a:r>
              <a:rPr lang="en-US" dirty="0" err="1" smtClean="0">
                <a:solidFill>
                  <a:schemeClr val="bg1"/>
                </a:solidFill>
              </a:rPr>
              <a:t>vapours</a:t>
            </a:r>
            <a:r>
              <a:rPr lang="en-US" dirty="0" smtClean="0">
                <a:solidFill>
                  <a:schemeClr val="bg1"/>
                </a:solidFill>
              </a:rPr>
              <a:t>(mercury </a:t>
            </a:r>
            <a:r>
              <a:rPr lang="en-US" dirty="0" err="1" smtClean="0">
                <a:solidFill>
                  <a:schemeClr val="bg1"/>
                </a:solidFill>
              </a:rPr>
              <a:t>vapours</a:t>
            </a:r>
            <a:r>
              <a:rPr lang="en-US" dirty="0" smtClean="0">
                <a:solidFill>
                  <a:schemeClr val="bg1"/>
                </a:solidFill>
              </a:rPr>
              <a:t>) , tooth debris, micro organisms  &amp; restorative materials created by cutting instruments can be inhaled by  patient or dentist.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-Irritation and tissue reaction in lungs.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563562"/>
          </a:xfrm>
        </p:spPr>
        <p:txBody>
          <a:bodyPr>
            <a:normAutofit/>
          </a:bodyPr>
          <a:lstStyle/>
          <a:p>
            <a:r>
              <a:rPr lang="en-US" sz="2800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CARE WITH ROTARY CUTTING INSTRUMENT</a:t>
            </a:r>
            <a:r>
              <a:rPr lang="en-US" sz="2800" i="1" u="sng" dirty="0" smtClean="0">
                <a:solidFill>
                  <a:srgbClr val="C00000"/>
                </a:solidFill>
                <a:effectLst/>
              </a:rPr>
              <a:t>:</a:t>
            </a:r>
            <a:endParaRPr lang="en-US" sz="2800" i="1" u="sng" dirty="0">
              <a:solidFill>
                <a:srgbClr val="C00000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943600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 smtClean="0">
                <a:solidFill>
                  <a:srgbClr val="002060"/>
                </a:solidFill>
              </a:rPr>
              <a:t>Good access and visibility-</a:t>
            </a:r>
            <a:r>
              <a:rPr lang="en-US" sz="2600" dirty="0" smtClean="0">
                <a:solidFill>
                  <a:srgbClr val="FF0000"/>
                </a:solidFill>
              </a:rPr>
              <a:t>rubber dam</a:t>
            </a:r>
          </a:p>
          <a:p>
            <a:r>
              <a:rPr lang="en-US" sz="2600" dirty="0" smtClean="0">
                <a:solidFill>
                  <a:srgbClr val="002060"/>
                </a:solidFill>
              </a:rPr>
              <a:t>Proper </a:t>
            </a:r>
            <a:r>
              <a:rPr lang="en-US" sz="2600" dirty="0" smtClean="0">
                <a:solidFill>
                  <a:srgbClr val="FF0000"/>
                </a:solidFill>
              </a:rPr>
              <a:t>finger rests</a:t>
            </a:r>
          </a:p>
          <a:p>
            <a:r>
              <a:rPr lang="en-US" sz="2600" dirty="0" smtClean="0">
                <a:solidFill>
                  <a:srgbClr val="002060"/>
                </a:solidFill>
              </a:rPr>
              <a:t>Avoid excessive removal of tooth structure</a:t>
            </a:r>
          </a:p>
          <a:p>
            <a:r>
              <a:rPr lang="en-US" sz="2600" dirty="0" smtClean="0">
                <a:solidFill>
                  <a:srgbClr val="FF0000"/>
                </a:solidFill>
              </a:rPr>
              <a:t>Deep caries removal </a:t>
            </a:r>
            <a:r>
              <a:rPr lang="en-US" sz="2600" dirty="0" smtClean="0">
                <a:solidFill>
                  <a:srgbClr val="002060"/>
                </a:solidFill>
              </a:rPr>
              <a:t>- slow speed round steel burs with intermittent light pressure to protect pulp</a:t>
            </a:r>
          </a:p>
          <a:p>
            <a:r>
              <a:rPr lang="en-US" sz="2600" dirty="0" smtClean="0">
                <a:solidFill>
                  <a:srgbClr val="FF0000"/>
                </a:solidFill>
              </a:rPr>
              <a:t>Use Sharp burs</a:t>
            </a:r>
            <a:r>
              <a:rPr lang="en-US" sz="2600" dirty="0" smtClean="0">
                <a:solidFill>
                  <a:srgbClr val="002060"/>
                </a:solidFill>
              </a:rPr>
              <a:t>. Avoid dull or clogged burs. </a:t>
            </a:r>
          </a:p>
          <a:p>
            <a:r>
              <a:rPr lang="en-US" sz="2600" dirty="0" smtClean="0">
                <a:solidFill>
                  <a:srgbClr val="FF0000"/>
                </a:solidFill>
              </a:rPr>
              <a:t>Use air-water spray: </a:t>
            </a:r>
            <a:r>
              <a:rPr lang="en-US" sz="2600" dirty="0" smtClean="0">
                <a:solidFill>
                  <a:srgbClr val="002060"/>
                </a:solidFill>
              </a:rPr>
              <a:t>clears operating site, lubricates, cleans &amp; cools cutting instrument thus increasing its cutting efficiency and life.</a:t>
            </a:r>
          </a:p>
          <a:p>
            <a:r>
              <a:rPr lang="en-US" sz="2600" dirty="0" smtClean="0">
                <a:solidFill>
                  <a:srgbClr val="002060"/>
                </a:solidFill>
              </a:rPr>
              <a:t>Care for adjacent teeth &amp; </a:t>
            </a:r>
            <a:r>
              <a:rPr lang="en-US" sz="2600" dirty="0" err="1" smtClean="0">
                <a:solidFill>
                  <a:srgbClr val="002060"/>
                </a:solidFill>
              </a:rPr>
              <a:t>gingiva</a:t>
            </a:r>
            <a:r>
              <a:rPr lang="en-US" sz="2600" dirty="0" smtClean="0">
                <a:solidFill>
                  <a:srgbClr val="002060"/>
                </a:solidFill>
              </a:rPr>
              <a:t>: </a:t>
            </a:r>
            <a:r>
              <a:rPr lang="en-US" sz="2600" dirty="0" smtClean="0">
                <a:solidFill>
                  <a:srgbClr val="FF0000"/>
                </a:solidFill>
              </a:rPr>
              <a:t>use retraction, rubber dam &amp; wedge</a:t>
            </a:r>
            <a:r>
              <a:rPr lang="en-US" sz="2600" dirty="0" smtClean="0">
                <a:solidFill>
                  <a:srgbClr val="002060"/>
                </a:solidFill>
              </a:rPr>
              <a:t>. </a:t>
            </a:r>
          </a:p>
          <a:p>
            <a:r>
              <a:rPr lang="en-US" sz="2600" dirty="0" smtClean="0">
                <a:solidFill>
                  <a:srgbClr val="FF0000"/>
                </a:solidFill>
              </a:rPr>
              <a:t>Protective glasses &amp; face shields</a:t>
            </a:r>
          </a:p>
          <a:p>
            <a:r>
              <a:rPr lang="en-US" sz="2600" dirty="0" smtClean="0">
                <a:solidFill>
                  <a:srgbClr val="FF0000"/>
                </a:solidFill>
              </a:rPr>
              <a:t>Ear </a:t>
            </a:r>
            <a:r>
              <a:rPr lang="en-US" sz="2600" dirty="0" err="1" smtClean="0">
                <a:solidFill>
                  <a:srgbClr val="FF0000"/>
                </a:solidFill>
              </a:rPr>
              <a:t>plugs</a:t>
            </a:r>
            <a:r>
              <a:rPr lang="en-US" sz="2600" dirty="0" err="1" smtClean="0">
                <a:solidFill>
                  <a:srgbClr val="002060"/>
                </a:solidFill>
              </a:rPr>
              <a:t>,anti</a:t>
            </a:r>
            <a:r>
              <a:rPr lang="en-US" sz="2600" dirty="0" smtClean="0">
                <a:solidFill>
                  <a:srgbClr val="002060"/>
                </a:solidFill>
              </a:rPr>
              <a:t> noise devices.</a:t>
            </a:r>
          </a:p>
          <a:p>
            <a:r>
              <a:rPr lang="en-US" sz="2600" dirty="0" smtClean="0">
                <a:solidFill>
                  <a:srgbClr val="FF0000"/>
                </a:solidFill>
              </a:rPr>
              <a:t>Disposable masks </a:t>
            </a:r>
            <a:r>
              <a:rPr lang="en-US" sz="2600" dirty="0" smtClean="0">
                <a:solidFill>
                  <a:srgbClr val="002060"/>
                </a:solidFill>
              </a:rPr>
              <a:t>(filter out bacteria),</a:t>
            </a:r>
            <a:r>
              <a:rPr lang="en-US" sz="2600" dirty="0" err="1" smtClean="0">
                <a:solidFill>
                  <a:srgbClr val="FF0000"/>
                </a:solidFill>
              </a:rPr>
              <a:t>rubberdam,high</a:t>
            </a:r>
            <a:r>
              <a:rPr lang="en-US" sz="2600" dirty="0" smtClean="0">
                <a:solidFill>
                  <a:srgbClr val="FF0000"/>
                </a:solidFill>
              </a:rPr>
              <a:t> volume evacuation</a:t>
            </a:r>
            <a:r>
              <a:rPr lang="en-US" sz="2600" dirty="0" smtClean="0">
                <a:solidFill>
                  <a:srgbClr val="002060"/>
                </a:solidFill>
              </a:rPr>
              <a:t>-minimize inhalation of </a:t>
            </a:r>
            <a:r>
              <a:rPr lang="en-US" sz="2600" dirty="0" err="1" smtClean="0">
                <a:solidFill>
                  <a:srgbClr val="002060"/>
                </a:solidFill>
              </a:rPr>
              <a:t>vapours</a:t>
            </a:r>
            <a:r>
              <a:rPr lang="en-US" sz="2600" dirty="0" smtClean="0">
                <a:solidFill>
                  <a:srgbClr val="002060"/>
                </a:solidFill>
              </a:rPr>
              <a:t>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Various speeds in cavity preparation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00400"/>
            <a:ext cx="8686800" cy="4709160"/>
          </a:xfrm>
        </p:spPr>
        <p:txBody>
          <a:bodyPr/>
          <a:lstStyle/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2286000"/>
            <a:ext cx="8534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SPEED: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- It is defined as the distance traveled by an object during an unit time.</a:t>
            </a: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rgbClr val="C00000"/>
                </a:solidFill>
              </a:rPr>
              <a:t>Unit: rpm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Classification: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6388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According to </a:t>
            </a:r>
            <a:r>
              <a:rPr lang="en-US" dirty="0" err="1" smtClean="0"/>
              <a:t>Studervant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Low/Slow speed: </a:t>
            </a:r>
            <a:r>
              <a:rPr lang="en-US" smtClean="0">
                <a:solidFill>
                  <a:schemeClr val="bg1"/>
                </a:solidFill>
              </a:rPr>
              <a:t>&lt;12,000 </a:t>
            </a:r>
            <a:r>
              <a:rPr lang="en-US" dirty="0" smtClean="0">
                <a:solidFill>
                  <a:schemeClr val="bg1"/>
                </a:solidFill>
              </a:rPr>
              <a:t>rpm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Medium/Intermittent speed: </a:t>
            </a:r>
            <a:r>
              <a:rPr lang="en-US" dirty="0" smtClean="0">
                <a:solidFill>
                  <a:schemeClr val="bg1"/>
                </a:solidFill>
              </a:rPr>
              <a:t>12,000-2,00,000rpm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High speed: </a:t>
            </a:r>
            <a:r>
              <a:rPr lang="en-US" dirty="0" smtClean="0">
                <a:solidFill>
                  <a:schemeClr val="bg1"/>
                </a:solidFill>
              </a:rPr>
              <a:t>&gt;2,00,000rpm.</a:t>
            </a:r>
          </a:p>
          <a:p>
            <a:pPr>
              <a:buNone/>
            </a:pPr>
            <a:r>
              <a:rPr lang="en-US" dirty="0" smtClean="0"/>
              <a:t>According to </a:t>
            </a:r>
            <a:r>
              <a:rPr lang="en-US" dirty="0" err="1" smtClean="0"/>
              <a:t>Marzouk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Ultra low speed: </a:t>
            </a:r>
            <a:r>
              <a:rPr lang="en-US" dirty="0" smtClean="0">
                <a:solidFill>
                  <a:schemeClr val="bg1"/>
                </a:solidFill>
              </a:rPr>
              <a:t>300-3000rpm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Low speed: </a:t>
            </a:r>
            <a:r>
              <a:rPr lang="en-US" dirty="0" smtClean="0">
                <a:solidFill>
                  <a:schemeClr val="bg1"/>
                </a:solidFill>
              </a:rPr>
              <a:t>3000-6000rpm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Medium high speed:</a:t>
            </a:r>
            <a:r>
              <a:rPr lang="en-US" dirty="0" smtClean="0">
                <a:solidFill>
                  <a:schemeClr val="bg1"/>
                </a:solidFill>
              </a:rPr>
              <a:t> 20,000-45,000rpm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High speed: </a:t>
            </a:r>
            <a:r>
              <a:rPr lang="en-US" dirty="0" smtClean="0">
                <a:solidFill>
                  <a:schemeClr val="bg1"/>
                </a:solidFill>
              </a:rPr>
              <a:t>42,000-1 </a:t>
            </a:r>
            <a:r>
              <a:rPr lang="en-US" dirty="0" err="1" smtClean="0">
                <a:solidFill>
                  <a:schemeClr val="bg1"/>
                </a:solidFill>
              </a:rPr>
              <a:t>lakh</a:t>
            </a:r>
            <a:r>
              <a:rPr lang="en-US" dirty="0" smtClean="0">
                <a:solidFill>
                  <a:schemeClr val="bg1"/>
                </a:solidFill>
              </a:rPr>
              <a:t>  rpm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Ultra high speed: </a:t>
            </a:r>
            <a:r>
              <a:rPr lang="en-US" dirty="0" smtClean="0">
                <a:solidFill>
                  <a:schemeClr val="bg1"/>
                </a:solidFill>
              </a:rPr>
              <a:t>&gt;1 </a:t>
            </a:r>
            <a:r>
              <a:rPr lang="en-US" dirty="0" err="1" smtClean="0">
                <a:solidFill>
                  <a:schemeClr val="bg1"/>
                </a:solidFill>
              </a:rPr>
              <a:t>lakh</a:t>
            </a:r>
            <a:r>
              <a:rPr lang="en-US" dirty="0" smtClean="0">
                <a:solidFill>
                  <a:schemeClr val="bg1"/>
                </a:solidFill>
              </a:rPr>
              <a:t> rpm</a:t>
            </a:r>
          </a:p>
          <a:p>
            <a:pPr>
              <a:buNone/>
            </a:pPr>
            <a:r>
              <a:rPr lang="en-US" dirty="0" smtClean="0"/>
              <a:t>According to </a:t>
            </a:r>
            <a:r>
              <a:rPr lang="en-US" dirty="0" err="1" smtClean="0"/>
              <a:t>charbeneau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Low speed: </a:t>
            </a:r>
            <a:r>
              <a:rPr lang="en-US" dirty="0" smtClean="0">
                <a:solidFill>
                  <a:schemeClr val="bg1"/>
                </a:solidFill>
              </a:rPr>
              <a:t>10,000rpm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Increased high speed: </a:t>
            </a:r>
            <a:r>
              <a:rPr lang="en-US" dirty="0" smtClean="0">
                <a:solidFill>
                  <a:schemeClr val="bg1"/>
                </a:solidFill>
              </a:rPr>
              <a:t>10,000-1,50,000rpm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Ultra speed: </a:t>
            </a:r>
            <a:r>
              <a:rPr lang="en-US" dirty="0" smtClean="0">
                <a:solidFill>
                  <a:schemeClr val="bg1"/>
                </a:solidFill>
              </a:rPr>
              <a:t>&gt;1.5 </a:t>
            </a:r>
            <a:r>
              <a:rPr lang="en-US" dirty="0" err="1" smtClean="0">
                <a:solidFill>
                  <a:schemeClr val="bg1"/>
                </a:solidFill>
              </a:rPr>
              <a:t>lakh</a:t>
            </a:r>
            <a:r>
              <a:rPr lang="en-US" dirty="0" smtClean="0">
                <a:solidFill>
                  <a:schemeClr val="bg1"/>
                </a:solidFill>
              </a:rPr>
              <a:t> rpm</a:t>
            </a: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Low speed (&lt;12,000rpm)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8674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</a:rPr>
              <a:t>USES: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Caries excavation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Refining cavity preparation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Finishing and polishing restoration</a:t>
            </a:r>
          </a:p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</a:rPr>
              <a:t>ADVANTAGE: 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Good tactile sense</a:t>
            </a:r>
          </a:p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</a:rPr>
              <a:t>DISADVANTAGES</a:t>
            </a:r>
            <a:r>
              <a:rPr lang="en-US" dirty="0" smtClean="0">
                <a:solidFill>
                  <a:schemeClr val="bg1"/>
                </a:solidFill>
              </a:rPr>
              <a:t>: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Cutting  is inefficient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Time consuming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Needs heavy pressure-heat generation &amp; vibrations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Bur life is reduced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Increased patient discomfort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Operator fatigue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Description of rotary cutting instruments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Handpieces</a:t>
            </a:r>
            <a:r>
              <a:rPr lang="en-US" dirty="0" smtClean="0">
                <a:solidFill>
                  <a:schemeClr val="bg1"/>
                </a:solidFill>
              </a:rPr>
              <a:t>: Power devices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Burs or Diamond abrasives: Cutting tools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9067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Medium speed: 12,000-2,00,000rpm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09016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USES: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Cavity preparation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Placing retentive grooves and bevels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Areas of limited visibility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ADVANTAGES: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Positive tactile sense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Controlled cutting of tooth structure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DISADVANTAGES: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Slower cavity preparation-Increases operator fatigue &amp; patient discomfort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More heat production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High speed: &gt;2,00,000rpm.</a:t>
            </a:r>
            <a:b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9067800" cy="524256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</a:rPr>
              <a:t>USES: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Most of cavity preparation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Removing old restorations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Tooth reduction for crown preparations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</a:rPr>
              <a:t>ADVANTAGES: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Faster preparation – less pressure, heat &amp; vibrations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Bur life enhanced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Operator ease, less apprehension for patient</a:t>
            </a:r>
          </a:p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</a:rPr>
              <a:t>DISDAVANTAGES: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Less tactile sense - over cutting possible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Iatral</a:t>
            </a:r>
            <a:r>
              <a:rPr lang="en-US" dirty="0" smtClean="0">
                <a:solidFill>
                  <a:schemeClr val="bg1"/>
                </a:solidFill>
              </a:rPr>
              <a:t> errors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Air water spray may impair visibility.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Art  &amp; science of operative dentistry – </a:t>
            </a:r>
            <a:r>
              <a:rPr lang="en-US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Sturdevant’s</a:t>
            </a:r>
            <a:endParaRPr lang="en-US" dirty="0" smtClean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>
              <a:defRPr/>
            </a:pPr>
            <a:endParaRPr lang="en-US" dirty="0" smtClean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Textbook of operative dentistry – </a:t>
            </a:r>
            <a:r>
              <a:rPr lang="en-US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Vimal</a:t>
            </a:r>
            <a:r>
              <a:rPr lang="en-US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K </a:t>
            </a:r>
            <a:r>
              <a:rPr lang="en-US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Sikri</a:t>
            </a:r>
            <a:r>
              <a:rPr lang="en-US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</a:p>
          <a:p>
            <a:pPr>
              <a:defRPr/>
            </a:pPr>
            <a:endParaRPr lang="en-US" dirty="0" smtClean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Textbook of operative dentistry – </a:t>
            </a:r>
            <a:r>
              <a:rPr lang="en-US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Ramya</a:t>
            </a:r>
            <a:r>
              <a:rPr lang="en-US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Raghu</a:t>
            </a:r>
            <a:endParaRPr lang="en-US" dirty="0" smtClean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>
              <a:defRPr/>
            </a:pPr>
            <a:endParaRPr lang="en-US" dirty="0" smtClean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Textbook of operative dentistry – </a:t>
            </a:r>
            <a:r>
              <a:rPr lang="en-US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Nisha</a:t>
            </a:r>
            <a:r>
              <a:rPr lang="en-US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Garg</a:t>
            </a:r>
            <a:endParaRPr lang="en-US" smtClean="0">
              <a:solidFill>
                <a:schemeClr val="bg1"/>
              </a:solidFill>
            </a:endParaRPr>
          </a:p>
          <a:p>
            <a:endParaRPr lang="en-US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THANK YOU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Handpieces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 device that </a:t>
            </a:r>
            <a:r>
              <a:rPr lang="en-US" dirty="0" smtClean="0">
                <a:solidFill>
                  <a:srgbClr val="7030A0"/>
                </a:solidFill>
              </a:rPr>
              <a:t>holds and transmits power</a:t>
            </a:r>
            <a:r>
              <a:rPr lang="en-US" dirty="0" smtClean="0">
                <a:solidFill>
                  <a:schemeClr val="bg1"/>
                </a:solidFill>
              </a:rPr>
              <a:t> to the </a:t>
            </a:r>
            <a:r>
              <a:rPr lang="en-US" dirty="0" smtClean="0">
                <a:solidFill>
                  <a:srgbClr val="7030A0"/>
                </a:solidFill>
              </a:rPr>
              <a:t>rotating instrument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It helps to position and control the rotating instrument  </a:t>
            </a:r>
            <a:r>
              <a:rPr lang="en-US" dirty="0" err="1" smtClean="0">
                <a:solidFill>
                  <a:schemeClr val="bg1"/>
                </a:solidFill>
              </a:rPr>
              <a:t>intraorally</a:t>
            </a:r>
            <a:r>
              <a:rPr lang="en-US" dirty="0" smtClean="0">
                <a:solidFill>
                  <a:schemeClr val="bg1"/>
                </a:solidFill>
              </a:rPr>
              <a:t>. 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1679</TotalTime>
  <Words>3527</Words>
  <Application>Microsoft Office PowerPoint</Application>
  <PresentationFormat>On-screen Show (4:3)</PresentationFormat>
  <Paragraphs>623</Paragraphs>
  <Slides>83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83</vt:i4>
      </vt:variant>
    </vt:vector>
  </HeadingPairs>
  <TitlesOfParts>
    <vt:vector size="84" baseType="lpstr">
      <vt:lpstr>Apex</vt:lpstr>
      <vt:lpstr>  ROTARY INSTRUMENTS IN OPERATIVE DETISTRY </vt:lpstr>
      <vt:lpstr>Contents:</vt:lpstr>
      <vt:lpstr>PowerPoint Presentation</vt:lpstr>
      <vt:lpstr>PowerPoint Presentation</vt:lpstr>
      <vt:lpstr>Introduction</vt:lpstr>
      <vt:lpstr>Definition </vt:lpstr>
      <vt:lpstr>PowerPoint Presentation</vt:lpstr>
      <vt:lpstr>Description of rotary cutting instruments</vt:lpstr>
      <vt:lpstr>Handpieces</vt:lpstr>
      <vt:lpstr>Parts of Dental Hand Piece</vt:lpstr>
      <vt:lpstr>Classification of Handpieces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COOLANT SPRAY SYSTEMS</vt:lpstr>
      <vt:lpstr>Airotor handpiece</vt:lpstr>
      <vt:lpstr>PowerPoint Presentation</vt:lpstr>
      <vt:lpstr>Criteria  to evaluate the handpiece</vt:lpstr>
      <vt:lpstr>PowerPoint Presentation</vt:lpstr>
      <vt:lpstr>Speed:</vt:lpstr>
      <vt:lpstr>TORQUE</vt:lpstr>
      <vt:lpstr>VIBRATION</vt:lpstr>
      <vt:lpstr>PowerPoint Presentation</vt:lpstr>
      <vt:lpstr>PowerPoint Presentation</vt:lpstr>
      <vt:lpstr>STERILIZATION </vt:lpstr>
      <vt:lpstr>Steam pressure sterilization (Autoclave)</vt:lpstr>
      <vt:lpstr>Dental Burs</vt:lpstr>
      <vt:lpstr>PARTS OF A BUR </vt:lpstr>
      <vt:lpstr>Classification of dental burs:</vt:lpstr>
      <vt:lpstr>PowerPoint Presentation</vt:lpstr>
      <vt:lpstr>Shank design</vt:lpstr>
      <vt:lpstr>Shank Design:</vt:lpstr>
      <vt:lpstr>Latch type angle handpiece shank:</vt:lpstr>
      <vt:lpstr>Friction grip angle handpiece shank:- </vt:lpstr>
      <vt:lpstr>Material of manufacture:</vt:lpstr>
      <vt:lpstr>PowerPoint Presentation</vt:lpstr>
      <vt:lpstr>Bur shapes:</vt:lpstr>
      <vt:lpstr>PowerPoint Presentation</vt:lpstr>
      <vt:lpstr>PowerPoint Presentation</vt:lpstr>
      <vt:lpstr>PowerPoint Presentation</vt:lpstr>
      <vt:lpstr>Bur sizes:</vt:lpstr>
      <vt:lpstr>PowerPoint Presentation</vt:lpstr>
      <vt:lpstr>PowerPoint Presentation</vt:lpstr>
      <vt:lpstr>Burs used in amalgam cavity preparations</vt:lpstr>
      <vt:lpstr>PowerPoint Presentation</vt:lpstr>
      <vt:lpstr>PowerPoint Presentation</vt:lpstr>
      <vt:lpstr>PowerPoint Presentation</vt:lpstr>
      <vt:lpstr>Patterns of blades</vt:lpstr>
      <vt:lpstr>Modifications in Bur Design :- </vt:lpstr>
      <vt:lpstr>Design of dental burs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Significance of bur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Concentricity and Run-out</vt:lpstr>
      <vt:lpstr>DIAMOND ABRASIVES </vt:lpstr>
      <vt:lpstr>PowerPoint Presentation</vt:lpstr>
      <vt:lpstr>Classification of Dental Abrasives</vt:lpstr>
      <vt:lpstr>Recommendations for cutting: Dental burs &amp; abrasives</vt:lpstr>
      <vt:lpstr>PowerPoint Presentation</vt:lpstr>
      <vt:lpstr>Hazards with rotary cutting instruments</vt:lpstr>
      <vt:lpstr>PowerPoint Presentation</vt:lpstr>
      <vt:lpstr>PowerPoint Presentation</vt:lpstr>
      <vt:lpstr>PowerPoint Presentation</vt:lpstr>
      <vt:lpstr>CARE WITH ROTARY CUTTING INSTRUMENT:</vt:lpstr>
      <vt:lpstr>Various speeds in cavity preparation</vt:lpstr>
      <vt:lpstr>Classification:</vt:lpstr>
      <vt:lpstr>Low speed (&lt;12,000rpm)</vt:lpstr>
      <vt:lpstr>Medium speed: 12,000-2,00,000rpm </vt:lpstr>
      <vt:lpstr>High speed: &gt;2,00,000rpm. </vt:lpstr>
      <vt:lpstr>References: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ROTARY CUTTING INSTRUMENTS IN OPERATIVE DETISTRY VARIOUS SPEEDS IN cavity preparation</dc:title>
  <dc:creator>ACER</dc:creator>
  <cp:lastModifiedBy>IDA ROOM</cp:lastModifiedBy>
  <cp:revision>198</cp:revision>
  <dcterms:created xsi:type="dcterms:W3CDTF">2016-01-08T14:11:26Z</dcterms:created>
  <dcterms:modified xsi:type="dcterms:W3CDTF">2023-05-21T05:08:43Z</dcterms:modified>
</cp:coreProperties>
</file>