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3846" y="458851"/>
            <a:ext cx="743630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BD4B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BD4B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BD4B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3459" y="123570"/>
            <a:ext cx="6717080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BD4B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304" y="1394205"/>
            <a:ext cx="8073390" cy="280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Relationship Id="rId3" Type="http://schemas.openxmlformats.org/officeDocument/2006/relationships/image" Target="../media/image90.jpg"/><Relationship Id="rId4" Type="http://schemas.openxmlformats.org/officeDocument/2006/relationships/image" Target="../media/image88.jpg"/><Relationship Id="rId5" Type="http://schemas.openxmlformats.org/officeDocument/2006/relationships/image" Target="../media/image91.pn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jpg"/><Relationship Id="rId4" Type="http://schemas.openxmlformats.org/officeDocument/2006/relationships/image" Target="../media/image9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Relationship Id="rId3" Type="http://schemas.openxmlformats.org/officeDocument/2006/relationships/image" Target="../media/image108.jpg"/><Relationship Id="rId4" Type="http://schemas.openxmlformats.org/officeDocument/2006/relationships/image" Target="../media/image109.jpg"/><Relationship Id="rId5" Type="http://schemas.openxmlformats.org/officeDocument/2006/relationships/image" Target="../media/image110.jpg"/><Relationship Id="rId6" Type="http://schemas.openxmlformats.org/officeDocument/2006/relationships/image" Target="../media/image111.jp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70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Relationship Id="rId3" Type="http://schemas.openxmlformats.org/officeDocument/2006/relationships/image" Target="../media/image78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jpg"/><Relationship Id="rId3" Type="http://schemas.openxmlformats.org/officeDocument/2006/relationships/image" Target="../media/image78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Relationship Id="rId3" Type="http://schemas.openxmlformats.org/officeDocument/2006/relationships/image" Target="../media/image8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980" y="938529"/>
            <a:ext cx="494982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786765" marR="5080" indent="-774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0000"/>
                </a:solidFill>
                <a:latin typeface="Arial"/>
                <a:cs typeface="Arial"/>
              </a:rPr>
              <a:t>Department of pediatrics and  preventive</a:t>
            </a:r>
            <a:r>
              <a:rPr dirty="0" sz="2800" spc="1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Arial"/>
                <a:cs typeface="Arial"/>
              </a:rPr>
              <a:t>dentistry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653" y="422434"/>
            <a:ext cx="7934325" cy="1022350"/>
          </a:xfrm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  <a:tabLst>
                <a:tab pos="3568700" algn="l"/>
              </a:tabLst>
            </a:pPr>
            <a:r>
              <a:rPr dirty="0" spc="-275"/>
              <a:t>INDICATIONS	</a:t>
            </a:r>
            <a:r>
              <a:rPr dirty="0" spc="-290"/>
              <a:t>OF</a:t>
            </a:r>
            <a:r>
              <a:rPr dirty="0" spc="175"/>
              <a:t> </a:t>
            </a:r>
            <a:r>
              <a:rPr dirty="0" spc="-310"/>
              <a:t>INTERCEPTION</a:t>
            </a:r>
          </a:p>
          <a:p>
            <a:pPr marL="5246370">
              <a:lnSpc>
                <a:spcPct val="100000"/>
              </a:lnSpc>
              <a:spcBef>
                <a:spcPts val="114"/>
              </a:spcBef>
              <a:tabLst>
                <a:tab pos="5843270" algn="l"/>
              </a:tabLst>
            </a:pPr>
            <a:r>
              <a:rPr dirty="0" sz="1800" spc="-20" b="1">
                <a:solidFill>
                  <a:srgbClr val="FFFF00"/>
                </a:solidFill>
                <a:latin typeface="Arial"/>
                <a:cs typeface="Arial"/>
              </a:rPr>
              <a:t>AJO	</a:t>
            </a: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Jan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1998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51349"/>
            <a:ext cx="7661909" cy="5088255"/>
          </a:xfrm>
          <a:prstGeom prst="rect">
            <a:avLst/>
          </a:prstGeom>
        </p:spPr>
        <p:txBody>
          <a:bodyPr wrap="square" lIns="0" tIns="245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Indications for early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interceptive</a:t>
            </a:r>
            <a:r>
              <a:rPr dirty="0" sz="3200" spc="-1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treatment:</a:t>
            </a:r>
            <a:endParaRPr sz="32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159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Dental and/or skeletal class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II</a:t>
            </a:r>
            <a:endParaRPr sz="28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151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Dental and/or skeletal class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III</a:t>
            </a:r>
            <a:endParaRPr sz="28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1515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Posterior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or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anterior cross bites.</a:t>
            </a:r>
            <a:endParaRPr sz="28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1510"/>
              </a:spcBef>
              <a:buSzPct val="96428"/>
              <a:buFont typeface="Wingdings"/>
              <a:buChar char=""/>
              <a:tabLst>
                <a:tab pos="756920" algn="l"/>
                <a:tab pos="2513965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Over</a:t>
            </a:r>
            <a:r>
              <a:rPr dirty="0" sz="2800" spc="2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Jet</a:t>
            </a:r>
            <a:r>
              <a:rPr dirty="0" sz="2800" spc="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of	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&gt;6mm.</a:t>
            </a:r>
            <a:endParaRPr sz="28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1515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Maxillary midface </a:t>
            </a:r>
            <a:r>
              <a:rPr dirty="0" sz="2800" spc="-20">
                <a:solidFill>
                  <a:srgbClr val="FCEADA"/>
                </a:solidFill>
                <a:latin typeface="Times New Roman"/>
                <a:cs typeface="Times New Roman"/>
              </a:rPr>
              <a:t>deficiency.</a:t>
            </a:r>
            <a:endParaRPr sz="28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1515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Moderate incisor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crowding.</a:t>
            </a:r>
            <a:endParaRPr sz="28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151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Ectopic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eruptions.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0100" y="458851"/>
            <a:ext cx="60051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45"/>
              <a:t>EFFECTS </a:t>
            </a:r>
            <a:r>
              <a:rPr dirty="0" spc="-290"/>
              <a:t>OF </a:t>
            </a:r>
            <a:r>
              <a:rPr dirty="0" spc="-350"/>
              <a:t>FRANKEL</a:t>
            </a:r>
            <a:r>
              <a:rPr dirty="0" spc="-160"/>
              <a:t> </a:t>
            </a:r>
            <a:r>
              <a:rPr dirty="0" spc="-229"/>
              <a:t>-III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41300" rIns="0" bIns="0" rtlCol="0" vert="horz">
            <a:spAutoFit/>
          </a:bodyPr>
          <a:lstStyle/>
          <a:p>
            <a:pPr marL="35623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>
                <a:solidFill>
                  <a:srgbClr val="FFFF00"/>
                </a:solidFill>
              </a:rPr>
              <a:t>Frankel-III </a:t>
            </a:r>
            <a:r>
              <a:rPr dirty="0"/>
              <a:t>gives both skeletal and dental</a:t>
            </a:r>
            <a:r>
              <a:rPr dirty="0" spc="-120"/>
              <a:t> </a:t>
            </a:r>
            <a:r>
              <a:rPr dirty="0"/>
              <a:t>changes</a:t>
            </a:r>
          </a:p>
          <a:p>
            <a:pPr marL="356235" marR="7620" indent="-342900">
              <a:lnSpc>
                <a:spcPct val="100000"/>
              </a:lnSpc>
              <a:spcBef>
                <a:spcPts val="2014"/>
              </a:spcBef>
              <a:buAutoNum type="alphaLcParenBoth"/>
              <a:tabLst>
                <a:tab pos="433070" algn="l"/>
                <a:tab pos="1587500" algn="l"/>
                <a:tab pos="1998980" algn="l"/>
                <a:tab pos="3035935" algn="l"/>
                <a:tab pos="3482340" algn="l"/>
                <a:tab pos="3826510" algn="l"/>
                <a:tab pos="5000625" algn="l"/>
                <a:tab pos="5649595" algn="l"/>
                <a:tab pos="6771640" algn="l"/>
              </a:tabLst>
            </a:pPr>
            <a:r>
              <a:rPr dirty="0"/>
              <a:t>Maxi</a:t>
            </a:r>
            <a:r>
              <a:rPr dirty="0" spc="-10"/>
              <a:t>l</a:t>
            </a:r>
            <a:r>
              <a:rPr dirty="0"/>
              <a:t>la	</a:t>
            </a:r>
            <a:r>
              <a:rPr dirty="0"/>
              <a:t>i</a:t>
            </a:r>
            <a:r>
              <a:rPr dirty="0" spc="-5"/>
              <a:t>s</a:t>
            </a:r>
            <a:r>
              <a:rPr dirty="0"/>
              <a:t>	</a:t>
            </a:r>
            <a:r>
              <a:rPr dirty="0" spc="-20"/>
              <a:t>m</a:t>
            </a:r>
            <a:r>
              <a:rPr dirty="0"/>
              <a:t>oved	</a:t>
            </a:r>
            <a:r>
              <a:rPr dirty="0" spc="5"/>
              <a:t>i</a:t>
            </a:r>
            <a:r>
              <a:rPr dirty="0"/>
              <a:t>n	a	for</a:t>
            </a:r>
            <a:r>
              <a:rPr dirty="0" spc="-10"/>
              <a:t>w</a:t>
            </a:r>
            <a:r>
              <a:rPr dirty="0"/>
              <a:t>ard	and	slig</a:t>
            </a:r>
            <a:r>
              <a:rPr dirty="0" spc="-15"/>
              <a:t>h</a:t>
            </a:r>
            <a:r>
              <a:rPr dirty="0"/>
              <a:t>tly	</a:t>
            </a:r>
            <a:r>
              <a:rPr dirty="0" spc="-5"/>
              <a:t>down</a:t>
            </a:r>
            <a:r>
              <a:rPr dirty="0" spc="-15"/>
              <a:t>w</a:t>
            </a:r>
            <a:r>
              <a:rPr dirty="0"/>
              <a:t>ard  </a:t>
            </a:r>
            <a:r>
              <a:rPr dirty="0"/>
              <a:t>direction.</a:t>
            </a:r>
          </a:p>
          <a:p>
            <a:pPr marL="565150" indent="-552450">
              <a:lnSpc>
                <a:spcPct val="100000"/>
              </a:lnSpc>
              <a:spcBef>
                <a:spcPts val="2020"/>
              </a:spcBef>
              <a:buAutoNum type="alphaLcParenBoth"/>
              <a:tabLst>
                <a:tab pos="565150" algn="l"/>
                <a:tab pos="565785" algn="l"/>
                <a:tab pos="1232535" algn="l"/>
                <a:tab pos="2558415" algn="l"/>
                <a:tab pos="3616325" algn="l"/>
                <a:tab pos="4013835" algn="l"/>
                <a:tab pos="5425440" algn="l"/>
                <a:tab pos="6768465" algn="l"/>
                <a:tab pos="7503159" algn="l"/>
              </a:tabLst>
            </a:pPr>
            <a:r>
              <a:rPr dirty="0"/>
              <a:t>T</a:t>
            </a:r>
            <a:r>
              <a:rPr dirty="0" spc="-20"/>
              <a:t>h</a:t>
            </a:r>
            <a:r>
              <a:rPr dirty="0"/>
              <a:t>e</a:t>
            </a:r>
            <a:r>
              <a:rPr dirty="0"/>
              <a:t>	</a:t>
            </a:r>
            <a:r>
              <a:rPr dirty="0" spc="-25"/>
              <a:t>m</a:t>
            </a:r>
            <a:r>
              <a:rPr dirty="0"/>
              <a:t>andi</a:t>
            </a:r>
            <a:r>
              <a:rPr dirty="0" spc="-10"/>
              <a:t>bl</a:t>
            </a:r>
            <a:r>
              <a:rPr dirty="0"/>
              <a:t>e</a:t>
            </a:r>
            <a:r>
              <a:rPr dirty="0"/>
              <a:t>	</a:t>
            </a:r>
            <a:r>
              <a:rPr dirty="0"/>
              <a:t>gr</a:t>
            </a:r>
            <a:r>
              <a:rPr dirty="0" spc="-10"/>
              <a:t>o</a:t>
            </a:r>
            <a:r>
              <a:rPr dirty="0"/>
              <a:t>wth</a:t>
            </a:r>
            <a:r>
              <a:rPr dirty="0"/>
              <a:t>	</a:t>
            </a:r>
            <a:r>
              <a:rPr dirty="0"/>
              <a:t>is</a:t>
            </a:r>
            <a:r>
              <a:rPr dirty="0"/>
              <a:t>	</a:t>
            </a:r>
            <a:r>
              <a:rPr dirty="0"/>
              <a:t>re</a:t>
            </a:r>
            <a:r>
              <a:rPr dirty="0" spc="-10"/>
              <a:t>di</a:t>
            </a:r>
            <a:r>
              <a:rPr dirty="0"/>
              <a:t>rec</a:t>
            </a:r>
            <a:r>
              <a:rPr dirty="0" spc="-15"/>
              <a:t>t</a:t>
            </a:r>
            <a:r>
              <a:rPr dirty="0"/>
              <a:t>ed</a:t>
            </a:r>
            <a:r>
              <a:rPr dirty="0"/>
              <a:t>	</a:t>
            </a:r>
            <a:r>
              <a:rPr dirty="0"/>
              <a:t>v</a:t>
            </a:r>
            <a:r>
              <a:rPr dirty="0" spc="-15"/>
              <a:t>e</a:t>
            </a:r>
            <a:r>
              <a:rPr dirty="0"/>
              <a:t>rt</a:t>
            </a:r>
            <a:r>
              <a:rPr dirty="0" spc="-15"/>
              <a:t>i</a:t>
            </a:r>
            <a:r>
              <a:rPr dirty="0"/>
              <a:t>c</a:t>
            </a:r>
            <a:r>
              <a:rPr dirty="0" spc="-10"/>
              <a:t>al</a:t>
            </a:r>
            <a:r>
              <a:rPr dirty="0"/>
              <a:t>ly</a:t>
            </a:r>
            <a:r>
              <a:rPr dirty="0"/>
              <a:t>	</a:t>
            </a:r>
            <a:r>
              <a:rPr dirty="0"/>
              <a:t>w</a:t>
            </a:r>
            <a:r>
              <a:rPr dirty="0" spc="-15"/>
              <a:t>i</a:t>
            </a:r>
            <a:r>
              <a:rPr dirty="0"/>
              <a:t>th</a:t>
            </a:r>
            <a:r>
              <a:rPr dirty="0"/>
              <a:t>	</a:t>
            </a:r>
            <a:r>
              <a:rPr dirty="0" spc="-10"/>
              <a:t>l</a:t>
            </a:r>
            <a:r>
              <a:rPr dirty="0"/>
              <a:t>it</a:t>
            </a:r>
            <a:r>
              <a:rPr dirty="0" spc="-15"/>
              <a:t>t</a:t>
            </a:r>
            <a:r>
              <a:rPr dirty="0"/>
              <a:t>le</a:t>
            </a:r>
          </a:p>
          <a:p>
            <a:pPr marL="356235">
              <a:lnSpc>
                <a:spcPct val="100000"/>
              </a:lnSpc>
            </a:pPr>
            <a:r>
              <a:rPr dirty="0"/>
              <a:t>evidence of antero-posterior repositioning of the</a:t>
            </a:r>
            <a:r>
              <a:rPr dirty="0" spc="-130"/>
              <a:t> </a:t>
            </a:r>
            <a:r>
              <a:rPr dirty="0"/>
              <a:t>chin.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429000" y="4114800"/>
              <a:ext cx="2825496" cy="25847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409950" y="4095750"/>
              <a:ext cx="2863850" cy="2623185"/>
            </a:xfrm>
            <a:custGeom>
              <a:avLst/>
              <a:gdLst/>
              <a:ahLst/>
              <a:cxnLst/>
              <a:rect l="l" t="t" r="r" b="b"/>
              <a:pathLst>
                <a:path w="2863850" h="2623184">
                  <a:moveTo>
                    <a:pt x="0" y="2622804"/>
                  </a:moveTo>
                  <a:lnTo>
                    <a:pt x="2863596" y="2622804"/>
                  </a:lnTo>
                  <a:lnTo>
                    <a:pt x="2863596" y="0"/>
                  </a:lnTo>
                  <a:lnTo>
                    <a:pt x="0" y="0"/>
                  </a:lnTo>
                  <a:lnTo>
                    <a:pt x="0" y="262280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5338" y="475233"/>
            <a:ext cx="29762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25"/>
              <a:t>FRANKEL-IV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620977"/>
            <a:ext cx="8074659" cy="24580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44500" algn="l"/>
              </a:tabLst>
            </a:pPr>
            <a:r>
              <a:rPr dirty="0"/>
              <a:t>	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Primarily used in correction of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open bite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and to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  lesser extent in bimaxillary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protrusion.</a:t>
            </a:r>
            <a:endParaRPr sz="2800">
              <a:latin typeface="Times New Roman"/>
              <a:cs typeface="Times New Roman"/>
            </a:endParaRPr>
          </a:p>
          <a:p>
            <a:pPr algn="just" marL="355600" marR="8255" indent="-342900">
              <a:lnSpc>
                <a:spcPct val="100000"/>
              </a:lnSpc>
              <a:spcBef>
                <a:spcPts val="2355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open bite cases, </a:t>
            </a:r>
            <a:r>
              <a:rPr dirty="0" sz="2800">
                <a:solidFill>
                  <a:srgbClr val="FFFF00"/>
                </a:solidFill>
                <a:latin typeface="Times New Roman"/>
                <a:cs typeface="Times New Roman"/>
              </a:rPr>
              <a:t>Frankel-IV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redirect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mandibular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growth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from a downward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backward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growth  rotation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to a upper and forward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rotation.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6385" y="458851"/>
            <a:ext cx="60305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29"/>
              <a:t>TWIN </a:t>
            </a:r>
            <a:r>
              <a:rPr dirty="0" spc="-480"/>
              <a:t>BLOCK</a:t>
            </a:r>
            <a:r>
              <a:rPr dirty="0" spc="-290"/>
              <a:t> </a:t>
            </a:r>
            <a:r>
              <a:rPr dirty="0" spc="-300"/>
              <a:t>APPLIANCE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42162"/>
            <a:ext cx="8074025" cy="4342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715" indent="-34290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Occlusal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inclined plane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fundamental functional  mechanism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the natural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dentition.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3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Cuspal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inclined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plane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plays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important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role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 determining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relation of the teeth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they erupt into</a:t>
            </a:r>
            <a:r>
              <a:rPr dirty="0" sz="24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occlusion.</a:t>
            </a:r>
            <a:endParaRPr sz="2400">
              <a:latin typeface="Times New Roman"/>
              <a:cs typeface="Times New Roman"/>
            </a:endParaRPr>
          </a:p>
          <a:p>
            <a:pPr algn="just" marL="355600" marR="6350" indent="-342900">
              <a:lnSpc>
                <a:spcPct val="130000"/>
              </a:lnSpc>
              <a:spcBef>
                <a:spcPts val="20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 case 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class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relation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distal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slope of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lower posterior  teeth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slide with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mesial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slope of the upper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posterior teeth  creating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mesial component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force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favourable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 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normal mandibular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development.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24500" y="5026152"/>
            <a:ext cx="3638550" cy="1851025"/>
            <a:chOff x="5524500" y="5026152"/>
            <a:chExt cx="3638550" cy="1851025"/>
          </a:xfrm>
        </p:grpSpPr>
        <p:sp>
          <p:nvSpPr>
            <p:cNvPr id="5" name="object 5"/>
            <p:cNvSpPr/>
            <p:nvPr/>
          </p:nvSpPr>
          <p:spPr>
            <a:xfrm>
              <a:off x="5562600" y="5064250"/>
              <a:ext cx="3581400" cy="17937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543550" y="5045202"/>
              <a:ext cx="3600450" cy="1812925"/>
            </a:xfrm>
            <a:custGeom>
              <a:avLst/>
              <a:gdLst/>
              <a:ahLst/>
              <a:cxnLst/>
              <a:rect l="l" t="t" r="r" b="b"/>
              <a:pathLst>
                <a:path w="3600450" h="1812925">
                  <a:moveTo>
                    <a:pt x="3600450" y="0"/>
                  </a:moveTo>
                  <a:lnTo>
                    <a:pt x="0" y="0"/>
                  </a:lnTo>
                  <a:lnTo>
                    <a:pt x="0" y="181279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555748" y="4221479"/>
              <a:ext cx="4136136" cy="2497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36698" y="4202429"/>
              <a:ext cx="4174490" cy="2536190"/>
            </a:xfrm>
            <a:custGeom>
              <a:avLst/>
              <a:gdLst/>
              <a:ahLst/>
              <a:cxnLst/>
              <a:rect l="l" t="t" r="r" b="b"/>
              <a:pathLst>
                <a:path w="4174490" h="2536190">
                  <a:moveTo>
                    <a:pt x="0" y="2535936"/>
                  </a:moveTo>
                  <a:lnTo>
                    <a:pt x="4174236" y="2535936"/>
                  </a:lnTo>
                  <a:lnTo>
                    <a:pt x="4174236" y="0"/>
                  </a:lnTo>
                  <a:lnTo>
                    <a:pt x="0" y="0"/>
                  </a:lnTo>
                  <a:lnTo>
                    <a:pt x="0" y="253593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35940" y="1822145"/>
            <a:ext cx="8072755" cy="2367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4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case</a:t>
            </a:r>
            <a:r>
              <a:rPr dirty="0" sz="24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distoocclusion,</a:t>
            </a:r>
            <a:r>
              <a:rPr dirty="0" sz="24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3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mesial</a:t>
            </a:r>
            <a:r>
              <a:rPr dirty="0" sz="24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slope</a:t>
            </a:r>
            <a:r>
              <a:rPr dirty="0" sz="24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3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3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>
              <a:lnSpc>
                <a:spcPct val="18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posterior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teeth slide with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distal slope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upper posterior  teeth creating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distal component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force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 unfavourable  to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normal forward mandibular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development.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3167" y="5126735"/>
            <a:ext cx="2063495" cy="150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911" y="5091557"/>
          <a:ext cx="9044940" cy="1617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4225"/>
                <a:gridCol w="2584450"/>
                <a:gridCol w="2169159"/>
                <a:gridCol w="2172334"/>
              </a:tblGrid>
              <a:tr h="1572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6011" y="5125211"/>
            <a:ext cx="1985772" cy="1488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80844" y="5126735"/>
            <a:ext cx="2478024" cy="1496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34200" y="5140452"/>
            <a:ext cx="2101596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60955" marR="5080" indent="-2548890">
              <a:lnSpc>
                <a:spcPct val="100000"/>
              </a:lnSpc>
              <a:spcBef>
                <a:spcPts val="100"/>
              </a:spcBef>
            </a:pPr>
            <a:r>
              <a:rPr dirty="0" spc="-260"/>
              <a:t>MODE </a:t>
            </a:r>
            <a:r>
              <a:rPr dirty="0" spc="-290"/>
              <a:t>OF </a:t>
            </a:r>
            <a:r>
              <a:rPr dirty="0" spc="-310"/>
              <a:t>ACTION </a:t>
            </a:r>
            <a:r>
              <a:rPr dirty="0" spc="-290"/>
              <a:t>OF </a:t>
            </a:r>
            <a:r>
              <a:rPr dirty="0" spc="-229"/>
              <a:t>TWIN  </a:t>
            </a:r>
            <a:r>
              <a:rPr dirty="0" spc="-480"/>
              <a:t>BLOCK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584325"/>
            <a:ext cx="8073390" cy="3355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2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unfavourable cuspal contacts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distal occlusion are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replaced by favourable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proprioceptive contact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inclined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plane of </a:t>
            </a:r>
            <a:r>
              <a:rPr dirty="0" sz="2400" spc="-45">
                <a:solidFill>
                  <a:srgbClr val="FFFFFF"/>
                </a:solidFill>
                <a:latin typeface="Times New Roman"/>
                <a:cs typeface="Times New Roman"/>
              </a:rPr>
              <a:t>Twin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block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frees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mandible from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its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locked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distal functional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position.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20000"/>
              </a:lnSpc>
              <a:spcBef>
                <a:spcPts val="2020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Due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inclined plane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effect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mesial component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force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created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that is favourable for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normal development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mandible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79832" y="1600200"/>
              <a:ext cx="3624072" cy="5062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60782" y="1581150"/>
              <a:ext cx="3662679" cy="5100955"/>
            </a:xfrm>
            <a:custGeom>
              <a:avLst/>
              <a:gdLst/>
              <a:ahLst/>
              <a:cxnLst/>
              <a:rect l="l" t="t" r="r" b="b"/>
              <a:pathLst>
                <a:path w="3662679" h="5100955">
                  <a:moveTo>
                    <a:pt x="0" y="5100828"/>
                  </a:moveTo>
                  <a:lnTo>
                    <a:pt x="3662172" y="5100828"/>
                  </a:lnTo>
                  <a:lnTo>
                    <a:pt x="3662172" y="0"/>
                  </a:lnTo>
                  <a:lnTo>
                    <a:pt x="0" y="0"/>
                  </a:lnTo>
                  <a:lnTo>
                    <a:pt x="0" y="51008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9670" y="189103"/>
            <a:ext cx="7204709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11325" marR="5080" indent="-1699260">
              <a:lnSpc>
                <a:spcPct val="100000"/>
              </a:lnSpc>
              <a:spcBef>
                <a:spcPts val="95"/>
              </a:spcBef>
              <a:tabLst>
                <a:tab pos="3279775" algn="l"/>
              </a:tabLst>
            </a:pPr>
            <a:r>
              <a:rPr dirty="0" sz="4000" spc="-285"/>
              <a:t>ACTION </a:t>
            </a:r>
            <a:r>
              <a:rPr dirty="0" sz="4000" spc="-270"/>
              <a:t>OF </a:t>
            </a:r>
            <a:r>
              <a:rPr dirty="0" sz="4000" spc="-220"/>
              <a:t>TWIN </a:t>
            </a:r>
            <a:r>
              <a:rPr dirty="0" sz="4000" spc="-440"/>
              <a:t>BLOCK </a:t>
            </a:r>
            <a:r>
              <a:rPr dirty="0" sz="4000" spc="-25"/>
              <a:t>IN </a:t>
            </a:r>
            <a:r>
              <a:rPr dirty="0" sz="4000" spc="-355"/>
              <a:t>CL-II  </a:t>
            </a:r>
            <a:r>
              <a:rPr dirty="0" sz="4000" spc="-245"/>
              <a:t>DIV-</a:t>
            </a:r>
            <a:r>
              <a:rPr dirty="0" sz="4000" spc="195"/>
              <a:t> </a:t>
            </a:r>
            <a:r>
              <a:rPr dirty="0" sz="4000" spc="-710"/>
              <a:t>1	</a:t>
            </a:r>
            <a:r>
              <a:rPr dirty="0" sz="4000" spc="-254"/>
              <a:t>DEEP</a:t>
            </a:r>
            <a:r>
              <a:rPr dirty="0" sz="4000" spc="190"/>
              <a:t> </a:t>
            </a:r>
            <a:r>
              <a:rPr dirty="0" sz="4000" spc="-420"/>
              <a:t>BITE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194175" y="1849577"/>
            <a:ext cx="4415790" cy="2477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bite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 opened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2400" spc="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sequential</a:t>
            </a:r>
            <a:endParaRPr sz="2400">
              <a:latin typeface="Times New Roman"/>
              <a:cs typeface="Times New Roman"/>
            </a:endParaRPr>
          </a:p>
          <a:p>
            <a:pPr algn="just" marL="355600" marR="5715">
              <a:lnSpc>
                <a:spcPct val="190000"/>
              </a:lnSpc>
              <a:spcBef>
                <a:spcPts val="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trimming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upper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bite block  occluso distally that allows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lower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posterior teeth to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erupt.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821936" y="227685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31750" y="533400"/>
                  </a:moveTo>
                  <a:lnTo>
                    <a:pt x="0" y="533400"/>
                  </a:lnTo>
                  <a:lnTo>
                    <a:pt x="38100" y="609600"/>
                  </a:lnTo>
                  <a:lnTo>
                    <a:pt x="69850" y="546100"/>
                  </a:lnTo>
                  <a:lnTo>
                    <a:pt x="31750" y="546100"/>
                  </a:lnTo>
                  <a:lnTo>
                    <a:pt x="31750" y="533400"/>
                  </a:lnTo>
                  <a:close/>
                </a:path>
                <a:path w="76200" h="609600">
                  <a:moveTo>
                    <a:pt x="44450" y="0"/>
                  </a:moveTo>
                  <a:lnTo>
                    <a:pt x="31750" y="0"/>
                  </a:lnTo>
                  <a:lnTo>
                    <a:pt x="31750" y="546100"/>
                  </a:lnTo>
                  <a:lnTo>
                    <a:pt x="44450" y="546100"/>
                  </a:lnTo>
                  <a:lnTo>
                    <a:pt x="44450" y="0"/>
                  </a:lnTo>
                  <a:close/>
                </a:path>
                <a:path w="76200" h="609600">
                  <a:moveTo>
                    <a:pt x="76200" y="533400"/>
                  </a:moveTo>
                  <a:lnTo>
                    <a:pt x="44450" y="533400"/>
                  </a:lnTo>
                  <a:lnTo>
                    <a:pt x="44450" y="546100"/>
                  </a:lnTo>
                  <a:lnTo>
                    <a:pt x="69850" y="546100"/>
                  </a:lnTo>
                  <a:lnTo>
                    <a:pt x="76200" y="533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58924" y="4114800"/>
              <a:ext cx="5027676" cy="2514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39874" y="4095750"/>
              <a:ext cx="5066030" cy="2552700"/>
            </a:xfrm>
            <a:custGeom>
              <a:avLst/>
              <a:gdLst/>
              <a:ahLst/>
              <a:cxnLst/>
              <a:rect l="l" t="t" r="r" b="b"/>
              <a:pathLst>
                <a:path w="5066030" h="2552700">
                  <a:moveTo>
                    <a:pt x="0" y="2552700"/>
                  </a:moveTo>
                  <a:lnTo>
                    <a:pt x="5065776" y="2552700"/>
                  </a:lnTo>
                  <a:lnTo>
                    <a:pt x="5065776" y="0"/>
                  </a:lnTo>
                  <a:lnTo>
                    <a:pt x="0" y="0"/>
                  </a:lnTo>
                  <a:lnTo>
                    <a:pt x="0" y="2552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35940" y="1622805"/>
            <a:ext cx="8074025" cy="2367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OPEN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 BITE</a:t>
            </a:r>
            <a:endParaRPr sz="2400">
              <a:latin typeface="Times New Roman"/>
              <a:cs typeface="Times New Roman"/>
            </a:endParaRPr>
          </a:p>
          <a:p>
            <a:pPr lvl="1" marL="756285" marR="5715" indent="-287020">
              <a:lnSpc>
                <a:spcPct val="100000"/>
              </a:lnSpc>
              <a:spcBef>
                <a:spcPts val="2014"/>
              </a:spcBef>
              <a:buFont typeface="Arial"/>
              <a:buChar char="–"/>
              <a:tabLst>
                <a:tab pos="756920" algn="l"/>
                <a:tab pos="1411605" algn="l"/>
                <a:tab pos="2675255" algn="l"/>
                <a:tab pos="3312160" algn="l"/>
                <a:tab pos="4289425" algn="l"/>
                <a:tab pos="5314950" algn="l"/>
                <a:tab pos="6764655" algn="l"/>
                <a:tab pos="738505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	poste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i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o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r	b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i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te	bl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o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cks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	re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ain	unredu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c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ed	and	int</a:t>
            </a:r>
            <a:r>
              <a:rPr dirty="0" sz="2400" spc="-15">
                <a:solidFill>
                  <a:srgbClr val="FCEADA"/>
                </a:solidFill>
                <a:latin typeface="Times New Roman"/>
                <a:cs typeface="Times New Roman"/>
              </a:rPr>
              <a:t>a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c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  through out</a:t>
            </a:r>
            <a:r>
              <a:rPr dirty="0" sz="2400" spc="-2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treatment.</a:t>
            </a:r>
            <a:endParaRPr sz="24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202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This</a:t>
            </a:r>
            <a:r>
              <a:rPr dirty="0" sz="2400" spc="10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results</a:t>
            </a:r>
            <a:r>
              <a:rPr dirty="0" sz="2400" spc="9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in</a:t>
            </a:r>
            <a:r>
              <a:rPr dirty="0" sz="2400" spc="1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intrusive</a:t>
            </a:r>
            <a:r>
              <a:rPr dirty="0" sz="2400" spc="10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CEADA"/>
                </a:solidFill>
                <a:latin typeface="Times New Roman"/>
                <a:cs typeface="Times New Roman"/>
              </a:rPr>
              <a:t>effect</a:t>
            </a:r>
            <a:r>
              <a:rPr dirty="0" sz="2400" spc="12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on</a:t>
            </a:r>
            <a:r>
              <a:rPr dirty="0" sz="2400" spc="9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</a:t>
            </a:r>
            <a:r>
              <a:rPr dirty="0" sz="2400" spc="1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posterior</a:t>
            </a:r>
            <a:r>
              <a:rPr dirty="0" sz="2400" spc="10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teeth,</a:t>
            </a:r>
            <a:r>
              <a:rPr dirty="0" sz="2400" spc="10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where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as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 anterior teeth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remain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free to</a:t>
            </a:r>
            <a:r>
              <a:rPr dirty="0" sz="2400" spc="-8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erupt.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67281"/>
            <a:ext cx="8073390" cy="2989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4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r>
              <a:rPr dirty="0" sz="24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400" spc="2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sequential</a:t>
            </a:r>
            <a:r>
              <a:rPr dirty="0" sz="24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trimming</a:t>
            </a:r>
            <a:r>
              <a:rPr dirty="0" sz="24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4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upper</a:t>
            </a:r>
            <a:r>
              <a:rPr dirty="0" sz="24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bite</a:t>
            </a:r>
            <a:r>
              <a:rPr dirty="0" sz="24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r>
              <a:rPr dirty="0" sz="24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55600" marR="6985">
              <a:lnSpc>
                <a:spcPct val="16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twin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block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modified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by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addition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two sagittal screw  set.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6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activation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screw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expand the arch by advancing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upper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incisor.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86428" y="2877299"/>
            <a:ext cx="311150" cy="881380"/>
            <a:chOff x="4186428" y="2877299"/>
            <a:chExt cx="311150" cy="881380"/>
          </a:xfrm>
        </p:grpSpPr>
        <p:sp>
          <p:nvSpPr>
            <p:cNvPr id="4" name="object 4"/>
            <p:cNvSpPr/>
            <p:nvPr/>
          </p:nvSpPr>
          <p:spPr>
            <a:xfrm>
              <a:off x="4186428" y="2877299"/>
              <a:ext cx="310959" cy="8808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87012" y="2896362"/>
              <a:ext cx="114300" cy="685800"/>
            </a:xfrm>
            <a:custGeom>
              <a:avLst/>
              <a:gdLst/>
              <a:ahLst/>
              <a:cxnLst/>
              <a:rect l="l" t="t" r="r" b="b"/>
              <a:pathLst>
                <a:path w="114300" h="685800">
                  <a:moveTo>
                    <a:pt x="38100" y="571500"/>
                  </a:moveTo>
                  <a:lnTo>
                    <a:pt x="0" y="571500"/>
                  </a:lnTo>
                  <a:lnTo>
                    <a:pt x="57150" y="685800"/>
                  </a:lnTo>
                  <a:lnTo>
                    <a:pt x="104775" y="590550"/>
                  </a:lnTo>
                  <a:lnTo>
                    <a:pt x="38100" y="590550"/>
                  </a:lnTo>
                  <a:lnTo>
                    <a:pt x="38100" y="571500"/>
                  </a:lnTo>
                  <a:close/>
                </a:path>
                <a:path w="114300" h="685800">
                  <a:moveTo>
                    <a:pt x="76200" y="0"/>
                  </a:moveTo>
                  <a:lnTo>
                    <a:pt x="38100" y="0"/>
                  </a:lnTo>
                  <a:lnTo>
                    <a:pt x="38100" y="590550"/>
                  </a:lnTo>
                  <a:lnTo>
                    <a:pt x="76200" y="590550"/>
                  </a:lnTo>
                  <a:lnTo>
                    <a:pt x="76200" y="0"/>
                  </a:lnTo>
                  <a:close/>
                </a:path>
                <a:path w="114300" h="685800">
                  <a:moveTo>
                    <a:pt x="114300" y="571500"/>
                  </a:moveTo>
                  <a:lnTo>
                    <a:pt x="76200" y="571500"/>
                  </a:lnTo>
                  <a:lnTo>
                    <a:pt x="76200" y="590550"/>
                  </a:lnTo>
                  <a:lnTo>
                    <a:pt x="104775" y="590550"/>
                  </a:lnTo>
                  <a:lnTo>
                    <a:pt x="114300" y="57150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3164" y="630758"/>
            <a:ext cx="42183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76045" algn="l"/>
                <a:tab pos="3965575" algn="l"/>
              </a:tabLst>
            </a:pPr>
            <a:r>
              <a:rPr dirty="0" spc="-690"/>
              <a:t>C</a:t>
            </a:r>
            <a:r>
              <a:rPr dirty="0" spc="-625"/>
              <a:t>L</a:t>
            </a:r>
            <a:r>
              <a:rPr dirty="0" spc="-70"/>
              <a:t>-</a:t>
            </a:r>
            <a:r>
              <a:rPr dirty="0" spc="-285"/>
              <a:t>I</a:t>
            </a:r>
            <a:r>
              <a:rPr dirty="0" spc="-280"/>
              <a:t>I</a:t>
            </a:r>
            <a:r>
              <a:rPr dirty="0"/>
              <a:t>	</a:t>
            </a:r>
            <a:r>
              <a:rPr dirty="0" spc="-225"/>
              <a:t>DIVISION</a:t>
            </a:r>
            <a:r>
              <a:rPr dirty="0"/>
              <a:t>	</a:t>
            </a:r>
            <a:r>
              <a:rPr dirty="0" spc="-315"/>
              <a:t>2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04799" y="381000"/>
              <a:ext cx="2976372" cy="6225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85749" y="361950"/>
              <a:ext cx="3014980" cy="6263640"/>
            </a:xfrm>
            <a:custGeom>
              <a:avLst/>
              <a:gdLst/>
              <a:ahLst/>
              <a:cxnLst/>
              <a:rect l="l" t="t" r="r" b="b"/>
              <a:pathLst>
                <a:path w="3014979" h="6263640">
                  <a:moveTo>
                    <a:pt x="0" y="6263640"/>
                  </a:moveTo>
                  <a:lnTo>
                    <a:pt x="3014472" y="6263640"/>
                  </a:lnTo>
                  <a:lnTo>
                    <a:pt x="3014472" y="0"/>
                  </a:lnTo>
                  <a:lnTo>
                    <a:pt x="0" y="0"/>
                  </a:lnTo>
                  <a:lnTo>
                    <a:pt x="0" y="626364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49090" y="153111"/>
            <a:ext cx="3893185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 indent="969010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IN </a:t>
            </a:r>
            <a:r>
              <a:rPr dirty="0" spc="-375"/>
              <a:t>CL-III  </a:t>
            </a:r>
            <a:r>
              <a:rPr dirty="0" spc="-425"/>
              <a:t>M</a:t>
            </a:r>
            <a:r>
              <a:rPr dirty="0" spc="-550"/>
              <a:t>ALOCC</a:t>
            </a:r>
            <a:r>
              <a:rPr dirty="0" spc="-570"/>
              <a:t>L</a:t>
            </a:r>
            <a:r>
              <a:rPr dirty="0" spc="-165"/>
              <a:t>USION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37172" y="1556465"/>
            <a:ext cx="2272665" cy="1123950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545"/>
              </a:spcBef>
              <a:tabLst>
                <a:tab pos="1259205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of	class-III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544195" algn="l"/>
                <a:tab pos="19558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	ac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ieved	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1775" y="1556465"/>
            <a:ext cx="211328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728470" algn="l"/>
              </a:tabLst>
            </a:pP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Treatment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malocclusion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rev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rs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ing	t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69177" y="2837815"/>
            <a:ext cx="10217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cc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lusal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4675" y="2655422"/>
            <a:ext cx="4224655" cy="1122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218815">
              <a:lnSpc>
                <a:spcPct val="150000"/>
              </a:lnSpc>
              <a:spcBef>
                <a:spcPts val="95"/>
              </a:spcBef>
              <a:tabLst>
                <a:tab pos="1053465" algn="l"/>
                <a:tab pos="1670685" algn="l"/>
                <a:tab pos="2728595" algn="l"/>
                <a:tab pos="324548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cli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ed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pla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apply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orward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4675" y="3752468"/>
            <a:ext cx="422465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component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force to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upper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arch and a downward and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distal  force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mandible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 the lower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molar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region.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9905"/>
            <a:chOff x="0" y="0"/>
            <a:chExt cx="9144000" cy="6859905"/>
          </a:xfrm>
        </p:grpSpPr>
        <p:sp>
          <p:nvSpPr>
            <p:cNvPr id="3" name="object 3"/>
            <p:cNvSpPr/>
            <p:nvPr/>
          </p:nvSpPr>
          <p:spPr>
            <a:xfrm>
              <a:off x="3493007" y="4954522"/>
              <a:ext cx="2016252" cy="1866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473957" y="4935472"/>
              <a:ext cx="2054860" cy="1905000"/>
            </a:xfrm>
            <a:custGeom>
              <a:avLst/>
              <a:gdLst/>
              <a:ahLst/>
              <a:cxnLst/>
              <a:rect l="l" t="t" r="r" b="b"/>
              <a:pathLst>
                <a:path w="2054860" h="1905000">
                  <a:moveTo>
                    <a:pt x="0" y="1904999"/>
                  </a:moveTo>
                  <a:lnTo>
                    <a:pt x="2054352" y="1904999"/>
                  </a:lnTo>
                  <a:lnTo>
                    <a:pt x="2054352" y="0"/>
                  </a:lnTo>
                  <a:lnTo>
                    <a:pt x="0" y="0"/>
                  </a:lnTo>
                  <a:lnTo>
                    <a:pt x="0" y="190499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40551" y="5021579"/>
              <a:ext cx="2881883" cy="1699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4715" y="4876798"/>
              <a:ext cx="2450592" cy="1944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35940" y="1516659"/>
            <a:ext cx="8070850" cy="3362960"/>
          </a:xfrm>
          <a:prstGeom prst="rect">
            <a:avLst/>
          </a:prstGeom>
        </p:spPr>
        <p:txBody>
          <a:bodyPr wrap="square" lIns="0" tIns="16383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Developed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2200" spc="-10">
                <a:solidFill>
                  <a:srgbClr val="FFFFFF"/>
                </a:solidFill>
                <a:latin typeface="Times New Roman"/>
                <a:cs typeface="Times New Roman"/>
              </a:rPr>
              <a:t>Emil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Herbst</a:t>
            </a:r>
            <a:r>
              <a:rPr dirty="0" sz="2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(1900s).</a:t>
            </a:r>
            <a:endParaRPr sz="2200">
              <a:latin typeface="Times New Roman"/>
              <a:cs typeface="Times New Roman"/>
            </a:endParaRPr>
          </a:p>
          <a:p>
            <a:pPr marL="152400" marR="145415" indent="-140335">
              <a:lnSpc>
                <a:spcPct val="145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Uses a telescopic mechanism and encourages forward repositioning 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the lower jaw as the patient closes into</a:t>
            </a:r>
            <a:r>
              <a:rPr dirty="0" sz="22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occlusion.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Pancherz 1982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&amp; McNamara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1990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have shown </a:t>
            </a:r>
            <a:r>
              <a:rPr dirty="0" sz="2200" spc="-1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both</a:t>
            </a:r>
            <a:r>
              <a:rPr dirty="0" sz="22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skeletal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660"/>
              </a:spcBef>
              <a:tabLst>
                <a:tab pos="897890" algn="l"/>
              </a:tabLst>
            </a:pP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and	dental adaptations are produced with this</a:t>
            </a:r>
            <a:r>
              <a:rPr dirty="0" sz="2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appliance.</a:t>
            </a:r>
            <a:endParaRPr sz="2200">
              <a:latin typeface="Times New Roman"/>
              <a:cs typeface="Times New Roman"/>
            </a:endParaRPr>
          </a:p>
          <a:p>
            <a:pPr marL="152400" marR="581660" indent="-140335">
              <a:lnSpc>
                <a:spcPct val="145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was previously used in the </a:t>
            </a:r>
            <a:r>
              <a:rPr dirty="0" sz="2200" spc="-10">
                <a:solidFill>
                  <a:srgbClr val="FFFFFF"/>
                </a:solidFill>
                <a:latin typeface="Times New Roman"/>
                <a:cs typeface="Times New Roman"/>
              </a:rPr>
              <a:t>mixed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dentition period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but now 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primarily used as an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appliance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in permanent</a:t>
            </a:r>
            <a:r>
              <a:rPr dirty="0" sz="22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dentition.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99513" y="458851"/>
            <a:ext cx="474408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30"/>
              <a:t>HERBST</a:t>
            </a:r>
            <a:r>
              <a:rPr dirty="0" spc="125"/>
              <a:t> </a:t>
            </a:r>
            <a:r>
              <a:rPr dirty="0" spc="-300"/>
              <a:t>APPLIANCE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597" rIns="0" bIns="0" rtlCol="0" vert="horz">
            <a:spAutoFit/>
          </a:bodyPr>
          <a:lstStyle/>
          <a:p>
            <a:pPr marL="1421765" marR="5080" indent="-1117600">
              <a:lnSpc>
                <a:spcPct val="100000"/>
              </a:lnSpc>
              <a:spcBef>
                <a:spcPts val="95"/>
              </a:spcBef>
            </a:pPr>
            <a:r>
              <a:rPr dirty="0" sz="4000" spc="-175"/>
              <a:t>HOW </a:t>
            </a:r>
            <a:r>
              <a:rPr dirty="0" sz="4000" spc="-355"/>
              <a:t>SAFE </a:t>
            </a:r>
            <a:r>
              <a:rPr dirty="0" sz="4000" spc="-285"/>
              <a:t>IS </a:t>
            </a:r>
            <a:r>
              <a:rPr dirty="0" sz="4000" spc="-350"/>
              <a:t>INTERCEPTIVE  </a:t>
            </a:r>
            <a:r>
              <a:rPr dirty="0" sz="4000" spc="-295"/>
              <a:t>ORTHODONTICS</a:t>
            </a:r>
            <a:r>
              <a:rPr dirty="0" sz="4000" spc="220"/>
              <a:t> </a:t>
            </a:r>
            <a:r>
              <a:rPr dirty="0" sz="4000" spc="-165"/>
              <a:t>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3240" y="1542262"/>
            <a:ext cx="7296784" cy="438594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414"/>
              </a:spcBef>
              <a:buFont typeface="Wingdings"/>
              <a:buChar char=""/>
              <a:tabLst>
                <a:tab pos="36830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Reduces the incidence of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premolar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extraction.</a:t>
            </a:r>
            <a:endParaRPr sz="26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68300" algn="l"/>
                <a:tab pos="2758440" algn="l"/>
                <a:tab pos="4827905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Decreases</a:t>
            </a:r>
            <a:r>
              <a:rPr dirty="0" sz="26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extent	of </a:t>
            </a:r>
            <a:r>
              <a:rPr dirty="0" sz="2600" spc="1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dirty="0" baseline="26143" sz="2550" spc="15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baseline="26143" sz="2550" spc="-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phase</a:t>
            </a:r>
            <a:r>
              <a:rPr dirty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of	ortho</a:t>
            </a:r>
            <a:r>
              <a:rPr dirty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treatment.</a:t>
            </a:r>
            <a:endParaRPr sz="26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6830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Reduces need for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surgical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orthodontics.</a:t>
            </a:r>
            <a:endParaRPr sz="2600">
              <a:latin typeface="Times New Roman"/>
              <a:cs typeface="Times New Roman"/>
            </a:endParaRPr>
          </a:p>
          <a:p>
            <a:pPr marL="368300" marR="17780" indent="-368300">
              <a:lnSpc>
                <a:spcPct val="110000"/>
              </a:lnSpc>
              <a:buFont typeface="Wingdings"/>
              <a:buChar char=""/>
              <a:tabLst>
                <a:tab pos="36830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Increases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stability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of transverse and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antero-posterior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dimension</a:t>
            </a:r>
            <a:r>
              <a:rPr dirty="0" sz="2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changes.</a:t>
            </a:r>
            <a:endParaRPr sz="2600">
              <a:latin typeface="Times New Roman"/>
              <a:cs typeface="Times New Roman"/>
            </a:endParaRPr>
          </a:p>
          <a:p>
            <a:pPr marL="368300" marR="1017269" indent="-368300">
              <a:lnSpc>
                <a:spcPct val="110000"/>
              </a:lnSpc>
              <a:buFont typeface="Wingdings"/>
              <a:buChar char=""/>
              <a:tabLst>
                <a:tab pos="36830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Increases long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term stability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of lower</a:t>
            </a:r>
            <a:r>
              <a:rPr dirty="0" sz="2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incisor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alignment.</a:t>
            </a:r>
            <a:endParaRPr sz="26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6830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Reduces incidence of root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resorption</a:t>
            </a:r>
            <a:endParaRPr sz="26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6830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Reduces incidence of mucogingival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problems.</a:t>
            </a:r>
            <a:endParaRPr sz="2600">
              <a:latin typeface="Times New Roman"/>
              <a:cs typeface="Times New Roman"/>
            </a:endParaRPr>
          </a:p>
          <a:p>
            <a:pPr marL="3683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6830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Reduces incidence of ectopic cuspid</a:t>
            </a:r>
            <a:r>
              <a:rPr dirty="0" sz="26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eruption.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8177" y="458851"/>
            <a:ext cx="32480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75"/>
              <a:t>INDICATIONS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76755" y="4488179"/>
            <a:ext cx="6337300" cy="1964689"/>
            <a:chOff x="1476755" y="4488179"/>
            <a:chExt cx="6337300" cy="1964689"/>
          </a:xfrm>
        </p:grpSpPr>
        <p:sp>
          <p:nvSpPr>
            <p:cNvPr id="4" name="object 4"/>
            <p:cNvSpPr/>
            <p:nvPr/>
          </p:nvSpPr>
          <p:spPr>
            <a:xfrm>
              <a:off x="1476755" y="4488179"/>
              <a:ext cx="2060447" cy="19644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94603" y="4581143"/>
              <a:ext cx="2218944" cy="1871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35940" y="1534629"/>
            <a:ext cx="7771130" cy="250190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 class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II due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retrognathic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mandible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As an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anterior repositioning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splint in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pt having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TMJ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disorders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Mouth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breathers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Uncooperative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7113" y="458851"/>
            <a:ext cx="50482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15"/>
              <a:t>TREATMENT</a:t>
            </a:r>
            <a:r>
              <a:rPr dirty="0" spc="180"/>
              <a:t> </a:t>
            </a:r>
            <a:r>
              <a:rPr dirty="0" spc="-445"/>
              <a:t>EFFECTS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2133"/>
            <a:ext cx="8034655" cy="295338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Class II to class I molar</a:t>
            </a: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relation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Increase in mand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growth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Distal driving of max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molars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Overjet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reduction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An inhibitory influence on sagittal max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growth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6797" y="458851"/>
            <a:ext cx="40157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20"/>
              <a:t>JASPER</a:t>
            </a:r>
            <a:r>
              <a:rPr dirty="0" spc="150"/>
              <a:t> </a:t>
            </a:r>
            <a:r>
              <a:rPr dirty="0" spc="-150"/>
              <a:t>JUMPER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8324"/>
            <a:ext cx="5757545" cy="422465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J.J Jasper</a:t>
            </a:r>
            <a:r>
              <a:rPr dirty="0" sz="27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1980</a:t>
            </a:r>
            <a:endParaRPr sz="27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920"/>
              </a:lnSpc>
              <a:spcBef>
                <a:spcPts val="69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MOA Similar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that of Herbst  appliance except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its lack of</a:t>
            </a:r>
            <a:r>
              <a:rPr dirty="0" sz="27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Times New Roman"/>
                <a:cs typeface="Times New Roman"/>
              </a:rPr>
              <a:t>rigidity.</a:t>
            </a:r>
            <a:endParaRPr sz="2700">
              <a:latin typeface="Times New Roman"/>
              <a:cs typeface="Times New Roman"/>
            </a:endParaRPr>
          </a:p>
          <a:p>
            <a:pPr marL="355600" marR="424815" indent="-342900">
              <a:lnSpc>
                <a:spcPct val="90000"/>
              </a:lnSpc>
              <a:spcBef>
                <a:spcPts val="6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coil spring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used instead of</a:t>
            </a:r>
            <a:r>
              <a:rPr dirty="0" sz="2700" spc="-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rigid  telescopic unit as in case of Herbst  appliance</a:t>
            </a:r>
            <a:r>
              <a:rPr dirty="0" sz="27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"/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700" spc="-30">
                <a:solidFill>
                  <a:srgbClr val="FFC000"/>
                </a:solidFill>
                <a:latin typeface="Times New Roman"/>
                <a:cs typeface="Times New Roman"/>
              </a:rPr>
              <a:t>INDICATIONS</a:t>
            </a:r>
            <a:r>
              <a:rPr dirty="0" sz="2700" spc="-3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700">
              <a:latin typeface="Times New Roman"/>
              <a:cs typeface="Times New Roman"/>
            </a:endParaRPr>
          </a:p>
          <a:p>
            <a:pPr marL="355600" marR="483234" indent="-342900">
              <a:lnSpc>
                <a:spcPts val="2920"/>
              </a:lnSpc>
              <a:spcBef>
                <a:spcPts val="69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Skeletal class II malocclusion with  maxillary excess &amp; mandibular</a:t>
            </a:r>
            <a:r>
              <a:rPr dirty="0" sz="27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def.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3581400"/>
            <a:ext cx="2991611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423" y="356692"/>
            <a:ext cx="49212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35"/>
              <a:t>CHIN </a:t>
            </a:r>
            <a:r>
              <a:rPr dirty="0" spc="-320"/>
              <a:t>CUP</a:t>
            </a:r>
            <a:r>
              <a:rPr dirty="0" spc="-270"/>
              <a:t> </a:t>
            </a:r>
            <a:r>
              <a:rPr dirty="0" spc="-265"/>
              <a:t>THERAPY</a:t>
            </a:r>
          </a:p>
        </p:txBody>
      </p:sp>
      <p:sp>
        <p:nvSpPr>
          <p:cNvPr id="3" name="object 3"/>
          <p:cNvSpPr/>
          <p:nvPr/>
        </p:nvSpPr>
        <p:spPr>
          <a:xfrm>
            <a:off x="6248400" y="2057400"/>
            <a:ext cx="2648711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01183"/>
            <a:ext cx="3881754" cy="4451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5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 spc="-10">
                <a:solidFill>
                  <a:srgbClr val="FFFFFF"/>
                </a:solidFill>
                <a:latin typeface="Times New Roman"/>
                <a:cs typeface="Times New Roman"/>
              </a:rPr>
              <a:t>main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objective is to 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provide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growth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inhibition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or  redirection and posterior 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positioning of</a:t>
            </a:r>
            <a:r>
              <a:rPr dirty="0" sz="2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mandible.</a:t>
            </a:r>
            <a:endParaRPr sz="22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5000"/>
              </a:lnSpc>
              <a:spcBef>
                <a:spcPts val="53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A force is usually directed 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through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condyle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or below 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condyle.</a:t>
            </a:r>
            <a:endParaRPr sz="22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5000"/>
              </a:lnSpc>
              <a:spcBef>
                <a:spcPts val="53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Most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studies recommend </a:t>
            </a:r>
            <a:r>
              <a:rPr dirty="0" sz="2200" spc="-10">
                <a:solidFill>
                  <a:srgbClr val="FFFFFF"/>
                </a:solidFill>
                <a:latin typeface="Times New Roman"/>
                <a:cs typeface="Times New Roman"/>
              </a:rPr>
              <a:t>an 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orthopaedic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force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of 300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500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g per side (AJO</a:t>
            </a:r>
            <a:r>
              <a:rPr dirty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1987).</a:t>
            </a:r>
            <a:endParaRPr sz="2200">
              <a:latin typeface="Times New Roman"/>
              <a:cs typeface="Times New Roman"/>
            </a:endParaRPr>
          </a:p>
          <a:p>
            <a:pPr algn="just" marL="355600" marR="6985" indent="-342900">
              <a:lnSpc>
                <a:spcPct val="105000"/>
              </a:lnSpc>
              <a:spcBef>
                <a:spcPts val="53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Patients are instructed to wear 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appliance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dirty="0" sz="2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Times New Roman"/>
                <a:cs typeface="Times New Roman"/>
              </a:rPr>
              <a:t>hrs/day.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9326" y="458851"/>
            <a:ext cx="31654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40"/>
              <a:t>HEAD</a:t>
            </a:r>
            <a:r>
              <a:rPr dirty="0" spc="140"/>
              <a:t> </a:t>
            </a:r>
            <a:r>
              <a:rPr dirty="0" spc="-385"/>
              <a:t>GEARS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6282"/>
            <a:ext cx="7898765" cy="405574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Commonly used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orthopedic</a:t>
            </a:r>
            <a:r>
              <a:rPr dirty="0" sz="2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appliances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to intercept or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correct skeletal malocclusion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by distalising the 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maxillary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dentition or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maxilla it</a:t>
            </a:r>
            <a:r>
              <a:rPr dirty="0" sz="22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self.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350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-450 </a:t>
            </a:r>
            <a:r>
              <a:rPr dirty="0" sz="2200" spc="-10">
                <a:solidFill>
                  <a:srgbClr val="FFFFFF"/>
                </a:solidFill>
                <a:latin typeface="Times New Roman"/>
                <a:cs typeface="Times New Roman"/>
              </a:rPr>
              <a:t>gms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on each side for </a:t>
            </a:r>
            <a:r>
              <a:rPr dirty="0" sz="2200">
                <a:solidFill>
                  <a:srgbClr val="FFFFFF"/>
                </a:solidFill>
                <a:latin typeface="Times New Roman"/>
                <a:cs typeface="Times New Roman"/>
              </a:rPr>
              <a:t>12-24 </a:t>
            </a:r>
            <a:r>
              <a:rPr dirty="0" sz="2200" spc="-5">
                <a:solidFill>
                  <a:srgbClr val="FFFFFF"/>
                </a:solidFill>
                <a:latin typeface="Times New Roman"/>
                <a:cs typeface="Times New Roman"/>
              </a:rPr>
              <a:t>hrs /</a:t>
            </a:r>
            <a:r>
              <a:rPr dirty="0" sz="2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Times New Roman"/>
                <a:cs typeface="Times New Roman"/>
              </a:rPr>
              <a:t>day.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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C000"/>
                </a:solidFill>
                <a:latin typeface="Times New Roman"/>
                <a:cs typeface="Times New Roman"/>
              </a:rPr>
              <a:t>COMPONENTS</a:t>
            </a:r>
            <a:r>
              <a:rPr dirty="0" sz="3200" spc="-3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Face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bow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Force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element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( elastic / springs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Anchorage ( head strap/ cervical strap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788" y="458851"/>
            <a:ext cx="64236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20"/>
              <a:t>PROTRACTION </a:t>
            </a:r>
            <a:r>
              <a:rPr dirty="0" spc="-490"/>
              <a:t>FACE</a:t>
            </a:r>
            <a:r>
              <a:rPr dirty="0" spc="-75"/>
              <a:t> </a:t>
            </a:r>
            <a:r>
              <a:rPr dirty="0" spc="-409"/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6229"/>
            <a:ext cx="8061959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1800" indent="-419734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31800" algn="l"/>
                <a:tab pos="43243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Hickham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1972.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220000"/>
              </a:lnSpc>
              <a:buFont typeface="Wingdings"/>
              <a:buChar char=""/>
              <a:tabLst>
                <a:tab pos="431800" algn="l"/>
                <a:tab pos="43243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Mainly used to pull the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max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ahead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simultaneously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pushing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mandible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distally.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buFont typeface="Wingdings"/>
              <a:buChar char=""/>
              <a:tabLst>
                <a:tab pos="431800" algn="l"/>
                <a:tab pos="432434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250gm per side for 13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months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buFont typeface="Wingdings"/>
              <a:buChar char=""/>
              <a:tabLst>
                <a:tab pos="431800" algn="l"/>
                <a:tab pos="432434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1600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-3000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gms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4-21</a:t>
            </a:r>
            <a:r>
              <a:rPr dirty="0" sz="2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days.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431800" indent="-419734">
              <a:lnSpc>
                <a:spcPct val="100000"/>
              </a:lnSpc>
              <a:buFont typeface="Wingdings"/>
              <a:buChar char=""/>
              <a:tabLst>
                <a:tab pos="431800" algn="l"/>
                <a:tab pos="432434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12-24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hrs/day.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59196" y="4032503"/>
            <a:ext cx="3276600" cy="2781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394" y="458851"/>
            <a:ext cx="70504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0"/>
              <a:t>PRE </a:t>
            </a:r>
            <a:r>
              <a:rPr dirty="0" spc="-315"/>
              <a:t>ORTHODONTIC</a:t>
            </a:r>
            <a:r>
              <a:rPr dirty="0" spc="-200"/>
              <a:t> </a:t>
            </a:r>
            <a:r>
              <a:rPr dirty="0" spc="-305"/>
              <a:t>TRAINER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84604" y="1524000"/>
            <a:ext cx="5607050" cy="4724400"/>
            <a:chOff x="1784604" y="1524000"/>
            <a:chExt cx="5607050" cy="4724400"/>
          </a:xfrm>
        </p:grpSpPr>
        <p:sp>
          <p:nvSpPr>
            <p:cNvPr id="4" name="object 4"/>
            <p:cNvSpPr/>
            <p:nvPr/>
          </p:nvSpPr>
          <p:spPr>
            <a:xfrm>
              <a:off x="1796796" y="1524000"/>
              <a:ext cx="5570220" cy="2325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84604" y="4038600"/>
              <a:ext cx="5606796" cy="2209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0977"/>
            <a:ext cx="7962900" cy="3856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32829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The Pre-Orthodontic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TRAINER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is a prefabricated,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single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size, dental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positioner,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computer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designed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incorporate myofunctional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tooth positioning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characteristics.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It comes ready to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use,</a:t>
            </a:r>
            <a:r>
              <a:rPr dirty="0" sz="2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requires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no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impressions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and no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molding.</a:t>
            </a:r>
            <a:endParaRPr sz="2400">
              <a:latin typeface="Times New Roman"/>
              <a:cs typeface="Times New Roman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This allows it to be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implemented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from 6 years of age</a:t>
            </a:r>
            <a:r>
              <a:rPr dirty="0" sz="2400" spc="-1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while  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permanent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teeth are erupting and the child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is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still  growing (prior to orthodontic</a:t>
            </a:r>
            <a:r>
              <a:rPr dirty="0" sz="2400" spc="-7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treatment).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78305"/>
            <a:ext cx="7966075" cy="4436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ts val="319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1. 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Tooth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Channels.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3195"/>
              </a:lnSpc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2.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Labial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Bows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3. 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Tongue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70">
                <a:solidFill>
                  <a:srgbClr val="FFFFFF"/>
                </a:solidFill>
                <a:latin typeface="Times New Roman"/>
                <a:cs typeface="Times New Roman"/>
              </a:rPr>
              <a:t>Tag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4. </a:t>
            </a:r>
            <a:r>
              <a:rPr dirty="0" sz="2800" spc="-35">
                <a:solidFill>
                  <a:srgbClr val="FFFFFF"/>
                </a:solidFill>
                <a:latin typeface="Times New Roman"/>
                <a:cs typeface="Times New Roman"/>
              </a:rPr>
              <a:t>Tongue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Guard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5. Lip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Bumpers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6. Edge to Edge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Class I Jaw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Position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90000"/>
              </a:lnSpc>
              <a:spcBef>
                <a:spcPts val="590"/>
              </a:spcBef>
            </a:pPr>
            <a:r>
              <a:rPr dirty="0" sz="2400">
                <a:solidFill>
                  <a:srgbClr val="FCEADA"/>
                </a:solidFill>
                <a:latin typeface="Arial"/>
                <a:cs typeface="Arial"/>
              </a:rPr>
              <a:t>–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is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produced when in place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(same as 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most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functional  appliances).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Combined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with prevention of tongue</a:t>
            </a:r>
            <a:r>
              <a:rPr dirty="0" sz="2400" spc="-1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thrusting  and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forcing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 child to nose breathe is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how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 Class II  corrections are achieved in 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cases shown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(a big  assistance to the Orthondontist in future</a:t>
            </a:r>
            <a:r>
              <a:rPr dirty="0" sz="2400" spc="-9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treatment).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1143000"/>
            <a:ext cx="3505200" cy="2497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185" y="458851"/>
            <a:ext cx="46602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20"/>
              <a:t>MUSCLE</a:t>
            </a:r>
            <a:r>
              <a:rPr dirty="0" spc="160"/>
              <a:t> </a:t>
            </a:r>
            <a:r>
              <a:rPr dirty="0" spc="-409"/>
              <a:t>EXERCISES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8071484" cy="3781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dental tissues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blanketed from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directions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by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muscles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355600" marR="647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Normal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occlusal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development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depends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on normal  oro-facial muscle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function.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"/>
            </a:pPr>
            <a:endParaRPr sz="4050">
              <a:latin typeface="Times New Roman"/>
              <a:cs typeface="Times New Roman"/>
            </a:endParaRPr>
          </a:p>
          <a:p>
            <a:pPr marL="355600" marR="14414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Muscle exercises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helps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improving aberrant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muscle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function.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6548" y="458851"/>
            <a:ext cx="49295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9"/>
              <a:t>SERIAL</a:t>
            </a:r>
            <a:r>
              <a:rPr dirty="0" spc="175"/>
              <a:t> </a:t>
            </a:r>
            <a:r>
              <a:rPr dirty="0" spc="-385"/>
              <a:t>EXTRACTION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9273"/>
            <a:ext cx="2630805" cy="90424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DEFINITION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– </a:t>
            </a:r>
            <a:r>
              <a:rPr dirty="0" sz="2400" spc="-5" b="1">
                <a:solidFill>
                  <a:srgbClr val="FBD4B5"/>
                </a:solidFill>
                <a:latin typeface="Times New Roman"/>
                <a:cs typeface="Times New Roman"/>
              </a:rPr>
              <a:t>Dewel </a:t>
            </a:r>
            <a:r>
              <a:rPr dirty="0" sz="2400" b="1">
                <a:solidFill>
                  <a:srgbClr val="FBD4B5"/>
                </a:solidFill>
                <a:latin typeface="Times New Roman"/>
                <a:cs typeface="Times New Roman"/>
              </a:rPr>
              <a:t>(1967)</a:t>
            </a:r>
            <a:r>
              <a:rPr dirty="0" sz="2400" spc="175" b="1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BD4B5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570685"/>
            <a:ext cx="590169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</a:rPr>
              <a:t>1. Exercise for the masseter</a:t>
            </a:r>
            <a:r>
              <a:rPr dirty="0" sz="3200" spc="-6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muscle: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73100" y="2594712"/>
            <a:ext cx="7479665" cy="320992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419100" indent="-407034">
              <a:lnSpc>
                <a:spcPct val="100000"/>
              </a:lnSpc>
              <a:spcBef>
                <a:spcPts val="495"/>
              </a:spcBef>
              <a:buAutoNum type="arabicPeriod" startAt="2"/>
              <a:tabLst>
                <a:tab pos="419734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Exercise for the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lips:</a:t>
            </a:r>
            <a:endParaRPr sz="3200">
              <a:latin typeface="Times New Roman"/>
              <a:cs typeface="Times New Roman"/>
            </a:endParaRPr>
          </a:p>
          <a:p>
            <a:pPr lvl="1" marL="945515" marR="15875" indent="-533400">
              <a:lnSpc>
                <a:spcPts val="3030"/>
              </a:lnSpc>
              <a:spcBef>
                <a:spcPts val="715"/>
              </a:spcBef>
              <a:buFont typeface="Wingdings"/>
              <a:buChar char=""/>
              <a:tabLst>
                <a:tab pos="945515" algn="l"/>
                <a:tab pos="94615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Stretching of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upper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lip to maintain lip seal for 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short hypotonic</a:t>
            </a:r>
            <a:r>
              <a:rPr dirty="0" sz="2800" spc="-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lips</a:t>
            </a:r>
            <a:endParaRPr sz="2800">
              <a:latin typeface="Times New Roman"/>
              <a:cs typeface="Times New Roman"/>
            </a:endParaRPr>
          </a:p>
          <a:p>
            <a:pPr lvl="1" marL="945515" marR="5080" indent="-533400">
              <a:lnSpc>
                <a:spcPts val="3020"/>
              </a:lnSpc>
              <a:spcBef>
                <a:spcPts val="670"/>
              </a:spcBef>
              <a:buFont typeface="Wingdings"/>
              <a:buChar char=""/>
              <a:tabLst>
                <a:tab pos="945515" algn="l"/>
                <a:tab pos="94615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Holding and pumping of water back and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forth 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behind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the</a:t>
            </a:r>
            <a:r>
              <a:rPr dirty="0" sz="2800" spc="-3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lips.</a:t>
            </a:r>
            <a:endParaRPr sz="2800">
              <a:latin typeface="Times New Roman"/>
              <a:cs typeface="Times New Roman"/>
            </a:endParaRPr>
          </a:p>
          <a:p>
            <a:pPr lvl="1" marL="945515" indent="-534035">
              <a:lnSpc>
                <a:spcPct val="100000"/>
              </a:lnSpc>
              <a:spcBef>
                <a:spcPts val="295"/>
              </a:spcBef>
              <a:buFont typeface="Wingdings"/>
              <a:buChar char=""/>
              <a:tabLst>
                <a:tab pos="945515" algn="l"/>
                <a:tab pos="94615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Massaging of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lips</a:t>
            </a:r>
            <a:endParaRPr sz="2800">
              <a:latin typeface="Times New Roman"/>
              <a:cs typeface="Times New Roman"/>
            </a:endParaRPr>
          </a:p>
          <a:p>
            <a:pPr lvl="1" marL="945515" indent="-534035">
              <a:lnSpc>
                <a:spcPct val="100000"/>
              </a:lnSpc>
              <a:spcBef>
                <a:spcPts val="340"/>
              </a:spcBef>
              <a:buFont typeface="Wingdings"/>
              <a:buChar char=""/>
              <a:tabLst>
                <a:tab pos="945515" algn="l"/>
                <a:tab pos="94615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Button pull</a:t>
            </a:r>
            <a:r>
              <a:rPr dirty="0" sz="2800" spc="-2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exercise: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20977"/>
            <a:ext cx="781748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</a:rPr>
              <a:t>3. Exercise </a:t>
            </a:r>
            <a:r>
              <a:rPr dirty="0" sz="2800">
                <a:solidFill>
                  <a:srgbClr val="FFFFFF"/>
                </a:solidFill>
              </a:rPr>
              <a:t>for </a:t>
            </a:r>
            <a:r>
              <a:rPr dirty="0" sz="2800" spc="-5">
                <a:solidFill>
                  <a:srgbClr val="FFFFFF"/>
                </a:solidFill>
              </a:rPr>
              <a:t>the </a:t>
            </a:r>
            <a:r>
              <a:rPr dirty="0" sz="2800">
                <a:solidFill>
                  <a:srgbClr val="FFFFFF"/>
                </a:solidFill>
              </a:rPr>
              <a:t>tongue: (5/16 </a:t>
            </a:r>
            <a:r>
              <a:rPr dirty="0" sz="2800" spc="-5">
                <a:solidFill>
                  <a:srgbClr val="FFFFFF"/>
                </a:solidFill>
              </a:rPr>
              <a:t>inch </a:t>
            </a:r>
            <a:r>
              <a:rPr dirty="0" sz="2800">
                <a:solidFill>
                  <a:srgbClr val="FFFFFF"/>
                </a:solidFill>
              </a:rPr>
              <a:t>intra </a:t>
            </a:r>
            <a:r>
              <a:rPr dirty="0" sz="2800" spc="-5">
                <a:solidFill>
                  <a:srgbClr val="FFFFFF"/>
                </a:solidFill>
              </a:rPr>
              <a:t>oral</a:t>
            </a:r>
            <a:r>
              <a:rPr dirty="0" sz="2800" spc="-5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elastic)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93444" y="2635122"/>
            <a:ext cx="3112770" cy="3244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One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elastic</a:t>
            </a:r>
            <a:r>
              <a:rPr dirty="0" sz="2400" spc="-10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swallow: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CEADA"/>
              </a:buClr>
              <a:buFont typeface="Wingdings"/>
              <a:buChar char=""/>
            </a:pPr>
            <a:endParaRPr sz="4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400" spc="-30">
                <a:solidFill>
                  <a:srgbClr val="FCEADA"/>
                </a:solidFill>
                <a:latin typeface="Times New Roman"/>
                <a:cs typeface="Times New Roman"/>
              </a:rPr>
              <a:t>Tongue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hold</a:t>
            </a:r>
            <a:r>
              <a:rPr dirty="0" sz="2400" spc="-7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exercise: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CEADA"/>
              </a:buClr>
              <a:buFont typeface="Wingdings"/>
              <a:buChar char=""/>
            </a:pPr>
            <a:endParaRPr sz="4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400" spc="-60">
                <a:solidFill>
                  <a:srgbClr val="FCEADA"/>
                </a:solidFill>
                <a:latin typeface="Times New Roman"/>
                <a:cs typeface="Times New Roman"/>
              </a:rPr>
              <a:t>Two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elastic</a:t>
            </a:r>
            <a:r>
              <a:rPr dirty="0" sz="2400" spc="-7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swallow: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CEADA"/>
              </a:buClr>
              <a:buFont typeface="Wingdings"/>
              <a:buChar char=""/>
            </a:pPr>
            <a:endParaRPr sz="4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 hold pull</a:t>
            </a:r>
            <a:r>
              <a:rPr dirty="0" sz="2400" spc="-12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exercise: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9452"/>
            <a:ext cx="4589145" cy="16852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Thick soft tissue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covering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Bone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covering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5766" y="253110"/>
            <a:ext cx="7192009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0"/>
              </a:spcBef>
            </a:pPr>
            <a:r>
              <a:rPr dirty="0" sz="3600" spc="-330"/>
              <a:t>REMOVAL </a:t>
            </a:r>
            <a:r>
              <a:rPr dirty="0" sz="3600" spc="-240"/>
              <a:t>OF </a:t>
            </a:r>
            <a:r>
              <a:rPr dirty="0" sz="3600" spc="-320"/>
              <a:t>SOFT </a:t>
            </a:r>
            <a:r>
              <a:rPr dirty="0" sz="3600" spc="-310"/>
              <a:t>TISSUE </a:t>
            </a:r>
            <a:r>
              <a:rPr dirty="0" sz="3600" spc="300"/>
              <a:t>/ </a:t>
            </a:r>
            <a:r>
              <a:rPr dirty="0" sz="3600" spc="-105"/>
              <a:t>BONY  </a:t>
            </a:r>
            <a:r>
              <a:rPr dirty="0" sz="3600" spc="-285"/>
              <a:t>BARRIERS </a:t>
            </a:r>
            <a:r>
              <a:rPr dirty="0" sz="3600" spc="-270"/>
              <a:t>FROM </a:t>
            </a:r>
            <a:r>
              <a:rPr dirty="0" sz="3600" spc="-260"/>
              <a:t>UNERUPTED</a:t>
            </a:r>
            <a:r>
              <a:rPr dirty="0" sz="3600" spc="-185"/>
              <a:t> </a:t>
            </a:r>
            <a:r>
              <a:rPr dirty="0" sz="3600" spc="-370"/>
              <a:t>TEETH</a:t>
            </a:r>
            <a:endParaRPr sz="360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491483" y="5041391"/>
              <a:ext cx="2159508" cy="1511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27531" y="2785872"/>
              <a:ext cx="2159508" cy="19385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55436" y="2785872"/>
              <a:ext cx="2087880" cy="19385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634739" y="44196"/>
              <a:ext cx="1729739" cy="26075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22548" y="2778251"/>
              <a:ext cx="1886712" cy="19461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83963" y="548640"/>
              <a:ext cx="576580" cy="215265"/>
            </a:xfrm>
            <a:custGeom>
              <a:avLst/>
              <a:gdLst/>
              <a:ahLst/>
              <a:cxnLst/>
              <a:rect l="l" t="t" r="r" b="b"/>
              <a:pathLst>
                <a:path w="576579" h="215265">
                  <a:moveTo>
                    <a:pt x="576072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576072" y="214884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2133"/>
            <a:ext cx="6239510" cy="295338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Previous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questions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Serial extraction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(4m,2007)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Space regainers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(2m,2017)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Catalans appliance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(2m,2012)</a:t>
            </a:r>
            <a:endParaRPr sz="32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Grabers space regainers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(4m,2010)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498" y="483234"/>
            <a:ext cx="69081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>
                <a:latin typeface="Caladea"/>
                <a:cs typeface="Caladea"/>
              </a:rPr>
              <a:t>Suggested books </a:t>
            </a:r>
            <a:r>
              <a:rPr dirty="0" spc="-15">
                <a:latin typeface="Caladea"/>
                <a:cs typeface="Caladea"/>
              </a:rPr>
              <a:t>for</a:t>
            </a:r>
            <a:r>
              <a:rPr dirty="0" spc="-10">
                <a:latin typeface="Caladea"/>
                <a:cs typeface="Caladea"/>
              </a:rPr>
              <a:t> reading: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" y="1500725"/>
            <a:ext cx="7918450" cy="3276600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419100" indent="-342900">
              <a:lnSpc>
                <a:spcPct val="100000"/>
              </a:lnSpc>
              <a:spcBef>
                <a:spcPts val="1350"/>
              </a:spcBef>
              <a:buFont typeface="Wingdings"/>
              <a:buChar char=""/>
              <a:tabLst>
                <a:tab pos="419100" algn="l"/>
                <a:tab pos="5220335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Orthodontics current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principles:</a:t>
            </a:r>
            <a:r>
              <a:rPr dirty="0" sz="2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5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baseline="26143" sz="2550" spc="-22">
                <a:solidFill>
                  <a:srgbClr val="FFFFFF"/>
                </a:solidFill>
                <a:latin typeface="Times New Roman"/>
                <a:cs typeface="Times New Roman"/>
              </a:rPr>
              <a:t>th	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edition-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Times New Roman"/>
                <a:cs typeface="Times New Roman"/>
              </a:rPr>
              <a:t>T.M.Graber</a:t>
            </a:r>
            <a:endParaRPr sz="26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spcBef>
                <a:spcPts val="1255"/>
              </a:spcBef>
              <a:buFont typeface="Wingdings"/>
              <a:buChar char=""/>
              <a:tabLst>
                <a:tab pos="419100" algn="l"/>
                <a:tab pos="4726305" algn="l"/>
                <a:tab pos="600202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Hand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book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of orthodontics</a:t>
            </a:r>
            <a:r>
              <a:rPr dirty="0" sz="2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baseline="26143" sz="2550" spc="-7">
                <a:solidFill>
                  <a:srgbClr val="FFFFFF"/>
                </a:solidFill>
                <a:latin typeface="Times New Roman"/>
                <a:cs typeface="Times New Roman"/>
              </a:rPr>
              <a:t>th	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edition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-	Moyers</a:t>
            </a:r>
            <a:endParaRPr sz="26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spcBef>
                <a:spcPts val="1245"/>
              </a:spcBef>
              <a:buFont typeface="Wingdings"/>
              <a:buChar char=""/>
              <a:tabLst>
                <a:tab pos="419100" algn="l"/>
                <a:tab pos="4817745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Contemporary orthodontics</a:t>
            </a:r>
            <a:r>
              <a:rPr dirty="0" sz="2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6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dirty="0" baseline="26143" sz="2550" spc="-15">
                <a:solidFill>
                  <a:srgbClr val="FFFFFF"/>
                </a:solidFill>
                <a:latin typeface="Times New Roman"/>
                <a:cs typeface="Times New Roman"/>
              </a:rPr>
              <a:t>th	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edition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 Proffit</a:t>
            </a:r>
            <a:endParaRPr sz="2600">
              <a:latin typeface="Times New Roman"/>
              <a:cs typeface="Times New Roman"/>
            </a:endParaRPr>
          </a:p>
          <a:p>
            <a:pPr marL="419100" indent="-342900">
              <a:lnSpc>
                <a:spcPct val="100000"/>
              </a:lnSpc>
              <a:spcBef>
                <a:spcPts val="1250"/>
              </a:spcBef>
              <a:buFont typeface="Wingdings"/>
              <a:buChar char=""/>
              <a:tabLst>
                <a:tab pos="41910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Orthodontics : 2</a:t>
            </a:r>
            <a:r>
              <a:rPr dirty="0" baseline="26143" sz="2550">
                <a:solidFill>
                  <a:srgbClr val="FFFFFF"/>
                </a:solidFill>
                <a:latin typeface="Times New Roman"/>
                <a:cs typeface="Times New Roman"/>
              </a:rPr>
              <a:t>nd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edition -</a:t>
            </a:r>
            <a:r>
              <a:rPr dirty="0" sz="2600" spc="-2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SI.Balajhi</a:t>
            </a:r>
            <a:endParaRPr sz="2600">
              <a:latin typeface="Times New Roman"/>
              <a:cs typeface="Times New Roman"/>
            </a:endParaRPr>
          </a:p>
          <a:p>
            <a:pPr marL="419100" marR="635000" indent="-342900">
              <a:lnSpc>
                <a:spcPct val="120000"/>
              </a:lnSpc>
              <a:spcBef>
                <a:spcPts val="625"/>
              </a:spcBef>
              <a:buFont typeface="Wingdings"/>
              <a:buChar char=""/>
              <a:tabLst>
                <a:tab pos="41910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Dentistry for child and adolescent : </a:t>
            </a:r>
            <a:r>
              <a:rPr dirty="0" sz="2600" spc="-15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baseline="26143" sz="2550" spc="-22">
                <a:solidFill>
                  <a:srgbClr val="FFFFFF"/>
                </a:solidFill>
                <a:latin typeface="Times New Roman"/>
                <a:cs typeface="Times New Roman"/>
              </a:rPr>
              <a:t>th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edition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- R.J.  McDonald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11196" y="3947159"/>
              <a:ext cx="4043933" cy="23324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6548" y="458851"/>
            <a:ext cx="49295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09"/>
              <a:t>SERIAL</a:t>
            </a:r>
            <a:r>
              <a:rPr dirty="0" spc="175"/>
              <a:t> </a:t>
            </a:r>
            <a:r>
              <a:rPr dirty="0" spc="-385"/>
              <a:t>EXTRACTION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0166"/>
            <a:ext cx="8019415" cy="402844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History:</a:t>
            </a:r>
            <a:endParaRPr sz="3200">
              <a:latin typeface="Times New Roman"/>
              <a:cs typeface="Times New Roman"/>
            </a:endParaRPr>
          </a:p>
          <a:p>
            <a:pPr algn="just" marL="756285" marR="5080" indent="-287020">
              <a:lnSpc>
                <a:spcPct val="100000"/>
              </a:lnSpc>
              <a:spcBef>
                <a:spcPts val="68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Palsson &amp; Bunon: (1743) : removal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of one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or 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more 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irregular teeth would improve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appearance of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of  the</a:t>
            </a:r>
            <a:r>
              <a:rPr dirty="0" sz="2800" spc="-1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CEADA"/>
                </a:solidFill>
                <a:latin typeface="Times New Roman"/>
                <a:cs typeface="Times New Roman"/>
              </a:rPr>
              <a:t>remainder.</a:t>
            </a:r>
            <a:endParaRPr sz="2800">
              <a:latin typeface="Times New Roman"/>
              <a:cs typeface="Times New Roman"/>
            </a:endParaRPr>
          </a:p>
          <a:p>
            <a:pPr algn="just" marL="756285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Kjellgren (1929) : Serial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extraction</a:t>
            </a:r>
            <a:endParaRPr sz="2800">
              <a:latin typeface="Times New Roman"/>
              <a:cs typeface="Times New Roman"/>
            </a:endParaRPr>
          </a:p>
          <a:p>
            <a:pPr algn="just" marL="756285" indent="-28702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Nance (1940) : Progressive</a:t>
            </a:r>
            <a:r>
              <a:rPr dirty="0" sz="2800" spc="-2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Extraction</a:t>
            </a:r>
            <a:endParaRPr sz="2800">
              <a:latin typeface="Times New Roman"/>
              <a:cs typeface="Times New Roman"/>
            </a:endParaRPr>
          </a:p>
          <a:p>
            <a:pPr algn="just" marL="756285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Hotz (1970) : Guidance of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eruption</a:t>
            </a:r>
            <a:endParaRPr sz="2800">
              <a:latin typeface="Times New Roman"/>
              <a:cs typeface="Times New Roman"/>
            </a:endParaRPr>
          </a:p>
          <a:p>
            <a:pPr algn="just" marL="756285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756920" algn="l"/>
              </a:tabLst>
            </a:pP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Nance - Father of serial extraction</a:t>
            </a:r>
            <a:r>
              <a:rPr dirty="0" sz="2800" spc="1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Times New Roman"/>
                <a:cs typeface="Times New Roman"/>
              </a:rPr>
              <a:t>philosophy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580" y="527430"/>
            <a:ext cx="4419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0"/>
              <a:t>DIAGNOSTIC</a:t>
            </a:r>
            <a:r>
              <a:rPr dirty="0" sz="3600" spc="95"/>
              <a:t> </a:t>
            </a:r>
            <a:r>
              <a:rPr dirty="0" sz="3600" spc="-305"/>
              <a:t>RECORDS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21868" y="1758137"/>
            <a:ext cx="4264660" cy="4080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Intra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oral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radiographs: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355"/>
              </a:spcBef>
              <a:buClr>
                <a:srgbClr val="000000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Panoramic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radiograph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355"/>
              </a:spcBef>
              <a:buClr>
                <a:srgbClr val="000000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Cephalometric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radiographs: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355"/>
              </a:spcBef>
              <a:buClr>
                <a:srgbClr val="000000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Facial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Photographs: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350"/>
              </a:spcBef>
              <a:buClr>
                <a:srgbClr val="000000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Study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models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355"/>
              </a:spcBef>
              <a:buClr>
                <a:srgbClr val="000000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Model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analysis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894" y="458851"/>
            <a:ext cx="32226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4"/>
              <a:t>Clinical</a:t>
            </a:r>
            <a:r>
              <a:rPr dirty="0" spc="145"/>
              <a:t> </a:t>
            </a:r>
            <a:r>
              <a:rPr dirty="0" spc="-285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282"/>
            <a:ext cx="7219950" cy="3496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Class I malocclusion are ideal for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serial</a:t>
            </a:r>
            <a:r>
              <a:rPr dirty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extractions.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ideal conditions for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serial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extractions</a:t>
            </a:r>
            <a:r>
              <a:rPr dirty="0" sz="2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are:</a:t>
            </a:r>
            <a:endParaRPr sz="26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A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severe hereditary tooth size/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jaw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size</a:t>
            </a:r>
            <a:r>
              <a:rPr dirty="0" sz="2400" spc="-27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CEADA"/>
                </a:solidFill>
                <a:latin typeface="Times New Roman"/>
                <a:cs typeface="Times New Roman"/>
              </a:rPr>
              <a:t>discrepancy.</a:t>
            </a:r>
            <a:endParaRPr sz="24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Mesial step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mixed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dentition developing into a class</a:t>
            </a:r>
            <a:r>
              <a:rPr dirty="0" sz="2400" spc="-18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permanent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relationship.</a:t>
            </a:r>
            <a:endParaRPr sz="24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Minimal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overjet and overbite</a:t>
            </a:r>
            <a:r>
              <a:rPr dirty="0" sz="2400" spc="-9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relationship.</a:t>
            </a:r>
            <a:endParaRPr sz="24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Orthognathic facial pattern / Alveodental</a:t>
            </a:r>
            <a:r>
              <a:rPr dirty="0" sz="2400" spc="-32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protrusion.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331" y="1226566"/>
            <a:ext cx="745490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34035" marR="5080" indent="-521970">
              <a:lnSpc>
                <a:spcPct val="100000"/>
              </a:lnSpc>
              <a:spcBef>
                <a:spcPts val="95"/>
              </a:spcBef>
              <a:tabLst>
                <a:tab pos="487045" algn="l"/>
              </a:tabLst>
            </a:pPr>
            <a:r>
              <a:rPr dirty="0" sz="2800" spc="-5">
                <a:solidFill>
                  <a:srgbClr val="FFFFFF"/>
                </a:solidFill>
                <a:latin typeface="Palladio Uralic"/>
                <a:cs typeface="Palladio Uralic"/>
              </a:rPr>
              <a:t>I:	On the </a:t>
            </a:r>
            <a:r>
              <a:rPr dirty="0" sz="2800" spc="-10">
                <a:solidFill>
                  <a:srgbClr val="FFFFFF"/>
                </a:solidFill>
                <a:latin typeface="Palladio Uralic"/>
                <a:cs typeface="Palladio Uralic"/>
              </a:rPr>
              <a:t>basis </a:t>
            </a:r>
            <a:r>
              <a:rPr dirty="0" sz="2800" spc="-5">
                <a:solidFill>
                  <a:srgbClr val="FFFFFF"/>
                </a:solidFill>
                <a:latin typeface="Palladio Uralic"/>
                <a:cs typeface="Palladio Uralic"/>
              </a:rPr>
              <a:t>of genetically determined </a:t>
            </a:r>
            <a:r>
              <a:rPr dirty="0" sz="2800" spc="-10">
                <a:solidFill>
                  <a:srgbClr val="FFFFFF"/>
                </a:solidFill>
                <a:latin typeface="Palladio Uralic"/>
                <a:cs typeface="Palladio Uralic"/>
              </a:rPr>
              <a:t>tooth  </a:t>
            </a:r>
            <a:r>
              <a:rPr dirty="0" sz="2800" spc="-5">
                <a:solidFill>
                  <a:srgbClr val="FFFFFF"/>
                </a:solidFill>
                <a:latin typeface="Palladio Uralic"/>
                <a:cs typeface="Palladio Uralic"/>
              </a:rPr>
              <a:t>size arch length</a:t>
            </a:r>
            <a:r>
              <a:rPr dirty="0" sz="2800" spc="-45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Palladio Uralic"/>
                <a:cs typeface="Palladio Uralic"/>
              </a:rPr>
              <a:t>discrepancy:</a:t>
            </a:r>
            <a:endParaRPr sz="2800">
              <a:latin typeface="Palladio Uralic"/>
              <a:cs typeface="Palladio Ural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40708" y="2602992"/>
            <a:ext cx="4608830" cy="3546475"/>
            <a:chOff x="4140708" y="2602992"/>
            <a:chExt cx="4608830" cy="3546475"/>
          </a:xfrm>
        </p:grpSpPr>
        <p:sp>
          <p:nvSpPr>
            <p:cNvPr id="4" name="object 4"/>
            <p:cNvSpPr/>
            <p:nvPr/>
          </p:nvSpPr>
          <p:spPr>
            <a:xfrm>
              <a:off x="4140708" y="2602992"/>
              <a:ext cx="4608576" cy="35463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92852" y="3429000"/>
              <a:ext cx="2167255" cy="1463040"/>
            </a:xfrm>
            <a:custGeom>
              <a:avLst/>
              <a:gdLst/>
              <a:ahLst/>
              <a:cxnLst/>
              <a:rect l="l" t="t" r="r" b="b"/>
              <a:pathLst>
                <a:path w="2167254" h="1463039">
                  <a:moveTo>
                    <a:pt x="0" y="731519"/>
                  </a:moveTo>
                  <a:lnTo>
                    <a:pt x="1502" y="692671"/>
                  </a:lnTo>
                  <a:lnTo>
                    <a:pt x="5958" y="654351"/>
                  </a:lnTo>
                  <a:lnTo>
                    <a:pt x="13293" y="616609"/>
                  </a:lnTo>
                  <a:lnTo>
                    <a:pt x="23432" y="579496"/>
                  </a:lnTo>
                  <a:lnTo>
                    <a:pt x="36301" y="543062"/>
                  </a:lnTo>
                  <a:lnTo>
                    <a:pt x="51825" y="507359"/>
                  </a:lnTo>
                  <a:lnTo>
                    <a:pt x="69928" y="472437"/>
                  </a:lnTo>
                  <a:lnTo>
                    <a:pt x="90536" y="438345"/>
                  </a:lnTo>
                  <a:lnTo>
                    <a:pt x="113573" y="405136"/>
                  </a:lnTo>
                  <a:lnTo>
                    <a:pt x="138966" y="372859"/>
                  </a:lnTo>
                  <a:lnTo>
                    <a:pt x="166638" y="341566"/>
                  </a:lnTo>
                  <a:lnTo>
                    <a:pt x="196516" y="311305"/>
                  </a:lnTo>
                  <a:lnTo>
                    <a:pt x="228524" y="282129"/>
                  </a:lnTo>
                  <a:lnTo>
                    <a:pt x="262587" y="254088"/>
                  </a:lnTo>
                  <a:lnTo>
                    <a:pt x="298631" y="227232"/>
                  </a:lnTo>
                  <a:lnTo>
                    <a:pt x="336581" y="201612"/>
                  </a:lnTo>
                  <a:lnTo>
                    <a:pt x="376361" y="177278"/>
                  </a:lnTo>
                  <a:lnTo>
                    <a:pt x="417897" y="154282"/>
                  </a:lnTo>
                  <a:lnTo>
                    <a:pt x="461113" y="132672"/>
                  </a:lnTo>
                  <a:lnTo>
                    <a:pt x="505936" y="112501"/>
                  </a:lnTo>
                  <a:lnTo>
                    <a:pt x="552290" y="93819"/>
                  </a:lnTo>
                  <a:lnTo>
                    <a:pt x="600100" y="76676"/>
                  </a:lnTo>
                  <a:lnTo>
                    <a:pt x="649292" y="61123"/>
                  </a:lnTo>
                  <a:lnTo>
                    <a:pt x="699789" y="47210"/>
                  </a:lnTo>
                  <a:lnTo>
                    <a:pt x="751519" y="34988"/>
                  </a:lnTo>
                  <a:lnTo>
                    <a:pt x="804405" y="24508"/>
                  </a:lnTo>
                  <a:lnTo>
                    <a:pt x="858373" y="15820"/>
                  </a:lnTo>
                  <a:lnTo>
                    <a:pt x="913347" y="8974"/>
                  </a:lnTo>
                  <a:lnTo>
                    <a:pt x="969254" y="4022"/>
                  </a:lnTo>
                  <a:lnTo>
                    <a:pt x="1026018" y="1014"/>
                  </a:lnTo>
                  <a:lnTo>
                    <a:pt x="1083564" y="0"/>
                  </a:lnTo>
                  <a:lnTo>
                    <a:pt x="1141109" y="1014"/>
                  </a:lnTo>
                  <a:lnTo>
                    <a:pt x="1197873" y="4022"/>
                  </a:lnTo>
                  <a:lnTo>
                    <a:pt x="1253780" y="8974"/>
                  </a:lnTo>
                  <a:lnTo>
                    <a:pt x="1308754" y="15820"/>
                  </a:lnTo>
                  <a:lnTo>
                    <a:pt x="1362722" y="24508"/>
                  </a:lnTo>
                  <a:lnTo>
                    <a:pt x="1415608" y="34988"/>
                  </a:lnTo>
                  <a:lnTo>
                    <a:pt x="1467338" y="47210"/>
                  </a:lnTo>
                  <a:lnTo>
                    <a:pt x="1517835" y="61123"/>
                  </a:lnTo>
                  <a:lnTo>
                    <a:pt x="1567027" y="76676"/>
                  </a:lnTo>
                  <a:lnTo>
                    <a:pt x="1614837" y="93819"/>
                  </a:lnTo>
                  <a:lnTo>
                    <a:pt x="1661191" y="112501"/>
                  </a:lnTo>
                  <a:lnTo>
                    <a:pt x="1706014" y="132672"/>
                  </a:lnTo>
                  <a:lnTo>
                    <a:pt x="1749230" y="154282"/>
                  </a:lnTo>
                  <a:lnTo>
                    <a:pt x="1790766" y="177278"/>
                  </a:lnTo>
                  <a:lnTo>
                    <a:pt x="1830546" y="201612"/>
                  </a:lnTo>
                  <a:lnTo>
                    <a:pt x="1868496" y="227232"/>
                  </a:lnTo>
                  <a:lnTo>
                    <a:pt x="1904540" y="254088"/>
                  </a:lnTo>
                  <a:lnTo>
                    <a:pt x="1938603" y="282129"/>
                  </a:lnTo>
                  <a:lnTo>
                    <a:pt x="1970611" y="311305"/>
                  </a:lnTo>
                  <a:lnTo>
                    <a:pt x="2000489" y="341566"/>
                  </a:lnTo>
                  <a:lnTo>
                    <a:pt x="2028161" y="372859"/>
                  </a:lnTo>
                  <a:lnTo>
                    <a:pt x="2053554" y="405136"/>
                  </a:lnTo>
                  <a:lnTo>
                    <a:pt x="2076591" y="438345"/>
                  </a:lnTo>
                  <a:lnTo>
                    <a:pt x="2097199" y="472437"/>
                  </a:lnTo>
                  <a:lnTo>
                    <a:pt x="2115302" y="507359"/>
                  </a:lnTo>
                  <a:lnTo>
                    <a:pt x="2130826" y="543062"/>
                  </a:lnTo>
                  <a:lnTo>
                    <a:pt x="2143695" y="579496"/>
                  </a:lnTo>
                  <a:lnTo>
                    <a:pt x="2153834" y="616609"/>
                  </a:lnTo>
                  <a:lnTo>
                    <a:pt x="2161169" y="654351"/>
                  </a:lnTo>
                  <a:lnTo>
                    <a:pt x="2165625" y="692671"/>
                  </a:lnTo>
                  <a:lnTo>
                    <a:pt x="2167128" y="731519"/>
                  </a:lnTo>
                  <a:lnTo>
                    <a:pt x="2165625" y="770368"/>
                  </a:lnTo>
                  <a:lnTo>
                    <a:pt x="2161169" y="808688"/>
                  </a:lnTo>
                  <a:lnTo>
                    <a:pt x="2153834" y="846430"/>
                  </a:lnTo>
                  <a:lnTo>
                    <a:pt x="2143695" y="883543"/>
                  </a:lnTo>
                  <a:lnTo>
                    <a:pt x="2130826" y="919977"/>
                  </a:lnTo>
                  <a:lnTo>
                    <a:pt x="2115302" y="955680"/>
                  </a:lnTo>
                  <a:lnTo>
                    <a:pt x="2097199" y="990602"/>
                  </a:lnTo>
                  <a:lnTo>
                    <a:pt x="2076591" y="1024694"/>
                  </a:lnTo>
                  <a:lnTo>
                    <a:pt x="2053554" y="1057903"/>
                  </a:lnTo>
                  <a:lnTo>
                    <a:pt x="2028161" y="1090180"/>
                  </a:lnTo>
                  <a:lnTo>
                    <a:pt x="2000489" y="1121473"/>
                  </a:lnTo>
                  <a:lnTo>
                    <a:pt x="1970611" y="1151734"/>
                  </a:lnTo>
                  <a:lnTo>
                    <a:pt x="1938603" y="1180910"/>
                  </a:lnTo>
                  <a:lnTo>
                    <a:pt x="1904540" y="1208951"/>
                  </a:lnTo>
                  <a:lnTo>
                    <a:pt x="1868496" y="1235807"/>
                  </a:lnTo>
                  <a:lnTo>
                    <a:pt x="1830546" y="1261427"/>
                  </a:lnTo>
                  <a:lnTo>
                    <a:pt x="1790766" y="1285761"/>
                  </a:lnTo>
                  <a:lnTo>
                    <a:pt x="1749230" y="1308757"/>
                  </a:lnTo>
                  <a:lnTo>
                    <a:pt x="1706014" y="1330367"/>
                  </a:lnTo>
                  <a:lnTo>
                    <a:pt x="1661191" y="1350538"/>
                  </a:lnTo>
                  <a:lnTo>
                    <a:pt x="1614837" y="1369220"/>
                  </a:lnTo>
                  <a:lnTo>
                    <a:pt x="1567027" y="1386363"/>
                  </a:lnTo>
                  <a:lnTo>
                    <a:pt x="1517835" y="1401916"/>
                  </a:lnTo>
                  <a:lnTo>
                    <a:pt x="1467338" y="1415829"/>
                  </a:lnTo>
                  <a:lnTo>
                    <a:pt x="1415608" y="1428051"/>
                  </a:lnTo>
                  <a:lnTo>
                    <a:pt x="1362722" y="1438531"/>
                  </a:lnTo>
                  <a:lnTo>
                    <a:pt x="1308754" y="1447219"/>
                  </a:lnTo>
                  <a:lnTo>
                    <a:pt x="1253780" y="1454065"/>
                  </a:lnTo>
                  <a:lnTo>
                    <a:pt x="1197873" y="1459017"/>
                  </a:lnTo>
                  <a:lnTo>
                    <a:pt x="1141109" y="1462025"/>
                  </a:lnTo>
                  <a:lnTo>
                    <a:pt x="1083564" y="1463039"/>
                  </a:lnTo>
                  <a:lnTo>
                    <a:pt x="1026018" y="1462025"/>
                  </a:lnTo>
                  <a:lnTo>
                    <a:pt x="969254" y="1459017"/>
                  </a:lnTo>
                  <a:lnTo>
                    <a:pt x="913347" y="1454065"/>
                  </a:lnTo>
                  <a:lnTo>
                    <a:pt x="858373" y="1447219"/>
                  </a:lnTo>
                  <a:lnTo>
                    <a:pt x="804405" y="1438531"/>
                  </a:lnTo>
                  <a:lnTo>
                    <a:pt x="751519" y="1428051"/>
                  </a:lnTo>
                  <a:lnTo>
                    <a:pt x="699789" y="1415829"/>
                  </a:lnTo>
                  <a:lnTo>
                    <a:pt x="649292" y="1401916"/>
                  </a:lnTo>
                  <a:lnTo>
                    <a:pt x="600100" y="1386363"/>
                  </a:lnTo>
                  <a:lnTo>
                    <a:pt x="552290" y="1369220"/>
                  </a:lnTo>
                  <a:lnTo>
                    <a:pt x="505936" y="1350538"/>
                  </a:lnTo>
                  <a:lnTo>
                    <a:pt x="461113" y="1330367"/>
                  </a:lnTo>
                  <a:lnTo>
                    <a:pt x="417897" y="1308757"/>
                  </a:lnTo>
                  <a:lnTo>
                    <a:pt x="376361" y="1285761"/>
                  </a:lnTo>
                  <a:lnTo>
                    <a:pt x="336581" y="1261427"/>
                  </a:lnTo>
                  <a:lnTo>
                    <a:pt x="298631" y="1235807"/>
                  </a:lnTo>
                  <a:lnTo>
                    <a:pt x="262587" y="1208951"/>
                  </a:lnTo>
                  <a:lnTo>
                    <a:pt x="228524" y="1180910"/>
                  </a:lnTo>
                  <a:lnTo>
                    <a:pt x="196516" y="1151734"/>
                  </a:lnTo>
                  <a:lnTo>
                    <a:pt x="166638" y="1121473"/>
                  </a:lnTo>
                  <a:lnTo>
                    <a:pt x="138966" y="1090180"/>
                  </a:lnTo>
                  <a:lnTo>
                    <a:pt x="113573" y="1057903"/>
                  </a:lnTo>
                  <a:lnTo>
                    <a:pt x="90536" y="1024694"/>
                  </a:lnTo>
                  <a:lnTo>
                    <a:pt x="69928" y="990602"/>
                  </a:lnTo>
                  <a:lnTo>
                    <a:pt x="51825" y="955680"/>
                  </a:lnTo>
                  <a:lnTo>
                    <a:pt x="36301" y="919977"/>
                  </a:lnTo>
                  <a:lnTo>
                    <a:pt x="23432" y="883543"/>
                  </a:lnTo>
                  <a:lnTo>
                    <a:pt x="13293" y="846430"/>
                  </a:lnTo>
                  <a:lnTo>
                    <a:pt x="5958" y="808688"/>
                  </a:lnTo>
                  <a:lnTo>
                    <a:pt x="1502" y="770368"/>
                  </a:lnTo>
                  <a:lnTo>
                    <a:pt x="0" y="731519"/>
                  </a:lnTo>
                  <a:close/>
                </a:path>
              </a:pathLst>
            </a:custGeom>
            <a:ln w="952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053490" y="3482720"/>
            <a:ext cx="258699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8260">
              <a:lnSpc>
                <a:spcPct val="125000"/>
              </a:lnSpc>
              <a:spcBef>
                <a:spcPts val="100"/>
              </a:spcBef>
            </a:pP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Midline line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shift of 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mandibular Incisor  due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displaced 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lateral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FBD4B5"/>
                </a:solidFill>
                <a:latin typeface="Arial"/>
                <a:cs typeface="Arial"/>
              </a:rPr>
              <a:t>Incisor.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03626" y="583768"/>
            <a:ext cx="324866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75"/>
              <a:t>INDICATIONS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090" y="905002"/>
            <a:ext cx="302323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tabLst>
                <a:tab pos="518159" algn="l"/>
              </a:tabLst>
            </a:pPr>
            <a:r>
              <a:rPr dirty="0" sz="2400">
                <a:latin typeface="Arial"/>
                <a:cs typeface="Arial"/>
              </a:rPr>
              <a:t>2.		</a:t>
            </a:r>
            <a:r>
              <a:rPr dirty="0" sz="2400" spc="-5">
                <a:latin typeface="Arial"/>
                <a:cs typeface="Arial"/>
              </a:rPr>
              <a:t>Gingival recession  </a:t>
            </a:r>
            <a:r>
              <a:rPr dirty="0" sz="2400">
                <a:latin typeface="Arial"/>
                <a:cs typeface="Arial"/>
              </a:rPr>
              <a:t>on a </a:t>
            </a:r>
            <a:r>
              <a:rPr dirty="0" sz="2400" spc="-5">
                <a:latin typeface="Arial"/>
                <a:cs typeface="Arial"/>
              </a:rPr>
              <a:t>labially  displaced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incisor.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090" y="4563617"/>
            <a:ext cx="315531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69900" marR="5080" indent="-457834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3.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Crowded maxillary  or mandibular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teeth  that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are</a:t>
            </a:r>
            <a:r>
              <a:rPr dirty="0" sz="2400" spc="-7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excessively  inclined</a:t>
            </a:r>
            <a:r>
              <a:rPr dirty="0" sz="2400" spc="1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BD4B5"/>
                </a:solidFill>
                <a:latin typeface="Arial"/>
                <a:cs typeface="Arial"/>
              </a:rPr>
              <a:t>labially.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53000" y="457200"/>
            <a:ext cx="3581400" cy="6200140"/>
            <a:chOff x="4953000" y="457200"/>
            <a:chExt cx="3581400" cy="6200140"/>
          </a:xfrm>
        </p:grpSpPr>
        <p:sp>
          <p:nvSpPr>
            <p:cNvPr id="5" name="object 5"/>
            <p:cNvSpPr/>
            <p:nvPr/>
          </p:nvSpPr>
          <p:spPr>
            <a:xfrm>
              <a:off x="4953000" y="3657600"/>
              <a:ext cx="3581400" cy="2999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29200" y="457200"/>
              <a:ext cx="3429000" cy="29382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24600" y="1447800"/>
              <a:ext cx="609600" cy="1219200"/>
            </a:xfrm>
            <a:custGeom>
              <a:avLst/>
              <a:gdLst/>
              <a:ahLst/>
              <a:cxnLst/>
              <a:rect l="l" t="t" r="r" b="b"/>
              <a:pathLst>
                <a:path w="609600" h="1219200">
                  <a:moveTo>
                    <a:pt x="0" y="609600"/>
                  </a:moveTo>
                  <a:lnTo>
                    <a:pt x="1574" y="547271"/>
                  </a:lnTo>
                  <a:lnTo>
                    <a:pt x="6194" y="486743"/>
                  </a:lnTo>
                  <a:lnTo>
                    <a:pt x="13708" y="428322"/>
                  </a:lnTo>
                  <a:lnTo>
                    <a:pt x="23961" y="372314"/>
                  </a:lnTo>
                  <a:lnTo>
                    <a:pt x="36800" y="319026"/>
                  </a:lnTo>
                  <a:lnTo>
                    <a:pt x="52071" y="268764"/>
                  </a:lnTo>
                  <a:lnTo>
                    <a:pt x="69621" y="221836"/>
                  </a:lnTo>
                  <a:lnTo>
                    <a:pt x="89296" y="178546"/>
                  </a:lnTo>
                  <a:lnTo>
                    <a:pt x="110944" y="139201"/>
                  </a:lnTo>
                  <a:lnTo>
                    <a:pt x="134410" y="104108"/>
                  </a:lnTo>
                  <a:lnTo>
                    <a:pt x="159541" y="73574"/>
                  </a:lnTo>
                  <a:lnTo>
                    <a:pt x="214184" y="27406"/>
                  </a:lnTo>
                  <a:lnTo>
                    <a:pt x="273646" y="3147"/>
                  </a:lnTo>
                  <a:lnTo>
                    <a:pt x="304800" y="0"/>
                  </a:lnTo>
                  <a:lnTo>
                    <a:pt x="335953" y="3147"/>
                  </a:lnTo>
                  <a:lnTo>
                    <a:pt x="395415" y="27406"/>
                  </a:lnTo>
                  <a:lnTo>
                    <a:pt x="450058" y="73574"/>
                  </a:lnTo>
                  <a:lnTo>
                    <a:pt x="475189" y="104108"/>
                  </a:lnTo>
                  <a:lnTo>
                    <a:pt x="498655" y="139201"/>
                  </a:lnTo>
                  <a:lnTo>
                    <a:pt x="520303" y="178546"/>
                  </a:lnTo>
                  <a:lnTo>
                    <a:pt x="539978" y="221836"/>
                  </a:lnTo>
                  <a:lnTo>
                    <a:pt x="557528" y="268764"/>
                  </a:lnTo>
                  <a:lnTo>
                    <a:pt x="572799" y="319026"/>
                  </a:lnTo>
                  <a:lnTo>
                    <a:pt x="585638" y="372314"/>
                  </a:lnTo>
                  <a:lnTo>
                    <a:pt x="595891" y="428322"/>
                  </a:lnTo>
                  <a:lnTo>
                    <a:pt x="603405" y="486743"/>
                  </a:lnTo>
                  <a:lnTo>
                    <a:pt x="608025" y="547271"/>
                  </a:lnTo>
                  <a:lnTo>
                    <a:pt x="609600" y="609600"/>
                  </a:lnTo>
                  <a:lnTo>
                    <a:pt x="608025" y="671928"/>
                  </a:lnTo>
                  <a:lnTo>
                    <a:pt x="603405" y="732456"/>
                  </a:lnTo>
                  <a:lnTo>
                    <a:pt x="595891" y="790877"/>
                  </a:lnTo>
                  <a:lnTo>
                    <a:pt x="585638" y="846885"/>
                  </a:lnTo>
                  <a:lnTo>
                    <a:pt x="572799" y="900173"/>
                  </a:lnTo>
                  <a:lnTo>
                    <a:pt x="557528" y="950435"/>
                  </a:lnTo>
                  <a:lnTo>
                    <a:pt x="539978" y="997363"/>
                  </a:lnTo>
                  <a:lnTo>
                    <a:pt x="520303" y="1040653"/>
                  </a:lnTo>
                  <a:lnTo>
                    <a:pt x="498655" y="1079998"/>
                  </a:lnTo>
                  <a:lnTo>
                    <a:pt x="475189" y="1115091"/>
                  </a:lnTo>
                  <a:lnTo>
                    <a:pt x="450058" y="1145625"/>
                  </a:lnTo>
                  <a:lnTo>
                    <a:pt x="395415" y="1191793"/>
                  </a:lnTo>
                  <a:lnTo>
                    <a:pt x="335953" y="1216052"/>
                  </a:lnTo>
                  <a:lnTo>
                    <a:pt x="304800" y="1219200"/>
                  </a:lnTo>
                  <a:lnTo>
                    <a:pt x="273646" y="1216052"/>
                  </a:lnTo>
                  <a:lnTo>
                    <a:pt x="214184" y="1191793"/>
                  </a:lnTo>
                  <a:lnTo>
                    <a:pt x="159541" y="1145625"/>
                  </a:lnTo>
                  <a:lnTo>
                    <a:pt x="134410" y="1115091"/>
                  </a:lnTo>
                  <a:lnTo>
                    <a:pt x="110944" y="1079998"/>
                  </a:lnTo>
                  <a:lnTo>
                    <a:pt x="89296" y="1040653"/>
                  </a:lnTo>
                  <a:lnTo>
                    <a:pt x="69621" y="997363"/>
                  </a:lnTo>
                  <a:lnTo>
                    <a:pt x="52071" y="950435"/>
                  </a:lnTo>
                  <a:lnTo>
                    <a:pt x="36800" y="900173"/>
                  </a:lnTo>
                  <a:lnTo>
                    <a:pt x="23961" y="846885"/>
                  </a:lnTo>
                  <a:lnTo>
                    <a:pt x="13708" y="790877"/>
                  </a:lnTo>
                  <a:lnTo>
                    <a:pt x="6194" y="732456"/>
                  </a:lnTo>
                  <a:lnTo>
                    <a:pt x="1574" y="671928"/>
                  </a:lnTo>
                  <a:lnTo>
                    <a:pt x="0" y="609600"/>
                  </a:lnTo>
                  <a:close/>
                </a:path>
              </a:pathLst>
            </a:custGeom>
            <a:ln w="952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20014"/>
            <a:ext cx="358584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55115" algn="l"/>
              </a:tabLst>
            </a:pPr>
            <a:r>
              <a:rPr dirty="0" sz="2400">
                <a:latin typeface="Arial"/>
                <a:cs typeface="Arial"/>
              </a:rPr>
              <a:t>4.</a:t>
            </a:r>
            <a:r>
              <a:rPr dirty="0" sz="2400" spc="-5">
                <a:latin typeface="Arial"/>
                <a:cs typeface="Arial"/>
              </a:rPr>
              <a:t> Labially	</a:t>
            </a:r>
            <a:r>
              <a:rPr dirty="0" sz="2400">
                <a:latin typeface="Arial"/>
                <a:cs typeface="Arial"/>
              </a:rPr>
              <a:t>but </a:t>
            </a:r>
            <a:r>
              <a:rPr dirty="0" sz="2400" spc="-5">
                <a:latin typeface="Arial"/>
                <a:cs typeface="Arial"/>
              </a:rPr>
              <a:t>unerupted  permanent canine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are  extremely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prominent.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4278248"/>
            <a:ext cx="358267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5.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Splayed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out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perm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Max</a:t>
            </a:r>
            <a:r>
              <a:rPr dirty="0" sz="2400" spc="-6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/ 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Mandi Incisor due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to 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crowded position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of 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unerupted</a:t>
            </a:r>
            <a:r>
              <a:rPr dirty="0" sz="2400" spc="1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canines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00600" y="118871"/>
            <a:ext cx="3962400" cy="6355080"/>
            <a:chOff x="4800600" y="118871"/>
            <a:chExt cx="3962400" cy="6355080"/>
          </a:xfrm>
        </p:grpSpPr>
        <p:sp>
          <p:nvSpPr>
            <p:cNvPr id="5" name="object 5"/>
            <p:cNvSpPr/>
            <p:nvPr/>
          </p:nvSpPr>
          <p:spPr>
            <a:xfrm>
              <a:off x="4800600" y="118871"/>
              <a:ext cx="3733800" cy="3212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57800" y="3581400"/>
              <a:ext cx="3505200" cy="2892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15301" y="4491100"/>
              <a:ext cx="618998" cy="7713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81600" y="533399"/>
              <a:ext cx="2743200" cy="4724400"/>
            </a:xfrm>
            <a:custGeom>
              <a:avLst/>
              <a:gdLst/>
              <a:ahLst/>
              <a:cxnLst/>
              <a:rect l="l" t="t" r="r" b="b"/>
              <a:pathLst>
                <a:path w="2743200" h="4724400">
                  <a:moveTo>
                    <a:pt x="762000" y="4381500"/>
                  </a:moveTo>
                  <a:lnTo>
                    <a:pt x="765477" y="4334975"/>
                  </a:lnTo>
                  <a:lnTo>
                    <a:pt x="775608" y="4290351"/>
                  </a:lnTo>
                  <a:lnTo>
                    <a:pt x="791938" y="4248036"/>
                  </a:lnTo>
                  <a:lnTo>
                    <a:pt x="814013" y="4208441"/>
                  </a:lnTo>
                  <a:lnTo>
                    <a:pt x="841380" y="4171973"/>
                  </a:lnTo>
                  <a:lnTo>
                    <a:pt x="873585" y="4139041"/>
                  </a:lnTo>
                  <a:lnTo>
                    <a:pt x="910174" y="4110054"/>
                  </a:lnTo>
                  <a:lnTo>
                    <a:pt x="950693" y="4085420"/>
                  </a:lnTo>
                  <a:lnTo>
                    <a:pt x="994689" y="4065549"/>
                  </a:lnTo>
                  <a:lnTo>
                    <a:pt x="1041708" y="4050850"/>
                  </a:lnTo>
                  <a:lnTo>
                    <a:pt x="1091296" y="4041730"/>
                  </a:lnTo>
                  <a:lnTo>
                    <a:pt x="1143000" y="4038600"/>
                  </a:lnTo>
                  <a:lnTo>
                    <a:pt x="1194703" y="4041730"/>
                  </a:lnTo>
                  <a:lnTo>
                    <a:pt x="1244291" y="4050850"/>
                  </a:lnTo>
                  <a:lnTo>
                    <a:pt x="1291310" y="4065549"/>
                  </a:lnTo>
                  <a:lnTo>
                    <a:pt x="1335306" y="4085420"/>
                  </a:lnTo>
                  <a:lnTo>
                    <a:pt x="1375825" y="4110054"/>
                  </a:lnTo>
                  <a:lnTo>
                    <a:pt x="1412414" y="4139041"/>
                  </a:lnTo>
                  <a:lnTo>
                    <a:pt x="1444619" y="4171973"/>
                  </a:lnTo>
                  <a:lnTo>
                    <a:pt x="1471986" y="4208441"/>
                  </a:lnTo>
                  <a:lnTo>
                    <a:pt x="1494061" y="4248036"/>
                  </a:lnTo>
                  <a:lnTo>
                    <a:pt x="1510391" y="4290351"/>
                  </a:lnTo>
                  <a:lnTo>
                    <a:pt x="1520522" y="4334975"/>
                  </a:lnTo>
                  <a:lnTo>
                    <a:pt x="1524000" y="4381500"/>
                  </a:lnTo>
                  <a:lnTo>
                    <a:pt x="1520522" y="4428024"/>
                  </a:lnTo>
                  <a:lnTo>
                    <a:pt x="1510391" y="4472648"/>
                  </a:lnTo>
                  <a:lnTo>
                    <a:pt x="1494061" y="4514963"/>
                  </a:lnTo>
                  <a:lnTo>
                    <a:pt x="1471986" y="4554558"/>
                  </a:lnTo>
                  <a:lnTo>
                    <a:pt x="1444619" y="4591026"/>
                  </a:lnTo>
                  <a:lnTo>
                    <a:pt x="1412414" y="4623958"/>
                  </a:lnTo>
                  <a:lnTo>
                    <a:pt x="1375825" y="4652945"/>
                  </a:lnTo>
                  <a:lnTo>
                    <a:pt x="1335306" y="4677579"/>
                  </a:lnTo>
                  <a:lnTo>
                    <a:pt x="1291310" y="4697450"/>
                  </a:lnTo>
                  <a:lnTo>
                    <a:pt x="1244291" y="4712149"/>
                  </a:lnTo>
                  <a:lnTo>
                    <a:pt x="1194703" y="4721269"/>
                  </a:lnTo>
                  <a:lnTo>
                    <a:pt x="1143000" y="4724400"/>
                  </a:lnTo>
                  <a:lnTo>
                    <a:pt x="1091296" y="4721269"/>
                  </a:lnTo>
                  <a:lnTo>
                    <a:pt x="1041708" y="4712149"/>
                  </a:lnTo>
                  <a:lnTo>
                    <a:pt x="994689" y="4697450"/>
                  </a:lnTo>
                  <a:lnTo>
                    <a:pt x="950693" y="4677579"/>
                  </a:lnTo>
                  <a:lnTo>
                    <a:pt x="910174" y="4652945"/>
                  </a:lnTo>
                  <a:lnTo>
                    <a:pt x="873585" y="4623958"/>
                  </a:lnTo>
                  <a:lnTo>
                    <a:pt x="841380" y="4591026"/>
                  </a:lnTo>
                  <a:lnTo>
                    <a:pt x="814013" y="4554558"/>
                  </a:lnTo>
                  <a:lnTo>
                    <a:pt x="791938" y="4514963"/>
                  </a:lnTo>
                  <a:lnTo>
                    <a:pt x="775608" y="4472648"/>
                  </a:lnTo>
                  <a:lnTo>
                    <a:pt x="765477" y="4428024"/>
                  </a:lnTo>
                  <a:lnTo>
                    <a:pt x="762000" y="4381500"/>
                  </a:lnTo>
                  <a:close/>
                </a:path>
                <a:path w="2743200" h="4724400">
                  <a:moveTo>
                    <a:pt x="1828800" y="533400"/>
                  </a:moveTo>
                  <a:lnTo>
                    <a:pt x="1830893" y="482021"/>
                  </a:lnTo>
                  <a:lnTo>
                    <a:pt x="1837045" y="432027"/>
                  </a:lnTo>
                  <a:lnTo>
                    <a:pt x="1847063" y="383639"/>
                  </a:lnTo>
                  <a:lnTo>
                    <a:pt x="1860757" y="337082"/>
                  </a:lnTo>
                  <a:lnTo>
                    <a:pt x="1877935" y="292578"/>
                  </a:lnTo>
                  <a:lnTo>
                    <a:pt x="1898404" y="250351"/>
                  </a:lnTo>
                  <a:lnTo>
                    <a:pt x="1921974" y="210624"/>
                  </a:lnTo>
                  <a:lnTo>
                    <a:pt x="1948451" y="173620"/>
                  </a:lnTo>
                  <a:lnTo>
                    <a:pt x="1977646" y="139564"/>
                  </a:lnTo>
                  <a:lnTo>
                    <a:pt x="2009365" y="108677"/>
                  </a:lnTo>
                  <a:lnTo>
                    <a:pt x="2043418" y="81184"/>
                  </a:lnTo>
                  <a:lnTo>
                    <a:pt x="2079613" y="57308"/>
                  </a:lnTo>
                  <a:lnTo>
                    <a:pt x="2117757" y="37273"/>
                  </a:lnTo>
                  <a:lnTo>
                    <a:pt x="2157660" y="21301"/>
                  </a:lnTo>
                  <a:lnTo>
                    <a:pt x="2199129" y="9616"/>
                  </a:lnTo>
                  <a:lnTo>
                    <a:pt x="2241973" y="2441"/>
                  </a:lnTo>
                  <a:lnTo>
                    <a:pt x="2286000" y="0"/>
                  </a:lnTo>
                  <a:lnTo>
                    <a:pt x="2330026" y="2441"/>
                  </a:lnTo>
                  <a:lnTo>
                    <a:pt x="2372870" y="9616"/>
                  </a:lnTo>
                  <a:lnTo>
                    <a:pt x="2414339" y="21301"/>
                  </a:lnTo>
                  <a:lnTo>
                    <a:pt x="2454242" y="37273"/>
                  </a:lnTo>
                  <a:lnTo>
                    <a:pt x="2492386" y="57308"/>
                  </a:lnTo>
                  <a:lnTo>
                    <a:pt x="2528581" y="81184"/>
                  </a:lnTo>
                  <a:lnTo>
                    <a:pt x="2562634" y="108677"/>
                  </a:lnTo>
                  <a:lnTo>
                    <a:pt x="2594353" y="139564"/>
                  </a:lnTo>
                  <a:lnTo>
                    <a:pt x="2623548" y="173620"/>
                  </a:lnTo>
                  <a:lnTo>
                    <a:pt x="2650025" y="210624"/>
                  </a:lnTo>
                  <a:lnTo>
                    <a:pt x="2673595" y="250351"/>
                  </a:lnTo>
                  <a:lnTo>
                    <a:pt x="2694064" y="292578"/>
                  </a:lnTo>
                  <a:lnTo>
                    <a:pt x="2711242" y="337082"/>
                  </a:lnTo>
                  <a:lnTo>
                    <a:pt x="2724936" y="383639"/>
                  </a:lnTo>
                  <a:lnTo>
                    <a:pt x="2734954" y="432027"/>
                  </a:lnTo>
                  <a:lnTo>
                    <a:pt x="2741106" y="482021"/>
                  </a:lnTo>
                  <a:lnTo>
                    <a:pt x="2743200" y="533400"/>
                  </a:lnTo>
                  <a:lnTo>
                    <a:pt x="2741106" y="584778"/>
                  </a:lnTo>
                  <a:lnTo>
                    <a:pt x="2734954" y="634772"/>
                  </a:lnTo>
                  <a:lnTo>
                    <a:pt x="2724936" y="683160"/>
                  </a:lnTo>
                  <a:lnTo>
                    <a:pt x="2711242" y="729717"/>
                  </a:lnTo>
                  <a:lnTo>
                    <a:pt x="2694064" y="774221"/>
                  </a:lnTo>
                  <a:lnTo>
                    <a:pt x="2673595" y="816448"/>
                  </a:lnTo>
                  <a:lnTo>
                    <a:pt x="2650025" y="856175"/>
                  </a:lnTo>
                  <a:lnTo>
                    <a:pt x="2623548" y="893179"/>
                  </a:lnTo>
                  <a:lnTo>
                    <a:pt x="2594353" y="927235"/>
                  </a:lnTo>
                  <a:lnTo>
                    <a:pt x="2562634" y="958122"/>
                  </a:lnTo>
                  <a:lnTo>
                    <a:pt x="2528581" y="985615"/>
                  </a:lnTo>
                  <a:lnTo>
                    <a:pt x="2492386" y="1009491"/>
                  </a:lnTo>
                  <a:lnTo>
                    <a:pt x="2454242" y="1029526"/>
                  </a:lnTo>
                  <a:lnTo>
                    <a:pt x="2414339" y="1045498"/>
                  </a:lnTo>
                  <a:lnTo>
                    <a:pt x="2372870" y="1057183"/>
                  </a:lnTo>
                  <a:lnTo>
                    <a:pt x="2330026" y="1064358"/>
                  </a:lnTo>
                  <a:lnTo>
                    <a:pt x="2286000" y="1066800"/>
                  </a:lnTo>
                  <a:lnTo>
                    <a:pt x="2241973" y="1064358"/>
                  </a:lnTo>
                  <a:lnTo>
                    <a:pt x="2199129" y="1057183"/>
                  </a:lnTo>
                  <a:lnTo>
                    <a:pt x="2157660" y="1045498"/>
                  </a:lnTo>
                  <a:lnTo>
                    <a:pt x="2117757" y="1029526"/>
                  </a:lnTo>
                  <a:lnTo>
                    <a:pt x="2079613" y="1009491"/>
                  </a:lnTo>
                  <a:lnTo>
                    <a:pt x="2043418" y="985615"/>
                  </a:lnTo>
                  <a:lnTo>
                    <a:pt x="2009365" y="958122"/>
                  </a:lnTo>
                  <a:lnTo>
                    <a:pt x="1977646" y="927235"/>
                  </a:lnTo>
                  <a:lnTo>
                    <a:pt x="1948451" y="893179"/>
                  </a:lnTo>
                  <a:lnTo>
                    <a:pt x="1921974" y="856175"/>
                  </a:lnTo>
                  <a:lnTo>
                    <a:pt x="1898404" y="816448"/>
                  </a:lnTo>
                  <a:lnTo>
                    <a:pt x="1877935" y="774221"/>
                  </a:lnTo>
                  <a:lnTo>
                    <a:pt x="1860757" y="729717"/>
                  </a:lnTo>
                  <a:lnTo>
                    <a:pt x="1847063" y="683160"/>
                  </a:lnTo>
                  <a:lnTo>
                    <a:pt x="1837045" y="634772"/>
                  </a:lnTo>
                  <a:lnTo>
                    <a:pt x="1830893" y="584778"/>
                  </a:lnTo>
                  <a:lnTo>
                    <a:pt x="1828800" y="533400"/>
                  </a:lnTo>
                  <a:close/>
                </a:path>
                <a:path w="2743200" h="4724400">
                  <a:moveTo>
                    <a:pt x="0" y="685800"/>
                  </a:moveTo>
                  <a:lnTo>
                    <a:pt x="2375" y="628455"/>
                  </a:lnTo>
                  <a:lnTo>
                    <a:pt x="9312" y="573234"/>
                  </a:lnTo>
                  <a:lnTo>
                    <a:pt x="20524" y="520567"/>
                  </a:lnTo>
                  <a:lnTo>
                    <a:pt x="35724" y="470880"/>
                  </a:lnTo>
                  <a:lnTo>
                    <a:pt x="54626" y="424604"/>
                  </a:lnTo>
                  <a:lnTo>
                    <a:pt x="76945" y="382166"/>
                  </a:lnTo>
                  <a:lnTo>
                    <a:pt x="102394" y="343996"/>
                  </a:lnTo>
                  <a:lnTo>
                    <a:pt x="130688" y="310522"/>
                  </a:lnTo>
                  <a:lnTo>
                    <a:pt x="161539" y="282173"/>
                  </a:lnTo>
                  <a:lnTo>
                    <a:pt x="194662" y="259378"/>
                  </a:lnTo>
                  <a:lnTo>
                    <a:pt x="229770" y="242565"/>
                  </a:lnTo>
                  <a:lnTo>
                    <a:pt x="266578" y="232162"/>
                  </a:lnTo>
                  <a:lnTo>
                    <a:pt x="304800" y="228600"/>
                  </a:lnTo>
                  <a:lnTo>
                    <a:pt x="343021" y="232162"/>
                  </a:lnTo>
                  <a:lnTo>
                    <a:pt x="379829" y="242565"/>
                  </a:lnTo>
                  <a:lnTo>
                    <a:pt x="414937" y="259378"/>
                  </a:lnTo>
                  <a:lnTo>
                    <a:pt x="448060" y="282173"/>
                  </a:lnTo>
                  <a:lnTo>
                    <a:pt x="478911" y="310522"/>
                  </a:lnTo>
                  <a:lnTo>
                    <a:pt x="507205" y="343996"/>
                  </a:lnTo>
                  <a:lnTo>
                    <a:pt x="532654" y="382166"/>
                  </a:lnTo>
                  <a:lnTo>
                    <a:pt x="554973" y="424604"/>
                  </a:lnTo>
                  <a:lnTo>
                    <a:pt x="573875" y="470880"/>
                  </a:lnTo>
                  <a:lnTo>
                    <a:pt x="589075" y="520567"/>
                  </a:lnTo>
                  <a:lnTo>
                    <a:pt x="600287" y="573234"/>
                  </a:lnTo>
                  <a:lnTo>
                    <a:pt x="607224" y="628455"/>
                  </a:lnTo>
                  <a:lnTo>
                    <a:pt x="609600" y="685800"/>
                  </a:lnTo>
                  <a:lnTo>
                    <a:pt x="607224" y="743144"/>
                  </a:lnTo>
                  <a:lnTo>
                    <a:pt x="600287" y="798365"/>
                  </a:lnTo>
                  <a:lnTo>
                    <a:pt x="589075" y="851032"/>
                  </a:lnTo>
                  <a:lnTo>
                    <a:pt x="573875" y="900719"/>
                  </a:lnTo>
                  <a:lnTo>
                    <a:pt x="554973" y="946995"/>
                  </a:lnTo>
                  <a:lnTo>
                    <a:pt x="532654" y="989433"/>
                  </a:lnTo>
                  <a:lnTo>
                    <a:pt x="507205" y="1027603"/>
                  </a:lnTo>
                  <a:lnTo>
                    <a:pt x="478911" y="1061077"/>
                  </a:lnTo>
                  <a:lnTo>
                    <a:pt x="448060" y="1089426"/>
                  </a:lnTo>
                  <a:lnTo>
                    <a:pt x="414937" y="1112221"/>
                  </a:lnTo>
                  <a:lnTo>
                    <a:pt x="379829" y="1129034"/>
                  </a:lnTo>
                  <a:lnTo>
                    <a:pt x="343021" y="1139437"/>
                  </a:lnTo>
                  <a:lnTo>
                    <a:pt x="304800" y="1143000"/>
                  </a:lnTo>
                  <a:lnTo>
                    <a:pt x="266578" y="1139437"/>
                  </a:lnTo>
                  <a:lnTo>
                    <a:pt x="229770" y="1129034"/>
                  </a:lnTo>
                  <a:lnTo>
                    <a:pt x="194662" y="1112221"/>
                  </a:lnTo>
                  <a:lnTo>
                    <a:pt x="161539" y="1089426"/>
                  </a:lnTo>
                  <a:lnTo>
                    <a:pt x="130688" y="1061077"/>
                  </a:lnTo>
                  <a:lnTo>
                    <a:pt x="102394" y="1027603"/>
                  </a:lnTo>
                  <a:lnTo>
                    <a:pt x="76945" y="989433"/>
                  </a:lnTo>
                  <a:lnTo>
                    <a:pt x="54626" y="946995"/>
                  </a:lnTo>
                  <a:lnTo>
                    <a:pt x="35724" y="900719"/>
                  </a:lnTo>
                  <a:lnTo>
                    <a:pt x="20524" y="851032"/>
                  </a:lnTo>
                  <a:lnTo>
                    <a:pt x="9312" y="798365"/>
                  </a:lnTo>
                  <a:lnTo>
                    <a:pt x="2375" y="743144"/>
                  </a:lnTo>
                  <a:lnTo>
                    <a:pt x="0" y="685800"/>
                  </a:lnTo>
                  <a:close/>
                </a:path>
              </a:pathLst>
            </a:custGeom>
            <a:ln w="952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465" y="946150"/>
            <a:ext cx="7023734" cy="368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8159" indent="-506095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518159" algn="l"/>
                <a:tab pos="518795" algn="l"/>
              </a:tabLst>
            </a:pP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Unusual shape, size and no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of</a:t>
            </a:r>
            <a:r>
              <a:rPr dirty="0" sz="2400" spc="5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teeth.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BD4B5"/>
              </a:buClr>
              <a:buFont typeface="Arial"/>
              <a:buAutoNum type="arabicPeriod" startAt="6"/>
            </a:pPr>
            <a:endParaRPr sz="2500">
              <a:latin typeface="Arial"/>
              <a:cs typeface="Arial"/>
            </a:endParaRPr>
          </a:p>
          <a:p>
            <a:pPr marL="518159" indent="-506095">
              <a:lnSpc>
                <a:spcPct val="100000"/>
              </a:lnSpc>
              <a:buAutoNum type="arabicPeriod" startAt="6"/>
              <a:tabLst>
                <a:tab pos="518159" algn="l"/>
                <a:tab pos="518795" algn="l"/>
              </a:tabLst>
            </a:pP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Ectopic eruption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maxillary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1st</a:t>
            </a:r>
            <a:r>
              <a:rPr dirty="0" sz="2400" spc="6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molar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BD4B5"/>
              </a:buClr>
              <a:buFont typeface="Arial"/>
              <a:buAutoNum type="arabicPeriod" startAt="6"/>
            </a:pPr>
            <a:endParaRPr sz="2500">
              <a:latin typeface="Arial"/>
              <a:cs typeface="Arial"/>
            </a:endParaRPr>
          </a:p>
          <a:p>
            <a:pPr marL="518159" indent="-506095">
              <a:lnSpc>
                <a:spcPct val="100000"/>
              </a:lnSpc>
              <a:buAutoNum type="arabicPeriod" startAt="6"/>
              <a:tabLst>
                <a:tab pos="518159" algn="l"/>
                <a:tab pos="518795" algn="l"/>
              </a:tabLst>
            </a:pP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Premature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loss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primary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canine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BD4B5"/>
              </a:buClr>
              <a:buFont typeface="Arial"/>
              <a:buAutoNum type="arabicPeriod" startAt="6"/>
            </a:pPr>
            <a:endParaRPr sz="2500">
              <a:latin typeface="Arial"/>
              <a:cs typeface="Arial"/>
            </a:endParaRPr>
          </a:p>
          <a:p>
            <a:pPr marL="334645" marR="5080" indent="-334645">
              <a:lnSpc>
                <a:spcPct val="100000"/>
              </a:lnSpc>
              <a:buAutoNum type="arabicPeriod" startAt="6"/>
              <a:tabLst>
                <a:tab pos="334645" algn="l"/>
              </a:tabLst>
            </a:pP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Abnormal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/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pathological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root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resorption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primary  canine.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BD4B5"/>
              </a:buClr>
              <a:buFont typeface="Arial"/>
              <a:buAutoNum type="arabicPeriod" startAt="6"/>
            </a:pPr>
            <a:endParaRPr sz="2500">
              <a:latin typeface="Arial"/>
              <a:cs typeface="Arial"/>
            </a:endParaRPr>
          </a:p>
          <a:p>
            <a:pPr marL="520065" indent="-508000">
              <a:lnSpc>
                <a:spcPct val="100000"/>
              </a:lnSpc>
              <a:buAutoNum type="arabicPeriod" startAt="6"/>
              <a:tabLst>
                <a:tab pos="520700" algn="l"/>
              </a:tabLst>
            </a:pP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Crowded</a:t>
            </a:r>
            <a:r>
              <a:rPr dirty="0" sz="2400" spc="3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anteriors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3042" y="2226690"/>
            <a:ext cx="3747770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100"/>
              </a:spcBef>
            </a:pPr>
            <a:r>
              <a:rPr dirty="0" sz="4800" spc="-5" b="1">
                <a:solidFill>
                  <a:srgbClr val="FFFFFF"/>
                </a:solidFill>
                <a:latin typeface="Arial"/>
                <a:cs typeface="Arial"/>
              </a:rPr>
              <a:t>Interceptive  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orth</a:t>
            </a:r>
            <a:r>
              <a:rPr dirty="0" sz="4800" spc="-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48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4800" b="1">
                <a:solidFill>
                  <a:srgbClr val="FFFFFF"/>
                </a:solidFill>
                <a:latin typeface="Arial"/>
                <a:cs typeface="Arial"/>
              </a:rPr>
              <a:t>tics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2007234"/>
            <a:ext cx="309181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tabLst>
                <a:tab pos="518159" algn="l"/>
              </a:tabLst>
            </a:pP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1.		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Unusual resorption  pattern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certain  primary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teeth.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5665419"/>
            <a:ext cx="33108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tabLst>
                <a:tab pos="501650" algn="l"/>
              </a:tabLst>
            </a:pP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2.		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Aberrant eruption  pattern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perm</a:t>
            </a:r>
            <a:r>
              <a:rPr dirty="0" sz="2400" spc="-4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teeth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03291" y="1470660"/>
            <a:ext cx="3385185" cy="5387340"/>
            <a:chOff x="5003291" y="1470660"/>
            <a:chExt cx="3385185" cy="5387340"/>
          </a:xfrm>
        </p:grpSpPr>
        <p:sp>
          <p:nvSpPr>
            <p:cNvPr id="5" name="object 5"/>
            <p:cNvSpPr/>
            <p:nvPr/>
          </p:nvSpPr>
          <p:spPr>
            <a:xfrm>
              <a:off x="5003291" y="4267199"/>
              <a:ext cx="3384804" cy="25907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734811" y="4585716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1752599" y="304799"/>
                  </a:moveTo>
                  <a:lnTo>
                    <a:pt x="1756318" y="259772"/>
                  </a:lnTo>
                  <a:lnTo>
                    <a:pt x="1767119" y="216792"/>
                  </a:lnTo>
                  <a:lnTo>
                    <a:pt x="1784473" y="176330"/>
                  </a:lnTo>
                  <a:lnTo>
                    <a:pt x="1807848" y="138860"/>
                  </a:lnTo>
                  <a:lnTo>
                    <a:pt x="1836714" y="104853"/>
                  </a:lnTo>
                  <a:lnTo>
                    <a:pt x="1870541" y="74783"/>
                  </a:lnTo>
                  <a:lnTo>
                    <a:pt x="1908796" y="49120"/>
                  </a:lnTo>
                  <a:lnTo>
                    <a:pt x="1950951" y="28338"/>
                  </a:lnTo>
                  <a:lnTo>
                    <a:pt x="1996473" y="12909"/>
                  </a:lnTo>
                  <a:lnTo>
                    <a:pt x="2044833" y="3306"/>
                  </a:lnTo>
                  <a:lnTo>
                    <a:pt x="2095499" y="0"/>
                  </a:lnTo>
                  <a:lnTo>
                    <a:pt x="2146166" y="3306"/>
                  </a:lnTo>
                  <a:lnTo>
                    <a:pt x="2194526" y="12909"/>
                  </a:lnTo>
                  <a:lnTo>
                    <a:pt x="2240048" y="28338"/>
                  </a:lnTo>
                  <a:lnTo>
                    <a:pt x="2282203" y="49120"/>
                  </a:lnTo>
                  <a:lnTo>
                    <a:pt x="2320458" y="74783"/>
                  </a:lnTo>
                  <a:lnTo>
                    <a:pt x="2354285" y="104853"/>
                  </a:lnTo>
                  <a:lnTo>
                    <a:pt x="2383151" y="138860"/>
                  </a:lnTo>
                  <a:lnTo>
                    <a:pt x="2406526" y="176330"/>
                  </a:lnTo>
                  <a:lnTo>
                    <a:pt x="2423880" y="216792"/>
                  </a:lnTo>
                  <a:lnTo>
                    <a:pt x="2434681" y="259772"/>
                  </a:lnTo>
                  <a:lnTo>
                    <a:pt x="2438399" y="304799"/>
                  </a:lnTo>
                  <a:lnTo>
                    <a:pt x="2434681" y="349827"/>
                  </a:lnTo>
                  <a:lnTo>
                    <a:pt x="2423880" y="392807"/>
                  </a:lnTo>
                  <a:lnTo>
                    <a:pt x="2406526" y="433269"/>
                  </a:lnTo>
                  <a:lnTo>
                    <a:pt x="2383151" y="470739"/>
                  </a:lnTo>
                  <a:lnTo>
                    <a:pt x="2354285" y="504746"/>
                  </a:lnTo>
                  <a:lnTo>
                    <a:pt x="2320458" y="534816"/>
                  </a:lnTo>
                  <a:lnTo>
                    <a:pt x="2282203" y="560479"/>
                  </a:lnTo>
                  <a:lnTo>
                    <a:pt x="2240048" y="581261"/>
                  </a:lnTo>
                  <a:lnTo>
                    <a:pt x="2194526" y="596690"/>
                  </a:lnTo>
                  <a:lnTo>
                    <a:pt x="2146166" y="606293"/>
                  </a:lnTo>
                  <a:lnTo>
                    <a:pt x="2095499" y="609599"/>
                  </a:lnTo>
                  <a:lnTo>
                    <a:pt x="2044833" y="606293"/>
                  </a:lnTo>
                  <a:lnTo>
                    <a:pt x="1996473" y="596690"/>
                  </a:lnTo>
                  <a:lnTo>
                    <a:pt x="1950951" y="581261"/>
                  </a:lnTo>
                  <a:lnTo>
                    <a:pt x="1908796" y="560479"/>
                  </a:lnTo>
                  <a:lnTo>
                    <a:pt x="1870541" y="534816"/>
                  </a:lnTo>
                  <a:lnTo>
                    <a:pt x="1836714" y="504746"/>
                  </a:lnTo>
                  <a:lnTo>
                    <a:pt x="1807848" y="470739"/>
                  </a:lnTo>
                  <a:lnTo>
                    <a:pt x="1784473" y="433269"/>
                  </a:lnTo>
                  <a:lnTo>
                    <a:pt x="1767119" y="392807"/>
                  </a:lnTo>
                  <a:lnTo>
                    <a:pt x="1756318" y="349827"/>
                  </a:lnTo>
                  <a:lnTo>
                    <a:pt x="1752599" y="304799"/>
                  </a:lnTo>
                  <a:close/>
                </a:path>
                <a:path w="2438400" h="762000">
                  <a:moveTo>
                    <a:pt x="0" y="419099"/>
                  </a:moveTo>
                  <a:lnTo>
                    <a:pt x="3306" y="368433"/>
                  </a:lnTo>
                  <a:lnTo>
                    <a:pt x="12909" y="320073"/>
                  </a:lnTo>
                  <a:lnTo>
                    <a:pt x="28338" y="274551"/>
                  </a:lnTo>
                  <a:lnTo>
                    <a:pt x="49120" y="232396"/>
                  </a:lnTo>
                  <a:lnTo>
                    <a:pt x="74783" y="194141"/>
                  </a:lnTo>
                  <a:lnTo>
                    <a:pt x="104853" y="160314"/>
                  </a:lnTo>
                  <a:lnTo>
                    <a:pt x="138860" y="131448"/>
                  </a:lnTo>
                  <a:lnTo>
                    <a:pt x="176330" y="108073"/>
                  </a:lnTo>
                  <a:lnTo>
                    <a:pt x="216792" y="90719"/>
                  </a:lnTo>
                  <a:lnTo>
                    <a:pt x="259772" y="79918"/>
                  </a:lnTo>
                  <a:lnTo>
                    <a:pt x="304800" y="76199"/>
                  </a:lnTo>
                  <a:lnTo>
                    <a:pt x="349827" y="79918"/>
                  </a:lnTo>
                  <a:lnTo>
                    <a:pt x="392807" y="90719"/>
                  </a:lnTo>
                  <a:lnTo>
                    <a:pt x="433269" y="108073"/>
                  </a:lnTo>
                  <a:lnTo>
                    <a:pt x="470739" y="131448"/>
                  </a:lnTo>
                  <a:lnTo>
                    <a:pt x="504746" y="160314"/>
                  </a:lnTo>
                  <a:lnTo>
                    <a:pt x="534816" y="194141"/>
                  </a:lnTo>
                  <a:lnTo>
                    <a:pt x="560479" y="232396"/>
                  </a:lnTo>
                  <a:lnTo>
                    <a:pt x="581261" y="274551"/>
                  </a:lnTo>
                  <a:lnTo>
                    <a:pt x="596690" y="320073"/>
                  </a:lnTo>
                  <a:lnTo>
                    <a:pt x="606293" y="368433"/>
                  </a:lnTo>
                  <a:lnTo>
                    <a:pt x="609600" y="419099"/>
                  </a:lnTo>
                  <a:lnTo>
                    <a:pt x="606293" y="469766"/>
                  </a:lnTo>
                  <a:lnTo>
                    <a:pt x="596690" y="518126"/>
                  </a:lnTo>
                  <a:lnTo>
                    <a:pt x="581261" y="563648"/>
                  </a:lnTo>
                  <a:lnTo>
                    <a:pt x="560479" y="605803"/>
                  </a:lnTo>
                  <a:lnTo>
                    <a:pt x="534816" y="644058"/>
                  </a:lnTo>
                  <a:lnTo>
                    <a:pt x="504746" y="677885"/>
                  </a:lnTo>
                  <a:lnTo>
                    <a:pt x="470739" y="706751"/>
                  </a:lnTo>
                  <a:lnTo>
                    <a:pt x="433269" y="730126"/>
                  </a:lnTo>
                  <a:lnTo>
                    <a:pt x="392807" y="747480"/>
                  </a:lnTo>
                  <a:lnTo>
                    <a:pt x="349827" y="758281"/>
                  </a:lnTo>
                  <a:lnTo>
                    <a:pt x="304800" y="761999"/>
                  </a:lnTo>
                  <a:lnTo>
                    <a:pt x="259772" y="758281"/>
                  </a:lnTo>
                  <a:lnTo>
                    <a:pt x="216792" y="747480"/>
                  </a:lnTo>
                  <a:lnTo>
                    <a:pt x="176330" y="730126"/>
                  </a:lnTo>
                  <a:lnTo>
                    <a:pt x="138860" y="706751"/>
                  </a:lnTo>
                  <a:lnTo>
                    <a:pt x="104853" y="677885"/>
                  </a:lnTo>
                  <a:lnTo>
                    <a:pt x="74783" y="644058"/>
                  </a:lnTo>
                  <a:lnTo>
                    <a:pt x="49120" y="605803"/>
                  </a:lnTo>
                  <a:lnTo>
                    <a:pt x="28338" y="563648"/>
                  </a:lnTo>
                  <a:lnTo>
                    <a:pt x="12909" y="518126"/>
                  </a:lnTo>
                  <a:lnTo>
                    <a:pt x="3306" y="469766"/>
                  </a:lnTo>
                  <a:lnTo>
                    <a:pt x="0" y="419099"/>
                  </a:lnTo>
                  <a:close/>
                </a:path>
              </a:pathLst>
            </a:custGeom>
            <a:ln w="952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10911" y="1470660"/>
              <a:ext cx="3377184" cy="27965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8385" y="278968"/>
            <a:ext cx="7811770" cy="12452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-260"/>
              <a:t>II </a:t>
            </a:r>
            <a:r>
              <a:rPr dirty="0" sz="4000" spc="-445"/>
              <a:t>: </a:t>
            </a:r>
            <a:r>
              <a:rPr dirty="0" sz="4000" spc="-155"/>
              <a:t>Indications </a:t>
            </a:r>
            <a:r>
              <a:rPr dirty="0" sz="4000" spc="-145"/>
              <a:t>due </a:t>
            </a:r>
            <a:r>
              <a:rPr dirty="0" sz="4000"/>
              <a:t>to </a:t>
            </a:r>
            <a:r>
              <a:rPr dirty="0" sz="4000" spc="-229"/>
              <a:t>loss </a:t>
            </a:r>
            <a:r>
              <a:rPr dirty="0" sz="4000" spc="-140"/>
              <a:t>of </a:t>
            </a:r>
            <a:r>
              <a:rPr dirty="0" sz="4000" spc="-130"/>
              <a:t>arch</a:t>
            </a:r>
            <a:r>
              <a:rPr dirty="0" sz="4000" spc="55"/>
              <a:t> </a:t>
            </a:r>
            <a:r>
              <a:rPr dirty="0" sz="4000" spc="-90"/>
              <a:t>length</a:t>
            </a:r>
            <a:endParaRPr sz="4000"/>
          </a:p>
          <a:p>
            <a:pPr algn="ctr" marL="291465">
              <a:lnSpc>
                <a:spcPct val="100000"/>
              </a:lnSpc>
              <a:spcBef>
                <a:spcPts val="5"/>
              </a:spcBef>
            </a:pPr>
            <a:r>
              <a:rPr dirty="0" sz="4000" spc="-445"/>
              <a:t>:</a:t>
            </a:r>
            <a:endParaRPr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59053"/>
            <a:ext cx="248285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8159" marR="5080" indent="-506095">
              <a:lnSpc>
                <a:spcPct val="100000"/>
              </a:lnSpc>
              <a:spcBef>
                <a:spcPts val="100"/>
              </a:spcBef>
              <a:tabLst>
                <a:tab pos="518159" algn="l"/>
              </a:tabLst>
            </a:pPr>
            <a:r>
              <a:rPr dirty="0" sz="2400">
                <a:latin typeface="Arial"/>
                <a:cs typeface="Arial"/>
              </a:rPr>
              <a:t>3.	</a:t>
            </a:r>
            <a:r>
              <a:rPr dirty="0" sz="2400" spc="-5">
                <a:latin typeface="Arial"/>
                <a:cs typeface="Arial"/>
              </a:rPr>
              <a:t>Prolonged  </a:t>
            </a:r>
            <a:r>
              <a:rPr dirty="0" sz="2400">
                <a:latin typeface="Arial"/>
                <a:cs typeface="Arial"/>
              </a:rPr>
              <a:t>retention of  primary teeth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/  </a:t>
            </a:r>
            <a:r>
              <a:rPr dirty="0" sz="2400" spc="-5">
                <a:latin typeface="Arial"/>
                <a:cs typeface="Arial"/>
              </a:rPr>
              <a:t>ankylosis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4583048"/>
            <a:ext cx="23444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3715" algn="l"/>
              </a:tabLst>
            </a:pP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4.	</a:t>
            </a:r>
            <a:r>
              <a:rPr dirty="0" sz="2400" spc="-10">
                <a:solidFill>
                  <a:srgbClr val="FBD4B5"/>
                </a:solidFill>
                <a:latin typeface="Arial"/>
                <a:cs typeface="Arial"/>
              </a:rPr>
              <a:t>Transposition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91000" y="483108"/>
            <a:ext cx="4114800" cy="6146800"/>
            <a:chOff x="4191000" y="483108"/>
            <a:chExt cx="4114800" cy="6146800"/>
          </a:xfrm>
        </p:grpSpPr>
        <p:sp>
          <p:nvSpPr>
            <p:cNvPr id="5" name="object 5"/>
            <p:cNvSpPr/>
            <p:nvPr/>
          </p:nvSpPr>
          <p:spPr>
            <a:xfrm>
              <a:off x="4648200" y="3834384"/>
              <a:ext cx="3581400" cy="2795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191000" y="483108"/>
              <a:ext cx="4114800" cy="25100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00800" y="2057400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0" y="266700"/>
                  </a:moveTo>
                  <a:lnTo>
                    <a:pt x="4130" y="227283"/>
                  </a:lnTo>
                  <a:lnTo>
                    <a:pt x="16129" y="189664"/>
                  </a:lnTo>
                  <a:lnTo>
                    <a:pt x="35408" y="154254"/>
                  </a:lnTo>
                  <a:lnTo>
                    <a:pt x="61376" y="121467"/>
                  </a:lnTo>
                  <a:lnTo>
                    <a:pt x="93446" y="91714"/>
                  </a:lnTo>
                  <a:lnTo>
                    <a:pt x="131028" y="65408"/>
                  </a:lnTo>
                  <a:lnTo>
                    <a:pt x="173533" y="42960"/>
                  </a:lnTo>
                  <a:lnTo>
                    <a:pt x="220372" y="24783"/>
                  </a:lnTo>
                  <a:lnTo>
                    <a:pt x="270955" y="11289"/>
                  </a:lnTo>
                  <a:lnTo>
                    <a:pt x="324694" y="2891"/>
                  </a:lnTo>
                  <a:lnTo>
                    <a:pt x="381000" y="0"/>
                  </a:lnTo>
                  <a:lnTo>
                    <a:pt x="437305" y="2891"/>
                  </a:lnTo>
                  <a:lnTo>
                    <a:pt x="491044" y="11289"/>
                  </a:lnTo>
                  <a:lnTo>
                    <a:pt x="541627" y="24783"/>
                  </a:lnTo>
                  <a:lnTo>
                    <a:pt x="588466" y="42960"/>
                  </a:lnTo>
                  <a:lnTo>
                    <a:pt x="630971" y="65408"/>
                  </a:lnTo>
                  <a:lnTo>
                    <a:pt x="668553" y="91714"/>
                  </a:lnTo>
                  <a:lnTo>
                    <a:pt x="700623" y="121467"/>
                  </a:lnTo>
                  <a:lnTo>
                    <a:pt x="726591" y="154254"/>
                  </a:lnTo>
                  <a:lnTo>
                    <a:pt x="745870" y="189664"/>
                  </a:lnTo>
                  <a:lnTo>
                    <a:pt x="757869" y="227283"/>
                  </a:lnTo>
                  <a:lnTo>
                    <a:pt x="762000" y="266700"/>
                  </a:lnTo>
                  <a:lnTo>
                    <a:pt x="757869" y="306116"/>
                  </a:lnTo>
                  <a:lnTo>
                    <a:pt x="745870" y="343735"/>
                  </a:lnTo>
                  <a:lnTo>
                    <a:pt x="726591" y="379145"/>
                  </a:lnTo>
                  <a:lnTo>
                    <a:pt x="700623" y="411932"/>
                  </a:lnTo>
                  <a:lnTo>
                    <a:pt x="668553" y="441685"/>
                  </a:lnTo>
                  <a:lnTo>
                    <a:pt x="630971" y="467991"/>
                  </a:lnTo>
                  <a:lnTo>
                    <a:pt x="588466" y="490439"/>
                  </a:lnTo>
                  <a:lnTo>
                    <a:pt x="541627" y="508616"/>
                  </a:lnTo>
                  <a:lnTo>
                    <a:pt x="491044" y="522110"/>
                  </a:lnTo>
                  <a:lnTo>
                    <a:pt x="437305" y="530508"/>
                  </a:lnTo>
                  <a:lnTo>
                    <a:pt x="381000" y="533400"/>
                  </a:lnTo>
                  <a:lnTo>
                    <a:pt x="324694" y="530508"/>
                  </a:lnTo>
                  <a:lnTo>
                    <a:pt x="270955" y="522110"/>
                  </a:lnTo>
                  <a:lnTo>
                    <a:pt x="220372" y="508616"/>
                  </a:lnTo>
                  <a:lnTo>
                    <a:pt x="173533" y="490439"/>
                  </a:lnTo>
                  <a:lnTo>
                    <a:pt x="131028" y="467991"/>
                  </a:lnTo>
                  <a:lnTo>
                    <a:pt x="93446" y="441685"/>
                  </a:lnTo>
                  <a:lnTo>
                    <a:pt x="61376" y="411932"/>
                  </a:lnTo>
                  <a:lnTo>
                    <a:pt x="35408" y="379145"/>
                  </a:lnTo>
                  <a:lnTo>
                    <a:pt x="16129" y="343735"/>
                  </a:lnTo>
                  <a:lnTo>
                    <a:pt x="4130" y="306116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A400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95316" y="4602479"/>
              <a:ext cx="1393190" cy="914400"/>
            </a:xfrm>
            <a:custGeom>
              <a:avLst/>
              <a:gdLst/>
              <a:ahLst/>
              <a:cxnLst/>
              <a:rect l="l" t="t" r="r" b="b"/>
              <a:pathLst>
                <a:path w="1393190" h="914400">
                  <a:moveTo>
                    <a:pt x="0" y="457200"/>
                  </a:moveTo>
                  <a:lnTo>
                    <a:pt x="9114" y="383046"/>
                  </a:lnTo>
                  <a:lnTo>
                    <a:pt x="35503" y="312700"/>
                  </a:lnTo>
                  <a:lnTo>
                    <a:pt x="54727" y="279249"/>
                  </a:lnTo>
                  <a:lnTo>
                    <a:pt x="77732" y="247102"/>
                  </a:lnTo>
                  <a:lnTo>
                    <a:pt x="104338" y="216379"/>
                  </a:lnTo>
                  <a:lnTo>
                    <a:pt x="134368" y="187195"/>
                  </a:lnTo>
                  <a:lnTo>
                    <a:pt x="167640" y="159670"/>
                  </a:lnTo>
                  <a:lnTo>
                    <a:pt x="203977" y="133921"/>
                  </a:lnTo>
                  <a:lnTo>
                    <a:pt x="243200" y="110065"/>
                  </a:lnTo>
                  <a:lnTo>
                    <a:pt x="285128" y="88221"/>
                  </a:lnTo>
                  <a:lnTo>
                    <a:pt x="329583" y="68505"/>
                  </a:lnTo>
                  <a:lnTo>
                    <a:pt x="376385" y="51037"/>
                  </a:lnTo>
                  <a:lnTo>
                    <a:pt x="425356" y="35933"/>
                  </a:lnTo>
                  <a:lnTo>
                    <a:pt x="476317" y="23311"/>
                  </a:lnTo>
                  <a:lnTo>
                    <a:pt x="529087" y="13289"/>
                  </a:lnTo>
                  <a:lnTo>
                    <a:pt x="583488" y="5984"/>
                  </a:lnTo>
                  <a:lnTo>
                    <a:pt x="639342" y="1515"/>
                  </a:lnTo>
                  <a:lnTo>
                    <a:pt x="696468" y="0"/>
                  </a:lnTo>
                  <a:lnTo>
                    <a:pt x="753593" y="1515"/>
                  </a:lnTo>
                  <a:lnTo>
                    <a:pt x="809447" y="5984"/>
                  </a:lnTo>
                  <a:lnTo>
                    <a:pt x="863848" y="13289"/>
                  </a:lnTo>
                  <a:lnTo>
                    <a:pt x="916618" y="23311"/>
                  </a:lnTo>
                  <a:lnTo>
                    <a:pt x="967579" y="35933"/>
                  </a:lnTo>
                  <a:lnTo>
                    <a:pt x="1016550" y="51037"/>
                  </a:lnTo>
                  <a:lnTo>
                    <a:pt x="1063352" y="68505"/>
                  </a:lnTo>
                  <a:lnTo>
                    <a:pt x="1107807" y="88221"/>
                  </a:lnTo>
                  <a:lnTo>
                    <a:pt x="1149735" y="110065"/>
                  </a:lnTo>
                  <a:lnTo>
                    <a:pt x="1188958" y="133921"/>
                  </a:lnTo>
                  <a:lnTo>
                    <a:pt x="1225295" y="159670"/>
                  </a:lnTo>
                  <a:lnTo>
                    <a:pt x="1258567" y="187195"/>
                  </a:lnTo>
                  <a:lnTo>
                    <a:pt x="1288597" y="216379"/>
                  </a:lnTo>
                  <a:lnTo>
                    <a:pt x="1315203" y="247102"/>
                  </a:lnTo>
                  <a:lnTo>
                    <a:pt x="1338208" y="279249"/>
                  </a:lnTo>
                  <a:lnTo>
                    <a:pt x="1357432" y="312700"/>
                  </a:lnTo>
                  <a:lnTo>
                    <a:pt x="1383821" y="383046"/>
                  </a:lnTo>
                  <a:lnTo>
                    <a:pt x="1392936" y="457200"/>
                  </a:lnTo>
                  <a:lnTo>
                    <a:pt x="1390627" y="494693"/>
                  </a:lnTo>
                  <a:lnTo>
                    <a:pt x="1372696" y="567061"/>
                  </a:lnTo>
                  <a:lnTo>
                    <a:pt x="1338208" y="635150"/>
                  </a:lnTo>
                  <a:lnTo>
                    <a:pt x="1315203" y="667297"/>
                  </a:lnTo>
                  <a:lnTo>
                    <a:pt x="1288597" y="698020"/>
                  </a:lnTo>
                  <a:lnTo>
                    <a:pt x="1258567" y="727204"/>
                  </a:lnTo>
                  <a:lnTo>
                    <a:pt x="1225295" y="754729"/>
                  </a:lnTo>
                  <a:lnTo>
                    <a:pt x="1188958" y="780478"/>
                  </a:lnTo>
                  <a:lnTo>
                    <a:pt x="1149735" y="804334"/>
                  </a:lnTo>
                  <a:lnTo>
                    <a:pt x="1107807" y="826178"/>
                  </a:lnTo>
                  <a:lnTo>
                    <a:pt x="1063352" y="845894"/>
                  </a:lnTo>
                  <a:lnTo>
                    <a:pt x="1016550" y="863362"/>
                  </a:lnTo>
                  <a:lnTo>
                    <a:pt x="967579" y="878466"/>
                  </a:lnTo>
                  <a:lnTo>
                    <a:pt x="916618" y="891088"/>
                  </a:lnTo>
                  <a:lnTo>
                    <a:pt x="863848" y="901110"/>
                  </a:lnTo>
                  <a:lnTo>
                    <a:pt x="809447" y="908415"/>
                  </a:lnTo>
                  <a:lnTo>
                    <a:pt x="753593" y="912884"/>
                  </a:lnTo>
                  <a:lnTo>
                    <a:pt x="696468" y="914400"/>
                  </a:lnTo>
                  <a:lnTo>
                    <a:pt x="639342" y="912884"/>
                  </a:lnTo>
                  <a:lnTo>
                    <a:pt x="583488" y="908415"/>
                  </a:lnTo>
                  <a:lnTo>
                    <a:pt x="529087" y="901110"/>
                  </a:lnTo>
                  <a:lnTo>
                    <a:pt x="476317" y="891088"/>
                  </a:lnTo>
                  <a:lnTo>
                    <a:pt x="425356" y="878466"/>
                  </a:lnTo>
                  <a:lnTo>
                    <a:pt x="376385" y="863362"/>
                  </a:lnTo>
                  <a:lnTo>
                    <a:pt x="329583" y="845894"/>
                  </a:lnTo>
                  <a:lnTo>
                    <a:pt x="285128" y="826178"/>
                  </a:lnTo>
                  <a:lnTo>
                    <a:pt x="243200" y="804334"/>
                  </a:lnTo>
                  <a:lnTo>
                    <a:pt x="203977" y="780478"/>
                  </a:lnTo>
                  <a:lnTo>
                    <a:pt x="167640" y="754729"/>
                  </a:lnTo>
                  <a:lnTo>
                    <a:pt x="134368" y="727204"/>
                  </a:lnTo>
                  <a:lnTo>
                    <a:pt x="104338" y="698020"/>
                  </a:lnTo>
                  <a:lnTo>
                    <a:pt x="77732" y="667297"/>
                  </a:lnTo>
                  <a:lnTo>
                    <a:pt x="54727" y="635150"/>
                  </a:lnTo>
                  <a:lnTo>
                    <a:pt x="35503" y="601699"/>
                  </a:lnTo>
                  <a:lnTo>
                    <a:pt x="9114" y="531353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59053"/>
            <a:ext cx="26847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245" algn="l"/>
              </a:tabLst>
            </a:pPr>
            <a:r>
              <a:rPr dirty="0" sz="2400">
                <a:latin typeface="Arial"/>
                <a:cs typeface="Arial"/>
              </a:rPr>
              <a:t>5.	</a:t>
            </a:r>
            <a:r>
              <a:rPr dirty="0" sz="2400" spc="-5">
                <a:latin typeface="Arial"/>
                <a:cs typeface="Arial"/>
              </a:rPr>
              <a:t>Rotation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teeth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217289"/>
            <a:ext cx="35839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  <a:tabLst>
                <a:tab pos="436245" algn="l"/>
              </a:tabLst>
            </a:pP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6.	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Suppression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primary 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teeth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24400" y="381000"/>
            <a:ext cx="3505200" cy="6041390"/>
            <a:chOff x="4724400" y="381000"/>
            <a:chExt cx="3505200" cy="6041390"/>
          </a:xfrm>
        </p:grpSpPr>
        <p:sp>
          <p:nvSpPr>
            <p:cNvPr id="5" name="object 5"/>
            <p:cNvSpPr/>
            <p:nvPr/>
          </p:nvSpPr>
          <p:spPr>
            <a:xfrm>
              <a:off x="4800600" y="381000"/>
              <a:ext cx="3352800" cy="2862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24400" y="3429000"/>
              <a:ext cx="3505200" cy="2993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86400" y="1295400"/>
              <a:ext cx="1524000" cy="4038600"/>
            </a:xfrm>
            <a:custGeom>
              <a:avLst/>
              <a:gdLst/>
              <a:ahLst/>
              <a:cxnLst/>
              <a:rect l="l" t="t" r="r" b="b"/>
              <a:pathLst>
                <a:path w="1524000" h="4038600">
                  <a:moveTo>
                    <a:pt x="0" y="342900"/>
                  </a:moveTo>
                  <a:lnTo>
                    <a:pt x="3076" y="302914"/>
                  </a:lnTo>
                  <a:lnTo>
                    <a:pt x="12076" y="264282"/>
                  </a:lnTo>
                  <a:lnTo>
                    <a:pt x="26657" y="227262"/>
                  </a:lnTo>
                  <a:lnTo>
                    <a:pt x="46475" y="192110"/>
                  </a:lnTo>
                  <a:lnTo>
                    <a:pt x="71187" y="159084"/>
                  </a:lnTo>
                  <a:lnTo>
                    <a:pt x="100450" y="128442"/>
                  </a:lnTo>
                  <a:lnTo>
                    <a:pt x="133921" y="100441"/>
                  </a:lnTo>
                  <a:lnTo>
                    <a:pt x="171256" y="75338"/>
                  </a:lnTo>
                  <a:lnTo>
                    <a:pt x="212113" y="53390"/>
                  </a:lnTo>
                  <a:lnTo>
                    <a:pt x="256147" y="34856"/>
                  </a:lnTo>
                  <a:lnTo>
                    <a:pt x="303016" y="19992"/>
                  </a:lnTo>
                  <a:lnTo>
                    <a:pt x="352377" y="9057"/>
                  </a:lnTo>
                  <a:lnTo>
                    <a:pt x="403886" y="2307"/>
                  </a:lnTo>
                  <a:lnTo>
                    <a:pt x="457200" y="0"/>
                  </a:lnTo>
                  <a:lnTo>
                    <a:pt x="510513" y="2307"/>
                  </a:lnTo>
                  <a:lnTo>
                    <a:pt x="562022" y="9057"/>
                  </a:lnTo>
                  <a:lnTo>
                    <a:pt x="611383" y="19992"/>
                  </a:lnTo>
                  <a:lnTo>
                    <a:pt x="658252" y="34856"/>
                  </a:lnTo>
                  <a:lnTo>
                    <a:pt x="702286" y="53390"/>
                  </a:lnTo>
                  <a:lnTo>
                    <a:pt x="743143" y="75338"/>
                  </a:lnTo>
                  <a:lnTo>
                    <a:pt x="780478" y="100441"/>
                  </a:lnTo>
                  <a:lnTo>
                    <a:pt x="813949" y="128442"/>
                  </a:lnTo>
                  <a:lnTo>
                    <a:pt x="843212" y="159084"/>
                  </a:lnTo>
                  <a:lnTo>
                    <a:pt x="867924" y="192110"/>
                  </a:lnTo>
                  <a:lnTo>
                    <a:pt x="887742" y="227262"/>
                  </a:lnTo>
                  <a:lnTo>
                    <a:pt x="902323" y="264282"/>
                  </a:lnTo>
                  <a:lnTo>
                    <a:pt x="911323" y="302914"/>
                  </a:lnTo>
                  <a:lnTo>
                    <a:pt x="914400" y="342900"/>
                  </a:lnTo>
                  <a:lnTo>
                    <a:pt x="911323" y="382885"/>
                  </a:lnTo>
                  <a:lnTo>
                    <a:pt x="902323" y="421517"/>
                  </a:lnTo>
                  <a:lnTo>
                    <a:pt x="887742" y="458537"/>
                  </a:lnTo>
                  <a:lnTo>
                    <a:pt x="867924" y="493689"/>
                  </a:lnTo>
                  <a:lnTo>
                    <a:pt x="843212" y="526715"/>
                  </a:lnTo>
                  <a:lnTo>
                    <a:pt x="813949" y="557357"/>
                  </a:lnTo>
                  <a:lnTo>
                    <a:pt x="780478" y="585358"/>
                  </a:lnTo>
                  <a:lnTo>
                    <a:pt x="743143" y="610461"/>
                  </a:lnTo>
                  <a:lnTo>
                    <a:pt x="702286" y="632409"/>
                  </a:lnTo>
                  <a:lnTo>
                    <a:pt x="658252" y="650943"/>
                  </a:lnTo>
                  <a:lnTo>
                    <a:pt x="611383" y="665807"/>
                  </a:lnTo>
                  <a:lnTo>
                    <a:pt x="562022" y="676742"/>
                  </a:lnTo>
                  <a:lnTo>
                    <a:pt x="510513" y="683492"/>
                  </a:lnTo>
                  <a:lnTo>
                    <a:pt x="457200" y="685800"/>
                  </a:lnTo>
                  <a:lnTo>
                    <a:pt x="403886" y="683492"/>
                  </a:lnTo>
                  <a:lnTo>
                    <a:pt x="352377" y="676742"/>
                  </a:lnTo>
                  <a:lnTo>
                    <a:pt x="303016" y="665807"/>
                  </a:lnTo>
                  <a:lnTo>
                    <a:pt x="256147" y="650943"/>
                  </a:lnTo>
                  <a:lnTo>
                    <a:pt x="212113" y="632409"/>
                  </a:lnTo>
                  <a:lnTo>
                    <a:pt x="171256" y="610461"/>
                  </a:lnTo>
                  <a:lnTo>
                    <a:pt x="133921" y="585358"/>
                  </a:lnTo>
                  <a:lnTo>
                    <a:pt x="100450" y="557357"/>
                  </a:lnTo>
                  <a:lnTo>
                    <a:pt x="71187" y="526715"/>
                  </a:lnTo>
                  <a:lnTo>
                    <a:pt x="46475" y="493689"/>
                  </a:lnTo>
                  <a:lnTo>
                    <a:pt x="26657" y="458537"/>
                  </a:lnTo>
                  <a:lnTo>
                    <a:pt x="12076" y="421517"/>
                  </a:lnTo>
                  <a:lnTo>
                    <a:pt x="3076" y="382885"/>
                  </a:lnTo>
                  <a:lnTo>
                    <a:pt x="0" y="342900"/>
                  </a:lnTo>
                  <a:close/>
                </a:path>
                <a:path w="1524000" h="4038600">
                  <a:moveTo>
                    <a:pt x="228600" y="3505200"/>
                  </a:moveTo>
                  <a:lnTo>
                    <a:pt x="230746" y="3461445"/>
                  </a:lnTo>
                  <a:lnTo>
                    <a:pt x="237076" y="3418667"/>
                  </a:lnTo>
                  <a:lnTo>
                    <a:pt x="247421" y="3377001"/>
                  </a:lnTo>
                  <a:lnTo>
                    <a:pt x="261615" y="3336584"/>
                  </a:lnTo>
                  <a:lnTo>
                    <a:pt x="279493" y="3297554"/>
                  </a:lnTo>
                  <a:lnTo>
                    <a:pt x="300886" y="3260049"/>
                  </a:lnTo>
                  <a:lnTo>
                    <a:pt x="325629" y="3224204"/>
                  </a:lnTo>
                  <a:lnTo>
                    <a:pt x="353555" y="3190158"/>
                  </a:lnTo>
                  <a:lnTo>
                    <a:pt x="384498" y="3158048"/>
                  </a:lnTo>
                  <a:lnTo>
                    <a:pt x="418290" y="3128010"/>
                  </a:lnTo>
                  <a:lnTo>
                    <a:pt x="454765" y="3100181"/>
                  </a:lnTo>
                  <a:lnTo>
                    <a:pt x="493757" y="3074700"/>
                  </a:lnTo>
                  <a:lnTo>
                    <a:pt x="535099" y="3051703"/>
                  </a:lnTo>
                  <a:lnTo>
                    <a:pt x="578625" y="3031327"/>
                  </a:lnTo>
                  <a:lnTo>
                    <a:pt x="624167" y="3013709"/>
                  </a:lnTo>
                  <a:lnTo>
                    <a:pt x="671559" y="2998988"/>
                  </a:lnTo>
                  <a:lnTo>
                    <a:pt x="720635" y="2987299"/>
                  </a:lnTo>
                  <a:lnTo>
                    <a:pt x="771228" y="2978779"/>
                  </a:lnTo>
                  <a:lnTo>
                    <a:pt x="823172" y="2973567"/>
                  </a:lnTo>
                  <a:lnTo>
                    <a:pt x="876300" y="2971800"/>
                  </a:lnTo>
                  <a:lnTo>
                    <a:pt x="929427" y="2973567"/>
                  </a:lnTo>
                  <a:lnTo>
                    <a:pt x="981371" y="2978779"/>
                  </a:lnTo>
                  <a:lnTo>
                    <a:pt x="1031964" y="2987299"/>
                  </a:lnTo>
                  <a:lnTo>
                    <a:pt x="1081040" y="2998988"/>
                  </a:lnTo>
                  <a:lnTo>
                    <a:pt x="1128432" y="3013710"/>
                  </a:lnTo>
                  <a:lnTo>
                    <a:pt x="1173974" y="3031327"/>
                  </a:lnTo>
                  <a:lnTo>
                    <a:pt x="1217500" y="3051703"/>
                  </a:lnTo>
                  <a:lnTo>
                    <a:pt x="1258842" y="3074700"/>
                  </a:lnTo>
                  <a:lnTo>
                    <a:pt x="1297834" y="3100181"/>
                  </a:lnTo>
                  <a:lnTo>
                    <a:pt x="1334309" y="3128010"/>
                  </a:lnTo>
                  <a:lnTo>
                    <a:pt x="1368101" y="3158048"/>
                  </a:lnTo>
                  <a:lnTo>
                    <a:pt x="1399044" y="3190158"/>
                  </a:lnTo>
                  <a:lnTo>
                    <a:pt x="1426970" y="3224204"/>
                  </a:lnTo>
                  <a:lnTo>
                    <a:pt x="1451713" y="3260049"/>
                  </a:lnTo>
                  <a:lnTo>
                    <a:pt x="1473106" y="3297555"/>
                  </a:lnTo>
                  <a:lnTo>
                    <a:pt x="1490984" y="3336584"/>
                  </a:lnTo>
                  <a:lnTo>
                    <a:pt x="1505178" y="3377001"/>
                  </a:lnTo>
                  <a:lnTo>
                    <a:pt x="1515523" y="3418667"/>
                  </a:lnTo>
                  <a:lnTo>
                    <a:pt x="1521853" y="3461445"/>
                  </a:lnTo>
                  <a:lnTo>
                    <a:pt x="1524000" y="3505200"/>
                  </a:lnTo>
                  <a:lnTo>
                    <a:pt x="1521853" y="3548954"/>
                  </a:lnTo>
                  <a:lnTo>
                    <a:pt x="1515523" y="3591732"/>
                  </a:lnTo>
                  <a:lnTo>
                    <a:pt x="1505178" y="3633398"/>
                  </a:lnTo>
                  <a:lnTo>
                    <a:pt x="1490984" y="3673815"/>
                  </a:lnTo>
                  <a:lnTo>
                    <a:pt x="1473106" y="3712845"/>
                  </a:lnTo>
                  <a:lnTo>
                    <a:pt x="1451713" y="3750350"/>
                  </a:lnTo>
                  <a:lnTo>
                    <a:pt x="1426970" y="3786195"/>
                  </a:lnTo>
                  <a:lnTo>
                    <a:pt x="1399044" y="3820241"/>
                  </a:lnTo>
                  <a:lnTo>
                    <a:pt x="1368101" y="3852351"/>
                  </a:lnTo>
                  <a:lnTo>
                    <a:pt x="1334309" y="3882390"/>
                  </a:lnTo>
                  <a:lnTo>
                    <a:pt x="1297834" y="3910218"/>
                  </a:lnTo>
                  <a:lnTo>
                    <a:pt x="1258842" y="3935699"/>
                  </a:lnTo>
                  <a:lnTo>
                    <a:pt x="1217500" y="3958696"/>
                  </a:lnTo>
                  <a:lnTo>
                    <a:pt x="1173974" y="3979072"/>
                  </a:lnTo>
                  <a:lnTo>
                    <a:pt x="1128432" y="3996690"/>
                  </a:lnTo>
                  <a:lnTo>
                    <a:pt x="1081040" y="4011411"/>
                  </a:lnTo>
                  <a:lnTo>
                    <a:pt x="1031964" y="4023100"/>
                  </a:lnTo>
                  <a:lnTo>
                    <a:pt x="981371" y="4031620"/>
                  </a:lnTo>
                  <a:lnTo>
                    <a:pt x="929427" y="4036832"/>
                  </a:lnTo>
                  <a:lnTo>
                    <a:pt x="876300" y="4038600"/>
                  </a:lnTo>
                  <a:lnTo>
                    <a:pt x="823172" y="4036832"/>
                  </a:lnTo>
                  <a:lnTo>
                    <a:pt x="771228" y="4031620"/>
                  </a:lnTo>
                  <a:lnTo>
                    <a:pt x="720635" y="4023100"/>
                  </a:lnTo>
                  <a:lnTo>
                    <a:pt x="671559" y="4011411"/>
                  </a:lnTo>
                  <a:lnTo>
                    <a:pt x="624167" y="3996690"/>
                  </a:lnTo>
                  <a:lnTo>
                    <a:pt x="578625" y="3979072"/>
                  </a:lnTo>
                  <a:lnTo>
                    <a:pt x="535099" y="3958696"/>
                  </a:lnTo>
                  <a:lnTo>
                    <a:pt x="493757" y="3935699"/>
                  </a:lnTo>
                  <a:lnTo>
                    <a:pt x="454765" y="3910218"/>
                  </a:lnTo>
                  <a:lnTo>
                    <a:pt x="418290" y="3882389"/>
                  </a:lnTo>
                  <a:lnTo>
                    <a:pt x="384498" y="3852351"/>
                  </a:lnTo>
                  <a:lnTo>
                    <a:pt x="353555" y="3820241"/>
                  </a:lnTo>
                  <a:lnTo>
                    <a:pt x="325629" y="3786195"/>
                  </a:lnTo>
                  <a:lnTo>
                    <a:pt x="300886" y="3750350"/>
                  </a:lnTo>
                  <a:lnTo>
                    <a:pt x="279493" y="3712844"/>
                  </a:lnTo>
                  <a:lnTo>
                    <a:pt x="261615" y="3673815"/>
                  </a:lnTo>
                  <a:lnTo>
                    <a:pt x="247421" y="3633398"/>
                  </a:lnTo>
                  <a:lnTo>
                    <a:pt x="237076" y="3591732"/>
                  </a:lnTo>
                  <a:lnTo>
                    <a:pt x="230746" y="3548954"/>
                  </a:lnTo>
                  <a:lnTo>
                    <a:pt x="228600" y="3505200"/>
                  </a:lnTo>
                  <a:close/>
                </a:path>
              </a:pathLst>
            </a:custGeom>
            <a:ln w="9525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717" y="458851"/>
            <a:ext cx="52908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00"/>
              <a:t>CONTRAINDICATIONS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2263"/>
            <a:ext cx="7748905" cy="404876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Skeletal Class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II and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Class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III</a:t>
            </a:r>
            <a:r>
              <a:rPr dirty="0" sz="26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malformation.</a:t>
            </a:r>
            <a:endParaRPr sz="26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Spaced</a:t>
            </a:r>
            <a:r>
              <a:rPr dirty="0" sz="2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dentitions</a:t>
            </a:r>
            <a:endParaRPr sz="26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Anodontia /</a:t>
            </a:r>
            <a:r>
              <a:rPr dirty="0" sz="26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oligodontia</a:t>
            </a:r>
            <a:endParaRPr sz="26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Open bite &amp; deep</a:t>
            </a:r>
            <a:r>
              <a:rPr dirty="0" sz="2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bite</a:t>
            </a:r>
            <a:endParaRPr sz="26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Midline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 diastema</a:t>
            </a:r>
            <a:endParaRPr sz="26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Class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malocclusions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minimal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space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def.</a:t>
            </a:r>
            <a:endParaRPr sz="260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Unerupted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malformed teeth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Eg:</a:t>
            </a:r>
            <a:r>
              <a:rPr dirty="0" sz="2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dilacerations</a:t>
            </a:r>
            <a:endParaRPr sz="2600">
              <a:latin typeface="Times New Roman"/>
              <a:cs typeface="Times New Roman"/>
            </a:endParaRPr>
          </a:p>
          <a:p>
            <a:pPr marL="622300" marR="5080" indent="-610235">
              <a:lnSpc>
                <a:spcPts val="2970"/>
              </a:lnSpc>
              <a:spcBef>
                <a:spcPts val="69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Mild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disproportions b /w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arch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length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tooth</a:t>
            </a:r>
            <a:r>
              <a:rPr dirty="0" sz="26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material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treated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by proximal</a:t>
            </a:r>
            <a:r>
              <a:rPr dirty="0" sz="2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stripping.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97305"/>
            <a:ext cx="8265795" cy="2148205"/>
          </a:xfrm>
          <a:prstGeom prst="rect"/>
        </p:spPr>
        <p:txBody>
          <a:bodyPr wrap="square" lIns="0" tIns="2324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dirty="0" sz="3200">
                <a:solidFill>
                  <a:srgbClr val="FFFFFF"/>
                </a:solidFill>
              </a:rPr>
              <a:t>ADVERSE</a:t>
            </a:r>
            <a:r>
              <a:rPr dirty="0" sz="3200" spc="-4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EFFECTS</a:t>
            </a:r>
            <a:endParaRPr sz="3200"/>
          </a:p>
          <a:p>
            <a:pPr marL="12700" marR="5080">
              <a:lnSpc>
                <a:spcPct val="145000"/>
              </a:lnSpc>
              <a:spcBef>
                <a:spcPts val="5"/>
              </a:spcBef>
            </a:pPr>
            <a:r>
              <a:rPr dirty="0" sz="3200">
                <a:solidFill>
                  <a:srgbClr val="FFFFFF"/>
                </a:solidFill>
              </a:rPr>
              <a:t>First (Dewel-1967), tendency of developing  anterior deep bite following loss </a:t>
            </a:r>
            <a:r>
              <a:rPr dirty="0" sz="3200" spc="5">
                <a:solidFill>
                  <a:srgbClr val="FFFFFF"/>
                </a:solidFill>
              </a:rPr>
              <a:t>of </a:t>
            </a:r>
            <a:r>
              <a:rPr dirty="0" sz="3200">
                <a:solidFill>
                  <a:srgbClr val="FFFFFF"/>
                </a:solidFill>
              </a:rPr>
              <a:t>posterior</a:t>
            </a:r>
            <a:r>
              <a:rPr dirty="0" sz="3200" spc="-14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teeth.</a:t>
            </a:r>
            <a:endParaRPr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7853"/>
            <a:ext cx="7825105" cy="1196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Second side </a:t>
            </a:r>
            <a:r>
              <a:rPr dirty="0" sz="3200" spc="5" b="1">
                <a:solidFill>
                  <a:srgbClr val="FFFFFF"/>
                </a:solidFill>
                <a:latin typeface="Times New Roman"/>
                <a:cs typeface="Times New Roman"/>
              </a:rPr>
              <a:t>effect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failure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premolars</a:t>
            </a:r>
            <a:r>
              <a:rPr dirty="0" sz="32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reach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their normal occlusal</a:t>
            </a:r>
            <a:r>
              <a:rPr dirty="0" sz="32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level.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2663"/>
            <a:ext cx="768794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2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Third </a:t>
            </a:r>
            <a:r>
              <a:rPr dirty="0" sz="3000" b="1">
                <a:solidFill>
                  <a:srgbClr val="FFFFFF"/>
                </a:solidFill>
                <a:latin typeface="Times New Roman"/>
                <a:cs typeface="Times New Roman"/>
              </a:rPr>
              <a:t>: Effect of Serial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Extraction has </a:t>
            </a:r>
            <a:r>
              <a:rPr dirty="0" sz="3000" spc="-10" b="1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facial  esthetics.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16851"/>
            <a:ext cx="8247380" cy="5019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250825" indent="-287020">
              <a:lnSpc>
                <a:spcPct val="12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600" spc="5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over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emphasis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on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straight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profile has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led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to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extraction 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of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teeth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in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mixed dentition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because the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lips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appear to be  prominent.</a:t>
            </a:r>
            <a:endParaRPr sz="26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20100"/>
              </a:lnSpc>
              <a:spcBef>
                <a:spcPts val="62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Its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normal for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lip line to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have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greater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convexity during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early  transitional stages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than it will have in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mature</a:t>
            </a:r>
            <a:r>
              <a:rPr dirty="0" sz="2600" spc="-3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dentition.</a:t>
            </a:r>
            <a:endParaRPr sz="2600">
              <a:latin typeface="Times New Roman"/>
              <a:cs typeface="Times New Roman"/>
            </a:endParaRPr>
          </a:p>
          <a:p>
            <a:pPr marL="299085" marR="114300" indent="-287020">
              <a:lnSpc>
                <a:spcPct val="120000"/>
              </a:lnSpc>
              <a:spcBef>
                <a:spcPts val="62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Lip fullness is </a:t>
            </a:r>
            <a:r>
              <a:rPr dirty="0" sz="2600" spc="5">
                <a:solidFill>
                  <a:srgbClr val="FCEADA"/>
                </a:solidFill>
                <a:latin typeface="Times New Roman"/>
                <a:cs typeface="Times New Roman"/>
              </a:rPr>
              <a:t>not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a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reliable criterion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for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extraction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in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early 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mixed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dentition.</a:t>
            </a:r>
            <a:endParaRPr sz="2600">
              <a:latin typeface="Times New Roman"/>
              <a:cs typeface="Times New Roman"/>
            </a:endParaRPr>
          </a:p>
          <a:p>
            <a:pPr marL="299085" marR="441959" indent="-287020">
              <a:lnSpc>
                <a:spcPct val="120000"/>
              </a:lnSpc>
              <a:spcBef>
                <a:spcPts val="63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600" spc="5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straight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profile must be viewed with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greater</a:t>
            </a:r>
            <a:r>
              <a:rPr dirty="0" sz="2600" spc="-1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concern  because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early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removal of premolars is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likely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to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cause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a  concave</a:t>
            </a:r>
            <a:r>
              <a:rPr dirty="0" sz="2600" spc="-4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profile.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880109"/>
            <a:ext cx="66973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Fourth : Nasal development is</a:t>
            </a:r>
            <a:r>
              <a:rPr dirty="0" sz="32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another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1806956"/>
            <a:ext cx="8499475" cy="47580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FFFFFF"/>
                </a:solidFill>
                <a:latin typeface="Times New Roman"/>
                <a:cs typeface="Times New Roman"/>
              </a:rPr>
              <a:t>unpredictable</a:t>
            </a:r>
            <a:r>
              <a:rPr dirty="0" sz="3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hazard</a:t>
            </a:r>
            <a:endParaRPr sz="3200">
              <a:latin typeface="Times New Roman"/>
              <a:cs typeface="Times New Roman"/>
            </a:endParaRPr>
          </a:p>
          <a:p>
            <a:pPr marL="413384" marR="5080" indent="-287020">
              <a:lnSpc>
                <a:spcPct val="190100"/>
              </a:lnSpc>
              <a:spcBef>
                <a:spcPts val="815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Unrestrained extraction will accentuate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nose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prominence  by reducing skeletal development in dental</a:t>
            </a:r>
            <a:r>
              <a:rPr dirty="0" sz="2800" spc="-2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area.</a:t>
            </a:r>
            <a:endParaRPr sz="2800">
              <a:latin typeface="Times New Roman"/>
              <a:cs typeface="Times New Roman"/>
            </a:endParaRPr>
          </a:p>
          <a:p>
            <a:pPr marL="413384" marR="83820" indent="-287020">
              <a:lnSpc>
                <a:spcPct val="1901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4140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Moreover growth of chin is unpredictable. If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growth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in  nose and chin 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exceeds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normal range a concave profile is  obtained.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12289" marR="5080" indent="-1430020">
              <a:lnSpc>
                <a:spcPct val="100000"/>
              </a:lnSpc>
              <a:spcBef>
                <a:spcPts val="100"/>
              </a:spcBef>
            </a:pPr>
            <a:r>
              <a:rPr dirty="0" spc="-390"/>
              <a:t>ADVANTAGES </a:t>
            </a:r>
            <a:r>
              <a:rPr dirty="0" spc="-290"/>
              <a:t>OF </a:t>
            </a:r>
            <a:r>
              <a:rPr dirty="0" spc="-409"/>
              <a:t>SERIAL  </a:t>
            </a:r>
            <a:r>
              <a:rPr dirty="0" spc="-385"/>
              <a:t>EXTRACTION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512"/>
            <a:ext cx="8058784" cy="4446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4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Removal of deciduous canines allow spontaneous alignment  of crowded incisors which simplify later appliance  treatment.</a:t>
            </a:r>
            <a:endParaRPr sz="2500">
              <a:latin typeface="Times New Roman"/>
              <a:cs typeface="Times New Roman"/>
            </a:endParaRPr>
          </a:p>
          <a:p>
            <a:pPr marL="355600" marR="412115" indent="-342900">
              <a:lnSpc>
                <a:spcPct val="140000"/>
              </a:lnSpc>
              <a:spcBef>
                <a:spcPts val="6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Extraction of first premolar before crowding allows  permanent canines to drift </a:t>
            </a:r>
            <a:r>
              <a:rPr dirty="0" sz="2500">
                <a:solidFill>
                  <a:srgbClr val="FFFFFF"/>
                </a:solidFill>
                <a:latin typeface="Times New Roman"/>
                <a:cs typeface="Times New Roman"/>
              </a:rPr>
              <a:t>into </a:t>
            </a: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natural alignment without  any</a:t>
            </a:r>
            <a:r>
              <a:rPr dirty="0" sz="25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appliance.</a:t>
            </a:r>
            <a:endParaRPr sz="2500">
              <a:latin typeface="Times New Roman"/>
              <a:cs typeface="Times New Roman"/>
            </a:endParaRPr>
          </a:p>
          <a:p>
            <a:pPr marL="355600" marR="154305" indent="-342900">
              <a:lnSpc>
                <a:spcPct val="140000"/>
              </a:lnSpc>
              <a:spcBef>
                <a:spcPts val="60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It lessens the period of future appliance therapy and cost of  treatment.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695" y="1234185"/>
            <a:ext cx="4725035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Selection of teeth for</a:t>
            </a:r>
            <a:r>
              <a:rPr dirty="0" sz="2700" spc="-1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extraction: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837385"/>
            <a:ext cx="8110855" cy="3684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When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should the teeth be</a:t>
            </a:r>
            <a:r>
              <a:rPr dirty="0" sz="2400" spc="-7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extracted?</a:t>
            </a:r>
            <a:endParaRPr sz="2400">
              <a:latin typeface="Times New Roman"/>
              <a:cs typeface="Times New Roman"/>
            </a:endParaRPr>
          </a:p>
          <a:p>
            <a:pPr marL="299085" marR="163830" indent="-287020">
              <a:lnSpc>
                <a:spcPct val="140000"/>
              </a:lnSpc>
              <a:spcBef>
                <a:spcPts val="58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Which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teeth should be extracted first, the deciduous canines</a:t>
            </a:r>
            <a:r>
              <a:rPr dirty="0" sz="2400" spc="-204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or  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1st molars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to allow early eruption of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permanent</a:t>
            </a:r>
            <a:r>
              <a:rPr dirty="0" sz="2400" spc="-9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teeth?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73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-30">
                <a:solidFill>
                  <a:srgbClr val="FCEADA"/>
                </a:solidFill>
                <a:latin typeface="Times New Roman"/>
                <a:cs typeface="Times New Roman"/>
              </a:rPr>
              <a:t>Will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 extractions prevent incisors and canines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form</a:t>
            </a:r>
            <a:r>
              <a:rPr dirty="0" sz="2400" spc="-1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assuming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150"/>
              </a:spcBef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positions of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extreme</a:t>
            </a:r>
            <a:r>
              <a:rPr dirty="0" sz="2400" spc="-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irregularity?</a:t>
            </a:r>
            <a:endParaRPr sz="2400">
              <a:latin typeface="Times New Roman"/>
              <a:cs typeface="Times New Roman"/>
            </a:endParaRPr>
          </a:p>
          <a:p>
            <a:pPr marL="299085" marR="881380" indent="-287020">
              <a:lnSpc>
                <a:spcPct val="140100"/>
              </a:lnSpc>
              <a:spcBef>
                <a:spcPts val="57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Is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it worth to intercept in early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mixed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dentition</a:t>
            </a:r>
            <a:r>
              <a:rPr dirty="0" sz="2400" spc="-18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crowding  instead of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waiting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till all 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permanent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teeth erupt</a:t>
            </a:r>
            <a:r>
              <a:rPr dirty="0" sz="2400" spc="-1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18159" y="6208775"/>
              <a:ext cx="8337042" cy="6492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3399" y="0"/>
              <a:ext cx="8308848" cy="6219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46759" y="1958339"/>
              <a:ext cx="2009393" cy="19972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1999" y="0"/>
              <a:ext cx="1981200" cy="19690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5559" y="1610867"/>
              <a:ext cx="2466593" cy="16497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00800" y="0"/>
              <a:ext cx="2438400" cy="16215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61759" y="6018279"/>
              <a:ext cx="2433066" cy="8397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77000" y="4267200"/>
              <a:ext cx="2404872" cy="17617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5760" y="5928355"/>
              <a:ext cx="2695194" cy="9296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0999" y="4114800"/>
              <a:ext cx="2667000" cy="18242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0977"/>
            <a:ext cx="7793990" cy="32689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46735" indent="-342900">
              <a:lnSpc>
                <a:spcPct val="100000"/>
              </a:lnSpc>
              <a:spcBef>
                <a:spcPts val="95"/>
              </a:spcBef>
            </a:pP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FACTORS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 DECIDING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OPTIMAL TIME  FOR </a:t>
            </a: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REMOVAL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OF TEETH</a:t>
            </a:r>
            <a:r>
              <a:rPr dirty="0" sz="2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solidFill>
                  <a:srgbClr val="FBD4B5"/>
                </a:solidFill>
                <a:latin typeface="Times New Roman"/>
                <a:cs typeface="Times New Roman"/>
              </a:rPr>
              <a:t>Effect </a:t>
            </a:r>
            <a:r>
              <a:rPr dirty="0" sz="2800">
                <a:solidFill>
                  <a:srgbClr val="FBD4B5"/>
                </a:solidFill>
                <a:latin typeface="Times New Roman"/>
                <a:cs typeface="Times New Roman"/>
              </a:rPr>
              <a:t>of </a:t>
            </a:r>
            <a:r>
              <a:rPr dirty="0" sz="2800" spc="-5">
                <a:solidFill>
                  <a:srgbClr val="FBD4B5"/>
                </a:solidFill>
                <a:latin typeface="Times New Roman"/>
                <a:cs typeface="Times New Roman"/>
              </a:rPr>
              <a:t>extraction </a:t>
            </a:r>
            <a:r>
              <a:rPr dirty="0" sz="2800">
                <a:solidFill>
                  <a:srgbClr val="FBD4B5"/>
                </a:solidFill>
                <a:latin typeface="Times New Roman"/>
                <a:cs typeface="Times New Roman"/>
              </a:rPr>
              <a:t>of </a:t>
            </a:r>
            <a:r>
              <a:rPr dirty="0" sz="2800" spc="-5">
                <a:solidFill>
                  <a:srgbClr val="FBD4B5"/>
                </a:solidFill>
                <a:latin typeface="Times New Roman"/>
                <a:cs typeface="Times New Roman"/>
              </a:rPr>
              <a:t>primary </a:t>
            </a:r>
            <a:r>
              <a:rPr dirty="0" sz="2800">
                <a:solidFill>
                  <a:srgbClr val="FBD4B5"/>
                </a:solidFill>
                <a:latin typeface="Times New Roman"/>
                <a:cs typeface="Times New Roman"/>
              </a:rPr>
              <a:t>tooth on the eruption  of its </a:t>
            </a:r>
            <a:r>
              <a:rPr dirty="0" sz="2800" spc="-5">
                <a:solidFill>
                  <a:srgbClr val="FBD4B5"/>
                </a:solidFill>
                <a:latin typeface="Times New Roman"/>
                <a:cs typeface="Times New Roman"/>
              </a:rPr>
              <a:t>permanent</a:t>
            </a:r>
            <a:r>
              <a:rPr dirty="0" sz="2800" spc="-1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BD4B5"/>
                </a:solidFill>
                <a:latin typeface="Times New Roman"/>
                <a:cs typeface="Times New Roman"/>
              </a:rPr>
              <a:t>successors.</a:t>
            </a:r>
            <a:endParaRPr sz="2800">
              <a:latin typeface="Times New Roman"/>
              <a:cs typeface="Times New Roman"/>
            </a:endParaRPr>
          </a:p>
          <a:p>
            <a:pPr marL="355600" marR="120777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BD4B5"/>
                </a:solidFill>
                <a:latin typeface="Times New Roman"/>
                <a:cs typeface="Times New Roman"/>
              </a:rPr>
              <a:t>The amount </a:t>
            </a:r>
            <a:r>
              <a:rPr dirty="0" sz="2800">
                <a:solidFill>
                  <a:srgbClr val="FBD4B5"/>
                </a:solidFill>
                <a:latin typeface="Times New Roman"/>
                <a:cs typeface="Times New Roman"/>
              </a:rPr>
              <a:t>of root </a:t>
            </a:r>
            <a:r>
              <a:rPr dirty="0" sz="2800" spc="-5">
                <a:solidFill>
                  <a:srgbClr val="FBD4B5"/>
                </a:solidFill>
                <a:latin typeface="Times New Roman"/>
                <a:cs typeface="Times New Roman"/>
              </a:rPr>
              <a:t>formation at </a:t>
            </a:r>
            <a:r>
              <a:rPr dirty="0" sz="2800">
                <a:solidFill>
                  <a:srgbClr val="FBD4B5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BD4B5"/>
                </a:solidFill>
                <a:latin typeface="Times New Roman"/>
                <a:cs typeface="Times New Roman"/>
              </a:rPr>
              <a:t>time of  </a:t>
            </a:r>
            <a:r>
              <a:rPr dirty="0" sz="2800" spc="-10">
                <a:solidFill>
                  <a:srgbClr val="FBD4B5"/>
                </a:solidFill>
                <a:latin typeface="Times New Roman"/>
                <a:cs typeface="Times New Roman"/>
              </a:rPr>
              <a:t>emergence.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BD4B5"/>
                </a:solidFill>
                <a:latin typeface="Times New Roman"/>
                <a:cs typeface="Times New Roman"/>
              </a:rPr>
              <a:t>The </a:t>
            </a:r>
            <a:r>
              <a:rPr dirty="0" sz="2800">
                <a:solidFill>
                  <a:srgbClr val="FBD4B5"/>
                </a:solidFill>
                <a:latin typeface="Times New Roman"/>
                <a:cs typeface="Times New Roman"/>
              </a:rPr>
              <a:t>length of </a:t>
            </a:r>
            <a:r>
              <a:rPr dirty="0" sz="2800" spc="-5">
                <a:solidFill>
                  <a:srgbClr val="FBD4B5"/>
                </a:solidFill>
                <a:latin typeface="Times New Roman"/>
                <a:cs typeface="Times New Roman"/>
              </a:rPr>
              <a:t>time </a:t>
            </a:r>
            <a:r>
              <a:rPr dirty="0" sz="2800">
                <a:solidFill>
                  <a:srgbClr val="FBD4B5"/>
                </a:solidFill>
                <a:latin typeface="Times New Roman"/>
                <a:cs typeface="Times New Roman"/>
              </a:rPr>
              <a:t>for root</a:t>
            </a:r>
            <a:r>
              <a:rPr dirty="0" sz="2800" spc="15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BD4B5"/>
                </a:solidFill>
                <a:latin typeface="Times New Roman"/>
                <a:cs typeface="Times New Roman"/>
              </a:rPr>
              <a:t>development.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19452"/>
            <a:ext cx="7589520" cy="4319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60325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Serial Extraction is a continuing program</a:t>
            </a:r>
            <a:r>
              <a:rPr dirty="0" sz="32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  orthodontic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guidance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over a period of 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4-5 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years.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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Serial Extraction is not sure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cut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procedure.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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Proper knowledge of anatomy of teeth and</a:t>
            </a:r>
            <a:r>
              <a:rPr dirty="0" sz="32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radiograph is a</a:t>
            </a: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must….…..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0557" y="458851"/>
            <a:ext cx="32639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0"/>
              <a:t>Important</a:t>
            </a:r>
            <a:r>
              <a:rPr dirty="0" spc="125"/>
              <a:t> </a:t>
            </a:r>
            <a:r>
              <a:rPr dirty="0" spc="-20"/>
              <a:t>note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5430" marR="5080" indent="71120">
              <a:lnSpc>
                <a:spcPct val="100000"/>
              </a:lnSpc>
              <a:spcBef>
                <a:spcPts val="100"/>
              </a:spcBef>
            </a:pPr>
            <a:r>
              <a:rPr dirty="0" spc="-385"/>
              <a:t>THREE </a:t>
            </a:r>
            <a:r>
              <a:rPr dirty="0" spc="-480"/>
              <a:t>STAGES </a:t>
            </a:r>
            <a:r>
              <a:rPr dirty="0" spc="-30"/>
              <a:t>IN </a:t>
            </a:r>
            <a:r>
              <a:rPr dirty="0" spc="-409"/>
              <a:t>SERIAL  </a:t>
            </a:r>
            <a:r>
              <a:rPr dirty="0" spc="-385"/>
              <a:t>EXTRACTION</a:t>
            </a:r>
            <a:r>
              <a:rPr dirty="0" spc="165"/>
              <a:t> </a:t>
            </a:r>
            <a:r>
              <a:rPr dirty="0" spc="-345"/>
              <a:t>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040" y="1520166"/>
            <a:ext cx="7932420" cy="215074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885"/>
              </a:spcBef>
              <a:buClr>
                <a:srgbClr val="000000"/>
              </a:buClr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Three 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stages in serial extraction</a:t>
            </a:r>
            <a:r>
              <a:rPr dirty="0" sz="32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imes New Roman"/>
                <a:cs typeface="Times New Roman"/>
              </a:rPr>
              <a:t>procedure:</a:t>
            </a:r>
            <a:endParaRPr sz="3200">
              <a:latin typeface="Times New Roman"/>
              <a:cs typeface="Times New Roman"/>
            </a:endParaRPr>
          </a:p>
          <a:p>
            <a:pPr lvl="1" marL="768985" indent="-2870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–"/>
              <a:tabLst>
                <a:tab pos="769620" algn="l"/>
              </a:tabLst>
            </a:pP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Removal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of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deciduous canines.</a:t>
            </a:r>
            <a:r>
              <a:rPr dirty="0" sz="2800" spc="-3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(c)</a:t>
            </a:r>
            <a:endParaRPr sz="2800">
              <a:latin typeface="Times New Roman"/>
              <a:cs typeface="Times New Roman"/>
            </a:endParaRPr>
          </a:p>
          <a:p>
            <a:pPr lvl="1" marL="768985" indent="-28702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pos="769620" algn="l"/>
              </a:tabLst>
            </a:pP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Removal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of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deciduous first molars.</a:t>
            </a:r>
            <a:r>
              <a:rPr dirty="0" sz="2800" spc="-1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(D)</a:t>
            </a:r>
            <a:endParaRPr sz="2800">
              <a:latin typeface="Times New Roman"/>
              <a:cs typeface="Times New Roman"/>
            </a:endParaRPr>
          </a:p>
          <a:p>
            <a:pPr lvl="1" marL="768985" indent="-28702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–"/>
              <a:tabLst>
                <a:tab pos="769620" algn="l"/>
                <a:tab pos="4311015" algn="l"/>
              </a:tabLst>
            </a:pP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Removal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of</a:t>
            </a:r>
            <a:r>
              <a:rPr dirty="0" sz="2800" spc="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erupting</a:t>
            </a:r>
            <a:r>
              <a:rPr dirty="0" sz="2800" spc="1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10">
                <a:solidFill>
                  <a:srgbClr val="FCEADA"/>
                </a:solidFill>
                <a:latin typeface="Times New Roman"/>
                <a:cs typeface="Times New Roman"/>
              </a:rPr>
              <a:t>1</a:t>
            </a:r>
            <a:r>
              <a:rPr dirty="0" baseline="25525" sz="2775" spc="15">
                <a:solidFill>
                  <a:srgbClr val="FCEADA"/>
                </a:solidFill>
                <a:latin typeface="Times New Roman"/>
                <a:cs typeface="Times New Roman"/>
              </a:rPr>
              <a:t>st	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premolars.(4)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12289" marR="5080" indent="-1330960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TECHNIQUES </a:t>
            </a:r>
            <a:r>
              <a:rPr dirty="0" spc="-290"/>
              <a:t>OF </a:t>
            </a:r>
            <a:r>
              <a:rPr dirty="0" spc="-409"/>
              <a:t>SERIAL  </a:t>
            </a:r>
            <a:r>
              <a:rPr dirty="0" spc="-385"/>
              <a:t>EXTRACTION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0166"/>
            <a:ext cx="7557134" cy="244538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25">
                <a:solidFill>
                  <a:srgbClr val="FFFFFF"/>
                </a:solidFill>
                <a:latin typeface="Times New Roman"/>
                <a:cs typeface="Times New Roman"/>
              </a:rPr>
              <a:t>Dewel’s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Method: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(CD4)</a:t>
            </a:r>
            <a:endParaRPr sz="32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There are 3 stages in Serial Extraction</a:t>
            </a:r>
            <a:r>
              <a:rPr dirty="0" sz="2800" spc="-2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Therapy:</a:t>
            </a:r>
            <a:endParaRPr sz="28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5">
                <a:solidFill>
                  <a:srgbClr val="FFC000"/>
                </a:solidFill>
                <a:latin typeface="Times New Roman"/>
                <a:cs typeface="Times New Roman"/>
              </a:rPr>
              <a:t>Removal </a:t>
            </a:r>
            <a:r>
              <a:rPr dirty="0" sz="2400">
                <a:solidFill>
                  <a:srgbClr val="FFC000"/>
                </a:solidFill>
                <a:latin typeface="Times New Roman"/>
                <a:cs typeface="Times New Roman"/>
              </a:rPr>
              <a:t>of deciduous</a:t>
            </a:r>
            <a:r>
              <a:rPr dirty="0" sz="2400" spc="-1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C000"/>
                </a:solidFill>
                <a:latin typeface="Times New Roman"/>
                <a:cs typeface="Times New Roman"/>
              </a:rPr>
              <a:t>canines:</a:t>
            </a:r>
            <a:endParaRPr sz="24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5">
                <a:solidFill>
                  <a:srgbClr val="FFC000"/>
                </a:solidFill>
                <a:latin typeface="Times New Roman"/>
                <a:cs typeface="Times New Roman"/>
              </a:rPr>
              <a:t>Removal </a:t>
            </a:r>
            <a:r>
              <a:rPr dirty="0" sz="2400">
                <a:solidFill>
                  <a:srgbClr val="FFC000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C000"/>
                </a:solidFill>
                <a:latin typeface="Times New Roman"/>
                <a:cs typeface="Times New Roman"/>
              </a:rPr>
              <a:t>first </a:t>
            </a:r>
            <a:r>
              <a:rPr dirty="0" sz="2400">
                <a:solidFill>
                  <a:srgbClr val="FFC000"/>
                </a:solidFill>
                <a:latin typeface="Times New Roman"/>
                <a:cs typeface="Times New Roman"/>
              </a:rPr>
              <a:t>deciduous </a:t>
            </a:r>
            <a:r>
              <a:rPr dirty="0" sz="2400" spc="-5">
                <a:solidFill>
                  <a:srgbClr val="FFC000"/>
                </a:solidFill>
                <a:latin typeface="Times New Roman"/>
                <a:cs typeface="Times New Roman"/>
              </a:rPr>
              <a:t>molars:</a:t>
            </a:r>
            <a:endParaRPr sz="24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5">
                <a:solidFill>
                  <a:srgbClr val="FFC000"/>
                </a:solidFill>
                <a:latin typeface="Times New Roman"/>
                <a:cs typeface="Times New Roman"/>
              </a:rPr>
              <a:t>Removal </a:t>
            </a:r>
            <a:r>
              <a:rPr dirty="0" sz="2400">
                <a:solidFill>
                  <a:srgbClr val="FFC000"/>
                </a:solidFill>
                <a:latin typeface="Times New Roman"/>
                <a:cs typeface="Times New Roman"/>
              </a:rPr>
              <a:t>of erupting</a:t>
            </a:r>
            <a:r>
              <a:rPr dirty="0" sz="2400" spc="-2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C000"/>
                </a:solidFill>
                <a:latin typeface="Times New Roman"/>
                <a:cs typeface="Times New Roman"/>
              </a:rPr>
              <a:t>premolars: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7295" y="1981200"/>
            <a:ext cx="3172968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4569" y="248793"/>
            <a:ext cx="6447155" cy="1367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11375" marR="5080" indent="-2099310">
              <a:lnSpc>
                <a:spcPct val="100000"/>
              </a:lnSpc>
              <a:spcBef>
                <a:spcPts val="100"/>
              </a:spcBef>
              <a:tabLst>
                <a:tab pos="2760345" algn="l"/>
              </a:tabLst>
            </a:pPr>
            <a:r>
              <a:rPr dirty="0" spc="-400"/>
              <a:t>REMOVAL	</a:t>
            </a:r>
            <a:r>
              <a:rPr dirty="0" spc="-290"/>
              <a:t>OF </a:t>
            </a:r>
            <a:r>
              <a:rPr dirty="0" spc="-325"/>
              <a:t>DECIDUOUS  </a:t>
            </a:r>
            <a:r>
              <a:rPr dirty="0" spc="-229"/>
              <a:t>CANINES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816049"/>
            <a:ext cx="4357370" cy="39039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"/>
              <a:tabLst>
                <a:tab pos="356235" algn="l"/>
                <a:tab pos="1774189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Extraction	8-9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yrs.</a:t>
            </a:r>
            <a:endParaRPr sz="2400">
              <a:latin typeface="Times New Roman"/>
              <a:cs typeface="Times New Roman"/>
            </a:endParaRPr>
          </a:p>
          <a:p>
            <a:pPr marL="355600" marR="321310" indent="-343535">
              <a:lnSpc>
                <a:spcPct val="150000"/>
              </a:lnSpc>
              <a:spcBef>
                <a:spcPts val="580"/>
              </a:spcBef>
              <a:buClr>
                <a:srgbClr val="000000"/>
              </a:buClr>
              <a:buFont typeface="Wingdings"/>
              <a:buChar char=""/>
              <a:tabLst>
                <a:tab pos="356235" algn="l"/>
                <a:tab pos="1694180" algn="l"/>
              </a:tabLst>
            </a:pP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permit	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eruption &amp;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optimal  alignment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lateral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incisors.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580"/>
              </a:spcBef>
              <a:buClr>
                <a:srgbClr val="000000"/>
              </a:buClr>
              <a:buFont typeface="Wingdings"/>
              <a:buChar char=""/>
              <a:tabLst>
                <a:tab pos="356235" algn="l"/>
                <a:tab pos="1437005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Prevent	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maxillary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incisor  in lingual cross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bite.</a:t>
            </a:r>
            <a:endParaRPr sz="2400">
              <a:latin typeface="Times New Roman"/>
              <a:cs typeface="Times New Roman"/>
            </a:endParaRPr>
          </a:p>
          <a:p>
            <a:pPr marL="355600" marR="207010" indent="-343535">
              <a:lnSpc>
                <a:spcPct val="150100"/>
              </a:lnSpc>
              <a:spcBef>
                <a:spcPts val="570"/>
              </a:spcBef>
              <a:buClr>
                <a:srgbClr val="000000"/>
              </a:buClr>
              <a:buFont typeface="Wingdings"/>
              <a:buChar char=""/>
              <a:tabLst>
                <a:tab pos="356235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Improvement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 the position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 central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incisor.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400" y="2362200"/>
            <a:ext cx="2819400" cy="3938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8585" y="458851"/>
            <a:ext cx="63874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966970" algn="l"/>
              </a:tabLst>
            </a:pPr>
            <a:r>
              <a:rPr dirty="0" spc="-245"/>
              <a:t>Removal  </a:t>
            </a:r>
            <a:r>
              <a:rPr dirty="0" spc="-150"/>
              <a:t>of</a:t>
            </a:r>
            <a:r>
              <a:rPr dirty="0" spc="-155"/>
              <a:t> </a:t>
            </a:r>
            <a:r>
              <a:rPr dirty="0" spc="-175"/>
              <a:t>primary</a:t>
            </a:r>
            <a:r>
              <a:rPr dirty="0" spc="229"/>
              <a:t> </a:t>
            </a:r>
            <a:r>
              <a:rPr dirty="0" spc="-310"/>
              <a:t>1</a:t>
            </a:r>
            <a:r>
              <a:rPr dirty="0" baseline="24904" sz="4350" spc="-465"/>
              <a:t>st	</a:t>
            </a:r>
            <a:r>
              <a:rPr dirty="0" sz="4400" spc="-185"/>
              <a:t>molars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866341"/>
            <a:ext cx="3872865" cy="3015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  <a:tab pos="1281430" algn="l"/>
              </a:tabLst>
            </a:pPr>
            <a:r>
              <a:rPr dirty="0" sz="2300">
                <a:solidFill>
                  <a:srgbClr val="FFFFFF"/>
                </a:solidFill>
                <a:latin typeface="Times New Roman"/>
                <a:cs typeface="Times New Roman"/>
              </a:rPr>
              <a:t>Permit	canine to drift</a:t>
            </a:r>
            <a:r>
              <a:rPr dirty="0" sz="23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FFFFFF"/>
                </a:solidFill>
                <a:latin typeface="Times New Roman"/>
                <a:cs typeface="Times New Roman"/>
              </a:rPr>
              <a:t>distally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300">
                <a:solidFill>
                  <a:srgbClr val="FFFFFF"/>
                </a:solidFill>
                <a:latin typeface="Times New Roman"/>
                <a:cs typeface="Times New Roman"/>
              </a:rPr>
              <a:t>into the extracted</a:t>
            </a:r>
            <a:r>
              <a:rPr dirty="0" sz="23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FFFFFF"/>
                </a:solidFill>
                <a:latin typeface="Times New Roman"/>
                <a:cs typeface="Times New Roman"/>
              </a:rPr>
              <a:t>space.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300">
                <a:solidFill>
                  <a:srgbClr val="FFFFFF"/>
                </a:solidFill>
                <a:latin typeface="Times New Roman"/>
                <a:cs typeface="Times New Roman"/>
              </a:rPr>
              <a:t>Earlier eruption of</a:t>
            </a:r>
            <a:r>
              <a:rPr dirty="0" sz="23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FFFFFF"/>
                </a:solidFill>
                <a:latin typeface="Times New Roman"/>
                <a:cs typeface="Times New Roman"/>
              </a:rPr>
              <a:t>premolars</a:t>
            </a:r>
            <a:endParaRPr sz="2300">
              <a:latin typeface="Times New Roman"/>
              <a:cs typeface="Times New Roman"/>
            </a:endParaRPr>
          </a:p>
          <a:p>
            <a:pPr marL="355600" marR="876300" indent="-342900">
              <a:lnSpc>
                <a:spcPct val="150000"/>
              </a:lnSpc>
              <a:spcBef>
                <a:spcPts val="900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300">
                <a:solidFill>
                  <a:srgbClr val="FFFFFF"/>
                </a:solidFill>
                <a:latin typeface="Times New Roman"/>
                <a:cs typeface="Times New Roman"/>
              </a:rPr>
              <a:t>Slight </a:t>
            </a:r>
            <a:r>
              <a:rPr dirty="0" sz="2300" spc="-5">
                <a:solidFill>
                  <a:srgbClr val="FFFFFF"/>
                </a:solidFill>
                <a:latin typeface="Times New Roman"/>
                <a:cs typeface="Times New Roman"/>
              </a:rPr>
              <a:t>improvement</a:t>
            </a:r>
            <a:r>
              <a:rPr dirty="0" sz="23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FFFFFF"/>
                </a:solidFill>
                <a:latin typeface="Times New Roman"/>
                <a:cs typeface="Times New Roman"/>
              </a:rPr>
              <a:t>in  anterior</a:t>
            </a:r>
            <a:r>
              <a:rPr dirty="0" sz="23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300">
                <a:solidFill>
                  <a:srgbClr val="FFFFFF"/>
                </a:solidFill>
                <a:latin typeface="Times New Roman"/>
                <a:cs typeface="Times New Roman"/>
              </a:rPr>
              <a:t>crowding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2631" y="4366258"/>
            <a:ext cx="1694687" cy="2447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0873" y="76911"/>
            <a:ext cx="5841365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22400" marR="5080" indent="-1410335">
              <a:lnSpc>
                <a:spcPct val="100000"/>
              </a:lnSpc>
              <a:spcBef>
                <a:spcPts val="105"/>
              </a:spcBef>
            </a:pPr>
            <a:r>
              <a:rPr dirty="0" spc="-400"/>
              <a:t>REMOVAL </a:t>
            </a:r>
            <a:r>
              <a:rPr dirty="0" spc="-290"/>
              <a:t>OF </a:t>
            </a:r>
            <a:r>
              <a:rPr dirty="0" spc="-335"/>
              <a:t>ERUPTING  </a:t>
            </a:r>
            <a:r>
              <a:rPr dirty="0" spc="-320"/>
              <a:t>PREMOLARS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79752"/>
            <a:ext cx="7927340" cy="39770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017269" indent="-342900">
              <a:lnSpc>
                <a:spcPct val="125099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erupting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premolar,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once out of gingival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margin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is  extracted.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25000"/>
              </a:lnSpc>
              <a:spcBef>
                <a:spcPts val="176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If it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carried out correctly and if timing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right it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most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exciting to see the bulging canine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eminences move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distally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on  their own into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premolar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extraction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sites.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Wingdings"/>
              <a:buChar char=""/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is more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frequently seen in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max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than in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man</a:t>
            </a:r>
            <a:r>
              <a:rPr dirty="0" sz="24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arch.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819">
                <a:latin typeface="Arial Black"/>
                <a:cs typeface="Arial Black"/>
              </a:rPr>
              <a:t>TWEED’S </a:t>
            </a:r>
            <a:r>
              <a:rPr dirty="0" spc="-810">
                <a:latin typeface="Arial Black"/>
                <a:cs typeface="Arial Black"/>
              </a:rPr>
              <a:t>SEQUENCE</a:t>
            </a:r>
            <a:r>
              <a:rPr dirty="0" spc="-235">
                <a:latin typeface="Arial Black"/>
                <a:cs typeface="Arial Black"/>
              </a:rPr>
              <a:t> </a:t>
            </a:r>
            <a:r>
              <a:rPr dirty="0" spc="-780">
                <a:latin typeface="Arial Black"/>
                <a:cs typeface="Arial Black"/>
              </a:rPr>
              <a:t>OF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pc="-385"/>
              <a:t>EXTRACTION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8036"/>
            <a:ext cx="8034020" cy="2959735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Sequence is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lvl="1" marL="756285" marR="162560" indent="-287020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At approximately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8 years all deciduous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1st molars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are  extracted. It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is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preferable to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maintain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in deciduous</a:t>
            </a:r>
            <a:r>
              <a:rPr dirty="0" sz="2400" spc="-16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canines  to retard eruption of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permanent</a:t>
            </a:r>
            <a:r>
              <a:rPr dirty="0" sz="2400" spc="-8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canines.</a:t>
            </a:r>
            <a:endParaRPr sz="2400">
              <a:latin typeface="Times New Roman"/>
              <a:cs typeface="Times New Roman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  <a:tab pos="3061335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4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–10 months following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extraction of deciduous 1st</a:t>
            </a:r>
            <a:r>
              <a:rPr dirty="0" sz="2400" spc="-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molars, 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1st premolar will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have erupted upto gingival level.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Do 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not extract</a:t>
            </a:r>
            <a:r>
              <a:rPr dirty="0" sz="2400" spc="-4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till</a:t>
            </a:r>
            <a:r>
              <a:rPr dirty="0" sz="2400" spc="-2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	crown are above the alveolar</a:t>
            </a:r>
            <a:r>
              <a:rPr dirty="0" sz="2400" spc="-9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bone.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622805"/>
            <a:ext cx="75514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CEADA"/>
                </a:solidFill>
                <a:latin typeface="Arial"/>
                <a:cs typeface="Arial"/>
              </a:rPr>
              <a:t>–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Extraction of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1st premolar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and deciduous canines should  be, done 4-6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months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prior to eruption of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permanent</a:t>
            </a:r>
            <a:r>
              <a:rPr dirty="0" sz="2400" spc="-1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canines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5214" y="245490"/>
            <a:ext cx="3434079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90"/>
              <a:t>ENUCLEATING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931291"/>
            <a:ext cx="7891780" cy="4836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95275">
              <a:lnSpc>
                <a:spcPct val="100000"/>
              </a:lnSpc>
              <a:spcBef>
                <a:spcPts val="95"/>
              </a:spcBef>
              <a:tabLst>
                <a:tab pos="4319270" algn="l"/>
              </a:tabLst>
            </a:pPr>
            <a:r>
              <a:rPr dirty="0" sz="2800" spc="-204">
                <a:solidFill>
                  <a:srgbClr val="FBD4B5"/>
                </a:solidFill>
                <a:latin typeface="Times New Roman"/>
                <a:cs typeface="Times New Roman"/>
              </a:rPr>
              <a:t>WEBER</a:t>
            </a:r>
            <a:r>
              <a:rPr dirty="0" sz="2800" spc="15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800" spc="-135">
                <a:solidFill>
                  <a:srgbClr val="FBD4B5"/>
                </a:solidFill>
                <a:latin typeface="Times New Roman"/>
                <a:cs typeface="Times New Roman"/>
              </a:rPr>
              <a:t>AND</a:t>
            </a:r>
            <a:r>
              <a:rPr dirty="0" sz="2800" spc="15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800" spc="-80">
                <a:solidFill>
                  <a:srgbClr val="FBD4B5"/>
                </a:solidFill>
                <a:latin typeface="Times New Roman"/>
                <a:cs typeface="Times New Roman"/>
              </a:rPr>
              <a:t>JOONDEPH	</a:t>
            </a:r>
            <a:r>
              <a:rPr dirty="0" sz="2800" spc="-25">
                <a:solidFill>
                  <a:srgbClr val="FBD4B5"/>
                </a:solidFill>
                <a:latin typeface="Times New Roman"/>
                <a:cs typeface="Times New Roman"/>
              </a:rPr>
              <a:t>IN</a:t>
            </a:r>
            <a:r>
              <a:rPr dirty="0" sz="2800" spc="135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800" spc="-215">
                <a:solidFill>
                  <a:srgbClr val="FBD4B5"/>
                </a:solidFill>
                <a:latin typeface="Times New Roman"/>
                <a:cs typeface="Times New Roman"/>
              </a:rPr>
              <a:t>1975</a:t>
            </a:r>
            <a:endParaRPr sz="2800">
              <a:latin typeface="Times New Roman"/>
              <a:cs typeface="Times New Roman"/>
            </a:endParaRPr>
          </a:p>
          <a:p>
            <a:pPr marL="393700" marR="5080" indent="-381635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In mandibular arch 3 usually erupts before </a:t>
            </a:r>
            <a:r>
              <a:rPr dirty="0" sz="2100" spc="5">
                <a:solidFill>
                  <a:srgbClr val="FFFFFF"/>
                </a:solidFill>
                <a:latin typeface="Times New Roman"/>
                <a:cs typeface="Times New Roman"/>
              </a:rPr>
              <a:t>4. </a:t>
            </a:r>
            <a:r>
              <a:rPr dirty="0" sz="2100" spc="-10">
                <a:solidFill>
                  <a:srgbClr val="FFFFFF"/>
                </a:solidFill>
                <a:latin typeface="Times New Roman"/>
                <a:cs typeface="Times New Roman"/>
              </a:rPr>
              <a:t>So </a:t>
            </a: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if it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found that the  3 is erupting labially then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premolar </a:t>
            </a:r>
            <a:r>
              <a:rPr dirty="0" sz="2100" spc="-10">
                <a:solidFill>
                  <a:srgbClr val="FFFFFF"/>
                </a:solidFill>
                <a:latin typeface="Times New Roman"/>
                <a:cs typeface="Times New Roman"/>
              </a:rPr>
              <a:t>may </a:t>
            </a: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be enucleated. (Diagnosis for  3 erupting labially – gingival recession of anterior and canine bulge  on labial</a:t>
            </a:r>
            <a:r>
              <a:rPr dirty="0" sz="21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surface).</a:t>
            </a:r>
            <a:endParaRPr sz="21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Advantages of</a:t>
            </a:r>
            <a:r>
              <a:rPr dirty="0" sz="20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enucleation:</a:t>
            </a:r>
            <a:endParaRPr sz="2000">
              <a:latin typeface="Times New Roman"/>
              <a:cs typeface="Times New Roman"/>
            </a:endParaRPr>
          </a:p>
          <a:p>
            <a:pPr lvl="1" marL="794385" marR="194945" indent="-381000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794385" algn="l"/>
                <a:tab pos="795020" algn="l"/>
              </a:tabLst>
            </a:pPr>
            <a:r>
              <a:rPr dirty="0" sz="1800" spc="-5">
                <a:solidFill>
                  <a:srgbClr val="FCEADA"/>
                </a:solidFill>
                <a:latin typeface="Times New Roman"/>
                <a:cs typeface="Times New Roman"/>
              </a:rPr>
              <a:t>Fewer visits </a:t>
            </a: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to the orthodontics therefore decrease in </a:t>
            </a:r>
            <a:r>
              <a:rPr dirty="0" sz="1800" spc="-5">
                <a:solidFill>
                  <a:srgbClr val="FCEADA"/>
                </a:solidFill>
                <a:latin typeface="Times New Roman"/>
                <a:cs typeface="Times New Roman"/>
              </a:rPr>
              <a:t>trauma </a:t>
            </a: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and </a:t>
            </a:r>
            <a:r>
              <a:rPr dirty="0" sz="1800" spc="-5">
                <a:solidFill>
                  <a:srgbClr val="FCEADA"/>
                </a:solidFill>
                <a:latin typeface="Times New Roman"/>
                <a:cs typeface="Times New Roman"/>
              </a:rPr>
              <a:t>emotional  </a:t>
            </a: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disturbance.</a:t>
            </a:r>
            <a:endParaRPr sz="1800">
              <a:latin typeface="Times New Roman"/>
              <a:cs typeface="Times New Roman"/>
            </a:endParaRPr>
          </a:p>
          <a:p>
            <a:pPr lvl="1" marL="794385" indent="-381635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94385" algn="l"/>
                <a:tab pos="795020" algn="l"/>
              </a:tabLst>
            </a:pPr>
            <a:r>
              <a:rPr dirty="0" sz="1800" spc="-5">
                <a:solidFill>
                  <a:srgbClr val="FCEADA"/>
                </a:solidFill>
                <a:latin typeface="Times New Roman"/>
                <a:cs typeface="Times New Roman"/>
              </a:rPr>
              <a:t>Fewer </a:t>
            </a: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follow up</a:t>
            </a:r>
            <a:r>
              <a:rPr dirty="0" sz="1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visits.</a:t>
            </a:r>
            <a:endParaRPr sz="1800">
              <a:latin typeface="Times New Roman"/>
              <a:cs typeface="Times New Roman"/>
            </a:endParaRPr>
          </a:p>
          <a:p>
            <a:pPr lvl="1" marL="794385" marR="146685" indent="-38100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94385" algn="l"/>
                <a:tab pos="795020" algn="l"/>
              </a:tabLst>
            </a:pP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In </a:t>
            </a:r>
            <a:r>
              <a:rPr dirty="0" sz="1800" spc="-5">
                <a:solidFill>
                  <a:srgbClr val="FCEADA"/>
                </a:solidFill>
                <a:latin typeface="Times New Roman"/>
                <a:cs typeface="Times New Roman"/>
              </a:rPr>
              <a:t>severe </a:t>
            </a: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maxillary anterior crowding and excessive protrusion,</a:t>
            </a:r>
            <a:r>
              <a:rPr dirty="0" sz="1800" spc="-8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enucleation  provides space for retraction of 1 and 2 proper eruption of</a:t>
            </a:r>
            <a:r>
              <a:rPr dirty="0" sz="1800" spc="-1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3.</a:t>
            </a:r>
            <a:endParaRPr sz="1800">
              <a:latin typeface="Times New Roman"/>
              <a:cs typeface="Times New Roman"/>
            </a:endParaRPr>
          </a:p>
          <a:p>
            <a:pPr lvl="1" marL="794385" indent="-38163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94385" algn="l"/>
                <a:tab pos="795020" algn="l"/>
              </a:tabLst>
            </a:pP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Retraction of 3</a:t>
            </a:r>
            <a:r>
              <a:rPr dirty="0" sz="1800" spc="-4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FCEADA"/>
                </a:solidFill>
                <a:latin typeface="Times New Roman"/>
                <a:cs typeface="Times New Roman"/>
              </a:rPr>
              <a:t>easier.</a:t>
            </a:r>
            <a:endParaRPr sz="1800">
              <a:latin typeface="Times New Roman"/>
              <a:cs typeface="Times New Roman"/>
            </a:endParaRPr>
          </a:p>
          <a:p>
            <a:pPr lvl="1" marL="794385" marR="633730" indent="-381000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94385" algn="l"/>
                <a:tab pos="795020" algn="l"/>
              </a:tabLst>
            </a:pP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In crowded high angle cases, enucleation especially of 5 causes</a:t>
            </a:r>
            <a:r>
              <a:rPr dirty="0" sz="1800" spc="-13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CEADA"/>
                </a:solidFill>
                <a:latin typeface="Times New Roman"/>
                <a:cs typeface="Times New Roman"/>
              </a:rPr>
              <a:t>mesial  </a:t>
            </a:r>
            <a:r>
              <a:rPr dirty="0" sz="1800">
                <a:solidFill>
                  <a:srgbClr val="FCEADA"/>
                </a:solidFill>
                <a:latin typeface="Times New Roman"/>
                <a:cs typeface="Times New Roman"/>
              </a:rPr>
              <a:t>migration of </a:t>
            </a:r>
            <a:r>
              <a:rPr dirty="0" sz="1800" spc="-5">
                <a:solidFill>
                  <a:srgbClr val="FCEADA"/>
                </a:solidFill>
                <a:latin typeface="Times New Roman"/>
                <a:cs typeface="Times New Roman"/>
              </a:rPr>
              <a:t>posterior</a:t>
            </a:r>
            <a:r>
              <a:rPr dirty="0" sz="1800" spc="-1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CEADA"/>
                </a:solidFill>
                <a:latin typeface="Times New Roman"/>
                <a:cs typeface="Times New Roman"/>
              </a:rPr>
              <a:t>segment.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8448" y="4267200"/>
            <a:ext cx="2811779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2242" y="4671441"/>
            <a:ext cx="15424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">
                <a:latin typeface="Arial"/>
                <a:cs typeface="Arial"/>
              </a:rPr>
              <a:t>Interceptive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8032" y="4221479"/>
            <a:ext cx="3345179" cy="1100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29654" y="4549267"/>
            <a:ext cx="1254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>
                <a:latin typeface="Arial"/>
                <a:cs typeface="Arial"/>
              </a:rPr>
              <a:t>C</a:t>
            </a:r>
            <a:r>
              <a:rPr dirty="0" sz="2400" spc="-175">
                <a:latin typeface="Arial"/>
                <a:cs typeface="Arial"/>
              </a:rPr>
              <a:t>o</a:t>
            </a:r>
            <a:r>
              <a:rPr dirty="0" sz="2400" spc="-85">
                <a:latin typeface="Arial"/>
                <a:cs typeface="Arial"/>
              </a:rPr>
              <a:t>rrecti</a:t>
            </a:r>
            <a:r>
              <a:rPr dirty="0" sz="2400" spc="-155">
                <a:latin typeface="Arial"/>
                <a:cs typeface="Arial"/>
              </a:rPr>
              <a:t>v</a:t>
            </a:r>
            <a:r>
              <a:rPr dirty="0" sz="2400" spc="-315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98292" y="1341119"/>
            <a:ext cx="2895600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52798" y="1668602"/>
            <a:ext cx="128206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0">
                <a:solidFill>
                  <a:srgbClr val="000000"/>
                </a:solidFill>
                <a:latin typeface="Arial"/>
                <a:cs typeface="Arial"/>
              </a:rPr>
              <a:t>Preventive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8292" y="2060448"/>
            <a:ext cx="2849880" cy="266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346" y="458851"/>
            <a:ext cx="78193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14"/>
              <a:t>JOONDEPH </a:t>
            </a:r>
            <a:r>
              <a:rPr dirty="0" spc="-200"/>
              <a:t>AND </a:t>
            </a:r>
            <a:r>
              <a:rPr dirty="0" spc="-420"/>
              <a:t>RIEDEL </a:t>
            </a:r>
            <a:r>
              <a:rPr dirty="0" spc="-30"/>
              <a:t>IN</a:t>
            </a:r>
            <a:r>
              <a:rPr dirty="0" spc="-10"/>
              <a:t> </a:t>
            </a:r>
            <a:r>
              <a:rPr dirty="0" spc="-320"/>
              <a:t>1976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3851" y="1501064"/>
            <a:ext cx="7933690" cy="5137150"/>
          </a:xfrm>
          <a:prstGeom prst="rect">
            <a:avLst/>
          </a:prstGeom>
        </p:spPr>
        <p:txBody>
          <a:bodyPr wrap="square" lIns="0" tIns="141605" rIns="0" bIns="0" rtlCol="0" vert="horz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1115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cases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where impaction of 5 is</a:t>
            </a:r>
            <a:r>
              <a:rPr dirty="0" sz="28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anticipated.</a:t>
            </a:r>
            <a:endParaRPr sz="2800">
              <a:latin typeface="Times New Roman"/>
              <a:cs typeface="Times New Roman"/>
            </a:endParaRPr>
          </a:p>
          <a:p>
            <a:pPr marL="546100" marR="260985" indent="-534035">
              <a:lnSpc>
                <a:spcPct val="110000"/>
              </a:lnSpc>
              <a:spcBef>
                <a:spcPts val="675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Early extraction of 5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be considered in patients  with,</a:t>
            </a:r>
            <a:endParaRPr sz="2800">
              <a:latin typeface="Times New Roman"/>
              <a:cs typeface="Times New Roman"/>
            </a:endParaRPr>
          </a:p>
          <a:p>
            <a:pPr lvl="1" marL="927100" marR="5080" indent="-457200">
              <a:lnSpc>
                <a:spcPct val="110100"/>
              </a:lnSpc>
              <a:spcBef>
                <a:spcPts val="605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Minimal crowding in anterior segment. Arch length deficiency  present in posterior</a:t>
            </a:r>
            <a:r>
              <a:rPr dirty="0" sz="22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segment.</a:t>
            </a:r>
            <a:endParaRPr sz="2200">
              <a:latin typeface="Times New Roman"/>
              <a:cs typeface="Times New Roman"/>
            </a:endParaRPr>
          </a:p>
          <a:p>
            <a:pPr lvl="1" marL="927100" marR="244475" indent="-457200">
              <a:lnSpc>
                <a:spcPct val="110000"/>
              </a:lnSpc>
              <a:spcBef>
                <a:spcPts val="530"/>
              </a:spcBef>
              <a:buFont typeface="Arial"/>
              <a:buChar char="–"/>
              <a:tabLst>
                <a:tab pos="927100" algn="l"/>
                <a:tab pos="927735" algn="l"/>
                <a:tab pos="3424554" algn="l"/>
              </a:tabLst>
            </a:pP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Presence</a:t>
            </a:r>
            <a:r>
              <a:rPr dirty="0" sz="2200" spc="3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of</a:t>
            </a:r>
            <a:r>
              <a:rPr dirty="0" sz="2200" spc="3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posterior	arch length deficiency and 7 and 8 are  </a:t>
            </a:r>
            <a:r>
              <a:rPr dirty="0" sz="2200" spc="-10">
                <a:solidFill>
                  <a:srgbClr val="FCEADA"/>
                </a:solidFill>
                <a:latin typeface="Times New Roman"/>
                <a:cs typeface="Times New Roman"/>
              </a:rPr>
              <a:t>mesially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positioned. The 6 cannot </a:t>
            </a:r>
            <a:r>
              <a:rPr dirty="0" sz="2200">
                <a:solidFill>
                  <a:srgbClr val="FCEADA"/>
                </a:solidFill>
                <a:latin typeface="Times New Roman"/>
                <a:cs typeface="Times New Roman"/>
              </a:rPr>
              <a:t>be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distilised without  impacting</a:t>
            </a:r>
            <a:r>
              <a:rPr dirty="0" sz="2200" spc="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7.</a:t>
            </a:r>
            <a:endParaRPr sz="2200">
              <a:latin typeface="Times New Roman"/>
              <a:cs typeface="Times New Roman"/>
            </a:endParaRPr>
          </a:p>
          <a:p>
            <a:pPr lvl="1" marL="927100" marR="146050" indent="-457200">
              <a:lnSpc>
                <a:spcPct val="110000"/>
              </a:lnSpc>
              <a:spcBef>
                <a:spcPts val="53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Absence </a:t>
            </a:r>
            <a:r>
              <a:rPr dirty="0" sz="2200">
                <a:solidFill>
                  <a:srgbClr val="FCEADA"/>
                </a:solidFill>
                <a:latin typeface="Times New Roman"/>
                <a:cs typeface="Times New Roman"/>
              </a:rPr>
              <a:t>of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skeletal or dental protrusion: The extraction of 5  allows maintenance of lower incisor antero posterior position  reducing the possibility of flattening of face by lingual  </a:t>
            </a:r>
            <a:r>
              <a:rPr dirty="0" sz="2200" spc="-10">
                <a:solidFill>
                  <a:srgbClr val="FCEADA"/>
                </a:solidFill>
                <a:latin typeface="Times New Roman"/>
                <a:cs typeface="Times New Roman"/>
              </a:rPr>
              <a:t>movement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of anterior</a:t>
            </a:r>
            <a:r>
              <a:rPr dirty="0" sz="2200" spc="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teeth.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0166"/>
            <a:ext cx="7614284" cy="2919095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Advantages:</a:t>
            </a:r>
            <a:endParaRPr sz="3200">
              <a:latin typeface="Times New Roman"/>
              <a:cs typeface="Times New Roman"/>
            </a:endParaRPr>
          </a:p>
          <a:p>
            <a:pPr lvl="1" marL="756285" marR="97790" indent="-287020">
              <a:lnSpc>
                <a:spcPct val="100000"/>
              </a:lnSpc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Limited lingual tipping of anterior segment,  therefore 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minimal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increase in curve of spee 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and 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overbite.</a:t>
            </a:r>
            <a:endParaRPr sz="2800">
              <a:latin typeface="Times New Roman"/>
              <a:cs typeface="Times New Roman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675"/>
              </a:spcBef>
              <a:buClr>
                <a:srgbClr val="FCEADA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A significant closure of space occurs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by</a:t>
            </a:r>
            <a:r>
              <a:rPr dirty="0" sz="2800" spc="-1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mesial  migration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of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6 and 7.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0166"/>
            <a:ext cx="7700009" cy="206502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Disadvantages:</a:t>
            </a:r>
            <a:endParaRPr sz="3200">
              <a:latin typeface="Times New Roman"/>
              <a:cs typeface="Times New Roman"/>
            </a:endParaRPr>
          </a:p>
          <a:p>
            <a:pPr lvl="1" marL="927100" indent="-457834">
              <a:lnSpc>
                <a:spcPct val="100000"/>
              </a:lnSpc>
              <a:spcBef>
                <a:spcPts val="680"/>
              </a:spcBef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Early extraction decision is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required.</a:t>
            </a:r>
            <a:endParaRPr sz="2800">
              <a:latin typeface="Times New Roman"/>
              <a:cs typeface="Times New Roman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675"/>
              </a:spcBef>
              <a:buClr>
                <a:srgbClr val="FCEADA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dirty="0"/>
              <a:t>	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Early extraction requires delicate 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surgical 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intervention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to preserve buccal 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and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lingual</a:t>
            </a:r>
            <a:r>
              <a:rPr dirty="0" sz="2800" spc="-8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bone.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05964" marR="5080" indent="-1861185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Treatment </a:t>
            </a:r>
            <a:r>
              <a:rPr dirty="0" spc="-80"/>
              <a:t>procedure </a:t>
            </a:r>
            <a:r>
              <a:rPr dirty="0" spc="-105"/>
              <a:t>in </a:t>
            </a:r>
            <a:r>
              <a:rPr dirty="0" spc="-285"/>
              <a:t>class I  </a:t>
            </a:r>
            <a:r>
              <a:rPr dirty="0" spc="-185"/>
              <a:t>malocclusion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1602"/>
            <a:ext cx="7499350" cy="4416425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5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Group</a:t>
            </a:r>
            <a:r>
              <a:rPr dirty="0" sz="24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Anterior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discrepancy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crowding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45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Group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 - Anterior discrepancy : Alveolodental</a:t>
            </a:r>
            <a:r>
              <a:rPr dirty="0" sz="2400" spc="-4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protrusion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Group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 - Middle discrepancy :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impacted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canine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Group D - Enucleation in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mandible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Group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 - Enucleation in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mandible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maxilla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Group F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 Alternative to</a:t>
            </a:r>
            <a:r>
              <a:rPr dirty="0" sz="2400" spc="-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enucleation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Group G -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Interproximal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stripping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  <a:tab pos="3028315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Group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H-</a:t>
            </a:r>
            <a:r>
              <a:rPr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congenital	absence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752600"/>
            <a:ext cx="692505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84915"/>
            <a:ext cx="7668259" cy="296545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marL="660400" indent="-34353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660400" algn="l"/>
                <a:tab pos="661035" algn="l"/>
              </a:tabLst>
            </a:pPr>
            <a:r>
              <a:rPr dirty="0" sz="2800" spc="-30" b="1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lvl="1" marL="1061085" indent="-287020">
              <a:lnSpc>
                <a:spcPct val="100000"/>
              </a:lnSpc>
              <a:spcBef>
                <a:spcPts val="595"/>
              </a:spcBef>
              <a:buFont typeface="Arial"/>
              <a:buChar char="–"/>
              <a:tabLst>
                <a:tab pos="1061720" algn="l"/>
              </a:tabLst>
            </a:pPr>
            <a:r>
              <a:rPr dirty="0" sz="2400" spc="-5" b="1">
                <a:solidFill>
                  <a:srgbClr val="FCEADA"/>
                </a:solidFill>
                <a:latin typeface="Times New Roman"/>
                <a:cs typeface="Times New Roman"/>
              </a:rPr>
              <a:t>Class I treatment </a:t>
            </a:r>
            <a:r>
              <a:rPr dirty="0" sz="2400" b="1">
                <a:solidFill>
                  <a:srgbClr val="FCEADA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lvl="2" marL="1460500" indent="-229235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1461135" algn="l"/>
              </a:tabLst>
            </a:pP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Group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A : </a:t>
            </a: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Anterior </a:t>
            </a:r>
            <a:r>
              <a:rPr dirty="0" sz="2800" spc="-10" b="1">
                <a:solidFill>
                  <a:srgbClr val="FFC000"/>
                </a:solidFill>
                <a:latin typeface="Carlito"/>
                <a:cs typeface="Carlito"/>
              </a:rPr>
              <a:t>discrepancy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:</a:t>
            </a:r>
            <a:r>
              <a:rPr dirty="0" sz="2800" spc="135" b="1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Crowding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2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600200"/>
            <a:ext cx="7848600" cy="4927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783082"/>
            <a:ext cx="12001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Step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447800"/>
            <a:ext cx="7188708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706882"/>
            <a:ext cx="13131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Step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III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57199" y="762000"/>
              <a:ext cx="7074408" cy="2971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16124" y="4267198"/>
              <a:ext cx="6627876" cy="2590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83540" y="249123"/>
            <a:ext cx="135826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8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IV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5356047"/>
            <a:ext cx="124523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9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V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2438400"/>
            <a:ext cx="74676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696213"/>
            <a:ext cx="8115300" cy="1591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05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461135" algn="l"/>
              </a:tabLst>
            </a:pP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Group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B : </a:t>
            </a: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Anterior </a:t>
            </a:r>
            <a:r>
              <a:rPr dirty="0" sz="2800" spc="-10" b="1">
                <a:solidFill>
                  <a:srgbClr val="FFC000"/>
                </a:solidFill>
                <a:latin typeface="Carlito"/>
                <a:cs typeface="Carlito"/>
              </a:rPr>
              <a:t>discrepancy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: </a:t>
            </a: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Alveoldental  </a:t>
            </a:r>
            <a:r>
              <a:rPr dirty="0" sz="2800" spc="-10" b="1">
                <a:solidFill>
                  <a:srgbClr val="FFC000"/>
                </a:solidFill>
                <a:latin typeface="Carlito"/>
                <a:cs typeface="Carlito"/>
              </a:rPr>
              <a:t>protrusion.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dirty="0" sz="3200" spc="-5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1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799" y="2057400"/>
            <a:ext cx="7796783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706882"/>
            <a:ext cx="12001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Step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233" y="2503932"/>
            <a:ext cx="8201469" cy="803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09599" y="914400"/>
              <a:ext cx="7895844" cy="3810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495800" y="4876800"/>
              <a:ext cx="4088892" cy="182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83540" y="249123"/>
            <a:ext cx="131318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8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III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794" y="5508447"/>
            <a:ext cx="135826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9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IV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2133600"/>
            <a:ext cx="7252716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543813"/>
            <a:ext cx="7448550" cy="1362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84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384935" algn="l"/>
              </a:tabLst>
            </a:pP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Group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C : </a:t>
            </a:r>
            <a:r>
              <a:rPr dirty="0" sz="2800" spc="-10" b="1">
                <a:solidFill>
                  <a:srgbClr val="FFC000"/>
                </a:solidFill>
                <a:latin typeface="Carlito"/>
                <a:cs typeface="Carlito"/>
              </a:rPr>
              <a:t>Middle discrepancy </a:t>
            </a:r>
            <a:r>
              <a:rPr dirty="0" sz="2800" spc="-165" b="1">
                <a:solidFill>
                  <a:srgbClr val="FFC000"/>
                </a:solidFill>
                <a:latin typeface="Arial"/>
                <a:cs typeface="Arial"/>
              </a:rPr>
              <a:t>– </a:t>
            </a:r>
            <a:r>
              <a:rPr dirty="0" sz="2800" spc="-10" b="1">
                <a:solidFill>
                  <a:srgbClr val="FFC000"/>
                </a:solidFill>
                <a:latin typeface="Carlito"/>
                <a:cs typeface="Carlito"/>
              </a:rPr>
              <a:t>Impacted  canines: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ts val="3810"/>
              </a:lnSpc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2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799" y="1371600"/>
            <a:ext cx="79248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706882"/>
            <a:ext cx="12001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Step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85799" y="990600"/>
              <a:ext cx="7467600" cy="3276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657600" y="4648198"/>
              <a:ext cx="5306567" cy="2209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83540" y="478282"/>
            <a:ext cx="131318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9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III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6394" y="4898212"/>
            <a:ext cx="135826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8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IV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2209800"/>
            <a:ext cx="7876032" cy="410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540" y="543813"/>
            <a:ext cx="7042150" cy="1388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081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308735" algn="l"/>
              </a:tabLst>
            </a:pP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Group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D : Enucleation in the</a:t>
            </a:r>
            <a:r>
              <a:rPr dirty="0" sz="2800" spc="45" b="1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dirty="0" sz="2800" spc="-10" b="1">
                <a:solidFill>
                  <a:srgbClr val="FFC000"/>
                </a:solidFill>
                <a:latin typeface="Carlito"/>
                <a:cs typeface="Carlito"/>
              </a:rPr>
              <a:t>mandible: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2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9" y="1828800"/>
            <a:ext cx="8058911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706882"/>
            <a:ext cx="12001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Step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04799" y="914400"/>
              <a:ext cx="7853172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038855" y="4495798"/>
              <a:ext cx="5647944" cy="23621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83540" y="402082"/>
            <a:ext cx="135826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9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IV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4593412"/>
            <a:ext cx="124523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8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V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438400"/>
            <a:ext cx="76200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1001013"/>
            <a:ext cx="7414895" cy="12865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84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384935" algn="l"/>
              </a:tabLst>
            </a:pP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Group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E : Enucleation of </a:t>
            </a: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1st premolars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in  </a:t>
            </a: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maxilla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and</a:t>
            </a:r>
            <a:r>
              <a:rPr dirty="0" sz="2800" spc="40" b="1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dirty="0" sz="2800" spc="-10" b="1">
                <a:solidFill>
                  <a:srgbClr val="FFC000"/>
                </a:solidFill>
                <a:latin typeface="Carlito"/>
                <a:cs typeface="Carlito"/>
              </a:rPr>
              <a:t>mandible: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ts val="3210"/>
              </a:lnSpc>
            </a:pPr>
            <a:r>
              <a:rPr dirty="0" sz="3200" spc="-5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1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459480" y="4495800"/>
              <a:ext cx="5455920" cy="2133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85799" y="1143000"/>
              <a:ext cx="6934200" cy="304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83540" y="706882"/>
            <a:ext cx="120015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9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II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3994" y="5051297"/>
            <a:ext cx="131318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9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III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999" y="2286000"/>
            <a:ext cx="80010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540" y="772413"/>
            <a:ext cx="7767320" cy="1388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15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2135" algn="l"/>
              </a:tabLst>
            </a:pP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Group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F : An </a:t>
            </a:r>
            <a:r>
              <a:rPr dirty="0" sz="2800" spc="-15" b="1">
                <a:solidFill>
                  <a:srgbClr val="FFC000"/>
                </a:solidFill>
                <a:latin typeface="Carlito"/>
                <a:cs typeface="Carlito"/>
              </a:rPr>
              <a:t>alternative to </a:t>
            </a:r>
            <a:r>
              <a:rPr dirty="0" sz="2800" spc="-10" b="1">
                <a:solidFill>
                  <a:srgbClr val="FFC000"/>
                </a:solidFill>
                <a:latin typeface="Carlito"/>
                <a:cs typeface="Carlito"/>
              </a:rPr>
              <a:t>enucleation</a:t>
            </a:r>
            <a:r>
              <a:rPr dirty="0" sz="2800" spc="145" b="1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2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0697"/>
            <a:ext cx="5173345" cy="500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Definitions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Indications of interceptive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orthodontics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Steps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 interceptive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orthodontics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Serial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extraction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6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Myofunctional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appliances</a:t>
            </a:r>
            <a:endParaRPr sz="2400">
              <a:latin typeface="Times New Roman"/>
              <a:cs typeface="Times New Roman"/>
            </a:endParaRPr>
          </a:p>
          <a:p>
            <a:pPr lvl="1" marL="756285" indent="-287020">
              <a:lnSpc>
                <a:spcPts val="2160"/>
              </a:lnSpc>
              <a:buFont typeface="Wingdings"/>
              <a:buChar char=""/>
              <a:tabLst>
                <a:tab pos="756920" algn="l"/>
              </a:tabLst>
            </a:pP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Oral</a:t>
            </a:r>
            <a:r>
              <a:rPr dirty="0" sz="2000" spc="-3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screens</a:t>
            </a:r>
            <a:endParaRPr sz="2000">
              <a:latin typeface="Times New Roman"/>
              <a:cs typeface="Times New Roman"/>
            </a:endParaRPr>
          </a:p>
          <a:p>
            <a:pPr lvl="1" marL="756285" indent="-287020">
              <a:lnSpc>
                <a:spcPts val="2160"/>
              </a:lnSpc>
              <a:buFont typeface="Wingdings"/>
              <a:buChar char=""/>
              <a:tabLst>
                <a:tab pos="756920" algn="l"/>
              </a:tabLst>
            </a:pP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Activator</a:t>
            </a:r>
            <a:endParaRPr sz="2000">
              <a:latin typeface="Times New Roman"/>
              <a:cs typeface="Times New Roman"/>
            </a:endParaRPr>
          </a:p>
          <a:p>
            <a:pPr lvl="1" marL="756285" indent="-287020">
              <a:lnSpc>
                <a:spcPts val="2160"/>
              </a:lnSpc>
              <a:buFont typeface="Wingdings"/>
              <a:buChar char=""/>
              <a:tabLst>
                <a:tab pos="756920" algn="l"/>
              </a:tabLst>
            </a:pP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Bionator</a:t>
            </a:r>
            <a:endParaRPr sz="2000">
              <a:latin typeface="Times New Roman"/>
              <a:cs typeface="Times New Roman"/>
            </a:endParaRPr>
          </a:p>
          <a:p>
            <a:pPr lvl="1" marL="756285" indent="-287020">
              <a:lnSpc>
                <a:spcPts val="2160"/>
              </a:lnSpc>
              <a:buFont typeface="Wingdings"/>
              <a:buChar char=""/>
              <a:tabLst>
                <a:tab pos="756920" algn="l"/>
              </a:tabLst>
            </a:pPr>
            <a:r>
              <a:rPr dirty="0" sz="2000" spc="-35">
                <a:solidFill>
                  <a:srgbClr val="FCEADA"/>
                </a:solidFill>
                <a:latin typeface="Times New Roman"/>
                <a:cs typeface="Times New Roman"/>
              </a:rPr>
              <a:t>Twin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block</a:t>
            </a:r>
            <a:r>
              <a:rPr dirty="0" sz="2000" spc="1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appliance</a:t>
            </a:r>
            <a:endParaRPr sz="2000">
              <a:latin typeface="Times New Roman"/>
              <a:cs typeface="Times New Roman"/>
            </a:endParaRPr>
          </a:p>
          <a:p>
            <a:pPr lvl="1" marL="756285" indent="-287020">
              <a:lnSpc>
                <a:spcPts val="2160"/>
              </a:lnSpc>
              <a:buFont typeface="Wingdings"/>
              <a:buChar char=""/>
              <a:tabLst>
                <a:tab pos="756920" algn="l"/>
              </a:tabLst>
            </a:pP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Herbst</a:t>
            </a:r>
            <a:r>
              <a:rPr dirty="0" sz="2000" spc="-4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appliance</a:t>
            </a:r>
            <a:endParaRPr sz="2000">
              <a:latin typeface="Times New Roman"/>
              <a:cs typeface="Times New Roman"/>
            </a:endParaRPr>
          </a:p>
          <a:p>
            <a:pPr lvl="1" marL="756285" indent="-287020">
              <a:lnSpc>
                <a:spcPts val="2135"/>
              </a:lnSpc>
              <a:buFont typeface="Wingdings"/>
              <a:buChar char=""/>
              <a:tabLst>
                <a:tab pos="756920" algn="l"/>
              </a:tabLst>
            </a:pP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Jasper</a:t>
            </a:r>
            <a:r>
              <a:rPr dirty="0" sz="2000" spc="-3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CEADA"/>
                </a:solidFill>
                <a:latin typeface="Times New Roman"/>
                <a:cs typeface="Times New Roman"/>
              </a:rPr>
              <a:t>jumper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Pre orthodontic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trainer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exercises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Removal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soft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/ hard tissue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barriers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Conclusion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References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6026" y="458851"/>
            <a:ext cx="26308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15"/>
              <a:t>CONTENTS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999" y="1905000"/>
            <a:ext cx="8305800" cy="4370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706882"/>
            <a:ext cx="12001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Step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9" y="1676400"/>
            <a:ext cx="8127492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706882"/>
            <a:ext cx="13131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Step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III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28599" y="914400"/>
              <a:ext cx="787908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907536" y="4419600"/>
              <a:ext cx="5236464" cy="2133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83540" y="402082"/>
            <a:ext cx="131318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9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III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8942" y="4543171"/>
            <a:ext cx="135890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Step</a:t>
            </a:r>
            <a:r>
              <a:rPr dirty="0" sz="3200" spc="-9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BD4B5"/>
                </a:solidFill>
                <a:latin typeface="Arial"/>
                <a:cs typeface="Arial"/>
              </a:rPr>
              <a:t>IV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394" y="238455"/>
            <a:ext cx="394207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 b="1">
                <a:solidFill>
                  <a:srgbClr val="FFC000"/>
                </a:solidFill>
                <a:latin typeface="Carlito"/>
                <a:cs typeface="Carlito"/>
              </a:rPr>
              <a:t>Interproximal </a:t>
            </a:r>
            <a:r>
              <a:rPr dirty="0" sz="2800" spc="-10" b="1">
                <a:solidFill>
                  <a:srgbClr val="FFC000"/>
                </a:solidFill>
                <a:latin typeface="Carlito"/>
                <a:cs typeface="Carlito"/>
              </a:rPr>
              <a:t>reduction</a:t>
            </a:r>
            <a:r>
              <a:rPr dirty="0" sz="2800" spc="25" b="1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dirty="0" sz="2800" spc="-5" b="1">
                <a:solidFill>
                  <a:srgbClr val="FFC000"/>
                </a:solidFill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447800"/>
            <a:ext cx="8341359" cy="5257800"/>
            <a:chOff x="457200" y="1447800"/>
            <a:chExt cx="8341359" cy="5257800"/>
          </a:xfrm>
        </p:grpSpPr>
        <p:sp>
          <p:nvSpPr>
            <p:cNvPr id="4" name="object 4"/>
            <p:cNvSpPr/>
            <p:nvPr/>
          </p:nvSpPr>
          <p:spPr>
            <a:xfrm>
              <a:off x="954023" y="4419600"/>
              <a:ext cx="3390900" cy="228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876800" y="4419600"/>
              <a:ext cx="3393948" cy="2286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05400" y="1447800"/>
              <a:ext cx="3692652" cy="2514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200" y="1447800"/>
              <a:ext cx="3622548" cy="2514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38325"/>
            <a:ext cx="6611620" cy="2075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Maxillary , mandibular lingual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arches.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05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Fixed or fixed removable head</a:t>
            </a:r>
            <a:r>
              <a:rPr dirty="0" sz="3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gears.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05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Removable Hawley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appliance.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5985" y="253110"/>
            <a:ext cx="795591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0"/>
              </a:spcBef>
            </a:pPr>
            <a:r>
              <a:rPr dirty="0" sz="3600" spc="-254"/>
              <a:t>ORTHODONTIC </a:t>
            </a:r>
            <a:r>
              <a:rPr dirty="0" sz="3600" spc="-250"/>
              <a:t>APPLIANCES </a:t>
            </a:r>
            <a:r>
              <a:rPr dirty="0" sz="3600" spc="-295"/>
              <a:t>USED </a:t>
            </a:r>
            <a:r>
              <a:rPr dirty="0" sz="3600" spc="-265"/>
              <a:t>WITH  </a:t>
            </a:r>
            <a:r>
              <a:rPr dirty="0" sz="3600" spc="-340"/>
              <a:t>SERIAL </a:t>
            </a:r>
            <a:r>
              <a:rPr dirty="0" sz="3600" spc="-315"/>
              <a:t>EXTRACTION</a:t>
            </a:r>
            <a:r>
              <a:rPr dirty="0" sz="3600" spc="125"/>
              <a:t> </a:t>
            </a:r>
            <a:r>
              <a:rPr dirty="0" sz="3600" spc="-280"/>
              <a:t>PROCEDURE.</a:t>
            </a:r>
            <a:endParaRPr sz="36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40" y="679450"/>
            <a:ext cx="7840980" cy="500126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96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Mandibular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lingual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arch:</a:t>
            </a:r>
            <a:endParaRPr sz="2400">
              <a:latin typeface="Arial"/>
              <a:cs typeface="Arial"/>
            </a:endParaRPr>
          </a:p>
          <a:p>
            <a:pPr marL="76200" marR="344170">
              <a:lnSpc>
                <a:spcPct val="130000"/>
              </a:lnSpc>
              <a:buClr>
                <a:srgbClr val="000000"/>
              </a:buClr>
              <a:buSzPct val="95833"/>
              <a:buFont typeface="Wingdings"/>
              <a:buChar char=""/>
              <a:tabLst>
                <a:tab pos="319405" algn="l"/>
              </a:tabLst>
            </a:pP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Severe crowding, preventive lingual collapse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of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lower  incisors</a:t>
            </a:r>
            <a:endParaRPr sz="2400">
              <a:latin typeface="Arial"/>
              <a:cs typeface="Arial"/>
            </a:endParaRPr>
          </a:p>
          <a:p>
            <a:pPr marL="318770" indent="-243204">
              <a:lnSpc>
                <a:spcPct val="100000"/>
              </a:lnSpc>
              <a:spcBef>
                <a:spcPts val="869"/>
              </a:spcBef>
              <a:buClr>
                <a:srgbClr val="000000"/>
              </a:buClr>
              <a:buSzPct val="95833"/>
              <a:buFont typeface="Wingdings"/>
              <a:buChar char=""/>
              <a:tabLst>
                <a:tab pos="319405" algn="l"/>
                <a:tab pos="4488180" algn="l"/>
              </a:tabLst>
            </a:pP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Prevents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the mesial</a:t>
            </a:r>
            <a:r>
              <a:rPr dirty="0" sz="2400" spc="5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tipping</a:t>
            </a:r>
            <a:r>
              <a:rPr dirty="0" sz="2400" spc="2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of	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lower Perm 1</a:t>
            </a:r>
            <a:r>
              <a:rPr dirty="0" baseline="24305" sz="2400" spc="-7">
                <a:solidFill>
                  <a:srgbClr val="FBD4B5"/>
                </a:solidFill>
                <a:latin typeface="Arial"/>
                <a:cs typeface="Arial"/>
              </a:rPr>
              <a:t>st</a:t>
            </a:r>
            <a:r>
              <a:rPr dirty="0" baseline="24305" sz="2400" spc="33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molars.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7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208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Nance palatal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arch:</a:t>
            </a:r>
            <a:endParaRPr sz="2400">
              <a:latin typeface="Arial"/>
              <a:cs typeface="Arial"/>
            </a:endParaRPr>
          </a:p>
          <a:p>
            <a:pPr marL="318770" indent="-243204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SzPct val="95833"/>
              <a:buFont typeface="Wingdings"/>
              <a:buChar char=""/>
              <a:tabLst>
                <a:tab pos="319405" algn="l"/>
                <a:tab pos="4338320" algn="l"/>
              </a:tabLst>
            </a:pP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Prevents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mesial</a:t>
            </a:r>
            <a:r>
              <a:rPr dirty="0" sz="2400" spc="2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migration</a:t>
            </a:r>
            <a:r>
              <a:rPr dirty="0" sz="2400" spc="20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of	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maxillary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Perm </a:t>
            </a:r>
            <a:r>
              <a:rPr dirty="0" sz="2400" spc="-15">
                <a:solidFill>
                  <a:srgbClr val="FBD4B5"/>
                </a:solidFill>
                <a:latin typeface="Arial"/>
                <a:cs typeface="Arial"/>
              </a:rPr>
              <a:t>1</a:t>
            </a:r>
            <a:r>
              <a:rPr dirty="0" baseline="24305" sz="2400" spc="-22">
                <a:solidFill>
                  <a:srgbClr val="FBD4B5"/>
                </a:solidFill>
                <a:latin typeface="Arial"/>
                <a:cs typeface="Arial"/>
              </a:rPr>
              <a:t>st</a:t>
            </a:r>
            <a:r>
              <a:rPr dirty="0" baseline="24305" sz="2400" spc="359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Molars</a:t>
            </a:r>
            <a:endParaRPr sz="2400">
              <a:latin typeface="Arial"/>
              <a:cs typeface="Arial"/>
            </a:endParaRPr>
          </a:p>
          <a:p>
            <a:pPr marL="76200" marR="107314">
              <a:lnSpc>
                <a:spcPct val="130000"/>
              </a:lnSpc>
              <a:spcBef>
                <a:spcPts val="575"/>
              </a:spcBef>
              <a:buClr>
                <a:srgbClr val="000000"/>
              </a:buClr>
              <a:buSzPct val="95833"/>
              <a:buFont typeface="Wingdings"/>
              <a:buChar char=""/>
              <a:tabLst>
                <a:tab pos="319405" algn="l"/>
                <a:tab pos="1004569" algn="l"/>
                <a:tab pos="1346835" algn="l"/>
                <a:tab pos="1778635" algn="l"/>
              </a:tabLst>
            </a:pP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In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end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end molar relation.– Nance palatal arch holds 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the	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maxillary molars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&amp;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allows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mandi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molars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migrate 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mesially	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=	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class </a:t>
            </a:r>
            <a:r>
              <a:rPr dirty="0" sz="2400">
                <a:solidFill>
                  <a:srgbClr val="FBD4B5"/>
                </a:solidFill>
                <a:latin typeface="Arial"/>
                <a:cs typeface="Arial"/>
              </a:rPr>
              <a:t>I</a:t>
            </a:r>
            <a:r>
              <a:rPr dirty="0" sz="2400" spc="5">
                <a:solidFill>
                  <a:srgbClr val="FBD4B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Arial"/>
                <a:cs typeface="Arial"/>
              </a:rPr>
              <a:t>relation.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15744"/>
            <a:ext cx="7838440" cy="242252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Hawley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appliance: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Reduce the excessive overjet, overbite, align rotated</a:t>
            </a:r>
            <a:r>
              <a:rPr dirty="0" sz="2400" spc="-14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incisors.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3850">
              <a:latin typeface="Times New Roman"/>
              <a:cs typeface="Times New Roman"/>
            </a:endParaRPr>
          </a:p>
          <a:p>
            <a:pPr marL="355600" marR="564515" indent="-342900">
              <a:lnSpc>
                <a:spcPct val="115100"/>
              </a:lnSpc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Limited only for tipping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movements,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cannot control</a:t>
            </a:r>
            <a:r>
              <a:rPr dirty="0" sz="2400" spc="-8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root  positioning in all planes of</a:t>
            </a:r>
            <a:r>
              <a:rPr dirty="0" sz="2400" spc="-55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space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951552"/>
            <a:ext cx="3116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dirty="0" sz="24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mechanotherapy: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2133"/>
            <a:ext cx="7298690" cy="412369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Closure of Residual Xn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spaces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Improvement in axial</a:t>
            </a: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inclination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Correction of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rotation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Correction of Midline</a:t>
            </a:r>
            <a:r>
              <a:rPr dirty="0" sz="3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discrepancy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Correction of residual overbite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overjet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Correction of cross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bites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Improvement in arch</a:t>
            </a:r>
            <a:r>
              <a:rPr dirty="0" sz="3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form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8161" y="458851"/>
            <a:ext cx="65690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25"/>
              <a:t>Advantages </a:t>
            </a:r>
            <a:r>
              <a:rPr dirty="0" spc="-150"/>
              <a:t>of</a:t>
            </a:r>
            <a:r>
              <a:rPr dirty="0" spc="-320"/>
              <a:t> </a:t>
            </a:r>
            <a:r>
              <a:rPr dirty="0" spc="-155"/>
              <a:t>mechanotherapy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865" y="2478405"/>
            <a:ext cx="75914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95"/>
              <a:t>MYOFUNCTIONAL</a:t>
            </a:r>
            <a:r>
              <a:rPr dirty="0" spc="165"/>
              <a:t> </a:t>
            </a:r>
            <a:r>
              <a:rPr dirty="0" spc="-305"/>
              <a:t>APPLIANCES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865" y="458851"/>
            <a:ext cx="75914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95"/>
              <a:t>MYOFUNCTIONAL</a:t>
            </a:r>
            <a:r>
              <a:rPr dirty="0" spc="165"/>
              <a:t> </a:t>
            </a:r>
            <a:r>
              <a:rPr dirty="0" spc="-305"/>
              <a:t>APPLIANCES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673637"/>
            <a:ext cx="7527290" cy="3098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3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Functional appliances 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myofunctional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appliances are  appliances that depend upon the oro-facial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musculature</a:t>
            </a:r>
            <a:r>
              <a:rPr dirty="0" sz="24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for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action.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DEFINITION: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Frankel</a:t>
            </a:r>
            <a:r>
              <a:rPr dirty="0" sz="2400" spc="-25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(1974)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846" y="458851"/>
            <a:ext cx="7433309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80">
                <a:solidFill>
                  <a:srgbClr val="FBD4B5"/>
                </a:solidFill>
                <a:latin typeface="Times New Roman"/>
                <a:cs typeface="Times New Roman"/>
              </a:rPr>
              <a:t>INTERCEPTIVE</a:t>
            </a:r>
            <a:r>
              <a:rPr dirty="0" sz="4400" spc="12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4400" spc="-315">
                <a:solidFill>
                  <a:srgbClr val="FBD4B5"/>
                </a:solidFill>
                <a:latin typeface="Times New Roman"/>
                <a:cs typeface="Times New Roman"/>
              </a:rPr>
              <a:t>ORTHODONTICS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9452"/>
            <a:ext cx="489712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DEFINITION -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AAO</a:t>
            </a:r>
            <a:r>
              <a:rPr dirty="0" sz="3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(1969)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75777"/>
            <a:ext cx="8018145" cy="2757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226695" indent="-342900">
              <a:lnSpc>
                <a:spcPct val="120100"/>
              </a:lnSpc>
              <a:spcBef>
                <a:spcPts val="100"/>
              </a:spcBef>
              <a:buClr>
                <a:srgbClr val="FFFFFF"/>
              </a:buClr>
              <a:buFont typeface="Wingdings"/>
              <a:buChar char=""/>
              <a:tabLst>
                <a:tab pos="437515" algn="l"/>
                <a:tab pos="438784" algn="l"/>
              </a:tabLst>
            </a:pPr>
            <a:r>
              <a:rPr dirty="0"/>
              <a:t>	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These appliances either transmit, eliminate or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guide 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natural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forces of the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masculature.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31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20100"/>
              </a:lnSpc>
              <a:spcBef>
                <a:spcPts val="1810"/>
              </a:spcBef>
              <a:buClr>
                <a:srgbClr val="FFFFFF"/>
              </a:buClr>
              <a:buFont typeface="Wingdings"/>
              <a:buChar char=""/>
              <a:tabLst>
                <a:tab pos="424180" algn="l"/>
              </a:tabLst>
            </a:pPr>
            <a:r>
              <a:rPr dirty="0"/>
              <a:t>	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used for growth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modification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procedures that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are  aimed at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intercepting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and treating jaw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discrepancies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19452"/>
            <a:ext cx="60318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</a:rPr>
              <a:t>They bring about following</a:t>
            </a:r>
            <a:r>
              <a:rPr dirty="0" sz="3200" spc="-114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changes: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93444" y="2110867"/>
            <a:ext cx="5561330" cy="178117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An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increase or decrease in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jaw</a:t>
            </a:r>
            <a:r>
              <a:rPr dirty="0" sz="2400" spc="-9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size.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A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change in spatial relationship of the</a:t>
            </a:r>
            <a:r>
              <a:rPr dirty="0" sz="2400" spc="-3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jaws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Change in direction of growth of the</a:t>
            </a:r>
            <a:r>
              <a:rPr dirty="0" sz="2400" spc="-14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jaws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Acceleration of desirable</a:t>
            </a:r>
            <a:r>
              <a:rPr dirty="0" sz="2400" spc="-1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growth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1185" y="458851"/>
            <a:ext cx="388175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90"/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3663"/>
            <a:ext cx="7697470" cy="4294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834">
              <a:lnSpc>
                <a:spcPct val="150100"/>
              </a:lnSpc>
              <a:spcBef>
                <a:spcPts val="100"/>
              </a:spcBef>
              <a:tabLst>
                <a:tab pos="469900" algn="l"/>
                <a:tab pos="541655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I.	a. 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Tooth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borne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passive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appliances	(E.g.,</a:t>
            </a:r>
            <a:r>
              <a:rPr dirty="0" sz="2800" spc="-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Activator,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Bionator)</a:t>
            </a:r>
            <a:endParaRPr sz="2800">
              <a:latin typeface="Times New Roman"/>
              <a:cs typeface="Times New Roman"/>
            </a:endParaRPr>
          </a:p>
          <a:p>
            <a:pPr marL="469900" marR="137795" indent="-457834">
              <a:lnSpc>
                <a:spcPct val="150100"/>
              </a:lnSpc>
              <a:spcBef>
                <a:spcPts val="1680"/>
              </a:spcBef>
              <a:buFont typeface="Arial"/>
              <a:buChar char="•"/>
              <a:tabLst>
                <a:tab pos="469900" algn="l"/>
                <a:tab pos="470534" algn="l"/>
                <a:tab pos="523875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b. 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Tooth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borne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active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appliances	(E.g.,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Appliance  incorporated with active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springs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screws)</a:t>
            </a:r>
            <a:endParaRPr sz="2800">
              <a:latin typeface="Times New Roman"/>
              <a:cs typeface="Times New Roman"/>
            </a:endParaRPr>
          </a:p>
          <a:p>
            <a:pPr marL="469900" marR="181610" indent="-457834">
              <a:lnSpc>
                <a:spcPct val="150100"/>
              </a:lnSpc>
              <a:spcBef>
                <a:spcPts val="167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c.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Tissue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borne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appliances -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Mostly located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vestibule. (E.g., Frankel`s functional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regulator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94409"/>
            <a:ext cx="7945120" cy="35928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6875" indent="-384810">
              <a:lnSpc>
                <a:spcPct val="100000"/>
              </a:lnSpc>
              <a:spcBef>
                <a:spcPts val="105"/>
              </a:spcBef>
              <a:buAutoNum type="romanUcPeriod" startAt="2"/>
              <a:tabLst>
                <a:tab pos="397510" algn="l"/>
              </a:tabLst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a. Myotonic appliances- That depend on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muscle </a:t>
            </a:r>
            <a:r>
              <a:rPr dirty="0" sz="2600" spc="-10">
                <a:solidFill>
                  <a:srgbClr val="FFFFFF"/>
                </a:solidFill>
                <a:latin typeface="Times New Roman"/>
                <a:cs typeface="Times New Roman"/>
              </a:rPr>
              <a:t>mass</a:t>
            </a:r>
            <a:r>
              <a:rPr dirty="0" sz="26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endParaRPr sz="2600">
              <a:latin typeface="Times New Roman"/>
              <a:cs typeface="Times New Roman"/>
            </a:endParaRPr>
          </a:p>
          <a:p>
            <a:pPr marL="3498215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dirty="0" sz="2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action.</a:t>
            </a:r>
            <a:endParaRPr sz="2600">
              <a:latin typeface="Times New Roman"/>
              <a:cs typeface="Times New Roman"/>
            </a:endParaRPr>
          </a:p>
          <a:p>
            <a:pPr marL="42545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b. Myodynamic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appliance-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Depend on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endParaRPr sz="2600">
              <a:latin typeface="Times New Roman"/>
              <a:cs typeface="Times New Roman"/>
            </a:endParaRPr>
          </a:p>
          <a:p>
            <a:pPr marL="382905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for their</a:t>
            </a:r>
            <a:r>
              <a:rPr dirty="0" sz="2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action.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506730" indent="-494665">
              <a:lnSpc>
                <a:spcPct val="100000"/>
              </a:lnSpc>
              <a:buAutoNum type="romanUcPeriod" startAt="3"/>
              <a:tabLst>
                <a:tab pos="507365" algn="l"/>
              </a:tabLst>
            </a:pPr>
            <a:r>
              <a:rPr dirty="0" sz="2600" spc="-10">
                <a:solidFill>
                  <a:srgbClr val="FFFFFF"/>
                </a:solidFill>
                <a:latin typeface="Times New Roman"/>
                <a:cs typeface="Times New Roman"/>
              </a:rPr>
              <a:t>a.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Removable functional</a:t>
            </a:r>
            <a:r>
              <a:rPr dirty="0" sz="2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appliance</a:t>
            </a:r>
            <a:endParaRPr sz="2600">
              <a:latin typeface="Times New Roman"/>
              <a:cs typeface="Times New Roman"/>
            </a:endParaRPr>
          </a:p>
          <a:p>
            <a:pPr marL="50800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b. Fixed functional appliance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endParaRPr sz="2600">
              <a:latin typeface="Times New Roman"/>
              <a:cs typeface="Times New Roman"/>
            </a:endParaRPr>
          </a:p>
          <a:p>
            <a:pPr marL="838835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(E.g., Herbst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appliances, Jasper</a:t>
            </a:r>
            <a:r>
              <a:rPr dirty="0" sz="2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Jumper))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5081"/>
            <a:ext cx="282257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900" spc="-85">
                <a:solidFill>
                  <a:srgbClr val="FFFFFF"/>
                </a:solidFill>
                <a:latin typeface="Times New Roman"/>
                <a:cs typeface="Times New Roman"/>
              </a:rPr>
              <a:t>IV.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a. Group I appliance</a:t>
            </a:r>
            <a:r>
              <a:rPr dirty="0" sz="19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4175" y="1486938"/>
            <a:ext cx="3288665" cy="106807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That transmits 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r>
              <a:rPr dirty="0" sz="19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forces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directly to</a:t>
            </a:r>
            <a:r>
              <a:rPr dirty="0" sz="1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teeth.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(E.g., Oral screen, Inclined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plane)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935350"/>
            <a:ext cx="293370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16915" indent="-7048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716915" algn="l"/>
                <a:tab pos="717550" algn="l"/>
              </a:tabLst>
            </a:pP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b. Group II appliance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4175" y="2876829"/>
            <a:ext cx="3208020" cy="1416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That reposition the mandible and  the resultant force is transmitted  to the teeth and other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structures</a:t>
            </a:r>
            <a:endParaRPr sz="1900"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455"/>
              </a:spcBef>
            </a:pPr>
            <a:r>
              <a:rPr dirty="0" sz="1900">
                <a:solidFill>
                  <a:srgbClr val="FFFFFF"/>
                </a:solidFill>
                <a:latin typeface="Times New Roman"/>
                <a:cs typeface="Times New Roman"/>
              </a:rPr>
              <a:t>(E.g, 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Activator,</a:t>
            </a:r>
            <a:r>
              <a:rPr dirty="0" sz="19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bionator)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672965"/>
            <a:ext cx="306133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77875" indent="-76581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777875" algn="l"/>
                <a:tab pos="778510" algn="l"/>
              </a:tabLst>
            </a:pP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c. Group </a:t>
            </a:r>
            <a:r>
              <a:rPr dirty="0" sz="1900">
                <a:solidFill>
                  <a:srgbClr val="FFFFFF"/>
                </a:solidFill>
                <a:latin typeface="Times New Roman"/>
                <a:cs typeface="Times New Roman"/>
              </a:rPr>
              <a:t>III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appliance</a:t>
            </a:r>
            <a:r>
              <a:rPr dirty="0" sz="1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4175" y="4614821"/>
            <a:ext cx="3625850" cy="1415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18235">
              <a:lnSpc>
                <a:spcPct val="120100"/>
              </a:lnSpc>
              <a:spcBef>
                <a:spcPts val="95"/>
              </a:spcBef>
            </a:pP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These also reposition the  </a:t>
            </a:r>
            <a:r>
              <a:rPr dirty="0" sz="1900" spc="-10">
                <a:solidFill>
                  <a:srgbClr val="FFFFFF"/>
                </a:solidFill>
                <a:latin typeface="Times New Roman"/>
                <a:cs typeface="Times New Roman"/>
              </a:rPr>
              <a:t>mandible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but their area of  operation is the</a:t>
            </a:r>
            <a:r>
              <a:rPr dirty="0" sz="1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vestibule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900">
                <a:solidFill>
                  <a:srgbClr val="FFFFFF"/>
                </a:solidFill>
                <a:latin typeface="Times New Roman"/>
                <a:cs typeface="Times New Roman"/>
              </a:rPr>
              <a:t>(E.g,,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Frankel`s functional</a:t>
            </a:r>
            <a:r>
              <a:rPr dirty="0" sz="1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appliance)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774901"/>
            <a:ext cx="283591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</a:rPr>
              <a:t>AD</a:t>
            </a:r>
            <a:r>
              <a:rPr dirty="0" sz="3200" spc="-405">
                <a:solidFill>
                  <a:srgbClr val="FFFFFF"/>
                </a:solidFill>
              </a:rPr>
              <a:t>V</a:t>
            </a:r>
            <a:r>
              <a:rPr dirty="0" sz="3200">
                <a:solidFill>
                  <a:srgbClr val="FFFFFF"/>
                </a:solidFill>
              </a:rPr>
              <a:t>AN</a:t>
            </a:r>
            <a:r>
              <a:rPr dirty="0" sz="3200" spc="-254">
                <a:solidFill>
                  <a:srgbClr val="FFFFFF"/>
                </a:solidFill>
              </a:rPr>
              <a:t>T</a:t>
            </a:r>
            <a:r>
              <a:rPr dirty="0" sz="3200">
                <a:solidFill>
                  <a:srgbClr val="FFFFFF"/>
                </a:solidFill>
              </a:rPr>
              <a:t>AG</a:t>
            </a:r>
            <a:r>
              <a:rPr dirty="0" sz="3200" spc="-15">
                <a:solidFill>
                  <a:srgbClr val="FFFFFF"/>
                </a:solidFill>
              </a:rPr>
              <a:t>E</a:t>
            </a:r>
            <a:r>
              <a:rPr dirty="0" sz="3200">
                <a:solidFill>
                  <a:srgbClr val="FFFFFF"/>
                </a:solidFill>
              </a:rPr>
              <a:t>S: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93444" y="2575686"/>
            <a:ext cx="6430010" cy="32689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Elimination of abnormal muscle function.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350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20">
                <a:solidFill>
                  <a:srgbClr val="FCEADA"/>
                </a:solidFill>
                <a:latin typeface="Times New Roman"/>
                <a:cs typeface="Times New Roman"/>
              </a:rPr>
              <a:t>Treatment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initiated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at 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an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early age.</a:t>
            </a:r>
            <a:endParaRPr sz="2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5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Psychological disturbances associated</a:t>
            </a:r>
            <a:r>
              <a:rPr dirty="0" sz="2800" spc="-4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with  malocclusions 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can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be</a:t>
            </a:r>
            <a:r>
              <a:rPr dirty="0" sz="2800" spc="-1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avoided.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355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Do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not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interfere with oral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hygiene.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905127"/>
            <a:ext cx="272034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LIMI</a:t>
            </a:r>
            <a:r>
              <a:rPr dirty="0" sz="3000" spc="-229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3000" spc="-229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TIONS: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2816479"/>
            <a:ext cx="7205345" cy="2919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Cannot be used in</a:t>
            </a:r>
            <a:r>
              <a:rPr dirty="0" sz="2600" spc="-4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adult.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CEADA"/>
              </a:buClr>
              <a:buFont typeface="Wingdings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Cannot bring individual tooth</a:t>
            </a:r>
            <a:r>
              <a:rPr dirty="0" sz="2600" spc="-8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movement.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CEADA"/>
              </a:buClr>
              <a:buFont typeface="Wingdings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Dependent on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patients for timely</a:t>
            </a:r>
            <a:r>
              <a:rPr dirty="0" sz="2600" spc="-4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600" spc="-30">
                <a:solidFill>
                  <a:srgbClr val="FCEADA"/>
                </a:solidFill>
                <a:latin typeface="Times New Roman"/>
                <a:cs typeface="Times New Roman"/>
              </a:rPr>
              <a:t>wear.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CEADA"/>
              </a:buClr>
              <a:buFont typeface="Wingdings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600">
                <a:solidFill>
                  <a:srgbClr val="FCEADA"/>
                </a:solidFill>
                <a:latin typeface="Times New Roman"/>
                <a:cs typeface="Times New Roman"/>
              </a:rPr>
              <a:t>Require pre functional orthodontic tooth</a:t>
            </a:r>
            <a:r>
              <a:rPr dirty="0" sz="2600" spc="-114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CEADA"/>
                </a:solidFill>
                <a:latin typeface="Times New Roman"/>
                <a:cs typeface="Times New Roman"/>
              </a:rPr>
              <a:t>movement.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2170"/>
            <a:ext cx="5281295" cy="431863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principles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BD4B5"/>
                </a:solidFill>
                <a:latin typeface="Times New Roman"/>
                <a:cs typeface="Times New Roman"/>
              </a:rPr>
              <a:t>Force</a:t>
            </a:r>
            <a:r>
              <a:rPr dirty="0" sz="3200" spc="-15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BD4B5"/>
                </a:solidFill>
                <a:latin typeface="Times New Roman"/>
                <a:cs typeface="Times New Roman"/>
              </a:rPr>
              <a:t>application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BD4B5"/>
                </a:solidFill>
                <a:latin typeface="Times New Roman"/>
                <a:cs typeface="Times New Roman"/>
              </a:rPr>
              <a:t>Force</a:t>
            </a:r>
            <a:r>
              <a:rPr dirty="0" sz="3200" spc="-15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BD4B5"/>
                </a:solidFill>
                <a:latin typeface="Times New Roman"/>
                <a:cs typeface="Times New Roman"/>
              </a:rPr>
              <a:t>elimination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BD4B5"/>
              </a:buClr>
              <a:buFont typeface="Wingdings"/>
              <a:buChar char=""/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Components of</a:t>
            </a:r>
            <a:r>
              <a:rPr dirty="0" sz="3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appliances</a:t>
            </a:r>
            <a:endParaRPr sz="3200">
              <a:latin typeface="Times New Roman"/>
              <a:cs typeface="Times New Roman"/>
            </a:endParaRPr>
          </a:p>
          <a:p>
            <a:pPr lvl="1" marL="561340" indent="-412750">
              <a:lnSpc>
                <a:spcPct val="100000"/>
              </a:lnSpc>
              <a:spcBef>
                <a:spcPts val="380"/>
              </a:spcBef>
              <a:buClr>
                <a:srgbClr val="F8F8F8"/>
              </a:buClr>
              <a:buSzPct val="64062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dirty="0" sz="3200">
                <a:solidFill>
                  <a:srgbClr val="FBD4B5"/>
                </a:solidFill>
                <a:latin typeface="Times New Roman"/>
                <a:cs typeface="Times New Roman"/>
              </a:rPr>
              <a:t>Bite</a:t>
            </a:r>
            <a:r>
              <a:rPr dirty="0" sz="3200" spc="-15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BD4B5"/>
                </a:solidFill>
                <a:latin typeface="Times New Roman"/>
                <a:cs typeface="Times New Roman"/>
              </a:rPr>
              <a:t>planes</a:t>
            </a:r>
            <a:endParaRPr sz="3200">
              <a:latin typeface="Times New Roman"/>
              <a:cs typeface="Times New Roman"/>
            </a:endParaRPr>
          </a:p>
          <a:p>
            <a:pPr lvl="1" marL="561340" indent="-412750">
              <a:lnSpc>
                <a:spcPct val="100000"/>
              </a:lnSpc>
              <a:spcBef>
                <a:spcPts val="385"/>
              </a:spcBef>
              <a:buClr>
                <a:srgbClr val="F8F8F8"/>
              </a:buClr>
              <a:buSzPct val="64062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dirty="0" sz="3200">
                <a:solidFill>
                  <a:srgbClr val="FBD4B5"/>
                </a:solidFill>
                <a:latin typeface="Times New Roman"/>
                <a:cs typeface="Times New Roman"/>
              </a:rPr>
              <a:t>Shields or</a:t>
            </a:r>
            <a:r>
              <a:rPr dirty="0" sz="3200" spc="-3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BD4B5"/>
                </a:solidFill>
                <a:latin typeface="Times New Roman"/>
                <a:cs typeface="Times New Roman"/>
              </a:rPr>
              <a:t>screens</a:t>
            </a:r>
            <a:endParaRPr sz="3200">
              <a:latin typeface="Times New Roman"/>
              <a:cs typeface="Times New Roman"/>
            </a:endParaRPr>
          </a:p>
          <a:p>
            <a:pPr lvl="1" marL="561340" indent="-412750">
              <a:lnSpc>
                <a:spcPct val="100000"/>
              </a:lnSpc>
              <a:spcBef>
                <a:spcPts val="390"/>
              </a:spcBef>
              <a:buClr>
                <a:srgbClr val="F8F8F8"/>
              </a:buClr>
              <a:buSzPct val="64062"/>
              <a:buFont typeface="Wingdings"/>
              <a:buChar char=""/>
              <a:tabLst>
                <a:tab pos="561340" algn="l"/>
                <a:tab pos="561975" algn="l"/>
              </a:tabLst>
            </a:pPr>
            <a:r>
              <a:rPr dirty="0" sz="3200">
                <a:solidFill>
                  <a:srgbClr val="FBD4B5"/>
                </a:solidFill>
                <a:latin typeface="Times New Roman"/>
                <a:cs typeface="Times New Roman"/>
              </a:rPr>
              <a:t>Construction or working</a:t>
            </a:r>
            <a:r>
              <a:rPr dirty="0" sz="3200" spc="-12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BD4B5"/>
                </a:solidFill>
                <a:latin typeface="Times New Roman"/>
                <a:cs typeface="Times New Roman"/>
              </a:rPr>
              <a:t>bite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728971" y="4581142"/>
              <a:ext cx="2004060" cy="2232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724145" y="4576381"/>
              <a:ext cx="2013585" cy="2242185"/>
            </a:xfrm>
            <a:custGeom>
              <a:avLst/>
              <a:gdLst/>
              <a:ahLst/>
              <a:cxnLst/>
              <a:rect l="l" t="t" r="r" b="b"/>
              <a:pathLst>
                <a:path w="2013584" h="2242184">
                  <a:moveTo>
                    <a:pt x="0" y="2242185"/>
                  </a:moveTo>
                  <a:lnTo>
                    <a:pt x="2013584" y="2242185"/>
                  </a:lnTo>
                  <a:lnTo>
                    <a:pt x="2013584" y="0"/>
                  </a:lnTo>
                  <a:lnTo>
                    <a:pt x="0" y="0"/>
                  </a:lnTo>
                  <a:lnTo>
                    <a:pt x="0" y="22421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09799" y="4724398"/>
              <a:ext cx="2119883" cy="2054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4262" y="488950"/>
            <a:ext cx="68757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75"/>
              <a:t>ORAL </a:t>
            </a:r>
            <a:r>
              <a:rPr dirty="0" spc="-315"/>
              <a:t>SCREEN </a:t>
            </a:r>
            <a:r>
              <a:rPr dirty="0" spc="-400"/>
              <a:t>(NEWELL</a:t>
            </a:r>
            <a:r>
              <a:rPr dirty="0" spc="-240"/>
              <a:t> </a:t>
            </a:r>
            <a:r>
              <a:rPr dirty="0" spc="-509"/>
              <a:t>1912)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432305"/>
            <a:ext cx="8073390" cy="3226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MODE OF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899"/>
              </a:lnSpc>
              <a:spcBef>
                <a:spcPts val="1920"/>
              </a:spcBef>
              <a:buSzPct val="109090"/>
              <a:buFont typeface="Wingdings"/>
              <a:buChar char=""/>
              <a:tabLst>
                <a:tab pos="508634" algn="l"/>
              </a:tabLst>
            </a:pPr>
            <a:r>
              <a:rPr dirty="0"/>
              <a:t>	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The lip exert pressure through the plastic against the anterior </a:t>
            </a:r>
            <a:r>
              <a:rPr dirty="0" sz="2200">
                <a:solidFill>
                  <a:srgbClr val="FCEADA"/>
                </a:solidFill>
                <a:latin typeface="Times New Roman"/>
                <a:cs typeface="Times New Roman"/>
              </a:rPr>
              <a:t>part  of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the dentition and bone support which leads to </a:t>
            </a:r>
            <a:r>
              <a:rPr dirty="0" sz="2200" spc="-10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200">
                <a:solidFill>
                  <a:srgbClr val="FCEADA"/>
                </a:solidFill>
                <a:latin typeface="Times New Roman"/>
                <a:cs typeface="Times New Roman"/>
              </a:rPr>
              <a:t>correction of 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proclination.</a:t>
            </a:r>
            <a:endParaRPr sz="22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0000"/>
              </a:lnSpc>
              <a:spcBef>
                <a:spcPts val="1845"/>
              </a:spcBef>
              <a:buFont typeface="Wingdings"/>
              <a:buChar char=""/>
              <a:tabLst>
                <a:tab pos="492125" algn="l"/>
              </a:tabLst>
            </a:pPr>
            <a:r>
              <a:rPr dirty="0"/>
              <a:t>	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The buccal part of the </a:t>
            </a:r>
            <a:r>
              <a:rPr dirty="0" sz="2200" spc="-10">
                <a:solidFill>
                  <a:srgbClr val="FCEADA"/>
                </a:solidFill>
                <a:latin typeface="Times New Roman"/>
                <a:cs typeface="Times New Roman"/>
              </a:rPr>
              <a:t>screen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is wide </a:t>
            </a:r>
            <a:r>
              <a:rPr dirty="0" sz="2200">
                <a:solidFill>
                  <a:srgbClr val="FCEADA"/>
                </a:solidFill>
                <a:latin typeface="Times New Roman"/>
                <a:cs typeface="Times New Roman"/>
              </a:rPr>
              <a:t>enough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to keep the orofacial  muscle pressure </a:t>
            </a:r>
            <a:r>
              <a:rPr dirty="0" sz="2200" spc="-15">
                <a:solidFill>
                  <a:srgbClr val="FCEADA"/>
                </a:solidFill>
                <a:latin typeface="Times New Roman"/>
                <a:cs typeface="Times New Roman"/>
              </a:rPr>
              <a:t>off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the posterior teeth, allowing the </a:t>
            </a:r>
            <a:r>
              <a:rPr dirty="0" sz="2200" spc="-20">
                <a:solidFill>
                  <a:srgbClr val="FCEADA"/>
                </a:solidFill>
                <a:latin typeface="Times New Roman"/>
                <a:cs typeface="Times New Roman"/>
              </a:rPr>
              <a:t>tongue’s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active  </a:t>
            </a:r>
            <a:r>
              <a:rPr dirty="0" sz="2200">
                <a:solidFill>
                  <a:srgbClr val="FCEADA"/>
                </a:solidFill>
                <a:latin typeface="Times New Roman"/>
                <a:cs typeface="Times New Roman"/>
              </a:rPr>
              <a:t>function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mould the posterior segments and helps to expand </a:t>
            </a:r>
            <a:r>
              <a:rPr dirty="0" sz="2200" spc="-10">
                <a:solidFill>
                  <a:srgbClr val="FCEADA"/>
                </a:solidFill>
                <a:latin typeface="Times New Roman"/>
                <a:cs typeface="Times New Roman"/>
              </a:rPr>
              <a:t>the  </a:t>
            </a:r>
            <a:r>
              <a:rPr dirty="0" sz="2200">
                <a:solidFill>
                  <a:srgbClr val="FCEADA"/>
                </a:solidFill>
                <a:latin typeface="Times New Roman"/>
                <a:cs typeface="Times New Roman"/>
              </a:rPr>
              <a:t>narrow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dental</a:t>
            </a:r>
            <a:r>
              <a:rPr dirty="0" sz="22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CEADA"/>
                </a:solidFill>
                <a:latin typeface="Times New Roman"/>
                <a:cs typeface="Times New Roman"/>
              </a:rPr>
              <a:t>arches.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15797"/>
            <a:ext cx="20466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FFFF"/>
                </a:solidFill>
              </a:rPr>
              <a:t>Indications</a:t>
            </a:r>
            <a:r>
              <a:rPr dirty="0" sz="3200" spc="-10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68426"/>
            <a:ext cx="7644130" cy="5110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Interception of habits like</a:t>
            </a:r>
            <a:r>
              <a:rPr dirty="0" sz="2400" spc="-105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Correction of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mild</a:t>
            </a:r>
            <a:r>
              <a:rPr dirty="0" sz="2400" spc="-7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disto-occlusion</a:t>
            </a:r>
            <a:endParaRPr sz="2400">
              <a:latin typeface="Times New Roman"/>
              <a:cs typeface="Times New Roman"/>
            </a:endParaRPr>
          </a:p>
          <a:p>
            <a:pPr marL="355600" marR="316865" indent="-355600">
              <a:lnSpc>
                <a:spcPts val="2590"/>
              </a:lnSpc>
              <a:spcBef>
                <a:spcPts val="18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Muscle exercises for correction of hypotonic lip &amp;</a:t>
            </a:r>
            <a:r>
              <a:rPr dirty="0" sz="2400" spc="-13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cheek 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muscles.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6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Correction of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mild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anterior</a:t>
            </a:r>
            <a:r>
              <a:rPr dirty="0" sz="2400" spc="-11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proclination.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3700"/>
              </a:lnSpc>
              <a:spcBef>
                <a:spcPts val="2200"/>
              </a:spcBef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Fabrication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Impression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5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Sealing of cast in</a:t>
            </a:r>
            <a:r>
              <a:rPr dirty="0" sz="2400" spc="-4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occlusion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55600">
              <a:lnSpc>
                <a:spcPts val="2590"/>
              </a:lnSpc>
              <a:spcBef>
                <a:spcPts val="18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Covering of labial surfaces of teeth &amp; alveolar process</a:t>
            </a:r>
            <a:r>
              <a:rPr dirty="0" sz="2400" spc="-12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with 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wax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2-3mm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 thickness.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55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Fabrication of appliance with self cure or heat cure</a:t>
            </a:r>
            <a:r>
              <a:rPr dirty="0" sz="2400" spc="-11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resin.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249554">
              <a:lnSpc>
                <a:spcPts val="2590"/>
              </a:lnSpc>
            </a:pP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Patient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asked to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wear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the appliance in the night &amp; </a:t>
            </a:r>
            <a:r>
              <a:rPr dirty="0" sz="2400" spc="5" i="1">
                <a:solidFill>
                  <a:srgbClr val="FFFFFF"/>
                </a:solidFill>
                <a:latin typeface="Times New Roman"/>
                <a:cs typeface="Times New Roman"/>
              </a:rPr>
              <a:t>2-3</a:t>
            </a:r>
            <a:r>
              <a:rPr dirty="0" sz="2400" spc="-16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hrs  </a:t>
            </a:r>
            <a:r>
              <a:rPr dirty="0" sz="2400" spc="-5" i="1">
                <a:solidFill>
                  <a:srgbClr val="FFFFFF"/>
                </a:solidFill>
                <a:latin typeface="Times New Roman"/>
                <a:cs typeface="Times New Roman"/>
              </a:rPr>
              <a:t>during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the day</a:t>
            </a:r>
            <a:r>
              <a:rPr dirty="0" sz="2400" spc="-1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i="1">
                <a:solidFill>
                  <a:srgbClr val="FFFFFF"/>
                </a:solidFill>
                <a:latin typeface="Times New Roman"/>
                <a:cs typeface="Times New Roman"/>
              </a:rPr>
              <a:t>time.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8013"/>
            <a:ext cx="8074659" cy="4142104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algn="just" marL="355600" marR="5080" indent="-342900">
              <a:lnSpc>
                <a:spcPct val="80000"/>
              </a:lnSpc>
              <a:spcBef>
                <a:spcPts val="819"/>
              </a:spcBef>
              <a:buClr>
                <a:srgbClr val="FFFFFF"/>
              </a:buClr>
              <a:buFont typeface="Wingdings"/>
              <a:buChar char=""/>
              <a:tabLst>
                <a:tab pos="738505" algn="l"/>
              </a:tabLst>
            </a:pPr>
            <a:r>
              <a:rPr dirty="0"/>
              <a:t>	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“Interceptive orthodontics” basically </a:t>
            </a:r>
            <a:r>
              <a:rPr dirty="0" sz="3000" spc="-5">
                <a:solidFill>
                  <a:srgbClr val="FFFFFF"/>
                </a:solidFill>
                <a:latin typeface="Times New Roman"/>
                <a:cs typeface="Times New Roman"/>
              </a:rPr>
              <a:t>refers </a:t>
            </a:r>
            <a:r>
              <a:rPr dirty="0" sz="3000" spc="5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measures undertaken </a:t>
            </a:r>
            <a:r>
              <a:rPr dirty="0" sz="30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prevent a potential  malocclusion from progressing </a:t>
            </a:r>
            <a:r>
              <a:rPr dirty="0" sz="3000" spc="-5">
                <a:solidFill>
                  <a:srgbClr val="FFFFFF"/>
                </a:solidFill>
                <a:latin typeface="Times New Roman"/>
                <a:cs typeface="Times New Roman"/>
              </a:rPr>
              <a:t>into 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a more severe  </a:t>
            </a:r>
            <a:r>
              <a:rPr dirty="0" sz="3000" spc="-5">
                <a:solidFill>
                  <a:srgbClr val="FFFFFF"/>
                </a:solidFill>
                <a:latin typeface="Times New Roman"/>
                <a:cs typeface="Times New Roman"/>
              </a:rPr>
              <a:t>One.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/>
              <a:buChar char=""/>
            </a:pPr>
            <a:endParaRPr sz="3700">
              <a:latin typeface="Times New Roman"/>
              <a:cs typeface="Times New Roman"/>
            </a:endParaRPr>
          </a:p>
          <a:p>
            <a:pPr algn="just" marL="355600" marR="7620" indent="-342900">
              <a:lnSpc>
                <a:spcPts val="2880"/>
              </a:lnSpc>
              <a:buClr>
                <a:srgbClr val="FFFFFF"/>
              </a:buClr>
              <a:buFont typeface="Wingdings"/>
              <a:buChar char=""/>
              <a:tabLst>
                <a:tab pos="738505" algn="l"/>
              </a:tabLst>
            </a:pPr>
            <a:r>
              <a:rPr dirty="0"/>
              <a:t>	</a:t>
            </a:r>
            <a:r>
              <a:rPr dirty="0" sz="3000" spc="-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undertaken at a time when the malocclusion  </a:t>
            </a:r>
            <a:r>
              <a:rPr dirty="0" sz="3000" spc="-5">
                <a:solidFill>
                  <a:srgbClr val="FFFFFF"/>
                </a:solidFill>
                <a:latin typeface="Times New Roman"/>
                <a:cs typeface="Times New Roman"/>
              </a:rPr>
              <a:t>has already 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developed or </a:t>
            </a:r>
            <a:r>
              <a:rPr dirty="0" sz="3000" spc="-10">
                <a:solidFill>
                  <a:srgbClr val="FFFFFF"/>
                </a:solidFill>
                <a:latin typeface="Times New Roman"/>
                <a:cs typeface="Times New Roman"/>
              </a:rPr>
              <a:t>still</a:t>
            </a:r>
            <a:r>
              <a:rPr dirty="0" sz="3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Times New Roman"/>
                <a:cs typeface="Times New Roman"/>
              </a:rPr>
              <a:t>developing.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</a:pPr>
            <a:endParaRPr sz="3750">
              <a:latin typeface="Times New Roman"/>
              <a:cs typeface="Times New Roman"/>
            </a:endParaRPr>
          </a:p>
          <a:p>
            <a:pPr algn="just" marL="355600" marR="6985" indent="-342900">
              <a:lnSpc>
                <a:spcPts val="2880"/>
              </a:lnSpc>
              <a:buClr>
                <a:srgbClr val="FFFFFF"/>
              </a:buClr>
              <a:buFont typeface="Wingdings"/>
              <a:buChar char=""/>
              <a:tabLst>
                <a:tab pos="833119" algn="l"/>
              </a:tabLst>
            </a:pPr>
            <a:r>
              <a:rPr dirty="0"/>
              <a:t>	</a:t>
            </a:r>
            <a:r>
              <a:rPr dirty="0" sz="3000" spc="-5">
                <a:solidFill>
                  <a:srgbClr val="FFFFFF"/>
                </a:solidFill>
                <a:latin typeface="Times New Roman"/>
                <a:cs typeface="Times New Roman"/>
              </a:rPr>
              <a:t>Procedures, 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are aimed </a:t>
            </a:r>
            <a:r>
              <a:rPr dirty="0" sz="3000" spc="-5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dirty="0" sz="3000">
                <a:solidFill>
                  <a:srgbClr val="FFFFFF"/>
                </a:solidFill>
                <a:latin typeface="Times New Roman"/>
                <a:cs typeface="Times New Roman"/>
              </a:rPr>
              <a:t>elimination </a:t>
            </a:r>
            <a:r>
              <a:rPr dirty="0" sz="3000" spc="-5">
                <a:solidFill>
                  <a:srgbClr val="FFFFFF"/>
                </a:solidFill>
                <a:latin typeface="Times New Roman"/>
                <a:cs typeface="Times New Roman"/>
              </a:rPr>
              <a:t>of  factors, that may lead </a:t>
            </a:r>
            <a:r>
              <a:rPr dirty="0" sz="3000" spc="-1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3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Times New Roman"/>
                <a:cs typeface="Times New Roman"/>
              </a:rPr>
              <a:t>malocclusion.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8315" y="44196"/>
            <a:ext cx="2697480" cy="216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6589" y="458851"/>
            <a:ext cx="27514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45"/>
              <a:t>ACTIVATOR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93265"/>
            <a:ext cx="7188834" cy="4104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Kingsley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1879 :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Vulcanite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palatal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plate.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Hotz :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Vorbissplate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Viggo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Anderson 1908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:Biomechanical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working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retainer,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</a:pP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He modified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Hawley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type of retainer on the </a:t>
            </a:r>
            <a:r>
              <a:rPr dirty="0" sz="2400" spc="-10">
                <a:solidFill>
                  <a:srgbClr val="FBD4B5"/>
                </a:solidFill>
                <a:latin typeface="Times New Roman"/>
                <a:cs typeface="Times New Roman"/>
              </a:rPr>
              <a:t>max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arch</a:t>
            </a:r>
            <a:r>
              <a:rPr dirty="0" sz="2400" spc="-55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for  which he added a lower horse-shoe shaped flange which  helped positioning the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mandible</a:t>
            </a:r>
            <a:r>
              <a:rPr dirty="0" sz="2400" spc="-7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forward.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  <a:spcBef>
                <a:spcPts val="2270"/>
              </a:spcBef>
            </a:pP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It was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named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activator because </a:t>
            </a: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of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its ability to</a:t>
            </a:r>
            <a:r>
              <a:rPr dirty="0" sz="2400" spc="-150">
                <a:solidFill>
                  <a:srgbClr val="FBD4B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activate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</a:pPr>
            <a:r>
              <a:rPr dirty="0" sz="2400" spc="-5">
                <a:solidFill>
                  <a:srgbClr val="FBD4B5"/>
                </a:solidFill>
                <a:latin typeface="Times New Roman"/>
                <a:cs typeface="Times New Roman"/>
              </a:rPr>
              <a:t>muscle</a:t>
            </a:r>
            <a:r>
              <a:rPr dirty="0" sz="2400">
                <a:solidFill>
                  <a:srgbClr val="FBD4B5"/>
                </a:solidFill>
                <a:latin typeface="Times New Roman"/>
                <a:cs typeface="Times New Roman"/>
              </a:rPr>
              <a:t> forces.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0" y="290906"/>
            <a:ext cx="43980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4"/>
              <a:t>MODE </a:t>
            </a:r>
            <a:r>
              <a:rPr dirty="0" spc="-290"/>
              <a:t>OF</a:t>
            </a:r>
            <a:r>
              <a:rPr dirty="0" spc="-229"/>
              <a:t> </a:t>
            </a:r>
            <a:r>
              <a:rPr dirty="0" spc="-310"/>
              <a:t>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3125" y="1147181"/>
            <a:ext cx="8169909" cy="5074920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255"/>
              </a:spcBef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Loosely fitting appliance induces a new pattern</a:t>
            </a:r>
            <a:r>
              <a:rPr dirty="0" sz="2400" spc="-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  <a:spcBef>
                <a:spcPts val="115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mandibular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closure</a:t>
            </a:r>
            <a:endParaRPr sz="2400">
              <a:latin typeface="Times New Roman"/>
              <a:cs typeface="Times New Roman"/>
            </a:endParaRPr>
          </a:p>
          <a:p>
            <a:pPr marL="546100" marR="394335" indent="-533400">
              <a:lnSpc>
                <a:spcPct val="140000"/>
              </a:lnSpc>
              <a:buFont typeface="Wingdings"/>
              <a:buChar char=""/>
              <a:tabLst>
                <a:tab pos="545465" algn="l"/>
                <a:tab pos="5461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patient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move mandible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forward to engage the  appliance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results in stretching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elevator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muscles</a:t>
            </a:r>
            <a:r>
              <a:rPr dirty="0" sz="2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mastication.</a:t>
            </a:r>
            <a:endParaRPr sz="2400">
              <a:latin typeface="Times New Roman"/>
              <a:cs typeface="Times New Roman"/>
            </a:endParaRPr>
          </a:p>
          <a:p>
            <a:pPr marL="546100" indent="-533400">
              <a:lnSpc>
                <a:spcPct val="100000"/>
              </a:lnSpc>
              <a:spcBef>
                <a:spcPts val="1155"/>
              </a:spcBef>
              <a:buFont typeface="Wingdings"/>
              <a:buChar char=""/>
              <a:tabLst>
                <a:tab pos="545465" algn="l"/>
                <a:tab pos="546100" algn="l"/>
                <a:tab pos="123952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This	results in kinetic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which:</a:t>
            </a:r>
            <a:endParaRPr sz="2400">
              <a:latin typeface="Times New Roman"/>
              <a:cs typeface="Times New Roman"/>
            </a:endParaRPr>
          </a:p>
          <a:p>
            <a:pPr lvl="1" marL="945515" indent="-534670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945515" algn="l"/>
                <a:tab pos="946150" algn="l"/>
                <a:tab pos="2225675" algn="l"/>
                <a:tab pos="3422015" algn="l"/>
                <a:tab pos="4516120" algn="l"/>
                <a:tab pos="5002530" algn="l"/>
                <a:tab pos="6398895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Prevents	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forward	growth	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of	maxillary	dento-alveolar</a:t>
            </a:r>
            <a:endParaRPr sz="2400">
              <a:latin typeface="Times New Roman"/>
              <a:cs typeface="Times New Roman"/>
            </a:endParaRPr>
          </a:p>
          <a:p>
            <a:pPr marL="945515">
              <a:lnSpc>
                <a:spcPct val="100000"/>
              </a:lnSpc>
              <a:spcBef>
                <a:spcPts val="580"/>
              </a:spcBef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  <a:p>
            <a:pPr lvl="1" marL="945515" indent="-534670">
              <a:lnSpc>
                <a:spcPct val="100000"/>
              </a:lnSpc>
              <a:spcBef>
                <a:spcPts val="1150"/>
              </a:spcBef>
              <a:buAutoNum type="arabicPeriod" startAt="2"/>
              <a:tabLst>
                <a:tab pos="945515" algn="l"/>
                <a:tab pos="94615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Distal movement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of 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max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dento-alveolar</a:t>
            </a:r>
            <a:r>
              <a:rPr dirty="0" sz="2400" spc="-3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  <a:p>
            <a:pPr lvl="1" marL="945515" indent="-534670">
              <a:lnSpc>
                <a:spcPct val="100000"/>
              </a:lnSpc>
              <a:spcBef>
                <a:spcPts val="1155"/>
              </a:spcBef>
              <a:buAutoNum type="arabicPeriod" startAt="2"/>
              <a:tabLst>
                <a:tab pos="945515" algn="l"/>
                <a:tab pos="946150" algn="l"/>
                <a:tab pos="2416175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Reciprocal	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forward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force on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mandible.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4530850"/>
            <a:ext cx="4075176" cy="2287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829" y="458851"/>
            <a:ext cx="50209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30"/>
              <a:t>CONSTRUCTION</a:t>
            </a:r>
            <a:r>
              <a:rPr dirty="0" spc="130"/>
              <a:t> </a:t>
            </a:r>
            <a:r>
              <a:rPr dirty="0" spc="-459"/>
              <a:t>BITE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65073"/>
            <a:ext cx="7914005" cy="3441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73990" indent="-342900">
              <a:lnSpc>
                <a:spcPct val="13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It is an intermaxillary wax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record used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to relate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mandible to maxilla in dimensions of space, used to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reposition the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mandible in a forward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directions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well  as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opening the bite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vertically.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3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Mandible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is advanced by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4-5 mm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and bite opened by  2-3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mm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448562"/>
            <a:ext cx="210502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Ind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3200" spc="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tions: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937535"/>
            <a:ext cx="6603365" cy="360997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70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Class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II, div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1</a:t>
            </a:r>
            <a:r>
              <a:rPr dirty="0" sz="2800" spc="-3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malocclusion.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Class II, div</a:t>
            </a:r>
            <a:r>
              <a:rPr dirty="0" sz="2800" spc="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Class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III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 malocclusion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Class I, open</a:t>
            </a:r>
            <a:r>
              <a:rPr dirty="0" sz="2800" spc="-5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bite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Class I, deep</a:t>
            </a:r>
            <a:r>
              <a:rPr dirty="0" sz="2800" spc="-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bite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Post treatment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retention.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Children with decreased lower facial</a:t>
            </a:r>
            <a:r>
              <a:rPr dirty="0" sz="2800" spc="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height.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19452"/>
            <a:ext cx="330263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Contraind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cati</a:t>
            </a:r>
            <a:r>
              <a:rPr dirty="0" sz="3200" spc="-15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3200" b="1">
                <a:solidFill>
                  <a:srgbClr val="FFFFFF"/>
                </a:solidFill>
                <a:latin typeface="Times New Roman"/>
                <a:cs typeface="Times New Roman"/>
              </a:rPr>
              <a:t>ns</a:t>
            </a:r>
            <a:r>
              <a:rPr dirty="0" sz="3200" b="1" i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2108733"/>
            <a:ext cx="7256780" cy="250063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70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Correction of Class I problems of crowded</a:t>
            </a:r>
            <a:r>
              <a:rPr dirty="0" sz="2800" spc="2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teeth.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Excess lower facial</a:t>
            </a:r>
            <a:r>
              <a:rPr dirty="0" sz="2800" spc="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height</a:t>
            </a:r>
            <a:endParaRPr sz="2800">
              <a:latin typeface="Times New Roman"/>
              <a:cs typeface="Times New Roman"/>
            </a:endParaRPr>
          </a:p>
          <a:p>
            <a:pPr marL="299085" marR="448945" indent="-287020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Not used in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children whose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lower incisors</a:t>
            </a:r>
            <a:r>
              <a:rPr dirty="0" sz="2800" spc="-4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are  severely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procumbent.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Limited application in non growing</a:t>
            </a:r>
            <a:r>
              <a:rPr dirty="0" sz="2800" spc="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individuals.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4838" y="458851"/>
            <a:ext cx="335470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70"/>
              <a:t>AD</a:t>
            </a:r>
            <a:r>
              <a:rPr dirty="0" spc="-555"/>
              <a:t>V</a:t>
            </a:r>
            <a:r>
              <a:rPr dirty="0" spc="-105"/>
              <a:t>AN</a:t>
            </a:r>
            <a:r>
              <a:rPr dirty="0" spc="-790"/>
              <a:t>T</a:t>
            </a:r>
            <a:r>
              <a:rPr dirty="0" spc="-405"/>
              <a:t>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2133"/>
            <a:ext cx="8034655" cy="295338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Uses existing growth of the</a:t>
            </a:r>
            <a:r>
              <a:rPr dirty="0" sz="3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jaws.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Pt experiences minimal oral hygiene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problems.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Intervals b/w app is</a:t>
            </a:r>
            <a:r>
              <a:rPr dirty="0" sz="32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long.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App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short.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economical.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2789" y="458851"/>
            <a:ext cx="41433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70"/>
              <a:t>DISADVANTAGES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2133"/>
            <a:ext cx="7920355" cy="334327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Requires pt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co-operation.</a:t>
            </a:r>
            <a:endParaRPr sz="3200">
              <a:latin typeface="Times New Roman"/>
              <a:cs typeface="Times New Roman"/>
            </a:endParaRPr>
          </a:p>
          <a:p>
            <a:pPr marL="355600" marR="21844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Cannot produce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precise detailing &amp;</a:t>
            </a:r>
            <a:r>
              <a:rPr dirty="0" sz="32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finishing  of the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occlusion.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Thus post-treatment fixed appliance therapy</a:t>
            </a:r>
            <a:r>
              <a:rPr dirty="0" sz="32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is 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needed.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May produce moderate mand</a:t>
            </a:r>
            <a:r>
              <a:rPr dirty="0" sz="32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rotation.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78305"/>
            <a:ext cx="7698105" cy="408051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756285" marR="123189" indent="-287020">
              <a:lnSpc>
                <a:spcPct val="90000"/>
              </a:lnSpc>
              <a:spcBef>
                <a:spcPts val="434"/>
              </a:spcBef>
            </a:pPr>
            <a:r>
              <a:rPr dirty="0" sz="2800" spc="-5">
                <a:solidFill>
                  <a:srgbClr val="FCEADA"/>
                </a:solidFill>
                <a:latin typeface="Arial"/>
                <a:cs typeface="Arial"/>
              </a:rPr>
              <a:t>–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equilibrium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between the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tongue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and  circumoral muscles and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the functional space</a:t>
            </a:r>
            <a:r>
              <a:rPr dirty="0" sz="2800" spc="-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for  the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tongue are essential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for the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normal  development of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orofacial</a:t>
            </a:r>
            <a:r>
              <a:rPr dirty="0" sz="2800" spc="-1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systems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MODE OF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ACTION</a:t>
            </a:r>
            <a:r>
              <a:rPr dirty="0" sz="2800" spc="-1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90000"/>
              </a:lnSpc>
              <a:spcBef>
                <a:spcPts val="675"/>
              </a:spcBef>
            </a:pPr>
            <a:r>
              <a:rPr dirty="0" sz="2800" spc="-5">
                <a:solidFill>
                  <a:srgbClr val="FCEADA"/>
                </a:solidFill>
                <a:latin typeface="Arial"/>
                <a:cs typeface="Arial"/>
              </a:rPr>
              <a:t>–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The bionator 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doesn’t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activate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muscles,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but 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modulates the muscle activity thereby enhancing  normal development of inherent growth pattern  and eliminating the abnormal environmental  factors.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6197" y="458851"/>
            <a:ext cx="59912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90"/>
              <a:t>BIONATOR </a:t>
            </a:r>
            <a:r>
              <a:rPr dirty="0" spc="-530"/>
              <a:t>(BALTER</a:t>
            </a:r>
            <a:r>
              <a:rPr dirty="0" spc="-175"/>
              <a:t> </a:t>
            </a:r>
            <a:r>
              <a:rPr dirty="0" spc="-254"/>
              <a:t>1950)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8177" y="458851"/>
            <a:ext cx="32480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75"/>
              <a:t>INDICATIONS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4629"/>
            <a:ext cx="6061710" cy="361124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Class II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div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having following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 features:</a:t>
            </a:r>
            <a:endParaRPr sz="2800">
              <a:latin typeface="Times New Roman"/>
              <a:cs typeface="Times New Roman"/>
            </a:endParaRPr>
          </a:p>
          <a:p>
            <a:pPr lvl="1" marL="963930" indent="-330200">
              <a:lnSpc>
                <a:spcPct val="100000"/>
              </a:lnSpc>
              <a:spcBef>
                <a:spcPts val="675"/>
              </a:spcBef>
              <a:buAutoNum type="alphaLcPeriod"/>
              <a:tabLst>
                <a:tab pos="964565" algn="l"/>
              </a:tabLst>
            </a:pPr>
            <a:r>
              <a:rPr dirty="0" sz="2800" spc="-60">
                <a:solidFill>
                  <a:srgbClr val="FFFFFF"/>
                </a:solidFill>
                <a:latin typeface="Times New Roman"/>
                <a:cs typeface="Times New Roman"/>
              </a:rPr>
              <a:t>Well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aligned dental</a:t>
            </a:r>
            <a:r>
              <a:rPr dirty="0" sz="2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arches</a:t>
            </a:r>
            <a:endParaRPr sz="2800">
              <a:latin typeface="Times New Roman"/>
              <a:cs typeface="Times New Roman"/>
            </a:endParaRPr>
          </a:p>
          <a:p>
            <a:pPr lvl="1" marL="990600" indent="-356870">
              <a:lnSpc>
                <a:spcPct val="100000"/>
              </a:lnSpc>
              <a:spcBef>
                <a:spcPts val="675"/>
              </a:spcBef>
              <a:buAutoNum type="alphaLcPeriod"/>
              <a:tabLst>
                <a:tab pos="991235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Retruded</a:t>
            </a:r>
            <a:r>
              <a:rPr dirty="0" sz="28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mandible</a:t>
            </a:r>
            <a:endParaRPr sz="2800">
              <a:latin typeface="Times New Roman"/>
              <a:cs typeface="Times New Roman"/>
            </a:endParaRPr>
          </a:p>
          <a:p>
            <a:pPr lvl="1" marL="969010" indent="-335280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969644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Mild skeletal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discrepancy</a:t>
            </a:r>
            <a:endParaRPr sz="2800">
              <a:latin typeface="Times New Roman"/>
              <a:cs typeface="Times New Roman"/>
            </a:endParaRPr>
          </a:p>
          <a:p>
            <a:pPr lvl="1" marL="990600" indent="-356870">
              <a:lnSpc>
                <a:spcPct val="100000"/>
              </a:lnSpc>
              <a:spcBef>
                <a:spcPts val="675"/>
              </a:spcBef>
              <a:buAutoNum type="alphaLcPeriod"/>
              <a:tabLst>
                <a:tab pos="991235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Labial tipping of upper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incisors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Class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III</a:t>
            </a:r>
            <a:r>
              <a:rPr dirty="0" sz="28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malocclusion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Open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bite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cases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77050"/>
            <a:chOff x="0" y="0"/>
            <a:chExt cx="9144000" cy="6877050"/>
          </a:xfrm>
        </p:grpSpPr>
        <p:sp>
          <p:nvSpPr>
            <p:cNvPr id="3" name="object 3"/>
            <p:cNvSpPr/>
            <p:nvPr/>
          </p:nvSpPr>
          <p:spPr>
            <a:xfrm>
              <a:off x="533399" y="4648200"/>
              <a:ext cx="2924555" cy="205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4349" y="4629150"/>
              <a:ext cx="2962910" cy="2095500"/>
            </a:xfrm>
            <a:custGeom>
              <a:avLst/>
              <a:gdLst/>
              <a:ahLst/>
              <a:cxnLst/>
              <a:rect l="l" t="t" r="r" b="b"/>
              <a:pathLst>
                <a:path w="2962910" h="2095500">
                  <a:moveTo>
                    <a:pt x="0" y="2095500"/>
                  </a:moveTo>
                  <a:lnTo>
                    <a:pt x="2962655" y="2095500"/>
                  </a:lnTo>
                  <a:lnTo>
                    <a:pt x="2962655" y="0"/>
                  </a:lnTo>
                  <a:lnTo>
                    <a:pt x="0" y="0"/>
                  </a:lnTo>
                  <a:lnTo>
                    <a:pt x="0" y="2095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43600" y="4489703"/>
              <a:ext cx="2895600" cy="23682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24550" y="4470653"/>
              <a:ext cx="2933700" cy="2387600"/>
            </a:xfrm>
            <a:custGeom>
              <a:avLst/>
              <a:gdLst/>
              <a:ahLst/>
              <a:cxnLst/>
              <a:rect l="l" t="t" r="r" b="b"/>
              <a:pathLst>
                <a:path w="2933700" h="2387600">
                  <a:moveTo>
                    <a:pt x="2933700" y="2387346"/>
                  </a:moveTo>
                  <a:lnTo>
                    <a:pt x="2933700" y="0"/>
                  </a:lnTo>
                  <a:lnTo>
                    <a:pt x="0" y="0"/>
                  </a:lnTo>
                  <a:lnTo>
                    <a:pt x="0" y="2387346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6454" y="458851"/>
            <a:ext cx="68503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15"/>
              <a:t>ACTIONS </a:t>
            </a:r>
            <a:r>
              <a:rPr dirty="0" spc="-290"/>
              <a:t>OF </a:t>
            </a:r>
            <a:r>
              <a:rPr dirty="0" spc="-395"/>
              <a:t>THE</a:t>
            </a:r>
            <a:r>
              <a:rPr dirty="0" spc="-400"/>
              <a:t> </a:t>
            </a:r>
            <a:r>
              <a:rPr dirty="0" spc="-290"/>
              <a:t>BIONATOR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6235" marR="42164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  <a:tab pos="1363980" algn="l"/>
              </a:tabLst>
            </a:pPr>
            <a:r>
              <a:rPr dirty="0"/>
              <a:t>Causes sagital repositioning of </a:t>
            </a:r>
            <a:r>
              <a:rPr dirty="0" spc="-5"/>
              <a:t>mandible </a:t>
            </a:r>
            <a:r>
              <a:rPr dirty="0"/>
              <a:t>thereby increasing  the oro	functional</a:t>
            </a:r>
            <a:r>
              <a:rPr dirty="0" spc="-15"/>
              <a:t> </a:t>
            </a:r>
            <a:r>
              <a:rPr dirty="0"/>
              <a:t>space.</a:t>
            </a:r>
          </a:p>
          <a:p>
            <a:pPr marL="356235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/>
              <a:t>Causes anterior positioning of the</a:t>
            </a:r>
            <a:r>
              <a:rPr dirty="0" spc="-65"/>
              <a:t> </a:t>
            </a:r>
            <a:r>
              <a:rPr dirty="0"/>
              <a:t>tongue</a:t>
            </a:r>
          </a:p>
          <a:p>
            <a:pPr marL="356235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  <a:tab pos="813435" algn="l"/>
                <a:tab pos="3955415" algn="l"/>
                <a:tab pos="4842510" algn="l"/>
              </a:tabLst>
            </a:pPr>
            <a:r>
              <a:rPr dirty="0"/>
              <a:t>The appliance prevents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external	unfavorable </a:t>
            </a:r>
            <a:r>
              <a:rPr dirty="0" spc="-5"/>
              <a:t>muscle</a:t>
            </a:r>
            <a:r>
              <a:rPr dirty="0" spc="-80"/>
              <a:t> </a:t>
            </a:r>
            <a:r>
              <a:rPr dirty="0"/>
              <a:t>forces  by	</a:t>
            </a:r>
            <a:r>
              <a:rPr dirty="0" spc="-5"/>
              <a:t>means </a:t>
            </a:r>
            <a:r>
              <a:rPr dirty="0"/>
              <a:t>of</a:t>
            </a:r>
            <a:r>
              <a:rPr dirty="0" spc="30"/>
              <a:t> </a:t>
            </a:r>
            <a:r>
              <a:rPr dirty="0"/>
              <a:t>vestibular</a:t>
            </a:r>
            <a:r>
              <a:rPr dirty="0" spc="-20"/>
              <a:t> </a:t>
            </a:r>
            <a:r>
              <a:rPr dirty="0"/>
              <a:t>arch	and its buccal</a:t>
            </a:r>
            <a:r>
              <a:rPr dirty="0" spc="-45"/>
              <a:t> </a:t>
            </a:r>
            <a:r>
              <a:rPr dirty="0"/>
              <a:t>extension.</a:t>
            </a:r>
          </a:p>
          <a:p>
            <a:pPr marL="356235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/>
              <a:t>Intrusion and extrusion of teeth is obtained by loading</a:t>
            </a:r>
            <a:r>
              <a:rPr dirty="0" spc="-120"/>
              <a:t> </a:t>
            </a:r>
            <a:r>
              <a:rPr dirty="0"/>
              <a:t>or</a:t>
            </a:r>
          </a:p>
          <a:p>
            <a:pPr marL="356235">
              <a:lnSpc>
                <a:spcPct val="100000"/>
              </a:lnSpc>
              <a:tabLst>
                <a:tab pos="1727835" algn="l"/>
              </a:tabLst>
            </a:pPr>
            <a:r>
              <a:rPr dirty="0"/>
              <a:t>unloading	the teeth with</a:t>
            </a:r>
            <a:r>
              <a:rPr dirty="0" spc="-50"/>
              <a:t> </a:t>
            </a:r>
            <a:r>
              <a:rPr dirty="0"/>
              <a:t>acrylic.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94815" y="5029200"/>
              <a:ext cx="1900427" cy="1143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94917" y="5469432"/>
            <a:ext cx="1801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Serial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extraction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8824" y="1834895"/>
            <a:ext cx="1905000" cy="1089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98194" y="2235835"/>
            <a:ext cx="18548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Dev.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Cross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bite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4715" y="3581400"/>
            <a:ext cx="2057400" cy="975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74065" y="3896055"/>
            <a:ext cx="18300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Abnormal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habits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9800" y="1877567"/>
            <a:ext cx="1981200" cy="975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59753" y="2186432"/>
            <a:ext cx="198882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regaining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02096" y="4953000"/>
            <a:ext cx="1981200" cy="1018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196329" y="5316092"/>
            <a:ext cx="1903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r>
              <a:rPr dirty="0" sz="1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exercises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98919" y="3454908"/>
            <a:ext cx="2286000" cy="11262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690486" y="3748785"/>
            <a:ext cx="21196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4365" marR="5080" indent="-6223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Removal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barrier- 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eruption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44603" y="89136"/>
            <a:ext cx="2410460" cy="6697345"/>
            <a:chOff x="3444603" y="89136"/>
            <a:chExt cx="2410460" cy="6697345"/>
          </a:xfrm>
        </p:grpSpPr>
        <p:sp>
          <p:nvSpPr>
            <p:cNvPr id="17" name="object 17"/>
            <p:cNvSpPr/>
            <p:nvPr/>
          </p:nvSpPr>
          <p:spPr>
            <a:xfrm>
              <a:off x="3528822" y="89136"/>
              <a:ext cx="2077664" cy="8819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444603" y="1789811"/>
              <a:ext cx="2410096" cy="52057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564636" y="5373622"/>
              <a:ext cx="2150364" cy="14127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3635502" y="5691936"/>
            <a:ext cx="1978660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286385">
              <a:lnSpc>
                <a:spcPct val="102200"/>
              </a:lnSpc>
              <a:spcBef>
                <a:spcPts val="5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Interception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skeletal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malrelation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77050"/>
            <a:chOff x="0" y="0"/>
            <a:chExt cx="9144000" cy="6877050"/>
          </a:xfrm>
        </p:grpSpPr>
        <p:sp>
          <p:nvSpPr>
            <p:cNvPr id="3" name="object 3"/>
            <p:cNvSpPr/>
            <p:nvPr/>
          </p:nvSpPr>
          <p:spPr>
            <a:xfrm>
              <a:off x="5486400" y="4858511"/>
              <a:ext cx="2667000" cy="19994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467350" y="4839460"/>
              <a:ext cx="2705100" cy="2018664"/>
            </a:xfrm>
            <a:custGeom>
              <a:avLst/>
              <a:gdLst/>
              <a:ahLst/>
              <a:cxnLst/>
              <a:rect l="l" t="t" r="r" b="b"/>
              <a:pathLst>
                <a:path w="2705100" h="2018665">
                  <a:moveTo>
                    <a:pt x="2705100" y="2018539"/>
                  </a:moveTo>
                  <a:lnTo>
                    <a:pt x="2705100" y="0"/>
                  </a:lnTo>
                  <a:lnTo>
                    <a:pt x="0" y="0"/>
                  </a:lnTo>
                  <a:lnTo>
                    <a:pt x="0" y="201853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77823" y="4965190"/>
              <a:ext cx="2703576" cy="18928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58773" y="4946140"/>
              <a:ext cx="2741930" cy="1911985"/>
            </a:xfrm>
            <a:custGeom>
              <a:avLst/>
              <a:gdLst/>
              <a:ahLst/>
              <a:cxnLst/>
              <a:rect l="l" t="t" r="r" b="b"/>
              <a:pathLst>
                <a:path w="2741929" h="1911984">
                  <a:moveTo>
                    <a:pt x="2741676" y="1911859"/>
                  </a:moveTo>
                  <a:lnTo>
                    <a:pt x="2741676" y="0"/>
                  </a:lnTo>
                  <a:lnTo>
                    <a:pt x="0" y="0"/>
                  </a:lnTo>
                  <a:lnTo>
                    <a:pt x="0" y="191185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9369" y="488950"/>
            <a:ext cx="55238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5"/>
              <a:t>OPEN </a:t>
            </a:r>
            <a:r>
              <a:rPr dirty="0" spc="-459"/>
              <a:t>BITE</a:t>
            </a:r>
            <a:r>
              <a:rPr dirty="0" spc="-195"/>
              <a:t> </a:t>
            </a:r>
            <a:r>
              <a:rPr dirty="0" spc="-300"/>
              <a:t>APPLIANCE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506600"/>
            <a:ext cx="8074659" cy="3446779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4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appliance is constructed in such 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way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that:</a:t>
            </a:r>
            <a:endParaRPr sz="2400">
              <a:latin typeface="Times New Roman"/>
              <a:cs typeface="Times New Roman"/>
            </a:endParaRPr>
          </a:p>
          <a:p>
            <a:pPr algn="just" marL="756285" marR="5080" indent="-287020">
              <a:lnSpc>
                <a:spcPct val="125000"/>
              </a:lnSpc>
              <a:spcBef>
                <a:spcPts val="575"/>
              </a:spcBef>
              <a:buClr>
                <a:srgbClr val="FFFFFF"/>
              </a:buClr>
              <a:buFont typeface="Wingdings"/>
              <a:buChar char=""/>
              <a:tabLst>
                <a:tab pos="75692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interocclusal bite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blocks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prevent the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extrusion of  posterior</a:t>
            </a:r>
            <a:r>
              <a:rPr dirty="0" sz="2400" spc="-3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teeth.</a:t>
            </a:r>
            <a:endParaRPr sz="2400">
              <a:latin typeface="Times New Roman"/>
              <a:cs typeface="Times New Roman"/>
            </a:endParaRPr>
          </a:p>
          <a:p>
            <a:pPr algn="just" marL="756285" marR="6350" indent="-287020">
              <a:lnSpc>
                <a:spcPct val="125000"/>
              </a:lnSpc>
              <a:spcBef>
                <a:spcPts val="580"/>
              </a:spcBef>
              <a:buClr>
                <a:srgbClr val="FFFFFF"/>
              </a:buClr>
              <a:buFont typeface="Wingdings"/>
              <a:buChar char=""/>
              <a:tabLst>
                <a:tab pos="75692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extension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of 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acrylic portion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of 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lower lingual 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part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into the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upper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incisor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region </a:t>
            </a:r>
            <a:r>
              <a:rPr dirty="0" sz="2400" spc="-10" b="1">
                <a:solidFill>
                  <a:srgbClr val="FCEADA"/>
                </a:solidFill>
                <a:latin typeface="Times New Roman"/>
                <a:cs typeface="Times New Roman"/>
              </a:rPr>
              <a:t>prevents </a:t>
            </a:r>
            <a:r>
              <a:rPr dirty="0" sz="2400" b="1">
                <a:solidFill>
                  <a:srgbClr val="FCEADA"/>
                </a:solidFill>
                <a:latin typeface="Times New Roman"/>
                <a:cs typeface="Times New Roman"/>
              </a:rPr>
              <a:t>thrusting of  </a:t>
            </a:r>
            <a:r>
              <a:rPr dirty="0" sz="2400" spc="-5" b="1">
                <a:solidFill>
                  <a:srgbClr val="FCEADA"/>
                </a:solidFill>
                <a:latin typeface="Times New Roman"/>
                <a:cs typeface="Times New Roman"/>
              </a:rPr>
              <a:t>tongue between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anterior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teeth which is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responsible 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for 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causing open</a:t>
            </a:r>
            <a:r>
              <a:rPr dirty="0" sz="2400" spc="-3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bite.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057399" y="1219200"/>
              <a:ext cx="3918203" cy="34610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38349" y="1200150"/>
              <a:ext cx="3956685" cy="3499485"/>
            </a:xfrm>
            <a:custGeom>
              <a:avLst/>
              <a:gdLst/>
              <a:ahLst/>
              <a:cxnLst/>
              <a:rect l="l" t="t" r="r" b="b"/>
              <a:pathLst>
                <a:path w="3956685" h="3499485">
                  <a:moveTo>
                    <a:pt x="0" y="3499104"/>
                  </a:moveTo>
                  <a:lnTo>
                    <a:pt x="3956304" y="3499104"/>
                  </a:lnTo>
                  <a:lnTo>
                    <a:pt x="3956304" y="0"/>
                  </a:lnTo>
                  <a:lnTo>
                    <a:pt x="0" y="0"/>
                  </a:lnTo>
                  <a:lnTo>
                    <a:pt x="0" y="34991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7458" y="458851"/>
            <a:ext cx="75418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780" b="1">
                <a:latin typeface="Arial"/>
                <a:cs typeface="Arial"/>
              </a:rPr>
              <a:t>CL </a:t>
            </a:r>
            <a:r>
              <a:rPr dirty="0" spc="-35" b="1">
                <a:latin typeface="Arial"/>
                <a:cs typeface="Arial"/>
              </a:rPr>
              <a:t>III </a:t>
            </a:r>
            <a:r>
              <a:rPr dirty="0" spc="-440" b="1">
                <a:latin typeface="Arial"/>
                <a:cs typeface="Arial"/>
              </a:rPr>
              <a:t>OR </a:t>
            </a:r>
            <a:r>
              <a:rPr dirty="0" spc="-545" b="1">
                <a:latin typeface="Arial"/>
                <a:cs typeface="Arial"/>
              </a:rPr>
              <a:t>REVERSED</a:t>
            </a:r>
            <a:r>
              <a:rPr dirty="0" spc="-150" b="1">
                <a:latin typeface="Arial"/>
                <a:cs typeface="Arial"/>
              </a:rPr>
              <a:t> </a:t>
            </a:r>
            <a:r>
              <a:rPr dirty="0" spc="-380" b="1">
                <a:latin typeface="Arial"/>
                <a:cs typeface="Arial"/>
              </a:rPr>
              <a:t>BIONATOR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057900" y="4762500"/>
            <a:ext cx="2780030" cy="1969135"/>
            <a:chOff x="6057900" y="4762500"/>
            <a:chExt cx="2780030" cy="1969135"/>
          </a:xfrm>
        </p:grpSpPr>
        <p:sp>
          <p:nvSpPr>
            <p:cNvPr id="7" name="object 7"/>
            <p:cNvSpPr/>
            <p:nvPr/>
          </p:nvSpPr>
          <p:spPr>
            <a:xfrm>
              <a:off x="6096000" y="4800600"/>
              <a:ext cx="2703576" cy="18928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76950" y="4781550"/>
              <a:ext cx="2741930" cy="1931035"/>
            </a:xfrm>
            <a:custGeom>
              <a:avLst/>
              <a:gdLst/>
              <a:ahLst/>
              <a:cxnLst/>
              <a:rect l="l" t="t" r="r" b="b"/>
              <a:pathLst>
                <a:path w="2741929" h="1931034">
                  <a:moveTo>
                    <a:pt x="0" y="1930908"/>
                  </a:moveTo>
                  <a:lnTo>
                    <a:pt x="2741676" y="1930908"/>
                  </a:lnTo>
                  <a:lnTo>
                    <a:pt x="2741676" y="0"/>
                  </a:lnTo>
                  <a:lnTo>
                    <a:pt x="0" y="0"/>
                  </a:lnTo>
                  <a:lnTo>
                    <a:pt x="0" y="193090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692" y="458851"/>
            <a:ext cx="56718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60"/>
              <a:t>FUNCTION</a:t>
            </a:r>
            <a:r>
              <a:rPr dirty="0" spc="135"/>
              <a:t> </a:t>
            </a:r>
            <a:r>
              <a:rPr dirty="0" spc="-415"/>
              <a:t>REGULATOR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76500" y="1638300"/>
            <a:ext cx="4267200" cy="4425950"/>
            <a:chOff x="2476500" y="1638300"/>
            <a:chExt cx="4267200" cy="4425950"/>
          </a:xfrm>
        </p:grpSpPr>
        <p:sp>
          <p:nvSpPr>
            <p:cNvPr id="4" name="object 4"/>
            <p:cNvSpPr/>
            <p:nvPr/>
          </p:nvSpPr>
          <p:spPr>
            <a:xfrm>
              <a:off x="2514600" y="1676400"/>
              <a:ext cx="4191000" cy="4349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95550" y="1657350"/>
              <a:ext cx="4229100" cy="4387850"/>
            </a:xfrm>
            <a:custGeom>
              <a:avLst/>
              <a:gdLst/>
              <a:ahLst/>
              <a:cxnLst/>
              <a:rect l="l" t="t" r="r" b="b"/>
              <a:pathLst>
                <a:path w="4229100" h="4387850">
                  <a:moveTo>
                    <a:pt x="0" y="4387596"/>
                  </a:moveTo>
                  <a:lnTo>
                    <a:pt x="4229100" y="4387596"/>
                  </a:lnTo>
                  <a:lnTo>
                    <a:pt x="4229100" y="0"/>
                  </a:lnTo>
                  <a:lnTo>
                    <a:pt x="0" y="0"/>
                  </a:lnTo>
                  <a:lnTo>
                    <a:pt x="0" y="438759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597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 spc="-750">
                <a:latin typeface="Arial Black"/>
                <a:cs typeface="Arial Black"/>
              </a:rPr>
              <a:t>FRANKEL’S </a:t>
            </a:r>
            <a:r>
              <a:rPr dirty="0" sz="4000" spc="-640">
                <a:latin typeface="Arial Black"/>
                <a:cs typeface="Arial Black"/>
              </a:rPr>
              <a:t>PHILOSOPHY</a:t>
            </a:r>
            <a:r>
              <a:rPr dirty="0" sz="4000" spc="-85">
                <a:latin typeface="Arial Black"/>
                <a:cs typeface="Arial Black"/>
              </a:rPr>
              <a:t> </a:t>
            </a:r>
            <a:r>
              <a:rPr dirty="0" sz="4000" spc="-484">
                <a:latin typeface="Arial Black"/>
                <a:cs typeface="Arial Black"/>
              </a:rPr>
              <a:t>AND</a:t>
            </a:r>
            <a:endParaRPr sz="4000">
              <a:latin typeface="Arial Black"/>
              <a:cs typeface="Arial Black"/>
            </a:endParaRPr>
          </a:p>
          <a:p>
            <a:pPr algn="ctr" marL="1270">
              <a:lnSpc>
                <a:spcPct val="100000"/>
              </a:lnSpc>
            </a:pPr>
            <a:r>
              <a:rPr dirty="0" sz="4000" spc="-240"/>
              <a:t>MODE </a:t>
            </a:r>
            <a:r>
              <a:rPr dirty="0" sz="4000" spc="-270"/>
              <a:t>OF</a:t>
            </a:r>
            <a:r>
              <a:rPr dirty="0" sz="4000" spc="-135"/>
              <a:t> </a:t>
            </a:r>
            <a:r>
              <a:rPr dirty="0" sz="4000" spc="-285"/>
              <a:t>ACTION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481565"/>
            <a:ext cx="8073390" cy="2543810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VESTIBULAR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ARENA OF</a:t>
            </a:r>
            <a:r>
              <a:rPr dirty="0" sz="2800" spc="-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OPERATION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2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According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to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Frankel,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the dentition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is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influenced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by peri-  oral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muscle</a:t>
            </a:r>
            <a:r>
              <a:rPr dirty="0" sz="2400" spc="-2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function.</a:t>
            </a:r>
            <a:endParaRPr sz="24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20100"/>
              </a:lnSpc>
              <a:spcBef>
                <a:spcPts val="575"/>
              </a:spcBef>
              <a:buClr>
                <a:srgbClr val="FFFFFF"/>
              </a:buClr>
              <a:buFont typeface="Arial"/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Abnormal peri-oral muscle function creates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barrier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for the 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optimal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growth of the dento-alveolar</a:t>
            </a:r>
            <a:r>
              <a:rPr dirty="0" sz="2400" spc="-6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complex.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77050"/>
            <a:chOff x="0" y="0"/>
            <a:chExt cx="9144000" cy="6877050"/>
          </a:xfrm>
        </p:grpSpPr>
        <p:sp>
          <p:nvSpPr>
            <p:cNvPr id="3" name="object 3"/>
            <p:cNvSpPr/>
            <p:nvPr/>
          </p:nvSpPr>
          <p:spPr>
            <a:xfrm>
              <a:off x="6400800" y="4279391"/>
              <a:ext cx="2484120" cy="2578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81750" y="4260341"/>
              <a:ext cx="2522220" cy="2597785"/>
            </a:xfrm>
            <a:custGeom>
              <a:avLst/>
              <a:gdLst/>
              <a:ahLst/>
              <a:cxnLst/>
              <a:rect l="l" t="t" r="r" b="b"/>
              <a:pathLst>
                <a:path w="2522220" h="2597784">
                  <a:moveTo>
                    <a:pt x="2522220" y="2597657"/>
                  </a:moveTo>
                  <a:lnTo>
                    <a:pt x="2522220" y="0"/>
                  </a:lnTo>
                  <a:lnTo>
                    <a:pt x="0" y="0"/>
                  </a:lnTo>
                  <a:lnTo>
                    <a:pt x="0" y="259765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35940" y="1565646"/>
            <a:ext cx="8073390" cy="3172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401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Frankel appliance is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designed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hold away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muscles  (buccal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labial)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from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dentition. So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that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dento-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alveolar structures are free to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develop.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4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addition,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Frankel appliance acts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as an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exercise device or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 oral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gymnastic device that aids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correction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the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abnormal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perioral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function.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0166"/>
            <a:ext cx="4853940" cy="449199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45">
                <a:solidFill>
                  <a:srgbClr val="FFFFFF"/>
                </a:solidFill>
                <a:latin typeface="Times New Roman"/>
                <a:cs typeface="Times New Roman"/>
              </a:rPr>
              <a:t>Types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 frankel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appliances</a:t>
            </a:r>
            <a:endParaRPr sz="32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Frankel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  <a:p>
            <a:pPr lvl="2" marL="1155700" indent="-22923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20">
                <a:solidFill>
                  <a:srgbClr val="FFC000"/>
                </a:solidFill>
                <a:latin typeface="Carlito"/>
                <a:cs typeface="Carlito"/>
              </a:rPr>
              <a:t>Frankel</a:t>
            </a:r>
            <a:r>
              <a:rPr dirty="0" sz="2400" spc="-10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C000"/>
                </a:solidFill>
                <a:latin typeface="Carlito"/>
                <a:cs typeface="Carlito"/>
              </a:rPr>
              <a:t>Ia</a:t>
            </a:r>
            <a:endParaRPr sz="2400">
              <a:latin typeface="Carlito"/>
              <a:cs typeface="Carlito"/>
            </a:endParaRPr>
          </a:p>
          <a:p>
            <a:pPr lvl="2" marL="1155700" indent="-229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20">
                <a:solidFill>
                  <a:srgbClr val="FFC000"/>
                </a:solidFill>
                <a:latin typeface="Carlito"/>
                <a:cs typeface="Carlito"/>
              </a:rPr>
              <a:t>Frankel</a:t>
            </a:r>
            <a:r>
              <a:rPr dirty="0" sz="2400" spc="-10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C000"/>
                </a:solidFill>
                <a:latin typeface="Carlito"/>
                <a:cs typeface="Carlito"/>
              </a:rPr>
              <a:t>Ib</a:t>
            </a:r>
            <a:endParaRPr sz="2400">
              <a:latin typeface="Carlito"/>
              <a:cs typeface="Carlito"/>
            </a:endParaRPr>
          </a:p>
          <a:p>
            <a:pPr lvl="2" marL="1155700" indent="-2292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156335" algn="l"/>
              </a:tabLst>
            </a:pPr>
            <a:r>
              <a:rPr dirty="0" sz="2400" spc="-20">
                <a:solidFill>
                  <a:srgbClr val="FFC000"/>
                </a:solidFill>
                <a:latin typeface="Carlito"/>
                <a:cs typeface="Carlito"/>
              </a:rPr>
              <a:t>Frankel</a:t>
            </a:r>
            <a:r>
              <a:rPr dirty="0" sz="2400" spc="-25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dirty="0" sz="2400">
                <a:solidFill>
                  <a:srgbClr val="FFC000"/>
                </a:solidFill>
                <a:latin typeface="Carlito"/>
                <a:cs typeface="Carlito"/>
              </a:rPr>
              <a:t>Ic</a:t>
            </a:r>
            <a:endParaRPr sz="2400">
              <a:latin typeface="Carlito"/>
              <a:cs typeface="Carlito"/>
            </a:endParaRPr>
          </a:p>
          <a:p>
            <a:pPr lvl="1" marL="756285" indent="-287020">
              <a:lnSpc>
                <a:spcPct val="100000"/>
              </a:lnSpc>
              <a:spcBef>
                <a:spcPts val="73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Frankel</a:t>
            </a:r>
            <a:r>
              <a:rPr dirty="0" sz="28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II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Frankel</a:t>
            </a:r>
            <a:r>
              <a:rPr dirty="0" sz="2800" spc="-8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CEADA"/>
                </a:solidFill>
                <a:latin typeface="Times New Roman"/>
                <a:cs typeface="Times New Roman"/>
              </a:rPr>
              <a:t>III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Frankel</a:t>
            </a:r>
            <a:r>
              <a:rPr dirty="0" sz="2800" spc="-7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IV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Frankel</a:t>
            </a:r>
            <a:r>
              <a:rPr dirty="0" sz="2800" spc="-5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CEADA"/>
                </a:solidFill>
                <a:latin typeface="Times New Roman"/>
                <a:cs typeface="Times New Roman"/>
              </a:rPr>
              <a:t>V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3276600" y="4395214"/>
              <a:ext cx="3471672" cy="23865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57550" y="4376165"/>
              <a:ext cx="3510279" cy="2425065"/>
            </a:xfrm>
            <a:custGeom>
              <a:avLst/>
              <a:gdLst/>
              <a:ahLst/>
              <a:cxnLst/>
              <a:rect l="l" t="t" r="r" b="b"/>
              <a:pathLst>
                <a:path w="3510279" h="2425065">
                  <a:moveTo>
                    <a:pt x="0" y="2424683"/>
                  </a:moveTo>
                  <a:lnTo>
                    <a:pt x="3509772" y="2424683"/>
                  </a:lnTo>
                  <a:lnTo>
                    <a:pt x="3509772" y="0"/>
                  </a:lnTo>
                  <a:lnTo>
                    <a:pt x="0" y="0"/>
                  </a:lnTo>
                  <a:lnTo>
                    <a:pt x="0" y="242468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35940" y="1630121"/>
            <a:ext cx="8074025" cy="300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Frankel-Ia</a:t>
            </a:r>
            <a:endParaRPr sz="2800">
              <a:latin typeface="Times New Roman"/>
              <a:cs typeface="Times New Roman"/>
            </a:endParaRPr>
          </a:p>
          <a:p>
            <a:pPr lvl="1" marL="756285" marR="5715" indent="-287020">
              <a:lnSpc>
                <a:spcPct val="110000"/>
              </a:lnSpc>
              <a:spcBef>
                <a:spcPts val="1789"/>
              </a:spcBef>
              <a:buFont typeface="Arial"/>
              <a:buChar char="–"/>
              <a:tabLst>
                <a:tab pos="756285" algn="l"/>
                <a:tab pos="756920" algn="l"/>
                <a:tab pos="2910205" algn="l"/>
                <a:tab pos="5135245" algn="l"/>
                <a:tab pos="5767705" algn="l"/>
                <a:tab pos="7118350" algn="l"/>
              </a:tabLst>
            </a:pP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Is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us</a:t>
            </a:r>
            <a:r>
              <a:rPr dirty="0" sz="2000" spc="-15">
                <a:solidFill>
                  <a:srgbClr val="FCEADA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d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for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c</a:t>
            </a:r>
            <a:r>
              <a:rPr dirty="0" sz="2000" spc="-20">
                <a:solidFill>
                  <a:srgbClr val="FCEADA"/>
                </a:solidFill>
                <a:latin typeface="Times New Roman"/>
                <a:cs typeface="Times New Roman"/>
              </a:rPr>
              <a:t>l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ass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I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	</a:t>
            </a:r>
            <a:r>
              <a:rPr dirty="0" sz="2000" spc="-25">
                <a:solidFill>
                  <a:srgbClr val="FCEADA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a</a:t>
            </a:r>
            <a:r>
              <a:rPr dirty="0" sz="2000" spc="-10">
                <a:solidFill>
                  <a:srgbClr val="FCEADA"/>
                </a:solidFill>
                <a:latin typeface="Times New Roman"/>
                <a:cs typeface="Times New Roman"/>
              </a:rPr>
              <a:t>l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occ</a:t>
            </a:r>
            <a:r>
              <a:rPr dirty="0" sz="2000" spc="-15">
                <a:solidFill>
                  <a:srgbClr val="FCEADA"/>
                </a:solidFill>
                <a:latin typeface="Times New Roman"/>
                <a:cs typeface="Times New Roman"/>
              </a:rPr>
              <a:t>l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us</a:t>
            </a:r>
            <a:r>
              <a:rPr dirty="0" sz="2000" spc="-20">
                <a:solidFill>
                  <a:srgbClr val="FCEADA"/>
                </a:solidFill>
                <a:latin typeface="Times New Roman"/>
                <a:cs typeface="Times New Roman"/>
              </a:rPr>
              <a:t>i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on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w</a:t>
            </a:r>
            <a:r>
              <a:rPr dirty="0" sz="2000" spc="10">
                <a:solidFill>
                  <a:srgbClr val="FCEADA"/>
                </a:solidFill>
                <a:latin typeface="Times New Roman"/>
                <a:cs typeface="Times New Roman"/>
              </a:rPr>
              <a:t>h</a:t>
            </a:r>
            <a:r>
              <a:rPr dirty="0" sz="2000" spc="-15">
                <a:solidFill>
                  <a:srgbClr val="FCEADA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re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	</a:t>
            </a:r>
            <a:r>
              <a:rPr dirty="0" sz="2000" spc="-20">
                <a:solidFill>
                  <a:srgbClr val="FCEADA"/>
                </a:solidFill>
                <a:latin typeface="Times New Roman"/>
                <a:cs typeface="Times New Roman"/>
              </a:rPr>
              <a:t>t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h</a:t>
            </a:r>
            <a:r>
              <a:rPr dirty="0" sz="2000" spc="-10">
                <a:solidFill>
                  <a:srgbClr val="FCEADA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re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CEADA"/>
                </a:solidFill>
                <a:latin typeface="Times New Roman"/>
                <a:cs typeface="Times New Roman"/>
              </a:rPr>
              <a:t>i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s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CEADA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inor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 spc="-1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CEADA"/>
                </a:solidFill>
                <a:latin typeface="Times New Roman"/>
                <a:cs typeface="Times New Roman"/>
              </a:rPr>
              <a:t>t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o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	</a:t>
            </a:r>
            <a:r>
              <a:rPr dirty="0" sz="2000" spc="-25">
                <a:solidFill>
                  <a:srgbClr val="FCEADA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o</a:t>
            </a:r>
            <a:r>
              <a:rPr dirty="0" sz="2000" spc="10">
                <a:solidFill>
                  <a:srgbClr val="FCEADA"/>
                </a:solidFill>
                <a:latin typeface="Times New Roman"/>
                <a:cs typeface="Times New Roman"/>
              </a:rPr>
              <a:t>d</a:t>
            </a:r>
            <a:r>
              <a:rPr dirty="0" sz="2000" spc="-15">
                <a:solidFill>
                  <a:srgbClr val="FCEADA"/>
                </a:solidFill>
                <a:latin typeface="Times New Roman"/>
                <a:cs typeface="Times New Roman"/>
              </a:rPr>
              <a:t>e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ra</a:t>
            </a:r>
            <a:r>
              <a:rPr dirty="0" sz="2000" spc="-15">
                <a:solidFill>
                  <a:srgbClr val="FCEADA"/>
                </a:solidFill>
                <a:latin typeface="Times New Roman"/>
                <a:cs typeface="Times New Roman"/>
              </a:rPr>
              <a:t>t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e 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crowding and </a:t>
            </a:r>
            <a:r>
              <a:rPr dirty="0" sz="2000" spc="-5">
                <a:solidFill>
                  <a:srgbClr val="FCEADA"/>
                </a:solidFill>
                <a:latin typeface="Times New Roman"/>
                <a:cs typeface="Times New Roman"/>
              </a:rPr>
              <a:t>also in cl-I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deep bite</a:t>
            </a:r>
            <a:r>
              <a:rPr dirty="0" sz="2000" spc="-10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cases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CEADA"/>
              </a:buClr>
              <a:buFont typeface="Arial"/>
              <a:buChar char="–"/>
            </a:pP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Frankel-Ib</a:t>
            </a:r>
            <a:endParaRPr sz="2800">
              <a:latin typeface="Times New Roman"/>
              <a:cs typeface="Times New Roman"/>
            </a:endParaRPr>
          </a:p>
          <a:p>
            <a:pPr lvl="1" marL="756285" marR="5080" indent="-287020">
              <a:lnSpc>
                <a:spcPct val="110000"/>
              </a:lnSpc>
              <a:spcBef>
                <a:spcPts val="17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Is </a:t>
            </a:r>
            <a:r>
              <a:rPr dirty="0" sz="2000" spc="-5">
                <a:solidFill>
                  <a:srgbClr val="FCEADA"/>
                </a:solidFill>
                <a:latin typeface="Times New Roman"/>
                <a:cs typeface="Times New Roman"/>
              </a:rPr>
              <a:t>used for </a:t>
            </a:r>
            <a:r>
              <a:rPr dirty="0" sz="2000" spc="-10">
                <a:solidFill>
                  <a:srgbClr val="FCEADA"/>
                </a:solidFill>
                <a:latin typeface="Times New Roman"/>
                <a:cs typeface="Times New Roman"/>
              </a:rPr>
              <a:t>class II, </a:t>
            </a:r>
            <a:r>
              <a:rPr dirty="0" sz="2000" spc="-5">
                <a:solidFill>
                  <a:srgbClr val="FCEADA"/>
                </a:solidFill>
                <a:latin typeface="Times New Roman"/>
                <a:cs typeface="Times New Roman"/>
              </a:rPr>
              <a:t>division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1 </a:t>
            </a:r>
            <a:r>
              <a:rPr dirty="0" sz="2000" spc="-5">
                <a:solidFill>
                  <a:srgbClr val="FCEADA"/>
                </a:solidFill>
                <a:latin typeface="Times New Roman"/>
                <a:cs typeface="Times New Roman"/>
              </a:rPr>
              <a:t>malocclusion where overjet </a:t>
            </a:r>
            <a:r>
              <a:rPr dirty="0" sz="2000">
                <a:solidFill>
                  <a:srgbClr val="FCEADA"/>
                </a:solidFill>
                <a:latin typeface="Times New Roman"/>
                <a:cs typeface="Times New Roman"/>
              </a:rPr>
              <a:t>does not  exceed</a:t>
            </a:r>
            <a:r>
              <a:rPr dirty="0" sz="2000" spc="-2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CEADA"/>
                </a:solidFill>
                <a:latin typeface="Times New Roman"/>
                <a:cs typeface="Times New Roman"/>
              </a:rPr>
              <a:t>5mm.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334000" y="2285998"/>
              <a:ext cx="3564636" cy="4518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14950" y="2266948"/>
              <a:ext cx="3602990" cy="4556760"/>
            </a:xfrm>
            <a:custGeom>
              <a:avLst/>
              <a:gdLst/>
              <a:ahLst/>
              <a:cxnLst/>
              <a:rect l="l" t="t" r="r" b="b"/>
              <a:pathLst>
                <a:path w="3602990" h="4556759">
                  <a:moveTo>
                    <a:pt x="0" y="4556760"/>
                  </a:moveTo>
                  <a:lnTo>
                    <a:pt x="3602736" y="4556760"/>
                  </a:lnTo>
                  <a:lnTo>
                    <a:pt x="3602736" y="0"/>
                  </a:lnTo>
                  <a:lnTo>
                    <a:pt x="0" y="0"/>
                  </a:lnTo>
                  <a:lnTo>
                    <a:pt x="0" y="45567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07340" y="539242"/>
            <a:ext cx="5711190" cy="23666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Frankel-Ic</a:t>
            </a:r>
            <a:endParaRPr sz="2800">
              <a:latin typeface="Times New Roman"/>
              <a:cs typeface="Times New Roman"/>
            </a:endParaRPr>
          </a:p>
          <a:p>
            <a:pPr algn="just" marL="756285" marR="5080" indent="-287020">
              <a:lnSpc>
                <a:spcPct val="150100"/>
              </a:lnSpc>
              <a:spcBef>
                <a:spcPts val="2115"/>
              </a:spcBef>
            </a:pPr>
            <a:r>
              <a:rPr dirty="0" sz="2400">
                <a:solidFill>
                  <a:srgbClr val="FCEADA"/>
                </a:solidFill>
                <a:latin typeface="Arial"/>
                <a:cs typeface="Arial"/>
              </a:rPr>
              <a:t>–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is used for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Cl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- II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division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1 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malocclusion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in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which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overjet 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is 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more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that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 7mm.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953000" y="4038600"/>
              <a:ext cx="3739896" cy="2633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33950" y="4019550"/>
              <a:ext cx="3778250" cy="2672080"/>
            </a:xfrm>
            <a:custGeom>
              <a:avLst/>
              <a:gdLst/>
              <a:ahLst/>
              <a:cxnLst/>
              <a:rect l="l" t="t" r="r" b="b"/>
              <a:pathLst>
                <a:path w="3778250" h="2672079">
                  <a:moveTo>
                    <a:pt x="0" y="2671572"/>
                  </a:moveTo>
                  <a:lnTo>
                    <a:pt x="3777996" y="2671572"/>
                  </a:lnTo>
                  <a:lnTo>
                    <a:pt x="3777996" y="0"/>
                  </a:lnTo>
                  <a:lnTo>
                    <a:pt x="0" y="0"/>
                  </a:lnTo>
                  <a:lnTo>
                    <a:pt x="0" y="267157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35940" y="1620977"/>
            <a:ext cx="8074025" cy="2789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Frankel-II</a:t>
            </a:r>
            <a:endParaRPr sz="2800">
              <a:latin typeface="Times New Roman"/>
              <a:cs typeface="Times New Roman"/>
            </a:endParaRPr>
          </a:p>
          <a:p>
            <a:pPr lvl="1" marL="756285" indent="-287020">
              <a:lnSpc>
                <a:spcPct val="100000"/>
              </a:lnSpc>
              <a:spcBef>
                <a:spcPts val="2035"/>
              </a:spcBef>
              <a:buFont typeface="Arial"/>
              <a:buChar char="–"/>
              <a:tabLst>
                <a:tab pos="756920" algn="l"/>
                <a:tab pos="2196465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Is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 used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for	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CL-II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and division</a:t>
            </a:r>
            <a:r>
              <a:rPr dirty="0" sz="2400" spc="-4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2.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Frankel-III</a:t>
            </a:r>
            <a:endParaRPr sz="2800">
              <a:latin typeface="Times New Roman"/>
              <a:cs typeface="Times New Roman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2030"/>
              </a:spcBef>
              <a:buFont typeface="Arial"/>
              <a:buChar char="–"/>
              <a:tabLst>
                <a:tab pos="756920" algn="l"/>
                <a:tab pos="1146175" algn="l"/>
                <a:tab pos="2413000" algn="l"/>
                <a:tab pos="2887345" algn="l"/>
                <a:tab pos="3883660" algn="l"/>
                <a:tab pos="4188460" algn="l"/>
                <a:tab pos="5388610" algn="l"/>
                <a:tab pos="6115050" algn="l"/>
                <a:tab pos="7536180" algn="l"/>
              </a:tabLst>
            </a:pP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Is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	</a:t>
            </a:r>
            <a:r>
              <a:rPr dirty="0" sz="2400" spc="-20">
                <a:solidFill>
                  <a:srgbClr val="FCEADA"/>
                </a:solidFill>
                <a:latin typeface="Times New Roman"/>
                <a:cs typeface="Times New Roman"/>
              </a:rPr>
              <a:t>m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odified	by	ad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d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ing	a	</a:t>
            </a:r>
            <a:r>
              <a:rPr dirty="0" sz="2400" spc="-15">
                <a:solidFill>
                  <a:srgbClr val="FCEADA"/>
                </a:solidFill>
                <a:latin typeface="Times New Roman"/>
                <a:cs typeface="Times New Roman"/>
              </a:rPr>
              <a:t>s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tai</a:t>
            </a:r>
            <a:r>
              <a:rPr dirty="0" sz="2400" spc="-15">
                <a:solidFill>
                  <a:srgbClr val="FCEADA"/>
                </a:solidFill>
                <a:latin typeface="Times New Roman"/>
                <a:cs typeface="Times New Roman"/>
              </a:rPr>
              <a:t>n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less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	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ste</a:t>
            </a:r>
            <a:r>
              <a:rPr dirty="0" sz="2400" spc="-20">
                <a:solidFill>
                  <a:srgbClr val="FCEADA"/>
                </a:solidFill>
                <a:latin typeface="Times New Roman"/>
                <a:cs typeface="Times New Roman"/>
              </a:rPr>
              <a:t>e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l	</a:t>
            </a:r>
            <a:r>
              <a:rPr dirty="0" sz="2400" spc="-15">
                <a:solidFill>
                  <a:srgbClr val="FCEADA"/>
                </a:solidFill>
                <a:latin typeface="Times New Roman"/>
                <a:cs typeface="Times New Roman"/>
              </a:rPr>
              <a:t>p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rot</a:t>
            </a:r>
            <a:r>
              <a:rPr dirty="0" sz="2400" spc="-10">
                <a:solidFill>
                  <a:srgbClr val="FCEADA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usion	bow  behind the </a:t>
            </a:r>
            <a:r>
              <a:rPr dirty="0" sz="2400" spc="-5">
                <a:solidFill>
                  <a:srgbClr val="FCEADA"/>
                </a:solidFill>
                <a:latin typeface="Times New Roman"/>
                <a:cs typeface="Times New Roman"/>
              </a:rPr>
              <a:t>maxillary</a:t>
            </a:r>
            <a:r>
              <a:rPr dirty="0" sz="2400" spc="-50">
                <a:solidFill>
                  <a:srgbClr val="FCEADA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CEADA"/>
                </a:solidFill>
                <a:latin typeface="Times New Roman"/>
                <a:cs typeface="Times New Roman"/>
              </a:rPr>
              <a:t>incisors.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0426"/>
            <a:ext cx="8074659" cy="39770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00"/>
                </a:solidFill>
                <a:latin typeface="Times New Roman"/>
                <a:cs typeface="Times New Roman"/>
              </a:rPr>
              <a:t>Frankel-III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 is used in 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treatment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CL-III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malocclusion.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10000"/>
              </a:lnSpc>
              <a:spcBef>
                <a:spcPts val="2014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Here the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lip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pads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are situated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maxillary,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instead of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mandibular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vestibular labial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sulcus.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05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Labial bow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rests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against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mandibular teeth and not on</a:t>
            </a:r>
            <a:r>
              <a:rPr dirty="0" sz="2400" spc="48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9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maxillary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incisors.</a:t>
            </a:r>
            <a:endParaRPr sz="24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10100"/>
              </a:lnSpc>
              <a:spcBef>
                <a:spcPts val="2014"/>
              </a:spcBef>
              <a:buClr>
                <a:srgbClr val="000000"/>
              </a:buClr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There is a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protrusive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bow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similar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 that of </a:t>
            </a:r>
            <a:r>
              <a:rPr dirty="0" sz="2400" spc="-5">
                <a:solidFill>
                  <a:srgbClr val="FFFF00"/>
                </a:solidFill>
                <a:latin typeface="Times New Roman"/>
                <a:cs typeface="Times New Roman"/>
              </a:rPr>
              <a:t>Frankel-II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behind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upper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incisors to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stimulate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forward movement of these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teeth.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33700" y="5143500"/>
            <a:ext cx="6116320" cy="1664335"/>
            <a:chOff x="2933700" y="5143500"/>
            <a:chExt cx="6116320" cy="1664335"/>
          </a:xfrm>
        </p:grpSpPr>
        <p:sp>
          <p:nvSpPr>
            <p:cNvPr id="4" name="object 4"/>
            <p:cNvSpPr/>
            <p:nvPr/>
          </p:nvSpPr>
          <p:spPr>
            <a:xfrm>
              <a:off x="2971800" y="5257798"/>
              <a:ext cx="2393823" cy="14767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952750" y="5238750"/>
              <a:ext cx="2476500" cy="1515110"/>
            </a:xfrm>
            <a:custGeom>
              <a:avLst/>
              <a:gdLst/>
              <a:ahLst/>
              <a:cxnLst/>
              <a:rect l="l" t="t" r="r" b="b"/>
              <a:pathLst>
                <a:path w="2476500" h="1515109">
                  <a:moveTo>
                    <a:pt x="0" y="1514856"/>
                  </a:moveTo>
                  <a:lnTo>
                    <a:pt x="2476500" y="1514856"/>
                  </a:lnTo>
                  <a:lnTo>
                    <a:pt x="2476500" y="0"/>
                  </a:lnTo>
                  <a:lnTo>
                    <a:pt x="0" y="0"/>
                  </a:lnTo>
                  <a:lnTo>
                    <a:pt x="0" y="151485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53200" y="5181598"/>
              <a:ext cx="2458211" cy="15880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34150" y="5162550"/>
              <a:ext cx="2496820" cy="1626235"/>
            </a:xfrm>
            <a:custGeom>
              <a:avLst/>
              <a:gdLst/>
              <a:ahLst/>
              <a:cxnLst/>
              <a:rect l="l" t="t" r="r" b="b"/>
              <a:pathLst>
                <a:path w="2496820" h="1626234">
                  <a:moveTo>
                    <a:pt x="0" y="1626108"/>
                  </a:moveTo>
                  <a:lnTo>
                    <a:pt x="2496311" y="1626108"/>
                  </a:lnTo>
                  <a:lnTo>
                    <a:pt x="2496311" y="0"/>
                  </a:lnTo>
                  <a:lnTo>
                    <a:pt x="0" y="0"/>
                  </a:lnTo>
                  <a:lnTo>
                    <a:pt x="0" y="162610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2023-05-20T05:07:18Z</dcterms:created>
  <dcterms:modified xsi:type="dcterms:W3CDTF">2023-05-20T05:07:18Z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2023-05-20T00:00:00Z</vt:filetime>
  </property>
</Properties>
</file>