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 id="2147483686" r:id="rId3"/>
  </p:sldMasterIdLst>
  <p:notesMasterIdLst>
    <p:notesMasterId r:id="rId55"/>
  </p:notesMasterIdLst>
  <p:sldIdLst>
    <p:sldId id="256" r:id="rId4"/>
    <p:sldId id="30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Lst>
  <p:sldSz cx="12192000" cy="6858000"/>
  <p:notesSz cx="7559675" cy="10691813"/>
  <p:embeddedFontLst>
    <p:embeddedFont>
      <p:font typeface="Cambria" pitchFamily="18" charset="0"/>
      <p:regular r:id="rId56"/>
      <p:bold r:id="rId57"/>
      <p:italic r:id="rId58"/>
      <p:boldItalic r:id="rId59"/>
    </p:embeddedFont>
    <p:embeddedFont>
      <p:font typeface="Cambria Math" pitchFamily="18" charset="0"/>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5D5658E-6383-49C3-9EBB-439EC2C1B48C}">
  <a:tblStyle styleId="{55D5658E-6383-49C3-9EBB-439EC2C1B48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594"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2.fntdata"/><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1.fntdata"/><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518016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1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13: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p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p1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16: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p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3" name="Google Shape;483;p1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p1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p2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2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p2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4" name="Google Shape;524;p2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p2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5" name="Google Shape;545;p2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8" name="Google Shape;578;p2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2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3" name="Google Shape;613;p2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2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3" name="Google Shape;643;p2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2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3" name="Google Shape;653;p2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2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0" name="Google Shape;670;p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0" name="Google Shape;680;p3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3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0" name="Google Shape;690;p3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3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7" name="Google Shape;707;p3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3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8" name="Google Shape;718;p3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3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2" name="Google Shape;732;p3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3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4" name="Google Shape;744;p3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3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5" name="Google Shape;755;p3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3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3" name="Google Shape;763;p3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3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1" name="Google Shape;771;p3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3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2" name="Google Shape;782;p3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4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4" name="Google Shape;794;p4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4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3" name="Google Shape;803;p4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4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6" name="Google Shape;816;p4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4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5" name="Google Shape;825;p4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4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9" name="Google Shape;839;p4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4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9" name="Google Shape;849;p4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4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0" name="Google Shape;860;p4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4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2" name="Google Shape;872;p4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4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0" name="Google Shape;880;p4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4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0" name="Google Shape;890;p4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5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1" name="Google Shape;901;p50: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2"/>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9"/>
        <p:cNvGrpSpPr/>
        <p:nvPr/>
      </p:nvGrpSpPr>
      <p:grpSpPr>
        <a:xfrm>
          <a:off x="0" y="0"/>
          <a:ext cx="0" cy="0"/>
          <a:chOff x="0" y="0"/>
          <a:chExt cx="0" cy="0"/>
        </a:xfrm>
      </p:grpSpPr>
      <p:sp>
        <p:nvSpPr>
          <p:cNvPr id="40" name="Google Shape;40;p1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1"/>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1"/>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2"/>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2"/>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2"/>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3"/>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3"/>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3"/>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3"/>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3"/>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6"/>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4"/>
        <p:cNvGrpSpPr/>
        <p:nvPr/>
      </p:nvGrpSpPr>
      <p:grpSpPr>
        <a:xfrm>
          <a:off x="0" y="0"/>
          <a:ext cx="0" cy="0"/>
          <a:chOff x="0" y="0"/>
          <a:chExt cx="0" cy="0"/>
        </a:xfrm>
      </p:grpSpPr>
      <p:sp>
        <p:nvSpPr>
          <p:cNvPr id="75" name="Google Shape;75;p20"/>
          <p:cNvSpPr txBox="1">
            <a:spLocks noGrp="1"/>
          </p:cNvSpPr>
          <p:nvPr>
            <p:ph type="subTitle" idx="1"/>
          </p:nvPr>
        </p:nvSpPr>
        <p:spPr>
          <a:xfrm>
            <a:off x="609480" y="273600"/>
            <a:ext cx="10972440" cy="530784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76"/>
        <p:cNvGrpSpPr/>
        <p:nvPr/>
      </p:nvGrpSpPr>
      <p:grpSpPr>
        <a:xfrm>
          <a:off x="0" y="0"/>
          <a:ext cx="0" cy="0"/>
          <a:chOff x="0" y="0"/>
          <a:chExt cx="0" cy="0"/>
        </a:xfrm>
      </p:grpSpPr>
      <p:sp>
        <p:nvSpPr>
          <p:cNvPr id="77" name="Google Shape;77;p2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1"/>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1"/>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1"/>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1"/>
        <p:cNvGrpSpPr/>
        <p:nvPr/>
      </p:nvGrpSpPr>
      <p:grpSpPr>
        <a:xfrm>
          <a:off x="0" y="0"/>
          <a:ext cx="0" cy="0"/>
          <a:chOff x="0" y="0"/>
          <a:chExt cx="0" cy="0"/>
        </a:xfrm>
      </p:grpSpPr>
      <p:sp>
        <p:nvSpPr>
          <p:cNvPr id="82" name="Google Shape;82;p2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2"/>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2"/>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2"/>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86"/>
        <p:cNvGrpSpPr/>
        <p:nvPr/>
      </p:nvGrpSpPr>
      <p:grpSpPr>
        <a:xfrm>
          <a:off x="0" y="0"/>
          <a:ext cx="0" cy="0"/>
          <a:chOff x="0" y="0"/>
          <a:chExt cx="0" cy="0"/>
        </a:xfrm>
      </p:grpSpPr>
      <p:sp>
        <p:nvSpPr>
          <p:cNvPr id="87" name="Google Shape;87;p23"/>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3"/>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3"/>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3"/>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1"/>
        <p:cNvGrpSpPr/>
        <p:nvPr/>
      </p:nvGrpSpPr>
      <p:grpSpPr>
        <a:xfrm>
          <a:off x="0" y="0"/>
          <a:ext cx="0" cy="0"/>
          <a:chOff x="0" y="0"/>
          <a:chExt cx="0" cy="0"/>
        </a:xfrm>
      </p:grpSpPr>
      <p:sp>
        <p:nvSpPr>
          <p:cNvPr id="92" name="Google Shape;92;p2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4"/>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4"/>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5"/>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25"/>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5"/>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25"/>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1"/>
        <p:cNvGrpSpPr/>
        <p:nvPr/>
      </p:nvGrpSpPr>
      <p:grpSpPr>
        <a:xfrm>
          <a:off x="0" y="0"/>
          <a:ext cx="0" cy="0"/>
          <a:chOff x="0" y="0"/>
          <a:chExt cx="0" cy="0"/>
        </a:xfrm>
      </p:grpSpPr>
      <p:sp>
        <p:nvSpPr>
          <p:cNvPr id="102" name="Google Shape;102;p2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6"/>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26"/>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26"/>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6"/>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26"/>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26"/>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3"/>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4"/>
        <p:cNvGrpSpPr/>
        <p:nvPr/>
      </p:nvGrpSpPr>
      <p:grpSpPr>
        <a:xfrm>
          <a:off x="0" y="0"/>
          <a:ext cx="0" cy="0"/>
          <a:chOff x="0" y="0"/>
          <a:chExt cx="0" cy="0"/>
        </a:xfrm>
      </p:grpSpPr>
      <p:sp>
        <p:nvSpPr>
          <p:cNvPr id="115" name="Google Shape;115;p2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29"/>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17"/>
        <p:cNvGrpSpPr/>
        <p:nvPr/>
      </p:nvGrpSpPr>
      <p:grpSpPr>
        <a:xfrm>
          <a:off x="0" y="0"/>
          <a:ext cx="0" cy="0"/>
          <a:chOff x="0" y="0"/>
          <a:chExt cx="0" cy="0"/>
        </a:xfrm>
      </p:grpSpPr>
      <p:sp>
        <p:nvSpPr>
          <p:cNvPr id="118" name="Google Shape;118;p3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30"/>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20"/>
        <p:cNvGrpSpPr/>
        <p:nvPr/>
      </p:nvGrpSpPr>
      <p:grpSpPr>
        <a:xfrm>
          <a:off x="0" y="0"/>
          <a:ext cx="0" cy="0"/>
          <a:chOff x="0" y="0"/>
          <a:chExt cx="0" cy="0"/>
        </a:xfrm>
      </p:grpSpPr>
      <p:sp>
        <p:nvSpPr>
          <p:cNvPr id="121" name="Google Shape;121;p3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1"/>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1"/>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3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4"/>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26"/>
        <p:cNvGrpSpPr/>
        <p:nvPr/>
      </p:nvGrpSpPr>
      <p:grpSpPr>
        <a:xfrm>
          <a:off x="0" y="0"/>
          <a:ext cx="0" cy="0"/>
          <a:chOff x="0" y="0"/>
          <a:chExt cx="0" cy="0"/>
        </a:xfrm>
      </p:grpSpPr>
      <p:sp>
        <p:nvSpPr>
          <p:cNvPr id="127" name="Google Shape;127;p33"/>
          <p:cNvSpPr txBox="1">
            <a:spLocks noGrp="1"/>
          </p:cNvSpPr>
          <p:nvPr>
            <p:ph type="subTitle" idx="1"/>
          </p:nvPr>
        </p:nvSpPr>
        <p:spPr>
          <a:xfrm>
            <a:off x="609480" y="273600"/>
            <a:ext cx="10972440" cy="530784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28"/>
        <p:cNvGrpSpPr/>
        <p:nvPr/>
      </p:nvGrpSpPr>
      <p:grpSpPr>
        <a:xfrm>
          <a:off x="0" y="0"/>
          <a:ext cx="0" cy="0"/>
          <a:chOff x="0" y="0"/>
          <a:chExt cx="0" cy="0"/>
        </a:xfrm>
      </p:grpSpPr>
      <p:sp>
        <p:nvSpPr>
          <p:cNvPr id="129" name="Google Shape;129;p3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34"/>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34"/>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34"/>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33"/>
        <p:cNvGrpSpPr/>
        <p:nvPr/>
      </p:nvGrpSpPr>
      <p:grpSpPr>
        <a:xfrm>
          <a:off x="0" y="0"/>
          <a:ext cx="0" cy="0"/>
          <a:chOff x="0" y="0"/>
          <a:chExt cx="0" cy="0"/>
        </a:xfrm>
      </p:grpSpPr>
      <p:sp>
        <p:nvSpPr>
          <p:cNvPr id="134" name="Google Shape;134;p3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35"/>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35"/>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35"/>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38"/>
        <p:cNvGrpSpPr/>
        <p:nvPr/>
      </p:nvGrpSpPr>
      <p:grpSpPr>
        <a:xfrm>
          <a:off x="0" y="0"/>
          <a:ext cx="0" cy="0"/>
          <a:chOff x="0" y="0"/>
          <a:chExt cx="0" cy="0"/>
        </a:xfrm>
      </p:grpSpPr>
      <p:sp>
        <p:nvSpPr>
          <p:cNvPr id="139" name="Google Shape;139;p3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36"/>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36"/>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36"/>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43"/>
        <p:cNvGrpSpPr/>
        <p:nvPr/>
      </p:nvGrpSpPr>
      <p:grpSpPr>
        <a:xfrm>
          <a:off x="0" y="0"/>
          <a:ext cx="0" cy="0"/>
          <a:chOff x="0" y="0"/>
          <a:chExt cx="0" cy="0"/>
        </a:xfrm>
      </p:grpSpPr>
      <p:sp>
        <p:nvSpPr>
          <p:cNvPr id="144" name="Google Shape;144;p3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37"/>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37"/>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47"/>
        <p:cNvGrpSpPr/>
        <p:nvPr/>
      </p:nvGrpSpPr>
      <p:grpSpPr>
        <a:xfrm>
          <a:off x="0" y="0"/>
          <a:ext cx="0" cy="0"/>
          <a:chOff x="0" y="0"/>
          <a:chExt cx="0" cy="0"/>
        </a:xfrm>
      </p:grpSpPr>
      <p:sp>
        <p:nvSpPr>
          <p:cNvPr id="148" name="Google Shape;148;p3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38"/>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8"/>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38"/>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38"/>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53"/>
        <p:cNvGrpSpPr/>
        <p:nvPr/>
      </p:nvGrpSpPr>
      <p:grpSpPr>
        <a:xfrm>
          <a:off x="0" y="0"/>
          <a:ext cx="0" cy="0"/>
          <a:chOff x="0" y="0"/>
          <a:chExt cx="0" cy="0"/>
        </a:xfrm>
      </p:grpSpPr>
      <p:sp>
        <p:nvSpPr>
          <p:cNvPr id="154" name="Google Shape;154;p3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9"/>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9"/>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39"/>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39"/>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39"/>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39"/>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5"/>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5"/>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2"/>
        <p:cNvGrpSpPr/>
        <p:nvPr/>
      </p:nvGrpSpPr>
      <p:grpSpPr>
        <a:xfrm>
          <a:off x="0" y="0"/>
          <a:ext cx="0" cy="0"/>
          <a:chOff x="0" y="0"/>
          <a:chExt cx="0" cy="0"/>
        </a:xfrm>
      </p:grpSpPr>
      <p:sp>
        <p:nvSpPr>
          <p:cNvPr id="23" name="Google Shape;23;p7"/>
          <p:cNvSpPr txBox="1">
            <a:spLocks noGrp="1"/>
          </p:cNvSpPr>
          <p:nvPr>
            <p:ph type="subTitle" idx="1"/>
          </p:nvPr>
        </p:nvSpPr>
        <p:spPr>
          <a:xfrm>
            <a:off x="609480" y="273600"/>
            <a:ext cx="10972440" cy="530784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4"/>
        <p:cNvGrpSpPr/>
        <p:nvPr/>
      </p:nvGrpSpPr>
      <p:grpSpPr>
        <a:xfrm>
          <a:off x="0" y="0"/>
          <a:ext cx="0" cy="0"/>
          <a:chOff x="0" y="0"/>
          <a:chExt cx="0" cy="0"/>
        </a:xfrm>
      </p:grpSpPr>
      <p:sp>
        <p:nvSpPr>
          <p:cNvPr id="25" name="Google Shape;25;p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8"/>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8"/>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8"/>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9"/>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9"/>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0"/>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0"/>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12191400" cy="6857280"/>
          </a:xfrm>
          <a:prstGeom prst="rect">
            <a:avLst/>
          </a:prstGeom>
          <a:blipFill rotWithShape="1">
            <a:blip r:embed="rId1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
        <p:cNvGrpSpPr/>
        <p:nvPr/>
      </p:nvGrpSpPr>
      <p:grpSpPr>
        <a:xfrm>
          <a:off x="0" y="0"/>
          <a:ext cx="0" cy="0"/>
          <a:chOff x="0" y="0"/>
          <a:chExt cx="0" cy="0"/>
        </a:xfrm>
      </p:grpSpPr>
      <p:sp>
        <p:nvSpPr>
          <p:cNvPr id="58" name="Google Shape;58;p14"/>
          <p:cNvSpPr/>
          <p:nvPr/>
        </p:nvSpPr>
        <p:spPr>
          <a:xfrm>
            <a:off x="0" y="0"/>
            <a:ext cx="12191400" cy="6857280"/>
          </a:xfrm>
          <a:prstGeom prst="rect">
            <a:avLst/>
          </a:prstGeom>
          <a:blipFill rotWithShape="1">
            <a:blip r:embed="rId1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14"/>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9"/>
        <p:cNvGrpSpPr/>
        <p:nvPr/>
      </p:nvGrpSpPr>
      <p:grpSpPr>
        <a:xfrm>
          <a:off x="0" y="0"/>
          <a:ext cx="0" cy="0"/>
          <a:chOff x="0" y="0"/>
          <a:chExt cx="0" cy="0"/>
        </a:xfrm>
      </p:grpSpPr>
      <p:sp>
        <p:nvSpPr>
          <p:cNvPr id="110" name="Google Shape;110;p27"/>
          <p:cNvSpPr/>
          <p:nvPr/>
        </p:nvSpPr>
        <p:spPr>
          <a:xfrm>
            <a:off x="0" y="0"/>
            <a:ext cx="12191400" cy="6857280"/>
          </a:xfrm>
          <a:prstGeom prst="rect">
            <a:avLst/>
          </a:prstGeom>
          <a:blipFill rotWithShape="1">
            <a:blip r:embed="rId1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27"/>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13.xml"/><Relationship Id="rId16" Type="http://schemas.openxmlformats.org/officeDocument/2006/relationships/image" Target="../media/image41.png"/><Relationship Id="rId1" Type="http://schemas.openxmlformats.org/officeDocument/2006/relationships/slideLayout" Target="../slideLayouts/slideLayout25.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28.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30.png"/><Relationship Id="rId10" Type="http://schemas.openxmlformats.org/officeDocument/2006/relationships/image" Target="../media/image50.png"/><Relationship Id="rId4" Type="http://schemas.openxmlformats.org/officeDocument/2006/relationships/image" Target="../media/image29.png"/><Relationship Id="rId9" Type="http://schemas.openxmlformats.org/officeDocument/2006/relationships/image" Target="../media/image49.png"/><Relationship Id="rId1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7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75.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76.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3.jpe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82.jpeg"/><Relationship Id="rId5" Type="http://schemas.openxmlformats.org/officeDocument/2006/relationships/image" Target="../media/image81.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85.jpeg"/><Relationship Id="rId5" Type="http://schemas.openxmlformats.org/officeDocument/2006/relationships/image" Target="../media/image84.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87.jpeg"/><Relationship Id="rId5" Type="http://schemas.openxmlformats.org/officeDocument/2006/relationships/image" Target="../media/image86.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0.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3.jpe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7.png"/><Relationship Id="rId7" Type="http://schemas.openxmlformats.org/officeDocument/2006/relationships/image" Target="../media/image96.jpe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98.jpe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95.png"/><Relationship Id="rId5" Type="http://schemas.openxmlformats.org/officeDocument/2006/relationships/image" Target="../media/image99.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01.jpeg"/><Relationship Id="rId5" Type="http://schemas.openxmlformats.org/officeDocument/2006/relationships/image" Target="../media/image100.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13.xml"/><Relationship Id="rId5" Type="http://schemas.openxmlformats.org/officeDocument/2006/relationships/image" Target="../media/image10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13.xml"/><Relationship Id="rId5" Type="http://schemas.openxmlformats.org/officeDocument/2006/relationships/image" Target="../media/image103.pn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40"/>
          <p:cNvSpPr/>
          <p:nvPr/>
        </p:nvSpPr>
        <p:spPr>
          <a:xfrm>
            <a:off x="0" y="5887080"/>
            <a:ext cx="12191400" cy="16380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0"/>
          <p:cNvSpPr/>
          <p:nvPr/>
        </p:nvSpPr>
        <p:spPr>
          <a:xfrm>
            <a:off x="0" y="5887080"/>
            <a:ext cx="12191400" cy="11196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0"/>
          <p:cNvSpPr/>
          <p:nvPr/>
        </p:nvSpPr>
        <p:spPr>
          <a:xfrm>
            <a:off x="378000" y="2750760"/>
            <a:ext cx="9275760" cy="134028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0"/>
          <p:cNvSpPr/>
          <p:nvPr/>
        </p:nvSpPr>
        <p:spPr>
          <a:xfrm>
            <a:off x="378000" y="3336120"/>
            <a:ext cx="6442920" cy="134028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0"/>
          <p:cNvSpPr/>
          <p:nvPr/>
        </p:nvSpPr>
        <p:spPr>
          <a:xfrm>
            <a:off x="747360" y="2947320"/>
            <a:ext cx="8371800" cy="1324440"/>
          </a:xfrm>
          <a:prstGeom prst="rect">
            <a:avLst/>
          </a:prstGeom>
          <a:noFill/>
          <a:ln>
            <a:noFill/>
          </a:ln>
        </p:spPr>
        <p:txBody>
          <a:bodyPr spcFirstLastPara="1" wrap="square" lIns="0" tIns="153700" rIns="0" bIns="0" anchor="t" anchorCtr="0">
            <a:noAutofit/>
          </a:bodyPr>
          <a:lstStyle/>
          <a:p>
            <a:pPr marL="12600" marR="0" lvl="0" indent="0" algn="l" rtl="0">
              <a:lnSpc>
                <a:spcPct val="96020"/>
              </a:lnSpc>
              <a:spcBef>
                <a:spcPts val="0"/>
              </a:spcBef>
              <a:spcAft>
                <a:spcPts val="0"/>
              </a:spcAft>
              <a:buNone/>
            </a:pPr>
            <a:r>
              <a:rPr lang="en-IN" sz="4800" b="1" i="0" u="none" strike="noStrike" cap="none">
                <a:solidFill>
                  <a:srgbClr val="514A40"/>
                </a:solidFill>
                <a:latin typeface="Cambria"/>
                <a:ea typeface="Cambria"/>
                <a:cs typeface="Cambria"/>
                <a:sym typeface="Cambria"/>
              </a:rPr>
              <a:t>MECHANICAL PROPERTIES OF  DENTAL MATERIALS</a:t>
            </a:r>
            <a:endParaRPr sz="4800" b="0" i="0" u="none" strike="noStrike" cap="none">
              <a:solidFill>
                <a:schemeClr val="dk1"/>
              </a:solidFill>
              <a:latin typeface="Arial"/>
              <a:ea typeface="Arial"/>
              <a:cs typeface="Arial"/>
              <a:sym typeface="Arial"/>
            </a:endParaRPr>
          </a:p>
        </p:txBody>
      </p:sp>
      <p:pic>
        <p:nvPicPr>
          <p:cNvPr id="7" name="image1.jpeg"/>
          <p:cNvPicPr/>
          <p:nvPr/>
        </p:nvPicPr>
        <p:blipFill>
          <a:blip r:embed="rId7" cstate="print"/>
          <a:stretch>
            <a:fillRect/>
          </a:stretch>
        </p:blipFill>
        <p:spPr>
          <a:xfrm>
            <a:off x="23770" y="-24"/>
            <a:ext cx="2290258" cy="2471560"/>
          </a:xfrm>
          <a:prstGeom prst="rect">
            <a:avLst/>
          </a:prstGeom>
        </p:spPr>
      </p:pic>
      <p:sp>
        <p:nvSpPr>
          <p:cNvPr id="102401" name="Rectangle 1"/>
          <p:cNvSpPr>
            <a:spLocks noChangeArrowheads="1"/>
          </p:cNvSpPr>
          <p:nvPr/>
        </p:nvSpPr>
        <p:spPr bwMode="auto">
          <a:xfrm>
            <a:off x="3253547" y="214290"/>
            <a:ext cx="6128601"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438275" algn="l"/>
              </a:tabLst>
            </a:pP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SIBAR INSTITUTE OF DENTAL SCIENCES,</a:t>
            </a:r>
          </a:p>
          <a:p>
            <a:pPr marL="0" marR="0" lvl="0" indent="0" algn="ctr" defTabSz="914400" rtl="0" eaLnBrk="1" fontAlgn="base" latinLnBrk="0" hangingPunct="1">
              <a:lnSpc>
                <a:spcPct val="100000"/>
              </a:lnSpc>
              <a:spcBef>
                <a:spcPct val="0"/>
              </a:spcBef>
              <a:spcAft>
                <a:spcPct val="0"/>
              </a:spcAft>
              <a:buClrTx/>
              <a:buSzTx/>
              <a:buFontTx/>
              <a:buNone/>
              <a:tabLst>
                <a:tab pos="1438275" algn="l"/>
              </a:tabLst>
            </a:pP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GUNTUR</a:t>
            </a:r>
            <a:endParaRPr kumimoji="0" lang="en-US"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102402" name="Rectangle 2"/>
          <p:cNvSpPr>
            <a:spLocks noChangeArrowheads="1"/>
          </p:cNvSpPr>
          <p:nvPr/>
        </p:nvSpPr>
        <p:spPr bwMode="auto">
          <a:xfrm>
            <a:off x="2547998" y="1242940"/>
            <a:ext cx="940591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38275" algn="l"/>
              </a:tabLst>
            </a:pPr>
            <a:r>
              <a:rPr kumimoji="0" lang="en-US" sz="20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DEPARTMENT OF CONSERVATIVE DENTISTRY AND ENDODONTICS</a:t>
            </a:r>
            <a:endParaRPr kumimoji="0" lang="en-US" sz="1800" b="1" i="0" u="none" strike="noStrike" cap="none" normalizeH="0" baseline="0" dirty="0" smtClean="0">
              <a:ln>
                <a:noFill/>
              </a:ln>
              <a:solidFill>
                <a:srgbClr val="0070C0"/>
              </a:solidFill>
              <a:effectLst/>
              <a:latin typeface="Arial" pitchFamily="34" charset="0"/>
              <a:cs typeface="Arial" pitchFamily="34" charset="0"/>
            </a:endParaRPr>
          </a:p>
        </p:txBody>
      </p:sp>
      <p:sp>
        <p:nvSpPr>
          <p:cNvPr id="10" name="TextBox 9"/>
          <p:cNvSpPr txBox="1"/>
          <p:nvPr/>
        </p:nvSpPr>
        <p:spPr>
          <a:xfrm>
            <a:off x="7524760" y="4857760"/>
            <a:ext cx="2857520" cy="523220"/>
          </a:xfrm>
          <a:prstGeom prst="rect">
            <a:avLst/>
          </a:prstGeom>
          <a:noFill/>
        </p:spPr>
        <p:txBody>
          <a:bodyPr wrap="square" rtlCol="0">
            <a:spAutoFit/>
          </a:bodyPr>
          <a:lstStyle/>
          <a:p>
            <a:r>
              <a:rPr lang="en-US" dirty="0" smtClean="0"/>
              <a:t>Dr. </a:t>
            </a:r>
            <a:r>
              <a:rPr lang="en-US" dirty="0" err="1" smtClean="0"/>
              <a:t>Nagesh</a:t>
            </a:r>
            <a:r>
              <a:rPr lang="en-US" dirty="0" smtClean="0"/>
              <a:t> </a:t>
            </a:r>
            <a:r>
              <a:rPr lang="en-US" dirty="0" err="1" smtClean="0"/>
              <a:t>Bolla</a:t>
            </a:r>
            <a:endParaRPr lang="en-US" dirty="0" smtClean="0"/>
          </a:p>
          <a:p>
            <a:r>
              <a:rPr lang="en-US" dirty="0" smtClean="0"/>
              <a:t>Professor and Vice Dean</a:t>
            </a:r>
            <a:endParaRPr lang="en-US"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8"/>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8"/>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8"/>
          <p:cNvSpPr/>
          <p:nvPr/>
        </p:nvSpPr>
        <p:spPr>
          <a:xfrm>
            <a:off x="221040" y="222480"/>
            <a:ext cx="3609720" cy="78876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8"/>
          <p:cNvSpPr/>
          <p:nvPr/>
        </p:nvSpPr>
        <p:spPr>
          <a:xfrm>
            <a:off x="433440" y="338400"/>
            <a:ext cx="3166200" cy="439200"/>
          </a:xfrm>
          <a:prstGeom prst="rect">
            <a:avLst/>
          </a:prstGeom>
          <a:noFill/>
          <a:ln>
            <a:noFill/>
          </a:ln>
        </p:spPr>
        <p:txBody>
          <a:bodyPr spcFirstLastPara="1" wrap="square" lIns="0" tIns="12225" rIns="0" bIns="0" anchor="t" anchorCtr="0">
            <a:noAutofit/>
          </a:bodyPr>
          <a:lstStyle/>
          <a:p>
            <a:pPr marL="12600" marR="0" lvl="0" indent="0" algn="l" rtl="0">
              <a:lnSpc>
                <a:spcPct val="100000"/>
              </a:lnSpc>
              <a:spcBef>
                <a:spcPts val="0"/>
              </a:spcBef>
              <a:spcAft>
                <a:spcPts val="0"/>
              </a:spcAft>
              <a:buNone/>
            </a:pPr>
            <a:r>
              <a:rPr lang="en-IN" sz="2800" b="1" i="0" u="none" strike="noStrike" cap="none">
                <a:solidFill>
                  <a:srgbClr val="A85229"/>
                </a:solidFill>
                <a:latin typeface="Cambria"/>
                <a:ea typeface="Cambria"/>
                <a:cs typeface="Cambria"/>
                <a:sym typeface="Cambria"/>
              </a:rPr>
              <a:t>Compressive Stress</a:t>
            </a:r>
            <a:endParaRPr sz="2800" b="0" i="0" u="none" strike="noStrike" cap="none">
              <a:solidFill>
                <a:schemeClr val="dk1"/>
              </a:solidFill>
              <a:latin typeface="Arial"/>
              <a:ea typeface="Arial"/>
              <a:cs typeface="Arial"/>
              <a:sym typeface="Arial"/>
            </a:endParaRPr>
          </a:p>
        </p:txBody>
      </p:sp>
      <p:sp>
        <p:nvSpPr>
          <p:cNvPr id="254" name="Google Shape;254;p48"/>
          <p:cNvSpPr/>
          <p:nvPr/>
        </p:nvSpPr>
        <p:spPr>
          <a:xfrm>
            <a:off x="479160" y="1212840"/>
            <a:ext cx="11189880" cy="331488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Compressive	stress occurs when 2 sets of forces are directed towards each other in  the same straight line.</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Also when one end is constrained and the other end is subjected to a force towards  the constraint.</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It is </a:t>
            </a:r>
            <a:r>
              <a:rPr lang="en-IN" sz="2400" b="0" i="0" u="none" strike="noStrike" cap="none">
                <a:solidFill>
                  <a:srgbClr val="C00000"/>
                </a:solidFill>
                <a:latin typeface="Cambria"/>
                <a:ea typeface="Cambria"/>
                <a:cs typeface="Cambria"/>
                <a:sym typeface="Cambria"/>
              </a:rPr>
              <a:t>caused by a load that tends to compress or shorten a body</a:t>
            </a:r>
            <a:r>
              <a:rPr lang="en-IN" sz="2400" b="0" i="0" u="none" strike="noStrike" cap="none">
                <a:solidFill>
                  <a:srgbClr val="514A40"/>
                </a:solidFill>
                <a:latin typeface="Cambria"/>
                <a:ea typeface="Cambria"/>
                <a:cs typeface="Cambria"/>
                <a:sym typeface="Cambria"/>
              </a:rPr>
              <a:t>.</a:t>
            </a:r>
            <a:endParaRPr sz="2400" b="0" i="0" u="none" strike="noStrike" cap="none">
              <a:solidFill>
                <a:schemeClr val="dk1"/>
              </a:solidFill>
              <a:latin typeface="Arial"/>
              <a:ea typeface="Arial"/>
              <a:cs typeface="Arial"/>
              <a:sym typeface="Arial"/>
            </a:endParaRPr>
          </a:p>
        </p:txBody>
      </p:sp>
      <p:sp>
        <p:nvSpPr>
          <p:cNvPr id="255" name="Google Shape;255;p48"/>
          <p:cNvSpPr/>
          <p:nvPr/>
        </p:nvSpPr>
        <p:spPr>
          <a:xfrm>
            <a:off x="9078480" y="3284280"/>
            <a:ext cx="2777400" cy="293616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8"/>
          <p:cNvSpPr/>
          <p:nvPr/>
        </p:nvSpPr>
        <p:spPr>
          <a:xfrm>
            <a:off x="9130320" y="3336120"/>
            <a:ext cx="2619000" cy="277740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8"/>
          <p:cNvSpPr/>
          <p:nvPr/>
        </p:nvSpPr>
        <p:spPr>
          <a:xfrm>
            <a:off x="9117360" y="3323160"/>
            <a:ext cx="2645280" cy="2803320"/>
          </a:xfrm>
          <a:custGeom>
            <a:avLst/>
            <a:gdLst/>
            <a:ahLst/>
            <a:cxnLst/>
            <a:rect l="l" t="t" r="r" b="b"/>
            <a:pathLst>
              <a:path w="2646045" h="2804160" extrusionOk="0">
                <a:moveTo>
                  <a:pt x="0" y="0"/>
                </a:moveTo>
                <a:lnTo>
                  <a:pt x="2645664" y="0"/>
                </a:lnTo>
                <a:lnTo>
                  <a:pt x="2645664" y="2804160"/>
                </a:lnTo>
                <a:lnTo>
                  <a:pt x="0" y="2804160"/>
                </a:lnTo>
                <a:lnTo>
                  <a:pt x="0" y="0"/>
                </a:lnTo>
                <a:close/>
              </a:path>
            </a:pathLst>
          </a:custGeom>
          <a:noFill/>
          <a:ln w="25900" cap="flat" cmpd="sng">
            <a:solidFill>
              <a:srgbClr val="000000"/>
            </a:solidFill>
            <a:prstDash val="solid"/>
            <a:round/>
            <a:headEnd type="none" w="sm" len="sm"/>
            <a:tailEnd type="none" w="sm" len="sm"/>
          </a:ln>
        </p:spPr>
      </p:sp>
      <p:sp>
        <p:nvSpPr>
          <p:cNvPr id="258" name="Google Shape;258;p48"/>
          <p:cNvSpPr/>
          <p:nvPr/>
        </p:nvSpPr>
        <p:spPr>
          <a:xfrm>
            <a:off x="9130320" y="5257800"/>
            <a:ext cx="147240" cy="441360"/>
          </a:xfrm>
          <a:custGeom>
            <a:avLst/>
            <a:gdLst/>
            <a:ahLst/>
            <a:cxnLst/>
            <a:rect l="l" t="t" r="r" b="b"/>
            <a:pathLst>
              <a:path w="147954" h="441960" extrusionOk="0">
                <a:moveTo>
                  <a:pt x="0" y="0"/>
                </a:moveTo>
                <a:lnTo>
                  <a:pt x="147827" y="0"/>
                </a:lnTo>
                <a:lnTo>
                  <a:pt x="147827" y="441959"/>
                </a:lnTo>
                <a:lnTo>
                  <a:pt x="0" y="441959"/>
                </a:lnTo>
                <a:lnTo>
                  <a:pt x="0" y="0"/>
                </a:lnTo>
                <a:close/>
              </a:path>
            </a:pathLst>
          </a:custGeom>
          <a:solidFill>
            <a:srgbClr val="B7EBF9"/>
          </a:solidFill>
          <a:ln>
            <a:noFill/>
          </a:ln>
        </p:spPr>
      </p:sp>
      <p:sp>
        <p:nvSpPr>
          <p:cNvPr id="259" name="Google Shape;259;p48"/>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10</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9"/>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9"/>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9"/>
          <p:cNvSpPr/>
          <p:nvPr/>
        </p:nvSpPr>
        <p:spPr>
          <a:xfrm>
            <a:off x="221040" y="222480"/>
            <a:ext cx="2472840" cy="78876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9"/>
          <p:cNvSpPr/>
          <p:nvPr/>
        </p:nvSpPr>
        <p:spPr>
          <a:xfrm>
            <a:off x="433440" y="338400"/>
            <a:ext cx="2029320" cy="439200"/>
          </a:xfrm>
          <a:prstGeom prst="rect">
            <a:avLst/>
          </a:prstGeom>
          <a:noFill/>
          <a:ln>
            <a:noFill/>
          </a:ln>
        </p:spPr>
        <p:txBody>
          <a:bodyPr spcFirstLastPara="1" wrap="square" lIns="0" tIns="12225" rIns="0" bIns="0" anchor="t" anchorCtr="0">
            <a:noAutofit/>
          </a:bodyPr>
          <a:lstStyle/>
          <a:p>
            <a:pPr marL="12600" marR="0" lvl="0" indent="0" algn="l" rtl="0">
              <a:lnSpc>
                <a:spcPct val="100000"/>
              </a:lnSpc>
              <a:spcBef>
                <a:spcPts val="0"/>
              </a:spcBef>
              <a:spcAft>
                <a:spcPts val="0"/>
              </a:spcAft>
              <a:buNone/>
            </a:pPr>
            <a:r>
              <a:rPr lang="en-IN" sz="2800" b="1" i="0" u="none" strike="noStrike" cap="none">
                <a:solidFill>
                  <a:srgbClr val="A85229"/>
                </a:solidFill>
                <a:latin typeface="Cambria"/>
                <a:ea typeface="Cambria"/>
                <a:cs typeface="Cambria"/>
                <a:sym typeface="Cambria"/>
              </a:rPr>
              <a:t>Shear Stress</a:t>
            </a:r>
            <a:endParaRPr sz="2800" b="0" i="0" u="none" strike="noStrike" cap="none">
              <a:solidFill>
                <a:schemeClr val="dk1"/>
              </a:solidFill>
              <a:latin typeface="Arial"/>
              <a:ea typeface="Arial"/>
              <a:cs typeface="Arial"/>
              <a:sym typeface="Arial"/>
            </a:endParaRPr>
          </a:p>
        </p:txBody>
      </p:sp>
      <p:sp>
        <p:nvSpPr>
          <p:cNvPr id="268" name="Google Shape;268;p49"/>
          <p:cNvSpPr/>
          <p:nvPr/>
        </p:nvSpPr>
        <p:spPr>
          <a:xfrm>
            <a:off x="479160" y="1212840"/>
            <a:ext cx="11190600" cy="2216520"/>
          </a:xfrm>
          <a:prstGeom prst="rect">
            <a:avLst/>
          </a:prstGeom>
          <a:noFill/>
          <a:ln>
            <a:noFill/>
          </a:ln>
        </p:spPr>
        <p:txBody>
          <a:bodyPr spcFirstLastPara="1" wrap="square" lIns="0" tIns="12600" rIns="0" bIns="0" anchor="t" anchorCtr="0">
            <a:noAutofit/>
          </a:bodyPr>
          <a:lstStyle/>
          <a:p>
            <a:pPr marL="240840" marR="0" lvl="0" indent="-227879"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Shear stress occurs when 2 sets of forces are directed parallel to each other but not  along the same straight line.</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A shear stress tends to resist the sliding of one portion of a body over another.</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31"/>
              </a:spcBef>
              <a:spcAft>
                <a:spcPts val="0"/>
              </a:spcAft>
              <a:buNone/>
            </a:pPr>
            <a:endParaRPr sz="2400" b="0" i="0" u="none" strike="noStrike" cap="none">
              <a:solidFill>
                <a:schemeClr val="dk1"/>
              </a:solidFill>
              <a:latin typeface="Arial"/>
              <a:ea typeface="Arial"/>
              <a:cs typeface="Arial"/>
              <a:sym typeface="Arial"/>
            </a:endParaRPr>
          </a:p>
          <a:p>
            <a:pPr marL="241200" marR="0" lvl="0" indent="-240479"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Shear stress can also be </a:t>
            </a:r>
            <a:r>
              <a:rPr lang="en-IN" sz="2400" b="0" i="0" u="none" strike="noStrike" cap="none">
                <a:solidFill>
                  <a:srgbClr val="C00000"/>
                </a:solidFill>
                <a:latin typeface="Cambria"/>
                <a:ea typeface="Cambria"/>
                <a:cs typeface="Cambria"/>
                <a:sym typeface="Cambria"/>
              </a:rPr>
              <a:t>produced by a twisting or  torsional action on a material</a:t>
            </a:r>
            <a:r>
              <a:rPr lang="en-IN" sz="2400" b="0" i="0" u="none" strike="noStrike" cap="none">
                <a:solidFill>
                  <a:srgbClr val="514A40"/>
                </a:solidFill>
                <a:latin typeface="Cambria"/>
                <a:ea typeface="Cambria"/>
                <a:cs typeface="Cambria"/>
                <a:sym typeface="Cambria"/>
              </a:rPr>
              <a:t>.</a:t>
            </a:r>
            <a:endParaRPr sz="2400" b="0" i="0" u="none" strike="noStrike" cap="none">
              <a:solidFill>
                <a:schemeClr val="dk1"/>
              </a:solidFill>
              <a:latin typeface="Arial"/>
              <a:ea typeface="Arial"/>
              <a:cs typeface="Arial"/>
              <a:sym typeface="Arial"/>
            </a:endParaRPr>
          </a:p>
        </p:txBody>
      </p:sp>
      <p:sp>
        <p:nvSpPr>
          <p:cNvPr id="269" name="Google Shape;269;p49"/>
          <p:cNvSpPr/>
          <p:nvPr/>
        </p:nvSpPr>
        <p:spPr>
          <a:xfrm>
            <a:off x="5478840" y="3929040"/>
            <a:ext cx="3083760" cy="221832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9"/>
          <p:cNvSpPr/>
          <p:nvPr/>
        </p:nvSpPr>
        <p:spPr>
          <a:xfrm>
            <a:off x="5530680" y="3980520"/>
            <a:ext cx="2925360" cy="205956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9"/>
          <p:cNvSpPr/>
          <p:nvPr/>
        </p:nvSpPr>
        <p:spPr>
          <a:xfrm>
            <a:off x="5517720" y="3967560"/>
            <a:ext cx="2951280" cy="2085840"/>
          </a:xfrm>
          <a:custGeom>
            <a:avLst/>
            <a:gdLst/>
            <a:ahLst/>
            <a:cxnLst/>
            <a:rect l="l" t="t" r="r" b="b"/>
            <a:pathLst>
              <a:path w="2952115" h="2086610" extrusionOk="0">
                <a:moveTo>
                  <a:pt x="0" y="0"/>
                </a:moveTo>
                <a:lnTo>
                  <a:pt x="2951988" y="0"/>
                </a:lnTo>
                <a:lnTo>
                  <a:pt x="2951988" y="2086356"/>
                </a:lnTo>
                <a:lnTo>
                  <a:pt x="0" y="2086356"/>
                </a:lnTo>
                <a:lnTo>
                  <a:pt x="0" y="0"/>
                </a:lnTo>
                <a:close/>
              </a:path>
            </a:pathLst>
          </a:custGeom>
          <a:noFill/>
          <a:ln w="25900" cap="flat" cmpd="sng">
            <a:solidFill>
              <a:srgbClr val="000000"/>
            </a:solidFill>
            <a:prstDash val="solid"/>
            <a:round/>
            <a:headEnd type="none" w="sm" len="sm"/>
            <a:tailEnd type="none" w="sm" len="sm"/>
          </a:ln>
        </p:spPr>
      </p:sp>
      <p:sp>
        <p:nvSpPr>
          <p:cNvPr id="272" name="Google Shape;272;p49"/>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11</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0"/>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0"/>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0"/>
          <p:cNvSpPr/>
          <p:nvPr/>
        </p:nvSpPr>
        <p:spPr>
          <a:xfrm>
            <a:off x="221040" y="222480"/>
            <a:ext cx="4575960" cy="78876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0"/>
          <p:cNvSpPr/>
          <p:nvPr/>
        </p:nvSpPr>
        <p:spPr>
          <a:xfrm>
            <a:off x="433440" y="338400"/>
            <a:ext cx="4131360" cy="439200"/>
          </a:xfrm>
          <a:prstGeom prst="rect">
            <a:avLst/>
          </a:prstGeom>
          <a:noFill/>
          <a:ln>
            <a:noFill/>
          </a:ln>
        </p:spPr>
        <p:txBody>
          <a:bodyPr spcFirstLastPara="1" wrap="square" lIns="0" tIns="12225" rIns="0" bIns="0" anchor="t" anchorCtr="0">
            <a:noAutofit/>
          </a:bodyPr>
          <a:lstStyle/>
          <a:p>
            <a:pPr marL="12600" marR="0" lvl="0" indent="0" algn="l" rtl="0">
              <a:lnSpc>
                <a:spcPct val="100000"/>
              </a:lnSpc>
              <a:spcBef>
                <a:spcPts val="0"/>
              </a:spcBef>
              <a:spcAft>
                <a:spcPts val="0"/>
              </a:spcAft>
              <a:buNone/>
            </a:pPr>
            <a:r>
              <a:rPr lang="en-IN" sz="2800" b="1" i="0" u="none" strike="noStrike" cap="none">
                <a:solidFill>
                  <a:srgbClr val="A85229"/>
                </a:solidFill>
                <a:latin typeface="Cambria"/>
                <a:ea typeface="Cambria"/>
                <a:cs typeface="Cambria"/>
                <a:sym typeface="Cambria"/>
              </a:rPr>
              <a:t>Flexural Stress (bending)</a:t>
            </a:r>
            <a:endParaRPr sz="2800" b="0" i="0" u="none" strike="noStrike" cap="none">
              <a:solidFill>
                <a:schemeClr val="dk1"/>
              </a:solidFill>
              <a:latin typeface="Arial"/>
              <a:ea typeface="Arial"/>
              <a:cs typeface="Arial"/>
              <a:sym typeface="Arial"/>
            </a:endParaRPr>
          </a:p>
        </p:txBody>
      </p:sp>
      <p:sp>
        <p:nvSpPr>
          <p:cNvPr id="281" name="Google Shape;281;p50"/>
          <p:cNvSpPr/>
          <p:nvPr/>
        </p:nvSpPr>
        <p:spPr>
          <a:xfrm>
            <a:off x="479160" y="1212840"/>
            <a:ext cx="11189160" cy="1490051"/>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Force per unit area of a material that is subjected to flexural loading (bending).</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6"/>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A flexural force can produce all the three types of stresses in a structure, but in most  cases fracture occurs due to the tensile component.</a:t>
            </a:r>
            <a:endParaRPr sz="2400" b="0" i="0" u="none" strike="noStrike" cap="none">
              <a:solidFill>
                <a:schemeClr val="dk1"/>
              </a:solidFill>
              <a:latin typeface="Arial"/>
              <a:ea typeface="Arial"/>
              <a:cs typeface="Arial"/>
              <a:sym typeface="Arial"/>
            </a:endParaRPr>
          </a:p>
        </p:txBody>
      </p:sp>
      <p:sp>
        <p:nvSpPr>
          <p:cNvPr id="282" name="Google Shape;282;p50"/>
          <p:cNvSpPr/>
          <p:nvPr/>
        </p:nvSpPr>
        <p:spPr>
          <a:xfrm>
            <a:off x="6001560" y="4015800"/>
            <a:ext cx="5755320" cy="190872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0"/>
          <p:cNvSpPr/>
          <p:nvPr/>
        </p:nvSpPr>
        <p:spPr>
          <a:xfrm>
            <a:off x="6053400" y="4067640"/>
            <a:ext cx="5597280" cy="174816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0"/>
          <p:cNvSpPr/>
          <p:nvPr/>
        </p:nvSpPr>
        <p:spPr>
          <a:xfrm>
            <a:off x="6040440" y="4054680"/>
            <a:ext cx="5622840" cy="1776600"/>
          </a:xfrm>
          <a:custGeom>
            <a:avLst/>
            <a:gdLst/>
            <a:ahLst/>
            <a:cxnLst/>
            <a:rect l="l" t="t" r="r" b="b"/>
            <a:pathLst>
              <a:path w="5623559" h="1777364" extrusionOk="0">
                <a:moveTo>
                  <a:pt x="0" y="0"/>
                </a:moveTo>
                <a:lnTo>
                  <a:pt x="5623560" y="0"/>
                </a:lnTo>
                <a:lnTo>
                  <a:pt x="5623560" y="1776983"/>
                </a:lnTo>
                <a:lnTo>
                  <a:pt x="0" y="1776983"/>
                </a:lnTo>
                <a:lnTo>
                  <a:pt x="0" y="0"/>
                </a:lnTo>
                <a:close/>
              </a:path>
            </a:pathLst>
          </a:custGeom>
          <a:noFill/>
          <a:ln w="25900" cap="flat" cmpd="sng">
            <a:solidFill>
              <a:srgbClr val="000000"/>
            </a:solidFill>
            <a:prstDash val="solid"/>
            <a:round/>
            <a:headEnd type="none" w="sm" len="sm"/>
            <a:tailEnd type="none" w="sm" len="sm"/>
          </a:ln>
        </p:spPr>
      </p:sp>
      <p:sp>
        <p:nvSpPr>
          <p:cNvPr id="285" name="Google Shape;285;p50"/>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12</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1"/>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1"/>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1"/>
          <p:cNvSpPr/>
          <p:nvPr/>
        </p:nvSpPr>
        <p:spPr>
          <a:xfrm>
            <a:off x="189000" y="141840"/>
            <a:ext cx="1953000" cy="90144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1"/>
          <p:cNvSpPr/>
          <p:nvPr/>
        </p:nvSpPr>
        <p:spPr>
          <a:xfrm>
            <a:off x="433440" y="274320"/>
            <a:ext cx="144252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STRAIN</a:t>
            </a:r>
            <a:endParaRPr sz="3200" b="0" i="0" u="none" strike="noStrike" cap="none">
              <a:solidFill>
                <a:schemeClr val="dk1"/>
              </a:solidFill>
              <a:latin typeface="Arial"/>
              <a:ea typeface="Arial"/>
              <a:cs typeface="Arial"/>
              <a:sym typeface="Arial"/>
            </a:endParaRPr>
          </a:p>
        </p:txBody>
      </p:sp>
      <p:sp>
        <p:nvSpPr>
          <p:cNvPr id="294" name="Google Shape;294;p51"/>
          <p:cNvSpPr/>
          <p:nvPr/>
        </p:nvSpPr>
        <p:spPr>
          <a:xfrm>
            <a:off x="428400" y="1179360"/>
            <a:ext cx="11252880" cy="2607120"/>
          </a:xfrm>
          <a:prstGeom prst="rect">
            <a:avLst/>
          </a:prstGeom>
          <a:noFill/>
          <a:ln>
            <a:noFill/>
          </a:ln>
        </p:spPr>
        <p:txBody>
          <a:bodyPr spcFirstLastPara="1" wrap="square" lIns="0" tIns="12225" rIns="0" bIns="0" anchor="t" anchorCtr="0">
            <a:noAutofit/>
          </a:bodyPr>
          <a:lstStyle/>
          <a:p>
            <a:pPr marL="291960" marR="0" lvl="0" indent="-227879" algn="l" rtl="0">
              <a:lnSpc>
                <a:spcPct val="100000"/>
              </a:lnSpc>
              <a:spcBef>
                <a:spcPts val="0"/>
              </a:spcBef>
              <a:spcAft>
                <a:spcPts val="0"/>
              </a:spcAft>
              <a:buClr>
                <a:srgbClr val="A85229"/>
              </a:buClr>
              <a:buSzPts val="2200"/>
              <a:buFont typeface="Arial"/>
              <a:buChar char="•"/>
            </a:pPr>
            <a:r>
              <a:rPr lang="en-IN" sz="2200" b="0" i="0" u="none" strike="noStrike" cap="none">
                <a:solidFill>
                  <a:srgbClr val="514A40"/>
                </a:solidFill>
                <a:latin typeface="Cambria"/>
                <a:ea typeface="Cambria"/>
                <a:cs typeface="Cambria"/>
                <a:sym typeface="Cambria"/>
              </a:rPr>
              <a:t>Defined as </a:t>
            </a:r>
            <a:r>
              <a:rPr lang="en-IN" sz="2200" b="0" i="0" u="none" strike="noStrike" cap="none">
                <a:solidFill>
                  <a:srgbClr val="0070C0"/>
                </a:solidFill>
                <a:latin typeface="Cambria"/>
                <a:ea typeface="Cambria"/>
                <a:cs typeface="Cambria"/>
                <a:sym typeface="Cambria"/>
              </a:rPr>
              <a:t>the change in length per unit original length</a:t>
            </a:r>
            <a:r>
              <a:rPr lang="en-IN" sz="2200" b="0" i="0" u="none" strike="noStrike" cap="none">
                <a:solidFill>
                  <a:srgbClr val="514A40"/>
                </a:solidFill>
                <a:latin typeface="Cambria"/>
                <a:ea typeface="Cambria"/>
                <a:cs typeface="Cambria"/>
                <a:sym typeface="Cambria"/>
              </a:rPr>
              <a:t>.</a:t>
            </a:r>
            <a:endParaRPr sz="2200" b="0" i="0" u="none" strike="noStrike" cap="none">
              <a:solidFill>
                <a:schemeClr val="dk1"/>
              </a:solidFill>
              <a:latin typeface="Arial"/>
              <a:ea typeface="Arial"/>
              <a:cs typeface="Arial"/>
              <a:sym typeface="Arial"/>
            </a:endParaRPr>
          </a:p>
          <a:p>
            <a:pPr marL="291960" marR="0" lvl="0" indent="-227879" algn="l" rtl="0">
              <a:lnSpc>
                <a:spcPct val="100000"/>
              </a:lnSpc>
              <a:spcBef>
                <a:spcPts val="96"/>
              </a:spcBef>
              <a:spcAft>
                <a:spcPts val="0"/>
              </a:spcAft>
              <a:buClr>
                <a:srgbClr val="A85229"/>
              </a:buClr>
              <a:buSzPts val="2200"/>
              <a:buFont typeface="Arial"/>
              <a:buChar char="•"/>
            </a:pPr>
            <a:r>
              <a:rPr lang="en-IN" sz="2200" b="0" i="0" u="none" strike="noStrike" cap="none">
                <a:solidFill>
                  <a:srgbClr val="514A40"/>
                </a:solidFill>
                <a:latin typeface="Cambria"/>
                <a:ea typeface="Cambria"/>
                <a:cs typeface="Cambria"/>
                <a:sym typeface="Cambria"/>
              </a:rPr>
              <a:t>Strain of a material is reported as </a:t>
            </a:r>
            <a:r>
              <a:rPr lang="en-IN" sz="2200" b="0" i="0" u="none" strike="noStrike" cap="none">
                <a:solidFill>
                  <a:srgbClr val="C00000"/>
                </a:solidFill>
                <a:latin typeface="Cambria"/>
                <a:ea typeface="Cambria"/>
                <a:cs typeface="Cambria"/>
                <a:sym typeface="Cambria"/>
              </a:rPr>
              <a:t>percentage(%)</a:t>
            </a:r>
            <a:endParaRPr sz="2200" b="0" i="0" u="none" strike="noStrike" cap="none">
              <a:solidFill>
                <a:schemeClr val="dk1"/>
              </a:solidFill>
              <a:latin typeface="Arial"/>
              <a:ea typeface="Arial"/>
              <a:cs typeface="Arial"/>
              <a:sym typeface="Arial"/>
            </a:endParaRPr>
          </a:p>
          <a:p>
            <a:pPr marL="291960" marR="0" lvl="0" indent="-227879" algn="l" rtl="0">
              <a:lnSpc>
                <a:spcPct val="100000"/>
              </a:lnSpc>
              <a:spcBef>
                <a:spcPts val="1650"/>
              </a:spcBef>
              <a:spcAft>
                <a:spcPts val="0"/>
              </a:spcAft>
              <a:buClr>
                <a:srgbClr val="A85229"/>
              </a:buClr>
              <a:buSzPts val="2200"/>
              <a:buFont typeface="Arial"/>
              <a:buChar char="•"/>
            </a:pPr>
            <a:r>
              <a:rPr lang="en-IN" sz="2200" b="0" i="0" u="none" strike="noStrike" cap="none">
                <a:solidFill>
                  <a:srgbClr val="514A40"/>
                </a:solidFill>
                <a:latin typeface="Cambria"/>
                <a:ea typeface="Cambria"/>
                <a:cs typeface="Cambria"/>
                <a:sym typeface="Cambria"/>
              </a:rPr>
              <a:t>Strain may be either elastic, plastic or a combination of both elastic and plastic</a:t>
            </a:r>
            <a:r>
              <a:rPr lang="en-IN" sz="1900" b="0" i="0" u="none" strike="noStrike" cap="none">
                <a:solidFill>
                  <a:srgbClr val="514A40"/>
                </a:solidFill>
                <a:latin typeface="Cambria"/>
                <a:ea typeface="Cambria"/>
                <a:cs typeface="Cambria"/>
                <a:sym typeface="Cambria"/>
              </a:rPr>
              <a:t>.</a:t>
            </a:r>
            <a:endParaRPr sz="1900" b="0" i="0" u="none" strike="noStrike" cap="none">
              <a:solidFill>
                <a:schemeClr val="dk1"/>
              </a:solidFill>
              <a:latin typeface="Arial"/>
              <a:ea typeface="Arial"/>
              <a:cs typeface="Arial"/>
              <a:sym typeface="Arial"/>
            </a:endParaRPr>
          </a:p>
          <a:p>
            <a:pPr marL="291960" marR="0" lvl="0" indent="-227879" algn="l" rtl="0">
              <a:lnSpc>
                <a:spcPct val="100000"/>
              </a:lnSpc>
              <a:spcBef>
                <a:spcPts val="1536"/>
              </a:spcBef>
              <a:spcAft>
                <a:spcPts val="0"/>
              </a:spcAft>
              <a:buClr>
                <a:srgbClr val="A85229"/>
              </a:buClr>
              <a:buSzPts val="2200"/>
              <a:buFont typeface="Arial"/>
              <a:buChar char="•"/>
            </a:pPr>
            <a:r>
              <a:rPr lang="en-IN" sz="2200" b="0" i="0" u="none" strike="noStrike" cap="none">
                <a:solidFill>
                  <a:srgbClr val="00B050"/>
                </a:solidFill>
                <a:latin typeface="Cambria"/>
                <a:ea typeface="Cambria"/>
                <a:cs typeface="Cambria"/>
                <a:sym typeface="Cambria"/>
              </a:rPr>
              <a:t>Elastic strain </a:t>
            </a:r>
            <a:r>
              <a:rPr lang="en-IN" sz="2200" b="0" i="0" u="none" strike="noStrike" cap="none">
                <a:solidFill>
                  <a:srgbClr val="514A40"/>
                </a:solidFill>
                <a:latin typeface="Cambria"/>
                <a:ea typeface="Cambria"/>
                <a:cs typeface="Cambria"/>
                <a:sym typeface="Cambria"/>
              </a:rPr>
              <a:t>is reversible. ie it disappears when force is removed.</a:t>
            </a:r>
            <a:endParaRPr sz="2200" b="0" i="0" u="none" strike="noStrike" cap="none">
              <a:solidFill>
                <a:schemeClr val="dk1"/>
              </a:solidFill>
              <a:latin typeface="Arial"/>
              <a:ea typeface="Arial"/>
              <a:cs typeface="Arial"/>
              <a:sym typeface="Arial"/>
            </a:endParaRPr>
          </a:p>
          <a:p>
            <a:pPr marL="291960" marR="0" lvl="0" indent="-228600" algn="l" rtl="0">
              <a:lnSpc>
                <a:spcPct val="108227"/>
              </a:lnSpc>
              <a:spcBef>
                <a:spcPts val="1834"/>
              </a:spcBef>
              <a:spcAft>
                <a:spcPts val="0"/>
              </a:spcAft>
              <a:buClr>
                <a:srgbClr val="A85229"/>
              </a:buClr>
              <a:buSzPts val="2200"/>
              <a:buFont typeface="Arial"/>
              <a:buChar char="•"/>
            </a:pPr>
            <a:r>
              <a:rPr lang="en-IN" sz="2200" b="0" i="0" u="none" strike="noStrike" cap="none">
                <a:solidFill>
                  <a:srgbClr val="00B050"/>
                </a:solidFill>
                <a:latin typeface="Cambria"/>
                <a:ea typeface="Cambria"/>
                <a:cs typeface="Cambria"/>
                <a:sym typeface="Cambria"/>
              </a:rPr>
              <a:t>Plastic strain	</a:t>
            </a:r>
            <a:r>
              <a:rPr lang="en-IN" sz="2200" b="0" i="0" u="none" strike="noStrike" cap="none">
                <a:solidFill>
                  <a:srgbClr val="514A40"/>
                </a:solidFill>
                <a:latin typeface="Cambria"/>
                <a:ea typeface="Cambria"/>
                <a:cs typeface="Cambria"/>
                <a:sym typeface="Cambria"/>
              </a:rPr>
              <a:t>represents	permanent	deformation	of	the	material	which	never	recovers  when the force is removed.</a:t>
            </a:r>
            <a:endParaRPr sz="2200" b="0" i="0" u="none" strike="noStrike" cap="none">
              <a:solidFill>
                <a:schemeClr val="dk1"/>
              </a:solidFill>
              <a:latin typeface="Arial"/>
              <a:ea typeface="Arial"/>
              <a:cs typeface="Arial"/>
              <a:sym typeface="Arial"/>
            </a:endParaRPr>
          </a:p>
        </p:txBody>
      </p:sp>
      <p:sp>
        <p:nvSpPr>
          <p:cNvPr id="295" name="Google Shape;295;p51"/>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13</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2"/>
          <p:cNvSpPr/>
          <p:nvPr/>
        </p:nvSpPr>
        <p:spPr>
          <a:xfrm>
            <a:off x="7754040" y="0"/>
            <a:ext cx="4434120" cy="685584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2"/>
          <p:cNvSpPr/>
          <p:nvPr/>
        </p:nvSpPr>
        <p:spPr>
          <a:xfrm>
            <a:off x="7705440" y="0"/>
            <a:ext cx="109080" cy="685728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2"/>
          <p:cNvSpPr/>
          <p:nvPr/>
        </p:nvSpPr>
        <p:spPr>
          <a:xfrm>
            <a:off x="7705440" y="0"/>
            <a:ext cx="57240" cy="685728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2"/>
          <p:cNvSpPr/>
          <p:nvPr/>
        </p:nvSpPr>
        <p:spPr>
          <a:xfrm>
            <a:off x="1673280" y="5341680"/>
            <a:ext cx="4493880" cy="360"/>
          </a:xfrm>
          <a:custGeom>
            <a:avLst/>
            <a:gdLst/>
            <a:ahLst/>
            <a:cxnLst/>
            <a:rect l="l" t="t" r="r" b="b"/>
            <a:pathLst>
              <a:path w="4494530" h="120000" extrusionOk="0">
                <a:moveTo>
                  <a:pt x="0" y="0"/>
                </a:moveTo>
                <a:lnTo>
                  <a:pt x="4494276" y="0"/>
                </a:lnTo>
              </a:path>
            </a:pathLst>
          </a:custGeom>
          <a:noFill/>
          <a:ln w="9525" cap="flat" cmpd="sng">
            <a:solidFill>
              <a:srgbClr val="E7E4E0"/>
            </a:solidFill>
            <a:prstDash val="solid"/>
            <a:round/>
            <a:headEnd type="none" w="sm" len="sm"/>
            <a:tailEnd type="none" w="sm" len="sm"/>
          </a:ln>
        </p:spPr>
      </p:sp>
      <p:sp>
        <p:nvSpPr>
          <p:cNvPr id="304" name="Google Shape;304;p52"/>
          <p:cNvSpPr/>
          <p:nvPr/>
        </p:nvSpPr>
        <p:spPr>
          <a:xfrm>
            <a:off x="1673280" y="4844880"/>
            <a:ext cx="4493880" cy="360"/>
          </a:xfrm>
          <a:custGeom>
            <a:avLst/>
            <a:gdLst/>
            <a:ahLst/>
            <a:cxnLst/>
            <a:rect l="l" t="t" r="r" b="b"/>
            <a:pathLst>
              <a:path w="4494530" h="120000" extrusionOk="0">
                <a:moveTo>
                  <a:pt x="0" y="0"/>
                </a:moveTo>
                <a:lnTo>
                  <a:pt x="4494276" y="0"/>
                </a:lnTo>
              </a:path>
            </a:pathLst>
          </a:custGeom>
          <a:noFill/>
          <a:ln w="9525" cap="flat" cmpd="sng">
            <a:solidFill>
              <a:srgbClr val="E7E4E0"/>
            </a:solidFill>
            <a:prstDash val="solid"/>
            <a:round/>
            <a:headEnd type="none" w="sm" len="sm"/>
            <a:tailEnd type="none" w="sm" len="sm"/>
          </a:ln>
        </p:spPr>
      </p:sp>
      <p:sp>
        <p:nvSpPr>
          <p:cNvPr id="305" name="Google Shape;305;p52"/>
          <p:cNvSpPr/>
          <p:nvPr/>
        </p:nvSpPr>
        <p:spPr>
          <a:xfrm>
            <a:off x="1673280" y="4348080"/>
            <a:ext cx="4493880" cy="360"/>
          </a:xfrm>
          <a:custGeom>
            <a:avLst/>
            <a:gdLst/>
            <a:ahLst/>
            <a:cxnLst/>
            <a:rect l="l" t="t" r="r" b="b"/>
            <a:pathLst>
              <a:path w="4494530" h="120000" extrusionOk="0">
                <a:moveTo>
                  <a:pt x="0" y="0"/>
                </a:moveTo>
                <a:lnTo>
                  <a:pt x="4494276" y="0"/>
                </a:lnTo>
              </a:path>
            </a:pathLst>
          </a:custGeom>
          <a:noFill/>
          <a:ln w="9525" cap="flat" cmpd="sng">
            <a:solidFill>
              <a:srgbClr val="E7E4E0"/>
            </a:solidFill>
            <a:prstDash val="solid"/>
            <a:round/>
            <a:headEnd type="none" w="sm" len="sm"/>
            <a:tailEnd type="none" w="sm" len="sm"/>
          </a:ln>
        </p:spPr>
      </p:sp>
      <p:sp>
        <p:nvSpPr>
          <p:cNvPr id="306" name="Google Shape;306;p52"/>
          <p:cNvSpPr/>
          <p:nvPr/>
        </p:nvSpPr>
        <p:spPr>
          <a:xfrm>
            <a:off x="1673280" y="3851280"/>
            <a:ext cx="4493880" cy="360"/>
          </a:xfrm>
          <a:custGeom>
            <a:avLst/>
            <a:gdLst/>
            <a:ahLst/>
            <a:cxnLst/>
            <a:rect l="l" t="t" r="r" b="b"/>
            <a:pathLst>
              <a:path w="4494530" h="120000" extrusionOk="0">
                <a:moveTo>
                  <a:pt x="0" y="0"/>
                </a:moveTo>
                <a:lnTo>
                  <a:pt x="4494276" y="0"/>
                </a:lnTo>
              </a:path>
            </a:pathLst>
          </a:custGeom>
          <a:noFill/>
          <a:ln w="9525" cap="flat" cmpd="sng">
            <a:solidFill>
              <a:srgbClr val="E7E4E0"/>
            </a:solidFill>
            <a:prstDash val="solid"/>
            <a:round/>
            <a:headEnd type="none" w="sm" len="sm"/>
            <a:tailEnd type="none" w="sm" len="sm"/>
          </a:ln>
        </p:spPr>
      </p:sp>
      <p:sp>
        <p:nvSpPr>
          <p:cNvPr id="307" name="Google Shape;307;p52"/>
          <p:cNvSpPr/>
          <p:nvPr/>
        </p:nvSpPr>
        <p:spPr>
          <a:xfrm>
            <a:off x="1673280" y="3354480"/>
            <a:ext cx="4493880" cy="360"/>
          </a:xfrm>
          <a:custGeom>
            <a:avLst/>
            <a:gdLst/>
            <a:ahLst/>
            <a:cxnLst/>
            <a:rect l="l" t="t" r="r" b="b"/>
            <a:pathLst>
              <a:path w="4494530" h="120000" extrusionOk="0">
                <a:moveTo>
                  <a:pt x="0" y="0"/>
                </a:moveTo>
                <a:lnTo>
                  <a:pt x="4494276" y="0"/>
                </a:lnTo>
              </a:path>
            </a:pathLst>
          </a:custGeom>
          <a:noFill/>
          <a:ln w="9525" cap="flat" cmpd="sng">
            <a:solidFill>
              <a:srgbClr val="E7E4E0"/>
            </a:solidFill>
            <a:prstDash val="solid"/>
            <a:round/>
            <a:headEnd type="none" w="sm" len="sm"/>
            <a:tailEnd type="none" w="sm" len="sm"/>
          </a:ln>
        </p:spPr>
      </p:sp>
      <p:sp>
        <p:nvSpPr>
          <p:cNvPr id="308" name="Google Shape;308;p52"/>
          <p:cNvSpPr/>
          <p:nvPr/>
        </p:nvSpPr>
        <p:spPr>
          <a:xfrm>
            <a:off x="1673280" y="2857680"/>
            <a:ext cx="4493880" cy="360"/>
          </a:xfrm>
          <a:custGeom>
            <a:avLst/>
            <a:gdLst/>
            <a:ahLst/>
            <a:cxnLst/>
            <a:rect l="l" t="t" r="r" b="b"/>
            <a:pathLst>
              <a:path w="4494530" h="120000" extrusionOk="0">
                <a:moveTo>
                  <a:pt x="0" y="0"/>
                </a:moveTo>
                <a:lnTo>
                  <a:pt x="4494276" y="0"/>
                </a:lnTo>
              </a:path>
            </a:pathLst>
          </a:custGeom>
          <a:noFill/>
          <a:ln w="9525" cap="flat" cmpd="sng">
            <a:solidFill>
              <a:srgbClr val="E7E4E0"/>
            </a:solidFill>
            <a:prstDash val="solid"/>
            <a:round/>
            <a:headEnd type="none" w="sm" len="sm"/>
            <a:tailEnd type="none" w="sm" len="sm"/>
          </a:ln>
        </p:spPr>
      </p:sp>
      <p:sp>
        <p:nvSpPr>
          <p:cNvPr id="309" name="Google Shape;309;p52"/>
          <p:cNvSpPr/>
          <p:nvPr/>
        </p:nvSpPr>
        <p:spPr>
          <a:xfrm>
            <a:off x="1673280" y="2360520"/>
            <a:ext cx="4493880" cy="360"/>
          </a:xfrm>
          <a:custGeom>
            <a:avLst/>
            <a:gdLst/>
            <a:ahLst/>
            <a:cxnLst/>
            <a:rect l="l" t="t" r="r" b="b"/>
            <a:pathLst>
              <a:path w="4494530" h="120000" extrusionOk="0">
                <a:moveTo>
                  <a:pt x="0" y="0"/>
                </a:moveTo>
                <a:lnTo>
                  <a:pt x="4494276" y="0"/>
                </a:lnTo>
              </a:path>
            </a:pathLst>
          </a:custGeom>
          <a:noFill/>
          <a:ln w="9525" cap="flat" cmpd="sng">
            <a:solidFill>
              <a:srgbClr val="E7E4E0"/>
            </a:solidFill>
            <a:prstDash val="solid"/>
            <a:round/>
            <a:headEnd type="none" w="sm" len="sm"/>
            <a:tailEnd type="none" w="sm" len="sm"/>
          </a:ln>
        </p:spPr>
      </p:sp>
      <p:sp>
        <p:nvSpPr>
          <p:cNvPr id="310" name="Google Shape;310;p52"/>
          <p:cNvSpPr/>
          <p:nvPr/>
        </p:nvSpPr>
        <p:spPr>
          <a:xfrm>
            <a:off x="1673280" y="1865520"/>
            <a:ext cx="4493880" cy="360"/>
          </a:xfrm>
          <a:custGeom>
            <a:avLst/>
            <a:gdLst/>
            <a:ahLst/>
            <a:cxnLst/>
            <a:rect l="l" t="t" r="r" b="b"/>
            <a:pathLst>
              <a:path w="4494530" h="120000" extrusionOk="0">
                <a:moveTo>
                  <a:pt x="0" y="0"/>
                </a:moveTo>
                <a:lnTo>
                  <a:pt x="4494276" y="0"/>
                </a:lnTo>
              </a:path>
            </a:pathLst>
          </a:custGeom>
          <a:noFill/>
          <a:ln w="9525" cap="flat" cmpd="sng">
            <a:solidFill>
              <a:srgbClr val="E7E4E0"/>
            </a:solidFill>
            <a:prstDash val="solid"/>
            <a:round/>
            <a:headEnd type="none" w="sm" len="sm"/>
            <a:tailEnd type="none" w="sm" len="sm"/>
          </a:ln>
        </p:spPr>
      </p:sp>
      <p:sp>
        <p:nvSpPr>
          <p:cNvPr id="311" name="Google Shape;311;p52"/>
          <p:cNvSpPr/>
          <p:nvPr/>
        </p:nvSpPr>
        <p:spPr>
          <a:xfrm>
            <a:off x="1673280" y="1368720"/>
            <a:ext cx="4493880" cy="360"/>
          </a:xfrm>
          <a:custGeom>
            <a:avLst/>
            <a:gdLst/>
            <a:ahLst/>
            <a:cxnLst/>
            <a:rect l="l" t="t" r="r" b="b"/>
            <a:pathLst>
              <a:path w="4494530" h="120000" extrusionOk="0">
                <a:moveTo>
                  <a:pt x="0" y="0"/>
                </a:moveTo>
                <a:lnTo>
                  <a:pt x="4494276" y="0"/>
                </a:lnTo>
              </a:path>
            </a:pathLst>
          </a:custGeom>
          <a:noFill/>
          <a:ln w="9525" cap="flat" cmpd="sng">
            <a:solidFill>
              <a:srgbClr val="E7E4E0"/>
            </a:solidFill>
            <a:prstDash val="solid"/>
            <a:round/>
            <a:headEnd type="none" w="sm" len="sm"/>
            <a:tailEnd type="none" w="sm" len="sm"/>
          </a:ln>
        </p:spPr>
      </p:sp>
      <p:sp>
        <p:nvSpPr>
          <p:cNvPr id="312" name="Google Shape;312;p52"/>
          <p:cNvSpPr/>
          <p:nvPr/>
        </p:nvSpPr>
        <p:spPr>
          <a:xfrm>
            <a:off x="1673280" y="1368720"/>
            <a:ext cx="360" cy="4469760"/>
          </a:xfrm>
          <a:custGeom>
            <a:avLst/>
            <a:gdLst/>
            <a:ahLst/>
            <a:cxnLst/>
            <a:rect l="l" t="t" r="r" b="b"/>
            <a:pathLst>
              <a:path w="120000" h="4470400" extrusionOk="0">
                <a:moveTo>
                  <a:pt x="0" y="0"/>
                </a:moveTo>
                <a:lnTo>
                  <a:pt x="0" y="4469892"/>
                </a:lnTo>
              </a:path>
            </a:pathLst>
          </a:custGeom>
          <a:noFill/>
          <a:ln w="9525" cap="flat" cmpd="sng">
            <a:solidFill>
              <a:srgbClr val="E7E4E0"/>
            </a:solidFill>
            <a:prstDash val="solid"/>
            <a:round/>
            <a:headEnd type="none" w="sm" len="sm"/>
            <a:tailEnd type="none" w="sm" len="sm"/>
          </a:ln>
        </p:spPr>
      </p:sp>
      <p:sp>
        <p:nvSpPr>
          <p:cNvPr id="313" name="Google Shape;313;p52"/>
          <p:cNvSpPr/>
          <p:nvPr/>
        </p:nvSpPr>
        <p:spPr>
          <a:xfrm>
            <a:off x="3171600" y="1368720"/>
            <a:ext cx="360" cy="4469760"/>
          </a:xfrm>
          <a:custGeom>
            <a:avLst/>
            <a:gdLst/>
            <a:ahLst/>
            <a:cxnLst/>
            <a:rect l="l" t="t" r="r" b="b"/>
            <a:pathLst>
              <a:path w="120000" h="4470400" extrusionOk="0">
                <a:moveTo>
                  <a:pt x="0" y="0"/>
                </a:moveTo>
                <a:lnTo>
                  <a:pt x="0" y="4469892"/>
                </a:lnTo>
              </a:path>
            </a:pathLst>
          </a:custGeom>
          <a:noFill/>
          <a:ln w="9525" cap="flat" cmpd="sng">
            <a:solidFill>
              <a:srgbClr val="E7E4E0"/>
            </a:solidFill>
            <a:prstDash val="solid"/>
            <a:round/>
            <a:headEnd type="none" w="sm" len="sm"/>
            <a:tailEnd type="none" w="sm" len="sm"/>
          </a:ln>
        </p:spPr>
      </p:sp>
      <p:sp>
        <p:nvSpPr>
          <p:cNvPr id="314" name="Google Shape;314;p52"/>
          <p:cNvSpPr/>
          <p:nvPr/>
        </p:nvSpPr>
        <p:spPr>
          <a:xfrm>
            <a:off x="4669560" y="1368720"/>
            <a:ext cx="360" cy="4469760"/>
          </a:xfrm>
          <a:custGeom>
            <a:avLst/>
            <a:gdLst/>
            <a:ahLst/>
            <a:cxnLst/>
            <a:rect l="l" t="t" r="r" b="b"/>
            <a:pathLst>
              <a:path w="120000" h="4470400" extrusionOk="0">
                <a:moveTo>
                  <a:pt x="0" y="0"/>
                </a:moveTo>
                <a:lnTo>
                  <a:pt x="0" y="4469892"/>
                </a:lnTo>
              </a:path>
            </a:pathLst>
          </a:custGeom>
          <a:noFill/>
          <a:ln w="9525" cap="flat" cmpd="sng">
            <a:solidFill>
              <a:srgbClr val="E7E4E0"/>
            </a:solidFill>
            <a:prstDash val="solid"/>
            <a:round/>
            <a:headEnd type="none" w="sm" len="sm"/>
            <a:tailEnd type="none" w="sm" len="sm"/>
          </a:ln>
        </p:spPr>
      </p:sp>
      <p:sp>
        <p:nvSpPr>
          <p:cNvPr id="315" name="Google Shape;315;p52"/>
          <p:cNvSpPr/>
          <p:nvPr/>
        </p:nvSpPr>
        <p:spPr>
          <a:xfrm>
            <a:off x="6167520" y="1368720"/>
            <a:ext cx="360" cy="4469760"/>
          </a:xfrm>
          <a:custGeom>
            <a:avLst/>
            <a:gdLst/>
            <a:ahLst/>
            <a:cxnLst/>
            <a:rect l="l" t="t" r="r" b="b"/>
            <a:pathLst>
              <a:path w="120000" h="4470400" extrusionOk="0">
                <a:moveTo>
                  <a:pt x="0" y="0"/>
                </a:moveTo>
                <a:lnTo>
                  <a:pt x="0" y="4469892"/>
                </a:lnTo>
              </a:path>
            </a:pathLst>
          </a:custGeom>
          <a:noFill/>
          <a:ln w="9525" cap="flat" cmpd="sng">
            <a:solidFill>
              <a:srgbClr val="E7E4E0"/>
            </a:solidFill>
            <a:prstDash val="solid"/>
            <a:round/>
            <a:headEnd type="none" w="sm" len="sm"/>
            <a:tailEnd type="none" w="sm" len="sm"/>
          </a:ln>
        </p:spPr>
      </p:sp>
      <p:sp>
        <p:nvSpPr>
          <p:cNvPr id="316" name="Google Shape;316;p52"/>
          <p:cNvSpPr/>
          <p:nvPr/>
        </p:nvSpPr>
        <p:spPr>
          <a:xfrm>
            <a:off x="1673280" y="5838480"/>
            <a:ext cx="4493880" cy="360"/>
          </a:xfrm>
          <a:custGeom>
            <a:avLst/>
            <a:gdLst/>
            <a:ahLst/>
            <a:cxnLst/>
            <a:rect l="l" t="t" r="r" b="b"/>
            <a:pathLst>
              <a:path w="4494530" h="120000" extrusionOk="0">
                <a:moveTo>
                  <a:pt x="0" y="0"/>
                </a:moveTo>
                <a:lnTo>
                  <a:pt x="4494276" y="0"/>
                </a:lnTo>
              </a:path>
            </a:pathLst>
          </a:custGeom>
          <a:noFill/>
          <a:ln w="12225" cap="flat" cmpd="sng">
            <a:solidFill>
              <a:srgbClr val="E7E4E0"/>
            </a:solidFill>
            <a:prstDash val="solid"/>
            <a:round/>
            <a:headEnd type="none" w="sm" len="sm"/>
            <a:tailEnd type="none" w="sm" len="sm"/>
          </a:ln>
        </p:spPr>
      </p:sp>
      <p:sp>
        <p:nvSpPr>
          <p:cNvPr id="317" name="Google Shape;317;p52"/>
          <p:cNvSpPr/>
          <p:nvPr/>
        </p:nvSpPr>
        <p:spPr>
          <a:xfrm>
            <a:off x="1671840" y="1738800"/>
            <a:ext cx="4277160" cy="410796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2"/>
          <p:cNvSpPr/>
          <p:nvPr/>
        </p:nvSpPr>
        <p:spPr>
          <a:xfrm>
            <a:off x="1572840" y="5756040"/>
            <a:ext cx="200520" cy="201960"/>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2"/>
          <p:cNvSpPr/>
          <p:nvPr/>
        </p:nvSpPr>
        <p:spPr>
          <a:xfrm>
            <a:off x="1871640" y="5210640"/>
            <a:ext cx="200520" cy="201960"/>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2"/>
          <p:cNvSpPr/>
          <p:nvPr/>
        </p:nvSpPr>
        <p:spPr>
          <a:xfrm>
            <a:off x="2171880" y="4713840"/>
            <a:ext cx="200520" cy="201960"/>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2"/>
          <p:cNvSpPr/>
          <p:nvPr/>
        </p:nvSpPr>
        <p:spPr>
          <a:xfrm>
            <a:off x="2470320" y="4217040"/>
            <a:ext cx="200520" cy="201960"/>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2"/>
          <p:cNvSpPr/>
          <p:nvPr/>
        </p:nvSpPr>
        <p:spPr>
          <a:xfrm>
            <a:off x="2770560" y="3720240"/>
            <a:ext cx="200520" cy="201960"/>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2"/>
          <p:cNvSpPr/>
          <p:nvPr/>
        </p:nvSpPr>
        <p:spPr>
          <a:xfrm>
            <a:off x="3130200" y="3223440"/>
            <a:ext cx="200520" cy="201960"/>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2"/>
          <p:cNvSpPr/>
          <p:nvPr/>
        </p:nvSpPr>
        <p:spPr>
          <a:xfrm>
            <a:off x="3579840" y="2775240"/>
            <a:ext cx="200520" cy="201960"/>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2"/>
          <p:cNvSpPr/>
          <p:nvPr/>
        </p:nvSpPr>
        <p:spPr>
          <a:xfrm>
            <a:off x="3908880" y="2477880"/>
            <a:ext cx="200520" cy="201960"/>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2"/>
          <p:cNvSpPr/>
          <p:nvPr/>
        </p:nvSpPr>
        <p:spPr>
          <a:xfrm>
            <a:off x="4119480" y="2278440"/>
            <a:ext cx="200520" cy="201960"/>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2"/>
          <p:cNvSpPr/>
          <p:nvPr/>
        </p:nvSpPr>
        <p:spPr>
          <a:xfrm>
            <a:off x="4299120" y="2142720"/>
            <a:ext cx="200520" cy="201960"/>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2"/>
          <p:cNvSpPr/>
          <p:nvPr/>
        </p:nvSpPr>
        <p:spPr>
          <a:xfrm>
            <a:off x="4569120" y="1941480"/>
            <a:ext cx="200520" cy="201960"/>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2"/>
          <p:cNvSpPr/>
          <p:nvPr/>
        </p:nvSpPr>
        <p:spPr>
          <a:xfrm>
            <a:off x="4867560" y="1856160"/>
            <a:ext cx="200520" cy="201960"/>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2"/>
          <p:cNvSpPr/>
          <p:nvPr/>
        </p:nvSpPr>
        <p:spPr>
          <a:xfrm>
            <a:off x="5167800" y="1795320"/>
            <a:ext cx="200520" cy="201960"/>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2"/>
          <p:cNvSpPr/>
          <p:nvPr/>
        </p:nvSpPr>
        <p:spPr>
          <a:xfrm>
            <a:off x="5466600" y="1757160"/>
            <a:ext cx="200520" cy="201960"/>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2"/>
          <p:cNvSpPr/>
          <p:nvPr/>
        </p:nvSpPr>
        <p:spPr>
          <a:xfrm>
            <a:off x="5766840" y="1720440"/>
            <a:ext cx="200520" cy="201960"/>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2"/>
          <p:cNvSpPr/>
          <p:nvPr/>
        </p:nvSpPr>
        <p:spPr>
          <a:xfrm>
            <a:off x="1672560" y="1802160"/>
            <a:ext cx="4195440" cy="4036680"/>
          </a:xfrm>
          <a:custGeom>
            <a:avLst/>
            <a:gdLst/>
            <a:ahLst/>
            <a:cxnLst/>
            <a:rect l="l" t="t" r="r" b="b"/>
            <a:pathLst>
              <a:path w="4196080" h="4037329" extrusionOk="0">
                <a:moveTo>
                  <a:pt x="0" y="4037076"/>
                </a:moveTo>
                <a:lnTo>
                  <a:pt x="24974" y="3991372"/>
                </a:lnTo>
                <a:lnTo>
                  <a:pt x="49948" y="3945409"/>
                </a:lnTo>
                <a:lnTo>
                  <a:pt x="74921" y="3899273"/>
                </a:lnTo>
                <a:lnTo>
                  <a:pt x="99894" y="3853051"/>
                </a:lnTo>
                <a:lnTo>
                  <a:pt x="124867" y="3806828"/>
                </a:lnTo>
                <a:lnTo>
                  <a:pt x="149840" y="3760692"/>
                </a:lnTo>
                <a:lnTo>
                  <a:pt x="174813" y="3714728"/>
                </a:lnTo>
                <a:lnTo>
                  <a:pt x="199786" y="3669023"/>
                </a:lnTo>
                <a:lnTo>
                  <a:pt x="224760" y="3623663"/>
                </a:lnTo>
                <a:lnTo>
                  <a:pt x="249733" y="3578735"/>
                </a:lnTo>
                <a:lnTo>
                  <a:pt x="274707" y="3534324"/>
                </a:lnTo>
                <a:lnTo>
                  <a:pt x="299681" y="3490518"/>
                </a:lnTo>
                <a:lnTo>
                  <a:pt x="326926" y="3443482"/>
                </a:lnTo>
                <a:lnTo>
                  <a:pt x="354171" y="3397155"/>
                </a:lnTo>
                <a:lnTo>
                  <a:pt x="381416" y="3351425"/>
                </a:lnTo>
                <a:lnTo>
                  <a:pt x="408661" y="3306179"/>
                </a:lnTo>
                <a:lnTo>
                  <a:pt x="435905" y="3261307"/>
                </a:lnTo>
                <a:lnTo>
                  <a:pt x="463149" y="3216696"/>
                </a:lnTo>
                <a:lnTo>
                  <a:pt x="490393" y="3172234"/>
                </a:lnTo>
                <a:lnTo>
                  <a:pt x="517636" y="3127810"/>
                </a:lnTo>
                <a:lnTo>
                  <a:pt x="544879" y="3083311"/>
                </a:lnTo>
                <a:lnTo>
                  <a:pt x="572121" y="3038626"/>
                </a:lnTo>
                <a:lnTo>
                  <a:pt x="599363" y="2993644"/>
                </a:lnTo>
                <a:lnTo>
                  <a:pt x="626608" y="2948474"/>
                </a:lnTo>
                <a:lnTo>
                  <a:pt x="653853" y="2903305"/>
                </a:lnTo>
                <a:lnTo>
                  <a:pt x="681098" y="2858136"/>
                </a:lnTo>
                <a:lnTo>
                  <a:pt x="708343" y="2812966"/>
                </a:lnTo>
                <a:lnTo>
                  <a:pt x="735587" y="2767797"/>
                </a:lnTo>
                <a:lnTo>
                  <a:pt x="762831" y="2722628"/>
                </a:lnTo>
                <a:lnTo>
                  <a:pt x="790075" y="2677459"/>
                </a:lnTo>
                <a:lnTo>
                  <a:pt x="817318" y="2632289"/>
                </a:lnTo>
                <a:lnTo>
                  <a:pt x="844561" y="2587120"/>
                </a:lnTo>
                <a:lnTo>
                  <a:pt x="871803" y="2541951"/>
                </a:lnTo>
                <a:lnTo>
                  <a:pt x="899045" y="2496781"/>
                </a:lnTo>
                <a:lnTo>
                  <a:pt x="926065" y="2451609"/>
                </a:lnTo>
                <a:lnTo>
                  <a:pt x="952724" y="2406437"/>
                </a:lnTo>
                <a:lnTo>
                  <a:pt x="979158" y="2361266"/>
                </a:lnTo>
                <a:lnTo>
                  <a:pt x="1005502" y="2316095"/>
                </a:lnTo>
                <a:lnTo>
                  <a:pt x="1031891" y="2270924"/>
                </a:lnTo>
                <a:lnTo>
                  <a:pt x="1058460" y="2225754"/>
                </a:lnTo>
                <a:lnTo>
                  <a:pt x="1085344" y="2180584"/>
                </a:lnTo>
                <a:lnTo>
                  <a:pt x="1112680" y="2135415"/>
                </a:lnTo>
                <a:lnTo>
                  <a:pt x="1140600" y="2090245"/>
                </a:lnTo>
                <a:lnTo>
                  <a:pt x="1169242" y="2045076"/>
                </a:lnTo>
                <a:lnTo>
                  <a:pt x="1198740" y="1999907"/>
                </a:lnTo>
                <a:lnTo>
                  <a:pt x="1226323" y="1958343"/>
                </a:lnTo>
                <a:lnTo>
                  <a:pt x="1254165" y="1916520"/>
                </a:lnTo>
                <a:lnTo>
                  <a:pt x="1282320" y="1874525"/>
                </a:lnTo>
                <a:lnTo>
                  <a:pt x="1310839" y="1832443"/>
                </a:lnTo>
                <a:lnTo>
                  <a:pt x="1339775" y="1790360"/>
                </a:lnTo>
                <a:lnTo>
                  <a:pt x="1369179" y="1748364"/>
                </a:lnTo>
                <a:lnTo>
                  <a:pt x="1399103" y="1706540"/>
                </a:lnTo>
                <a:lnTo>
                  <a:pt x="1429599" y="1664976"/>
                </a:lnTo>
                <a:lnTo>
                  <a:pt x="1460721" y="1623756"/>
                </a:lnTo>
                <a:lnTo>
                  <a:pt x="1492519" y="1582968"/>
                </a:lnTo>
                <a:lnTo>
                  <a:pt x="1525045" y="1542698"/>
                </a:lnTo>
                <a:lnTo>
                  <a:pt x="1558353" y="1503032"/>
                </a:lnTo>
                <a:lnTo>
                  <a:pt x="1590314" y="1466598"/>
                </a:lnTo>
                <a:lnTo>
                  <a:pt x="1623761" y="1430006"/>
                </a:lnTo>
                <a:lnTo>
                  <a:pt x="1658408" y="1393392"/>
                </a:lnTo>
                <a:lnTo>
                  <a:pt x="1693969" y="1356890"/>
                </a:lnTo>
                <a:lnTo>
                  <a:pt x="1730157" y="1320637"/>
                </a:lnTo>
                <a:lnTo>
                  <a:pt x="1766686" y="1284769"/>
                </a:lnTo>
                <a:lnTo>
                  <a:pt x="1803270" y="1249421"/>
                </a:lnTo>
                <a:lnTo>
                  <a:pt x="1839622" y="1214728"/>
                </a:lnTo>
                <a:lnTo>
                  <a:pt x="1875456" y="1180827"/>
                </a:lnTo>
                <a:lnTo>
                  <a:pt x="1910485" y="1147854"/>
                </a:lnTo>
                <a:lnTo>
                  <a:pt x="1944424" y="1115943"/>
                </a:lnTo>
                <a:lnTo>
                  <a:pt x="1976985" y="1085230"/>
                </a:lnTo>
                <a:lnTo>
                  <a:pt x="2007882" y="1055852"/>
                </a:lnTo>
                <a:lnTo>
                  <a:pt x="2050429" y="1015639"/>
                </a:lnTo>
                <a:lnTo>
                  <a:pt x="2091496" y="977674"/>
                </a:lnTo>
                <a:lnTo>
                  <a:pt x="2131084" y="941754"/>
                </a:lnTo>
                <a:lnTo>
                  <a:pt x="2169193" y="907675"/>
                </a:lnTo>
                <a:lnTo>
                  <a:pt x="2205821" y="875232"/>
                </a:lnTo>
                <a:lnTo>
                  <a:pt x="2240970" y="844220"/>
                </a:lnTo>
                <a:lnTo>
                  <a:pt x="2274639" y="814436"/>
                </a:lnTo>
                <a:lnTo>
                  <a:pt x="2306828" y="785675"/>
                </a:lnTo>
                <a:lnTo>
                  <a:pt x="2337536" y="757732"/>
                </a:lnTo>
                <a:lnTo>
                  <a:pt x="2379782" y="718136"/>
                </a:lnTo>
                <a:lnTo>
                  <a:pt x="2417450" y="681819"/>
                </a:lnTo>
                <a:lnTo>
                  <a:pt x="2451788" y="648263"/>
                </a:lnTo>
                <a:lnTo>
                  <a:pt x="2484046" y="616950"/>
                </a:lnTo>
                <a:lnTo>
                  <a:pt x="2515472" y="587360"/>
                </a:lnTo>
                <a:lnTo>
                  <a:pt x="2547315" y="558977"/>
                </a:lnTo>
                <a:lnTo>
                  <a:pt x="2592263" y="521967"/>
                </a:lnTo>
                <a:lnTo>
                  <a:pt x="2633470" y="490815"/>
                </a:lnTo>
                <a:lnTo>
                  <a:pt x="2676550" y="459585"/>
                </a:lnTo>
                <a:lnTo>
                  <a:pt x="2727121" y="422338"/>
                </a:lnTo>
                <a:lnTo>
                  <a:pt x="2760671" y="395959"/>
                </a:lnTo>
                <a:lnTo>
                  <a:pt x="2796755" y="366146"/>
                </a:lnTo>
                <a:lnTo>
                  <a:pt x="2834848" y="334487"/>
                </a:lnTo>
                <a:lnTo>
                  <a:pt x="2874427" y="302566"/>
                </a:lnTo>
                <a:lnTo>
                  <a:pt x="2914967" y="271972"/>
                </a:lnTo>
                <a:lnTo>
                  <a:pt x="2955943" y="244290"/>
                </a:lnTo>
                <a:lnTo>
                  <a:pt x="2996831" y="221106"/>
                </a:lnTo>
                <a:lnTo>
                  <a:pt x="3045047" y="200014"/>
                </a:lnTo>
                <a:lnTo>
                  <a:pt x="3094511" y="183476"/>
                </a:lnTo>
                <a:lnTo>
                  <a:pt x="3144807" y="170181"/>
                </a:lnTo>
                <a:lnTo>
                  <a:pt x="3195518" y="158817"/>
                </a:lnTo>
                <a:lnTo>
                  <a:pt x="3246230" y="148074"/>
                </a:lnTo>
                <a:lnTo>
                  <a:pt x="3296526" y="136639"/>
                </a:lnTo>
                <a:lnTo>
                  <a:pt x="3346470" y="124704"/>
                </a:lnTo>
                <a:lnTo>
                  <a:pt x="3396415" y="113358"/>
                </a:lnTo>
                <a:lnTo>
                  <a:pt x="3446362" y="102635"/>
                </a:lnTo>
                <a:lnTo>
                  <a:pt x="3496310" y="92567"/>
                </a:lnTo>
                <a:lnTo>
                  <a:pt x="3546259" y="83189"/>
                </a:lnTo>
                <a:lnTo>
                  <a:pt x="3596208" y="74536"/>
                </a:lnTo>
                <a:lnTo>
                  <a:pt x="3646151" y="66883"/>
                </a:lnTo>
                <a:lnTo>
                  <a:pt x="3696097" y="60266"/>
                </a:lnTo>
                <a:lnTo>
                  <a:pt x="3746044" y="54341"/>
                </a:lnTo>
                <a:lnTo>
                  <a:pt x="3795992" y="48762"/>
                </a:lnTo>
                <a:lnTo>
                  <a:pt x="3845941" y="43184"/>
                </a:lnTo>
                <a:lnTo>
                  <a:pt x="3895890" y="37261"/>
                </a:lnTo>
                <a:lnTo>
                  <a:pt x="3945838" y="31051"/>
                </a:lnTo>
                <a:lnTo>
                  <a:pt x="3995785" y="24841"/>
                </a:lnTo>
                <a:lnTo>
                  <a:pt x="4045731" y="18630"/>
                </a:lnTo>
                <a:lnTo>
                  <a:pt x="4095677" y="12420"/>
                </a:lnTo>
                <a:lnTo>
                  <a:pt x="4145623" y="6210"/>
                </a:lnTo>
                <a:lnTo>
                  <a:pt x="4195572" y="0"/>
                </a:lnTo>
              </a:path>
            </a:pathLst>
          </a:custGeom>
          <a:noFill/>
          <a:ln w="32025" cap="flat" cmpd="sng">
            <a:solidFill>
              <a:srgbClr val="A85229"/>
            </a:solidFill>
            <a:prstDash val="solid"/>
            <a:round/>
            <a:headEnd type="none" w="sm" len="sm"/>
            <a:tailEnd type="none" w="sm" len="sm"/>
          </a:ln>
        </p:spPr>
      </p:sp>
      <p:sp>
        <p:nvSpPr>
          <p:cNvPr id="334" name="Google Shape;334;p52"/>
          <p:cNvSpPr/>
          <p:nvPr/>
        </p:nvSpPr>
        <p:spPr>
          <a:xfrm>
            <a:off x="1629000" y="5794200"/>
            <a:ext cx="87840" cy="87840"/>
          </a:xfrm>
          <a:prstGeom prst="rect">
            <a:avLst/>
          </a:pr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2"/>
          <p:cNvSpPr/>
          <p:nvPr/>
        </p:nvSpPr>
        <p:spPr>
          <a:xfrm>
            <a:off x="1927800" y="5248800"/>
            <a:ext cx="87840" cy="87840"/>
          </a:xfrm>
          <a:prstGeom prst="rect">
            <a:avLst/>
          </a:pr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2"/>
          <p:cNvSpPr/>
          <p:nvPr/>
        </p:nvSpPr>
        <p:spPr>
          <a:xfrm>
            <a:off x="2228040" y="4752000"/>
            <a:ext cx="87840" cy="87840"/>
          </a:xfrm>
          <a:prstGeom prst="rect">
            <a:avLst/>
          </a:pr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2"/>
          <p:cNvSpPr/>
          <p:nvPr/>
        </p:nvSpPr>
        <p:spPr>
          <a:xfrm>
            <a:off x="2526840" y="4254840"/>
            <a:ext cx="87840" cy="87840"/>
          </a:xfrm>
          <a:prstGeom prst="rect">
            <a:avLst/>
          </a:pr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2"/>
          <p:cNvSpPr/>
          <p:nvPr/>
        </p:nvSpPr>
        <p:spPr>
          <a:xfrm>
            <a:off x="2827080" y="3758040"/>
            <a:ext cx="87840" cy="87840"/>
          </a:xfrm>
          <a:prstGeom prst="rect">
            <a:avLst/>
          </a:pr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2"/>
          <p:cNvSpPr/>
          <p:nvPr/>
        </p:nvSpPr>
        <p:spPr>
          <a:xfrm>
            <a:off x="3186720" y="3261240"/>
            <a:ext cx="87840" cy="87840"/>
          </a:xfrm>
          <a:prstGeom prst="rect">
            <a:avLst/>
          </a:pr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2"/>
          <p:cNvSpPr/>
          <p:nvPr/>
        </p:nvSpPr>
        <p:spPr>
          <a:xfrm>
            <a:off x="3636360" y="2813400"/>
            <a:ext cx="87840" cy="87840"/>
          </a:xfrm>
          <a:prstGeom prst="rect">
            <a:avLst/>
          </a:pr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2"/>
          <p:cNvSpPr/>
          <p:nvPr/>
        </p:nvSpPr>
        <p:spPr>
          <a:xfrm>
            <a:off x="3965400" y="2516040"/>
            <a:ext cx="87840" cy="87840"/>
          </a:xfrm>
          <a:prstGeom prst="rect">
            <a:avLst/>
          </a:pr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2"/>
          <p:cNvSpPr/>
          <p:nvPr/>
        </p:nvSpPr>
        <p:spPr>
          <a:xfrm>
            <a:off x="4175640" y="2316600"/>
            <a:ext cx="87840" cy="87840"/>
          </a:xfrm>
          <a:prstGeom prst="rect">
            <a:avLst/>
          </a:pr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2"/>
          <p:cNvSpPr/>
          <p:nvPr/>
        </p:nvSpPr>
        <p:spPr>
          <a:xfrm>
            <a:off x="4355640" y="2180880"/>
            <a:ext cx="87840" cy="87840"/>
          </a:xfrm>
          <a:prstGeom prst="rect">
            <a:avLst/>
          </a:pr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2"/>
          <p:cNvSpPr/>
          <p:nvPr/>
        </p:nvSpPr>
        <p:spPr>
          <a:xfrm>
            <a:off x="4625280" y="1979640"/>
            <a:ext cx="87840" cy="87840"/>
          </a:xfrm>
          <a:prstGeom prst="rect">
            <a:avLst/>
          </a:pr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2"/>
          <p:cNvSpPr/>
          <p:nvPr/>
        </p:nvSpPr>
        <p:spPr>
          <a:xfrm>
            <a:off x="4924080" y="1894320"/>
            <a:ext cx="87840" cy="87840"/>
          </a:xfrm>
          <a:prstGeom prst="rect">
            <a:avLst/>
          </a:pr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2"/>
          <p:cNvSpPr/>
          <p:nvPr/>
        </p:nvSpPr>
        <p:spPr>
          <a:xfrm>
            <a:off x="5224320" y="1833480"/>
            <a:ext cx="87840" cy="87840"/>
          </a:xfrm>
          <a:prstGeom prst="rect">
            <a:avLst/>
          </a:pr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2"/>
          <p:cNvSpPr/>
          <p:nvPr/>
        </p:nvSpPr>
        <p:spPr>
          <a:xfrm>
            <a:off x="5523120" y="1795320"/>
            <a:ext cx="87840" cy="87840"/>
          </a:xfrm>
          <a:prstGeom prst="rect">
            <a:avLst/>
          </a:pr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2"/>
          <p:cNvSpPr/>
          <p:nvPr/>
        </p:nvSpPr>
        <p:spPr>
          <a:xfrm>
            <a:off x="5823360" y="1758600"/>
            <a:ext cx="87840" cy="87840"/>
          </a:xfrm>
          <a:prstGeom prst="rect">
            <a:avLst/>
          </a:pr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2"/>
          <p:cNvSpPr/>
          <p:nvPr/>
        </p:nvSpPr>
        <p:spPr>
          <a:xfrm>
            <a:off x="2730240" y="3228480"/>
            <a:ext cx="499680" cy="75600"/>
          </a:xfrm>
          <a:custGeom>
            <a:avLst/>
            <a:gdLst/>
            <a:ahLst/>
            <a:cxnLst/>
            <a:rect l="l" t="t" r="r" b="b"/>
            <a:pathLst>
              <a:path w="500380" h="76200" extrusionOk="0">
                <a:moveTo>
                  <a:pt x="499871" y="76200"/>
                </a:moveTo>
                <a:lnTo>
                  <a:pt x="0" y="0"/>
                </a:lnTo>
              </a:path>
            </a:pathLst>
          </a:custGeom>
          <a:noFill/>
          <a:ln w="25900" cap="flat" cmpd="sng">
            <a:solidFill>
              <a:srgbClr val="C7C0B8"/>
            </a:solidFill>
            <a:prstDash val="solid"/>
            <a:round/>
            <a:headEnd type="none" w="sm" len="sm"/>
            <a:tailEnd type="none" w="sm" len="sm"/>
          </a:ln>
        </p:spPr>
      </p:sp>
      <p:sp>
        <p:nvSpPr>
          <p:cNvPr id="350" name="Google Shape;350;p52"/>
          <p:cNvSpPr/>
          <p:nvPr/>
        </p:nvSpPr>
        <p:spPr>
          <a:xfrm>
            <a:off x="4668840" y="2023200"/>
            <a:ext cx="394200" cy="267840"/>
          </a:xfrm>
          <a:custGeom>
            <a:avLst/>
            <a:gdLst/>
            <a:ahLst/>
            <a:cxnLst/>
            <a:rect l="l" t="t" r="r" b="b"/>
            <a:pathLst>
              <a:path w="394970" h="268605" extrusionOk="0">
                <a:moveTo>
                  <a:pt x="0" y="0"/>
                </a:moveTo>
                <a:lnTo>
                  <a:pt x="336804" y="268224"/>
                </a:lnTo>
                <a:lnTo>
                  <a:pt x="394716" y="268224"/>
                </a:lnTo>
              </a:path>
            </a:pathLst>
          </a:custGeom>
          <a:noFill/>
          <a:ln w="25900" cap="flat" cmpd="sng">
            <a:solidFill>
              <a:srgbClr val="C7C0B8"/>
            </a:solidFill>
            <a:prstDash val="solid"/>
            <a:round/>
            <a:headEnd type="none" w="sm" len="sm"/>
            <a:tailEnd type="none" w="sm" len="sm"/>
          </a:ln>
        </p:spPr>
      </p:sp>
      <p:sp>
        <p:nvSpPr>
          <p:cNvPr id="351" name="Google Shape;351;p52"/>
          <p:cNvSpPr/>
          <p:nvPr/>
        </p:nvSpPr>
        <p:spPr>
          <a:xfrm>
            <a:off x="5529960" y="1692360"/>
            <a:ext cx="337680" cy="109080"/>
          </a:xfrm>
          <a:custGeom>
            <a:avLst/>
            <a:gdLst/>
            <a:ahLst/>
            <a:cxnLst/>
            <a:rect l="l" t="t" r="r" b="b"/>
            <a:pathLst>
              <a:path w="338454" h="109855" extrusionOk="0">
                <a:moveTo>
                  <a:pt x="338327" y="109727"/>
                </a:moveTo>
                <a:lnTo>
                  <a:pt x="0" y="0"/>
                </a:lnTo>
              </a:path>
            </a:pathLst>
          </a:custGeom>
          <a:noFill/>
          <a:ln w="25900" cap="flat" cmpd="sng">
            <a:solidFill>
              <a:srgbClr val="C7C0B8"/>
            </a:solidFill>
            <a:prstDash val="solid"/>
            <a:round/>
            <a:headEnd type="none" w="sm" len="sm"/>
            <a:tailEnd type="none" w="sm" len="sm"/>
          </a:ln>
        </p:spPr>
      </p:sp>
      <p:sp>
        <p:nvSpPr>
          <p:cNvPr id="352" name="Google Shape;352;p52"/>
          <p:cNvSpPr/>
          <p:nvPr/>
        </p:nvSpPr>
        <p:spPr>
          <a:xfrm>
            <a:off x="1672560" y="2949840"/>
            <a:ext cx="1533960" cy="255600"/>
          </a:xfrm>
          <a:prstGeom prst="rect">
            <a:avLst/>
          </a:prstGeom>
          <a:noFill/>
          <a:ln>
            <a:noFill/>
          </a:ln>
        </p:spPr>
        <p:txBody>
          <a:bodyPr spcFirstLastPara="1" wrap="square" lIns="0" tIns="12225" rIns="0" bIns="0" anchor="t" anchorCtr="0">
            <a:noAutofit/>
          </a:bodyPr>
          <a:lstStyle/>
          <a:p>
            <a:pPr marL="593640" marR="0" lvl="0" indent="0" algn="l" rtl="0">
              <a:lnSpc>
                <a:spcPct val="100000"/>
              </a:lnSpc>
              <a:spcBef>
                <a:spcPts val="0"/>
              </a:spcBef>
              <a:spcAft>
                <a:spcPts val="0"/>
              </a:spcAft>
              <a:buNone/>
            </a:pPr>
            <a:r>
              <a:rPr lang="en-IN" sz="1600" b="1" i="0" u="none" strike="noStrike" cap="none">
                <a:solidFill>
                  <a:srgbClr val="847968"/>
                </a:solidFill>
                <a:latin typeface="Cambria"/>
                <a:ea typeface="Cambria"/>
                <a:cs typeface="Cambria"/>
                <a:sym typeface="Cambria"/>
              </a:rPr>
              <a:t>PL = 1020</a:t>
            </a:r>
            <a:endParaRPr sz="1600" b="0" i="0" u="none" strike="noStrike" cap="none">
              <a:solidFill>
                <a:schemeClr val="dk1"/>
              </a:solidFill>
              <a:latin typeface="Arial"/>
              <a:ea typeface="Arial"/>
              <a:cs typeface="Arial"/>
              <a:sym typeface="Arial"/>
            </a:endParaRPr>
          </a:p>
        </p:txBody>
      </p:sp>
      <p:sp>
        <p:nvSpPr>
          <p:cNvPr id="353" name="Google Shape;353;p52"/>
          <p:cNvSpPr/>
          <p:nvPr/>
        </p:nvSpPr>
        <p:spPr>
          <a:xfrm>
            <a:off x="4669560" y="1865520"/>
            <a:ext cx="1497960" cy="478080"/>
          </a:xfrm>
          <a:prstGeom prst="rect">
            <a:avLst/>
          </a:prstGeom>
          <a:noFill/>
          <a:ln w="9525" cap="flat" cmpd="sng">
            <a:solidFill>
              <a:srgbClr val="E7E4E0"/>
            </a:solidFill>
            <a:prstDash val="solid"/>
            <a:round/>
            <a:headEnd type="none" w="sm" len="sm"/>
            <a:tailEnd type="none" w="sm" len="sm"/>
          </a:ln>
        </p:spPr>
        <p:txBody>
          <a:bodyPr spcFirstLastPara="1" wrap="square" lIns="0" tIns="5025" rIns="0" bIns="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431639" marR="0" lvl="0" indent="0" algn="l" rtl="0">
              <a:lnSpc>
                <a:spcPct val="97250"/>
              </a:lnSpc>
              <a:spcBef>
                <a:spcPts val="6"/>
              </a:spcBef>
              <a:spcAft>
                <a:spcPts val="0"/>
              </a:spcAft>
              <a:buNone/>
            </a:pPr>
            <a:r>
              <a:rPr lang="en-IN" sz="1600" b="1" i="0" u="none" strike="noStrike" cap="none">
                <a:solidFill>
                  <a:srgbClr val="847968"/>
                </a:solidFill>
                <a:latin typeface="Cambria"/>
                <a:ea typeface="Cambria"/>
                <a:cs typeface="Cambria"/>
                <a:sym typeface="Cambria"/>
              </a:rPr>
              <a:t>YS = 1536</a:t>
            </a:r>
            <a:endParaRPr sz="1600" b="0" i="0" u="none" strike="noStrike" cap="none">
              <a:solidFill>
                <a:schemeClr val="dk1"/>
              </a:solidFill>
              <a:latin typeface="Arial"/>
              <a:ea typeface="Arial"/>
              <a:cs typeface="Arial"/>
              <a:sym typeface="Arial"/>
            </a:endParaRPr>
          </a:p>
        </p:txBody>
      </p:sp>
      <p:sp>
        <p:nvSpPr>
          <p:cNvPr id="354" name="Google Shape;354;p52"/>
          <p:cNvSpPr/>
          <p:nvPr/>
        </p:nvSpPr>
        <p:spPr>
          <a:xfrm>
            <a:off x="4986720" y="1396440"/>
            <a:ext cx="1085760" cy="255600"/>
          </a:xfrm>
          <a:prstGeom prst="rect">
            <a:avLst/>
          </a:prstGeom>
          <a:noFill/>
          <a:ln>
            <a:noFill/>
          </a:ln>
        </p:spPr>
        <p:txBody>
          <a:bodyPr spcFirstLastPara="1" wrap="square" lIns="0" tIns="12225" rIns="0" bIns="0" anchor="t" anchorCtr="0">
            <a:noAutofit/>
          </a:bodyPr>
          <a:lstStyle/>
          <a:p>
            <a:pPr marL="12600" marR="0" lvl="0" indent="0" algn="l" rtl="0">
              <a:lnSpc>
                <a:spcPct val="100000"/>
              </a:lnSpc>
              <a:spcBef>
                <a:spcPts val="0"/>
              </a:spcBef>
              <a:spcAft>
                <a:spcPts val="0"/>
              </a:spcAft>
              <a:buNone/>
            </a:pPr>
            <a:r>
              <a:rPr lang="en-IN" sz="1600" b="1" i="0" u="none" strike="noStrike" cap="none">
                <a:solidFill>
                  <a:srgbClr val="847968"/>
                </a:solidFill>
                <a:latin typeface="Cambria"/>
                <a:ea typeface="Cambria"/>
                <a:cs typeface="Cambria"/>
                <a:sym typeface="Cambria"/>
              </a:rPr>
              <a:t>UTS = 1625</a:t>
            </a:r>
            <a:endParaRPr sz="1600" b="0" i="0" u="none" strike="noStrike" cap="none">
              <a:solidFill>
                <a:schemeClr val="dk1"/>
              </a:solidFill>
              <a:latin typeface="Arial"/>
              <a:ea typeface="Arial"/>
              <a:cs typeface="Arial"/>
              <a:sym typeface="Arial"/>
            </a:endParaRPr>
          </a:p>
        </p:txBody>
      </p:sp>
      <p:sp>
        <p:nvSpPr>
          <p:cNvPr id="355" name="Google Shape;355;p52"/>
          <p:cNvSpPr/>
          <p:nvPr/>
        </p:nvSpPr>
        <p:spPr>
          <a:xfrm>
            <a:off x="1432440" y="5722560"/>
            <a:ext cx="11556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1" i="0" u="none" strike="noStrike" cap="none">
                <a:solidFill>
                  <a:srgbClr val="968B7A"/>
                </a:solidFill>
                <a:latin typeface="Cambria"/>
                <a:ea typeface="Cambria"/>
                <a:cs typeface="Cambria"/>
                <a:sym typeface="Cambria"/>
              </a:rPr>
              <a:t>0</a:t>
            </a:r>
            <a:endParaRPr sz="1200" b="0" i="0" u="none" strike="noStrike" cap="none">
              <a:solidFill>
                <a:schemeClr val="dk1"/>
              </a:solidFill>
              <a:latin typeface="Arial"/>
              <a:ea typeface="Arial"/>
              <a:cs typeface="Arial"/>
              <a:sym typeface="Arial"/>
            </a:endParaRPr>
          </a:p>
        </p:txBody>
      </p:sp>
      <p:sp>
        <p:nvSpPr>
          <p:cNvPr id="356" name="Google Shape;356;p52"/>
          <p:cNvSpPr/>
          <p:nvPr/>
        </p:nvSpPr>
        <p:spPr>
          <a:xfrm>
            <a:off x="1252080" y="5225760"/>
            <a:ext cx="29448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1" i="0" u="none" strike="noStrike" cap="none">
                <a:solidFill>
                  <a:srgbClr val="968B7A"/>
                </a:solidFill>
                <a:latin typeface="Cambria"/>
                <a:ea typeface="Cambria"/>
                <a:cs typeface="Cambria"/>
                <a:sym typeface="Cambria"/>
              </a:rPr>
              <a:t>200</a:t>
            </a:r>
            <a:endParaRPr sz="1200" b="0" i="0" u="none" strike="noStrike" cap="none">
              <a:solidFill>
                <a:schemeClr val="dk1"/>
              </a:solidFill>
              <a:latin typeface="Arial"/>
              <a:ea typeface="Arial"/>
              <a:cs typeface="Arial"/>
              <a:sym typeface="Arial"/>
            </a:endParaRPr>
          </a:p>
        </p:txBody>
      </p:sp>
      <p:sp>
        <p:nvSpPr>
          <p:cNvPr id="357" name="Google Shape;357;p52"/>
          <p:cNvSpPr/>
          <p:nvPr/>
        </p:nvSpPr>
        <p:spPr>
          <a:xfrm>
            <a:off x="1252080" y="4728960"/>
            <a:ext cx="29448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1" i="0" u="none" strike="noStrike" cap="none">
                <a:solidFill>
                  <a:srgbClr val="968B7A"/>
                </a:solidFill>
                <a:latin typeface="Cambria"/>
                <a:ea typeface="Cambria"/>
                <a:cs typeface="Cambria"/>
                <a:sym typeface="Cambria"/>
              </a:rPr>
              <a:t>400</a:t>
            </a:r>
            <a:endParaRPr sz="1200" b="0" i="0" u="none" strike="noStrike" cap="none">
              <a:solidFill>
                <a:schemeClr val="dk1"/>
              </a:solidFill>
              <a:latin typeface="Arial"/>
              <a:ea typeface="Arial"/>
              <a:cs typeface="Arial"/>
              <a:sym typeface="Arial"/>
            </a:endParaRPr>
          </a:p>
        </p:txBody>
      </p:sp>
      <p:sp>
        <p:nvSpPr>
          <p:cNvPr id="358" name="Google Shape;358;p52"/>
          <p:cNvSpPr/>
          <p:nvPr/>
        </p:nvSpPr>
        <p:spPr>
          <a:xfrm>
            <a:off x="1252080" y="4232160"/>
            <a:ext cx="29448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1" i="0" u="none" strike="noStrike" cap="none">
                <a:solidFill>
                  <a:srgbClr val="968B7A"/>
                </a:solidFill>
                <a:latin typeface="Cambria"/>
                <a:ea typeface="Cambria"/>
                <a:cs typeface="Cambria"/>
                <a:sym typeface="Cambria"/>
              </a:rPr>
              <a:t>600</a:t>
            </a:r>
            <a:endParaRPr sz="1200" b="0" i="0" u="none" strike="noStrike" cap="none">
              <a:solidFill>
                <a:schemeClr val="dk1"/>
              </a:solidFill>
              <a:latin typeface="Arial"/>
              <a:ea typeface="Arial"/>
              <a:cs typeface="Arial"/>
              <a:sym typeface="Arial"/>
            </a:endParaRPr>
          </a:p>
        </p:txBody>
      </p:sp>
      <p:sp>
        <p:nvSpPr>
          <p:cNvPr id="359" name="Google Shape;359;p52"/>
          <p:cNvSpPr/>
          <p:nvPr/>
        </p:nvSpPr>
        <p:spPr>
          <a:xfrm>
            <a:off x="1252080" y="3735360"/>
            <a:ext cx="29448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1" i="0" u="none" strike="noStrike" cap="none">
                <a:solidFill>
                  <a:srgbClr val="968B7A"/>
                </a:solidFill>
                <a:latin typeface="Cambria"/>
                <a:ea typeface="Cambria"/>
                <a:cs typeface="Cambria"/>
                <a:sym typeface="Cambria"/>
              </a:rPr>
              <a:t>800</a:t>
            </a:r>
            <a:endParaRPr sz="1200" b="0" i="0" u="none" strike="noStrike" cap="none">
              <a:solidFill>
                <a:schemeClr val="dk1"/>
              </a:solidFill>
              <a:latin typeface="Arial"/>
              <a:ea typeface="Arial"/>
              <a:cs typeface="Arial"/>
              <a:sym typeface="Arial"/>
            </a:endParaRPr>
          </a:p>
        </p:txBody>
      </p:sp>
      <p:sp>
        <p:nvSpPr>
          <p:cNvPr id="360" name="Google Shape;360;p52"/>
          <p:cNvSpPr/>
          <p:nvPr/>
        </p:nvSpPr>
        <p:spPr>
          <a:xfrm>
            <a:off x="1161720" y="3238560"/>
            <a:ext cx="3866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1" i="0" u="none" strike="noStrike" cap="none">
                <a:solidFill>
                  <a:srgbClr val="968B7A"/>
                </a:solidFill>
                <a:latin typeface="Cambria"/>
                <a:ea typeface="Cambria"/>
                <a:cs typeface="Cambria"/>
                <a:sym typeface="Cambria"/>
              </a:rPr>
              <a:t>1000</a:t>
            </a:r>
            <a:endParaRPr sz="1200" b="0" i="0" u="none" strike="noStrike" cap="none">
              <a:solidFill>
                <a:schemeClr val="dk1"/>
              </a:solidFill>
              <a:latin typeface="Arial"/>
              <a:ea typeface="Arial"/>
              <a:cs typeface="Arial"/>
              <a:sym typeface="Arial"/>
            </a:endParaRPr>
          </a:p>
        </p:txBody>
      </p:sp>
      <p:sp>
        <p:nvSpPr>
          <p:cNvPr id="361" name="Google Shape;361;p52"/>
          <p:cNvSpPr/>
          <p:nvPr/>
        </p:nvSpPr>
        <p:spPr>
          <a:xfrm>
            <a:off x="1161720" y="2741760"/>
            <a:ext cx="3866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1" i="0" u="none" strike="noStrike" cap="none">
                <a:solidFill>
                  <a:srgbClr val="968B7A"/>
                </a:solidFill>
                <a:latin typeface="Cambria"/>
                <a:ea typeface="Cambria"/>
                <a:cs typeface="Cambria"/>
                <a:sym typeface="Cambria"/>
              </a:rPr>
              <a:t>1200</a:t>
            </a:r>
            <a:endParaRPr sz="1200" b="0" i="0" u="none" strike="noStrike" cap="none">
              <a:solidFill>
                <a:schemeClr val="dk1"/>
              </a:solidFill>
              <a:latin typeface="Arial"/>
              <a:ea typeface="Arial"/>
              <a:cs typeface="Arial"/>
              <a:sym typeface="Arial"/>
            </a:endParaRPr>
          </a:p>
        </p:txBody>
      </p:sp>
      <p:sp>
        <p:nvSpPr>
          <p:cNvPr id="362" name="Google Shape;362;p52"/>
          <p:cNvSpPr/>
          <p:nvPr/>
        </p:nvSpPr>
        <p:spPr>
          <a:xfrm>
            <a:off x="1161720" y="2244960"/>
            <a:ext cx="3866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1" i="0" u="none" strike="noStrike" cap="none">
                <a:solidFill>
                  <a:srgbClr val="968B7A"/>
                </a:solidFill>
                <a:latin typeface="Cambria"/>
                <a:ea typeface="Cambria"/>
                <a:cs typeface="Cambria"/>
                <a:sym typeface="Cambria"/>
              </a:rPr>
              <a:t>1400</a:t>
            </a:r>
            <a:endParaRPr sz="1200" b="0" i="0" u="none" strike="noStrike" cap="none">
              <a:solidFill>
                <a:schemeClr val="dk1"/>
              </a:solidFill>
              <a:latin typeface="Arial"/>
              <a:ea typeface="Arial"/>
              <a:cs typeface="Arial"/>
              <a:sym typeface="Arial"/>
            </a:endParaRPr>
          </a:p>
        </p:txBody>
      </p:sp>
      <p:sp>
        <p:nvSpPr>
          <p:cNvPr id="363" name="Google Shape;363;p52"/>
          <p:cNvSpPr/>
          <p:nvPr/>
        </p:nvSpPr>
        <p:spPr>
          <a:xfrm>
            <a:off x="1161720" y="1748160"/>
            <a:ext cx="3866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1" i="0" u="none" strike="noStrike" cap="none">
                <a:solidFill>
                  <a:srgbClr val="968B7A"/>
                </a:solidFill>
                <a:latin typeface="Cambria"/>
                <a:ea typeface="Cambria"/>
                <a:cs typeface="Cambria"/>
                <a:sym typeface="Cambria"/>
              </a:rPr>
              <a:t>1600</a:t>
            </a:r>
            <a:endParaRPr sz="1200" b="0" i="0" u="none" strike="noStrike" cap="none">
              <a:solidFill>
                <a:schemeClr val="dk1"/>
              </a:solidFill>
              <a:latin typeface="Arial"/>
              <a:ea typeface="Arial"/>
              <a:cs typeface="Arial"/>
              <a:sym typeface="Arial"/>
            </a:endParaRPr>
          </a:p>
        </p:txBody>
      </p:sp>
      <p:sp>
        <p:nvSpPr>
          <p:cNvPr id="364" name="Google Shape;364;p52"/>
          <p:cNvSpPr/>
          <p:nvPr/>
        </p:nvSpPr>
        <p:spPr>
          <a:xfrm>
            <a:off x="1161720" y="1251360"/>
            <a:ext cx="3866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1" i="0" u="none" strike="noStrike" cap="none">
                <a:solidFill>
                  <a:srgbClr val="968B7A"/>
                </a:solidFill>
                <a:latin typeface="Cambria"/>
                <a:ea typeface="Cambria"/>
                <a:cs typeface="Cambria"/>
                <a:sym typeface="Cambria"/>
              </a:rPr>
              <a:t>1800</a:t>
            </a:r>
            <a:endParaRPr sz="1200" b="0" i="0" u="none" strike="noStrike" cap="none">
              <a:solidFill>
                <a:schemeClr val="dk1"/>
              </a:solidFill>
              <a:latin typeface="Arial"/>
              <a:ea typeface="Arial"/>
              <a:cs typeface="Arial"/>
              <a:sym typeface="Arial"/>
            </a:endParaRPr>
          </a:p>
        </p:txBody>
      </p:sp>
      <p:sp>
        <p:nvSpPr>
          <p:cNvPr id="365" name="Google Shape;365;p52"/>
          <p:cNvSpPr/>
          <p:nvPr/>
        </p:nvSpPr>
        <p:spPr>
          <a:xfrm>
            <a:off x="2354400" y="1991880"/>
            <a:ext cx="2323440" cy="3848040"/>
          </a:xfrm>
          <a:custGeom>
            <a:avLst/>
            <a:gdLst/>
            <a:ahLst/>
            <a:cxnLst/>
            <a:rect l="l" t="t" r="r" b="b"/>
            <a:pathLst>
              <a:path w="2324100" h="3848735" extrusionOk="0">
                <a:moveTo>
                  <a:pt x="0" y="3848150"/>
                </a:moveTo>
                <a:lnTo>
                  <a:pt x="2323757" y="0"/>
                </a:lnTo>
              </a:path>
            </a:pathLst>
          </a:custGeom>
          <a:noFill/>
          <a:ln w="9525" cap="rnd" cmpd="sng">
            <a:solidFill>
              <a:srgbClr val="A85229"/>
            </a:solidFill>
            <a:prstDash val="dot"/>
            <a:round/>
            <a:headEnd type="none" w="sm" len="sm"/>
            <a:tailEnd type="none" w="sm" len="sm"/>
          </a:ln>
        </p:spPr>
      </p:sp>
      <p:sp>
        <p:nvSpPr>
          <p:cNvPr id="366" name="Google Shape;366;p52"/>
          <p:cNvSpPr/>
          <p:nvPr/>
        </p:nvSpPr>
        <p:spPr>
          <a:xfrm>
            <a:off x="189000" y="141840"/>
            <a:ext cx="2006280" cy="901440"/>
          </a:xfrm>
          <a:prstGeom prst="rect">
            <a:avLst/>
          </a:prstGeom>
          <a:blipFill rotWithShape="1">
            <a:blip r:embed="rId9"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2"/>
          <p:cNvSpPr/>
          <p:nvPr/>
        </p:nvSpPr>
        <p:spPr>
          <a:xfrm>
            <a:off x="1659600" y="141840"/>
            <a:ext cx="739800" cy="901440"/>
          </a:xfrm>
          <a:prstGeom prst="rect">
            <a:avLst/>
          </a:prstGeom>
          <a:blipFill rotWithShape="1">
            <a:blip r:embed="rId10"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2"/>
          <p:cNvSpPr/>
          <p:nvPr/>
        </p:nvSpPr>
        <p:spPr>
          <a:xfrm>
            <a:off x="1952280" y="141840"/>
            <a:ext cx="3294000" cy="901440"/>
          </a:xfrm>
          <a:prstGeom prst="rect">
            <a:avLst/>
          </a:prstGeom>
          <a:blipFill rotWithShape="1">
            <a:blip r:embed="rId11"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2"/>
          <p:cNvSpPr/>
          <p:nvPr/>
        </p:nvSpPr>
        <p:spPr>
          <a:xfrm>
            <a:off x="433440" y="274320"/>
            <a:ext cx="454644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STRESS – STRAIN CURVE</a:t>
            </a:r>
            <a:endParaRPr sz="3200" b="0" i="0" u="none" strike="noStrike" cap="none">
              <a:solidFill>
                <a:schemeClr val="dk1"/>
              </a:solidFill>
              <a:latin typeface="Arial"/>
              <a:ea typeface="Arial"/>
              <a:cs typeface="Arial"/>
              <a:sym typeface="Arial"/>
            </a:endParaRPr>
          </a:p>
        </p:txBody>
      </p:sp>
      <p:sp>
        <p:nvSpPr>
          <p:cNvPr id="370" name="Google Shape;370;p52"/>
          <p:cNvSpPr/>
          <p:nvPr/>
        </p:nvSpPr>
        <p:spPr>
          <a:xfrm>
            <a:off x="1684080" y="3282840"/>
            <a:ext cx="1536120" cy="6840"/>
          </a:xfrm>
          <a:custGeom>
            <a:avLst/>
            <a:gdLst/>
            <a:ahLst/>
            <a:cxnLst/>
            <a:rect l="l" t="t" r="r" b="b"/>
            <a:pathLst>
              <a:path w="1536700" h="7620" extrusionOk="0">
                <a:moveTo>
                  <a:pt x="0" y="0"/>
                </a:moveTo>
                <a:lnTo>
                  <a:pt x="1536293" y="7073"/>
                </a:lnTo>
              </a:path>
            </a:pathLst>
          </a:custGeom>
          <a:noFill/>
          <a:ln w="9525" cap="rnd" cmpd="sng">
            <a:solidFill>
              <a:srgbClr val="A85229"/>
            </a:solidFill>
            <a:prstDash val="dot"/>
            <a:round/>
            <a:headEnd type="none" w="sm" len="sm"/>
            <a:tailEnd type="none" w="sm" len="sm"/>
          </a:ln>
        </p:spPr>
      </p:sp>
      <p:sp>
        <p:nvSpPr>
          <p:cNvPr id="371" name="Google Shape;371;p52"/>
          <p:cNvSpPr/>
          <p:nvPr/>
        </p:nvSpPr>
        <p:spPr>
          <a:xfrm>
            <a:off x="3211200" y="3293280"/>
            <a:ext cx="8640" cy="2534760"/>
          </a:xfrm>
          <a:custGeom>
            <a:avLst/>
            <a:gdLst/>
            <a:ahLst/>
            <a:cxnLst/>
            <a:rect l="l" t="t" r="r" b="b"/>
            <a:pathLst>
              <a:path w="9525" h="2535554" extrusionOk="0">
                <a:moveTo>
                  <a:pt x="0" y="0"/>
                </a:moveTo>
                <a:lnTo>
                  <a:pt x="9105" y="2535440"/>
                </a:lnTo>
              </a:path>
            </a:pathLst>
          </a:custGeom>
          <a:noFill/>
          <a:ln w="9525" cap="rnd" cmpd="sng">
            <a:solidFill>
              <a:srgbClr val="A85229"/>
            </a:solidFill>
            <a:prstDash val="dot"/>
            <a:round/>
            <a:headEnd type="none" w="sm" len="sm"/>
            <a:tailEnd type="none" w="sm" len="sm"/>
          </a:ln>
        </p:spPr>
      </p:sp>
      <p:sp>
        <p:nvSpPr>
          <p:cNvPr id="372" name="Google Shape;372;p52"/>
          <p:cNvSpPr/>
          <p:nvPr/>
        </p:nvSpPr>
        <p:spPr>
          <a:xfrm>
            <a:off x="1684080" y="2019240"/>
            <a:ext cx="2955240" cy="2520"/>
          </a:xfrm>
          <a:custGeom>
            <a:avLst/>
            <a:gdLst/>
            <a:ahLst/>
            <a:cxnLst/>
            <a:rect l="l" t="t" r="r" b="b"/>
            <a:pathLst>
              <a:path w="2955925" h="3175" extrusionOk="0">
                <a:moveTo>
                  <a:pt x="0" y="2628"/>
                </a:moveTo>
                <a:lnTo>
                  <a:pt x="2955658" y="0"/>
                </a:lnTo>
              </a:path>
            </a:pathLst>
          </a:custGeom>
          <a:noFill/>
          <a:ln w="9525" cap="rnd" cmpd="sng">
            <a:solidFill>
              <a:srgbClr val="A85229"/>
            </a:solidFill>
            <a:prstDash val="dot"/>
            <a:round/>
            <a:headEnd type="none" w="sm" len="sm"/>
            <a:tailEnd type="none" w="sm" len="sm"/>
          </a:ln>
        </p:spPr>
      </p:sp>
      <p:sp>
        <p:nvSpPr>
          <p:cNvPr id="373" name="Google Shape;373;p52"/>
          <p:cNvSpPr/>
          <p:nvPr/>
        </p:nvSpPr>
        <p:spPr>
          <a:xfrm>
            <a:off x="1684080" y="1787760"/>
            <a:ext cx="4183200" cy="360"/>
          </a:xfrm>
          <a:custGeom>
            <a:avLst/>
            <a:gdLst/>
            <a:ahLst/>
            <a:cxnLst/>
            <a:rect l="l" t="t" r="r" b="b"/>
            <a:pathLst>
              <a:path w="4184015" h="635" extrusionOk="0">
                <a:moveTo>
                  <a:pt x="0" y="469"/>
                </a:moveTo>
                <a:lnTo>
                  <a:pt x="4183951" y="0"/>
                </a:lnTo>
              </a:path>
            </a:pathLst>
          </a:custGeom>
          <a:noFill/>
          <a:ln w="9525" cap="rnd" cmpd="sng">
            <a:solidFill>
              <a:srgbClr val="A85229"/>
            </a:solidFill>
            <a:prstDash val="dot"/>
            <a:round/>
            <a:headEnd type="none" w="sm" len="sm"/>
            <a:tailEnd type="none" w="sm" len="sm"/>
          </a:ln>
        </p:spPr>
      </p:sp>
      <p:sp>
        <p:nvSpPr>
          <p:cNvPr id="374" name="Google Shape;374;p52"/>
          <p:cNvSpPr/>
          <p:nvPr/>
        </p:nvSpPr>
        <p:spPr>
          <a:xfrm>
            <a:off x="761760" y="2858400"/>
            <a:ext cx="293400" cy="1348200"/>
          </a:xfrm>
          <a:prstGeom prst="rect">
            <a:avLst/>
          </a:prstGeom>
          <a:noFill/>
          <a:ln>
            <a:noFill/>
          </a:ln>
        </p:spPr>
        <p:txBody>
          <a:bodyPr spcFirstLastPara="1" wrap="square" lIns="0" tIns="0" rIns="0" bIns="1425" anchor="t" anchorCtr="0">
            <a:noAutofit/>
          </a:bodyPr>
          <a:lstStyle/>
          <a:p>
            <a:pPr marL="12600" marR="0" lvl="0" indent="0" algn="l" rtl="0">
              <a:lnSpc>
                <a:spcPct val="100000"/>
              </a:lnSpc>
              <a:spcBef>
                <a:spcPts val="0"/>
              </a:spcBef>
              <a:spcAft>
                <a:spcPts val="0"/>
              </a:spcAft>
              <a:buNone/>
            </a:pPr>
            <a:r>
              <a:rPr lang="en-IN" sz="1800" b="1" i="0" u="none" strike="noStrike" cap="none">
                <a:solidFill>
                  <a:srgbClr val="514A40"/>
                </a:solidFill>
                <a:latin typeface="Cambria"/>
                <a:ea typeface="Cambria"/>
                <a:cs typeface="Cambria"/>
                <a:sym typeface="Cambria"/>
              </a:rPr>
              <a:t>Stress (Mpa)</a:t>
            </a:r>
            <a:endParaRPr sz="1800" b="0" i="0" u="none" strike="noStrike" cap="none">
              <a:solidFill>
                <a:schemeClr val="dk1"/>
              </a:solidFill>
              <a:latin typeface="Arial"/>
              <a:ea typeface="Arial"/>
              <a:cs typeface="Arial"/>
              <a:sym typeface="Arial"/>
            </a:endParaRPr>
          </a:p>
        </p:txBody>
      </p:sp>
      <p:sp>
        <p:nvSpPr>
          <p:cNvPr id="375" name="Google Shape;375;p52"/>
          <p:cNvSpPr/>
          <p:nvPr/>
        </p:nvSpPr>
        <p:spPr>
          <a:xfrm>
            <a:off x="3175920" y="3491280"/>
            <a:ext cx="3888000" cy="318240"/>
          </a:xfrm>
          <a:prstGeom prst="rect">
            <a:avLst/>
          </a:prstGeom>
          <a:noFill/>
          <a:ln>
            <a:noFill/>
          </a:ln>
        </p:spPr>
        <p:txBody>
          <a:bodyPr spcFirstLastPara="1" wrap="square" lIns="0" tIns="13300" rIns="0" bIns="0" anchor="t" anchorCtr="0">
            <a:noAutofit/>
          </a:bodyPr>
          <a:lstStyle/>
          <a:p>
            <a:pPr marL="1301040" marR="0" lvl="0" indent="0" algn="l" rtl="0">
              <a:lnSpc>
                <a:spcPct val="100000"/>
              </a:lnSpc>
              <a:spcBef>
                <a:spcPts val="0"/>
              </a:spcBef>
              <a:spcAft>
                <a:spcPts val="0"/>
              </a:spcAft>
              <a:buNone/>
            </a:pPr>
            <a:r>
              <a:rPr lang="en-IN" sz="2000" b="1" i="0" u="none" strike="noStrike" cap="none">
                <a:solidFill>
                  <a:srgbClr val="0070C0"/>
                </a:solidFill>
                <a:latin typeface="Cambria"/>
                <a:ea typeface="Cambria"/>
                <a:cs typeface="Cambria"/>
                <a:sym typeface="Cambria"/>
              </a:rPr>
              <a:t>YS (0.2%) = 1536 Mpa</a:t>
            </a:r>
            <a:endParaRPr sz="2000" b="0" i="0" u="none" strike="noStrike" cap="none">
              <a:solidFill>
                <a:schemeClr val="dk1"/>
              </a:solidFill>
              <a:latin typeface="Arial"/>
              <a:ea typeface="Arial"/>
              <a:cs typeface="Arial"/>
              <a:sym typeface="Arial"/>
            </a:endParaRPr>
          </a:p>
        </p:txBody>
      </p:sp>
      <p:sp>
        <p:nvSpPr>
          <p:cNvPr id="376" name="Google Shape;376;p52"/>
          <p:cNvSpPr/>
          <p:nvPr/>
        </p:nvSpPr>
        <p:spPr>
          <a:xfrm>
            <a:off x="1657440" y="1384560"/>
            <a:ext cx="360" cy="4456440"/>
          </a:xfrm>
          <a:custGeom>
            <a:avLst/>
            <a:gdLst/>
            <a:ahLst/>
            <a:cxnLst/>
            <a:rect l="l" t="t" r="r" b="b"/>
            <a:pathLst>
              <a:path w="120000" h="4457065" extrusionOk="0">
                <a:moveTo>
                  <a:pt x="0" y="0"/>
                </a:moveTo>
                <a:lnTo>
                  <a:pt x="0" y="4456811"/>
                </a:lnTo>
              </a:path>
            </a:pathLst>
          </a:custGeom>
          <a:noFill/>
          <a:ln w="19800" cap="flat" cmpd="sng">
            <a:solidFill>
              <a:srgbClr val="002060"/>
            </a:solidFill>
            <a:prstDash val="solid"/>
            <a:round/>
            <a:headEnd type="none" w="sm" len="sm"/>
            <a:tailEnd type="none" w="sm" len="sm"/>
          </a:ln>
        </p:spPr>
      </p:sp>
      <p:sp>
        <p:nvSpPr>
          <p:cNvPr id="377" name="Google Shape;377;p52"/>
          <p:cNvSpPr/>
          <p:nvPr/>
        </p:nvSpPr>
        <p:spPr>
          <a:xfrm>
            <a:off x="1684800" y="5857560"/>
            <a:ext cx="4456440" cy="360"/>
          </a:xfrm>
          <a:custGeom>
            <a:avLst/>
            <a:gdLst/>
            <a:ahLst/>
            <a:cxnLst/>
            <a:rect l="l" t="t" r="r" b="b"/>
            <a:pathLst>
              <a:path w="4457065" h="120000" extrusionOk="0">
                <a:moveTo>
                  <a:pt x="4456811" y="0"/>
                </a:moveTo>
                <a:lnTo>
                  <a:pt x="0" y="0"/>
                </a:lnTo>
              </a:path>
            </a:pathLst>
          </a:custGeom>
          <a:noFill/>
          <a:ln w="19800" cap="flat" cmpd="sng">
            <a:solidFill>
              <a:srgbClr val="002060"/>
            </a:solidFill>
            <a:prstDash val="solid"/>
            <a:round/>
            <a:headEnd type="none" w="sm" len="sm"/>
            <a:tailEnd type="none" w="sm" len="sm"/>
          </a:ln>
        </p:spPr>
      </p:sp>
      <p:sp>
        <p:nvSpPr>
          <p:cNvPr id="378" name="Google Shape;378;p52"/>
          <p:cNvSpPr/>
          <p:nvPr/>
        </p:nvSpPr>
        <p:spPr>
          <a:xfrm>
            <a:off x="3175920" y="3960720"/>
            <a:ext cx="4329360" cy="817920"/>
          </a:xfrm>
          <a:prstGeom prst="rect">
            <a:avLst/>
          </a:prstGeom>
          <a:noFill/>
          <a:ln>
            <a:noFill/>
          </a:ln>
        </p:spPr>
        <p:txBody>
          <a:bodyPr spcFirstLastPara="1" wrap="square" lIns="0" tIns="12600" rIns="0" bIns="0" anchor="t" anchorCtr="0">
            <a:noAutofit/>
          </a:bodyPr>
          <a:lstStyle/>
          <a:p>
            <a:pPr marL="1301040" marR="0" lvl="0" indent="0" algn="l" rtl="0">
              <a:lnSpc>
                <a:spcPct val="100000"/>
              </a:lnSpc>
              <a:spcBef>
                <a:spcPts val="0"/>
              </a:spcBef>
              <a:spcAft>
                <a:spcPts val="0"/>
              </a:spcAft>
              <a:buNone/>
            </a:pPr>
            <a:r>
              <a:rPr lang="en-IN" sz="2000" b="1" i="0" u="none" strike="noStrike" cap="none">
                <a:solidFill>
                  <a:srgbClr val="0070C0"/>
                </a:solidFill>
                <a:latin typeface="Cambria"/>
                <a:ea typeface="Cambria"/>
                <a:cs typeface="Cambria"/>
                <a:sym typeface="Cambria"/>
              </a:rPr>
              <a:t>UTS = 1625 Mpa</a:t>
            </a:r>
            <a:endParaRPr sz="2000" b="0" i="0" u="none" strike="noStrike" cap="none">
              <a:solidFill>
                <a:schemeClr val="dk1"/>
              </a:solidFill>
              <a:latin typeface="Arial"/>
              <a:ea typeface="Arial"/>
              <a:cs typeface="Arial"/>
              <a:sym typeface="Arial"/>
            </a:endParaRPr>
          </a:p>
          <a:p>
            <a:pPr marL="1301040" marR="0" lvl="0" indent="0" algn="l" rtl="0">
              <a:lnSpc>
                <a:spcPct val="100000"/>
              </a:lnSpc>
              <a:spcBef>
                <a:spcPts val="1539"/>
              </a:spcBef>
              <a:spcAft>
                <a:spcPts val="0"/>
              </a:spcAft>
              <a:buNone/>
            </a:pPr>
            <a:r>
              <a:rPr lang="en-IN" sz="2000" b="1" i="0" u="none" strike="noStrike" cap="none">
                <a:solidFill>
                  <a:srgbClr val="0070C0"/>
                </a:solidFill>
                <a:latin typeface="Cambria"/>
                <a:ea typeface="Cambria"/>
                <a:cs typeface="Cambria"/>
                <a:sym typeface="Cambria"/>
              </a:rPr>
              <a:t>E = 1020/0.053 = 192 GPa</a:t>
            </a:r>
            <a:endParaRPr sz="2000" b="0" i="0" u="none" strike="noStrike" cap="none">
              <a:solidFill>
                <a:schemeClr val="dk1"/>
              </a:solidFill>
              <a:latin typeface="Arial"/>
              <a:ea typeface="Arial"/>
              <a:cs typeface="Arial"/>
              <a:sym typeface="Arial"/>
            </a:endParaRPr>
          </a:p>
        </p:txBody>
      </p:sp>
      <p:sp>
        <p:nvSpPr>
          <p:cNvPr id="379" name="Google Shape;379;p52"/>
          <p:cNvSpPr/>
          <p:nvPr/>
        </p:nvSpPr>
        <p:spPr>
          <a:xfrm>
            <a:off x="2387520" y="4636800"/>
            <a:ext cx="2030760" cy="360"/>
          </a:xfrm>
          <a:custGeom>
            <a:avLst/>
            <a:gdLst/>
            <a:ahLst/>
            <a:cxnLst/>
            <a:rect l="l" t="t" r="r" b="b"/>
            <a:pathLst>
              <a:path w="2031364" h="120000" extrusionOk="0">
                <a:moveTo>
                  <a:pt x="0" y="0"/>
                </a:moveTo>
                <a:lnTo>
                  <a:pt x="2031364" y="0"/>
                </a:lnTo>
              </a:path>
            </a:pathLst>
          </a:custGeom>
          <a:noFill/>
          <a:ln w="25900" cap="flat" cmpd="sng">
            <a:solidFill>
              <a:srgbClr val="C0C0C0"/>
            </a:solidFill>
            <a:prstDash val="solid"/>
            <a:round/>
            <a:headEnd type="none" w="sm" len="sm"/>
            <a:tailEnd type="none" w="sm" len="sm"/>
          </a:ln>
        </p:spPr>
      </p:sp>
      <p:sp>
        <p:nvSpPr>
          <p:cNvPr id="380" name="Google Shape;380;p52"/>
          <p:cNvSpPr/>
          <p:nvPr/>
        </p:nvSpPr>
        <p:spPr>
          <a:xfrm>
            <a:off x="2901600" y="2984040"/>
            <a:ext cx="639360" cy="621000"/>
          </a:xfrm>
          <a:prstGeom prst="rect">
            <a:avLst/>
          </a:prstGeom>
          <a:blipFill rotWithShape="1">
            <a:blip r:embed="rId12"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2"/>
          <p:cNvSpPr/>
          <p:nvPr/>
        </p:nvSpPr>
        <p:spPr>
          <a:xfrm>
            <a:off x="3132000" y="3214080"/>
            <a:ext cx="179280" cy="160920"/>
          </a:xfrm>
          <a:prstGeom prst="rect">
            <a:avLst/>
          </a:prstGeom>
          <a:blipFill rotWithShape="1">
            <a:blip r:embed="rId1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2"/>
          <p:cNvSpPr/>
          <p:nvPr/>
        </p:nvSpPr>
        <p:spPr>
          <a:xfrm>
            <a:off x="4320720" y="1699200"/>
            <a:ext cx="639360" cy="619560"/>
          </a:xfrm>
          <a:prstGeom prst="rect">
            <a:avLst/>
          </a:prstGeom>
          <a:blipFill rotWithShape="1">
            <a:blip r:embed="rId1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2"/>
          <p:cNvSpPr/>
          <p:nvPr/>
        </p:nvSpPr>
        <p:spPr>
          <a:xfrm>
            <a:off x="4550760" y="1929240"/>
            <a:ext cx="179280" cy="159120"/>
          </a:xfrm>
          <a:prstGeom prst="rect">
            <a:avLst/>
          </a:prstGeom>
          <a:blipFill rotWithShape="1">
            <a:blip r:embed="rId1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2"/>
          <p:cNvSpPr/>
          <p:nvPr/>
        </p:nvSpPr>
        <p:spPr>
          <a:xfrm>
            <a:off x="5549040" y="1491840"/>
            <a:ext cx="639360" cy="619560"/>
          </a:xfrm>
          <a:prstGeom prst="rect">
            <a:avLst/>
          </a:prstGeom>
          <a:blipFill rotWithShape="1">
            <a:blip r:embed="rId1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2"/>
          <p:cNvSpPr/>
          <p:nvPr/>
        </p:nvSpPr>
        <p:spPr>
          <a:xfrm>
            <a:off x="5779080" y="1722240"/>
            <a:ext cx="179280" cy="159120"/>
          </a:xfrm>
          <a:prstGeom prst="rect">
            <a:avLst/>
          </a:prstGeom>
          <a:blipFill rotWithShape="1">
            <a:blip r:embed="rId1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2"/>
          <p:cNvSpPr/>
          <p:nvPr/>
        </p:nvSpPr>
        <p:spPr>
          <a:xfrm>
            <a:off x="7918200" y="1177920"/>
            <a:ext cx="2857320" cy="318240"/>
          </a:xfrm>
          <a:prstGeom prst="rect">
            <a:avLst/>
          </a:prstGeom>
          <a:noFill/>
          <a:ln>
            <a:noFill/>
          </a:ln>
        </p:spPr>
        <p:txBody>
          <a:bodyPr spcFirstLastPara="1" wrap="square" lIns="0" tIns="13300" rIns="0" bIns="0" anchor="t" anchorCtr="0">
            <a:noAutofit/>
          </a:bodyPr>
          <a:lstStyle/>
          <a:p>
            <a:pPr marL="355680" marR="0" lvl="0" indent="-342360" algn="l" rtl="0">
              <a:lnSpc>
                <a:spcPct val="100000"/>
              </a:lnSpc>
              <a:spcBef>
                <a:spcPts val="0"/>
              </a:spcBef>
              <a:spcAft>
                <a:spcPts val="0"/>
              </a:spcAft>
              <a:buClr>
                <a:srgbClr val="514A40"/>
              </a:buClr>
              <a:buSzPts val="2000"/>
              <a:buFont typeface="Arial"/>
              <a:buChar char="•"/>
            </a:pPr>
            <a:r>
              <a:rPr lang="en-IN" sz="2000" b="1" i="0" u="none" strike="noStrike" cap="none">
                <a:solidFill>
                  <a:srgbClr val="514A40"/>
                </a:solidFill>
                <a:latin typeface="Cambria"/>
                <a:ea typeface="Cambria"/>
                <a:cs typeface="Cambria"/>
                <a:sym typeface="Cambria"/>
              </a:rPr>
              <a:t>PL </a:t>
            </a:r>
            <a:r>
              <a:rPr lang="en-IN" sz="2000" b="0" i="0" u="none" strike="noStrike" cap="none">
                <a:solidFill>
                  <a:srgbClr val="514A40"/>
                </a:solidFill>
                <a:latin typeface="Cambria"/>
                <a:ea typeface="Cambria"/>
                <a:cs typeface="Cambria"/>
                <a:sym typeface="Cambria"/>
              </a:rPr>
              <a:t>: Proportional Limit</a:t>
            </a:r>
            <a:endParaRPr sz="2000" b="0" i="0" u="none" strike="noStrike" cap="none">
              <a:solidFill>
                <a:schemeClr val="dk1"/>
              </a:solidFill>
              <a:latin typeface="Arial"/>
              <a:ea typeface="Arial"/>
              <a:cs typeface="Arial"/>
              <a:sym typeface="Arial"/>
            </a:endParaRPr>
          </a:p>
        </p:txBody>
      </p:sp>
      <p:sp>
        <p:nvSpPr>
          <p:cNvPr id="387" name="Google Shape;387;p52"/>
          <p:cNvSpPr/>
          <p:nvPr/>
        </p:nvSpPr>
        <p:spPr>
          <a:xfrm>
            <a:off x="7918200" y="1787400"/>
            <a:ext cx="2363400" cy="318240"/>
          </a:xfrm>
          <a:prstGeom prst="rect">
            <a:avLst/>
          </a:prstGeom>
          <a:noFill/>
          <a:ln>
            <a:noFill/>
          </a:ln>
        </p:spPr>
        <p:txBody>
          <a:bodyPr spcFirstLastPara="1" wrap="square" lIns="0" tIns="13300" rIns="0" bIns="0" anchor="t" anchorCtr="0">
            <a:noAutofit/>
          </a:bodyPr>
          <a:lstStyle/>
          <a:p>
            <a:pPr marL="355680" marR="0" lvl="0" indent="-342720" algn="l" rtl="0">
              <a:lnSpc>
                <a:spcPct val="100000"/>
              </a:lnSpc>
              <a:spcBef>
                <a:spcPts val="0"/>
              </a:spcBef>
              <a:spcAft>
                <a:spcPts val="0"/>
              </a:spcAft>
              <a:buClr>
                <a:srgbClr val="514A40"/>
              </a:buClr>
              <a:buSzPts val="2000"/>
              <a:buFont typeface="Arial"/>
              <a:buChar char="•"/>
            </a:pPr>
            <a:r>
              <a:rPr lang="en-IN" sz="2000" b="1" i="0" u="none" strike="noStrike" cap="none">
                <a:solidFill>
                  <a:srgbClr val="514A40"/>
                </a:solidFill>
                <a:latin typeface="Cambria"/>
                <a:ea typeface="Cambria"/>
                <a:cs typeface="Cambria"/>
                <a:sym typeface="Cambria"/>
              </a:rPr>
              <a:t>YS </a:t>
            </a:r>
            <a:r>
              <a:rPr lang="en-IN" sz="2000" b="0" i="0" u="none" strike="noStrike" cap="none">
                <a:solidFill>
                  <a:srgbClr val="514A40"/>
                </a:solidFill>
                <a:latin typeface="Cambria"/>
                <a:ea typeface="Cambria"/>
                <a:cs typeface="Cambria"/>
                <a:sym typeface="Cambria"/>
              </a:rPr>
              <a:t>: Yield Strength</a:t>
            </a:r>
            <a:endParaRPr sz="2000" b="0" i="0" u="none" strike="noStrike" cap="none">
              <a:solidFill>
                <a:schemeClr val="dk1"/>
              </a:solidFill>
              <a:latin typeface="Arial"/>
              <a:ea typeface="Arial"/>
              <a:cs typeface="Arial"/>
              <a:sym typeface="Arial"/>
            </a:endParaRPr>
          </a:p>
        </p:txBody>
      </p:sp>
      <p:sp>
        <p:nvSpPr>
          <p:cNvPr id="388" name="Google Shape;388;p52"/>
          <p:cNvSpPr/>
          <p:nvPr/>
        </p:nvSpPr>
        <p:spPr>
          <a:xfrm>
            <a:off x="7918200" y="2397240"/>
            <a:ext cx="3747600" cy="318240"/>
          </a:xfrm>
          <a:prstGeom prst="rect">
            <a:avLst/>
          </a:prstGeom>
          <a:noFill/>
          <a:ln>
            <a:noFill/>
          </a:ln>
        </p:spPr>
        <p:txBody>
          <a:bodyPr spcFirstLastPara="1" wrap="square" lIns="0" tIns="13300" rIns="0" bIns="0" anchor="t" anchorCtr="0">
            <a:noAutofit/>
          </a:bodyPr>
          <a:lstStyle/>
          <a:p>
            <a:pPr marL="355680" marR="0" lvl="0" indent="-342720" algn="l" rtl="0">
              <a:lnSpc>
                <a:spcPct val="100000"/>
              </a:lnSpc>
              <a:spcBef>
                <a:spcPts val="0"/>
              </a:spcBef>
              <a:spcAft>
                <a:spcPts val="0"/>
              </a:spcAft>
              <a:buClr>
                <a:srgbClr val="514A40"/>
              </a:buClr>
              <a:buSzPts val="2000"/>
              <a:buFont typeface="Arial"/>
              <a:buChar char="•"/>
            </a:pPr>
            <a:r>
              <a:rPr lang="en-IN" sz="2000" b="1" i="0" u="none" strike="noStrike" cap="none">
                <a:solidFill>
                  <a:srgbClr val="514A40"/>
                </a:solidFill>
                <a:latin typeface="Cambria"/>
                <a:ea typeface="Cambria"/>
                <a:cs typeface="Cambria"/>
                <a:sym typeface="Cambria"/>
              </a:rPr>
              <a:t>UTS </a:t>
            </a:r>
            <a:r>
              <a:rPr lang="en-IN" sz="2000" b="0" i="0" u="none" strike="noStrike" cap="none">
                <a:solidFill>
                  <a:srgbClr val="514A40"/>
                </a:solidFill>
                <a:latin typeface="Cambria"/>
                <a:ea typeface="Cambria"/>
                <a:cs typeface="Cambria"/>
                <a:sym typeface="Cambria"/>
              </a:rPr>
              <a:t>: Ultimate Tensile Strength</a:t>
            </a:r>
            <a:endParaRPr sz="2000" b="0" i="0" u="none" strike="noStrike" cap="none">
              <a:solidFill>
                <a:schemeClr val="dk1"/>
              </a:solidFill>
              <a:latin typeface="Arial"/>
              <a:ea typeface="Arial"/>
              <a:cs typeface="Arial"/>
              <a:sym typeface="Arial"/>
            </a:endParaRPr>
          </a:p>
        </p:txBody>
      </p:sp>
      <p:sp>
        <p:nvSpPr>
          <p:cNvPr id="389" name="Google Shape;389;p52"/>
          <p:cNvSpPr/>
          <p:nvPr/>
        </p:nvSpPr>
        <p:spPr>
          <a:xfrm>
            <a:off x="7918560" y="3006720"/>
            <a:ext cx="2406600" cy="318240"/>
          </a:xfrm>
          <a:prstGeom prst="rect">
            <a:avLst/>
          </a:prstGeom>
          <a:noFill/>
          <a:ln>
            <a:noFill/>
          </a:ln>
        </p:spPr>
        <p:txBody>
          <a:bodyPr spcFirstLastPara="1" wrap="square" lIns="0" tIns="13300" rIns="0" bIns="0" anchor="t" anchorCtr="0">
            <a:noAutofit/>
          </a:bodyPr>
          <a:lstStyle/>
          <a:p>
            <a:pPr marL="354960" marR="0" lvl="0" indent="-342360" algn="l" rtl="0">
              <a:lnSpc>
                <a:spcPct val="100000"/>
              </a:lnSpc>
              <a:spcBef>
                <a:spcPts val="0"/>
              </a:spcBef>
              <a:spcAft>
                <a:spcPts val="0"/>
              </a:spcAft>
              <a:buClr>
                <a:srgbClr val="514A40"/>
              </a:buClr>
              <a:buSzPts val="2000"/>
              <a:buFont typeface="Arial"/>
              <a:buChar char="•"/>
            </a:pPr>
            <a:r>
              <a:rPr lang="en-IN" sz="2000" b="1" i="0" u="none" strike="noStrike" cap="none">
                <a:solidFill>
                  <a:srgbClr val="514A40"/>
                </a:solidFill>
                <a:latin typeface="Cambria"/>
                <a:ea typeface="Cambria"/>
                <a:cs typeface="Cambria"/>
                <a:sym typeface="Cambria"/>
              </a:rPr>
              <a:t>E </a:t>
            </a:r>
            <a:r>
              <a:rPr lang="en-IN" sz="2000" b="0" i="0" u="none" strike="noStrike" cap="none">
                <a:solidFill>
                  <a:srgbClr val="514A40"/>
                </a:solidFill>
                <a:latin typeface="Cambria"/>
                <a:ea typeface="Cambria"/>
                <a:cs typeface="Cambria"/>
                <a:sym typeface="Cambria"/>
              </a:rPr>
              <a:t>: Elastic Modulus</a:t>
            </a:r>
            <a:endParaRPr sz="20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3"/>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3"/>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3"/>
          <p:cNvSpPr/>
          <p:nvPr/>
        </p:nvSpPr>
        <p:spPr>
          <a:xfrm>
            <a:off x="7740360" y="2156400"/>
            <a:ext cx="4350240" cy="408960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3"/>
          <p:cNvSpPr/>
          <p:nvPr/>
        </p:nvSpPr>
        <p:spPr>
          <a:xfrm>
            <a:off x="189000" y="141840"/>
            <a:ext cx="4136760" cy="90144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3"/>
          <p:cNvSpPr/>
          <p:nvPr/>
        </p:nvSpPr>
        <p:spPr>
          <a:xfrm>
            <a:off x="433440" y="274320"/>
            <a:ext cx="362592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YOUNG’S MODULUS</a:t>
            </a:r>
            <a:endParaRPr sz="3200" b="0" i="0" u="none" strike="noStrike" cap="none">
              <a:solidFill>
                <a:schemeClr val="dk1"/>
              </a:solidFill>
              <a:latin typeface="Arial"/>
              <a:ea typeface="Arial"/>
              <a:cs typeface="Arial"/>
              <a:sym typeface="Arial"/>
            </a:endParaRPr>
          </a:p>
        </p:txBody>
      </p:sp>
      <p:sp>
        <p:nvSpPr>
          <p:cNvPr id="399" name="Google Shape;399;p53"/>
          <p:cNvSpPr/>
          <p:nvPr/>
        </p:nvSpPr>
        <p:spPr>
          <a:xfrm>
            <a:off x="8502480" y="3758040"/>
            <a:ext cx="1175760" cy="1918080"/>
          </a:xfrm>
          <a:custGeom>
            <a:avLst/>
            <a:gdLst/>
            <a:ahLst/>
            <a:cxnLst/>
            <a:rect l="l" t="t" r="r" b="b"/>
            <a:pathLst>
              <a:path w="1176654" h="1918970" extrusionOk="0">
                <a:moveTo>
                  <a:pt x="1156296" y="0"/>
                </a:moveTo>
                <a:lnTo>
                  <a:pt x="0" y="1918716"/>
                </a:lnTo>
                <a:lnTo>
                  <a:pt x="1176528" y="1918716"/>
                </a:lnTo>
                <a:lnTo>
                  <a:pt x="1156296" y="0"/>
                </a:lnTo>
                <a:close/>
              </a:path>
            </a:pathLst>
          </a:custGeom>
          <a:solidFill>
            <a:srgbClr val="FFC000">
              <a:alpha val="38823"/>
            </a:srgbClr>
          </a:solidFill>
          <a:ln>
            <a:noFill/>
          </a:ln>
        </p:spPr>
      </p:sp>
      <p:sp>
        <p:nvSpPr>
          <p:cNvPr id="400" name="Google Shape;400;p53"/>
          <p:cNvSpPr/>
          <p:nvPr/>
        </p:nvSpPr>
        <p:spPr>
          <a:xfrm>
            <a:off x="479160" y="1212840"/>
            <a:ext cx="11184120" cy="2598046"/>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Elastic modulus describes </a:t>
            </a:r>
            <a:r>
              <a:rPr lang="en-IN" sz="2400" b="0" i="0" u="none" strike="noStrike" cap="none">
                <a:solidFill>
                  <a:srgbClr val="0070C0"/>
                </a:solidFill>
                <a:latin typeface="Cambria"/>
                <a:ea typeface="Cambria"/>
                <a:cs typeface="Cambria"/>
                <a:sym typeface="Cambria"/>
              </a:rPr>
              <a:t>the relative stiffness of a material which is measured by  the slope of the elastic region of the stress strain graph</a:t>
            </a:r>
            <a:r>
              <a:rPr lang="en-IN" sz="2400" b="0" i="0" u="none" strike="noStrike" cap="none">
                <a:solidFill>
                  <a:srgbClr val="514A40"/>
                </a:solidFill>
                <a:latin typeface="Cambria"/>
                <a:ea typeface="Cambria"/>
                <a:cs typeface="Cambria"/>
                <a:sym typeface="Cambria"/>
              </a:rPr>
              <a:t>.</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2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It is the stiffness of a material that is calculated as  </a:t>
            </a:r>
            <a:endParaRPr/>
          </a:p>
          <a:p>
            <a:pPr marL="13320" marR="0" lvl="0" indent="0" algn="l" rtl="0">
              <a:lnSpc>
                <a:spcPct val="100000"/>
              </a:lnSpc>
              <a:spcBef>
                <a:spcPts val="0"/>
              </a:spcBef>
              <a:spcAft>
                <a:spcPts val="0"/>
              </a:spcAft>
              <a:buNone/>
            </a:pPr>
            <a:r>
              <a:rPr lang="en-IN" sz="2400" b="0" i="0" u="none" strike="noStrike" cap="none">
                <a:solidFill>
                  <a:srgbClr val="514A40"/>
                </a:solidFill>
                <a:latin typeface="Cambria"/>
                <a:ea typeface="Cambria"/>
                <a:cs typeface="Cambria"/>
                <a:sym typeface="Cambria"/>
              </a:rPr>
              <a:t>		elastic stress</a:t>
            </a:r>
            <a:endParaRPr/>
          </a:p>
          <a:p>
            <a:pPr marL="13320" marR="0" lvl="0" indent="0" algn="l" rtl="0">
              <a:lnSpc>
                <a:spcPct val="100000"/>
              </a:lnSpc>
              <a:spcBef>
                <a:spcPts val="0"/>
              </a:spcBef>
              <a:spcAft>
                <a:spcPts val="0"/>
              </a:spcAft>
              <a:buNone/>
            </a:pPr>
            <a:r>
              <a:rPr lang="en-IN" sz="2400" b="0" i="0" u="none" strike="noStrike" cap="none">
                <a:solidFill>
                  <a:srgbClr val="514A40"/>
                </a:solidFill>
                <a:latin typeface="Cambria"/>
                <a:ea typeface="Cambria"/>
                <a:cs typeface="Cambria"/>
                <a:sym typeface="Cambria"/>
              </a:rPr>
              <a:t>		elastic strain.</a:t>
            </a:r>
            <a:endParaRPr sz="2400" b="0" i="0" u="none" strike="noStrike" cap="none">
              <a:solidFill>
                <a:schemeClr val="dk1"/>
              </a:solidFill>
              <a:latin typeface="Arial"/>
              <a:ea typeface="Arial"/>
              <a:cs typeface="Arial"/>
              <a:sym typeface="Arial"/>
            </a:endParaRPr>
          </a:p>
        </p:txBody>
      </p:sp>
      <p:sp>
        <p:nvSpPr>
          <p:cNvPr id="401" name="Google Shape;401;p53"/>
          <p:cNvSpPr/>
          <p:nvPr/>
        </p:nvSpPr>
        <p:spPr>
          <a:xfrm>
            <a:off x="479160" y="4297320"/>
            <a:ext cx="6974640" cy="1109880"/>
          </a:xfrm>
          <a:prstGeom prst="rect">
            <a:avLst/>
          </a:prstGeom>
          <a:noFill/>
          <a:ln>
            <a:noFill/>
          </a:ln>
        </p:spPr>
        <p:txBody>
          <a:bodyPr spcFirstLastPara="1" wrap="square" lIns="0" tIns="12600" rIns="0" bIns="0" anchor="t" anchorCtr="0">
            <a:noAutofit/>
          </a:bodyPr>
          <a:lstStyle/>
          <a:p>
            <a:pPr marL="241200" marR="0" lvl="0" indent="-227880" algn="just"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ie. a stiff material will have a high modulus of  elasticity while a flexible material will have a low  modulus of elasticity.</a:t>
            </a:r>
            <a:endParaRPr sz="2400" b="0" i="0" u="none" strike="noStrike" cap="none">
              <a:solidFill>
                <a:schemeClr val="dk1"/>
              </a:solidFill>
              <a:latin typeface="Arial"/>
              <a:ea typeface="Arial"/>
              <a:cs typeface="Arial"/>
              <a:sym typeface="Arial"/>
            </a:endParaRPr>
          </a:p>
        </p:txBody>
      </p:sp>
      <p:sp>
        <p:nvSpPr>
          <p:cNvPr id="402" name="Google Shape;402;p53"/>
          <p:cNvSpPr/>
          <p:nvPr/>
        </p:nvSpPr>
        <p:spPr>
          <a:xfrm>
            <a:off x="10153080" y="4496400"/>
            <a:ext cx="1827360" cy="62316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2000" b="1" i="0" u="none" strike="noStrike" cap="none">
                <a:solidFill>
                  <a:srgbClr val="0070C0"/>
                </a:solidFill>
                <a:latin typeface="Cambria"/>
                <a:ea typeface="Cambria"/>
                <a:cs typeface="Cambria"/>
                <a:sym typeface="Cambria"/>
              </a:rPr>
              <a:t>E = 1020/0.053</a:t>
            </a:r>
            <a:endParaRPr sz="2000" b="0" i="0" u="none" strike="noStrike" cap="none">
              <a:solidFill>
                <a:schemeClr val="dk1"/>
              </a:solidFill>
              <a:latin typeface="Arial"/>
              <a:ea typeface="Arial"/>
              <a:cs typeface="Arial"/>
              <a:sym typeface="Arial"/>
            </a:endParaRPr>
          </a:p>
          <a:p>
            <a:pPr marL="12600" marR="0" lvl="0" indent="0" algn="l" rtl="0">
              <a:lnSpc>
                <a:spcPct val="100000"/>
              </a:lnSpc>
              <a:spcBef>
                <a:spcPts val="6"/>
              </a:spcBef>
              <a:spcAft>
                <a:spcPts val="0"/>
              </a:spcAft>
              <a:buNone/>
            </a:pPr>
            <a:r>
              <a:rPr lang="en-IN" sz="2000" b="1" i="0" u="none" strike="noStrike" cap="none">
                <a:solidFill>
                  <a:srgbClr val="0070C0"/>
                </a:solidFill>
                <a:latin typeface="Cambria"/>
                <a:ea typeface="Cambria"/>
                <a:cs typeface="Cambria"/>
                <a:sym typeface="Cambria"/>
              </a:rPr>
              <a:t>= </a:t>
            </a:r>
            <a:r>
              <a:rPr lang="en-IN" sz="2000" b="1" i="0" u="none" strike="noStrike" cap="none">
                <a:solidFill>
                  <a:srgbClr val="C00000"/>
                </a:solidFill>
                <a:latin typeface="Cambria"/>
                <a:ea typeface="Cambria"/>
                <a:cs typeface="Cambria"/>
                <a:sym typeface="Cambria"/>
              </a:rPr>
              <a:t>192 GPa</a:t>
            </a:r>
            <a:endParaRPr sz="2000" b="0" i="0" u="none" strike="noStrike" cap="none">
              <a:solidFill>
                <a:schemeClr val="dk1"/>
              </a:solidFill>
              <a:latin typeface="Arial"/>
              <a:ea typeface="Arial"/>
              <a:cs typeface="Arial"/>
              <a:sym typeface="Arial"/>
            </a:endParaRPr>
          </a:p>
        </p:txBody>
      </p:sp>
      <p:sp>
        <p:nvSpPr>
          <p:cNvPr id="403" name="Google Shape;403;p53"/>
          <p:cNvSpPr/>
          <p:nvPr/>
        </p:nvSpPr>
        <p:spPr>
          <a:xfrm>
            <a:off x="9080640" y="4651920"/>
            <a:ext cx="992880" cy="66600"/>
          </a:xfrm>
          <a:custGeom>
            <a:avLst/>
            <a:gdLst/>
            <a:ahLst/>
            <a:cxnLst/>
            <a:rect l="l" t="t" r="r" b="b"/>
            <a:pathLst>
              <a:path w="993775" h="67310" extrusionOk="0">
                <a:moveTo>
                  <a:pt x="0" y="66738"/>
                </a:moveTo>
                <a:lnTo>
                  <a:pt x="993711" y="0"/>
                </a:lnTo>
              </a:path>
            </a:pathLst>
          </a:custGeom>
          <a:noFill/>
          <a:ln w="25900" cap="flat" cmpd="sng">
            <a:solidFill>
              <a:srgbClr val="C0C0C0"/>
            </a:solidFill>
            <a:prstDash val="solid"/>
            <a:round/>
            <a:headEnd type="none" w="sm" len="sm"/>
            <a:tailEnd type="none" w="sm" len="sm"/>
          </a:ln>
        </p:spPr>
      </p:sp>
      <p:sp>
        <p:nvSpPr>
          <p:cNvPr id="404" name="Google Shape;404;p53"/>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15</a:t>
            </a:fld>
            <a:endParaRPr sz="1400" b="0" i="0" u="none" strike="noStrike" cap="none">
              <a:solidFill>
                <a:schemeClr val="dk1"/>
              </a:solidFill>
              <a:latin typeface="Arial"/>
              <a:ea typeface="Arial"/>
              <a:cs typeface="Arial"/>
              <a:sym typeface="Arial"/>
            </a:endParaRPr>
          </a:p>
        </p:txBody>
      </p:sp>
      <p:cxnSp>
        <p:nvCxnSpPr>
          <p:cNvPr id="405" name="Google Shape;405;p53"/>
          <p:cNvCxnSpPr/>
          <p:nvPr/>
        </p:nvCxnSpPr>
        <p:spPr>
          <a:xfrm>
            <a:off x="2230016" y="3442996"/>
            <a:ext cx="1838131" cy="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4"/>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4"/>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4"/>
          <p:cNvSpPr/>
          <p:nvPr/>
        </p:nvSpPr>
        <p:spPr>
          <a:xfrm>
            <a:off x="189000" y="141840"/>
            <a:ext cx="2868840" cy="90144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4"/>
          <p:cNvSpPr/>
          <p:nvPr/>
        </p:nvSpPr>
        <p:spPr>
          <a:xfrm>
            <a:off x="433440" y="274320"/>
            <a:ext cx="235764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Hooke’s Law</a:t>
            </a:r>
            <a:endParaRPr sz="3200" b="0" i="0" u="none" strike="noStrike" cap="none">
              <a:solidFill>
                <a:schemeClr val="dk1"/>
              </a:solidFill>
              <a:latin typeface="Arial"/>
              <a:ea typeface="Arial"/>
              <a:cs typeface="Arial"/>
              <a:sym typeface="Arial"/>
            </a:endParaRPr>
          </a:p>
        </p:txBody>
      </p:sp>
      <p:sp>
        <p:nvSpPr>
          <p:cNvPr id="414" name="Google Shape;414;p54"/>
          <p:cNvSpPr/>
          <p:nvPr/>
        </p:nvSpPr>
        <p:spPr>
          <a:xfrm>
            <a:off x="479160" y="1212840"/>
            <a:ext cx="11191680" cy="280692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According to this law, </a:t>
            </a:r>
            <a:r>
              <a:rPr lang="en-IN" sz="2400" b="0" i="0" u="none" strike="noStrike" cap="none">
                <a:solidFill>
                  <a:srgbClr val="C00000"/>
                </a:solidFill>
                <a:latin typeface="Cambria"/>
                <a:ea typeface="Cambria"/>
                <a:cs typeface="Cambria"/>
                <a:sym typeface="Cambria"/>
              </a:rPr>
              <a:t>within the limits of elasticity the strain produced by a stress  (of any one kind) is proportional to the stress</a:t>
            </a:r>
            <a:r>
              <a:rPr lang="en-IN" sz="2400" b="0" i="0" u="none" strike="noStrike" cap="none">
                <a:solidFill>
                  <a:srgbClr val="514A40"/>
                </a:solidFill>
                <a:latin typeface="Cambria"/>
                <a:ea typeface="Cambria"/>
                <a:cs typeface="Cambria"/>
                <a:sym typeface="Cambria"/>
              </a:rPr>
              <a:t>.</a:t>
            </a: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180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The stress at which a material ceases to obey Hooke's Law is known as the limit of  proportionality.</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415" name="Google Shape;415;p54"/>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16</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5"/>
          <p:cNvSpPr/>
          <p:nvPr/>
        </p:nvSpPr>
        <p:spPr>
          <a:xfrm>
            <a:off x="7754040" y="0"/>
            <a:ext cx="4434120" cy="685584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5"/>
          <p:cNvSpPr/>
          <p:nvPr/>
        </p:nvSpPr>
        <p:spPr>
          <a:xfrm>
            <a:off x="7705440" y="0"/>
            <a:ext cx="109080" cy="685728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5"/>
          <p:cNvSpPr/>
          <p:nvPr/>
        </p:nvSpPr>
        <p:spPr>
          <a:xfrm>
            <a:off x="7705440" y="0"/>
            <a:ext cx="57240" cy="685728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5"/>
          <p:cNvSpPr/>
          <p:nvPr/>
        </p:nvSpPr>
        <p:spPr>
          <a:xfrm>
            <a:off x="15120" y="222480"/>
            <a:ext cx="1756440" cy="78876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5"/>
          <p:cNvSpPr/>
          <p:nvPr/>
        </p:nvSpPr>
        <p:spPr>
          <a:xfrm>
            <a:off x="1302840" y="222480"/>
            <a:ext cx="646920" cy="788760"/>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5"/>
          <p:cNvSpPr/>
          <p:nvPr/>
        </p:nvSpPr>
        <p:spPr>
          <a:xfrm>
            <a:off x="1559160" y="222480"/>
            <a:ext cx="3130920" cy="788760"/>
          </a:xfrm>
          <a:prstGeom prst="rect">
            <a:avLst/>
          </a:pr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5"/>
          <p:cNvSpPr/>
          <p:nvPr/>
        </p:nvSpPr>
        <p:spPr>
          <a:xfrm>
            <a:off x="4221360" y="222480"/>
            <a:ext cx="3220920" cy="788760"/>
          </a:xfrm>
          <a:prstGeom prst="rect">
            <a:avLst/>
          </a:prstGeom>
          <a:blipFill rotWithShape="1">
            <a:blip r:embed="rId9"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5"/>
          <p:cNvSpPr/>
          <p:nvPr/>
        </p:nvSpPr>
        <p:spPr>
          <a:xfrm>
            <a:off x="228600" y="338400"/>
            <a:ext cx="6982920" cy="439200"/>
          </a:xfrm>
          <a:prstGeom prst="rect">
            <a:avLst/>
          </a:prstGeom>
          <a:noFill/>
          <a:ln>
            <a:noFill/>
          </a:ln>
        </p:spPr>
        <p:txBody>
          <a:bodyPr spcFirstLastPara="1" wrap="square" lIns="0" tIns="12225" rIns="0" bIns="0" anchor="t" anchorCtr="0">
            <a:noAutofit/>
          </a:bodyPr>
          <a:lstStyle/>
          <a:p>
            <a:pPr marL="12600" marR="0" lvl="0" indent="0" algn="l" rtl="0">
              <a:lnSpc>
                <a:spcPct val="100000"/>
              </a:lnSpc>
              <a:spcBef>
                <a:spcPts val="0"/>
              </a:spcBef>
              <a:spcAft>
                <a:spcPts val="0"/>
              </a:spcAft>
              <a:buNone/>
            </a:pPr>
            <a:r>
              <a:rPr lang="en-IN" sz="2800" b="1" i="0" u="none" strike="noStrike" cap="none">
                <a:solidFill>
                  <a:srgbClr val="A85229"/>
                </a:solidFill>
                <a:latin typeface="Cambria"/>
                <a:ea typeface="Cambria"/>
                <a:cs typeface="Cambria"/>
                <a:sym typeface="Cambria"/>
              </a:rPr>
              <a:t>STRESS – STRAIN CURVE : Enamel &amp; Dentin</a:t>
            </a:r>
            <a:endParaRPr sz="2800" b="0" i="0" u="none" strike="noStrike" cap="none">
              <a:solidFill>
                <a:schemeClr val="dk1"/>
              </a:solidFill>
              <a:latin typeface="Arial"/>
              <a:ea typeface="Arial"/>
              <a:cs typeface="Arial"/>
              <a:sym typeface="Arial"/>
            </a:endParaRPr>
          </a:p>
        </p:txBody>
      </p:sp>
      <p:sp>
        <p:nvSpPr>
          <p:cNvPr id="428" name="Google Shape;428;p55"/>
          <p:cNvSpPr/>
          <p:nvPr/>
        </p:nvSpPr>
        <p:spPr>
          <a:xfrm>
            <a:off x="1670400" y="5549040"/>
            <a:ext cx="4693320" cy="360"/>
          </a:xfrm>
          <a:custGeom>
            <a:avLst/>
            <a:gdLst/>
            <a:ahLst/>
            <a:cxnLst/>
            <a:rect l="l" t="t" r="r" b="b"/>
            <a:pathLst>
              <a:path w="4693920" h="120000" extrusionOk="0">
                <a:moveTo>
                  <a:pt x="0" y="0"/>
                </a:moveTo>
                <a:lnTo>
                  <a:pt x="4693920" y="0"/>
                </a:lnTo>
              </a:path>
            </a:pathLst>
          </a:custGeom>
          <a:noFill/>
          <a:ln w="9525" cap="flat" cmpd="sng">
            <a:solidFill>
              <a:srgbClr val="E7E4E0"/>
            </a:solidFill>
            <a:prstDash val="solid"/>
            <a:round/>
            <a:headEnd type="none" w="sm" len="sm"/>
            <a:tailEnd type="none" w="sm" len="sm"/>
          </a:ln>
        </p:spPr>
      </p:sp>
      <p:sp>
        <p:nvSpPr>
          <p:cNvPr id="429" name="Google Shape;429;p55"/>
          <p:cNvSpPr/>
          <p:nvPr/>
        </p:nvSpPr>
        <p:spPr>
          <a:xfrm>
            <a:off x="1670400" y="4892040"/>
            <a:ext cx="4693320" cy="360"/>
          </a:xfrm>
          <a:custGeom>
            <a:avLst/>
            <a:gdLst/>
            <a:ahLst/>
            <a:cxnLst/>
            <a:rect l="l" t="t" r="r" b="b"/>
            <a:pathLst>
              <a:path w="4693920" h="120000" extrusionOk="0">
                <a:moveTo>
                  <a:pt x="0" y="0"/>
                </a:moveTo>
                <a:lnTo>
                  <a:pt x="4693920" y="0"/>
                </a:lnTo>
              </a:path>
            </a:pathLst>
          </a:custGeom>
          <a:noFill/>
          <a:ln w="9525" cap="flat" cmpd="sng">
            <a:solidFill>
              <a:srgbClr val="E7E4E0"/>
            </a:solidFill>
            <a:prstDash val="solid"/>
            <a:round/>
            <a:headEnd type="none" w="sm" len="sm"/>
            <a:tailEnd type="none" w="sm" len="sm"/>
          </a:ln>
        </p:spPr>
      </p:sp>
      <p:sp>
        <p:nvSpPr>
          <p:cNvPr id="430" name="Google Shape;430;p55"/>
          <p:cNvSpPr/>
          <p:nvPr/>
        </p:nvSpPr>
        <p:spPr>
          <a:xfrm>
            <a:off x="1670400" y="4236840"/>
            <a:ext cx="4693320" cy="360"/>
          </a:xfrm>
          <a:custGeom>
            <a:avLst/>
            <a:gdLst/>
            <a:ahLst/>
            <a:cxnLst/>
            <a:rect l="l" t="t" r="r" b="b"/>
            <a:pathLst>
              <a:path w="4693920" h="120000" extrusionOk="0">
                <a:moveTo>
                  <a:pt x="0" y="0"/>
                </a:moveTo>
                <a:lnTo>
                  <a:pt x="4693920" y="0"/>
                </a:lnTo>
              </a:path>
            </a:pathLst>
          </a:custGeom>
          <a:noFill/>
          <a:ln w="9525" cap="flat" cmpd="sng">
            <a:solidFill>
              <a:srgbClr val="E7E4E0"/>
            </a:solidFill>
            <a:prstDash val="solid"/>
            <a:round/>
            <a:headEnd type="none" w="sm" len="sm"/>
            <a:tailEnd type="none" w="sm" len="sm"/>
          </a:ln>
        </p:spPr>
      </p:sp>
      <p:sp>
        <p:nvSpPr>
          <p:cNvPr id="431" name="Google Shape;431;p55"/>
          <p:cNvSpPr/>
          <p:nvPr/>
        </p:nvSpPr>
        <p:spPr>
          <a:xfrm>
            <a:off x="1670400" y="3581280"/>
            <a:ext cx="4693320" cy="360"/>
          </a:xfrm>
          <a:custGeom>
            <a:avLst/>
            <a:gdLst/>
            <a:ahLst/>
            <a:cxnLst/>
            <a:rect l="l" t="t" r="r" b="b"/>
            <a:pathLst>
              <a:path w="4693920" h="120000" extrusionOk="0">
                <a:moveTo>
                  <a:pt x="0" y="0"/>
                </a:moveTo>
                <a:lnTo>
                  <a:pt x="4693920" y="0"/>
                </a:lnTo>
              </a:path>
            </a:pathLst>
          </a:custGeom>
          <a:noFill/>
          <a:ln w="9525" cap="flat" cmpd="sng">
            <a:solidFill>
              <a:srgbClr val="E7E4E0"/>
            </a:solidFill>
            <a:prstDash val="solid"/>
            <a:round/>
            <a:headEnd type="none" w="sm" len="sm"/>
            <a:tailEnd type="none" w="sm" len="sm"/>
          </a:ln>
        </p:spPr>
      </p:sp>
      <p:sp>
        <p:nvSpPr>
          <p:cNvPr id="432" name="Google Shape;432;p55"/>
          <p:cNvSpPr/>
          <p:nvPr/>
        </p:nvSpPr>
        <p:spPr>
          <a:xfrm>
            <a:off x="1670400" y="2924640"/>
            <a:ext cx="4693320" cy="360"/>
          </a:xfrm>
          <a:custGeom>
            <a:avLst/>
            <a:gdLst/>
            <a:ahLst/>
            <a:cxnLst/>
            <a:rect l="l" t="t" r="r" b="b"/>
            <a:pathLst>
              <a:path w="4693920" h="120000" extrusionOk="0">
                <a:moveTo>
                  <a:pt x="0" y="0"/>
                </a:moveTo>
                <a:lnTo>
                  <a:pt x="4693920" y="0"/>
                </a:lnTo>
              </a:path>
            </a:pathLst>
          </a:custGeom>
          <a:noFill/>
          <a:ln w="9525" cap="flat" cmpd="sng">
            <a:solidFill>
              <a:srgbClr val="E7E4E0"/>
            </a:solidFill>
            <a:prstDash val="solid"/>
            <a:round/>
            <a:headEnd type="none" w="sm" len="sm"/>
            <a:tailEnd type="none" w="sm" len="sm"/>
          </a:ln>
        </p:spPr>
      </p:sp>
      <p:sp>
        <p:nvSpPr>
          <p:cNvPr id="433" name="Google Shape;433;p55"/>
          <p:cNvSpPr/>
          <p:nvPr/>
        </p:nvSpPr>
        <p:spPr>
          <a:xfrm>
            <a:off x="1605086" y="2269080"/>
            <a:ext cx="4693320" cy="360"/>
          </a:xfrm>
          <a:custGeom>
            <a:avLst/>
            <a:gdLst/>
            <a:ahLst/>
            <a:cxnLst/>
            <a:rect l="l" t="t" r="r" b="b"/>
            <a:pathLst>
              <a:path w="4693920" h="120000" extrusionOk="0">
                <a:moveTo>
                  <a:pt x="0" y="0"/>
                </a:moveTo>
                <a:lnTo>
                  <a:pt x="4693920" y="0"/>
                </a:lnTo>
              </a:path>
            </a:pathLst>
          </a:custGeom>
          <a:noFill/>
          <a:ln w="9525" cap="flat" cmpd="sng">
            <a:solidFill>
              <a:srgbClr val="E7E4E0"/>
            </a:solidFill>
            <a:prstDash val="solid"/>
            <a:round/>
            <a:headEnd type="none" w="sm" len="sm"/>
            <a:tailEnd type="none" w="sm" len="sm"/>
          </a:ln>
        </p:spPr>
      </p:sp>
      <p:sp>
        <p:nvSpPr>
          <p:cNvPr id="434" name="Google Shape;434;p55"/>
          <p:cNvSpPr/>
          <p:nvPr/>
        </p:nvSpPr>
        <p:spPr>
          <a:xfrm>
            <a:off x="1670400" y="1612440"/>
            <a:ext cx="4693320" cy="360"/>
          </a:xfrm>
          <a:custGeom>
            <a:avLst/>
            <a:gdLst/>
            <a:ahLst/>
            <a:cxnLst/>
            <a:rect l="l" t="t" r="r" b="b"/>
            <a:pathLst>
              <a:path w="4693920" h="120000" extrusionOk="0">
                <a:moveTo>
                  <a:pt x="0" y="0"/>
                </a:moveTo>
                <a:lnTo>
                  <a:pt x="4693920" y="0"/>
                </a:lnTo>
              </a:path>
            </a:pathLst>
          </a:custGeom>
          <a:noFill/>
          <a:ln w="9525" cap="flat" cmpd="sng">
            <a:solidFill>
              <a:srgbClr val="E7E4E0"/>
            </a:solidFill>
            <a:prstDash val="solid"/>
            <a:round/>
            <a:headEnd type="none" w="sm" len="sm"/>
            <a:tailEnd type="none" w="sm" len="sm"/>
          </a:ln>
        </p:spPr>
      </p:sp>
      <p:sp>
        <p:nvSpPr>
          <p:cNvPr id="435" name="Google Shape;435;p55"/>
          <p:cNvSpPr/>
          <p:nvPr/>
        </p:nvSpPr>
        <p:spPr>
          <a:xfrm>
            <a:off x="1687929" y="2064747"/>
            <a:ext cx="3128400" cy="3435840"/>
          </a:xfrm>
          <a:custGeom>
            <a:avLst/>
            <a:gdLst/>
            <a:ahLst/>
            <a:cxnLst/>
            <a:rect l="l" t="t" r="r" b="b"/>
            <a:pathLst>
              <a:path w="3129279" h="3436620" extrusionOk="0">
                <a:moveTo>
                  <a:pt x="0" y="3436620"/>
                </a:moveTo>
                <a:lnTo>
                  <a:pt x="1563624" y="353568"/>
                </a:lnTo>
                <a:lnTo>
                  <a:pt x="3128772" y="0"/>
                </a:lnTo>
              </a:path>
            </a:pathLst>
          </a:custGeom>
          <a:noFill/>
          <a:ln w="28800" cap="flat" cmpd="sng">
            <a:solidFill>
              <a:srgbClr val="A85229"/>
            </a:solidFill>
            <a:prstDash val="solid"/>
            <a:round/>
            <a:headEnd type="none" w="sm" len="sm"/>
            <a:tailEnd type="none" w="sm" len="sm"/>
          </a:ln>
        </p:spPr>
      </p:sp>
      <p:sp>
        <p:nvSpPr>
          <p:cNvPr id="436" name="Google Shape;436;p55"/>
          <p:cNvSpPr/>
          <p:nvPr/>
        </p:nvSpPr>
        <p:spPr>
          <a:xfrm>
            <a:off x="3209731" y="2416628"/>
            <a:ext cx="65314" cy="46653"/>
          </a:xfrm>
          <a:prstGeom prst="rect">
            <a:avLst/>
          </a:prstGeom>
          <a:blipFill rotWithShape="1">
            <a:blip r:embed="rId10"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5"/>
          <p:cNvSpPr/>
          <p:nvPr/>
        </p:nvSpPr>
        <p:spPr>
          <a:xfrm rot="10800000" flipH="1">
            <a:off x="4770279" y="2030401"/>
            <a:ext cx="45719" cy="45719"/>
          </a:xfrm>
          <a:prstGeom prst="rect">
            <a:avLst/>
          </a:prstGeom>
          <a:blipFill rotWithShape="0">
            <a:blip r:embed="rId11"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5"/>
          <p:cNvSpPr/>
          <p:nvPr/>
        </p:nvSpPr>
        <p:spPr>
          <a:xfrm>
            <a:off x="1659938" y="2478960"/>
            <a:ext cx="3128400" cy="3069000"/>
          </a:xfrm>
          <a:custGeom>
            <a:avLst/>
            <a:gdLst/>
            <a:ahLst/>
            <a:cxnLst/>
            <a:rect l="l" t="t" r="r" b="b"/>
            <a:pathLst>
              <a:path w="3129279" h="3069590" extrusionOk="0">
                <a:moveTo>
                  <a:pt x="0" y="3069336"/>
                </a:moveTo>
                <a:lnTo>
                  <a:pt x="1563624" y="760476"/>
                </a:lnTo>
                <a:lnTo>
                  <a:pt x="3128772" y="0"/>
                </a:lnTo>
              </a:path>
            </a:pathLst>
          </a:custGeom>
          <a:noFill/>
          <a:ln w="28800" cap="flat" cmpd="sng">
            <a:solidFill>
              <a:srgbClr val="98916E"/>
            </a:solidFill>
            <a:prstDash val="solid"/>
            <a:round/>
            <a:headEnd type="none" w="sm" len="sm"/>
            <a:tailEnd type="none" w="sm" len="sm"/>
          </a:ln>
        </p:spPr>
      </p:sp>
      <p:sp>
        <p:nvSpPr>
          <p:cNvPr id="439" name="Google Shape;439;p55"/>
          <p:cNvSpPr/>
          <p:nvPr/>
        </p:nvSpPr>
        <p:spPr>
          <a:xfrm flipH="1">
            <a:off x="3163077" y="3200400"/>
            <a:ext cx="121297" cy="93306"/>
          </a:xfrm>
          <a:custGeom>
            <a:avLst/>
            <a:gdLst/>
            <a:ahLst/>
            <a:cxnLst/>
            <a:rect l="l" t="t" r="r" b="b"/>
            <a:pathLst>
              <a:path w="64135" h="64135" extrusionOk="0">
                <a:moveTo>
                  <a:pt x="32004" y="0"/>
                </a:moveTo>
                <a:lnTo>
                  <a:pt x="19545" y="2514"/>
                </a:lnTo>
                <a:lnTo>
                  <a:pt x="9372" y="9372"/>
                </a:lnTo>
                <a:lnTo>
                  <a:pt x="2514" y="19545"/>
                </a:lnTo>
                <a:lnTo>
                  <a:pt x="0" y="32003"/>
                </a:lnTo>
                <a:lnTo>
                  <a:pt x="2514" y="44462"/>
                </a:lnTo>
                <a:lnTo>
                  <a:pt x="9372" y="54635"/>
                </a:lnTo>
                <a:lnTo>
                  <a:pt x="19545" y="61493"/>
                </a:lnTo>
                <a:lnTo>
                  <a:pt x="32004" y="64007"/>
                </a:lnTo>
                <a:lnTo>
                  <a:pt x="44462" y="61493"/>
                </a:lnTo>
                <a:lnTo>
                  <a:pt x="54635" y="54635"/>
                </a:lnTo>
                <a:lnTo>
                  <a:pt x="61493" y="44462"/>
                </a:lnTo>
                <a:lnTo>
                  <a:pt x="64008" y="32003"/>
                </a:lnTo>
                <a:lnTo>
                  <a:pt x="61493" y="19545"/>
                </a:lnTo>
                <a:lnTo>
                  <a:pt x="54635" y="9372"/>
                </a:lnTo>
                <a:lnTo>
                  <a:pt x="44462" y="2514"/>
                </a:lnTo>
                <a:lnTo>
                  <a:pt x="32004" y="0"/>
                </a:lnTo>
                <a:close/>
              </a:path>
            </a:pathLst>
          </a:custGeom>
          <a:solidFill>
            <a:srgbClr val="98916E"/>
          </a:solidFill>
          <a:ln>
            <a:noFill/>
          </a:ln>
        </p:spPr>
      </p:sp>
      <p:sp>
        <p:nvSpPr>
          <p:cNvPr id="440" name="Google Shape;440;p55"/>
          <p:cNvSpPr/>
          <p:nvPr/>
        </p:nvSpPr>
        <p:spPr>
          <a:xfrm flipH="1">
            <a:off x="4739951" y="2453951"/>
            <a:ext cx="83976" cy="65314"/>
          </a:xfrm>
          <a:prstGeom prst="rect">
            <a:avLst/>
          </a:prstGeom>
          <a:blipFill rotWithShape="0">
            <a:blip r:embed="rId12"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5"/>
          <p:cNvSpPr/>
          <p:nvPr/>
        </p:nvSpPr>
        <p:spPr>
          <a:xfrm>
            <a:off x="3877200" y="2351520"/>
            <a:ext cx="139680" cy="113760"/>
          </a:xfrm>
          <a:custGeom>
            <a:avLst/>
            <a:gdLst/>
            <a:ahLst/>
            <a:cxnLst/>
            <a:rect l="l" t="t" r="r" b="b"/>
            <a:pathLst>
              <a:path w="140335" h="114300" extrusionOk="0">
                <a:moveTo>
                  <a:pt x="140208" y="114300"/>
                </a:moveTo>
                <a:lnTo>
                  <a:pt x="0" y="0"/>
                </a:lnTo>
              </a:path>
            </a:pathLst>
          </a:custGeom>
          <a:noFill/>
          <a:ln w="9525" cap="flat" cmpd="sng">
            <a:solidFill>
              <a:srgbClr val="C7C0B8"/>
            </a:solidFill>
            <a:prstDash val="solid"/>
            <a:round/>
            <a:headEnd type="none" w="sm" len="sm"/>
            <a:tailEnd type="none" w="sm" len="sm"/>
          </a:ln>
        </p:spPr>
      </p:sp>
      <p:sp>
        <p:nvSpPr>
          <p:cNvPr id="442" name="Google Shape;442;p55"/>
          <p:cNvSpPr/>
          <p:nvPr/>
        </p:nvSpPr>
        <p:spPr>
          <a:xfrm>
            <a:off x="2793020" y="1948254"/>
            <a:ext cx="934560" cy="2869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800" b="1" i="0" u="none" strike="noStrike" cap="none">
                <a:solidFill>
                  <a:srgbClr val="847968"/>
                </a:solidFill>
                <a:latin typeface="Cambria"/>
                <a:ea typeface="Cambria"/>
                <a:cs typeface="Cambria"/>
                <a:sym typeface="Cambria"/>
              </a:rPr>
              <a:t>PL = 235</a:t>
            </a:r>
            <a:endParaRPr sz="1800" b="0" i="0" u="none" strike="noStrike" cap="none">
              <a:solidFill>
                <a:schemeClr val="dk1"/>
              </a:solidFill>
              <a:latin typeface="Arial"/>
              <a:ea typeface="Arial"/>
              <a:cs typeface="Arial"/>
              <a:sym typeface="Arial"/>
            </a:endParaRPr>
          </a:p>
        </p:txBody>
      </p:sp>
      <p:sp>
        <p:nvSpPr>
          <p:cNvPr id="443" name="Google Shape;443;p55"/>
          <p:cNvSpPr/>
          <p:nvPr/>
        </p:nvSpPr>
        <p:spPr>
          <a:xfrm>
            <a:off x="4783886" y="1827640"/>
            <a:ext cx="915120" cy="2869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800" b="1" i="0" u="none" strike="noStrike" cap="none">
                <a:solidFill>
                  <a:srgbClr val="847968"/>
                </a:solidFill>
                <a:latin typeface="Cambria"/>
                <a:ea typeface="Cambria"/>
                <a:cs typeface="Cambria"/>
                <a:sym typeface="Cambria"/>
              </a:rPr>
              <a:t>CS = 262</a:t>
            </a:r>
            <a:endParaRPr sz="1800" b="0" i="0" u="none" strike="noStrike" cap="none">
              <a:solidFill>
                <a:schemeClr val="dk1"/>
              </a:solidFill>
              <a:latin typeface="Arial"/>
              <a:ea typeface="Arial"/>
              <a:cs typeface="Arial"/>
              <a:sym typeface="Arial"/>
            </a:endParaRPr>
          </a:p>
        </p:txBody>
      </p:sp>
      <p:sp>
        <p:nvSpPr>
          <p:cNvPr id="444" name="Google Shape;444;p55"/>
          <p:cNvSpPr/>
          <p:nvPr/>
        </p:nvSpPr>
        <p:spPr>
          <a:xfrm>
            <a:off x="3237722" y="3237722"/>
            <a:ext cx="849358" cy="204598"/>
          </a:xfrm>
          <a:custGeom>
            <a:avLst/>
            <a:gdLst/>
            <a:ahLst/>
            <a:cxnLst/>
            <a:rect l="l" t="t" r="r" b="b"/>
            <a:pathLst>
              <a:path w="70485" h="203200" extrusionOk="0">
                <a:moveTo>
                  <a:pt x="0" y="0"/>
                </a:moveTo>
                <a:lnTo>
                  <a:pt x="12192" y="202692"/>
                </a:lnTo>
                <a:lnTo>
                  <a:pt x="70104" y="202692"/>
                </a:lnTo>
              </a:path>
            </a:pathLst>
          </a:custGeom>
          <a:noFill/>
          <a:ln w="9525" cap="flat" cmpd="sng">
            <a:solidFill>
              <a:srgbClr val="C7C0B8"/>
            </a:solidFill>
            <a:prstDash val="solid"/>
            <a:round/>
            <a:headEnd type="none" w="sm" len="sm"/>
            <a:tailEnd type="none" w="sm" len="sm"/>
          </a:ln>
        </p:spPr>
      </p:sp>
      <p:sp>
        <p:nvSpPr>
          <p:cNvPr id="445" name="Google Shape;445;p55"/>
          <p:cNvSpPr/>
          <p:nvPr/>
        </p:nvSpPr>
        <p:spPr>
          <a:xfrm>
            <a:off x="4787618" y="2489011"/>
            <a:ext cx="401760" cy="100080"/>
          </a:xfrm>
          <a:custGeom>
            <a:avLst/>
            <a:gdLst/>
            <a:ahLst/>
            <a:cxnLst/>
            <a:rect l="l" t="t" r="r" b="b"/>
            <a:pathLst>
              <a:path w="402589" h="100964" extrusionOk="0">
                <a:moveTo>
                  <a:pt x="0" y="0"/>
                </a:moveTo>
                <a:lnTo>
                  <a:pt x="402336" y="100584"/>
                </a:lnTo>
              </a:path>
            </a:pathLst>
          </a:custGeom>
          <a:noFill/>
          <a:ln w="9525" cap="flat" cmpd="sng">
            <a:solidFill>
              <a:srgbClr val="C7C0B8"/>
            </a:solidFill>
            <a:prstDash val="solid"/>
            <a:round/>
            <a:headEnd type="none" w="sm" len="sm"/>
            <a:tailEnd type="none" w="sm" len="sm"/>
          </a:ln>
        </p:spPr>
      </p:sp>
      <p:sp>
        <p:nvSpPr>
          <p:cNvPr id="446" name="Google Shape;446;p55"/>
          <p:cNvSpPr/>
          <p:nvPr/>
        </p:nvSpPr>
        <p:spPr>
          <a:xfrm>
            <a:off x="4110840" y="3285720"/>
            <a:ext cx="934560" cy="2869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800" b="1" i="0" u="none" strike="noStrike" cap="none">
                <a:solidFill>
                  <a:srgbClr val="847968"/>
                </a:solidFill>
                <a:latin typeface="Cambria"/>
                <a:ea typeface="Cambria"/>
                <a:cs typeface="Cambria"/>
                <a:sym typeface="Cambria"/>
              </a:rPr>
              <a:t>PL = 176</a:t>
            </a:r>
            <a:endParaRPr sz="1800" b="0" i="0" u="none" strike="noStrike" cap="none">
              <a:solidFill>
                <a:schemeClr val="dk1"/>
              </a:solidFill>
              <a:latin typeface="Arial"/>
              <a:ea typeface="Arial"/>
              <a:cs typeface="Arial"/>
              <a:sym typeface="Arial"/>
            </a:endParaRPr>
          </a:p>
        </p:txBody>
      </p:sp>
      <p:sp>
        <p:nvSpPr>
          <p:cNvPr id="447" name="Google Shape;447;p55"/>
          <p:cNvSpPr/>
          <p:nvPr/>
        </p:nvSpPr>
        <p:spPr>
          <a:xfrm>
            <a:off x="5058389" y="2566109"/>
            <a:ext cx="915120" cy="2869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800" b="1" i="0" u="none" strike="noStrike" cap="none">
                <a:solidFill>
                  <a:srgbClr val="847968"/>
                </a:solidFill>
                <a:latin typeface="Cambria"/>
                <a:ea typeface="Cambria"/>
                <a:cs typeface="Cambria"/>
                <a:sym typeface="Cambria"/>
              </a:rPr>
              <a:t>CS = 234</a:t>
            </a:r>
            <a:endParaRPr sz="1800" b="0" i="0" u="none" strike="noStrike" cap="none">
              <a:solidFill>
                <a:schemeClr val="dk1"/>
              </a:solidFill>
              <a:latin typeface="Arial"/>
              <a:ea typeface="Arial"/>
              <a:cs typeface="Arial"/>
              <a:sym typeface="Arial"/>
            </a:endParaRPr>
          </a:p>
        </p:txBody>
      </p:sp>
      <p:sp>
        <p:nvSpPr>
          <p:cNvPr id="448" name="Google Shape;448;p55"/>
          <p:cNvSpPr/>
          <p:nvPr/>
        </p:nvSpPr>
        <p:spPr>
          <a:xfrm>
            <a:off x="1436400" y="5432760"/>
            <a:ext cx="10908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0</a:t>
            </a:r>
            <a:endParaRPr sz="1200" b="0" i="0" u="none" strike="noStrike" cap="none">
              <a:solidFill>
                <a:schemeClr val="dk1"/>
              </a:solidFill>
              <a:latin typeface="Arial"/>
              <a:ea typeface="Arial"/>
              <a:cs typeface="Arial"/>
              <a:sym typeface="Arial"/>
            </a:endParaRPr>
          </a:p>
        </p:txBody>
      </p:sp>
      <p:sp>
        <p:nvSpPr>
          <p:cNvPr id="449" name="Google Shape;449;p55"/>
          <p:cNvSpPr/>
          <p:nvPr/>
        </p:nvSpPr>
        <p:spPr>
          <a:xfrm>
            <a:off x="1352160" y="4776840"/>
            <a:ext cx="1922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50</a:t>
            </a:r>
            <a:endParaRPr sz="1200" b="0" i="0" u="none" strike="noStrike" cap="none">
              <a:solidFill>
                <a:schemeClr val="dk1"/>
              </a:solidFill>
              <a:latin typeface="Arial"/>
              <a:ea typeface="Arial"/>
              <a:cs typeface="Arial"/>
              <a:sym typeface="Arial"/>
            </a:endParaRPr>
          </a:p>
        </p:txBody>
      </p:sp>
      <p:sp>
        <p:nvSpPr>
          <p:cNvPr id="450" name="Google Shape;450;p55"/>
          <p:cNvSpPr/>
          <p:nvPr/>
        </p:nvSpPr>
        <p:spPr>
          <a:xfrm>
            <a:off x="1268280" y="4120920"/>
            <a:ext cx="2786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100</a:t>
            </a:r>
            <a:endParaRPr sz="1200" b="0" i="0" u="none" strike="noStrike" cap="none">
              <a:solidFill>
                <a:schemeClr val="dk1"/>
              </a:solidFill>
              <a:latin typeface="Arial"/>
              <a:ea typeface="Arial"/>
              <a:cs typeface="Arial"/>
              <a:sym typeface="Arial"/>
            </a:endParaRPr>
          </a:p>
        </p:txBody>
      </p:sp>
      <p:sp>
        <p:nvSpPr>
          <p:cNvPr id="451" name="Google Shape;451;p55"/>
          <p:cNvSpPr/>
          <p:nvPr/>
        </p:nvSpPr>
        <p:spPr>
          <a:xfrm>
            <a:off x="1268280" y="3465000"/>
            <a:ext cx="2786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150</a:t>
            </a:r>
            <a:endParaRPr sz="1200" b="0" i="0" u="none" strike="noStrike" cap="none">
              <a:solidFill>
                <a:schemeClr val="dk1"/>
              </a:solidFill>
              <a:latin typeface="Arial"/>
              <a:ea typeface="Arial"/>
              <a:cs typeface="Arial"/>
              <a:sym typeface="Arial"/>
            </a:endParaRPr>
          </a:p>
        </p:txBody>
      </p:sp>
      <p:sp>
        <p:nvSpPr>
          <p:cNvPr id="452" name="Google Shape;452;p55"/>
          <p:cNvSpPr/>
          <p:nvPr/>
        </p:nvSpPr>
        <p:spPr>
          <a:xfrm>
            <a:off x="1268280" y="2808720"/>
            <a:ext cx="2786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200</a:t>
            </a:r>
            <a:endParaRPr sz="1200" b="0" i="0" u="none" strike="noStrike" cap="none">
              <a:solidFill>
                <a:schemeClr val="dk1"/>
              </a:solidFill>
              <a:latin typeface="Arial"/>
              <a:ea typeface="Arial"/>
              <a:cs typeface="Arial"/>
              <a:sym typeface="Arial"/>
            </a:endParaRPr>
          </a:p>
        </p:txBody>
      </p:sp>
      <p:sp>
        <p:nvSpPr>
          <p:cNvPr id="453" name="Google Shape;453;p55"/>
          <p:cNvSpPr/>
          <p:nvPr/>
        </p:nvSpPr>
        <p:spPr>
          <a:xfrm>
            <a:off x="1268280" y="2152800"/>
            <a:ext cx="2786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250</a:t>
            </a:r>
            <a:endParaRPr sz="1200" b="0" i="0" u="none" strike="noStrike" cap="none">
              <a:solidFill>
                <a:schemeClr val="dk1"/>
              </a:solidFill>
              <a:latin typeface="Arial"/>
              <a:ea typeface="Arial"/>
              <a:cs typeface="Arial"/>
              <a:sym typeface="Arial"/>
            </a:endParaRPr>
          </a:p>
        </p:txBody>
      </p:sp>
      <p:sp>
        <p:nvSpPr>
          <p:cNvPr id="454" name="Google Shape;454;p55"/>
          <p:cNvSpPr/>
          <p:nvPr/>
        </p:nvSpPr>
        <p:spPr>
          <a:xfrm>
            <a:off x="1267920" y="1496880"/>
            <a:ext cx="2786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300</a:t>
            </a:r>
            <a:endParaRPr sz="1200" b="0" i="0" u="none" strike="noStrike" cap="none">
              <a:solidFill>
                <a:schemeClr val="dk1"/>
              </a:solidFill>
              <a:latin typeface="Arial"/>
              <a:ea typeface="Arial"/>
              <a:cs typeface="Arial"/>
              <a:sym typeface="Arial"/>
            </a:endParaRPr>
          </a:p>
        </p:txBody>
      </p:sp>
      <p:sp>
        <p:nvSpPr>
          <p:cNvPr id="455" name="Google Shape;455;p55"/>
          <p:cNvSpPr/>
          <p:nvPr/>
        </p:nvSpPr>
        <p:spPr>
          <a:xfrm>
            <a:off x="74645" y="2724539"/>
            <a:ext cx="1474237" cy="2525341"/>
          </a:xfrm>
          <a:prstGeom prst="rect">
            <a:avLst/>
          </a:prstGeom>
          <a:noFill/>
          <a:ln>
            <a:noFill/>
          </a:ln>
        </p:spPr>
        <p:txBody>
          <a:bodyPr spcFirstLastPara="1" wrap="square" lIns="0" tIns="0" rIns="0" bIns="5025" anchor="t" anchorCtr="0">
            <a:noAutofit/>
          </a:bodyPr>
          <a:lstStyle/>
          <a:p>
            <a:pPr marL="12600" marR="0" lvl="0" indent="0" algn="l" rtl="0">
              <a:lnSpc>
                <a:spcPct val="100000"/>
              </a:lnSpc>
              <a:spcBef>
                <a:spcPts val="0"/>
              </a:spcBef>
              <a:spcAft>
                <a:spcPts val="0"/>
              </a:spcAft>
              <a:buNone/>
            </a:pPr>
            <a:r>
              <a:rPr lang="en-IN" sz="1700" b="0" i="0" u="none" strike="noStrike" cap="none">
                <a:solidFill>
                  <a:srgbClr val="968B7A"/>
                </a:solidFill>
                <a:latin typeface="Cambria"/>
                <a:ea typeface="Cambria"/>
                <a:cs typeface="Cambria"/>
                <a:sym typeface="Cambria"/>
              </a:rPr>
              <a:t>Compressive Stress ( Mpa)</a:t>
            </a:r>
            <a:endParaRPr sz="1700" b="0" i="0" u="none" strike="noStrike" cap="none">
              <a:solidFill>
                <a:schemeClr val="dk1"/>
              </a:solidFill>
              <a:latin typeface="Arial"/>
              <a:ea typeface="Arial"/>
              <a:cs typeface="Arial"/>
              <a:sym typeface="Arial"/>
            </a:endParaRPr>
          </a:p>
        </p:txBody>
      </p:sp>
      <p:sp>
        <p:nvSpPr>
          <p:cNvPr id="456" name="Google Shape;456;p55"/>
          <p:cNvSpPr/>
          <p:nvPr/>
        </p:nvSpPr>
        <p:spPr>
          <a:xfrm>
            <a:off x="2513880" y="6157080"/>
            <a:ext cx="243000" cy="72360"/>
          </a:xfrm>
          <a:prstGeom prst="rect">
            <a:avLst/>
          </a:prstGeom>
          <a:blipFill rotWithShape="1">
            <a:blip r:embed="rId1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5"/>
          <p:cNvSpPr/>
          <p:nvPr/>
        </p:nvSpPr>
        <p:spPr>
          <a:xfrm>
            <a:off x="2771280" y="6027840"/>
            <a:ext cx="813240" cy="2869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800" b="1" i="0" u="none" strike="noStrike" cap="none">
                <a:solidFill>
                  <a:srgbClr val="968B7A"/>
                </a:solidFill>
                <a:latin typeface="Cambria"/>
                <a:ea typeface="Cambria"/>
                <a:cs typeface="Cambria"/>
                <a:sym typeface="Cambria"/>
              </a:rPr>
              <a:t>Enamel</a:t>
            </a:r>
            <a:endParaRPr sz="1800" b="0" i="0" u="none" strike="noStrike" cap="none">
              <a:solidFill>
                <a:schemeClr val="dk1"/>
              </a:solidFill>
              <a:latin typeface="Arial"/>
              <a:ea typeface="Arial"/>
              <a:cs typeface="Arial"/>
              <a:sym typeface="Arial"/>
            </a:endParaRPr>
          </a:p>
        </p:txBody>
      </p:sp>
      <p:sp>
        <p:nvSpPr>
          <p:cNvPr id="458" name="Google Shape;458;p55"/>
          <p:cNvSpPr/>
          <p:nvPr/>
        </p:nvSpPr>
        <p:spPr>
          <a:xfrm>
            <a:off x="3746880" y="6157080"/>
            <a:ext cx="243000" cy="72360"/>
          </a:xfrm>
          <a:prstGeom prst="rect">
            <a:avLst/>
          </a:prstGeom>
          <a:blipFill rotWithShape="1">
            <a:blip r:embed="rId1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5"/>
          <p:cNvSpPr/>
          <p:nvPr/>
        </p:nvSpPr>
        <p:spPr>
          <a:xfrm>
            <a:off x="3678120" y="5541120"/>
            <a:ext cx="1064880" cy="77328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2000" b="0" i="0" u="none" strike="noStrike" cap="none">
                <a:solidFill>
                  <a:srgbClr val="968B7A"/>
                </a:solidFill>
                <a:latin typeface="Cambria"/>
                <a:ea typeface="Cambria"/>
                <a:cs typeface="Cambria"/>
                <a:sym typeface="Cambria"/>
              </a:rPr>
              <a:t>Strain</a:t>
            </a:r>
            <a:endParaRPr sz="2000" b="0" i="0" u="none" strike="noStrike" cap="none">
              <a:solidFill>
                <a:schemeClr val="dk1"/>
              </a:solidFill>
              <a:latin typeface="Arial"/>
              <a:ea typeface="Arial"/>
              <a:cs typeface="Arial"/>
              <a:sym typeface="Arial"/>
            </a:endParaRPr>
          </a:p>
          <a:p>
            <a:pPr marL="338400" marR="0" lvl="0" indent="0" algn="l" rtl="0">
              <a:lnSpc>
                <a:spcPct val="100000"/>
              </a:lnSpc>
              <a:spcBef>
                <a:spcPts val="1429"/>
              </a:spcBef>
              <a:spcAft>
                <a:spcPts val="0"/>
              </a:spcAft>
              <a:buNone/>
            </a:pPr>
            <a:r>
              <a:rPr lang="en-IN" sz="1800" b="1" i="0" u="none" strike="noStrike" cap="none">
                <a:solidFill>
                  <a:srgbClr val="968B7A"/>
                </a:solidFill>
                <a:latin typeface="Cambria"/>
                <a:ea typeface="Cambria"/>
                <a:cs typeface="Cambria"/>
                <a:sym typeface="Cambria"/>
              </a:rPr>
              <a:t>Dentin</a:t>
            </a:r>
            <a:endParaRPr sz="1800" b="0" i="0" u="none" strike="noStrike" cap="none">
              <a:solidFill>
                <a:schemeClr val="dk1"/>
              </a:solidFill>
              <a:latin typeface="Arial"/>
              <a:ea typeface="Arial"/>
              <a:cs typeface="Arial"/>
              <a:sym typeface="Arial"/>
            </a:endParaRPr>
          </a:p>
        </p:txBody>
      </p:sp>
      <p:sp>
        <p:nvSpPr>
          <p:cNvPr id="460" name="Google Shape;460;p55"/>
          <p:cNvSpPr/>
          <p:nvPr/>
        </p:nvSpPr>
        <p:spPr>
          <a:xfrm>
            <a:off x="1674000" y="1506600"/>
            <a:ext cx="26640" cy="4034880"/>
          </a:xfrm>
          <a:custGeom>
            <a:avLst/>
            <a:gdLst/>
            <a:ahLst/>
            <a:cxnLst/>
            <a:rect l="l" t="t" r="r" b="b"/>
            <a:pathLst>
              <a:path w="27305" h="4035425" extrusionOk="0">
                <a:moveTo>
                  <a:pt x="27292" y="0"/>
                </a:moveTo>
                <a:lnTo>
                  <a:pt x="0" y="4034891"/>
                </a:lnTo>
              </a:path>
            </a:pathLst>
          </a:custGeom>
          <a:noFill/>
          <a:ln w="19800" cap="flat" cmpd="sng">
            <a:solidFill>
              <a:srgbClr val="002060"/>
            </a:solidFill>
            <a:prstDash val="solid"/>
            <a:round/>
            <a:headEnd type="none" w="sm" len="sm"/>
            <a:tailEnd type="none" w="sm" len="sm"/>
          </a:ln>
        </p:spPr>
      </p:sp>
      <p:sp>
        <p:nvSpPr>
          <p:cNvPr id="461" name="Google Shape;461;p55"/>
          <p:cNvSpPr/>
          <p:nvPr/>
        </p:nvSpPr>
        <p:spPr>
          <a:xfrm>
            <a:off x="1671120" y="5546520"/>
            <a:ext cx="4456440" cy="360"/>
          </a:xfrm>
          <a:custGeom>
            <a:avLst/>
            <a:gdLst/>
            <a:ahLst/>
            <a:cxnLst/>
            <a:rect l="l" t="t" r="r" b="b"/>
            <a:pathLst>
              <a:path w="4457065" h="120000" extrusionOk="0">
                <a:moveTo>
                  <a:pt x="4456811" y="0"/>
                </a:moveTo>
                <a:lnTo>
                  <a:pt x="0" y="0"/>
                </a:lnTo>
              </a:path>
            </a:pathLst>
          </a:custGeom>
          <a:noFill/>
          <a:ln w="19800" cap="flat" cmpd="sng">
            <a:solidFill>
              <a:srgbClr val="002060"/>
            </a:solidFill>
            <a:prstDash val="solid"/>
            <a:round/>
            <a:headEnd type="none" w="sm" len="sm"/>
            <a:tailEnd type="none" w="sm" len="sm"/>
          </a:ln>
        </p:spPr>
      </p:sp>
      <p:sp>
        <p:nvSpPr>
          <p:cNvPr id="462" name="Google Shape;462;p55"/>
          <p:cNvSpPr/>
          <p:nvPr/>
        </p:nvSpPr>
        <p:spPr>
          <a:xfrm>
            <a:off x="7878240" y="1399320"/>
            <a:ext cx="4074840" cy="744120"/>
          </a:xfrm>
          <a:prstGeom prst="rect">
            <a:avLst/>
          </a:prstGeom>
          <a:noFill/>
          <a:ln>
            <a:noFill/>
          </a:ln>
        </p:spPr>
        <p:txBody>
          <a:bodyPr spcFirstLastPara="1" wrap="square" lIns="0" tIns="12600" rIns="0" bIns="0" anchor="t" anchorCtr="0">
            <a:noAutofit/>
          </a:bodyPr>
          <a:lstStyle/>
          <a:p>
            <a:pPr marL="354960" marR="0" lvl="0" indent="-342360" algn="l" rtl="0">
              <a:lnSpc>
                <a:spcPct val="100000"/>
              </a:lnSpc>
              <a:spcBef>
                <a:spcPts val="0"/>
              </a:spcBef>
              <a:spcAft>
                <a:spcPts val="0"/>
              </a:spcAft>
              <a:buClr>
                <a:srgbClr val="514A40"/>
              </a:buClr>
              <a:buSzPts val="2400"/>
              <a:buFont typeface="Arial"/>
              <a:buChar char="•"/>
            </a:pPr>
            <a:r>
              <a:rPr lang="en-IN" sz="2400" b="0" i="0" u="none" strike="noStrike" cap="none">
                <a:solidFill>
                  <a:srgbClr val="514A40"/>
                </a:solidFill>
                <a:latin typeface="Cambria"/>
                <a:ea typeface="Cambria"/>
                <a:cs typeface="Cambria"/>
                <a:sym typeface="Cambria"/>
              </a:rPr>
              <a:t>Dentin	is	capableof  sustaining significant plastic</a:t>
            </a:r>
            <a:endParaRPr sz="2400" b="0" i="0" u="none" strike="noStrike" cap="none">
              <a:solidFill>
                <a:schemeClr val="dk1"/>
              </a:solidFill>
              <a:latin typeface="Arial"/>
              <a:ea typeface="Arial"/>
              <a:cs typeface="Arial"/>
              <a:sym typeface="Arial"/>
            </a:endParaRPr>
          </a:p>
        </p:txBody>
      </p:sp>
      <p:sp>
        <p:nvSpPr>
          <p:cNvPr id="463" name="Google Shape;463;p55"/>
          <p:cNvSpPr/>
          <p:nvPr/>
        </p:nvSpPr>
        <p:spPr>
          <a:xfrm>
            <a:off x="8220960" y="2130840"/>
            <a:ext cx="3733200" cy="1109880"/>
          </a:xfrm>
          <a:prstGeom prst="rect">
            <a:avLst/>
          </a:prstGeom>
          <a:noFill/>
          <a:ln>
            <a:noFill/>
          </a:ln>
        </p:spPr>
        <p:txBody>
          <a:bodyPr spcFirstLastPara="1" wrap="square" lIns="0" tIns="12600" rIns="0" bIns="0" anchor="t" anchorCtr="0">
            <a:noAutofit/>
          </a:bodyPr>
          <a:lstStyle/>
          <a:p>
            <a:pPr marL="12600" marR="0" lvl="0" indent="0" algn="just" rtl="0">
              <a:lnSpc>
                <a:spcPct val="100000"/>
              </a:lnSpc>
              <a:spcBef>
                <a:spcPts val="0"/>
              </a:spcBef>
              <a:spcAft>
                <a:spcPts val="0"/>
              </a:spcAft>
              <a:buNone/>
            </a:pPr>
            <a:r>
              <a:rPr lang="en-IN" sz="2400" b="0" i="0" u="none" strike="noStrike" cap="none">
                <a:solidFill>
                  <a:srgbClr val="514A40"/>
                </a:solidFill>
                <a:latin typeface="Cambria"/>
                <a:ea typeface="Cambria"/>
                <a:cs typeface="Cambria"/>
                <a:sym typeface="Cambria"/>
              </a:rPr>
              <a:t>deformation under a  compressive load before it  fractures.</a:t>
            </a:r>
            <a:endParaRPr sz="2400" b="0" i="0" u="none" strike="noStrike" cap="none">
              <a:solidFill>
                <a:schemeClr val="dk1"/>
              </a:solidFill>
              <a:latin typeface="Arial"/>
              <a:ea typeface="Arial"/>
              <a:cs typeface="Arial"/>
              <a:sym typeface="Arial"/>
            </a:endParaRPr>
          </a:p>
        </p:txBody>
      </p:sp>
      <p:sp>
        <p:nvSpPr>
          <p:cNvPr id="464" name="Google Shape;464;p55"/>
          <p:cNvSpPr/>
          <p:nvPr/>
        </p:nvSpPr>
        <p:spPr>
          <a:xfrm>
            <a:off x="7878240" y="3593880"/>
            <a:ext cx="4075920" cy="744120"/>
          </a:xfrm>
          <a:prstGeom prst="rect">
            <a:avLst/>
          </a:prstGeom>
          <a:noFill/>
          <a:ln>
            <a:noFill/>
          </a:ln>
        </p:spPr>
        <p:txBody>
          <a:bodyPr spcFirstLastPara="1" wrap="square" lIns="0" tIns="12600" rIns="0" bIns="0" anchor="t" anchorCtr="0">
            <a:noAutofit/>
          </a:bodyPr>
          <a:lstStyle/>
          <a:p>
            <a:pPr marL="355680" marR="0" lvl="0" indent="-342360" algn="l" rtl="0">
              <a:lnSpc>
                <a:spcPct val="100000"/>
              </a:lnSpc>
              <a:spcBef>
                <a:spcPts val="0"/>
              </a:spcBef>
              <a:spcAft>
                <a:spcPts val="0"/>
              </a:spcAft>
              <a:buClr>
                <a:srgbClr val="514A40"/>
              </a:buClr>
              <a:buSzPts val="2400"/>
              <a:buFont typeface="Arial"/>
              <a:buChar char="•"/>
            </a:pPr>
            <a:r>
              <a:rPr lang="en-IN" sz="2400" b="0" i="0" u="none" strike="noStrike" cap="none">
                <a:solidFill>
                  <a:srgbClr val="514A40"/>
                </a:solidFill>
                <a:latin typeface="Cambria"/>
                <a:ea typeface="Cambria"/>
                <a:cs typeface="Cambria"/>
                <a:sym typeface="Cambria"/>
              </a:rPr>
              <a:t>Enamel	-	more	stiffer	and  brittle than dentin.</a:t>
            </a:r>
            <a:endParaRPr sz="2400" b="0" i="0" u="none" strike="noStrike" cap="none">
              <a:solidFill>
                <a:schemeClr val="dk1"/>
              </a:solidFill>
              <a:latin typeface="Arial"/>
              <a:ea typeface="Arial"/>
              <a:cs typeface="Arial"/>
              <a:sym typeface="Arial"/>
            </a:endParaRPr>
          </a:p>
        </p:txBody>
      </p:sp>
      <p:sp>
        <p:nvSpPr>
          <p:cNvPr id="465" name="Google Shape;465;p55"/>
          <p:cNvSpPr/>
          <p:nvPr/>
        </p:nvSpPr>
        <p:spPr>
          <a:xfrm>
            <a:off x="7878240" y="4691160"/>
            <a:ext cx="4075920" cy="744120"/>
          </a:xfrm>
          <a:prstGeom prst="rect">
            <a:avLst/>
          </a:prstGeom>
          <a:noFill/>
          <a:ln>
            <a:noFill/>
          </a:ln>
        </p:spPr>
        <p:txBody>
          <a:bodyPr spcFirstLastPara="1" wrap="square" lIns="0" tIns="12600" rIns="0" bIns="0" anchor="t" anchorCtr="0">
            <a:noAutofit/>
          </a:bodyPr>
          <a:lstStyle/>
          <a:p>
            <a:pPr marL="354960" marR="0" lvl="0" indent="-342360" algn="l" rtl="0">
              <a:lnSpc>
                <a:spcPct val="100000"/>
              </a:lnSpc>
              <a:spcBef>
                <a:spcPts val="0"/>
              </a:spcBef>
              <a:spcAft>
                <a:spcPts val="0"/>
              </a:spcAft>
              <a:buClr>
                <a:srgbClr val="514A40"/>
              </a:buClr>
              <a:buSzPts val="2400"/>
              <a:buFont typeface="Arial"/>
              <a:buChar char="•"/>
            </a:pPr>
            <a:r>
              <a:rPr lang="en-IN" sz="2400" b="0" i="0" u="none" strike="noStrike" cap="none">
                <a:solidFill>
                  <a:srgbClr val="514A40"/>
                </a:solidFill>
                <a:latin typeface="Cambria"/>
                <a:ea typeface="Cambria"/>
                <a:cs typeface="Cambria"/>
                <a:sym typeface="Cambria"/>
              </a:rPr>
              <a:t>But dentin more flexible and  tougher.</a:t>
            </a:r>
            <a:endParaRPr sz="2400" b="0" i="0" u="none" strike="noStrike" cap="none">
              <a:solidFill>
                <a:schemeClr val="dk1"/>
              </a:solidFill>
              <a:latin typeface="Arial"/>
              <a:ea typeface="Arial"/>
              <a:cs typeface="Arial"/>
              <a:sym typeface="Arial"/>
            </a:endParaRPr>
          </a:p>
        </p:txBody>
      </p:sp>
      <p:sp>
        <p:nvSpPr>
          <p:cNvPr id="466" name="Google Shape;466;p55"/>
          <p:cNvSpPr/>
          <p:nvPr/>
        </p:nvSpPr>
        <p:spPr>
          <a:xfrm>
            <a:off x="4108754" y="3951118"/>
            <a:ext cx="2078280" cy="320500"/>
          </a:xfrm>
          <a:prstGeom prst="rect">
            <a:avLst/>
          </a:prstGeom>
          <a:noFill/>
          <a:ln>
            <a:noFill/>
          </a:ln>
        </p:spPr>
        <p:txBody>
          <a:bodyPr spcFirstLastPara="1" wrap="square" lIns="0" tIns="12600" rIns="0" bIns="0" anchor="t" anchorCtr="0">
            <a:noAutofit/>
          </a:bodyPr>
          <a:lstStyle/>
          <a:p>
            <a:pPr marL="38160" marR="0" lvl="0" indent="0" algn="l" rtl="0">
              <a:lnSpc>
                <a:spcPct val="100000"/>
              </a:lnSpc>
              <a:spcBef>
                <a:spcPts val="0"/>
              </a:spcBef>
              <a:spcAft>
                <a:spcPts val="0"/>
              </a:spcAft>
              <a:buNone/>
            </a:pPr>
            <a:r>
              <a:rPr lang="en-IN" sz="2000" b="1" i="0" u="none" strike="noStrike" cap="none">
                <a:solidFill>
                  <a:srgbClr val="0070C0"/>
                </a:solidFill>
                <a:latin typeface="Cambria"/>
                <a:ea typeface="Cambria"/>
                <a:cs typeface="Cambria"/>
                <a:sym typeface="Cambria"/>
              </a:rPr>
              <a:t>E</a:t>
            </a:r>
            <a:r>
              <a:rPr lang="en-IN" sz="1950" b="1" i="0" u="none" strike="noStrike" cap="none" baseline="-25000">
                <a:solidFill>
                  <a:srgbClr val="0070C0"/>
                </a:solidFill>
                <a:latin typeface="Cambria"/>
                <a:ea typeface="Cambria"/>
                <a:cs typeface="Cambria"/>
                <a:sym typeface="Cambria"/>
              </a:rPr>
              <a:t> dentin </a:t>
            </a:r>
            <a:r>
              <a:rPr lang="en-IN" sz="2000" b="1" i="0" u="none" strike="noStrike" cap="none">
                <a:solidFill>
                  <a:srgbClr val="0070C0"/>
                </a:solidFill>
                <a:latin typeface="Cambria"/>
                <a:ea typeface="Cambria"/>
                <a:cs typeface="Cambria"/>
                <a:sym typeface="Cambria"/>
              </a:rPr>
              <a:t>= 11.7 GPa</a:t>
            </a:r>
            <a:endParaRPr sz="2000" b="0" i="0" u="none" strike="noStrike" cap="none">
              <a:solidFill>
                <a:schemeClr val="dk1"/>
              </a:solidFill>
              <a:latin typeface="Arial"/>
              <a:ea typeface="Arial"/>
              <a:cs typeface="Arial"/>
              <a:sym typeface="Arial"/>
            </a:endParaRPr>
          </a:p>
        </p:txBody>
      </p:sp>
      <p:sp>
        <p:nvSpPr>
          <p:cNvPr id="467" name="Google Shape;467;p55"/>
          <p:cNvSpPr/>
          <p:nvPr/>
        </p:nvSpPr>
        <p:spPr>
          <a:xfrm>
            <a:off x="2366949" y="4137899"/>
            <a:ext cx="1614600" cy="8640"/>
          </a:xfrm>
          <a:custGeom>
            <a:avLst/>
            <a:gdLst/>
            <a:ahLst/>
            <a:cxnLst/>
            <a:rect l="l" t="t" r="r" b="b"/>
            <a:pathLst>
              <a:path w="1615439" h="9525" extrusionOk="0">
                <a:moveTo>
                  <a:pt x="0" y="8966"/>
                </a:moveTo>
                <a:lnTo>
                  <a:pt x="1614893" y="0"/>
                </a:lnTo>
              </a:path>
            </a:pathLst>
          </a:custGeom>
          <a:noFill/>
          <a:ln w="25900" cap="flat" cmpd="sng">
            <a:solidFill>
              <a:srgbClr val="C0C0C0"/>
            </a:solidFill>
            <a:prstDash val="solid"/>
            <a:round/>
            <a:headEnd type="none" w="sm" len="sm"/>
            <a:tailEnd type="none" w="sm" len="sm"/>
          </a:ln>
        </p:spPr>
      </p:sp>
      <p:sp>
        <p:nvSpPr>
          <p:cNvPr id="468" name="Google Shape;468;p55"/>
          <p:cNvSpPr/>
          <p:nvPr/>
        </p:nvSpPr>
        <p:spPr>
          <a:xfrm>
            <a:off x="4080762" y="4407061"/>
            <a:ext cx="2021760" cy="320500"/>
          </a:xfrm>
          <a:prstGeom prst="rect">
            <a:avLst/>
          </a:prstGeom>
          <a:noFill/>
          <a:ln>
            <a:noFill/>
          </a:ln>
        </p:spPr>
        <p:txBody>
          <a:bodyPr spcFirstLastPara="1" wrap="square" lIns="0" tIns="12600" rIns="0" bIns="0" anchor="t" anchorCtr="0">
            <a:noAutofit/>
          </a:bodyPr>
          <a:lstStyle/>
          <a:p>
            <a:pPr marL="38160" marR="0" lvl="0" indent="0" algn="l" rtl="0">
              <a:lnSpc>
                <a:spcPct val="100000"/>
              </a:lnSpc>
              <a:spcBef>
                <a:spcPts val="0"/>
              </a:spcBef>
              <a:spcAft>
                <a:spcPts val="0"/>
              </a:spcAft>
              <a:buNone/>
            </a:pPr>
            <a:r>
              <a:rPr lang="en-IN" sz="2000" b="1" i="0" u="none" strike="noStrike" cap="none">
                <a:solidFill>
                  <a:srgbClr val="0070C0"/>
                </a:solidFill>
                <a:latin typeface="Cambria"/>
                <a:ea typeface="Cambria"/>
                <a:cs typeface="Cambria"/>
                <a:sym typeface="Cambria"/>
              </a:rPr>
              <a:t>E</a:t>
            </a:r>
            <a:r>
              <a:rPr lang="en-IN" sz="1950" b="1" i="0" u="none" strike="noStrike" cap="none" baseline="-25000">
                <a:solidFill>
                  <a:srgbClr val="0070C0"/>
                </a:solidFill>
                <a:latin typeface="Cambria"/>
                <a:ea typeface="Cambria"/>
                <a:cs typeface="Cambria"/>
                <a:sym typeface="Cambria"/>
              </a:rPr>
              <a:t> enamel </a:t>
            </a:r>
            <a:r>
              <a:rPr lang="en-IN" sz="2000" b="1" i="0" u="none" strike="noStrike" cap="none">
                <a:solidFill>
                  <a:srgbClr val="0070C0"/>
                </a:solidFill>
                <a:latin typeface="Cambria"/>
                <a:ea typeface="Cambria"/>
                <a:cs typeface="Cambria"/>
                <a:sym typeface="Cambria"/>
              </a:rPr>
              <a:t>= 33.6 GPa</a:t>
            </a:r>
            <a:endParaRPr sz="2000" b="0" i="0" u="none" strike="noStrike" cap="none">
              <a:solidFill>
                <a:schemeClr val="dk1"/>
              </a:solidFill>
              <a:latin typeface="Arial"/>
              <a:ea typeface="Arial"/>
              <a:cs typeface="Arial"/>
              <a:sym typeface="Arial"/>
            </a:endParaRPr>
          </a:p>
        </p:txBody>
      </p:sp>
      <p:sp>
        <p:nvSpPr>
          <p:cNvPr id="469" name="Google Shape;469;p55"/>
          <p:cNvSpPr/>
          <p:nvPr/>
        </p:nvSpPr>
        <p:spPr>
          <a:xfrm>
            <a:off x="2381591" y="4528976"/>
            <a:ext cx="1614600" cy="8640"/>
          </a:xfrm>
          <a:custGeom>
            <a:avLst/>
            <a:gdLst/>
            <a:ahLst/>
            <a:cxnLst/>
            <a:rect l="l" t="t" r="r" b="b"/>
            <a:pathLst>
              <a:path w="1615439" h="9525" extrusionOk="0">
                <a:moveTo>
                  <a:pt x="0" y="8966"/>
                </a:moveTo>
                <a:lnTo>
                  <a:pt x="1614893" y="0"/>
                </a:lnTo>
              </a:path>
            </a:pathLst>
          </a:custGeom>
          <a:noFill/>
          <a:ln w="25900" cap="flat" cmpd="sng">
            <a:solidFill>
              <a:srgbClr val="C0C0C0"/>
            </a:solidFill>
            <a:prstDash val="solid"/>
            <a:round/>
            <a:headEnd type="none" w="sm" len="sm"/>
            <a:tailEnd type="none" w="sm" len="sm"/>
          </a:ln>
        </p:spPr>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6"/>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6"/>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6"/>
          <p:cNvSpPr/>
          <p:nvPr/>
        </p:nvSpPr>
        <p:spPr>
          <a:xfrm>
            <a:off x="189000" y="141840"/>
            <a:ext cx="3763440" cy="90144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6"/>
          <p:cNvSpPr/>
          <p:nvPr/>
        </p:nvSpPr>
        <p:spPr>
          <a:xfrm>
            <a:off x="433440" y="274320"/>
            <a:ext cx="325224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POISSON’S RATIO</a:t>
            </a:r>
            <a:endParaRPr sz="3200" b="0" i="0" u="none" strike="noStrike" cap="none">
              <a:solidFill>
                <a:schemeClr val="dk1"/>
              </a:solidFill>
              <a:latin typeface="Arial"/>
              <a:ea typeface="Arial"/>
              <a:cs typeface="Arial"/>
              <a:sym typeface="Arial"/>
            </a:endParaRPr>
          </a:p>
        </p:txBody>
      </p:sp>
      <p:sp>
        <p:nvSpPr>
          <p:cNvPr id="478" name="Google Shape;478;p56"/>
          <p:cNvSpPr/>
          <p:nvPr/>
        </p:nvSpPr>
        <p:spPr>
          <a:xfrm>
            <a:off x="479160" y="1370520"/>
            <a:ext cx="11189160" cy="2944800"/>
          </a:xfrm>
          <a:prstGeom prst="rect">
            <a:avLst/>
          </a:prstGeom>
          <a:noFill/>
          <a:ln>
            <a:noFill/>
          </a:ln>
        </p:spPr>
        <p:txBody>
          <a:bodyPr spcFirstLastPara="1" wrap="square" lIns="0" tIns="12600" rIns="0" bIns="0" anchor="t" anchorCtr="0">
            <a:noAutofit/>
          </a:bodyPr>
          <a:lstStyle/>
          <a:p>
            <a:pPr marL="240840" marR="0" lvl="0" indent="-227879"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During axial loading in tension or compression, there is a simultaneous strain in the  axial and transverse or lateral directions.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6"/>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just"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Under tensile loading, as a material elongates in the  direction of the load, there is a reduction in cross-  section.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just"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Under compressive loading, there is an increase in the  cross-section.</a:t>
            </a:r>
            <a:endParaRPr sz="2400" b="0" i="0" u="none" strike="noStrike" cap="none">
              <a:solidFill>
                <a:schemeClr val="dk1"/>
              </a:solidFill>
              <a:latin typeface="Arial"/>
              <a:ea typeface="Arial"/>
              <a:cs typeface="Arial"/>
              <a:sym typeface="Arial"/>
            </a:endParaRPr>
          </a:p>
        </p:txBody>
      </p:sp>
      <p:sp>
        <p:nvSpPr>
          <p:cNvPr id="479" name="Google Shape;479;p56"/>
          <p:cNvSpPr/>
          <p:nvPr/>
        </p:nvSpPr>
        <p:spPr>
          <a:xfrm>
            <a:off x="9274628" y="4329404"/>
            <a:ext cx="2912091" cy="1863676"/>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6"/>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18</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7"/>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7"/>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7"/>
          <p:cNvSpPr/>
          <p:nvPr/>
        </p:nvSpPr>
        <p:spPr>
          <a:xfrm>
            <a:off x="479160" y="592920"/>
            <a:ext cx="11192400" cy="478296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Within	the	elastic	range,	</a:t>
            </a:r>
            <a:r>
              <a:rPr lang="en-IN" sz="2400" b="0" i="0" u="none" strike="noStrike" cap="none">
                <a:solidFill>
                  <a:srgbClr val="0070C0"/>
                </a:solidFill>
                <a:latin typeface="Cambria"/>
                <a:ea typeface="Cambria"/>
                <a:cs typeface="Cambria"/>
                <a:sym typeface="Cambria"/>
              </a:rPr>
              <a:t>the	ratio	of	the	lateral	to	the	axial	strain	is	called	the  Poisson’s Ratio.</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Poisson’s ratio is a </a:t>
            </a:r>
            <a:r>
              <a:rPr lang="en-IN" sz="2400" b="0" i="0" u="none" strike="noStrike" cap="none">
                <a:solidFill>
                  <a:srgbClr val="C00000"/>
                </a:solidFill>
                <a:latin typeface="Cambria"/>
                <a:ea typeface="Cambria"/>
                <a:cs typeface="Cambria"/>
                <a:sym typeface="Cambria"/>
              </a:rPr>
              <a:t>unit-less value </a:t>
            </a:r>
            <a:r>
              <a:rPr lang="en-IN" sz="2400" b="0" i="0" u="none" strike="noStrike" cap="none">
                <a:solidFill>
                  <a:srgbClr val="514A40"/>
                </a:solidFill>
                <a:latin typeface="Cambria"/>
                <a:ea typeface="Cambria"/>
                <a:cs typeface="Cambria"/>
                <a:sym typeface="Cambria"/>
              </a:rPr>
              <a:t>since it is a ratio of 2 strains.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Most	rigid	materials	such	as	enamel,	dentin,	amalgam,	composite,	etc.	exhibit	 a  poisson’s ratio of about </a:t>
            </a:r>
            <a:r>
              <a:rPr lang="en-IN" sz="2400" b="0" i="0" u="none" strike="noStrike" cap="none">
                <a:solidFill>
                  <a:srgbClr val="C00000"/>
                </a:solidFill>
                <a:latin typeface="Cambria"/>
                <a:ea typeface="Cambria"/>
                <a:cs typeface="Cambria"/>
                <a:sym typeface="Cambria"/>
              </a:rPr>
              <a:t>0.3</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More ductile materials such as soft gold alloys show a higher degree of reduction in  cross-sectional area and higher poisson’s ratio.</a:t>
            </a:r>
            <a:endParaRPr sz="2400" b="0" i="0" u="none" strike="noStrike" cap="none">
              <a:solidFill>
                <a:schemeClr val="dk1"/>
              </a:solidFill>
              <a:latin typeface="Arial"/>
              <a:ea typeface="Arial"/>
              <a:cs typeface="Arial"/>
              <a:sym typeface="Arial"/>
            </a:endParaRPr>
          </a:p>
        </p:txBody>
      </p:sp>
      <p:sp>
        <p:nvSpPr>
          <p:cNvPr id="488" name="Google Shape;488;p57"/>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19</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80" y="273600"/>
            <a:ext cx="10972440" cy="1218795"/>
          </a:xfrm>
        </p:spPr>
        <p:txBody>
          <a:bodyPr/>
          <a:lstStyle/>
          <a:p>
            <a:r>
              <a:rPr lang="en-US" dirty="0" smtClean="0"/>
              <a:t>CONTENTS</a:t>
            </a:r>
            <a:br>
              <a:rPr lang="en-US" dirty="0" smtClean="0"/>
            </a:br>
            <a:endParaRPr lang="en-IN" dirty="0"/>
          </a:p>
        </p:txBody>
      </p:sp>
      <p:sp>
        <p:nvSpPr>
          <p:cNvPr id="3" name="Text Placeholder 2"/>
          <p:cNvSpPr>
            <a:spLocks noGrp="1"/>
          </p:cNvSpPr>
          <p:nvPr>
            <p:ph type="body" idx="1"/>
          </p:nvPr>
        </p:nvSpPr>
        <p:spPr/>
        <p:txBody>
          <a:bodyPr>
            <a:normAutofit fontScale="85000" lnSpcReduction="20000"/>
          </a:bodyPr>
          <a:lstStyle/>
          <a:p>
            <a:r>
              <a:rPr lang="en-US" dirty="0" smtClean="0"/>
              <a:t>ELASTIC &amp;PLASTIC DEFORMATION</a:t>
            </a:r>
          </a:p>
          <a:p>
            <a:r>
              <a:rPr lang="en-US" dirty="0" smtClean="0"/>
              <a:t>STRESS AND STRAIN</a:t>
            </a:r>
          </a:p>
          <a:p>
            <a:r>
              <a:rPr lang="en-US" dirty="0" smtClean="0"/>
              <a:t>STRESS STRAIN CURVE</a:t>
            </a:r>
          </a:p>
          <a:p>
            <a:r>
              <a:rPr lang="en-US" dirty="0" smtClean="0"/>
              <a:t>YOUNGS MODULUS</a:t>
            </a:r>
          </a:p>
          <a:p>
            <a:r>
              <a:rPr lang="en-US" smtClean="0"/>
              <a:t>POISSONS RATIO</a:t>
            </a:r>
            <a:endParaRPr lang="en-US" dirty="0" smtClean="0"/>
          </a:p>
          <a:p>
            <a:r>
              <a:rPr lang="en-US" dirty="0" smtClean="0"/>
              <a:t>BRITTLENESS</a:t>
            </a:r>
          </a:p>
          <a:p>
            <a:r>
              <a:rPr lang="en-US" dirty="0" smtClean="0"/>
              <a:t>HARDNESS</a:t>
            </a:r>
          </a:p>
          <a:p>
            <a:r>
              <a:rPr lang="en-US" dirty="0" smtClean="0"/>
              <a:t>MALLEABILITY</a:t>
            </a:r>
          </a:p>
          <a:p>
            <a:r>
              <a:rPr lang="en-US" dirty="0" smtClean="0"/>
              <a:t>DUCTILITY</a:t>
            </a:r>
          </a:p>
          <a:p>
            <a:r>
              <a:rPr lang="en-US" dirty="0" smtClean="0"/>
              <a:t>TOUGHNESS</a:t>
            </a:r>
          </a:p>
          <a:p>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8"/>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8"/>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8"/>
          <p:cNvSpPr/>
          <p:nvPr/>
        </p:nvSpPr>
        <p:spPr>
          <a:xfrm>
            <a:off x="189000" y="141840"/>
            <a:ext cx="2890440" cy="90144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8"/>
          <p:cNvSpPr/>
          <p:nvPr/>
        </p:nvSpPr>
        <p:spPr>
          <a:xfrm>
            <a:off x="433440" y="274320"/>
            <a:ext cx="237996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FLEXIBILITY</a:t>
            </a:r>
            <a:endParaRPr sz="3200" b="0" i="0" u="none" strike="noStrike" cap="none">
              <a:solidFill>
                <a:schemeClr val="dk1"/>
              </a:solidFill>
              <a:latin typeface="Arial"/>
              <a:ea typeface="Arial"/>
              <a:cs typeface="Arial"/>
              <a:sym typeface="Arial"/>
            </a:endParaRPr>
          </a:p>
        </p:txBody>
      </p:sp>
      <p:sp>
        <p:nvSpPr>
          <p:cNvPr id="497" name="Google Shape;497;p58"/>
          <p:cNvSpPr/>
          <p:nvPr/>
        </p:nvSpPr>
        <p:spPr>
          <a:xfrm>
            <a:off x="479160" y="1212840"/>
            <a:ext cx="11191680" cy="3936874"/>
          </a:xfrm>
          <a:prstGeom prst="rect">
            <a:avLst/>
          </a:prstGeom>
          <a:noFill/>
          <a:ln>
            <a:noFill/>
          </a:ln>
        </p:spPr>
        <p:txBody>
          <a:bodyPr spcFirstLastPara="1" wrap="square" lIns="0" tIns="12600" rIns="0" bIns="0" anchor="t" anchorCtr="0">
            <a:noAutofit/>
          </a:bodyPr>
          <a:lstStyle/>
          <a:p>
            <a:pPr marL="241200" marR="0" lvl="0" indent="-227880" algn="just"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Defined as </a:t>
            </a:r>
            <a:r>
              <a:rPr lang="en-IN" sz="2400" b="0" i="0" u="none" strike="noStrike" cap="none">
                <a:solidFill>
                  <a:srgbClr val="0070C0"/>
                </a:solidFill>
                <a:latin typeface="Cambria"/>
                <a:ea typeface="Cambria"/>
                <a:cs typeface="Cambria"/>
                <a:sym typeface="Cambria"/>
              </a:rPr>
              <a:t>the flexural strain that occurs when the material is stressed to its proportional limit</a:t>
            </a:r>
            <a:r>
              <a:rPr lang="en-IN" sz="2400" b="0" i="0" u="none" strike="noStrike" cap="none">
                <a:solidFill>
                  <a:srgbClr val="514A40"/>
                </a:solidFill>
                <a:latin typeface="Cambria"/>
                <a:ea typeface="Cambria"/>
                <a:cs typeface="Cambria"/>
                <a:sym typeface="Cambria"/>
              </a:rPr>
              <a:t>.</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just"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Materials used to fabricate dental appliances and  restorations, a </a:t>
            </a:r>
            <a:r>
              <a:rPr lang="en-IN" sz="2400" b="0" i="0" u="none" strike="noStrike" cap="none">
                <a:solidFill>
                  <a:srgbClr val="C00000"/>
                </a:solidFill>
                <a:latin typeface="Cambria"/>
                <a:ea typeface="Cambria"/>
                <a:cs typeface="Cambria"/>
                <a:sym typeface="Cambria"/>
              </a:rPr>
              <a:t>high value for the elastic limit </a:t>
            </a:r>
            <a:r>
              <a:rPr lang="en-IN" sz="2400" b="0" i="0" u="none" strike="noStrike" cap="none">
                <a:solidFill>
                  <a:srgbClr val="514A40"/>
                </a:solidFill>
                <a:latin typeface="Cambria"/>
                <a:ea typeface="Cambria"/>
                <a:cs typeface="Cambria"/>
                <a:sym typeface="Cambria"/>
              </a:rPr>
              <a:t>is a </a:t>
            </a:r>
            <a:r>
              <a:rPr lang="en-IN" sz="2400" b="0" i="0" u="none" strike="noStrike" cap="none">
                <a:solidFill>
                  <a:srgbClr val="C00000"/>
                </a:solidFill>
                <a:latin typeface="Cambria"/>
                <a:ea typeface="Cambria"/>
                <a:cs typeface="Cambria"/>
                <a:sym typeface="Cambria"/>
              </a:rPr>
              <a:t>necessary </a:t>
            </a:r>
            <a:r>
              <a:rPr lang="en-IN" sz="2400" b="0" i="0" u="none" strike="noStrike" cap="none">
                <a:solidFill>
                  <a:srgbClr val="514A40"/>
                </a:solidFill>
                <a:latin typeface="Cambria"/>
                <a:ea typeface="Cambria"/>
                <a:cs typeface="Cambria"/>
                <a:sym typeface="Cambria"/>
              </a:rPr>
              <a:t> requirement.</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This is because the structure is expected to return to its original shape after it has  been stressed and the force removed.</a:t>
            </a: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1800"/>
              </a:spcBef>
              <a:spcAft>
                <a:spcPts val="0"/>
              </a:spcAft>
              <a:buClr>
                <a:srgbClr val="A85229"/>
              </a:buClr>
              <a:buSzPts val="2400"/>
              <a:buFont typeface="Arial"/>
              <a:buChar char="•"/>
            </a:pPr>
            <a:r>
              <a:rPr lang="en-IN" sz="2400" b="0" i="0" u="none" strike="noStrike" cap="none">
                <a:solidFill>
                  <a:srgbClr val="00B050"/>
                </a:solidFill>
                <a:latin typeface="Cambria"/>
                <a:ea typeface="Cambria"/>
                <a:cs typeface="Cambria"/>
                <a:sym typeface="Cambria"/>
              </a:rPr>
              <a:t>Maximum flexibility </a:t>
            </a:r>
            <a:r>
              <a:rPr lang="en-IN" sz="2400" b="0" i="0" u="none" strike="noStrike" cap="none">
                <a:solidFill>
                  <a:srgbClr val="514A40"/>
                </a:solidFill>
                <a:latin typeface="Cambria"/>
                <a:ea typeface="Cambria"/>
                <a:cs typeface="Cambria"/>
                <a:sym typeface="Cambria"/>
              </a:rPr>
              <a:t>– flexural strain that occurs when the material is stressed to its  proportional limit</a:t>
            </a:r>
            <a:endParaRPr sz="2400" b="0" i="0" u="none" strike="noStrike" cap="none">
              <a:solidFill>
                <a:schemeClr val="dk1"/>
              </a:solidFill>
              <a:latin typeface="Arial"/>
              <a:ea typeface="Arial"/>
              <a:cs typeface="Arial"/>
              <a:sym typeface="Arial"/>
            </a:endParaRPr>
          </a:p>
        </p:txBody>
      </p:sp>
      <p:sp>
        <p:nvSpPr>
          <p:cNvPr id="498" name="Google Shape;498;p58"/>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20</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9"/>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9"/>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9"/>
          <p:cNvSpPr/>
          <p:nvPr/>
        </p:nvSpPr>
        <p:spPr>
          <a:xfrm>
            <a:off x="189000" y="141840"/>
            <a:ext cx="2734920" cy="90144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9"/>
          <p:cNvSpPr/>
          <p:nvPr/>
        </p:nvSpPr>
        <p:spPr>
          <a:xfrm>
            <a:off x="433440" y="274320"/>
            <a:ext cx="222552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RESILIENCE</a:t>
            </a:r>
            <a:endParaRPr sz="3200" b="0" i="0" u="none" strike="noStrike" cap="none">
              <a:solidFill>
                <a:schemeClr val="dk1"/>
              </a:solidFill>
              <a:latin typeface="Arial"/>
              <a:ea typeface="Arial"/>
              <a:cs typeface="Arial"/>
              <a:sym typeface="Arial"/>
            </a:endParaRPr>
          </a:p>
        </p:txBody>
      </p:sp>
      <p:sp>
        <p:nvSpPr>
          <p:cNvPr id="507" name="Google Shape;507;p59"/>
          <p:cNvSpPr/>
          <p:nvPr/>
        </p:nvSpPr>
        <p:spPr>
          <a:xfrm>
            <a:off x="479160" y="1212840"/>
            <a:ext cx="11192400" cy="74412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It is the amount of energy per unit volume that is sustained on loading and released  upon unloading of a test specimen.</a:t>
            </a:r>
            <a:endParaRPr sz="2400" b="0" i="0" u="none" strike="noStrike" cap="none">
              <a:solidFill>
                <a:schemeClr val="dk1"/>
              </a:solidFill>
              <a:latin typeface="Arial"/>
              <a:ea typeface="Arial"/>
              <a:cs typeface="Arial"/>
              <a:sym typeface="Arial"/>
            </a:endParaRPr>
          </a:p>
        </p:txBody>
      </p:sp>
      <p:sp>
        <p:nvSpPr>
          <p:cNvPr id="508" name="Google Shape;508;p59"/>
          <p:cNvSpPr/>
          <p:nvPr/>
        </p:nvSpPr>
        <p:spPr>
          <a:xfrm>
            <a:off x="479160" y="3146760"/>
            <a:ext cx="8475840" cy="1475640"/>
          </a:xfrm>
          <a:prstGeom prst="rect">
            <a:avLst/>
          </a:prstGeom>
          <a:noFill/>
          <a:ln>
            <a:noFill/>
          </a:ln>
        </p:spPr>
        <p:txBody>
          <a:bodyPr spcFirstLastPara="1" wrap="square" lIns="0" tIns="12600" rIns="0" bIns="0" anchor="t" anchorCtr="0">
            <a:noAutofit/>
          </a:bodyPr>
          <a:lstStyle/>
          <a:p>
            <a:pPr marL="240840" marR="0" lvl="0" indent="-227879" algn="just"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Term resilience is associated with springiness of a material but  it means precisely </a:t>
            </a:r>
            <a:r>
              <a:rPr lang="en-IN" sz="2400" b="0" i="0" u="none" strike="noStrike" cap="none">
                <a:solidFill>
                  <a:srgbClr val="0070C0"/>
                </a:solidFill>
                <a:latin typeface="Cambria"/>
                <a:ea typeface="Cambria"/>
                <a:cs typeface="Cambria"/>
                <a:sym typeface="Cambria"/>
              </a:rPr>
              <a:t>the amount of energy absorbed within a unit  volume of a structure when it is stressed to its proportional  limit.</a:t>
            </a:r>
            <a:endParaRPr sz="2400" b="0" i="0" u="none" strike="noStrike" cap="none">
              <a:solidFill>
                <a:schemeClr val="dk1"/>
              </a:solidFill>
              <a:latin typeface="Arial"/>
              <a:ea typeface="Arial"/>
              <a:cs typeface="Arial"/>
              <a:sym typeface="Arial"/>
            </a:endParaRPr>
          </a:p>
        </p:txBody>
      </p:sp>
      <p:sp>
        <p:nvSpPr>
          <p:cNvPr id="509" name="Google Shape;509;p59"/>
          <p:cNvSpPr/>
          <p:nvPr/>
        </p:nvSpPr>
        <p:spPr>
          <a:xfrm>
            <a:off x="9235440" y="2466000"/>
            <a:ext cx="2520000" cy="275328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9"/>
          <p:cNvSpPr/>
          <p:nvPr/>
        </p:nvSpPr>
        <p:spPr>
          <a:xfrm>
            <a:off x="9299520" y="2529720"/>
            <a:ext cx="2348640" cy="257400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9"/>
          <p:cNvSpPr/>
          <p:nvPr/>
        </p:nvSpPr>
        <p:spPr>
          <a:xfrm>
            <a:off x="9280440" y="2510640"/>
            <a:ext cx="2375280" cy="2608560"/>
          </a:xfrm>
          <a:custGeom>
            <a:avLst/>
            <a:gdLst/>
            <a:ahLst/>
            <a:cxnLst/>
            <a:rect l="l" t="t" r="r" b="b"/>
            <a:pathLst>
              <a:path w="2376170" h="2609215" extrusionOk="0">
                <a:moveTo>
                  <a:pt x="0" y="0"/>
                </a:moveTo>
                <a:lnTo>
                  <a:pt x="2375916" y="0"/>
                </a:lnTo>
                <a:lnTo>
                  <a:pt x="2375916" y="2609088"/>
                </a:lnTo>
                <a:lnTo>
                  <a:pt x="0" y="2609088"/>
                </a:lnTo>
                <a:lnTo>
                  <a:pt x="0" y="0"/>
                </a:lnTo>
                <a:close/>
              </a:path>
            </a:pathLst>
          </a:custGeom>
          <a:noFill/>
          <a:ln w="38150" cap="flat" cmpd="sng">
            <a:solidFill>
              <a:srgbClr val="000000"/>
            </a:solidFill>
            <a:prstDash val="solid"/>
            <a:round/>
            <a:headEnd type="none" w="sm" len="sm"/>
            <a:tailEnd type="none" w="sm" len="sm"/>
          </a:ln>
        </p:spPr>
      </p:sp>
      <p:sp>
        <p:nvSpPr>
          <p:cNvPr id="512" name="Google Shape;512;p59"/>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21</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0"/>
          <p:cNvSpPr/>
          <p:nvPr/>
        </p:nvSpPr>
        <p:spPr>
          <a:xfrm>
            <a:off x="366120" y="419400"/>
            <a:ext cx="11188440" cy="147924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Resilience of 2 or more materials can be compared by observing the areas under the  elastic region of their stress-strain graph.</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26"/>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ie The material with the longer elastic area has the higher resilience.</a:t>
            </a:r>
            <a:endParaRPr sz="2400" b="0" i="0" u="none" strike="noStrike" cap="none">
              <a:solidFill>
                <a:schemeClr val="dk1"/>
              </a:solidFill>
              <a:latin typeface="Arial"/>
              <a:ea typeface="Arial"/>
              <a:cs typeface="Arial"/>
              <a:sym typeface="Arial"/>
            </a:endParaRPr>
          </a:p>
        </p:txBody>
      </p:sp>
      <p:sp>
        <p:nvSpPr>
          <p:cNvPr id="518" name="Google Shape;518;p60"/>
          <p:cNvSpPr/>
          <p:nvPr/>
        </p:nvSpPr>
        <p:spPr>
          <a:xfrm>
            <a:off x="7126200" y="2327040"/>
            <a:ext cx="4734360" cy="445104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0"/>
          <p:cNvSpPr/>
          <p:nvPr/>
        </p:nvSpPr>
        <p:spPr>
          <a:xfrm>
            <a:off x="7113240" y="2314080"/>
            <a:ext cx="4760640" cy="4477320"/>
          </a:xfrm>
          <a:custGeom>
            <a:avLst/>
            <a:gdLst/>
            <a:ahLst/>
            <a:cxnLst/>
            <a:rect l="l" t="t" r="r" b="b"/>
            <a:pathLst>
              <a:path w="4761230" h="4478020" extrusionOk="0">
                <a:moveTo>
                  <a:pt x="0" y="0"/>
                </a:moveTo>
                <a:lnTo>
                  <a:pt x="4760976" y="0"/>
                </a:lnTo>
                <a:lnTo>
                  <a:pt x="4760976" y="4477512"/>
                </a:lnTo>
                <a:lnTo>
                  <a:pt x="0" y="4477512"/>
                </a:lnTo>
                <a:lnTo>
                  <a:pt x="0" y="0"/>
                </a:lnTo>
                <a:close/>
              </a:path>
            </a:pathLst>
          </a:custGeom>
          <a:noFill/>
          <a:ln w="25900" cap="flat" cmpd="sng">
            <a:solidFill>
              <a:srgbClr val="514A40"/>
            </a:solidFill>
            <a:prstDash val="solid"/>
            <a:round/>
            <a:headEnd type="none" w="sm" len="sm"/>
            <a:tailEnd type="none" w="sm" len="sm"/>
          </a:ln>
        </p:spPr>
      </p:sp>
      <p:sp>
        <p:nvSpPr>
          <p:cNvPr id="520" name="Google Shape;520;p60"/>
          <p:cNvSpPr/>
          <p:nvPr/>
        </p:nvSpPr>
        <p:spPr>
          <a:xfrm>
            <a:off x="7929360" y="3985200"/>
            <a:ext cx="1340280" cy="2171160"/>
          </a:xfrm>
          <a:custGeom>
            <a:avLst/>
            <a:gdLst/>
            <a:ahLst/>
            <a:cxnLst/>
            <a:rect l="l" t="t" r="r" b="b"/>
            <a:pathLst>
              <a:path w="1341120" h="2171700" extrusionOk="0">
                <a:moveTo>
                  <a:pt x="1318056" y="0"/>
                </a:moveTo>
                <a:lnTo>
                  <a:pt x="0" y="2171700"/>
                </a:lnTo>
                <a:lnTo>
                  <a:pt x="1341120" y="2171700"/>
                </a:lnTo>
                <a:lnTo>
                  <a:pt x="1318056" y="0"/>
                </a:lnTo>
                <a:close/>
              </a:path>
            </a:pathLst>
          </a:custGeom>
          <a:solidFill>
            <a:srgbClr val="FFC000">
              <a:alpha val="38823"/>
            </a:srgbClr>
          </a:solidFill>
          <a:ln>
            <a:noFill/>
          </a:ln>
        </p:spPr>
      </p:sp>
      <p:sp>
        <p:nvSpPr>
          <p:cNvPr id="521" name="Google Shape;521;p60"/>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22</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61"/>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1"/>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1"/>
          <p:cNvSpPr/>
          <p:nvPr/>
        </p:nvSpPr>
        <p:spPr>
          <a:xfrm>
            <a:off x="189000" y="141840"/>
            <a:ext cx="5048280" cy="90144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1"/>
          <p:cNvSpPr/>
          <p:nvPr/>
        </p:nvSpPr>
        <p:spPr>
          <a:xfrm>
            <a:off x="433440" y="274320"/>
            <a:ext cx="453636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STRENGTH PROPERTIES</a:t>
            </a:r>
            <a:endParaRPr sz="3200" b="0" i="0" u="none" strike="noStrike" cap="none">
              <a:solidFill>
                <a:schemeClr val="dk1"/>
              </a:solidFill>
              <a:latin typeface="Arial"/>
              <a:ea typeface="Arial"/>
              <a:cs typeface="Arial"/>
              <a:sym typeface="Arial"/>
            </a:endParaRPr>
          </a:p>
        </p:txBody>
      </p:sp>
      <p:sp>
        <p:nvSpPr>
          <p:cNvPr id="530" name="Google Shape;530;p61"/>
          <p:cNvSpPr/>
          <p:nvPr/>
        </p:nvSpPr>
        <p:spPr>
          <a:xfrm rot="12600">
            <a:off x="141840" y="1233360"/>
            <a:ext cx="11304000" cy="111528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Strength can be defined as the</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34"/>
              </a:spcBef>
              <a:spcAft>
                <a:spcPts val="0"/>
              </a:spcAft>
              <a:buNone/>
            </a:pPr>
            <a:endParaRPr sz="2400" b="0" i="0" u="none" strike="noStrike" cap="none">
              <a:solidFill>
                <a:schemeClr val="dk1"/>
              </a:solidFill>
              <a:latin typeface="Arial"/>
              <a:ea typeface="Arial"/>
              <a:cs typeface="Arial"/>
              <a:sym typeface="Arial"/>
            </a:endParaRPr>
          </a:p>
          <a:p>
            <a:pPr marL="561240" marR="0" lvl="1" indent="-227880" algn="l" rtl="0">
              <a:lnSpc>
                <a:spcPct val="100000"/>
              </a:lnSpc>
              <a:spcBef>
                <a:spcPts val="6"/>
              </a:spcBef>
              <a:spcAft>
                <a:spcPts val="0"/>
              </a:spcAft>
              <a:buClr>
                <a:srgbClr val="A85229"/>
              </a:buClr>
              <a:buSzPts val="2400"/>
              <a:buFont typeface="Arial"/>
              <a:buChar char="•"/>
            </a:pPr>
            <a:r>
              <a:rPr lang="en-IN" sz="2400" b="0" i="0" u="none" strike="noStrike" cap="none">
                <a:solidFill>
                  <a:srgbClr val="0070C0"/>
                </a:solidFill>
                <a:latin typeface="Cambria"/>
                <a:ea typeface="Cambria"/>
                <a:cs typeface="Cambria"/>
                <a:sym typeface="Cambria"/>
              </a:rPr>
              <a:t>Maximum	stress	that	a	structure	can	withstand	without</a:t>
            </a:r>
            <a:endParaRPr sz="2400" b="0" i="0" u="none" strike="noStrike" cap="none">
              <a:solidFill>
                <a:schemeClr val="dk1"/>
              </a:solidFill>
              <a:latin typeface="Arial"/>
              <a:ea typeface="Arial"/>
              <a:cs typeface="Arial"/>
              <a:sym typeface="Arial"/>
            </a:endParaRPr>
          </a:p>
        </p:txBody>
      </p:sp>
      <p:sp>
        <p:nvSpPr>
          <p:cNvPr id="531" name="Google Shape;531;p61"/>
          <p:cNvSpPr/>
          <p:nvPr/>
        </p:nvSpPr>
        <p:spPr>
          <a:xfrm>
            <a:off x="8093160" y="2379960"/>
            <a:ext cx="779760" cy="37836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2400" b="0" i="0" u="none" strike="noStrike" cap="none">
                <a:solidFill>
                  <a:srgbClr val="514A40"/>
                </a:solidFill>
                <a:latin typeface="Cambria"/>
                <a:ea typeface="Cambria"/>
                <a:cs typeface="Cambria"/>
                <a:sym typeface="Cambria"/>
              </a:rPr>
              <a:t>(yield</a:t>
            </a:r>
            <a:endParaRPr sz="2400" b="0" i="0" u="none" strike="noStrike" cap="none">
              <a:solidFill>
                <a:schemeClr val="dk1"/>
              </a:solidFill>
              <a:latin typeface="Arial"/>
              <a:ea typeface="Arial"/>
              <a:cs typeface="Arial"/>
              <a:sym typeface="Arial"/>
            </a:endParaRPr>
          </a:p>
        </p:txBody>
      </p:sp>
      <p:sp>
        <p:nvSpPr>
          <p:cNvPr id="532" name="Google Shape;532;p61"/>
          <p:cNvSpPr/>
          <p:nvPr/>
        </p:nvSpPr>
        <p:spPr>
          <a:xfrm>
            <a:off x="799200" y="2379960"/>
            <a:ext cx="11032016" cy="1261783"/>
          </a:xfrm>
          <a:prstGeom prst="rect">
            <a:avLst/>
          </a:prstGeom>
          <a:noFill/>
          <a:ln>
            <a:noFill/>
          </a:ln>
        </p:spPr>
        <p:txBody>
          <a:bodyPr spcFirstLastPara="1" wrap="square" lIns="0" tIns="12600" rIns="0" bIns="0" anchor="t" anchorCtr="0">
            <a:noAutofit/>
          </a:bodyPr>
          <a:lstStyle/>
          <a:p>
            <a:pPr marL="241200" marR="0" lvl="0" indent="0" algn="l" rtl="0">
              <a:lnSpc>
                <a:spcPct val="100000"/>
              </a:lnSpc>
              <a:spcBef>
                <a:spcPts val="0"/>
              </a:spcBef>
              <a:spcAft>
                <a:spcPts val="0"/>
              </a:spcAft>
              <a:buNone/>
            </a:pPr>
            <a:r>
              <a:rPr lang="en-IN" sz="2400" b="0" i="0" u="none" strike="noStrike" cap="none">
                <a:solidFill>
                  <a:srgbClr val="0070C0"/>
                </a:solidFill>
                <a:latin typeface="Cambria"/>
                <a:ea typeface="Cambria"/>
                <a:cs typeface="Cambria"/>
                <a:sym typeface="Cambria"/>
              </a:rPr>
              <a:t>sustaining	 a specific amount of plastic	strain                            </a:t>
            </a:r>
            <a:r>
              <a:rPr lang="en-IN" sz="2400" b="0" i="0" u="none" strike="noStrike" cap="none">
                <a:solidFill>
                  <a:srgbClr val="514A40"/>
                </a:solidFill>
                <a:latin typeface="Cambria"/>
                <a:ea typeface="Cambria"/>
                <a:cs typeface="Cambria"/>
                <a:sym typeface="Cambria"/>
              </a:rPr>
              <a:t>strength).</a:t>
            </a:r>
            <a:endParaRPr sz="2400" b="0" i="0" u="none" strike="noStrike" cap="none">
              <a:solidFill>
                <a:schemeClr val="dk1"/>
              </a:solidFill>
              <a:latin typeface="Arial"/>
              <a:ea typeface="Arial"/>
              <a:cs typeface="Arial"/>
              <a:sym typeface="Arial"/>
            </a:endParaRPr>
          </a:p>
          <a:p>
            <a:pPr marL="241200" marR="0" lvl="0" indent="0" algn="l" rtl="0">
              <a:lnSpc>
                <a:spcPct val="100000"/>
              </a:lnSpc>
              <a:spcBef>
                <a:spcPts val="99"/>
              </a:spcBef>
              <a:spcAft>
                <a:spcPts val="0"/>
              </a:spcAft>
              <a:buNone/>
            </a:pPr>
            <a:r>
              <a:rPr lang="en-IN" sz="2400" b="1" i="0" u="none" strike="noStrike" cap="none">
                <a:solidFill>
                  <a:srgbClr val="514A40"/>
                </a:solidFill>
                <a:latin typeface="Cambria"/>
                <a:ea typeface="Cambria"/>
                <a:cs typeface="Cambria"/>
                <a:sym typeface="Cambria"/>
              </a:rPr>
              <a:t>OR</a:t>
            </a: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995"/>
              </a:spcBef>
              <a:spcAft>
                <a:spcPts val="0"/>
              </a:spcAft>
              <a:buClr>
                <a:srgbClr val="A85229"/>
              </a:buClr>
              <a:buSzPts val="2400"/>
              <a:buFont typeface="Arial"/>
              <a:buChar char="•"/>
            </a:pPr>
            <a:r>
              <a:rPr lang="en-IN" sz="2400" b="0" i="0" u="none" strike="noStrike" cap="none">
                <a:solidFill>
                  <a:srgbClr val="0070C0"/>
                </a:solidFill>
                <a:latin typeface="Cambria"/>
                <a:ea typeface="Cambria"/>
                <a:cs typeface="Cambria"/>
                <a:sym typeface="Cambria"/>
              </a:rPr>
              <a:t>Stress at the point of fracture </a:t>
            </a:r>
            <a:r>
              <a:rPr lang="en-IN" sz="2400" b="0" i="0" u="none" strike="noStrike" cap="none">
                <a:solidFill>
                  <a:srgbClr val="514A40"/>
                </a:solidFill>
                <a:latin typeface="Cambria"/>
                <a:ea typeface="Cambria"/>
                <a:cs typeface="Cambria"/>
                <a:sym typeface="Cambria"/>
              </a:rPr>
              <a:t>(ultimate strength).</a:t>
            </a:r>
            <a:endParaRPr sz="2400" b="0" i="0" u="none" strike="noStrike" cap="none">
              <a:solidFill>
                <a:schemeClr val="dk1"/>
              </a:solidFill>
              <a:latin typeface="Arial"/>
              <a:ea typeface="Arial"/>
              <a:cs typeface="Arial"/>
              <a:sym typeface="Arial"/>
            </a:endParaRPr>
          </a:p>
        </p:txBody>
      </p:sp>
      <p:sp>
        <p:nvSpPr>
          <p:cNvPr id="533" name="Google Shape;533;p61"/>
          <p:cNvSpPr/>
          <p:nvPr/>
        </p:nvSpPr>
        <p:spPr>
          <a:xfrm>
            <a:off x="9302620" y="0"/>
            <a:ext cx="2889380" cy="1968759"/>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61"/>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23</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2"/>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2"/>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2"/>
          <p:cNvSpPr/>
          <p:nvPr/>
        </p:nvSpPr>
        <p:spPr>
          <a:xfrm>
            <a:off x="479160" y="624600"/>
            <a:ext cx="11194200" cy="316404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Strength of a material can be described by one or more of the following properties: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1521360" marR="0" lvl="1" indent="-227880" algn="l" rtl="0">
              <a:lnSpc>
                <a:spcPct val="100000"/>
              </a:lnSpc>
              <a:spcBef>
                <a:spcPts val="2251"/>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Proportional Limit</a:t>
            </a:r>
            <a:endParaRPr sz="2400" b="0" i="0" u="none" strike="noStrike" cap="none">
              <a:solidFill>
                <a:schemeClr val="dk1"/>
              </a:solidFill>
              <a:latin typeface="Arial"/>
              <a:ea typeface="Arial"/>
              <a:cs typeface="Arial"/>
              <a:sym typeface="Arial"/>
            </a:endParaRPr>
          </a:p>
          <a:p>
            <a:pPr marL="1521360" marR="0" lvl="1" indent="-227880" algn="l" rtl="0">
              <a:lnSpc>
                <a:spcPct val="100000"/>
              </a:lnSpc>
              <a:spcBef>
                <a:spcPts val="805"/>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Elastic Limit</a:t>
            </a:r>
            <a:endParaRPr sz="2400" b="0" i="0" u="none" strike="noStrike" cap="none">
              <a:solidFill>
                <a:schemeClr val="dk1"/>
              </a:solidFill>
              <a:latin typeface="Arial"/>
              <a:ea typeface="Arial"/>
              <a:cs typeface="Arial"/>
              <a:sym typeface="Arial"/>
            </a:endParaRPr>
          </a:p>
          <a:p>
            <a:pPr marL="1521360" marR="0" lvl="1" indent="-227880" algn="l" rtl="0">
              <a:lnSpc>
                <a:spcPct val="100000"/>
              </a:lnSpc>
              <a:spcBef>
                <a:spcPts val="805"/>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Yield Strength</a:t>
            </a:r>
            <a:endParaRPr sz="2400" b="0" i="0" u="none" strike="noStrike" cap="none">
              <a:solidFill>
                <a:schemeClr val="dk1"/>
              </a:solidFill>
              <a:latin typeface="Arial"/>
              <a:ea typeface="Arial"/>
              <a:cs typeface="Arial"/>
              <a:sym typeface="Arial"/>
            </a:endParaRPr>
          </a:p>
          <a:p>
            <a:pPr marL="1521360" marR="0" lvl="1" indent="-227880" algn="l" rtl="0">
              <a:lnSpc>
                <a:spcPct val="100000"/>
              </a:lnSpc>
              <a:spcBef>
                <a:spcPts val="791"/>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Ultimate tensile strength, shear strength, compressive strength &amp; flexural  strength</a:t>
            </a:r>
            <a:endParaRPr sz="2400" b="0" i="0" u="none" strike="noStrike" cap="none">
              <a:solidFill>
                <a:schemeClr val="dk1"/>
              </a:solidFill>
              <a:latin typeface="Arial"/>
              <a:ea typeface="Arial"/>
              <a:cs typeface="Arial"/>
              <a:sym typeface="Arial"/>
            </a:endParaRPr>
          </a:p>
        </p:txBody>
      </p:sp>
      <p:sp>
        <p:nvSpPr>
          <p:cNvPr id="542" name="Google Shape;542;p62"/>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24</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3"/>
          <p:cNvSpPr/>
          <p:nvPr/>
        </p:nvSpPr>
        <p:spPr>
          <a:xfrm>
            <a:off x="189000" y="141840"/>
            <a:ext cx="4752720" cy="90144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63"/>
          <p:cNvSpPr/>
          <p:nvPr/>
        </p:nvSpPr>
        <p:spPr>
          <a:xfrm>
            <a:off x="433440" y="274320"/>
            <a:ext cx="424116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PROPORTIONAL LIMIT</a:t>
            </a:r>
            <a:endParaRPr sz="3200" b="0" i="0" u="none" strike="noStrike" cap="none">
              <a:solidFill>
                <a:schemeClr val="dk1"/>
              </a:solidFill>
              <a:latin typeface="Arial"/>
              <a:ea typeface="Arial"/>
              <a:cs typeface="Arial"/>
              <a:sym typeface="Arial"/>
            </a:endParaRPr>
          </a:p>
        </p:txBody>
      </p:sp>
      <p:sp>
        <p:nvSpPr>
          <p:cNvPr id="549" name="Google Shape;549;p63"/>
          <p:cNvSpPr/>
          <p:nvPr/>
        </p:nvSpPr>
        <p:spPr>
          <a:xfrm>
            <a:off x="479160" y="1212840"/>
            <a:ext cx="10911240" cy="37836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Defined </a:t>
            </a:r>
            <a:r>
              <a:rPr lang="en-IN" sz="2400" b="0" i="0" u="none" strike="noStrike" cap="none">
                <a:solidFill>
                  <a:srgbClr val="0070C0"/>
                </a:solidFill>
                <a:latin typeface="Cambria"/>
                <a:ea typeface="Cambria"/>
                <a:cs typeface="Cambria"/>
                <a:sym typeface="Cambria"/>
              </a:rPr>
              <a:t>as the magnitude of elastic stress above which plastic deformation occurs</a:t>
            </a:r>
            <a:r>
              <a:rPr lang="en-IN" sz="2400" b="0" i="0" u="none" strike="noStrike" cap="none">
                <a:solidFill>
                  <a:srgbClr val="514A40"/>
                </a:solidFill>
                <a:latin typeface="Cambria"/>
                <a:ea typeface="Cambria"/>
                <a:cs typeface="Cambria"/>
                <a:sym typeface="Cambria"/>
              </a:rPr>
              <a:t>.</a:t>
            </a:r>
            <a:endParaRPr sz="2400" b="0" i="0" u="none" strike="noStrike" cap="none">
              <a:solidFill>
                <a:schemeClr val="dk1"/>
              </a:solidFill>
              <a:latin typeface="Arial"/>
              <a:ea typeface="Arial"/>
              <a:cs typeface="Arial"/>
              <a:sym typeface="Arial"/>
            </a:endParaRPr>
          </a:p>
        </p:txBody>
      </p:sp>
      <p:sp>
        <p:nvSpPr>
          <p:cNvPr id="550" name="Google Shape;550;p63"/>
          <p:cNvSpPr/>
          <p:nvPr/>
        </p:nvSpPr>
        <p:spPr>
          <a:xfrm>
            <a:off x="7355520" y="2280240"/>
            <a:ext cx="4091400" cy="3148920"/>
          </a:xfrm>
          <a:custGeom>
            <a:avLst/>
            <a:gdLst/>
            <a:ahLst/>
            <a:cxnLst/>
            <a:rect l="l" t="t" r="r" b="b"/>
            <a:pathLst>
              <a:path w="4091940" h="3149600" extrusionOk="0">
                <a:moveTo>
                  <a:pt x="0" y="3149127"/>
                </a:moveTo>
                <a:lnTo>
                  <a:pt x="19706" y="3101930"/>
                </a:lnTo>
                <a:lnTo>
                  <a:pt x="39477" y="3054170"/>
                </a:lnTo>
                <a:lnTo>
                  <a:pt x="59307" y="3005884"/>
                </a:lnTo>
                <a:lnTo>
                  <a:pt x="79193" y="2957109"/>
                </a:lnTo>
                <a:lnTo>
                  <a:pt x="99130" y="2907884"/>
                </a:lnTo>
                <a:lnTo>
                  <a:pt x="119114" y="2858244"/>
                </a:lnTo>
                <a:lnTo>
                  <a:pt x="139140" y="2808229"/>
                </a:lnTo>
                <a:lnTo>
                  <a:pt x="159205" y="2757876"/>
                </a:lnTo>
                <a:lnTo>
                  <a:pt x="179305" y="2707222"/>
                </a:lnTo>
                <a:lnTo>
                  <a:pt x="199434" y="2656305"/>
                </a:lnTo>
                <a:lnTo>
                  <a:pt x="219588" y="2605162"/>
                </a:lnTo>
                <a:lnTo>
                  <a:pt x="239764" y="2553832"/>
                </a:lnTo>
                <a:lnTo>
                  <a:pt x="259957" y="2502351"/>
                </a:lnTo>
                <a:lnTo>
                  <a:pt x="280163" y="2450757"/>
                </a:lnTo>
                <a:lnTo>
                  <a:pt x="300378" y="2399089"/>
                </a:lnTo>
                <a:lnTo>
                  <a:pt x="320596" y="2347382"/>
                </a:lnTo>
                <a:lnTo>
                  <a:pt x="340815" y="2295676"/>
                </a:lnTo>
                <a:lnTo>
                  <a:pt x="361029" y="2244007"/>
                </a:lnTo>
                <a:lnTo>
                  <a:pt x="381235" y="2192413"/>
                </a:lnTo>
                <a:lnTo>
                  <a:pt x="401428" y="2140933"/>
                </a:lnTo>
                <a:lnTo>
                  <a:pt x="421604" y="2089602"/>
                </a:lnTo>
                <a:lnTo>
                  <a:pt x="441759" y="2038459"/>
                </a:lnTo>
                <a:lnTo>
                  <a:pt x="461888" y="1987542"/>
                </a:lnTo>
                <a:lnTo>
                  <a:pt x="481987" y="1936888"/>
                </a:lnTo>
                <a:lnTo>
                  <a:pt x="502052" y="1886534"/>
                </a:lnTo>
                <a:lnTo>
                  <a:pt x="522078" y="1836519"/>
                </a:lnTo>
                <a:lnTo>
                  <a:pt x="542062" y="1786880"/>
                </a:lnTo>
                <a:lnTo>
                  <a:pt x="561999" y="1737654"/>
                </a:lnTo>
                <a:lnTo>
                  <a:pt x="581884" y="1688879"/>
                </a:lnTo>
                <a:lnTo>
                  <a:pt x="601714" y="1640592"/>
                </a:lnTo>
                <a:lnTo>
                  <a:pt x="621484" y="1592832"/>
                </a:lnTo>
                <a:lnTo>
                  <a:pt x="641191" y="1545635"/>
                </a:lnTo>
                <a:lnTo>
                  <a:pt x="660828" y="1499040"/>
                </a:lnTo>
                <a:lnTo>
                  <a:pt x="680394" y="1453083"/>
                </a:lnTo>
                <a:lnTo>
                  <a:pt x="699882" y="1407803"/>
                </a:lnTo>
                <a:lnTo>
                  <a:pt x="719289" y="1363237"/>
                </a:lnTo>
                <a:lnTo>
                  <a:pt x="738611" y="1319423"/>
                </a:lnTo>
                <a:lnTo>
                  <a:pt x="757844" y="1276398"/>
                </a:lnTo>
                <a:lnTo>
                  <a:pt x="776982" y="1234200"/>
                </a:lnTo>
                <a:lnTo>
                  <a:pt x="796022" y="1192866"/>
                </a:lnTo>
                <a:lnTo>
                  <a:pt x="814960" y="1152434"/>
                </a:lnTo>
                <a:lnTo>
                  <a:pt x="833791" y="1112942"/>
                </a:lnTo>
                <a:lnTo>
                  <a:pt x="852510" y="1074427"/>
                </a:lnTo>
                <a:lnTo>
                  <a:pt x="871115" y="1036926"/>
                </a:lnTo>
                <a:lnTo>
                  <a:pt x="889600" y="1000478"/>
                </a:lnTo>
                <a:lnTo>
                  <a:pt x="907961" y="965120"/>
                </a:lnTo>
                <a:lnTo>
                  <a:pt x="926194" y="930889"/>
                </a:lnTo>
                <a:lnTo>
                  <a:pt x="979858" y="835404"/>
                </a:lnTo>
                <a:lnTo>
                  <a:pt x="1015503" y="775950"/>
                </a:lnTo>
                <a:lnTo>
                  <a:pt x="1051188" y="719368"/>
                </a:lnTo>
                <a:lnTo>
                  <a:pt x="1086867" y="665566"/>
                </a:lnTo>
                <a:lnTo>
                  <a:pt x="1122496" y="614454"/>
                </a:lnTo>
                <a:lnTo>
                  <a:pt x="1158032" y="565938"/>
                </a:lnTo>
                <a:lnTo>
                  <a:pt x="1193430" y="519927"/>
                </a:lnTo>
                <a:lnTo>
                  <a:pt x="1228645" y="476329"/>
                </a:lnTo>
                <a:lnTo>
                  <a:pt x="1263634" y="435052"/>
                </a:lnTo>
                <a:lnTo>
                  <a:pt x="1298352" y="396004"/>
                </a:lnTo>
                <a:lnTo>
                  <a:pt x="1332755" y="359094"/>
                </a:lnTo>
                <a:lnTo>
                  <a:pt x="1366799" y="324229"/>
                </a:lnTo>
                <a:lnTo>
                  <a:pt x="1400439" y="291318"/>
                </a:lnTo>
                <a:lnTo>
                  <a:pt x="1433632" y="260268"/>
                </a:lnTo>
                <a:lnTo>
                  <a:pt x="1466333" y="230988"/>
                </a:lnTo>
                <a:lnTo>
                  <a:pt x="1498497" y="203385"/>
                </a:lnTo>
                <a:lnTo>
                  <a:pt x="1530081" y="177369"/>
                </a:lnTo>
                <a:lnTo>
                  <a:pt x="1561040" y="152846"/>
                </a:lnTo>
                <a:lnTo>
                  <a:pt x="1591331" y="129726"/>
                </a:lnTo>
                <a:lnTo>
                  <a:pt x="1649728" y="87323"/>
                </a:lnTo>
                <a:lnTo>
                  <a:pt x="1704918" y="49426"/>
                </a:lnTo>
                <a:lnTo>
                  <a:pt x="1765278" y="13676"/>
                </a:lnTo>
                <a:lnTo>
                  <a:pt x="1833595" y="0"/>
                </a:lnTo>
                <a:lnTo>
                  <a:pt x="1869120" y="2084"/>
                </a:lnTo>
                <a:lnTo>
                  <a:pt x="1906415" y="8451"/>
                </a:lnTo>
                <a:lnTo>
                  <a:pt x="1946121" y="17849"/>
                </a:lnTo>
                <a:lnTo>
                  <a:pt x="1988882" y="29029"/>
                </a:lnTo>
                <a:lnTo>
                  <a:pt x="2035343" y="40742"/>
                </a:lnTo>
                <a:lnTo>
                  <a:pt x="2086145" y="51736"/>
                </a:lnTo>
                <a:lnTo>
                  <a:pt x="2141932" y="60762"/>
                </a:lnTo>
                <a:lnTo>
                  <a:pt x="2203348" y="66570"/>
                </a:lnTo>
                <a:lnTo>
                  <a:pt x="2271179" y="70511"/>
                </a:lnTo>
                <a:lnTo>
                  <a:pt x="2346616" y="74824"/>
                </a:lnTo>
                <a:lnTo>
                  <a:pt x="2386977" y="77110"/>
                </a:lnTo>
                <a:lnTo>
                  <a:pt x="2428988" y="79476"/>
                </a:lnTo>
                <a:lnTo>
                  <a:pt x="2472565" y="81919"/>
                </a:lnTo>
                <a:lnTo>
                  <a:pt x="2517624" y="84434"/>
                </a:lnTo>
                <a:lnTo>
                  <a:pt x="2564081" y="87018"/>
                </a:lnTo>
                <a:lnTo>
                  <a:pt x="2611852" y="89666"/>
                </a:lnTo>
                <a:lnTo>
                  <a:pt x="2660854" y="92375"/>
                </a:lnTo>
                <a:lnTo>
                  <a:pt x="2711002" y="95139"/>
                </a:lnTo>
                <a:lnTo>
                  <a:pt x="2762213" y="97955"/>
                </a:lnTo>
                <a:lnTo>
                  <a:pt x="2814403" y="100819"/>
                </a:lnTo>
                <a:lnTo>
                  <a:pt x="2867487" y="103727"/>
                </a:lnTo>
                <a:lnTo>
                  <a:pt x="2921383" y="106675"/>
                </a:lnTo>
                <a:lnTo>
                  <a:pt x="2976005" y="109658"/>
                </a:lnTo>
                <a:lnTo>
                  <a:pt x="3031271" y="112672"/>
                </a:lnTo>
                <a:lnTo>
                  <a:pt x="3087095" y="115714"/>
                </a:lnTo>
                <a:lnTo>
                  <a:pt x="3143396" y="118780"/>
                </a:lnTo>
                <a:lnTo>
                  <a:pt x="3200087" y="121864"/>
                </a:lnTo>
                <a:lnTo>
                  <a:pt x="3257087" y="124963"/>
                </a:lnTo>
                <a:lnTo>
                  <a:pt x="3314310" y="128073"/>
                </a:lnTo>
                <a:lnTo>
                  <a:pt x="3371672" y="131191"/>
                </a:lnTo>
                <a:lnTo>
                  <a:pt x="3429091" y="134310"/>
                </a:lnTo>
                <a:lnTo>
                  <a:pt x="3486482" y="137429"/>
                </a:lnTo>
                <a:lnTo>
                  <a:pt x="3543761" y="140542"/>
                </a:lnTo>
                <a:lnTo>
                  <a:pt x="3600844" y="143645"/>
                </a:lnTo>
                <a:lnTo>
                  <a:pt x="3657647" y="146735"/>
                </a:lnTo>
                <a:lnTo>
                  <a:pt x="3714087" y="149807"/>
                </a:lnTo>
                <a:lnTo>
                  <a:pt x="3770079" y="152857"/>
                </a:lnTo>
                <a:lnTo>
                  <a:pt x="3825540" y="155881"/>
                </a:lnTo>
                <a:lnTo>
                  <a:pt x="3880386" y="158875"/>
                </a:lnTo>
                <a:lnTo>
                  <a:pt x="3934533" y="161835"/>
                </a:lnTo>
                <a:lnTo>
                  <a:pt x="3987897" y="164757"/>
                </a:lnTo>
                <a:lnTo>
                  <a:pt x="4040393" y="167636"/>
                </a:lnTo>
                <a:lnTo>
                  <a:pt x="4091940" y="170469"/>
                </a:lnTo>
              </a:path>
            </a:pathLst>
          </a:custGeom>
          <a:noFill/>
          <a:ln w="25900" cap="flat" cmpd="sng">
            <a:solidFill>
              <a:srgbClr val="A85229"/>
            </a:solidFill>
            <a:prstDash val="solid"/>
            <a:round/>
            <a:headEnd type="none" w="sm" len="sm"/>
            <a:tailEnd type="none" w="sm" len="sm"/>
          </a:ln>
        </p:spPr>
      </p:sp>
      <p:sp>
        <p:nvSpPr>
          <p:cNvPr id="551" name="Google Shape;551;p63"/>
          <p:cNvSpPr/>
          <p:nvPr/>
        </p:nvSpPr>
        <p:spPr>
          <a:xfrm>
            <a:off x="7318800" y="5394240"/>
            <a:ext cx="72360" cy="7236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3"/>
          <p:cNvSpPr/>
          <p:nvPr/>
        </p:nvSpPr>
        <p:spPr>
          <a:xfrm>
            <a:off x="8263440" y="3141720"/>
            <a:ext cx="72360" cy="7236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3"/>
          <p:cNvSpPr/>
          <p:nvPr/>
        </p:nvSpPr>
        <p:spPr>
          <a:xfrm>
            <a:off x="9050040" y="2275920"/>
            <a:ext cx="72360" cy="7236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3"/>
          <p:cNvSpPr/>
          <p:nvPr/>
        </p:nvSpPr>
        <p:spPr>
          <a:xfrm>
            <a:off x="9522360" y="2311200"/>
            <a:ext cx="72360" cy="7236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3"/>
          <p:cNvSpPr/>
          <p:nvPr/>
        </p:nvSpPr>
        <p:spPr>
          <a:xfrm>
            <a:off x="7313040" y="5525640"/>
            <a:ext cx="713520" cy="17532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IN" sz="1200" b="0" i="0" u="none" strike="noStrike" cap="none">
                <a:solidFill>
                  <a:srgbClr val="FFFFFF"/>
                </a:solidFill>
                <a:latin typeface="Cambria"/>
                <a:ea typeface="Cambria"/>
                <a:cs typeface="Cambria"/>
                <a:sym typeface="Cambria"/>
              </a:rPr>
              <a:t>0	2</a:t>
            </a:r>
            <a:endParaRPr sz="1200" b="0" i="0" u="none" strike="noStrike" cap="none">
              <a:solidFill>
                <a:schemeClr val="dk1"/>
              </a:solidFill>
              <a:latin typeface="Arial"/>
              <a:ea typeface="Arial"/>
              <a:cs typeface="Arial"/>
              <a:sym typeface="Arial"/>
            </a:endParaRPr>
          </a:p>
        </p:txBody>
      </p:sp>
      <p:sp>
        <p:nvSpPr>
          <p:cNvPr id="556" name="Google Shape;556;p63"/>
          <p:cNvSpPr/>
          <p:nvPr/>
        </p:nvSpPr>
        <p:spPr>
          <a:xfrm>
            <a:off x="8572320" y="5525640"/>
            <a:ext cx="2644200" cy="17532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IN" sz="1200" b="0" i="0" u="none" strike="noStrike" cap="none">
                <a:solidFill>
                  <a:srgbClr val="FFFFFF"/>
                </a:solidFill>
                <a:latin typeface="Cambria"/>
                <a:ea typeface="Cambria"/>
                <a:cs typeface="Cambria"/>
                <a:sym typeface="Cambria"/>
              </a:rPr>
              <a:t>4	6	8	10	12</a:t>
            </a:r>
            <a:endParaRPr sz="1200" b="0" i="0" u="none" strike="noStrike" cap="none">
              <a:solidFill>
                <a:schemeClr val="dk1"/>
              </a:solidFill>
              <a:latin typeface="Arial"/>
              <a:ea typeface="Arial"/>
              <a:cs typeface="Arial"/>
              <a:sym typeface="Arial"/>
            </a:endParaRPr>
          </a:p>
        </p:txBody>
      </p:sp>
      <p:graphicFrame>
        <p:nvGraphicFramePr>
          <p:cNvPr id="557" name="Google Shape;557;p63"/>
          <p:cNvGraphicFramePr/>
          <p:nvPr/>
        </p:nvGraphicFramePr>
        <p:xfrm>
          <a:off x="7350120" y="1961280"/>
          <a:ext cx="4405275" cy="4459846"/>
        </p:xfrm>
        <a:graphic>
          <a:graphicData uri="http://schemas.openxmlformats.org/drawingml/2006/table">
            <a:tbl>
              <a:tblPr>
                <a:noFill/>
                <a:tableStyleId>{55D5658E-6383-49C3-9EBB-439EC2C1B48C}</a:tableStyleId>
              </a:tblPr>
              <a:tblGrid>
                <a:gridCol w="629275"/>
                <a:gridCol w="316075"/>
                <a:gridCol w="314275"/>
                <a:gridCol w="629275"/>
                <a:gridCol w="629275"/>
                <a:gridCol w="629275"/>
                <a:gridCol w="629275"/>
                <a:gridCol w="360000"/>
                <a:gridCol w="268550"/>
              </a:tblGrid>
              <a:tr h="3769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grid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hMerge="1">
                  <a:txBody>
                    <a:bodyPr/>
                    <a:lstStyle/>
                    <a:p>
                      <a:endParaRPr lang="en-US"/>
                    </a:p>
                  </a:txBody>
                  <a:tcPr/>
                </a:tc>
                <a:tc>
                  <a:txBody>
                    <a:bodyPr/>
                    <a:lstStyle/>
                    <a:p>
                      <a:pPr marL="387360" marR="0" lvl="0" indent="0" algn="l" rtl="0">
                        <a:lnSpc>
                          <a:spcPct val="98799"/>
                        </a:lnSpc>
                        <a:spcBef>
                          <a:spcPts val="0"/>
                        </a:spcBef>
                        <a:spcAft>
                          <a:spcPts val="0"/>
                        </a:spcAft>
                        <a:buNone/>
                      </a:pPr>
                      <a:r>
                        <a:rPr lang="en-IN" sz="2000" b="1" strike="noStrike">
                          <a:solidFill>
                            <a:srgbClr val="847968"/>
                          </a:solidFill>
                          <a:latin typeface="Cambria"/>
                          <a:ea typeface="Cambria"/>
                          <a:cs typeface="Cambria"/>
                          <a:sym typeface="Cambria"/>
                        </a:rPr>
                        <a:t>B</a:t>
                      </a:r>
                      <a:endParaRPr sz="2000" b="0" strike="noStrike">
                        <a:latin typeface="Arial"/>
                        <a:ea typeface="Arial"/>
                        <a:cs typeface="Arial"/>
                        <a:sym typeface="Arial"/>
                      </a:endParaRPr>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ctr" rtl="0">
                        <a:lnSpc>
                          <a:spcPct val="112249"/>
                        </a:lnSpc>
                        <a:spcBef>
                          <a:spcPts val="0"/>
                        </a:spcBef>
                        <a:spcAft>
                          <a:spcPts val="0"/>
                        </a:spcAft>
                        <a:buNone/>
                      </a:pPr>
                      <a:r>
                        <a:rPr lang="en-IN" sz="2000" b="1" strike="noStrike">
                          <a:solidFill>
                            <a:srgbClr val="847968"/>
                          </a:solidFill>
                          <a:latin typeface="Cambria"/>
                          <a:ea typeface="Cambria"/>
                          <a:cs typeface="Cambria"/>
                          <a:sym typeface="Cambria"/>
                        </a:rPr>
                        <a:t>C</a:t>
                      </a:r>
                      <a:endParaRPr sz="2000" b="0" strike="noStrike">
                        <a:latin typeface="Arial"/>
                        <a:ea typeface="Arial"/>
                        <a:cs typeface="Arial"/>
                        <a:sym typeface="Arial"/>
                      </a:endParaRPr>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gridSpan="2">
                  <a:txBody>
                    <a:bodyPr/>
                    <a:lstStyle/>
                    <a:p>
                      <a:pPr marL="0" marR="0" lvl="0" indent="0" algn="ctr" rtl="0">
                        <a:lnSpc>
                          <a:spcPct val="97950"/>
                        </a:lnSpc>
                        <a:spcBef>
                          <a:spcPts val="0"/>
                        </a:spcBef>
                        <a:spcAft>
                          <a:spcPts val="0"/>
                        </a:spcAft>
                        <a:buNone/>
                      </a:pPr>
                      <a:r>
                        <a:rPr lang="en-IN" sz="2000" b="1" strike="noStrike">
                          <a:solidFill>
                            <a:srgbClr val="847968"/>
                          </a:solidFill>
                          <a:latin typeface="Cambria"/>
                          <a:ea typeface="Cambria"/>
                          <a:cs typeface="Cambria"/>
                          <a:sym typeface="Cambria"/>
                        </a:rPr>
                        <a:t>D</a:t>
                      </a:r>
                      <a:endParaRPr sz="2000" b="0" strike="noStrike">
                        <a:latin typeface="Arial"/>
                        <a:ea typeface="Arial"/>
                        <a:cs typeface="Arial"/>
                        <a:sym typeface="Arial"/>
                      </a:endParaRPr>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hMerge="1">
                  <a:txBody>
                    <a:bodyPr/>
                    <a:lstStyle/>
                    <a:p>
                      <a:endParaRPr lang="en-US"/>
                    </a:p>
                  </a:txBody>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38150" cap="flat" cmpd="sng">
                      <a:solidFill>
                        <a:srgbClr val="00B050"/>
                      </a:solidFill>
                      <a:prstDash val="solid"/>
                      <a:round/>
                      <a:headEnd type="none" w="sm" len="sm"/>
                      <a:tailEnd type="none" w="sm" len="sm"/>
                    </a:lnB>
                  </a:tcPr>
                </a:tc>
                <a:tc grid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38150" cap="flat" cmpd="sng">
                      <a:solidFill>
                        <a:srgbClr val="00B05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38150" cap="flat" cmpd="sng">
                      <a:solidFill>
                        <a:srgbClr val="00B05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38150" cap="flat" cmpd="sng">
                      <a:solidFill>
                        <a:srgbClr val="00B05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38150" cap="flat" cmpd="sng">
                      <a:solidFill>
                        <a:srgbClr val="00B05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38150" cap="flat" cmpd="sng">
                      <a:solidFill>
                        <a:srgbClr val="00B050"/>
                      </a:solidFill>
                      <a:prstDash val="solid"/>
                      <a:round/>
                      <a:headEnd type="none" w="sm" len="sm"/>
                      <a:tailEnd type="none" w="sm" len="sm"/>
                    </a:lnB>
                  </a:tcPr>
                </a:tc>
                <a:tc grid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tcPr>
                </a:tc>
                <a:tc hMerge="1">
                  <a:txBody>
                    <a:bodyPr/>
                    <a:lstStyle/>
                    <a:p>
                      <a:endParaRPr lang="en-US"/>
                    </a:p>
                  </a:txBody>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38150" cap="flat" cmpd="sng">
                      <a:solidFill>
                        <a:srgbClr val="00B050"/>
                      </a:solidFill>
                      <a:prstDash val="solid"/>
                      <a:round/>
                      <a:headEnd type="none" w="sm" len="sm"/>
                      <a:tailEnd type="none" w="sm" len="sm"/>
                    </a:lnT>
                    <a:lnB w="9525" cap="flat" cmpd="sng">
                      <a:solidFill>
                        <a:srgbClr val="E7E4E0"/>
                      </a:solidFill>
                      <a:prstDash val="solid"/>
                      <a:round/>
                      <a:headEnd type="none" w="sm" len="sm"/>
                      <a:tailEnd type="none" w="sm" len="sm"/>
                    </a:lnB>
                  </a:tcPr>
                </a:tc>
                <a:tc grid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38150" cap="flat" cmpd="sng">
                      <a:solidFill>
                        <a:srgbClr val="00B050"/>
                      </a:solidFill>
                      <a:prstDash val="solid"/>
                      <a:round/>
                      <a:headEnd type="none" w="sm" len="sm"/>
                      <a:tailEnd type="none" w="sm" len="sm"/>
                    </a:lnT>
                    <a:lnB w="9525" cap="flat" cmpd="sng">
                      <a:solidFill>
                        <a:srgbClr val="E7E4E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38150" cap="flat" cmpd="sng">
                      <a:solidFill>
                        <a:srgbClr val="00B05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38150" cap="flat" cmpd="sng">
                      <a:solidFill>
                        <a:srgbClr val="00B05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38150" cap="flat" cmpd="sng">
                      <a:solidFill>
                        <a:srgbClr val="00B05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38150" cap="flat" cmpd="sng">
                      <a:solidFill>
                        <a:srgbClr val="00B05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B w="9525" cap="flat" cmpd="sng">
                      <a:solidFill>
                        <a:srgbClr val="E7E4E0"/>
                      </a:solidFill>
                      <a:prstDash val="solid"/>
                      <a:round/>
                      <a:headEnd type="none" w="sm" len="sm"/>
                      <a:tailEnd type="none" w="sm" len="sm"/>
                    </a:lnB>
                  </a:tcPr>
                </a:tc>
              </a:tr>
              <a:tr h="306350">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gridSpan="2">
                  <a:txBody>
                    <a:bodyPr/>
                    <a:lstStyle/>
                    <a:p>
                      <a:pPr marL="0" marR="0" lvl="0" indent="0" algn="ctr" rtl="0">
                        <a:lnSpc>
                          <a:spcPct val="84450"/>
                        </a:lnSpc>
                        <a:spcBef>
                          <a:spcPts val="0"/>
                        </a:spcBef>
                        <a:spcAft>
                          <a:spcPts val="0"/>
                        </a:spcAft>
                        <a:buNone/>
                      </a:pPr>
                      <a:r>
                        <a:rPr lang="en-IN" sz="2000" b="1" strike="noStrike">
                          <a:solidFill>
                            <a:srgbClr val="847968"/>
                          </a:solidFill>
                          <a:latin typeface="Cambria"/>
                          <a:ea typeface="Cambria"/>
                          <a:cs typeface="Cambria"/>
                          <a:sym typeface="Cambria"/>
                        </a:rPr>
                        <a:t>A</a:t>
                      </a:r>
                      <a:endParaRPr sz="2000" b="0" strike="noStrike">
                        <a:latin typeface="Arial"/>
                        <a:ea typeface="Arial"/>
                        <a:cs typeface="Arial"/>
                        <a:sym typeface="Arial"/>
                      </a:endParaRPr>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28075" cap="flat" cmpd="sng">
                      <a:solidFill>
                        <a:srgbClr val="0070C0"/>
                      </a:solidFill>
                      <a:prstDash val="solid"/>
                      <a:round/>
                      <a:headEnd type="none" w="sm" len="sm"/>
                      <a:tailEnd type="none" w="sm" len="sm"/>
                    </a:lnB>
                  </a:tcPr>
                </a:tc>
                <a:tc grid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tcPr>
                </a:tc>
                <a:tc hMerge="1">
                  <a:txBody>
                    <a:bodyPr/>
                    <a:lstStyle/>
                    <a:p>
                      <a:endParaRPr lang="en-US"/>
                    </a:p>
                  </a:txBody>
                  <a:tcPr/>
                </a:tc>
                <a:tc row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row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row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row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row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rowSpan="2">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28075" cap="flat" cmpd="sng">
                      <a:solidFill>
                        <a:srgbClr val="0070C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54000" cap="flat" cmpd="sng">
                      <a:solidFill>
                        <a:srgbClr val="0070C0"/>
                      </a:solidFill>
                      <a:prstDash val="solid"/>
                      <a:round/>
                      <a:headEnd type="none" w="sm" len="sm"/>
                      <a:tailEnd type="none" w="sm" len="sm"/>
                    </a:lnR>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54000" cap="flat" cmpd="sng">
                      <a:solidFill>
                        <a:srgbClr val="0070C0"/>
                      </a:solidFill>
                      <a:prstDash val="solid"/>
                      <a:round/>
                      <a:headEnd type="none" w="sm" len="sm"/>
                      <a:tailEnd type="none" w="sm" len="sm"/>
                    </a:lnL>
                    <a:lnR w="9525" cap="flat" cmpd="sng">
                      <a:solidFill>
                        <a:srgbClr val="E7E4E0"/>
                      </a:solidFill>
                      <a:prstDash val="solid"/>
                      <a:round/>
                      <a:headEnd type="none" w="sm" len="sm"/>
                      <a:tailEnd type="none" w="sm" len="sm"/>
                    </a:lnR>
                    <a:lnB w="9525" cap="flat" cmpd="sng">
                      <a:solidFill>
                        <a:srgbClr val="E7E4E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54000" cap="flat" cmpd="sng">
                      <a:solidFill>
                        <a:srgbClr val="0070C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54000" cap="flat" cmpd="sng">
                      <a:solidFill>
                        <a:srgbClr val="0070C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54000" cap="flat" cmpd="sng">
                      <a:solidFill>
                        <a:srgbClr val="0070C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54000" cap="flat" cmpd="sng">
                      <a:solidFill>
                        <a:srgbClr val="0070C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54000" cap="flat" cmpd="sng">
                      <a:solidFill>
                        <a:srgbClr val="0070C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54000" cap="flat" cmpd="sng">
                      <a:solidFill>
                        <a:srgbClr val="0070C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54000" cap="flat" cmpd="sng">
                      <a:solidFill>
                        <a:srgbClr val="0070C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54000" cap="flat" cmpd="sng">
                      <a:solidFill>
                        <a:srgbClr val="0070C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54000" cap="flat" cmpd="sng">
                      <a:solidFill>
                        <a:srgbClr val="0070C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54000" cap="flat" cmpd="sng">
                      <a:solidFill>
                        <a:srgbClr val="0070C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54000" cap="flat" cmpd="sng">
                      <a:solidFill>
                        <a:srgbClr val="0070C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54000" cap="flat" cmpd="sng">
                      <a:solidFill>
                        <a:srgbClr val="0070C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r>
            </a:tbl>
          </a:graphicData>
        </a:graphic>
      </p:graphicFrame>
      <p:sp>
        <p:nvSpPr>
          <p:cNvPr id="558" name="Google Shape;558;p63"/>
          <p:cNvSpPr/>
          <p:nvPr/>
        </p:nvSpPr>
        <p:spPr>
          <a:xfrm>
            <a:off x="11412000" y="2414880"/>
            <a:ext cx="72360" cy="7236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63"/>
          <p:cNvSpPr/>
          <p:nvPr/>
        </p:nvSpPr>
        <p:spPr>
          <a:xfrm>
            <a:off x="7036920" y="4966920"/>
            <a:ext cx="193680" cy="5623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10</a:t>
            </a:r>
            <a:endParaRPr sz="1200" b="0" i="0" u="none" strike="noStrike" cap="none">
              <a:solidFill>
                <a:schemeClr val="dk1"/>
              </a:solidFill>
              <a:latin typeface="Arial"/>
              <a:ea typeface="Arial"/>
              <a:cs typeface="Arial"/>
              <a:sym typeface="Arial"/>
            </a:endParaRPr>
          </a:p>
          <a:p>
            <a:pPr marL="12600" marR="0" lvl="0" indent="0" algn="l" rtl="0">
              <a:lnSpc>
                <a:spcPct val="100000"/>
              </a:lnSpc>
              <a:spcBef>
                <a:spcPts val="20"/>
              </a:spcBef>
              <a:spcAft>
                <a:spcPts val="0"/>
              </a:spcAft>
              <a:buNone/>
            </a:pPr>
            <a:endParaRPr sz="1200" b="0" i="0" u="none" strike="noStrike" cap="none">
              <a:solidFill>
                <a:schemeClr val="dk1"/>
              </a:solidFill>
              <a:latin typeface="Arial"/>
              <a:ea typeface="Arial"/>
              <a:cs typeface="Arial"/>
              <a:sym typeface="Arial"/>
            </a:endParaRPr>
          </a:p>
          <a:p>
            <a:pPr marL="9648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0</a:t>
            </a:r>
            <a:endParaRPr sz="1200" b="0" i="0" u="none" strike="noStrike" cap="none">
              <a:solidFill>
                <a:schemeClr val="dk1"/>
              </a:solidFill>
              <a:latin typeface="Arial"/>
              <a:ea typeface="Arial"/>
              <a:cs typeface="Arial"/>
              <a:sym typeface="Arial"/>
            </a:endParaRPr>
          </a:p>
        </p:txBody>
      </p:sp>
      <p:sp>
        <p:nvSpPr>
          <p:cNvPr id="560" name="Google Shape;560;p63"/>
          <p:cNvSpPr/>
          <p:nvPr/>
        </p:nvSpPr>
        <p:spPr>
          <a:xfrm>
            <a:off x="7036920" y="4620600"/>
            <a:ext cx="1922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20</a:t>
            </a:r>
            <a:endParaRPr sz="1200" b="0" i="0" u="none" strike="noStrike" cap="none">
              <a:solidFill>
                <a:schemeClr val="dk1"/>
              </a:solidFill>
              <a:latin typeface="Arial"/>
              <a:ea typeface="Arial"/>
              <a:cs typeface="Arial"/>
              <a:sym typeface="Arial"/>
            </a:endParaRPr>
          </a:p>
        </p:txBody>
      </p:sp>
      <p:sp>
        <p:nvSpPr>
          <p:cNvPr id="561" name="Google Shape;561;p63"/>
          <p:cNvSpPr/>
          <p:nvPr/>
        </p:nvSpPr>
        <p:spPr>
          <a:xfrm>
            <a:off x="7036920" y="4274280"/>
            <a:ext cx="1922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30</a:t>
            </a:r>
            <a:endParaRPr sz="1200" b="0" i="0" u="none" strike="noStrike" cap="none">
              <a:solidFill>
                <a:schemeClr val="dk1"/>
              </a:solidFill>
              <a:latin typeface="Arial"/>
              <a:ea typeface="Arial"/>
              <a:cs typeface="Arial"/>
              <a:sym typeface="Arial"/>
            </a:endParaRPr>
          </a:p>
        </p:txBody>
      </p:sp>
      <p:sp>
        <p:nvSpPr>
          <p:cNvPr id="562" name="Google Shape;562;p63"/>
          <p:cNvSpPr/>
          <p:nvPr/>
        </p:nvSpPr>
        <p:spPr>
          <a:xfrm>
            <a:off x="7036920" y="3581280"/>
            <a:ext cx="192240" cy="5623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50</a:t>
            </a:r>
            <a:endParaRPr sz="1200" b="0" i="0" u="none" strike="noStrike" cap="none">
              <a:solidFill>
                <a:schemeClr val="dk1"/>
              </a:solidFill>
              <a:latin typeface="Arial"/>
              <a:ea typeface="Arial"/>
              <a:cs typeface="Arial"/>
              <a:sym typeface="Arial"/>
            </a:endParaRPr>
          </a:p>
          <a:p>
            <a:pPr marL="12600" marR="0" lvl="0" indent="0" algn="l" rtl="0">
              <a:lnSpc>
                <a:spcPct val="100000"/>
              </a:lnSpc>
              <a:spcBef>
                <a:spcPts val="20"/>
              </a:spcBef>
              <a:spcAft>
                <a:spcPts val="0"/>
              </a:spcAft>
              <a:buNone/>
            </a:pPr>
            <a:endParaRPr sz="1200" b="0" i="0" u="none" strike="noStrike" cap="none">
              <a:solidFill>
                <a:schemeClr val="dk1"/>
              </a:solidFill>
              <a:latin typeface="Arial"/>
              <a:ea typeface="Arial"/>
              <a:cs typeface="Arial"/>
              <a:sym typeface="Arial"/>
            </a:endParaRPr>
          </a:p>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40</a:t>
            </a:r>
            <a:endParaRPr sz="1200" b="0" i="0" u="none" strike="noStrike" cap="none">
              <a:solidFill>
                <a:schemeClr val="dk1"/>
              </a:solidFill>
              <a:latin typeface="Arial"/>
              <a:ea typeface="Arial"/>
              <a:cs typeface="Arial"/>
              <a:sym typeface="Arial"/>
            </a:endParaRPr>
          </a:p>
        </p:txBody>
      </p:sp>
      <p:sp>
        <p:nvSpPr>
          <p:cNvPr id="563" name="Google Shape;563;p63"/>
          <p:cNvSpPr/>
          <p:nvPr/>
        </p:nvSpPr>
        <p:spPr>
          <a:xfrm>
            <a:off x="7036920" y="3234960"/>
            <a:ext cx="1922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60</a:t>
            </a:r>
            <a:endParaRPr sz="1200" b="0" i="0" u="none" strike="noStrike" cap="none">
              <a:solidFill>
                <a:schemeClr val="dk1"/>
              </a:solidFill>
              <a:latin typeface="Arial"/>
              <a:ea typeface="Arial"/>
              <a:cs typeface="Arial"/>
              <a:sym typeface="Arial"/>
            </a:endParaRPr>
          </a:p>
        </p:txBody>
      </p:sp>
      <p:sp>
        <p:nvSpPr>
          <p:cNvPr id="564" name="Google Shape;564;p63"/>
          <p:cNvSpPr/>
          <p:nvPr/>
        </p:nvSpPr>
        <p:spPr>
          <a:xfrm>
            <a:off x="7036920" y="2888640"/>
            <a:ext cx="1922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70</a:t>
            </a:r>
            <a:endParaRPr sz="1200" b="0" i="0" u="none" strike="noStrike" cap="none">
              <a:solidFill>
                <a:schemeClr val="dk1"/>
              </a:solidFill>
              <a:latin typeface="Arial"/>
              <a:ea typeface="Arial"/>
              <a:cs typeface="Arial"/>
              <a:sym typeface="Arial"/>
            </a:endParaRPr>
          </a:p>
        </p:txBody>
      </p:sp>
      <p:sp>
        <p:nvSpPr>
          <p:cNvPr id="565" name="Google Shape;565;p63"/>
          <p:cNvSpPr/>
          <p:nvPr/>
        </p:nvSpPr>
        <p:spPr>
          <a:xfrm>
            <a:off x="6952680" y="1849320"/>
            <a:ext cx="278640" cy="9306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100</a:t>
            </a:r>
            <a:endParaRPr sz="1200" b="0" i="0" u="none" strike="noStrike" cap="none">
              <a:solidFill>
                <a:schemeClr val="dk1"/>
              </a:solidFill>
              <a:latin typeface="Arial"/>
              <a:ea typeface="Arial"/>
              <a:cs typeface="Arial"/>
              <a:sym typeface="Arial"/>
            </a:endParaRPr>
          </a:p>
          <a:p>
            <a:pPr marL="12600" marR="0" lvl="0" indent="0" algn="l" rtl="0">
              <a:lnSpc>
                <a:spcPct val="100000"/>
              </a:lnSpc>
              <a:spcBef>
                <a:spcPts val="20"/>
              </a:spcBef>
              <a:spcAft>
                <a:spcPts val="0"/>
              </a:spcAft>
              <a:buNone/>
            </a:pPr>
            <a:endParaRPr sz="1200" b="0" i="0" u="none" strike="noStrike" cap="none">
              <a:solidFill>
                <a:schemeClr val="dk1"/>
              </a:solidFill>
              <a:latin typeface="Arial"/>
              <a:ea typeface="Arial"/>
              <a:cs typeface="Arial"/>
              <a:sym typeface="Arial"/>
            </a:endParaRPr>
          </a:p>
          <a:p>
            <a:pPr marL="9648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90</a:t>
            </a:r>
            <a:endParaRPr sz="1200" b="0" i="0" u="none" strike="noStrike" cap="none">
              <a:solidFill>
                <a:schemeClr val="dk1"/>
              </a:solidFill>
              <a:latin typeface="Arial"/>
              <a:ea typeface="Arial"/>
              <a:cs typeface="Arial"/>
              <a:sym typeface="Arial"/>
            </a:endParaRPr>
          </a:p>
          <a:p>
            <a:pPr marL="96480" marR="0" lvl="0" indent="0" algn="l" rtl="0">
              <a:lnSpc>
                <a:spcPct val="100000"/>
              </a:lnSpc>
              <a:spcBef>
                <a:spcPts val="20"/>
              </a:spcBef>
              <a:spcAft>
                <a:spcPts val="0"/>
              </a:spcAft>
              <a:buNone/>
            </a:pPr>
            <a:endParaRPr sz="1200" b="0" i="0" u="none" strike="noStrike" cap="none">
              <a:solidFill>
                <a:schemeClr val="dk1"/>
              </a:solidFill>
              <a:latin typeface="Arial"/>
              <a:ea typeface="Arial"/>
              <a:cs typeface="Arial"/>
              <a:sym typeface="Arial"/>
            </a:endParaRPr>
          </a:p>
          <a:p>
            <a:pPr marL="96480" marR="0" lvl="0" indent="0" algn="l" rtl="0">
              <a:lnSpc>
                <a:spcPct val="100000"/>
              </a:lnSpc>
              <a:spcBef>
                <a:spcPts val="6"/>
              </a:spcBef>
              <a:spcAft>
                <a:spcPts val="0"/>
              </a:spcAft>
              <a:buNone/>
            </a:pPr>
            <a:r>
              <a:rPr lang="en-IN" sz="1200" b="0" i="0" u="none" strike="noStrike" cap="none">
                <a:solidFill>
                  <a:srgbClr val="968B7A"/>
                </a:solidFill>
                <a:latin typeface="Cambria"/>
                <a:ea typeface="Cambria"/>
                <a:cs typeface="Cambria"/>
                <a:sym typeface="Cambria"/>
              </a:rPr>
              <a:t>80</a:t>
            </a:r>
            <a:endParaRPr sz="1200" b="0" i="0" u="none" strike="noStrike" cap="none">
              <a:solidFill>
                <a:schemeClr val="dk1"/>
              </a:solidFill>
              <a:latin typeface="Arial"/>
              <a:ea typeface="Arial"/>
              <a:cs typeface="Arial"/>
              <a:sym typeface="Arial"/>
            </a:endParaRPr>
          </a:p>
        </p:txBody>
      </p:sp>
      <p:sp>
        <p:nvSpPr>
          <p:cNvPr id="566" name="Google Shape;566;p63"/>
          <p:cNvSpPr/>
          <p:nvPr/>
        </p:nvSpPr>
        <p:spPr>
          <a:xfrm>
            <a:off x="11666160" y="5505480"/>
            <a:ext cx="1922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FFFFFF"/>
                </a:solidFill>
                <a:latin typeface="Cambria"/>
                <a:ea typeface="Cambria"/>
                <a:cs typeface="Cambria"/>
                <a:sym typeface="Cambria"/>
              </a:rPr>
              <a:t>14</a:t>
            </a:r>
            <a:endParaRPr sz="1200" b="0" i="0" u="none" strike="noStrike" cap="none">
              <a:solidFill>
                <a:schemeClr val="dk1"/>
              </a:solidFill>
              <a:latin typeface="Arial"/>
              <a:ea typeface="Arial"/>
              <a:cs typeface="Arial"/>
              <a:sym typeface="Arial"/>
            </a:endParaRPr>
          </a:p>
        </p:txBody>
      </p:sp>
      <p:sp>
        <p:nvSpPr>
          <p:cNvPr id="567" name="Google Shape;567;p63"/>
          <p:cNvSpPr/>
          <p:nvPr/>
        </p:nvSpPr>
        <p:spPr>
          <a:xfrm>
            <a:off x="6647040" y="3066120"/>
            <a:ext cx="293400" cy="1262880"/>
          </a:xfrm>
          <a:prstGeom prst="rect">
            <a:avLst/>
          </a:prstGeom>
          <a:noFill/>
          <a:ln>
            <a:noFill/>
          </a:ln>
        </p:spPr>
        <p:txBody>
          <a:bodyPr spcFirstLastPara="1" wrap="square" lIns="0" tIns="0" rIns="0" bIns="1425" anchor="t" anchorCtr="0">
            <a:noAutofit/>
          </a:bodyPr>
          <a:lstStyle/>
          <a:p>
            <a:pPr marL="12600" marR="0" lvl="0" indent="0" algn="l" rtl="0">
              <a:lnSpc>
                <a:spcPct val="100000"/>
              </a:lnSpc>
              <a:spcBef>
                <a:spcPts val="0"/>
              </a:spcBef>
              <a:spcAft>
                <a:spcPts val="0"/>
              </a:spcAft>
              <a:buNone/>
            </a:pPr>
            <a:r>
              <a:rPr lang="en-IN" sz="1800" b="0" i="0" u="none" strike="noStrike" cap="none">
                <a:solidFill>
                  <a:srgbClr val="968B7A"/>
                </a:solidFill>
                <a:latin typeface="Cambria"/>
                <a:ea typeface="Cambria"/>
                <a:cs typeface="Cambria"/>
                <a:sym typeface="Cambria"/>
              </a:rPr>
              <a:t>Stress (Mpa)</a:t>
            </a:r>
            <a:endParaRPr sz="1800" b="0" i="0" u="none" strike="noStrike" cap="none">
              <a:solidFill>
                <a:schemeClr val="dk1"/>
              </a:solidFill>
              <a:latin typeface="Arial"/>
              <a:ea typeface="Arial"/>
              <a:cs typeface="Arial"/>
              <a:sym typeface="Arial"/>
            </a:endParaRPr>
          </a:p>
        </p:txBody>
      </p:sp>
      <p:sp>
        <p:nvSpPr>
          <p:cNvPr id="568" name="Google Shape;568;p63"/>
          <p:cNvSpPr/>
          <p:nvPr/>
        </p:nvSpPr>
        <p:spPr>
          <a:xfrm>
            <a:off x="9266400" y="5858280"/>
            <a:ext cx="608400" cy="2869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800" b="0" i="0" u="none" strike="noStrike" cap="none">
                <a:solidFill>
                  <a:srgbClr val="968B7A"/>
                </a:solidFill>
                <a:latin typeface="Cambria"/>
                <a:ea typeface="Cambria"/>
                <a:cs typeface="Cambria"/>
                <a:sym typeface="Cambria"/>
              </a:rPr>
              <a:t>Strain</a:t>
            </a:r>
            <a:endParaRPr sz="1800" b="0" i="0" u="none" strike="noStrike" cap="none">
              <a:solidFill>
                <a:schemeClr val="dk1"/>
              </a:solidFill>
              <a:latin typeface="Arial"/>
              <a:ea typeface="Arial"/>
              <a:cs typeface="Arial"/>
              <a:sym typeface="Arial"/>
            </a:endParaRPr>
          </a:p>
        </p:txBody>
      </p:sp>
      <p:sp>
        <p:nvSpPr>
          <p:cNvPr id="569" name="Google Shape;569;p63"/>
          <p:cNvSpPr/>
          <p:nvPr/>
        </p:nvSpPr>
        <p:spPr>
          <a:xfrm>
            <a:off x="7976520" y="2301120"/>
            <a:ext cx="1134720" cy="3105720"/>
          </a:xfrm>
          <a:custGeom>
            <a:avLst/>
            <a:gdLst/>
            <a:ahLst/>
            <a:cxnLst/>
            <a:rect l="l" t="t" r="r" b="b"/>
            <a:pathLst>
              <a:path w="1135379" h="3106420" extrusionOk="0">
                <a:moveTo>
                  <a:pt x="0" y="3105810"/>
                </a:moveTo>
                <a:lnTo>
                  <a:pt x="1135113" y="0"/>
                </a:lnTo>
              </a:path>
            </a:pathLst>
          </a:custGeom>
          <a:noFill/>
          <a:ln w="15100" cap="rnd" cmpd="sng">
            <a:solidFill>
              <a:srgbClr val="A85229"/>
            </a:solidFill>
            <a:prstDash val="dash"/>
            <a:round/>
            <a:headEnd type="none" w="sm" len="sm"/>
            <a:tailEnd type="none" w="sm" len="sm"/>
          </a:ln>
        </p:spPr>
      </p:sp>
      <p:sp>
        <p:nvSpPr>
          <p:cNvPr id="570" name="Google Shape;570;p63"/>
          <p:cNvSpPr/>
          <p:nvPr/>
        </p:nvSpPr>
        <p:spPr>
          <a:xfrm>
            <a:off x="7369920" y="5529240"/>
            <a:ext cx="938520" cy="318240"/>
          </a:xfrm>
          <a:prstGeom prst="rect">
            <a:avLst/>
          </a:prstGeom>
          <a:solidFill>
            <a:srgbClr val="00B0F0"/>
          </a:solidFill>
          <a:ln>
            <a:noFill/>
          </a:ln>
        </p:spPr>
        <p:txBody>
          <a:bodyPr spcFirstLastPara="1" wrap="square" lIns="0" tIns="43900" rIns="0" bIns="0" anchor="t" anchorCtr="0">
            <a:noAutofit/>
          </a:bodyPr>
          <a:lstStyle/>
          <a:p>
            <a:pPr marL="122400" marR="0" lvl="0" indent="0" algn="l" rtl="0">
              <a:lnSpc>
                <a:spcPct val="100000"/>
              </a:lnSpc>
              <a:spcBef>
                <a:spcPts val="0"/>
              </a:spcBef>
              <a:spcAft>
                <a:spcPts val="0"/>
              </a:spcAft>
              <a:buNone/>
            </a:pPr>
            <a:r>
              <a:rPr lang="en-IN" sz="1800" b="1" i="0" u="none" strike="noStrike" cap="none">
                <a:solidFill>
                  <a:srgbClr val="C00000"/>
                </a:solidFill>
                <a:latin typeface="Cambria"/>
                <a:ea typeface="Cambria"/>
                <a:cs typeface="Cambria"/>
                <a:sym typeface="Cambria"/>
              </a:rPr>
              <a:t>Elastic</a:t>
            </a:r>
            <a:endParaRPr sz="1800" b="0" i="0" u="none" strike="noStrike" cap="none">
              <a:solidFill>
                <a:schemeClr val="dk1"/>
              </a:solidFill>
              <a:latin typeface="Arial"/>
              <a:ea typeface="Arial"/>
              <a:cs typeface="Arial"/>
              <a:sym typeface="Arial"/>
            </a:endParaRPr>
          </a:p>
        </p:txBody>
      </p:sp>
      <p:sp>
        <p:nvSpPr>
          <p:cNvPr id="571" name="Google Shape;571;p63"/>
          <p:cNvSpPr/>
          <p:nvPr/>
        </p:nvSpPr>
        <p:spPr>
          <a:xfrm>
            <a:off x="8308800" y="5529240"/>
            <a:ext cx="3183120" cy="313200"/>
          </a:xfrm>
          <a:prstGeom prst="rect">
            <a:avLst/>
          </a:prstGeom>
          <a:solidFill>
            <a:srgbClr val="00B050"/>
          </a:solidFill>
          <a:ln>
            <a:noFill/>
          </a:ln>
        </p:spPr>
        <p:txBody>
          <a:bodyPr spcFirstLastPara="1" wrap="square" lIns="0" tIns="38875" rIns="0" bIns="0" anchor="t" anchorCtr="0">
            <a:noAutofit/>
          </a:bodyPr>
          <a:lstStyle/>
          <a:p>
            <a:pPr marL="0" marR="0" lvl="0" indent="0" algn="ctr" rtl="0">
              <a:lnSpc>
                <a:spcPct val="100000"/>
              </a:lnSpc>
              <a:spcBef>
                <a:spcPts val="0"/>
              </a:spcBef>
              <a:spcAft>
                <a:spcPts val="0"/>
              </a:spcAft>
              <a:buNone/>
            </a:pPr>
            <a:r>
              <a:rPr lang="en-IN" sz="1800" b="1" i="0" u="none" strike="noStrike" cap="none">
                <a:solidFill>
                  <a:srgbClr val="C00000"/>
                </a:solidFill>
                <a:latin typeface="Cambria"/>
                <a:ea typeface="Cambria"/>
                <a:cs typeface="Cambria"/>
                <a:sym typeface="Cambria"/>
              </a:rPr>
              <a:t>Plastic</a:t>
            </a:r>
            <a:endParaRPr sz="1800" b="0" i="0" u="none" strike="noStrike" cap="none">
              <a:solidFill>
                <a:schemeClr val="dk1"/>
              </a:solidFill>
              <a:latin typeface="Arial"/>
              <a:ea typeface="Arial"/>
              <a:cs typeface="Arial"/>
              <a:sym typeface="Arial"/>
            </a:endParaRPr>
          </a:p>
        </p:txBody>
      </p:sp>
      <p:sp>
        <p:nvSpPr>
          <p:cNvPr id="572" name="Google Shape;572;p63"/>
          <p:cNvSpPr/>
          <p:nvPr/>
        </p:nvSpPr>
        <p:spPr>
          <a:xfrm>
            <a:off x="479160" y="2689200"/>
            <a:ext cx="5872320" cy="74412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As	stress	is	increased,	the	strain	is	also  increased.</a:t>
            </a:r>
            <a:endParaRPr sz="2400" b="0" i="0" u="none" strike="noStrike" cap="none">
              <a:solidFill>
                <a:schemeClr val="dk1"/>
              </a:solidFill>
              <a:latin typeface="Arial"/>
              <a:ea typeface="Arial"/>
              <a:cs typeface="Arial"/>
              <a:sym typeface="Arial"/>
            </a:endParaRPr>
          </a:p>
        </p:txBody>
      </p:sp>
      <p:sp>
        <p:nvSpPr>
          <p:cNvPr id="573" name="Google Shape;573;p63"/>
          <p:cNvSpPr/>
          <p:nvPr/>
        </p:nvSpPr>
        <p:spPr>
          <a:xfrm>
            <a:off x="7958160" y="2866680"/>
            <a:ext cx="637920" cy="621000"/>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63"/>
          <p:cNvSpPr/>
          <p:nvPr/>
        </p:nvSpPr>
        <p:spPr>
          <a:xfrm>
            <a:off x="8188560" y="3096720"/>
            <a:ext cx="177480" cy="160920"/>
          </a:xfrm>
          <a:prstGeom prst="rect">
            <a:avLst/>
          </a:pr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63"/>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25</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64"/>
          <p:cNvSpPr/>
          <p:nvPr/>
        </p:nvSpPr>
        <p:spPr>
          <a:xfrm>
            <a:off x="479160" y="592920"/>
            <a:ext cx="8900640" cy="97272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After the point A, stress is no longer linearly proportional to strain.</a:t>
            </a: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180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Here, the value of stress at A is known as the </a:t>
            </a:r>
            <a:r>
              <a:rPr lang="en-IN" sz="2400" b="0" i="0" u="none" strike="noStrike" cap="none">
                <a:solidFill>
                  <a:srgbClr val="0070C0"/>
                </a:solidFill>
                <a:latin typeface="Cambria"/>
                <a:ea typeface="Cambria"/>
                <a:cs typeface="Cambria"/>
                <a:sym typeface="Cambria"/>
              </a:rPr>
              <a:t>proportional limit</a:t>
            </a:r>
            <a:r>
              <a:rPr lang="en-IN" sz="2400" b="0" i="0" u="none" strike="noStrike" cap="none">
                <a:solidFill>
                  <a:srgbClr val="514A40"/>
                </a:solidFill>
                <a:latin typeface="Cambria"/>
                <a:ea typeface="Cambria"/>
                <a:cs typeface="Cambria"/>
                <a:sym typeface="Cambria"/>
              </a:rPr>
              <a:t>.</a:t>
            </a:r>
            <a:endParaRPr sz="2400" b="0" i="0" u="none" strike="noStrike" cap="none">
              <a:solidFill>
                <a:schemeClr val="dk1"/>
              </a:solidFill>
              <a:latin typeface="Arial"/>
              <a:ea typeface="Arial"/>
              <a:cs typeface="Arial"/>
              <a:sym typeface="Arial"/>
            </a:endParaRPr>
          </a:p>
        </p:txBody>
      </p:sp>
      <p:sp>
        <p:nvSpPr>
          <p:cNvPr id="581" name="Google Shape;581;p64"/>
          <p:cNvSpPr/>
          <p:nvPr/>
        </p:nvSpPr>
        <p:spPr>
          <a:xfrm>
            <a:off x="7355520" y="2280240"/>
            <a:ext cx="4091400" cy="3148920"/>
          </a:xfrm>
          <a:custGeom>
            <a:avLst/>
            <a:gdLst/>
            <a:ahLst/>
            <a:cxnLst/>
            <a:rect l="l" t="t" r="r" b="b"/>
            <a:pathLst>
              <a:path w="4091940" h="3149600" extrusionOk="0">
                <a:moveTo>
                  <a:pt x="0" y="3149127"/>
                </a:moveTo>
                <a:lnTo>
                  <a:pt x="19706" y="3101930"/>
                </a:lnTo>
                <a:lnTo>
                  <a:pt x="39477" y="3054170"/>
                </a:lnTo>
                <a:lnTo>
                  <a:pt x="59307" y="3005884"/>
                </a:lnTo>
                <a:lnTo>
                  <a:pt x="79193" y="2957109"/>
                </a:lnTo>
                <a:lnTo>
                  <a:pt x="99130" y="2907884"/>
                </a:lnTo>
                <a:lnTo>
                  <a:pt x="119114" y="2858244"/>
                </a:lnTo>
                <a:lnTo>
                  <a:pt x="139140" y="2808229"/>
                </a:lnTo>
                <a:lnTo>
                  <a:pt x="159205" y="2757876"/>
                </a:lnTo>
                <a:lnTo>
                  <a:pt x="179305" y="2707222"/>
                </a:lnTo>
                <a:lnTo>
                  <a:pt x="199434" y="2656305"/>
                </a:lnTo>
                <a:lnTo>
                  <a:pt x="219588" y="2605162"/>
                </a:lnTo>
                <a:lnTo>
                  <a:pt x="239764" y="2553832"/>
                </a:lnTo>
                <a:lnTo>
                  <a:pt x="259957" y="2502351"/>
                </a:lnTo>
                <a:lnTo>
                  <a:pt x="280163" y="2450757"/>
                </a:lnTo>
                <a:lnTo>
                  <a:pt x="300378" y="2399089"/>
                </a:lnTo>
                <a:lnTo>
                  <a:pt x="320596" y="2347382"/>
                </a:lnTo>
                <a:lnTo>
                  <a:pt x="340815" y="2295676"/>
                </a:lnTo>
                <a:lnTo>
                  <a:pt x="361029" y="2244007"/>
                </a:lnTo>
                <a:lnTo>
                  <a:pt x="381235" y="2192413"/>
                </a:lnTo>
                <a:lnTo>
                  <a:pt x="401428" y="2140933"/>
                </a:lnTo>
                <a:lnTo>
                  <a:pt x="421604" y="2089602"/>
                </a:lnTo>
                <a:lnTo>
                  <a:pt x="441759" y="2038459"/>
                </a:lnTo>
                <a:lnTo>
                  <a:pt x="461888" y="1987542"/>
                </a:lnTo>
                <a:lnTo>
                  <a:pt x="481987" y="1936888"/>
                </a:lnTo>
                <a:lnTo>
                  <a:pt x="502052" y="1886534"/>
                </a:lnTo>
                <a:lnTo>
                  <a:pt x="522078" y="1836519"/>
                </a:lnTo>
                <a:lnTo>
                  <a:pt x="542062" y="1786880"/>
                </a:lnTo>
                <a:lnTo>
                  <a:pt x="561999" y="1737654"/>
                </a:lnTo>
                <a:lnTo>
                  <a:pt x="581884" y="1688879"/>
                </a:lnTo>
                <a:lnTo>
                  <a:pt x="601714" y="1640592"/>
                </a:lnTo>
                <a:lnTo>
                  <a:pt x="621484" y="1592832"/>
                </a:lnTo>
                <a:lnTo>
                  <a:pt x="641191" y="1545635"/>
                </a:lnTo>
                <a:lnTo>
                  <a:pt x="660828" y="1499040"/>
                </a:lnTo>
                <a:lnTo>
                  <a:pt x="680394" y="1453083"/>
                </a:lnTo>
                <a:lnTo>
                  <a:pt x="699882" y="1407803"/>
                </a:lnTo>
                <a:lnTo>
                  <a:pt x="719289" y="1363237"/>
                </a:lnTo>
                <a:lnTo>
                  <a:pt x="738611" y="1319423"/>
                </a:lnTo>
                <a:lnTo>
                  <a:pt x="757844" y="1276398"/>
                </a:lnTo>
                <a:lnTo>
                  <a:pt x="776982" y="1234200"/>
                </a:lnTo>
                <a:lnTo>
                  <a:pt x="796022" y="1192866"/>
                </a:lnTo>
                <a:lnTo>
                  <a:pt x="814960" y="1152434"/>
                </a:lnTo>
                <a:lnTo>
                  <a:pt x="833791" y="1112942"/>
                </a:lnTo>
                <a:lnTo>
                  <a:pt x="852510" y="1074427"/>
                </a:lnTo>
                <a:lnTo>
                  <a:pt x="871115" y="1036926"/>
                </a:lnTo>
                <a:lnTo>
                  <a:pt x="889600" y="1000478"/>
                </a:lnTo>
                <a:lnTo>
                  <a:pt x="907961" y="965120"/>
                </a:lnTo>
                <a:lnTo>
                  <a:pt x="926194" y="930889"/>
                </a:lnTo>
                <a:lnTo>
                  <a:pt x="979858" y="835404"/>
                </a:lnTo>
                <a:lnTo>
                  <a:pt x="1015503" y="775950"/>
                </a:lnTo>
                <a:lnTo>
                  <a:pt x="1051188" y="719368"/>
                </a:lnTo>
                <a:lnTo>
                  <a:pt x="1086867" y="665566"/>
                </a:lnTo>
                <a:lnTo>
                  <a:pt x="1122496" y="614454"/>
                </a:lnTo>
                <a:lnTo>
                  <a:pt x="1158032" y="565938"/>
                </a:lnTo>
                <a:lnTo>
                  <a:pt x="1193430" y="519927"/>
                </a:lnTo>
                <a:lnTo>
                  <a:pt x="1228645" y="476329"/>
                </a:lnTo>
                <a:lnTo>
                  <a:pt x="1263634" y="435052"/>
                </a:lnTo>
                <a:lnTo>
                  <a:pt x="1298352" y="396004"/>
                </a:lnTo>
                <a:lnTo>
                  <a:pt x="1332755" y="359094"/>
                </a:lnTo>
                <a:lnTo>
                  <a:pt x="1366799" y="324229"/>
                </a:lnTo>
                <a:lnTo>
                  <a:pt x="1400439" y="291318"/>
                </a:lnTo>
                <a:lnTo>
                  <a:pt x="1433632" y="260268"/>
                </a:lnTo>
                <a:lnTo>
                  <a:pt x="1466333" y="230988"/>
                </a:lnTo>
                <a:lnTo>
                  <a:pt x="1498497" y="203385"/>
                </a:lnTo>
                <a:lnTo>
                  <a:pt x="1530081" y="177369"/>
                </a:lnTo>
                <a:lnTo>
                  <a:pt x="1561040" y="152846"/>
                </a:lnTo>
                <a:lnTo>
                  <a:pt x="1591331" y="129726"/>
                </a:lnTo>
                <a:lnTo>
                  <a:pt x="1649728" y="87323"/>
                </a:lnTo>
                <a:lnTo>
                  <a:pt x="1704918" y="49426"/>
                </a:lnTo>
                <a:lnTo>
                  <a:pt x="1765278" y="13676"/>
                </a:lnTo>
                <a:lnTo>
                  <a:pt x="1833595" y="0"/>
                </a:lnTo>
                <a:lnTo>
                  <a:pt x="1869120" y="2084"/>
                </a:lnTo>
                <a:lnTo>
                  <a:pt x="1906415" y="8451"/>
                </a:lnTo>
                <a:lnTo>
                  <a:pt x="1946121" y="17849"/>
                </a:lnTo>
                <a:lnTo>
                  <a:pt x="1988882" y="29029"/>
                </a:lnTo>
                <a:lnTo>
                  <a:pt x="2035343" y="40742"/>
                </a:lnTo>
                <a:lnTo>
                  <a:pt x="2086145" y="51736"/>
                </a:lnTo>
                <a:lnTo>
                  <a:pt x="2141932" y="60762"/>
                </a:lnTo>
                <a:lnTo>
                  <a:pt x="2203348" y="66570"/>
                </a:lnTo>
                <a:lnTo>
                  <a:pt x="2271179" y="70511"/>
                </a:lnTo>
                <a:lnTo>
                  <a:pt x="2346616" y="74824"/>
                </a:lnTo>
                <a:lnTo>
                  <a:pt x="2386977" y="77110"/>
                </a:lnTo>
                <a:lnTo>
                  <a:pt x="2428988" y="79476"/>
                </a:lnTo>
                <a:lnTo>
                  <a:pt x="2472565" y="81919"/>
                </a:lnTo>
                <a:lnTo>
                  <a:pt x="2517624" y="84434"/>
                </a:lnTo>
                <a:lnTo>
                  <a:pt x="2564081" y="87018"/>
                </a:lnTo>
                <a:lnTo>
                  <a:pt x="2611852" y="89666"/>
                </a:lnTo>
                <a:lnTo>
                  <a:pt x="2660854" y="92375"/>
                </a:lnTo>
                <a:lnTo>
                  <a:pt x="2711002" y="95139"/>
                </a:lnTo>
                <a:lnTo>
                  <a:pt x="2762213" y="97955"/>
                </a:lnTo>
                <a:lnTo>
                  <a:pt x="2814403" y="100819"/>
                </a:lnTo>
                <a:lnTo>
                  <a:pt x="2867487" y="103727"/>
                </a:lnTo>
                <a:lnTo>
                  <a:pt x="2921383" y="106675"/>
                </a:lnTo>
                <a:lnTo>
                  <a:pt x="2976005" y="109658"/>
                </a:lnTo>
                <a:lnTo>
                  <a:pt x="3031271" y="112672"/>
                </a:lnTo>
                <a:lnTo>
                  <a:pt x="3087095" y="115714"/>
                </a:lnTo>
                <a:lnTo>
                  <a:pt x="3143396" y="118780"/>
                </a:lnTo>
                <a:lnTo>
                  <a:pt x="3200087" y="121864"/>
                </a:lnTo>
                <a:lnTo>
                  <a:pt x="3257087" y="124963"/>
                </a:lnTo>
                <a:lnTo>
                  <a:pt x="3314310" y="128073"/>
                </a:lnTo>
                <a:lnTo>
                  <a:pt x="3371672" y="131191"/>
                </a:lnTo>
                <a:lnTo>
                  <a:pt x="3429091" y="134310"/>
                </a:lnTo>
                <a:lnTo>
                  <a:pt x="3486482" y="137429"/>
                </a:lnTo>
                <a:lnTo>
                  <a:pt x="3543761" y="140542"/>
                </a:lnTo>
                <a:lnTo>
                  <a:pt x="3600844" y="143645"/>
                </a:lnTo>
                <a:lnTo>
                  <a:pt x="3657647" y="146735"/>
                </a:lnTo>
                <a:lnTo>
                  <a:pt x="3714087" y="149807"/>
                </a:lnTo>
                <a:lnTo>
                  <a:pt x="3770079" y="152857"/>
                </a:lnTo>
                <a:lnTo>
                  <a:pt x="3825540" y="155881"/>
                </a:lnTo>
                <a:lnTo>
                  <a:pt x="3880386" y="158875"/>
                </a:lnTo>
                <a:lnTo>
                  <a:pt x="3934533" y="161835"/>
                </a:lnTo>
                <a:lnTo>
                  <a:pt x="3987897" y="164757"/>
                </a:lnTo>
                <a:lnTo>
                  <a:pt x="4040393" y="167636"/>
                </a:lnTo>
                <a:lnTo>
                  <a:pt x="4091940" y="170469"/>
                </a:lnTo>
              </a:path>
            </a:pathLst>
          </a:custGeom>
          <a:noFill/>
          <a:ln w="25900" cap="flat" cmpd="sng">
            <a:solidFill>
              <a:srgbClr val="A85229"/>
            </a:solidFill>
            <a:prstDash val="solid"/>
            <a:round/>
            <a:headEnd type="none" w="sm" len="sm"/>
            <a:tailEnd type="none" w="sm" len="sm"/>
          </a:ln>
        </p:spPr>
      </p:sp>
      <p:sp>
        <p:nvSpPr>
          <p:cNvPr id="582" name="Google Shape;582;p64"/>
          <p:cNvSpPr/>
          <p:nvPr/>
        </p:nvSpPr>
        <p:spPr>
          <a:xfrm>
            <a:off x="7318800" y="5394240"/>
            <a:ext cx="72360" cy="7236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64"/>
          <p:cNvSpPr/>
          <p:nvPr/>
        </p:nvSpPr>
        <p:spPr>
          <a:xfrm>
            <a:off x="8263440" y="3141720"/>
            <a:ext cx="72360" cy="7236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64"/>
          <p:cNvSpPr/>
          <p:nvPr/>
        </p:nvSpPr>
        <p:spPr>
          <a:xfrm>
            <a:off x="9050040" y="2275920"/>
            <a:ext cx="72360" cy="7236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4"/>
          <p:cNvSpPr/>
          <p:nvPr/>
        </p:nvSpPr>
        <p:spPr>
          <a:xfrm>
            <a:off x="9522360" y="2311200"/>
            <a:ext cx="72360" cy="7236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4"/>
          <p:cNvSpPr/>
          <p:nvPr/>
        </p:nvSpPr>
        <p:spPr>
          <a:xfrm>
            <a:off x="7313040" y="5525640"/>
            <a:ext cx="713520" cy="17532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IN" sz="1200" b="0" i="0" u="none" strike="noStrike" cap="none">
                <a:solidFill>
                  <a:srgbClr val="FFFFFF"/>
                </a:solidFill>
                <a:latin typeface="Cambria"/>
                <a:ea typeface="Cambria"/>
                <a:cs typeface="Cambria"/>
                <a:sym typeface="Cambria"/>
              </a:rPr>
              <a:t>0	2</a:t>
            </a:r>
            <a:endParaRPr sz="1200" b="0" i="0" u="none" strike="noStrike" cap="none">
              <a:solidFill>
                <a:schemeClr val="dk1"/>
              </a:solidFill>
              <a:latin typeface="Arial"/>
              <a:ea typeface="Arial"/>
              <a:cs typeface="Arial"/>
              <a:sym typeface="Arial"/>
            </a:endParaRPr>
          </a:p>
        </p:txBody>
      </p:sp>
      <p:sp>
        <p:nvSpPr>
          <p:cNvPr id="587" name="Google Shape;587;p64"/>
          <p:cNvSpPr/>
          <p:nvPr/>
        </p:nvSpPr>
        <p:spPr>
          <a:xfrm>
            <a:off x="8572320" y="5525640"/>
            <a:ext cx="2644200" cy="17532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IN" sz="1200" b="0" i="0" u="none" strike="noStrike" cap="none">
                <a:solidFill>
                  <a:srgbClr val="FFFFFF"/>
                </a:solidFill>
                <a:latin typeface="Cambria"/>
                <a:ea typeface="Cambria"/>
                <a:cs typeface="Cambria"/>
                <a:sym typeface="Cambria"/>
              </a:rPr>
              <a:t>4	6	8	10	12</a:t>
            </a:r>
            <a:endParaRPr sz="1200" b="0" i="0" u="none" strike="noStrike" cap="none">
              <a:solidFill>
                <a:schemeClr val="dk1"/>
              </a:solidFill>
              <a:latin typeface="Arial"/>
              <a:ea typeface="Arial"/>
              <a:cs typeface="Arial"/>
              <a:sym typeface="Arial"/>
            </a:endParaRPr>
          </a:p>
        </p:txBody>
      </p:sp>
      <p:graphicFrame>
        <p:nvGraphicFramePr>
          <p:cNvPr id="588" name="Google Shape;588;p64"/>
          <p:cNvGraphicFramePr/>
          <p:nvPr/>
        </p:nvGraphicFramePr>
        <p:xfrm>
          <a:off x="7350120" y="1961280"/>
          <a:ext cx="4405275" cy="4459846"/>
        </p:xfrm>
        <a:graphic>
          <a:graphicData uri="http://schemas.openxmlformats.org/drawingml/2006/table">
            <a:tbl>
              <a:tblPr>
                <a:noFill/>
                <a:tableStyleId>{55D5658E-6383-49C3-9EBB-439EC2C1B48C}</a:tableStyleId>
              </a:tblPr>
              <a:tblGrid>
                <a:gridCol w="629275"/>
                <a:gridCol w="316075"/>
                <a:gridCol w="314275"/>
                <a:gridCol w="629275"/>
                <a:gridCol w="629275"/>
                <a:gridCol w="629275"/>
                <a:gridCol w="629275"/>
                <a:gridCol w="360000"/>
                <a:gridCol w="268550"/>
              </a:tblGrid>
              <a:tr h="3769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grid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hMerge="1">
                  <a:txBody>
                    <a:bodyPr/>
                    <a:lstStyle/>
                    <a:p>
                      <a:endParaRPr lang="en-US"/>
                    </a:p>
                  </a:txBody>
                  <a:tcPr/>
                </a:tc>
                <a:tc>
                  <a:txBody>
                    <a:bodyPr/>
                    <a:lstStyle/>
                    <a:p>
                      <a:pPr marL="387360" marR="0" lvl="0" indent="0" algn="l" rtl="0">
                        <a:lnSpc>
                          <a:spcPct val="98799"/>
                        </a:lnSpc>
                        <a:spcBef>
                          <a:spcPts val="0"/>
                        </a:spcBef>
                        <a:spcAft>
                          <a:spcPts val="0"/>
                        </a:spcAft>
                        <a:buNone/>
                      </a:pPr>
                      <a:r>
                        <a:rPr lang="en-IN" sz="2000" b="1" strike="noStrike">
                          <a:solidFill>
                            <a:srgbClr val="847968"/>
                          </a:solidFill>
                          <a:latin typeface="Cambria"/>
                          <a:ea typeface="Cambria"/>
                          <a:cs typeface="Cambria"/>
                          <a:sym typeface="Cambria"/>
                        </a:rPr>
                        <a:t>B</a:t>
                      </a:r>
                      <a:endParaRPr sz="2000" b="0" strike="noStrike">
                        <a:latin typeface="Arial"/>
                        <a:ea typeface="Arial"/>
                        <a:cs typeface="Arial"/>
                        <a:sym typeface="Arial"/>
                      </a:endParaRPr>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ctr" rtl="0">
                        <a:lnSpc>
                          <a:spcPct val="112249"/>
                        </a:lnSpc>
                        <a:spcBef>
                          <a:spcPts val="0"/>
                        </a:spcBef>
                        <a:spcAft>
                          <a:spcPts val="0"/>
                        </a:spcAft>
                        <a:buNone/>
                      </a:pPr>
                      <a:r>
                        <a:rPr lang="en-IN" sz="2000" b="1" strike="noStrike">
                          <a:solidFill>
                            <a:srgbClr val="847968"/>
                          </a:solidFill>
                          <a:latin typeface="Cambria"/>
                          <a:ea typeface="Cambria"/>
                          <a:cs typeface="Cambria"/>
                          <a:sym typeface="Cambria"/>
                        </a:rPr>
                        <a:t>C</a:t>
                      </a:r>
                      <a:endParaRPr sz="2000" b="0" strike="noStrike">
                        <a:latin typeface="Arial"/>
                        <a:ea typeface="Arial"/>
                        <a:cs typeface="Arial"/>
                        <a:sym typeface="Arial"/>
                      </a:endParaRPr>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gridSpan="2">
                  <a:txBody>
                    <a:bodyPr/>
                    <a:lstStyle/>
                    <a:p>
                      <a:pPr marL="0" marR="0" lvl="0" indent="0" algn="ctr" rtl="0">
                        <a:lnSpc>
                          <a:spcPct val="97950"/>
                        </a:lnSpc>
                        <a:spcBef>
                          <a:spcPts val="0"/>
                        </a:spcBef>
                        <a:spcAft>
                          <a:spcPts val="0"/>
                        </a:spcAft>
                        <a:buNone/>
                      </a:pPr>
                      <a:r>
                        <a:rPr lang="en-IN" sz="2000" b="1" strike="noStrike">
                          <a:solidFill>
                            <a:srgbClr val="847968"/>
                          </a:solidFill>
                          <a:latin typeface="Cambria"/>
                          <a:ea typeface="Cambria"/>
                          <a:cs typeface="Cambria"/>
                          <a:sym typeface="Cambria"/>
                        </a:rPr>
                        <a:t>D</a:t>
                      </a:r>
                      <a:endParaRPr sz="2000" b="0" strike="noStrike">
                        <a:latin typeface="Arial"/>
                        <a:ea typeface="Arial"/>
                        <a:cs typeface="Arial"/>
                        <a:sym typeface="Arial"/>
                      </a:endParaRPr>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hMerge="1">
                  <a:txBody>
                    <a:bodyPr/>
                    <a:lstStyle/>
                    <a:p>
                      <a:endParaRPr lang="en-US"/>
                    </a:p>
                  </a:txBody>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38150" cap="flat" cmpd="sng">
                      <a:solidFill>
                        <a:srgbClr val="00B050"/>
                      </a:solidFill>
                      <a:prstDash val="solid"/>
                      <a:round/>
                      <a:headEnd type="none" w="sm" len="sm"/>
                      <a:tailEnd type="none" w="sm" len="sm"/>
                    </a:lnB>
                  </a:tcPr>
                </a:tc>
                <a:tc grid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38150" cap="flat" cmpd="sng">
                      <a:solidFill>
                        <a:srgbClr val="00B05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38150" cap="flat" cmpd="sng">
                      <a:solidFill>
                        <a:srgbClr val="00B05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38150" cap="flat" cmpd="sng">
                      <a:solidFill>
                        <a:srgbClr val="00B05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38150" cap="flat" cmpd="sng">
                      <a:solidFill>
                        <a:srgbClr val="00B05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38150" cap="flat" cmpd="sng">
                      <a:solidFill>
                        <a:srgbClr val="00B050"/>
                      </a:solidFill>
                      <a:prstDash val="solid"/>
                      <a:round/>
                      <a:headEnd type="none" w="sm" len="sm"/>
                      <a:tailEnd type="none" w="sm" len="sm"/>
                    </a:lnB>
                  </a:tcPr>
                </a:tc>
                <a:tc grid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tcPr>
                </a:tc>
                <a:tc hMerge="1">
                  <a:txBody>
                    <a:bodyPr/>
                    <a:lstStyle/>
                    <a:p>
                      <a:endParaRPr lang="en-US"/>
                    </a:p>
                  </a:txBody>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38150" cap="flat" cmpd="sng">
                      <a:solidFill>
                        <a:srgbClr val="00B050"/>
                      </a:solidFill>
                      <a:prstDash val="solid"/>
                      <a:round/>
                      <a:headEnd type="none" w="sm" len="sm"/>
                      <a:tailEnd type="none" w="sm" len="sm"/>
                    </a:lnT>
                    <a:lnB w="9525" cap="flat" cmpd="sng">
                      <a:solidFill>
                        <a:srgbClr val="E7E4E0"/>
                      </a:solidFill>
                      <a:prstDash val="solid"/>
                      <a:round/>
                      <a:headEnd type="none" w="sm" len="sm"/>
                      <a:tailEnd type="none" w="sm" len="sm"/>
                    </a:lnB>
                  </a:tcPr>
                </a:tc>
                <a:tc grid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38150" cap="flat" cmpd="sng">
                      <a:solidFill>
                        <a:srgbClr val="00B050"/>
                      </a:solidFill>
                      <a:prstDash val="solid"/>
                      <a:round/>
                      <a:headEnd type="none" w="sm" len="sm"/>
                      <a:tailEnd type="none" w="sm" len="sm"/>
                    </a:lnT>
                    <a:lnB w="9525" cap="flat" cmpd="sng">
                      <a:solidFill>
                        <a:srgbClr val="E7E4E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38150" cap="flat" cmpd="sng">
                      <a:solidFill>
                        <a:srgbClr val="00B05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38150" cap="flat" cmpd="sng">
                      <a:solidFill>
                        <a:srgbClr val="00B05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38150" cap="flat" cmpd="sng">
                      <a:solidFill>
                        <a:srgbClr val="00B05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38150" cap="flat" cmpd="sng">
                      <a:solidFill>
                        <a:srgbClr val="00B05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B w="9525" cap="flat" cmpd="sng">
                      <a:solidFill>
                        <a:srgbClr val="E7E4E0"/>
                      </a:solidFill>
                      <a:prstDash val="solid"/>
                      <a:round/>
                      <a:headEnd type="none" w="sm" len="sm"/>
                      <a:tailEnd type="none" w="sm" len="sm"/>
                    </a:lnB>
                  </a:tcPr>
                </a:tc>
              </a:tr>
              <a:tr h="306350">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gridSpan="2">
                  <a:txBody>
                    <a:bodyPr/>
                    <a:lstStyle/>
                    <a:p>
                      <a:pPr marL="0" marR="0" lvl="0" indent="0" algn="ctr" rtl="0">
                        <a:lnSpc>
                          <a:spcPct val="84450"/>
                        </a:lnSpc>
                        <a:spcBef>
                          <a:spcPts val="0"/>
                        </a:spcBef>
                        <a:spcAft>
                          <a:spcPts val="0"/>
                        </a:spcAft>
                        <a:buNone/>
                      </a:pPr>
                      <a:r>
                        <a:rPr lang="en-IN" sz="2000" b="1" strike="noStrike">
                          <a:solidFill>
                            <a:srgbClr val="847968"/>
                          </a:solidFill>
                          <a:latin typeface="Cambria"/>
                          <a:ea typeface="Cambria"/>
                          <a:cs typeface="Cambria"/>
                          <a:sym typeface="Cambria"/>
                        </a:rPr>
                        <a:t>A</a:t>
                      </a:r>
                      <a:endParaRPr sz="2000" b="0" strike="noStrike">
                        <a:latin typeface="Arial"/>
                        <a:ea typeface="Arial"/>
                        <a:cs typeface="Arial"/>
                        <a:sym typeface="Arial"/>
                      </a:endParaRPr>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28075" cap="flat" cmpd="sng">
                      <a:solidFill>
                        <a:srgbClr val="0070C0"/>
                      </a:solidFill>
                      <a:prstDash val="solid"/>
                      <a:round/>
                      <a:headEnd type="none" w="sm" len="sm"/>
                      <a:tailEnd type="none" w="sm" len="sm"/>
                    </a:lnB>
                  </a:tcPr>
                </a:tc>
                <a:tc grid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tcPr>
                </a:tc>
                <a:tc hMerge="1">
                  <a:txBody>
                    <a:bodyPr/>
                    <a:lstStyle/>
                    <a:p>
                      <a:endParaRPr lang="en-US"/>
                    </a:p>
                  </a:txBody>
                  <a:tcPr/>
                </a:tc>
                <a:tc row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row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row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row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row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rowSpan="2">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28075" cap="flat" cmpd="sng">
                      <a:solidFill>
                        <a:srgbClr val="0070C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54000" cap="flat" cmpd="sng">
                      <a:solidFill>
                        <a:srgbClr val="0070C0"/>
                      </a:solidFill>
                      <a:prstDash val="solid"/>
                      <a:round/>
                      <a:headEnd type="none" w="sm" len="sm"/>
                      <a:tailEnd type="none" w="sm" len="sm"/>
                    </a:lnR>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54000" cap="flat" cmpd="sng">
                      <a:solidFill>
                        <a:srgbClr val="0070C0"/>
                      </a:solidFill>
                      <a:prstDash val="solid"/>
                      <a:round/>
                      <a:headEnd type="none" w="sm" len="sm"/>
                      <a:tailEnd type="none" w="sm" len="sm"/>
                    </a:lnL>
                    <a:lnR w="9525" cap="flat" cmpd="sng">
                      <a:solidFill>
                        <a:srgbClr val="E7E4E0"/>
                      </a:solidFill>
                      <a:prstDash val="solid"/>
                      <a:round/>
                      <a:headEnd type="none" w="sm" len="sm"/>
                      <a:tailEnd type="none" w="sm" len="sm"/>
                    </a:lnR>
                    <a:lnB w="9525" cap="flat" cmpd="sng">
                      <a:solidFill>
                        <a:srgbClr val="E7E4E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54000" cap="flat" cmpd="sng">
                      <a:solidFill>
                        <a:srgbClr val="0070C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54000" cap="flat" cmpd="sng">
                      <a:solidFill>
                        <a:srgbClr val="0070C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54000" cap="flat" cmpd="sng">
                      <a:solidFill>
                        <a:srgbClr val="0070C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54000" cap="flat" cmpd="sng">
                      <a:solidFill>
                        <a:srgbClr val="0070C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54000" cap="flat" cmpd="sng">
                      <a:solidFill>
                        <a:srgbClr val="0070C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54000" cap="flat" cmpd="sng">
                      <a:solidFill>
                        <a:srgbClr val="0070C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54000" cap="flat" cmpd="sng">
                      <a:solidFill>
                        <a:srgbClr val="0070C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54000" cap="flat" cmpd="sng">
                      <a:solidFill>
                        <a:srgbClr val="0070C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54000" cap="flat" cmpd="sng">
                      <a:solidFill>
                        <a:srgbClr val="0070C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54000" cap="flat" cmpd="sng">
                      <a:solidFill>
                        <a:srgbClr val="0070C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54000" cap="flat" cmpd="sng">
                      <a:solidFill>
                        <a:srgbClr val="0070C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54000" cap="flat" cmpd="sng">
                      <a:solidFill>
                        <a:srgbClr val="0070C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r>
            </a:tbl>
          </a:graphicData>
        </a:graphic>
      </p:graphicFrame>
      <p:sp>
        <p:nvSpPr>
          <p:cNvPr id="589" name="Google Shape;589;p64"/>
          <p:cNvSpPr/>
          <p:nvPr/>
        </p:nvSpPr>
        <p:spPr>
          <a:xfrm>
            <a:off x="11412000" y="2414880"/>
            <a:ext cx="72360" cy="7236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64"/>
          <p:cNvSpPr/>
          <p:nvPr/>
        </p:nvSpPr>
        <p:spPr>
          <a:xfrm>
            <a:off x="7120800" y="5313240"/>
            <a:ext cx="10908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0</a:t>
            </a:r>
            <a:endParaRPr sz="1200" b="0" i="0" u="none" strike="noStrike" cap="none">
              <a:solidFill>
                <a:schemeClr val="dk1"/>
              </a:solidFill>
              <a:latin typeface="Arial"/>
              <a:ea typeface="Arial"/>
              <a:cs typeface="Arial"/>
              <a:sym typeface="Arial"/>
            </a:endParaRPr>
          </a:p>
        </p:txBody>
      </p:sp>
      <p:sp>
        <p:nvSpPr>
          <p:cNvPr id="591" name="Google Shape;591;p64"/>
          <p:cNvSpPr/>
          <p:nvPr/>
        </p:nvSpPr>
        <p:spPr>
          <a:xfrm>
            <a:off x="7036920" y="4966920"/>
            <a:ext cx="1922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10</a:t>
            </a:r>
            <a:endParaRPr sz="1200" b="0" i="0" u="none" strike="noStrike" cap="none">
              <a:solidFill>
                <a:schemeClr val="dk1"/>
              </a:solidFill>
              <a:latin typeface="Arial"/>
              <a:ea typeface="Arial"/>
              <a:cs typeface="Arial"/>
              <a:sym typeface="Arial"/>
            </a:endParaRPr>
          </a:p>
        </p:txBody>
      </p:sp>
      <p:sp>
        <p:nvSpPr>
          <p:cNvPr id="592" name="Google Shape;592;p64"/>
          <p:cNvSpPr/>
          <p:nvPr/>
        </p:nvSpPr>
        <p:spPr>
          <a:xfrm>
            <a:off x="7036920" y="4620600"/>
            <a:ext cx="1922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20</a:t>
            </a:r>
            <a:endParaRPr sz="1200" b="0" i="0" u="none" strike="noStrike" cap="none">
              <a:solidFill>
                <a:schemeClr val="dk1"/>
              </a:solidFill>
              <a:latin typeface="Arial"/>
              <a:ea typeface="Arial"/>
              <a:cs typeface="Arial"/>
              <a:sym typeface="Arial"/>
            </a:endParaRPr>
          </a:p>
        </p:txBody>
      </p:sp>
      <p:sp>
        <p:nvSpPr>
          <p:cNvPr id="593" name="Google Shape;593;p64"/>
          <p:cNvSpPr/>
          <p:nvPr/>
        </p:nvSpPr>
        <p:spPr>
          <a:xfrm>
            <a:off x="7036920" y="3927600"/>
            <a:ext cx="192240" cy="5623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40</a:t>
            </a:r>
            <a:endParaRPr sz="1200" b="0" i="0" u="none" strike="noStrike" cap="none">
              <a:solidFill>
                <a:schemeClr val="dk1"/>
              </a:solidFill>
              <a:latin typeface="Arial"/>
              <a:ea typeface="Arial"/>
              <a:cs typeface="Arial"/>
              <a:sym typeface="Arial"/>
            </a:endParaRPr>
          </a:p>
          <a:p>
            <a:pPr marL="12600" marR="0" lvl="0" indent="0" algn="l" rtl="0">
              <a:lnSpc>
                <a:spcPct val="100000"/>
              </a:lnSpc>
              <a:spcBef>
                <a:spcPts val="20"/>
              </a:spcBef>
              <a:spcAft>
                <a:spcPts val="0"/>
              </a:spcAft>
              <a:buNone/>
            </a:pPr>
            <a:endParaRPr sz="1200" b="0" i="0" u="none" strike="noStrike" cap="none">
              <a:solidFill>
                <a:schemeClr val="dk1"/>
              </a:solidFill>
              <a:latin typeface="Arial"/>
              <a:ea typeface="Arial"/>
              <a:cs typeface="Arial"/>
              <a:sym typeface="Arial"/>
            </a:endParaRPr>
          </a:p>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30</a:t>
            </a:r>
            <a:endParaRPr sz="1200" b="0" i="0" u="none" strike="noStrike" cap="none">
              <a:solidFill>
                <a:schemeClr val="dk1"/>
              </a:solidFill>
              <a:latin typeface="Arial"/>
              <a:ea typeface="Arial"/>
              <a:cs typeface="Arial"/>
              <a:sym typeface="Arial"/>
            </a:endParaRPr>
          </a:p>
        </p:txBody>
      </p:sp>
      <p:sp>
        <p:nvSpPr>
          <p:cNvPr id="594" name="Google Shape;594;p64"/>
          <p:cNvSpPr/>
          <p:nvPr/>
        </p:nvSpPr>
        <p:spPr>
          <a:xfrm>
            <a:off x="7036920" y="3581280"/>
            <a:ext cx="1922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50</a:t>
            </a:r>
            <a:endParaRPr sz="1200" b="0" i="0" u="none" strike="noStrike" cap="none">
              <a:solidFill>
                <a:schemeClr val="dk1"/>
              </a:solidFill>
              <a:latin typeface="Arial"/>
              <a:ea typeface="Arial"/>
              <a:cs typeface="Arial"/>
              <a:sym typeface="Arial"/>
            </a:endParaRPr>
          </a:p>
        </p:txBody>
      </p:sp>
      <p:sp>
        <p:nvSpPr>
          <p:cNvPr id="595" name="Google Shape;595;p64"/>
          <p:cNvSpPr/>
          <p:nvPr/>
        </p:nvSpPr>
        <p:spPr>
          <a:xfrm>
            <a:off x="7036920" y="3234960"/>
            <a:ext cx="1922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60</a:t>
            </a:r>
            <a:endParaRPr sz="1200" b="0" i="0" u="none" strike="noStrike" cap="none">
              <a:solidFill>
                <a:schemeClr val="dk1"/>
              </a:solidFill>
              <a:latin typeface="Arial"/>
              <a:ea typeface="Arial"/>
              <a:cs typeface="Arial"/>
              <a:sym typeface="Arial"/>
            </a:endParaRPr>
          </a:p>
        </p:txBody>
      </p:sp>
      <p:sp>
        <p:nvSpPr>
          <p:cNvPr id="596" name="Google Shape;596;p64"/>
          <p:cNvSpPr/>
          <p:nvPr/>
        </p:nvSpPr>
        <p:spPr>
          <a:xfrm>
            <a:off x="7036920" y="2888640"/>
            <a:ext cx="1922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70</a:t>
            </a:r>
            <a:endParaRPr sz="1200" b="0" i="0" u="none" strike="noStrike" cap="none">
              <a:solidFill>
                <a:schemeClr val="dk1"/>
              </a:solidFill>
              <a:latin typeface="Arial"/>
              <a:ea typeface="Arial"/>
              <a:cs typeface="Arial"/>
              <a:sym typeface="Arial"/>
            </a:endParaRPr>
          </a:p>
        </p:txBody>
      </p:sp>
      <p:sp>
        <p:nvSpPr>
          <p:cNvPr id="597" name="Google Shape;597;p64"/>
          <p:cNvSpPr/>
          <p:nvPr/>
        </p:nvSpPr>
        <p:spPr>
          <a:xfrm>
            <a:off x="7036920" y="2541960"/>
            <a:ext cx="1922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80</a:t>
            </a:r>
            <a:endParaRPr sz="1200" b="0" i="0" u="none" strike="noStrike" cap="none">
              <a:solidFill>
                <a:schemeClr val="dk1"/>
              </a:solidFill>
              <a:latin typeface="Arial"/>
              <a:ea typeface="Arial"/>
              <a:cs typeface="Arial"/>
              <a:sym typeface="Arial"/>
            </a:endParaRPr>
          </a:p>
        </p:txBody>
      </p:sp>
      <p:sp>
        <p:nvSpPr>
          <p:cNvPr id="598" name="Google Shape;598;p64"/>
          <p:cNvSpPr/>
          <p:nvPr/>
        </p:nvSpPr>
        <p:spPr>
          <a:xfrm>
            <a:off x="7036920" y="2195640"/>
            <a:ext cx="1922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90</a:t>
            </a:r>
            <a:endParaRPr sz="1200" b="0" i="0" u="none" strike="noStrike" cap="none">
              <a:solidFill>
                <a:schemeClr val="dk1"/>
              </a:solidFill>
              <a:latin typeface="Arial"/>
              <a:ea typeface="Arial"/>
              <a:cs typeface="Arial"/>
              <a:sym typeface="Arial"/>
            </a:endParaRPr>
          </a:p>
        </p:txBody>
      </p:sp>
      <p:sp>
        <p:nvSpPr>
          <p:cNvPr id="599" name="Google Shape;599;p64"/>
          <p:cNvSpPr/>
          <p:nvPr/>
        </p:nvSpPr>
        <p:spPr>
          <a:xfrm>
            <a:off x="6952680" y="1849320"/>
            <a:ext cx="2786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100</a:t>
            </a:r>
            <a:endParaRPr sz="1200" b="0" i="0" u="none" strike="noStrike" cap="none">
              <a:solidFill>
                <a:schemeClr val="dk1"/>
              </a:solidFill>
              <a:latin typeface="Arial"/>
              <a:ea typeface="Arial"/>
              <a:cs typeface="Arial"/>
              <a:sym typeface="Arial"/>
            </a:endParaRPr>
          </a:p>
        </p:txBody>
      </p:sp>
      <p:sp>
        <p:nvSpPr>
          <p:cNvPr id="600" name="Google Shape;600;p64"/>
          <p:cNvSpPr/>
          <p:nvPr/>
        </p:nvSpPr>
        <p:spPr>
          <a:xfrm>
            <a:off x="11666160" y="5505480"/>
            <a:ext cx="1922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FFFFFF"/>
                </a:solidFill>
                <a:latin typeface="Cambria"/>
                <a:ea typeface="Cambria"/>
                <a:cs typeface="Cambria"/>
                <a:sym typeface="Cambria"/>
              </a:rPr>
              <a:t>14</a:t>
            </a:r>
            <a:endParaRPr sz="1200" b="0" i="0" u="none" strike="noStrike" cap="none">
              <a:solidFill>
                <a:schemeClr val="dk1"/>
              </a:solidFill>
              <a:latin typeface="Arial"/>
              <a:ea typeface="Arial"/>
              <a:cs typeface="Arial"/>
              <a:sym typeface="Arial"/>
            </a:endParaRPr>
          </a:p>
        </p:txBody>
      </p:sp>
      <p:sp>
        <p:nvSpPr>
          <p:cNvPr id="601" name="Google Shape;601;p64"/>
          <p:cNvSpPr/>
          <p:nvPr/>
        </p:nvSpPr>
        <p:spPr>
          <a:xfrm>
            <a:off x="6647040" y="3066120"/>
            <a:ext cx="293400" cy="1262880"/>
          </a:xfrm>
          <a:prstGeom prst="rect">
            <a:avLst/>
          </a:prstGeom>
          <a:noFill/>
          <a:ln>
            <a:noFill/>
          </a:ln>
        </p:spPr>
        <p:txBody>
          <a:bodyPr spcFirstLastPara="1" wrap="square" lIns="0" tIns="0" rIns="0" bIns="1425" anchor="t" anchorCtr="0">
            <a:noAutofit/>
          </a:bodyPr>
          <a:lstStyle/>
          <a:p>
            <a:pPr marL="12600" marR="0" lvl="0" indent="0" algn="l" rtl="0">
              <a:lnSpc>
                <a:spcPct val="100000"/>
              </a:lnSpc>
              <a:spcBef>
                <a:spcPts val="0"/>
              </a:spcBef>
              <a:spcAft>
                <a:spcPts val="0"/>
              </a:spcAft>
              <a:buNone/>
            </a:pPr>
            <a:r>
              <a:rPr lang="en-IN" sz="1800" b="0" i="0" u="none" strike="noStrike" cap="none">
                <a:solidFill>
                  <a:srgbClr val="968B7A"/>
                </a:solidFill>
                <a:latin typeface="Cambria"/>
                <a:ea typeface="Cambria"/>
                <a:cs typeface="Cambria"/>
                <a:sym typeface="Cambria"/>
              </a:rPr>
              <a:t>Stress (Mpa)</a:t>
            </a:r>
            <a:endParaRPr sz="1800" b="0" i="0" u="none" strike="noStrike" cap="none">
              <a:solidFill>
                <a:schemeClr val="dk1"/>
              </a:solidFill>
              <a:latin typeface="Arial"/>
              <a:ea typeface="Arial"/>
              <a:cs typeface="Arial"/>
              <a:sym typeface="Arial"/>
            </a:endParaRPr>
          </a:p>
        </p:txBody>
      </p:sp>
      <p:sp>
        <p:nvSpPr>
          <p:cNvPr id="602" name="Google Shape;602;p64"/>
          <p:cNvSpPr/>
          <p:nvPr/>
        </p:nvSpPr>
        <p:spPr>
          <a:xfrm>
            <a:off x="9266400" y="5858280"/>
            <a:ext cx="608400" cy="2869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800" b="0" i="0" u="none" strike="noStrike" cap="none">
                <a:solidFill>
                  <a:srgbClr val="968B7A"/>
                </a:solidFill>
                <a:latin typeface="Cambria"/>
                <a:ea typeface="Cambria"/>
                <a:cs typeface="Cambria"/>
                <a:sym typeface="Cambria"/>
              </a:rPr>
              <a:t>Strain</a:t>
            </a:r>
            <a:endParaRPr sz="1800" b="0" i="0" u="none" strike="noStrike" cap="none">
              <a:solidFill>
                <a:schemeClr val="dk1"/>
              </a:solidFill>
              <a:latin typeface="Arial"/>
              <a:ea typeface="Arial"/>
              <a:cs typeface="Arial"/>
              <a:sym typeface="Arial"/>
            </a:endParaRPr>
          </a:p>
        </p:txBody>
      </p:sp>
      <p:sp>
        <p:nvSpPr>
          <p:cNvPr id="603" name="Google Shape;603;p64"/>
          <p:cNvSpPr/>
          <p:nvPr/>
        </p:nvSpPr>
        <p:spPr>
          <a:xfrm>
            <a:off x="7976520" y="2301120"/>
            <a:ext cx="1134720" cy="3105720"/>
          </a:xfrm>
          <a:custGeom>
            <a:avLst/>
            <a:gdLst/>
            <a:ahLst/>
            <a:cxnLst/>
            <a:rect l="l" t="t" r="r" b="b"/>
            <a:pathLst>
              <a:path w="1135379" h="3106420" extrusionOk="0">
                <a:moveTo>
                  <a:pt x="0" y="3105810"/>
                </a:moveTo>
                <a:lnTo>
                  <a:pt x="1135113" y="0"/>
                </a:lnTo>
              </a:path>
            </a:pathLst>
          </a:custGeom>
          <a:noFill/>
          <a:ln w="15100" cap="rnd" cmpd="sng">
            <a:solidFill>
              <a:srgbClr val="A85229"/>
            </a:solidFill>
            <a:prstDash val="dash"/>
            <a:round/>
            <a:headEnd type="none" w="sm" len="sm"/>
            <a:tailEnd type="none" w="sm" len="sm"/>
          </a:ln>
        </p:spPr>
      </p:sp>
      <p:sp>
        <p:nvSpPr>
          <p:cNvPr id="604" name="Google Shape;604;p64"/>
          <p:cNvSpPr/>
          <p:nvPr/>
        </p:nvSpPr>
        <p:spPr>
          <a:xfrm>
            <a:off x="7369920" y="5529240"/>
            <a:ext cx="938520" cy="318240"/>
          </a:xfrm>
          <a:prstGeom prst="rect">
            <a:avLst/>
          </a:prstGeom>
          <a:solidFill>
            <a:srgbClr val="00B0F0"/>
          </a:solidFill>
          <a:ln>
            <a:noFill/>
          </a:ln>
        </p:spPr>
        <p:txBody>
          <a:bodyPr spcFirstLastPara="1" wrap="square" lIns="0" tIns="43900" rIns="0" bIns="0" anchor="t" anchorCtr="0">
            <a:noAutofit/>
          </a:bodyPr>
          <a:lstStyle/>
          <a:p>
            <a:pPr marL="122400" marR="0" lvl="0" indent="0" algn="l" rtl="0">
              <a:lnSpc>
                <a:spcPct val="100000"/>
              </a:lnSpc>
              <a:spcBef>
                <a:spcPts val="0"/>
              </a:spcBef>
              <a:spcAft>
                <a:spcPts val="0"/>
              </a:spcAft>
              <a:buNone/>
            </a:pPr>
            <a:r>
              <a:rPr lang="en-IN" sz="1800" b="1" i="0" u="none" strike="noStrike" cap="none">
                <a:solidFill>
                  <a:srgbClr val="C00000"/>
                </a:solidFill>
                <a:latin typeface="Cambria"/>
                <a:ea typeface="Cambria"/>
                <a:cs typeface="Cambria"/>
                <a:sym typeface="Cambria"/>
              </a:rPr>
              <a:t>Elastic</a:t>
            </a:r>
            <a:endParaRPr sz="1800" b="0" i="0" u="none" strike="noStrike" cap="none">
              <a:solidFill>
                <a:schemeClr val="dk1"/>
              </a:solidFill>
              <a:latin typeface="Arial"/>
              <a:ea typeface="Arial"/>
              <a:cs typeface="Arial"/>
              <a:sym typeface="Arial"/>
            </a:endParaRPr>
          </a:p>
        </p:txBody>
      </p:sp>
      <p:sp>
        <p:nvSpPr>
          <p:cNvPr id="605" name="Google Shape;605;p64"/>
          <p:cNvSpPr/>
          <p:nvPr/>
        </p:nvSpPr>
        <p:spPr>
          <a:xfrm>
            <a:off x="8308800" y="5529240"/>
            <a:ext cx="3183120" cy="313200"/>
          </a:xfrm>
          <a:prstGeom prst="rect">
            <a:avLst/>
          </a:prstGeom>
          <a:solidFill>
            <a:srgbClr val="00B050"/>
          </a:solidFill>
          <a:ln>
            <a:noFill/>
          </a:ln>
        </p:spPr>
        <p:txBody>
          <a:bodyPr spcFirstLastPara="1" wrap="square" lIns="0" tIns="38875" rIns="0" bIns="0" anchor="t" anchorCtr="0">
            <a:noAutofit/>
          </a:bodyPr>
          <a:lstStyle/>
          <a:p>
            <a:pPr marL="0" marR="0" lvl="0" indent="0" algn="ctr" rtl="0">
              <a:lnSpc>
                <a:spcPct val="100000"/>
              </a:lnSpc>
              <a:spcBef>
                <a:spcPts val="0"/>
              </a:spcBef>
              <a:spcAft>
                <a:spcPts val="0"/>
              </a:spcAft>
              <a:buNone/>
            </a:pPr>
            <a:r>
              <a:rPr lang="en-IN" sz="1800" b="1" i="0" u="none" strike="noStrike" cap="none">
                <a:solidFill>
                  <a:srgbClr val="C00000"/>
                </a:solidFill>
                <a:latin typeface="Cambria"/>
                <a:ea typeface="Cambria"/>
                <a:cs typeface="Cambria"/>
                <a:sym typeface="Cambria"/>
              </a:rPr>
              <a:t>Plastic</a:t>
            </a:r>
            <a:endParaRPr sz="1800" b="0" i="0" u="none" strike="noStrike" cap="none">
              <a:solidFill>
                <a:schemeClr val="dk1"/>
              </a:solidFill>
              <a:latin typeface="Arial"/>
              <a:ea typeface="Arial"/>
              <a:cs typeface="Arial"/>
              <a:sym typeface="Arial"/>
            </a:endParaRPr>
          </a:p>
        </p:txBody>
      </p:sp>
      <p:sp>
        <p:nvSpPr>
          <p:cNvPr id="606" name="Google Shape;606;p64"/>
          <p:cNvSpPr/>
          <p:nvPr/>
        </p:nvSpPr>
        <p:spPr>
          <a:xfrm>
            <a:off x="479160" y="2094840"/>
            <a:ext cx="5874480" cy="1704240"/>
          </a:xfrm>
          <a:prstGeom prst="rect">
            <a:avLst/>
          </a:prstGeom>
          <a:noFill/>
          <a:ln>
            <a:noFill/>
          </a:ln>
        </p:spPr>
        <p:txBody>
          <a:bodyPr spcFirstLastPara="1" wrap="square" lIns="0" tIns="12600" rIns="0" bIns="0" anchor="t" anchorCtr="0">
            <a:noAutofit/>
          </a:bodyPr>
          <a:lstStyle/>
          <a:p>
            <a:pPr marL="241200" marR="0" lvl="0" indent="-227880" algn="just"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So, it can also be defined as </a:t>
            </a:r>
            <a:r>
              <a:rPr lang="en-IN" sz="2400" b="0" i="1" u="none" strike="noStrike" cap="none">
                <a:solidFill>
                  <a:srgbClr val="C00000"/>
                </a:solidFill>
                <a:latin typeface="Cambria"/>
                <a:ea typeface="Cambria"/>
                <a:cs typeface="Cambria"/>
                <a:sym typeface="Cambria"/>
              </a:rPr>
              <a:t>the highest  stress at which the stress-strain curve is a  straight line.</a:t>
            </a: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180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ie </a:t>
            </a:r>
            <a:r>
              <a:rPr lang="en-IN" sz="2400" b="0" i="0" u="none" strike="noStrike" cap="none">
                <a:solidFill>
                  <a:srgbClr val="7030A0"/>
                </a:solidFill>
                <a:latin typeface="Cambria"/>
                <a:ea typeface="Cambria"/>
                <a:cs typeface="Cambria"/>
                <a:sym typeface="Cambria"/>
              </a:rPr>
              <a:t>stress is linearly proportional to strain</a:t>
            </a:r>
            <a:endParaRPr sz="2400" b="0" i="0" u="none" strike="noStrike" cap="none">
              <a:solidFill>
                <a:schemeClr val="dk1"/>
              </a:solidFill>
              <a:latin typeface="Arial"/>
              <a:ea typeface="Arial"/>
              <a:cs typeface="Arial"/>
              <a:sym typeface="Arial"/>
            </a:endParaRPr>
          </a:p>
        </p:txBody>
      </p:sp>
      <p:sp>
        <p:nvSpPr>
          <p:cNvPr id="607" name="Google Shape;607;p64"/>
          <p:cNvSpPr/>
          <p:nvPr/>
        </p:nvSpPr>
        <p:spPr>
          <a:xfrm>
            <a:off x="479160" y="4609440"/>
            <a:ext cx="5876280" cy="1475640"/>
          </a:xfrm>
          <a:prstGeom prst="rect">
            <a:avLst/>
          </a:prstGeom>
          <a:noFill/>
          <a:ln>
            <a:noFill/>
          </a:ln>
        </p:spPr>
        <p:txBody>
          <a:bodyPr spcFirstLastPara="1" wrap="square" lIns="0" tIns="12600" rIns="0" bIns="0" anchor="t" anchorCtr="0">
            <a:noAutofit/>
          </a:bodyPr>
          <a:lstStyle/>
          <a:p>
            <a:pPr marL="241200" marR="0" lvl="0" indent="-227880" algn="just"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Below the proportional limit, there is no  permanent deformation in a structure, ie  the object will return to its original  dimension when force is removed.</a:t>
            </a:r>
            <a:endParaRPr sz="2400" b="0" i="0" u="none" strike="noStrike" cap="none">
              <a:solidFill>
                <a:schemeClr val="dk1"/>
              </a:solidFill>
              <a:latin typeface="Arial"/>
              <a:ea typeface="Arial"/>
              <a:cs typeface="Arial"/>
              <a:sym typeface="Arial"/>
            </a:endParaRPr>
          </a:p>
        </p:txBody>
      </p:sp>
      <p:sp>
        <p:nvSpPr>
          <p:cNvPr id="608" name="Google Shape;608;p64"/>
          <p:cNvSpPr/>
          <p:nvPr/>
        </p:nvSpPr>
        <p:spPr>
          <a:xfrm>
            <a:off x="7958160" y="2866680"/>
            <a:ext cx="637920" cy="62100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4"/>
          <p:cNvSpPr/>
          <p:nvPr/>
        </p:nvSpPr>
        <p:spPr>
          <a:xfrm>
            <a:off x="8188560" y="3096720"/>
            <a:ext cx="177480" cy="160920"/>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4"/>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26</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65"/>
          <p:cNvSpPr/>
          <p:nvPr/>
        </p:nvSpPr>
        <p:spPr>
          <a:xfrm>
            <a:off x="479160" y="1187280"/>
            <a:ext cx="8165880" cy="37836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The material is elastic in nature below the proportional limit.</a:t>
            </a:r>
            <a:endParaRPr sz="2400" b="0" i="0" u="none" strike="noStrike" cap="none">
              <a:solidFill>
                <a:schemeClr val="dk1"/>
              </a:solidFill>
              <a:latin typeface="Arial"/>
              <a:ea typeface="Arial"/>
              <a:cs typeface="Arial"/>
              <a:sym typeface="Arial"/>
            </a:endParaRPr>
          </a:p>
        </p:txBody>
      </p:sp>
      <p:sp>
        <p:nvSpPr>
          <p:cNvPr id="616" name="Google Shape;616;p65"/>
          <p:cNvSpPr/>
          <p:nvPr/>
        </p:nvSpPr>
        <p:spPr>
          <a:xfrm>
            <a:off x="7355520" y="2280240"/>
            <a:ext cx="4091400" cy="3148920"/>
          </a:xfrm>
          <a:custGeom>
            <a:avLst/>
            <a:gdLst/>
            <a:ahLst/>
            <a:cxnLst/>
            <a:rect l="l" t="t" r="r" b="b"/>
            <a:pathLst>
              <a:path w="4091940" h="3149600" extrusionOk="0">
                <a:moveTo>
                  <a:pt x="0" y="3149127"/>
                </a:moveTo>
                <a:lnTo>
                  <a:pt x="19706" y="3101930"/>
                </a:lnTo>
                <a:lnTo>
                  <a:pt x="39477" y="3054170"/>
                </a:lnTo>
                <a:lnTo>
                  <a:pt x="59307" y="3005884"/>
                </a:lnTo>
                <a:lnTo>
                  <a:pt x="79193" y="2957109"/>
                </a:lnTo>
                <a:lnTo>
                  <a:pt x="99130" y="2907884"/>
                </a:lnTo>
                <a:lnTo>
                  <a:pt x="119114" y="2858244"/>
                </a:lnTo>
                <a:lnTo>
                  <a:pt x="139140" y="2808229"/>
                </a:lnTo>
                <a:lnTo>
                  <a:pt x="159205" y="2757876"/>
                </a:lnTo>
                <a:lnTo>
                  <a:pt x="179305" y="2707222"/>
                </a:lnTo>
                <a:lnTo>
                  <a:pt x="199434" y="2656305"/>
                </a:lnTo>
                <a:lnTo>
                  <a:pt x="219588" y="2605162"/>
                </a:lnTo>
                <a:lnTo>
                  <a:pt x="239764" y="2553832"/>
                </a:lnTo>
                <a:lnTo>
                  <a:pt x="259957" y="2502351"/>
                </a:lnTo>
                <a:lnTo>
                  <a:pt x="280163" y="2450757"/>
                </a:lnTo>
                <a:lnTo>
                  <a:pt x="300378" y="2399089"/>
                </a:lnTo>
                <a:lnTo>
                  <a:pt x="320596" y="2347382"/>
                </a:lnTo>
                <a:lnTo>
                  <a:pt x="340815" y="2295676"/>
                </a:lnTo>
                <a:lnTo>
                  <a:pt x="361029" y="2244007"/>
                </a:lnTo>
                <a:lnTo>
                  <a:pt x="381235" y="2192413"/>
                </a:lnTo>
                <a:lnTo>
                  <a:pt x="401428" y="2140933"/>
                </a:lnTo>
                <a:lnTo>
                  <a:pt x="421604" y="2089602"/>
                </a:lnTo>
                <a:lnTo>
                  <a:pt x="441759" y="2038459"/>
                </a:lnTo>
                <a:lnTo>
                  <a:pt x="461888" y="1987542"/>
                </a:lnTo>
                <a:lnTo>
                  <a:pt x="481987" y="1936888"/>
                </a:lnTo>
                <a:lnTo>
                  <a:pt x="502052" y="1886534"/>
                </a:lnTo>
                <a:lnTo>
                  <a:pt x="522078" y="1836519"/>
                </a:lnTo>
                <a:lnTo>
                  <a:pt x="542062" y="1786880"/>
                </a:lnTo>
                <a:lnTo>
                  <a:pt x="561999" y="1737654"/>
                </a:lnTo>
                <a:lnTo>
                  <a:pt x="581884" y="1688879"/>
                </a:lnTo>
                <a:lnTo>
                  <a:pt x="601714" y="1640592"/>
                </a:lnTo>
                <a:lnTo>
                  <a:pt x="621484" y="1592832"/>
                </a:lnTo>
                <a:lnTo>
                  <a:pt x="641191" y="1545635"/>
                </a:lnTo>
                <a:lnTo>
                  <a:pt x="660828" y="1499040"/>
                </a:lnTo>
                <a:lnTo>
                  <a:pt x="680394" y="1453083"/>
                </a:lnTo>
                <a:lnTo>
                  <a:pt x="699882" y="1407803"/>
                </a:lnTo>
                <a:lnTo>
                  <a:pt x="719289" y="1363237"/>
                </a:lnTo>
                <a:lnTo>
                  <a:pt x="738611" y="1319423"/>
                </a:lnTo>
                <a:lnTo>
                  <a:pt x="757844" y="1276398"/>
                </a:lnTo>
                <a:lnTo>
                  <a:pt x="776982" y="1234200"/>
                </a:lnTo>
                <a:lnTo>
                  <a:pt x="796022" y="1192866"/>
                </a:lnTo>
                <a:lnTo>
                  <a:pt x="814960" y="1152434"/>
                </a:lnTo>
                <a:lnTo>
                  <a:pt x="833791" y="1112942"/>
                </a:lnTo>
                <a:lnTo>
                  <a:pt x="852510" y="1074427"/>
                </a:lnTo>
                <a:lnTo>
                  <a:pt x="871115" y="1036926"/>
                </a:lnTo>
                <a:lnTo>
                  <a:pt x="889600" y="1000478"/>
                </a:lnTo>
                <a:lnTo>
                  <a:pt x="907961" y="965120"/>
                </a:lnTo>
                <a:lnTo>
                  <a:pt x="926194" y="930889"/>
                </a:lnTo>
                <a:lnTo>
                  <a:pt x="979858" y="835404"/>
                </a:lnTo>
                <a:lnTo>
                  <a:pt x="1015503" y="775950"/>
                </a:lnTo>
                <a:lnTo>
                  <a:pt x="1051188" y="719368"/>
                </a:lnTo>
                <a:lnTo>
                  <a:pt x="1086867" y="665566"/>
                </a:lnTo>
                <a:lnTo>
                  <a:pt x="1122496" y="614454"/>
                </a:lnTo>
                <a:lnTo>
                  <a:pt x="1158032" y="565938"/>
                </a:lnTo>
                <a:lnTo>
                  <a:pt x="1193430" y="519927"/>
                </a:lnTo>
                <a:lnTo>
                  <a:pt x="1228645" y="476329"/>
                </a:lnTo>
                <a:lnTo>
                  <a:pt x="1263634" y="435052"/>
                </a:lnTo>
                <a:lnTo>
                  <a:pt x="1298352" y="396004"/>
                </a:lnTo>
                <a:lnTo>
                  <a:pt x="1332755" y="359094"/>
                </a:lnTo>
                <a:lnTo>
                  <a:pt x="1366799" y="324229"/>
                </a:lnTo>
                <a:lnTo>
                  <a:pt x="1400439" y="291318"/>
                </a:lnTo>
                <a:lnTo>
                  <a:pt x="1433632" y="260268"/>
                </a:lnTo>
                <a:lnTo>
                  <a:pt x="1466333" y="230988"/>
                </a:lnTo>
                <a:lnTo>
                  <a:pt x="1498497" y="203385"/>
                </a:lnTo>
                <a:lnTo>
                  <a:pt x="1530081" y="177369"/>
                </a:lnTo>
                <a:lnTo>
                  <a:pt x="1561040" y="152846"/>
                </a:lnTo>
                <a:lnTo>
                  <a:pt x="1591331" y="129726"/>
                </a:lnTo>
                <a:lnTo>
                  <a:pt x="1649728" y="87323"/>
                </a:lnTo>
                <a:lnTo>
                  <a:pt x="1704918" y="49426"/>
                </a:lnTo>
                <a:lnTo>
                  <a:pt x="1765278" y="13676"/>
                </a:lnTo>
                <a:lnTo>
                  <a:pt x="1833595" y="0"/>
                </a:lnTo>
                <a:lnTo>
                  <a:pt x="1869120" y="2084"/>
                </a:lnTo>
                <a:lnTo>
                  <a:pt x="1906415" y="8451"/>
                </a:lnTo>
                <a:lnTo>
                  <a:pt x="1946121" y="17849"/>
                </a:lnTo>
                <a:lnTo>
                  <a:pt x="1988882" y="29029"/>
                </a:lnTo>
                <a:lnTo>
                  <a:pt x="2035343" y="40742"/>
                </a:lnTo>
                <a:lnTo>
                  <a:pt x="2086145" y="51736"/>
                </a:lnTo>
                <a:lnTo>
                  <a:pt x="2141932" y="60762"/>
                </a:lnTo>
                <a:lnTo>
                  <a:pt x="2203348" y="66570"/>
                </a:lnTo>
                <a:lnTo>
                  <a:pt x="2271179" y="70511"/>
                </a:lnTo>
                <a:lnTo>
                  <a:pt x="2346616" y="74824"/>
                </a:lnTo>
                <a:lnTo>
                  <a:pt x="2386977" y="77110"/>
                </a:lnTo>
                <a:lnTo>
                  <a:pt x="2428988" y="79476"/>
                </a:lnTo>
                <a:lnTo>
                  <a:pt x="2472565" y="81919"/>
                </a:lnTo>
                <a:lnTo>
                  <a:pt x="2517624" y="84434"/>
                </a:lnTo>
                <a:lnTo>
                  <a:pt x="2564081" y="87018"/>
                </a:lnTo>
                <a:lnTo>
                  <a:pt x="2611852" y="89666"/>
                </a:lnTo>
                <a:lnTo>
                  <a:pt x="2660854" y="92375"/>
                </a:lnTo>
                <a:lnTo>
                  <a:pt x="2711002" y="95139"/>
                </a:lnTo>
                <a:lnTo>
                  <a:pt x="2762213" y="97955"/>
                </a:lnTo>
                <a:lnTo>
                  <a:pt x="2814403" y="100819"/>
                </a:lnTo>
                <a:lnTo>
                  <a:pt x="2867487" y="103727"/>
                </a:lnTo>
                <a:lnTo>
                  <a:pt x="2921383" y="106675"/>
                </a:lnTo>
                <a:lnTo>
                  <a:pt x="2976005" y="109658"/>
                </a:lnTo>
                <a:lnTo>
                  <a:pt x="3031271" y="112672"/>
                </a:lnTo>
                <a:lnTo>
                  <a:pt x="3087095" y="115714"/>
                </a:lnTo>
                <a:lnTo>
                  <a:pt x="3143396" y="118780"/>
                </a:lnTo>
                <a:lnTo>
                  <a:pt x="3200087" y="121864"/>
                </a:lnTo>
                <a:lnTo>
                  <a:pt x="3257087" y="124963"/>
                </a:lnTo>
                <a:lnTo>
                  <a:pt x="3314310" y="128073"/>
                </a:lnTo>
                <a:lnTo>
                  <a:pt x="3371672" y="131191"/>
                </a:lnTo>
                <a:lnTo>
                  <a:pt x="3429091" y="134310"/>
                </a:lnTo>
                <a:lnTo>
                  <a:pt x="3486482" y="137429"/>
                </a:lnTo>
                <a:lnTo>
                  <a:pt x="3543761" y="140542"/>
                </a:lnTo>
                <a:lnTo>
                  <a:pt x="3600844" y="143645"/>
                </a:lnTo>
                <a:lnTo>
                  <a:pt x="3657647" y="146735"/>
                </a:lnTo>
                <a:lnTo>
                  <a:pt x="3714087" y="149807"/>
                </a:lnTo>
                <a:lnTo>
                  <a:pt x="3770079" y="152857"/>
                </a:lnTo>
                <a:lnTo>
                  <a:pt x="3825540" y="155881"/>
                </a:lnTo>
                <a:lnTo>
                  <a:pt x="3880386" y="158875"/>
                </a:lnTo>
                <a:lnTo>
                  <a:pt x="3934533" y="161835"/>
                </a:lnTo>
                <a:lnTo>
                  <a:pt x="3987897" y="164757"/>
                </a:lnTo>
                <a:lnTo>
                  <a:pt x="4040393" y="167636"/>
                </a:lnTo>
                <a:lnTo>
                  <a:pt x="4091940" y="170469"/>
                </a:lnTo>
              </a:path>
            </a:pathLst>
          </a:custGeom>
          <a:noFill/>
          <a:ln w="25900" cap="flat" cmpd="sng">
            <a:solidFill>
              <a:srgbClr val="A85229"/>
            </a:solidFill>
            <a:prstDash val="solid"/>
            <a:round/>
            <a:headEnd type="none" w="sm" len="sm"/>
            <a:tailEnd type="none" w="sm" len="sm"/>
          </a:ln>
        </p:spPr>
      </p:sp>
      <p:sp>
        <p:nvSpPr>
          <p:cNvPr id="617" name="Google Shape;617;p65"/>
          <p:cNvSpPr/>
          <p:nvPr/>
        </p:nvSpPr>
        <p:spPr>
          <a:xfrm>
            <a:off x="7318800" y="5394240"/>
            <a:ext cx="72360" cy="7236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5"/>
          <p:cNvSpPr/>
          <p:nvPr/>
        </p:nvSpPr>
        <p:spPr>
          <a:xfrm>
            <a:off x="8263440" y="3141720"/>
            <a:ext cx="72360" cy="7236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5"/>
          <p:cNvSpPr/>
          <p:nvPr/>
        </p:nvSpPr>
        <p:spPr>
          <a:xfrm>
            <a:off x="9050040" y="2275920"/>
            <a:ext cx="72360" cy="7236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5"/>
          <p:cNvSpPr/>
          <p:nvPr/>
        </p:nvSpPr>
        <p:spPr>
          <a:xfrm>
            <a:off x="9522360" y="2311200"/>
            <a:ext cx="72360" cy="7236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5"/>
          <p:cNvSpPr/>
          <p:nvPr/>
        </p:nvSpPr>
        <p:spPr>
          <a:xfrm>
            <a:off x="7313040" y="5525640"/>
            <a:ext cx="713520" cy="17532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IN" sz="1200" b="0" i="0" u="none" strike="noStrike" cap="none">
                <a:solidFill>
                  <a:srgbClr val="FFFFFF"/>
                </a:solidFill>
                <a:latin typeface="Cambria"/>
                <a:ea typeface="Cambria"/>
                <a:cs typeface="Cambria"/>
                <a:sym typeface="Cambria"/>
              </a:rPr>
              <a:t>0	2</a:t>
            </a:r>
            <a:endParaRPr sz="1200" b="0" i="0" u="none" strike="noStrike" cap="none">
              <a:solidFill>
                <a:schemeClr val="dk1"/>
              </a:solidFill>
              <a:latin typeface="Arial"/>
              <a:ea typeface="Arial"/>
              <a:cs typeface="Arial"/>
              <a:sym typeface="Arial"/>
            </a:endParaRPr>
          </a:p>
        </p:txBody>
      </p:sp>
      <p:sp>
        <p:nvSpPr>
          <p:cNvPr id="622" name="Google Shape;622;p65"/>
          <p:cNvSpPr/>
          <p:nvPr/>
        </p:nvSpPr>
        <p:spPr>
          <a:xfrm>
            <a:off x="8572320" y="5525640"/>
            <a:ext cx="2644200" cy="17532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IN" sz="1200" b="0" i="0" u="none" strike="noStrike" cap="none">
                <a:solidFill>
                  <a:srgbClr val="FFFFFF"/>
                </a:solidFill>
                <a:latin typeface="Cambria"/>
                <a:ea typeface="Cambria"/>
                <a:cs typeface="Cambria"/>
                <a:sym typeface="Cambria"/>
              </a:rPr>
              <a:t>4	6	8	10	12</a:t>
            </a:r>
            <a:endParaRPr sz="1200" b="0" i="0" u="none" strike="noStrike" cap="none">
              <a:solidFill>
                <a:schemeClr val="dk1"/>
              </a:solidFill>
              <a:latin typeface="Arial"/>
              <a:ea typeface="Arial"/>
              <a:cs typeface="Arial"/>
              <a:sym typeface="Arial"/>
            </a:endParaRPr>
          </a:p>
        </p:txBody>
      </p:sp>
      <p:graphicFrame>
        <p:nvGraphicFramePr>
          <p:cNvPr id="623" name="Google Shape;623;p65"/>
          <p:cNvGraphicFramePr/>
          <p:nvPr/>
        </p:nvGraphicFramePr>
        <p:xfrm>
          <a:off x="7350120" y="1961280"/>
          <a:ext cx="4405275" cy="4459846"/>
        </p:xfrm>
        <a:graphic>
          <a:graphicData uri="http://schemas.openxmlformats.org/drawingml/2006/table">
            <a:tbl>
              <a:tblPr>
                <a:noFill/>
                <a:tableStyleId>{55D5658E-6383-49C3-9EBB-439EC2C1B48C}</a:tableStyleId>
              </a:tblPr>
              <a:tblGrid>
                <a:gridCol w="629275"/>
                <a:gridCol w="316075"/>
                <a:gridCol w="314275"/>
                <a:gridCol w="629275"/>
                <a:gridCol w="629275"/>
                <a:gridCol w="629275"/>
                <a:gridCol w="629275"/>
                <a:gridCol w="360000"/>
                <a:gridCol w="268550"/>
              </a:tblGrid>
              <a:tr h="3769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grid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hMerge="1">
                  <a:txBody>
                    <a:bodyPr/>
                    <a:lstStyle/>
                    <a:p>
                      <a:endParaRPr lang="en-US"/>
                    </a:p>
                  </a:txBody>
                  <a:tcPr/>
                </a:tc>
                <a:tc>
                  <a:txBody>
                    <a:bodyPr/>
                    <a:lstStyle/>
                    <a:p>
                      <a:pPr marL="387360" marR="0" lvl="0" indent="0" algn="l" rtl="0">
                        <a:lnSpc>
                          <a:spcPct val="98799"/>
                        </a:lnSpc>
                        <a:spcBef>
                          <a:spcPts val="0"/>
                        </a:spcBef>
                        <a:spcAft>
                          <a:spcPts val="0"/>
                        </a:spcAft>
                        <a:buNone/>
                      </a:pPr>
                      <a:r>
                        <a:rPr lang="en-IN" sz="2000" b="1" strike="noStrike">
                          <a:solidFill>
                            <a:srgbClr val="847968"/>
                          </a:solidFill>
                          <a:latin typeface="Cambria"/>
                          <a:ea typeface="Cambria"/>
                          <a:cs typeface="Cambria"/>
                          <a:sym typeface="Cambria"/>
                        </a:rPr>
                        <a:t>B</a:t>
                      </a:r>
                      <a:endParaRPr sz="2000" b="0" strike="noStrike">
                        <a:latin typeface="Arial"/>
                        <a:ea typeface="Arial"/>
                        <a:cs typeface="Arial"/>
                        <a:sym typeface="Arial"/>
                      </a:endParaRPr>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ctr" rtl="0">
                        <a:lnSpc>
                          <a:spcPct val="112249"/>
                        </a:lnSpc>
                        <a:spcBef>
                          <a:spcPts val="0"/>
                        </a:spcBef>
                        <a:spcAft>
                          <a:spcPts val="0"/>
                        </a:spcAft>
                        <a:buNone/>
                      </a:pPr>
                      <a:r>
                        <a:rPr lang="en-IN" sz="2000" b="1" strike="noStrike">
                          <a:solidFill>
                            <a:srgbClr val="847968"/>
                          </a:solidFill>
                          <a:latin typeface="Cambria"/>
                          <a:ea typeface="Cambria"/>
                          <a:cs typeface="Cambria"/>
                          <a:sym typeface="Cambria"/>
                        </a:rPr>
                        <a:t>C</a:t>
                      </a:r>
                      <a:endParaRPr sz="2000" b="0" strike="noStrike">
                        <a:latin typeface="Arial"/>
                        <a:ea typeface="Arial"/>
                        <a:cs typeface="Arial"/>
                        <a:sym typeface="Arial"/>
                      </a:endParaRPr>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gridSpan="2">
                  <a:txBody>
                    <a:bodyPr/>
                    <a:lstStyle/>
                    <a:p>
                      <a:pPr marL="0" marR="0" lvl="0" indent="0" algn="ctr" rtl="0">
                        <a:lnSpc>
                          <a:spcPct val="97950"/>
                        </a:lnSpc>
                        <a:spcBef>
                          <a:spcPts val="0"/>
                        </a:spcBef>
                        <a:spcAft>
                          <a:spcPts val="0"/>
                        </a:spcAft>
                        <a:buNone/>
                      </a:pPr>
                      <a:r>
                        <a:rPr lang="en-IN" sz="2000" b="1" strike="noStrike">
                          <a:solidFill>
                            <a:srgbClr val="847968"/>
                          </a:solidFill>
                          <a:latin typeface="Cambria"/>
                          <a:ea typeface="Cambria"/>
                          <a:cs typeface="Cambria"/>
                          <a:sym typeface="Cambria"/>
                        </a:rPr>
                        <a:t>D</a:t>
                      </a:r>
                      <a:endParaRPr sz="2000" b="0" strike="noStrike">
                        <a:latin typeface="Arial"/>
                        <a:ea typeface="Arial"/>
                        <a:cs typeface="Arial"/>
                        <a:sym typeface="Arial"/>
                      </a:endParaRPr>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hMerge="1">
                  <a:txBody>
                    <a:bodyPr/>
                    <a:lstStyle/>
                    <a:p>
                      <a:endParaRPr lang="en-US"/>
                    </a:p>
                  </a:txBody>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38150" cap="flat" cmpd="sng">
                      <a:solidFill>
                        <a:srgbClr val="00B050"/>
                      </a:solidFill>
                      <a:prstDash val="solid"/>
                      <a:round/>
                      <a:headEnd type="none" w="sm" len="sm"/>
                      <a:tailEnd type="none" w="sm" len="sm"/>
                    </a:lnB>
                  </a:tcPr>
                </a:tc>
                <a:tc grid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38150" cap="flat" cmpd="sng">
                      <a:solidFill>
                        <a:srgbClr val="00B05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38150" cap="flat" cmpd="sng">
                      <a:solidFill>
                        <a:srgbClr val="00B05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38150" cap="flat" cmpd="sng">
                      <a:solidFill>
                        <a:srgbClr val="00B05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38150" cap="flat" cmpd="sng">
                      <a:solidFill>
                        <a:srgbClr val="00B05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38150" cap="flat" cmpd="sng">
                      <a:solidFill>
                        <a:srgbClr val="00B050"/>
                      </a:solidFill>
                      <a:prstDash val="solid"/>
                      <a:round/>
                      <a:headEnd type="none" w="sm" len="sm"/>
                      <a:tailEnd type="none" w="sm" len="sm"/>
                    </a:lnB>
                  </a:tcPr>
                </a:tc>
                <a:tc grid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tcPr>
                </a:tc>
                <a:tc hMerge="1">
                  <a:txBody>
                    <a:bodyPr/>
                    <a:lstStyle/>
                    <a:p>
                      <a:endParaRPr lang="en-US"/>
                    </a:p>
                  </a:txBody>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38150" cap="flat" cmpd="sng">
                      <a:solidFill>
                        <a:srgbClr val="00B050"/>
                      </a:solidFill>
                      <a:prstDash val="solid"/>
                      <a:round/>
                      <a:headEnd type="none" w="sm" len="sm"/>
                      <a:tailEnd type="none" w="sm" len="sm"/>
                    </a:lnT>
                    <a:lnB w="9525" cap="flat" cmpd="sng">
                      <a:solidFill>
                        <a:srgbClr val="E7E4E0"/>
                      </a:solidFill>
                      <a:prstDash val="solid"/>
                      <a:round/>
                      <a:headEnd type="none" w="sm" len="sm"/>
                      <a:tailEnd type="none" w="sm" len="sm"/>
                    </a:lnB>
                  </a:tcPr>
                </a:tc>
                <a:tc grid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38150" cap="flat" cmpd="sng">
                      <a:solidFill>
                        <a:srgbClr val="00B050"/>
                      </a:solidFill>
                      <a:prstDash val="solid"/>
                      <a:round/>
                      <a:headEnd type="none" w="sm" len="sm"/>
                      <a:tailEnd type="none" w="sm" len="sm"/>
                    </a:lnT>
                    <a:lnB w="9525" cap="flat" cmpd="sng">
                      <a:solidFill>
                        <a:srgbClr val="E7E4E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38150" cap="flat" cmpd="sng">
                      <a:solidFill>
                        <a:srgbClr val="00B05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38150" cap="flat" cmpd="sng">
                      <a:solidFill>
                        <a:srgbClr val="00B05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38150" cap="flat" cmpd="sng">
                      <a:solidFill>
                        <a:srgbClr val="00B05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38150" cap="flat" cmpd="sng">
                      <a:solidFill>
                        <a:srgbClr val="00B05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B w="9525" cap="flat" cmpd="sng">
                      <a:solidFill>
                        <a:srgbClr val="E7E4E0"/>
                      </a:solidFill>
                      <a:prstDash val="solid"/>
                      <a:round/>
                      <a:headEnd type="none" w="sm" len="sm"/>
                      <a:tailEnd type="none" w="sm" len="sm"/>
                    </a:lnB>
                  </a:tcPr>
                </a:tc>
              </a:tr>
              <a:tr h="306350">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gridSpan="2">
                  <a:txBody>
                    <a:bodyPr/>
                    <a:lstStyle/>
                    <a:p>
                      <a:pPr marL="0" marR="0" lvl="0" indent="0" algn="ctr" rtl="0">
                        <a:lnSpc>
                          <a:spcPct val="84450"/>
                        </a:lnSpc>
                        <a:spcBef>
                          <a:spcPts val="0"/>
                        </a:spcBef>
                        <a:spcAft>
                          <a:spcPts val="0"/>
                        </a:spcAft>
                        <a:buNone/>
                      </a:pPr>
                      <a:r>
                        <a:rPr lang="en-IN" sz="2000" b="1" strike="noStrike">
                          <a:solidFill>
                            <a:srgbClr val="847968"/>
                          </a:solidFill>
                          <a:latin typeface="Cambria"/>
                          <a:ea typeface="Cambria"/>
                          <a:cs typeface="Cambria"/>
                          <a:sym typeface="Cambria"/>
                        </a:rPr>
                        <a:t>A</a:t>
                      </a:r>
                      <a:endParaRPr sz="2000" b="0" strike="noStrike">
                        <a:latin typeface="Arial"/>
                        <a:ea typeface="Arial"/>
                        <a:cs typeface="Arial"/>
                        <a:sym typeface="Arial"/>
                      </a:endParaRPr>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28075" cap="flat" cmpd="sng">
                      <a:solidFill>
                        <a:srgbClr val="0070C0"/>
                      </a:solidFill>
                      <a:prstDash val="solid"/>
                      <a:round/>
                      <a:headEnd type="none" w="sm" len="sm"/>
                      <a:tailEnd type="none" w="sm" len="sm"/>
                    </a:lnB>
                  </a:tcPr>
                </a:tc>
                <a:tc grid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tcPr>
                </a:tc>
                <a:tc hMerge="1">
                  <a:txBody>
                    <a:bodyPr/>
                    <a:lstStyle/>
                    <a:p>
                      <a:endParaRPr lang="en-US"/>
                    </a:p>
                  </a:txBody>
                  <a:tcPr/>
                </a:tc>
                <a:tc row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row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row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row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rowSpan="2">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rowSpan="2">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28075" cap="flat" cmpd="sng">
                      <a:solidFill>
                        <a:srgbClr val="0070C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54000" cap="flat" cmpd="sng">
                      <a:solidFill>
                        <a:srgbClr val="0070C0"/>
                      </a:solidFill>
                      <a:prstDash val="solid"/>
                      <a:round/>
                      <a:headEnd type="none" w="sm" len="sm"/>
                      <a:tailEnd type="none" w="sm" len="sm"/>
                    </a:lnR>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54000" cap="flat" cmpd="sng">
                      <a:solidFill>
                        <a:srgbClr val="0070C0"/>
                      </a:solidFill>
                      <a:prstDash val="solid"/>
                      <a:round/>
                      <a:headEnd type="none" w="sm" len="sm"/>
                      <a:tailEnd type="none" w="sm" len="sm"/>
                    </a:lnL>
                    <a:lnR w="9525" cap="flat" cmpd="sng">
                      <a:solidFill>
                        <a:srgbClr val="E7E4E0"/>
                      </a:solidFill>
                      <a:prstDash val="solid"/>
                      <a:round/>
                      <a:headEnd type="none" w="sm" len="sm"/>
                      <a:tailEnd type="none" w="sm" len="sm"/>
                    </a:lnR>
                    <a:lnB w="9525" cap="flat" cmpd="sng">
                      <a:solidFill>
                        <a:srgbClr val="E7E4E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54000" cap="flat" cmpd="sng">
                      <a:solidFill>
                        <a:srgbClr val="0070C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54000" cap="flat" cmpd="sng">
                      <a:solidFill>
                        <a:srgbClr val="0070C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54000" cap="flat" cmpd="sng">
                      <a:solidFill>
                        <a:srgbClr val="0070C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54000" cap="flat" cmpd="sng">
                      <a:solidFill>
                        <a:srgbClr val="0070C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54000" cap="flat" cmpd="sng">
                      <a:solidFill>
                        <a:srgbClr val="0070C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54000" cap="flat" cmpd="sng">
                      <a:solidFill>
                        <a:srgbClr val="0070C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54000" cap="flat" cmpd="sng">
                      <a:solidFill>
                        <a:srgbClr val="0070C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54000" cap="flat" cmpd="sng">
                      <a:solidFill>
                        <a:srgbClr val="0070C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54000" cap="flat" cmpd="sng">
                      <a:solidFill>
                        <a:srgbClr val="0070C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54000" cap="flat" cmpd="sng">
                      <a:solidFill>
                        <a:srgbClr val="0070C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E7E4E0"/>
                      </a:solidFill>
                      <a:prstDash val="solid"/>
                      <a:round/>
                      <a:headEnd type="none" w="sm" len="sm"/>
                      <a:tailEnd type="none" w="sm" len="sm"/>
                    </a:lnB>
                  </a:tcPr>
                </a:tc>
              </a:tr>
              <a:tr h="366125">
                <a:tc>
                  <a:txBody>
                    <a:bodyPr/>
                    <a:lstStyle/>
                    <a:p>
                      <a:pPr marL="0" marR="0" lvl="0" indent="0" algn="l" rtl="0">
                        <a:spcBef>
                          <a:spcPts val="0"/>
                        </a:spcBef>
                        <a:spcAft>
                          <a:spcPts val="0"/>
                        </a:spcAft>
                        <a:buNone/>
                      </a:pPr>
                      <a:endParaRPr sz="1800"/>
                    </a:p>
                  </a:txBody>
                  <a:tcPr marL="91450" marR="91450" marT="45725" marB="45725">
                    <a:lnL w="9525" cap="flat" cmpd="sng">
                      <a:solidFill>
                        <a:srgbClr val="D7D2CC"/>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54000" cap="flat" cmpd="sng">
                      <a:solidFill>
                        <a:srgbClr val="0070C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54000" cap="flat" cmpd="sng">
                      <a:solidFill>
                        <a:srgbClr val="0070C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E7E4E0"/>
                      </a:solidFill>
                      <a:prstDash val="solid"/>
                      <a:round/>
                      <a:headEnd type="none" w="sm" len="sm"/>
                      <a:tailEnd type="none" w="sm" len="sm"/>
                    </a:lnL>
                    <a:lnR w="28075" cap="flat" cmpd="sng">
                      <a:solidFill>
                        <a:srgbClr val="00B05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28075" cap="flat" cmpd="sng">
                      <a:solidFill>
                        <a:srgbClr val="00B050"/>
                      </a:solidFill>
                      <a:prstDash val="solid"/>
                      <a:round/>
                      <a:headEnd type="none" w="sm" len="sm"/>
                      <a:tailEnd type="none" w="sm" len="sm"/>
                    </a:lnL>
                    <a:lnR w="9525" cap="flat" cmpd="sng">
                      <a:solidFill>
                        <a:srgbClr val="E7E4E0"/>
                      </a:solidFill>
                      <a:prstDash val="solid"/>
                      <a:round/>
                      <a:headEnd type="none" w="sm" len="sm"/>
                      <a:tailEnd type="none" w="sm" len="sm"/>
                    </a:lnR>
                    <a:lnT w="9525" cap="flat" cmpd="sng">
                      <a:solidFill>
                        <a:srgbClr val="E7E4E0"/>
                      </a:solidFill>
                      <a:prstDash val="solid"/>
                      <a:round/>
                      <a:headEnd type="none" w="sm" len="sm"/>
                      <a:tailEnd type="none" w="sm" len="sm"/>
                    </a:lnT>
                    <a:lnB w="9525" cap="flat" cmpd="sng">
                      <a:solidFill>
                        <a:srgbClr val="D7D2CC"/>
                      </a:solidFill>
                      <a:prstDash val="solid"/>
                      <a:round/>
                      <a:headEnd type="none" w="sm" len="sm"/>
                      <a:tailEnd type="none" w="sm" len="sm"/>
                    </a:lnB>
                  </a:tcPr>
                </a:tc>
              </a:tr>
            </a:tbl>
          </a:graphicData>
        </a:graphic>
      </p:graphicFrame>
      <p:sp>
        <p:nvSpPr>
          <p:cNvPr id="624" name="Google Shape;624;p65"/>
          <p:cNvSpPr/>
          <p:nvPr/>
        </p:nvSpPr>
        <p:spPr>
          <a:xfrm>
            <a:off x="11412000" y="2414880"/>
            <a:ext cx="72360" cy="7236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5"/>
          <p:cNvSpPr/>
          <p:nvPr/>
        </p:nvSpPr>
        <p:spPr>
          <a:xfrm>
            <a:off x="7036920" y="4274280"/>
            <a:ext cx="193680" cy="129816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30</a:t>
            </a:r>
            <a:endParaRPr sz="1200" b="0" i="0" u="none" strike="noStrike" cap="none">
              <a:solidFill>
                <a:schemeClr val="dk1"/>
              </a:solidFill>
              <a:latin typeface="Arial"/>
              <a:ea typeface="Arial"/>
              <a:cs typeface="Arial"/>
              <a:sym typeface="Arial"/>
            </a:endParaRPr>
          </a:p>
          <a:p>
            <a:pPr marL="12600" marR="0" lvl="0" indent="0" algn="l" rtl="0">
              <a:lnSpc>
                <a:spcPct val="100000"/>
              </a:lnSpc>
              <a:spcBef>
                <a:spcPts val="20"/>
              </a:spcBef>
              <a:spcAft>
                <a:spcPts val="0"/>
              </a:spcAft>
              <a:buNone/>
            </a:pPr>
            <a:endParaRPr sz="1200" b="0" i="0" u="none" strike="noStrike" cap="none">
              <a:solidFill>
                <a:schemeClr val="dk1"/>
              </a:solidFill>
              <a:latin typeface="Arial"/>
              <a:ea typeface="Arial"/>
              <a:cs typeface="Arial"/>
              <a:sym typeface="Arial"/>
            </a:endParaRPr>
          </a:p>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20</a:t>
            </a:r>
            <a:endParaRPr sz="1200" b="0" i="0" u="none" strike="noStrike" cap="none">
              <a:solidFill>
                <a:schemeClr val="dk1"/>
              </a:solidFill>
              <a:latin typeface="Arial"/>
              <a:ea typeface="Arial"/>
              <a:cs typeface="Arial"/>
              <a:sym typeface="Arial"/>
            </a:endParaRPr>
          </a:p>
          <a:p>
            <a:pPr marL="12600" marR="0" lvl="0" indent="0" algn="l" rtl="0">
              <a:lnSpc>
                <a:spcPct val="100000"/>
              </a:lnSpc>
              <a:spcBef>
                <a:spcPts val="26"/>
              </a:spcBef>
              <a:spcAft>
                <a:spcPts val="0"/>
              </a:spcAft>
              <a:buNone/>
            </a:pPr>
            <a:endParaRPr sz="1200" b="0" i="0" u="none" strike="noStrike" cap="none">
              <a:solidFill>
                <a:schemeClr val="dk1"/>
              </a:solidFill>
              <a:latin typeface="Arial"/>
              <a:ea typeface="Arial"/>
              <a:cs typeface="Arial"/>
              <a:sym typeface="Arial"/>
            </a:endParaRPr>
          </a:p>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10</a:t>
            </a:r>
            <a:endParaRPr sz="1200" b="0" i="0" u="none" strike="noStrike" cap="none">
              <a:solidFill>
                <a:schemeClr val="dk1"/>
              </a:solidFill>
              <a:latin typeface="Arial"/>
              <a:ea typeface="Arial"/>
              <a:cs typeface="Arial"/>
              <a:sym typeface="Arial"/>
            </a:endParaRPr>
          </a:p>
          <a:p>
            <a:pPr marL="12600" marR="0" lvl="0" indent="0" algn="l" rtl="0">
              <a:lnSpc>
                <a:spcPct val="100000"/>
              </a:lnSpc>
              <a:spcBef>
                <a:spcPts val="20"/>
              </a:spcBef>
              <a:spcAft>
                <a:spcPts val="0"/>
              </a:spcAft>
              <a:buNone/>
            </a:pPr>
            <a:endParaRPr sz="1200" b="0" i="0" u="none" strike="noStrike" cap="none">
              <a:solidFill>
                <a:schemeClr val="dk1"/>
              </a:solidFill>
              <a:latin typeface="Arial"/>
              <a:ea typeface="Arial"/>
              <a:cs typeface="Arial"/>
              <a:sym typeface="Arial"/>
            </a:endParaRPr>
          </a:p>
          <a:p>
            <a:pPr marL="9648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0</a:t>
            </a:r>
            <a:endParaRPr sz="1200" b="0" i="0" u="none" strike="noStrike" cap="none">
              <a:solidFill>
                <a:schemeClr val="dk1"/>
              </a:solidFill>
              <a:latin typeface="Arial"/>
              <a:ea typeface="Arial"/>
              <a:cs typeface="Arial"/>
              <a:sym typeface="Arial"/>
            </a:endParaRPr>
          </a:p>
        </p:txBody>
      </p:sp>
      <p:sp>
        <p:nvSpPr>
          <p:cNvPr id="626" name="Google Shape;626;p65"/>
          <p:cNvSpPr/>
          <p:nvPr/>
        </p:nvSpPr>
        <p:spPr>
          <a:xfrm>
            <a:off x="7036920" y="3927600"/>
            <a:ext cx="1922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40</a:t>
            </a:r>
            <a:endParaRPr sz="1200" b="0" i="0" u="none" strike="noStrike" cap="none">
              <a:solidFill>
                <a:schemeClr val="dk1"/>
              </a:solidFill>
              <a:latin typeface="Arial"/>
              <a:ea typeface="Arial"/>
              <a:cs typeface="Arial"/>
              <a:sym typeface="Arial"/>
            </a:endParaRPr>
          </a:p>
        </p:txBody>
      </p:sp>
      <p:sp>
        <p:nvSpPr>
          <p:cNvPr id="627" name="Google Shape;627;p65"/>
          <p:cNvSpPr/>
          <p:nvPr/>
        </p:nvSpPr>
        <p:spPr>
          <a:xfrm>
            <a:off x="7036920" y="3581280"/>
            <a:ext cx="1922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50</a:t>
            </a:r>
            <a:endParaRPr sz="1200" b="0" i="0" u="none" strike="noStrike" cap="none">
              <a:solidFill>
                <a:schemeClr val="dk1"/>
              </a:solidFill>
              <a:latin typeface="Arial"/>
              <a:ea typeface="Arial"/>
              <a:cs typeface="Arial"/>
              <a:sym typeface="Arial"/>
            </a:endParaRPr>
          </a:p>
        </p:txBody>
      </p:sp>
      <p:sp>
        <p:nvSpPr>
          <p:cNvPr id="628" name="Google Shape;628;p65"/>
          <p:cNvSpPr/>
          <p:nvPr/>
        </p:nvSpPr>
        <p:spPr>
          <a:xfrm>
            <a:off x="7036920" y="3234960"/>
            <a:ext cx="1922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60</a:t>
            </a:r>
            <a:endParaRPr sz="1200" b="0" i="0" u="none" strike="noStrike" cap="none">
              <a:solidFill>
                <a:schemeClr val="dk1"/>
              </a:solidFill>
              <a:latin typeface="Arial"/>
              <a:ea typeface="Arial"/>
              <a:cs typeface="Arial"/>
              <a:sym typeface="Arial"/>
            </a:endParaRPr>
          </a:p>
        </p:txBody>
      </p:sp>
      <p:sp>
        <p:nvSpPr>
          <p:cNvPr id="629" name="Google Shape;629;p65"/>
          <p:cNvSpPr/>
          <p:nvPr/>
        </p:nvSpPr>
        <p:spPr>
          <a:xfrm>
            <a:off x="7036920" y="2888640"/>
            <a:ext cx="1922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70</a:t>
            </a:r>
            <a:endParaRPr sz="1200" b="0" i="0" u="none" strike="noStrike" cap="none">
              <a:solidFill>
                <a:schemeClr val="dk1"/>
              </a:solidFill>
              <a:latin typeface="Arial"/>
              <a:ea typeface="Arial"/>
              <a:cs typeface="Arial"/>
              <a:sym typeface="Arial"/>
            </a:endParaRPr>
          </a:p>
        </p:txBody>
      </p:sp>
      <p:sp>
        <p:nvSpPr>
          <p:cNvPr id="630" name="Google Shape;630;p65"/>
          <p:cNvSpPr/>
          <p:nvPr/>
        </p:nvSpPr>
        <p:spPr>
          <a:xfrm>
            <a:off x="6952680" y="1849320"/>
            <a:ext cx="278640" cy="9306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100</a:t>
            </a:r>
            <a:endParaRPr sz="1200" b="0" i="0" u="none" strike="noStrike" cap="none">
              <a:solidFill>
                <a:schemeClr val="dk1"/>
              </a:solidFill>
              <a:latin typeface="Arial"/>
              <a:ea typeface="Arial"/>
              <a:cs typeface="Arial"/>
              <a:sym typeface="Arial"/>
            </a:endParaRPr>
          </a:p>
          <a:p>
            <a:pPr marL="12600" marR="0" lvl="0" indent="0" algn="l" rtl="0">
              <a:lnSpc>
                <a:spcPct val="100000"/>
              </a:lnSpc>
              <a:spcBef>
                <a:spcPts val="20"/>
              </a:spcBef>
              <a:spcAft>
                <a:spcPts val="0"/>
              </a:spcAft>
              <a:buNone/>
            </a:pPr>
            <a:endParaRPr sz="1200" b="0" i="0" u="none" strike="noStrike" cap="none">
              <a:solidFill>
                <a:schemeClr val="dk1"/>
              </a:solidFill>
              <a:latin typeface="Arial"/>
              <a:ea typeface="Arial"/>
              <a:cs typeface="Arial"/>
              <a:sym typeface="Arial"/>
            </a:endParaRPr>
          </a:p>
          <a:p>
            <a:pPr marL="96480" marR="0" lvl="0" indent="0" algn="l" rtl="0">
              <a:lnSpc>
                <a:spcPct val="100000"/>
              </a:lnSpc>
              <a:spcBef>
                <a:spcPts val="0"/>
              </a:spcBef>
              <a:spcAft>
                <a:spcPts val="0"/>
              </a:spcAft>
              <a:buNone/>
            </a:pPr>
            <a:r>
              <a:rPr lang="en-IN" sz="1200" b="0" i="0" u="none" strike="noStrike" cap="none">
                <a:solidFill>
                  <a:srgbClr val="968B7A"/>
                </a:solidFill>
                <a:latin typeface="Cambria"/>
                <a:ea typeface="Cambria"/>
                <a:cs typeface="Cambria"/>
                <a:sym typeface="Cambria"/>
              </a:rPr>
              <a:t>90</a:t>
            </a:r>
            <a:endParaRPr sz="1200" b="0" i="0" u="none" strike="noStrike" cap="none">
              <a:solidFill>
                <a:schemeClr val="dk1"/>
              </a:solidFill>
              <a:latin typeface="Arial"/>
              <a:ea typeface="Arial"/>
              <a:cs typeface="Arial"/>
              <a:sym typeface="Arial"/>
            </a:endParaRPr>
          </a:p>
          <a:p>
            <a:pPr marL="96480" marR="0" lvl="0" indent="0" algn="l" rtl="0">
              <a:lnSpc>
                <a:spcPct val="100000"/>
              </a:lnSpc>
              <a:spcBef>
                <a:spcPts val="20"/>
              </a:spcBef>
              <a:spcAft>
                <a:spcPts val="0"/>
              </a:spcAft>
              <a:buNone/>
            </a:pPr>
            <a:endParaRPr sz="1200" b="0" i="0" u="none" strike="noStrike" cap="none">
              <a:solidFill>
                <a:schemeClr val="dk1"/>
              </a:solidFill>
              <a:latin typeface="Arial"/>
              <a:ea typeface="Arial"/>
              <a:cs typeface="Arial"/>
              <a:sym typeface="Arial"/>
            </a:endParaRPr>
          </a:p>
          <a:p>
            <a:pPr marL="96480" marR="0" lvl="0" indent="0" algn="l" rtl="0">
              <a:lnSpc>
                <a:spcPct val="100000"/>
              </a:lnSpc>
              <a:spcBef>
                <a:spcPts val="6"/>
              </a:spcBef>
              <a:spcAft>
                <a:spcPts val="0"/>
              </a:spcAft>
              <a:buNone/>
            </a:pPr>
            <a:r>
              <a:rPr lang="en-IN" sz="1200" b="0" i="0" u="none" strike="noStrike" cap="none">
                <a:solidFill>
                  <a:srgbClr val="968B7A"/>
                </a:solidFill>
                <a:latin typeface="Cambria"/>
                <a:ea typeface="Cambria"/>
                <a:cs typeface="Cambria"/>
                <a:sym typeface="Cambria"/>
              </a:rPr>
              <a:t>80</a:t>
            </a:r>
            <a:endParaRPr sz="1200" b="0" i="0" u="none" strike="noStrike" cap="none">
              <a:solidFill>
                <a:schemeClr val="dk1"/>
              </a:solidFill>
              <a:latin typeface="Arial"/>
              <a:ea typeface="Arial"/>
              <a:cs typeface="Arial"/>
              <a:sym typeface="Arial"/>
            </a:endParaRPr>
          </a:p>
        </p:txBody>
      </p:sp>
      <p:sp>
        <p:nvSpPr>
          <p:cNvPr id="631" name="Google Shape;631;p65"/>
          <p:cNvSpPr/>
          <p:nvPr/>
        </p:nvSpPr>
        <p:spPr>
          <a:xfrm>
            <a:off x="11666160" y="5505480"/>
            <a:ext cx="19224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0" i="0" u="none" strike="noStrike" cap="none">
                <a:solidFill>
                  <a:srgbClr val="FFFFFF"/>
                </a:solidFill>
                <a:latin typeface="Cambria"/>
                <a:ea typeface="Cambria"/>
                <a:cs typeface="Cambria"/>
                <a:sym typeface="Cambria"/>
              </a:rPr>
              <a:t>14</a:t>
            </a:r>
            <a:endParaRPr sz="1200" b="0" i="0" u="none" strike="noStrike" cap="none">
              <a:solidFill>
                <a:schemeClr val="dk1"/>
              </a:solidFill>
              <a:latin typeface="Arial"/>
              <a:ea typeface="Arial"/>
              <a:cs typeface="Arial"/>
              <a:sym typeface="Arial"/>
            </a:endParaRPr>
          </a:p>
        </p:txBody>
      </p:sp>
      <p:sp>
        <p:nvSpPr>
          <p:cNvPr id="632" name="Google Shape;632;p65"/>
          <p:cNvSpPr/>
          <p:nvPr/>
        </p:nvSpPr>
        <p:spPr>
          <a:xfrm>
            <a:off x="6647040" y="3066120"/>
            <a:ext cx="293400" cy="1262880"/>
          </a:xfrm>
          <a:prstGeom prst="rect">
            <a:avLst/>
          </a:prstGeom>
          <a:noFill/>
          <a:ln>
            <a:noFill/>
          </a:ln>
        </p:spPr>
        <p:txBody>
          <a:bodyPr spcFirstLastPara="1" wrap="square" lIns="0" tIns="0" rIns="0" bIns="1425" anchor="t" anchorCtr="0">
            <a:noAutofit/>
          </a:bodyPr>
          <a:lstStyle/>
          <a:p>
            <a:pPr marL="12600" marR="0" lvl="0" indent="0" algn="l" rtl="0">
              <a:lnSpc>
                <a:spcPct val="100000"/>
              </a:lnSpc>
              <a:spcBef>
                <a:spcPts val="0"/>
              </a:spcBef>
              <a:spcAft>
                <a:spcPts val="0"/>
              </a:spcAft>
              <a:buNone/>
            </a:pPr>
            <a:r>
              <a:rPr lang="en-IN" sz="1800" b="0" i="0" u="none" strike="noStrike" cap="none">
                <a:solidFill>
                  <a:srgbClr val="968B7A"/>
                </a:solidFill>
                <a:latin typeface="Cambria"/>
                <a:ea typeface="Cambria"/>
                <a:cs typeface="Cambria"/>
                <a:sym typeface="Cambria"/>
              </a:rPr>
              <a:t>Stress (Mpa)</a:t>
            </a:r>
            <a:endParaRPr sz="1800" b="0" i="0" u="none" strike="noStrike" cap="none">
              <a:solidFill>
                <a:schemeClr val="dk1"/>
              </a:solidFill>
              <a:latin typeface="Arial"/>
              <a:ea typeface="Arial"/>
              <a:cs typeface="Arial"/>
              <a:sym typeface="Arial"/>
            </a:endParaRPr>
          </a:p>
        </p:txBody>
      </p:sp>
      <p:sp>
        <p:nvSpPr>
          <p:cNvPr id="633" name="Google Shape;633;p65"/>
          <p:cNvSpPr/>
          <p:nvPr/>
        </p:nvSpPr>
        <p:spPr>
          <a:xfrm>
            <a:off x="9266400" y="5858280"/>
            <a:ext cx="608400" cy="2869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800" b="0" i="0" u="none" strike="noStrike" cap="none">
                <a:solidFill>
                  <a:srgbClr val="968B7A"/>
                </a:solidFill>
                <a:latin typeface="Cambria"/>
                <a:ea typeface="Cambria"/>
                <a:cs typeface="Cambria"/>
                <a:sym typeface="Cambria"/>
              </a:rPr>
              <a:t>Strain</a:t>
            </a:r>
            <a:endParaRPr sz="1800" b="0" i="0" u="none" strike="noStrike" cap="none">
              <a:solidFill>
                <a:schemeClr val="dk1"/>
              </a:solidFill>
              <a:latin typeface="Arial"/>
              <a:ea typeface="Arial"/>
              <a:cs typeface="Arial"/>
              <a:sym typeface="Arial"/>
            </a:endParaRPr>
          </a:p>
        </p:txBody>
      </p:sp>
      <p:sp>
        <p:nvSpPr>
          <p:cNvPr id="634" name="Google Shape;634;p65"/>
          <p:cNvSpPr/>
          <p:nvPr/>
        </p:nvSpPr>
        <p:spPr>
          <a:xfrm>
            <a:off x="7976520" y="2301120"/>
            <a:ext cx="1134720" cy="3105720"/>
          </a:xfrm>
          <a:custGeom>
            <a:avLst/>
            <a:gdLst/>
            <a:ahLst/>
            <a:cxnLst/>
            <a:rect l="l" t="t" r="r" b="b"/>
            <a:pathLst>
              <a:path w="1135379" h="3106420" extrusionOk="0">
                <a:moveTo>
                  <a:pt x="0" y="3105810"/>
                </a:moveTo>
                <a:lnTo>
                  <a:pt x="1135113" y="0"/>
                </a:lnTo>
              </a:path>
            </a:pathLst>
          </a:custGeom>
          <a:noFill/>
          <a:ln w="15100" cap="rnd" cmpd="sng">
            <a:solidFill>
              <a:srgbClr val="A85229"/>
            </a:solidFill>
            <a:prstDash val="dash"/>
            <a:round/>
            <a:headEnd type="none" w="sm" len="sm"/>
            <a:tailEnd type="none" w="sm" len="sm"/>
          </a:ln>
        </p:spPr>
      </p:sp>
      <p:sp>
        <p:nvSpPr>
          <p:cNvPr id="635" name="Google Shape;635;p65"/>
          <p:cNvSpPr/>
          <p:nvPr/>
        </p:nvSpPr>
        <p:spPr>
          <a:xfrm>
            <a:off x="7369920" y="5529240"/>
            <a:ext cx="938520" cy="318240"/>
          </a:xfrm>
          <a:prstGeom prst="rect">
            <a:avLst/>
          </a:prstGeom>
          <a:solidFill>
            <a:srgbClr val="00B0F0"/>
          </a:solidFill>
          <a:ln>
            <a:noFill/>
          </a:ln>
        </p:spPr>
        <p:txBody>
          <a:bodyPr spcFirstLastPara="1" wrap="square" lIns="0" tIns="43900" rIns="0" bIns="0" anchor="t" anchorCtr="0">
            <a:noAutofit/>
          </a:bodyPr>
          <a:lstStyle/>
          <a:p>
            <a:pPr marL="122400" marR="0" lvl="0" indent="0" algn="l" rtl="0">
              <a:lnSpc>
                <a:spcPct val="100000"/>
              </a:lnSpc>
              <a:spcBef>
                <a:spcPts val="0"/>
              </a:spcBef>
              <a:spcAft>
                <a:spcPts val="0"/>
              </a:spcAft>
              <a:buNone/>
            </a:pPr>
            <a:r>
              <a:rPr lang="en-IN" sz="1800" b="1" i="0" u="none" strike="noStrike" cap="none">
                <a:solidFill>
                  <a:srgbClr val="C00000"/>
                </a:solidFill>
                <a:latin typeface="Cambria"/>
                <a:ea typeface="Cambria"/>
                <a:cs typeface="Cambria"/>
                <a:sym typeface="Cambria"/>
              </a:rPr>
              <a:t>Elastic</a:t>
            </a:r>
            <a:endParaRPr sz="1800" b="0" i="0" u="none" strike="noStrike" cap="none">
              <a:solidFill>
                <a:schemeClr val="dk1"/>
              </a:solidFill>
              <a:latin typeface="Arial"/>
              <a:ea typeface="Arial"/>
              <a:cs typeface="Arial"/>
              <a:sym typeface="Arial"/>
            </a:endParaRPr>
          </a:p>
        </p:txBody>
      </p:sp>
      <p:sp>
        <p:nvSpPr>
          <p:cNvPr id="636" name="Google Shape;636;p65"/>
          <p:cNvSpPr/>
          <p:nvPr/>
        </p:nvSpPr>
        <p:spPr>
          <a:xfrm>
            <a:off x="8308800" y="5529240"/>
            <a:ext cx="3183120" cy="313200"/>
          </a:xfrm>
          <a:prstGeom prst="rect">
            <a:avLst/>
          </a:prstGeom>
          <a:solidFill>
            <a:srgbClr val="00B050"/>
          </a:solidFill>
          <a:ln>
            <a:noFill/>
          </a:ln>
        </p:spPr>
        <p:txBody>
          <a:bodyPr spcFirstLastPara="1" wrap="square" lIns="0" tIns="38875" rIns="0" bIns="0" anchor="t" anchorCtr="0">
            <a:noAutofit/>
          </a:bodyPr>
          <a:lstStyle/>
          <a:p>
            <a:pPr marL="0" marR="0" lvl="0" indent="0" algn="ctr" rtl="0">
              <a:lnSpc>
                <a:spcPct val="100000"/>
              </a:lnSpc>
              <a:spcBef>
                <a:spcPts val="0"/>
              </a:spcBef>
              <a:spcAft>
                <a:spcPts val="0"/>
              </a:spcAft>
              <a:buNone/>
            </a:pPr>
            <a:r>
              <a:rPr lang="en-IN" sz="1800" b="1" i="0" u="none" strike="noStrike" cap="none">
                <a:solidFill>
                  <a:srgbClr val="C00000"/>
                </a:solidFill>
                <a:latin typeface="Cambria"/>
                <a:ea typeface="Cambria"/>
                <a:cs typeface="Cambria"/>
                <a:sym typeface="Cambria"/>
              </a:rPr>
              <a:t>Plastic</a:t>
            </a:r>
            <a:endParaRPr sz="1800" b="0" i="0" u="none" strike="noStrike" cap="none">
              <a:solidFill>
                <a:schemeClr val="dk1"/>
              </a:solidFill>
              <a:latin typeface="Arial"/>
              <a:ea typeface="Arial"/>
              <a:cs typeface="Arial"/>
              <a:sym typeface="Arial"/>
            </a:endParaRPr>
          </a:p>
        </p:txBody>
      </p:sp>
      <p:sp>
        <p:nvSpPr>
          <p:cNvPr id="637" name="Google Shape;637;p65"/>
          <p:cNvSpPr/>
          <p:nvPr/>
        </p:nvSpPr>
        <p:spPr>
          <a:xfrm>
            <a:off x="479160" y="2689200"/>
            <a:ext cx="5873040" cy="1475640"/>
          </a:xfrm>
          <a:prstGeom prst="rect">
            <a:avLst/>
          </a:prstGeom>
          <a:noFill/>
          <a:ln>
            <a:noFill/>
          </a:ln>
        </p:spPr>
        <p:txBody>
          <a:bodyPr spcFirstLastPara="1" wrap="square" lIns="0" tIns="12600" rIns="0" bIns="0" anchor="t" anchorCtr="0">
            <a:noAutofit/>
          </a:bodyPr>
          <a:lstStyle/>
          <a:p>
            <a:pPr marL="241200" marR="0" lvl="0" indent="-227880" algn="just"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The region of the stress – strain curve  before the proportional limit is called the </a:t>
            </a:r>
            <a:r>
              <a:rPr lang="en-IN" sz="2400" b="0" i="0" u="none" strike="noStrike" cap="none">
                <a:solidFill>
                  <a:srgbClr val="0070C0"/>
                </a:solidFill>
                <a:latin typeface="Cambria"/>
                <a:ea typeface="Cambria"/>
                <a:cs typeface="Cambria"/>
                <a:sym typeface="Cambria"/>
              </a:rPr>
              <a:t> elastic region </a:t>
            </a:r>
            <a:r>
              <a:rPr lang="en-IN" sz="2400" b="0" i="0" u="none" strike="noStrike" cap="none">
                <a:solidFill>
                  <a:srgbClr val="514A40"/>
                </a:solidFill>
                <a:latin typeface="Cambria"/>
                <a:ea typeface="Cambria"/>
                <a:cs typeface="Cambria"/>
                <a:sym typeface="Cambria"/>
              </a:rPr>
              <a:t>and the region beyond is  called the </a:t>
            </a:r>
            <a:r>
              <a:rPr lang="en-IN" sz="2400" b="0" i="0" u="none" strike="noStrike" cap="none">
                <a:solidFill>
                  <a:srgbClr val="00B050"/>
                </a:solidFill>
                <a:latin typeface="Cambria"/>
                <a:ea typeface="Cambria"/>
                <a:cs typeface="Cambria"/>
                <a:sym typeface="Cambria"/>
              </a:rPr>
              <a:t>plastic region.</a:t>
            </a:r>
            <a:endParaRPr sz="2400" b="0" i="0" u="none" strike="noStrike" cap="none">
              <a:solidFill>
                <a:schemeClr val="dk1"/>
              </a:solidFill>
              <a:latin typeface="Arial"/>
              <a:ea typeface="Arial"/>
              <a:cs typeface="Arial"/>
              <a:sym typeface="Arial"/>
            </a:endParaRPr>
          </a:p>
        </p:txBody>
      </p:sp>
      <p:sp>
        <p:nvSpPr>
          <p:cNvPr id="638" name="Google Shape;638;p65"/>
          <p:cNvSpPr/>
          <p:nvPr/>
        </p:nvSpPr>
        <p:spPr>
          <a:xfrm>
            <a:off x="7958160" y="2866680"/>
            <a:ext cx="637920" cy="62100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5"/>
          <p:cNvSpPr/>
          <p:nvPr/>
        </p:nvSpPr>
        <p:spPr>
          <a:xfrm>
            <a:off x="8188560" y="3096720"/>
            <a:ext cx="177480" cy="160920"/>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5"/>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27</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66"/>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6"/>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6"/>
          <p:cNvSpPr/>
          <p:nvPr/>
        </p:nvSpPr>
        <p:spPr>
          <a:xfrm>
            <a:off x="189000" y="141840"/>
            <a:ext cx="3807720" cy="90144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6"/>
          <p:cNvSpPr/>
          <p:nvPr/>
        </p:nvSpPr>
        <p:spPr>
          <a:xfrm>
            <a:off x="433440" y="274320"/>
            <a:ext cx="329688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YIELD STRENGTH</a:t>
            </a:r>
            <a:endParaRPr sz="3200" b="0" i="0" u="none" strike="noStrike" cap="none">
              <a:solidFill>
                <a:schemeClr val="dk1"/>
              </a:solidFill>
              <a:latin typeface="Arial"/>
              <a:ea typeface="Arial"/>
              <a:cs typeface="Arial"/>
              <a:sym typeface="Arial"/>
            </a:endParaRPr>
          </a:p>
        </p:txBody>
      </p:sp>
      <p:sp>
        <p:nvSpPr>
          <p:cNvPr id="649" name="Google Shape;649;p66"/>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28</a:t>
            </a:fld>
            <a:endParaRPr sz="1400" b="0" i="0" u="none" strike="noStrike" cap="none">
              <a:solidFill>
                <a:schemeClr val="dk1"/>
              </a:solidFill>
              <a:latin typeface="Arial"/>
              <a:ea typeface="Arial"/>
              <a:cs typeface="Arial"/>
              <a:sym typeface="Arial"/>
            </a:endParaRPr>
          </a:p>
        </p:txBody>
      </p:sp>
      <p:sp>
        <p:nvSpPr>
          <p:cNvPr id="650" name="Google Shape;650;p66"/>
          <p:cNvSpPr/>
          <p:nvPr/>
        </p:nvSpPr>
        <p:spPr>
          <a:xfrm>
            <a:off x="479160" y="1212840"/>
            <a:ext cx="11193120" cy="429480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Defined as </a:t>
            </a:r>
            <a:r>
              <a:rPr lang="en-IN" sz="2400" b="0" i="0" u="none" strike="noStrike" cap="none">
                <a:solidFill>
                  <a:srgbClr val="0070C0"/>
                </a:solidFill>
                <a:latin typeface="Cambria"/>
                <a:ea typeface="Cambria"/>
                <a:cs typeface="Cambria"/>
                <a:sym typeface="Cambria"/>
              </a:rPr>
              <a:t>the stress at which a test specimen exhibits a specific amount of plastic  strain</a:t>
            </a:r>
            <a:r>
              <a:rPr lang="en-IN" sz="2400" b="0" i="0" u="none" strike="noStrike" cap="none">
                <a:solidFill>
                  <a:srgbClr val="514A40"/>
                </a:solidFill>
                <a:latin typeface="Cambria"/>
                <a:ea typeface="Cambria"/>
                <a:cs typeface="Cambria"/>
                <a:sym typeface="Cambria"/>
              </a:rPr>
              <a:t>.</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1638"/>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It is a property that represents the stress value at which a small amount of (0.1% -  0.2%) plastic strain has occurred.</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1638"/>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It is a </a:t>
            </a:r>
            <a:r>
              <a:rPr lang="en-IN" sz="2400" b="0" i="0" u="none" strike="noStrike" cap="none">
                <a:solidFill>
                  <a:srgbClr val="007635"/>
                </a:solidFill>
                <a:latin typeface="Cambria"/>
                <a:ea typeface="Cambria"/>
                <a:cs typeface="Cambria"/>
                <a:sym typeface="Cambria"/>
              </a:rPr>
              <a:t>property often used to describe the stress at which the material begins to  function in a plastic manner</a:t>
            </a:r>
            <a:r>
              <a:rPr lang="en-IN" sz="2400" b="0" i="0" u="none" strike="noStrike" cap="none">
                <a:solidFill>
                  <a:srgbClr val="514A40"/>
                </a:solidFill>
                <a:latin typeface="Cambria"/>
                <a:ea typeface="Cambria"/>
                <a:cs typeface="Cambria"/>
                <a:sym typeface="Cambria"/>
              </a:rPr>
              <a:t>.</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1638"/>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The amount of permanent strain is referred to as the </a:t>
            </a:r>
            <a:r>
              <a:rPr lang="en-IN" sz="2400" b="1" i="0" u="none" strike="noStrike" cap="none">
                <a:solidFill>
                  <a:srgbClr val="C00000"/>
                </a:solidFill>
                <a:latin typeface="Cambria"/>
                <a:ea typeface="Cambria"/>
                <a:cs typeface="Cambria"/>
                <a:sym typeface="Cambria"/>
              </a:rPr>
              <a:t>percent offset</a:t>
            </a:r>
            <a:r>
              <a:rPr lang="en-IN" sz="2400" b="0" i="0" u="none" strike="noStrike" cap="none">
                <a:solidFill>
                  <a:srgbClr val="514A40"/>
                </a:solidFill>
                <a:latin typeface="Cambria"/>
                <a:ea typeface="Cambria"/>
                <a:cs typeface="Cambria"/>
                <a:sym typeface="Cambria"/>
              </a:rPr>
              <a:t>.</a:t>
            </a:r>
            <a:endParaRPr sz="2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67"/>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67"/>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67"/>
          <p:cNvSpPr/>
          <p:nvPr/>
        </p:nvSpPr>
        <p:spPr>
          <a:xfrm>
            <a:off x="479160" y="529920"/>
            <a:ext cx="11193120" cy="74412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A value of either 0.1% or 0.2% of the plastic strain is often selected and is referred  to as the percent offset.</a:t>
            </a:r>
            <a:endParaRPr sz="2400" b="0" i="0" u="none" strike="noStrike" cap="none">
              <a:solidFill>
                <a:schemeClr val="dk1"/>
              </a:solidFill>
              <a:latin typeface="Arial"/>
              <a:ea typeface="Arial"/>
              <a:cs typeface="Arial"/>
              <a:sym typeface="Arial"/>
            </a:endParaRPr>
          </a:p>
        </p:txBody>
      </p:sp>
      <p:sp>
        <p:nvSpPr>
          <p:cNvPr id="658" name="Google Shape;658;p67"/>
          <p:cNvSpPr/>
          <p:nvPr/>
        </p:nvSpPr>
        <p:spPr>
          <a:xfrm>
            <a:off x="6905160" y="1371600"/>
            <a:ext cx="5185440" cy="487440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7"/>
          <p:cNvSpPr/>
          <p:nvPr/>
        </p:nvSpPr>
        <p:spPr>
          <a:xfrm>
            <a:off x="8396640" y="2114640"/>
            <a:ext cx="2101680" cy="3467160"/>
          </a:xfrm>
          <a:custGeom>
            <a:avLst/>
            <a:gdLst/>
            <a:ahLst/>
            <a:cxnLst/>
            <a:rect l="l" t="t" r="r" b="b"/>
            <a:pathLst>
              <a:path w="2102484" h="3467735" extrusionOk="0">
                <a:moveTo>
                  <a:pt x="0" y="3467595"/>
                </a:moveTo>
                <a:lnTo>
                  <a:pt x="2101926" y="0"/>
                </a:lnTo>
              </a:path>
            </a:pathLst>
          </a:custGeom>
          <a:noFill/>
          <a:ln w="19800" cap="rnd" cmpd="sng">
            <a:solidFill>
              <a:srgbClr val="0070C0"/>
            </a:solidFill>
            <a:prstDash val="dash"/>
            <a:round/>
            <a:headEnd type="none" w="sm" len="sm"/>
            <a:tailEnd type="none" w="sm" len="sm"/>
          </a:ln>
        </p:spPr>
      </p:sp>
      <p:sp>
        <p:nvSpPr>
          <p:cNvPr id="660" name="Google Shape;660;p67"/>
          <p:cNvSpPr/>
          <p:nvPr/>
        </p:nvSpPr>
        <p:spPr>
          <a:xfrm>
            <a:off x="8284680" y="5609880"/>
            <a:ext cx="240120" cy="1951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1200" b="1" i="0" u="none" strike="noStrike" cap="none">
                <a:solidFill>
                  <a:srgbClr val="514A40"/>
                </a:solidFill>
                <a:latin typeface="Cambria"/>
                <a:ea typeface="Cambria"/>
                <a:cs typeface="Cambria"/>
                <a:sym typeface="Cambria"/>
              </a:rPr>
              <a:t>0.2</a:t>
            </a:r>
            <a:endParaRPr sz="1200" b="0" i="0" u="none" strike="noStrike" cap="none">
              <a:solidFill>
                <a:schemeClr val="dk1"/>
              </a:solidFill>
              <a:latin typeface="Arial"/>
              <a:ea typeface="Arial"/>
              <a:cs typeface="Arial"/>
              <a:sym typeface="Arial"/>
            </a:endParaRPr>
          </a:p>
        </p:txBody>
      </p:sp>
      <p:sp>
        <p:nvSpPr>
          <p:cNvPr id="661" name="Google Shape;661;p67"/>
          <p:cNvSpPr/>
          <p:nvPr/>
        </p:nvSpPr>
        <p:spPr>
          <a:xfrm>
            <a:off x="9889200" y="4133160"/>
            <a:ext cx="1398960" cy="313200"/>
          </a:xfrm>
          <a:prstGeom prst="rect">
            <a:avLst/>
          </a:prstGeom>
          <a:solidFill>
            <a:srgbClr val="FFFF00">
              <a:alpha val="41960"/>
            </a:srgbClr>
          </a:solidFill>
          <a:ln>
            <a:noFill/>
          </a:ln>
        </p:spPr>
        <p:txBody>
          <a:bodyPr spcFirstLastPara="1" wrap="square" lIns="0" tIns="38875" rIns="0" bIns="0" anchor="t" anchorCtr="0">
            <a:noAutofit/>
          </a:bodyPr>
          <a:lstStyle/>
          <a:p>
            <a:pPr marL="92160" marR="0" lvl="0" indent="0" algn="l" rtl="0">
              <a:lnSpc>
                <a:spcPct val="100000"/>
              </a:lnSpc>
              <a:spcBef>
                <a:spcPts val="0"/>
              </a:spcBef>
              <a:spcAft>
                <a:spcPts val="0"/>
              </a:spcAft>
              <a:buNone/>
            </a:pPr>
            <a:r>
              <a:rPr lang="en-IN" sz="1800" b="1" i="0" u="none" strike="noStrike" cap="none">
                <a:solidFill>
                  <a:srgbClr val="00B050"/>
                </a:solidFill>
                <a:latin typeface="Cambria"/>
                <a:ea typeface="Cambria"/>
                <a:cs typeface="Cambria"/>
                <a:sym typeface="Cambria"/>
              </a:rPr>
              <a:t>0.2% offset</a:t>
            </a:r>
            <a:endParaRPr sz="1800" b="0" i="0" u="none" strike="noStrike" cap="none">
              <a:solidFill>
                <a:schemeClr val="dk1"/>
              </a:solidFill>
              <a:latin typeface="Arial"/>
              <a:ea typeface="Arial"/>
              <a:cs typeface="Arial"/>
              <a:sym typeface="Arial"/>
            </a:endParaRPr>
          </a:p>
        </p:txBody>
      </p:sp>
      <p:sp>
        <p:nvSpPr>
          <p:cNvPr id="662" name="Google Shape;662;p67"/>
          <p:cNvSpPr/>
          <p:nvPr/>
        </p:nvSpPr>
        <p:spPr>
          <a:xfrm>
            <a:off x="9429840" y="4060080"/>
            <a:ext cx="450720" cy="167400"/>
          </a:xfrm>
          <a:custGeom>
            <a:avLst/>
            <a:gdLst/>
            <a:ahLst/>
            <a:cxnLst/>
            <a:rect l="l" t="t" r="r" b="b"/>
            <a:pathLst>
              <a:path w="451484" h="168275" extrusionOk="0">
                <a:moveTo>
                  <a:pt x="451129" y="167855"/>
                </a:moveTo>
                <a:lnTo>
                  <a:pt x="0" y="0"/>
                </a:lnTo>
              </a:path>
            </a:pathLst>
          </a:custGeom>
          <a:noFill/>
          <a:ln w="19800" cap="flat" cmpd="sng">
            <a:solidFill>
              <a:srgbClr val="002060"/>
            </a:solidFill>
            <a:prstDash val="solid"/>
            <a:round/>
            <a:headEnd type="none" w="sm" len="sm"/>
            <a:tailEnd type="none" w="sm" len="sm"/>
          </a:ln>
        </p:spPr>
      </p:sp>
      <p:sp>
        <p:nvSpPr>
          <p:cNvPr id="663" name="Google Shape;663;p67"/>
          <p:cNvSpPr/>
          <p:nvPr/>
        </p:nvSpPr>
        <p:spPr>
          <a:xfrm>
            <a:off x="9370440" y="4028760"/>
            <a:ext cx="84240" cy="70920"/>
          </a:xfrm>
          <a:custGeom>
            <a:avLst/>
            <a:gdLst/>
            <a:ahLst/>
            <a:cxnLst/>
            <a:rect l="l" t="t" r="r" b="b"/>
            <a:pathLst>
              <a:path w="85090" h="71754" extrusionOk="0">
                <a:moveTo>
                  <a:pt x="84708" y="0"/>
                </a:moveTo>
                <a:lnTo>
                  <a:pt x="0" y="9131"/>
                </a:lnTo>
                <a:lnTo>
                  <a:pt x="58127" y="71412"/>
                </a:lnTo>
                <a:lnTo>
                  <a:pt x="84708" y="0"/>
                </a:lnTo>
                <a:close/>
              </a:path>
            </a:pathLst>
          </a:custGeom>
          <a:solidFill>
            <a:srgbClr val="002060"/>
          </a:solidFill>
          <a:ln>
            <a:noFill/>
          </a:ln>
        </p:spPr>
      </p:sp>
      <p:sp>
        <p:nvSpPr>
          <p:cNvPr id="664" name="Google Shape;664;p67"/>
          <p:cNvSpPr/>
          <p:nvPr/>
        </p:nvSpPr>
        <p:spPr>
          <a:xfrm>
            <a:off x="479160" y="2404440"/>
            <a:ext cx="5909400" cy="1054801"/>
          </a:xfrm>
          <a:prstGeom prst="rect">
            <a:avLst/>
          </a:prstGeom>
          <a:noFill/>
          <a:ln>
            <a:noFill/>
          </a:ln>
        </p:spPr>
        <p:txBody>
          <a:bodyPr spcFirstLastPara="1" wrap="square" lIns="0" tIns="54000" rIns="0" bIns="0" anchor="t" anchorCtr="0">
            <a:noAutofit/>
          </a:bodyPr>
          <a:lstStyle/>
          <a:p>
            <a:pPr marL="241200" marR="0" lvl="0" indent="-227880" algn="just" rtl="0">
              <a:lnSpc>
                <a:spcPct val="107958"/>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The point at which the parallel line  intersect the stress-strain curve is the </a:t>
            </a:r>
            <a:r>
              <a:rPr lang="en-IN" sz="2400" b="0" i="0" u="none" strike="noStrike" cap="none">
                <a:solidFill>
                  <a:srgbClr val="0070C0"/>
                </a:solidFill>
                <a:latin typeface="Cambria"/>
                <a:ea typeface="Cambria"/>
                <a:cs typeface="Cambria"/>
                <a:sym typeface="Cambria"/>
              </a:rPr>
              <a:t>yield  strength.</a:t>
            </a:r>
            <a:endParaRPr sz="2400" b="0" i="0" u="none" strike="noStrike" cap="none">
              <a:solidFill>
                <a:schemeClr val="dk1"/>
              </a:solidFill>
              <a:latin typeface="Arial"/>
              <a:ea typeface="Arial"/>
              <a:cs typeface="Arial"/>
              <a:sym typeface="Arial"/>
            </a:endParaRPr>
          </a:p>
        </p:txBody>
      </p:sp>
      <p:sp>
        <p:nvSpPr>
          <p:cNvPr id="665" name="Google Shape;665;p67"/>
          <p:cNvSpPr/>
          <p:nvPr/>
        </p:nvSpPr>
        <p:spPr>
          <a:xfrm>
            <a:off x="10011240" y="1636920"/>
            <a:ext cx="974520" cy="95472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67"/>
          <p:cNvSpPr/>
          <p:nvPr/>
        </p:nvSpPr>
        <p:spPr>
          <a:xfrm>
            <a:off x="10409040" y="2034360"/>
            <a:ext cx="179280" cy="159120"/>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7"/>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29</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41"/>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1"/>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1"/>
          <p:cNvSpPr/>
          <p:nvPr/>
        </p:nvSpPr>
        <p:spPr>
          <a:xfrm>
            <a:off x="479160" y="1070280"/>
            <a:ext cx="11039400" cy="2505713"/>
          </a:xfrm>
          <a:prstGeom prst="rect">
            <a:avLst/>
          </a:prstGeom>
          <a:noFill/>
          <a:ln>
            <a:noFill/>
          </a:ln>
        </p:spPr>
        <p:txBody>
          <a:bodyPr spcFirstLastPara="1" wrap="square" lIns="0" tIns="12600" rIns="0" bIns="0" anchor="t" anchorCtr="0">
            <a:noAutofit/>
          </a:bodyPr>
          <a:lstStyle/>
          <a:p>
            <a:pPr marL="0" marR="0" lvl="0" indent="0" algn="just" rtl="0">
              <a:lnSpc>
                <a:spcPct val="100000"/>
              </a:lnSpc>
              <a:spcBef>
                <a:spcPts val="0"/>
              </a:spcBef>
              <a:spcAft>
                <a:spcPts val="0"/>
              </a:spcAft>
              <a:buNone/>
            </a:pPr>
            <a:r>
              <a:rPr lang="en-IN" sz="1800" b="0" i="0" u="none" strike="noStrike" cap="none">
                <a:solidFill>
                  <a:srgbClr val="514A40"/>
                </a:solidFill>
                <a:latin typeface="Cambria"/>
                <a:ea typeface="Cambria"/>
                <a:cs typeface="Cambria"/>
                <a:sym typeface="Cambria"/>
              </a:rPr>
              <a:t>	</a:t>
            </a:r>
            <a:endParaRPr sz="2400" b="0" i="0" u="none" strike="noStrike" cap="none">
              <a:solidFill>
                <a:schemeClr val="dk1"/>
              </a:solidFill>
              <a:latin typeface="Arial"/>
              <a:ea typeface="Arial"/>
              <a:cs typeface="Arial"/>
              <a:sym typeface="Arial"/>
            </a:endParaRPr>
          </a:p>
          <a:p>
            <a:pPr marL="241200" marR="0" lvl="0" indent="-227880" algn="just"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Mechanical properties are measured responses, both </a:t>
            </a:r>
            <a:r>
              <a:rPr lang="en-IN" sz="2400" b="1" i="0" u="none" strike="noStrike" cap="none">
                <a:solidFill>
                  <a:srgbClr val="C00000"/>
                </a:solidFill>
                <a:latin typeface="Cambria"/>
                <a:ea typeface="Cambria"/>
                <a:cs typeface="Cambria"/>
                <a:sym typeface="Cambria"/>
              </a:rPr>
              <a:t>elastic </a:t>
            </a:r>
            <a:r>
              <a:rPr lang="en-IN" sz="2400" b="0" i="0" u="none" strike="noStrike" cap="none">
                <a:solidFill>
                  <a:srgbClr val="514A40"/>
                </a:solidFill>
                <a:latin typeface="Cambria"/>
                <a:ea typeface="Cambria"/>
                <a:cs typeface="Cambria"/>
                <a:sym typeface="Cambria"/>
              </a:rPr>
              <a:t>(</a:t>
            </a:r>
            <a:r>
              <a:rPr lang="en-IN" sz="2400" b="0" i="1" u="none" strike="noStrike" cap="none">
                <a:solidFill>
                  <a:srgbClr val="00B050"/>
                </a:solidFill>
                <a:latin typeface="Cambria"/>
                <a:ea typeface="Cambria"/>
                <a:cs typeface="Cambria"/>
                <a:sym typeface="Cambria"/>
              </a:rPr>
              <a:t>reversible on force  removal</a:t>
            </a:r>
            <a:r>
              <a:rPr lang="en-IN" sz="2400" b="0" i="0" u="none" strike="noStrike" cap="none">
                <a:solidFill>
                  <a:srgbClr val="514A40"/>
                </a:solidFill>
                <a:latin typeface="Cambria"/>
                <a:ea typeface="Cambria"/>
                <a:cs typeface="Cambria"/>
                <a:sym typeface="Cambria"/>
              </a:rPr>
              <a:t>) and </a:t>
            </a:r>
            <a:r>
              <a:rPr lang="en-IN" sz="2400" b="1" i="0" u="none" strike="noStrike" cap="none">
                <a:solidFill>
                  <a:srgbClr val="C00000"/>
                </a:solidFill>
                <a:latin typeface="Cambria"/>
                <a:ea typeface="Cambria"/>
                <a:cs typeface="Cambria"/>
                <a:sym typeface="Cambria"/>
              </a:rPr>
              <a:t>plastic </a:t>
            </a:r>
            <a:r>
              <a:rPr lang="en-IN" sz="2400" b="0" i="0" u="none" strike="noStrike" cap="none">
                <a:solidFill>
                  <a:srgbClr val="514A40"/>
                </a:solidFill>
                <a:latin typeface="Cambria"/>
                <a:ea typeface="Cambria"/>
                <a:cs typeface="Cambria"/>
                <a:sym typeface="Cambria"/>
              </a:rPr>
              <a:t>(</a:t>
            </a:r>
            <a:r>
              <a:rPr lang="en-IN" sz="2400" b="0" i="1" u="none" strike="noStrike" cap="none">
                <a:solidFill>
                  <a:srgbClr val="00B050"/>
                </a:solidFill>
                <a:latin typeface="Cambria"/>
                <a:ea typeface="Cambria"/>
                <a:cs typeface="Cambria"/>
                <a:sym typeface="Cambria"/>
              </a:rPr>
              <a:t>irreversible on force removal</a:t>
            </a:r>
            <a:r>
              <a:rPr lang="en-IN" sz="2400" b="0" i="0" u="none" strike="noStrike" cap="none">
                <a:solidFill>
                  <a:srgbClr val="514A40"/>
                </a:solidFill>
                <a:latin typeface="Cambria"/>
                <a:ea typeface="Cambria"/>
                <a:cs typeface="Cambria"/>
                <a:sym typeface="Cambria"/>
              </a:rPr>
              <a:t>), of materials under an applied  force or distribution of forces.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They are expressed most often in units of </a:t>
            </a:r>
            <a:r>
              <a:rPr lang="en-IN" sz="2400" b="0" i="0" u="none" strike="noStrike" cap="none">
                <a:solidFill>
                  <a:srgbClr val="0070C0"/>
                </a:solidFill>
                <a:latin typeface="Cambria"/>
                <a:ea typeface="Cambria"/>
                <a:cs typeface="Cambria"/>
                <a:sym typeface="Cambria"/>
              </a:rPr>
              <a:t>stress </a:t>
            </a:r>
            <a:r>
              <a:rPr lang="en-IN" sz="2400" b="0" i="0" u="none" strike="noStrike" cap="none">
                <a:solidFill>
                  <a:srgbClr val="514A40"/>
                </a:solidFill>
                <a:latin typeface="Cambria"/>
                <a:ea typeface="Cambria"/>
                <a:cs typeface="Cambria"/>
                <a:sym typeface="Cambria"/>
              </a:rPr>
              <a:t>and </a:t>
            </a:r>
            <a:r>
              <a:rPr lang="en-IN" sz="2400" b="0" i="0" u="none" strike="noStrike" cap="none">
                <a:solidFill>
                  <a:srgbClr val="0070C0"/>
                </a:solidFill>
                <a:latin typeface="Cambria"/>
                <a:ea typeface="Cambria"/>
                <a:cs typeface="Cambria"/>
                <a:sym typeface="Cambria"/>
              </a:rPr>
              <a:t>strain</a:t>
            </a:r>
            <a:r>
              <a:rPr lang="en-IN" sz="2400" b="0" i="0" u="none" strike="noStrike" cap="none">
                <a:solidFill>
                  <a:srgbClr val="514A40"/>
                </a:solidFill>
                <a:latin typeface="Cambria"/>
                <a:ea typeface="Cambria"/>
                <a:cs typeface="Cambria"/>
                <a:sym typeface="Cambria"/>
              </a:rPr>
              <a:t>.</a:t>
            </a:r>
            <a:endParaRPr sz="2400" b="0" i="0" u="none" strike="noStrike" cap="none">
              <a:solidFill>
                <a:schemeClr val="dk1"/>
              </a:solidFill>
              <a:latin typeface="Arial"/>
              <a:ea typeface="Arial"/>
              <a:cs typeface="Arial"/>
              <a:sym typeface="Arial"/>
            </a:endParaRPr>
          </a:p>
        </p:txBody>
      </p:sp>
      <p:sp>
        <p:nvSpPr>
          <p:cNvPr id="177" name="Google Shape;177;p41"/>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3</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68"/>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68"/>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68"/>
          <p:cNvSpPr/>
          <p:nvPr/>
        </p:nvSpPr>
        <p:spPr>
          <a:xfrm>
            <a:off x="189000" y="141840"/>
            <a:ext cx="4600080" cy="90144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8"/>
          <p:cNvSpPr/>
          <p:nvPr/>
        </p:nvSpPr>
        <p:spPr>
          <a:xfrm>
            <a:off x="433440" y="274320"/>
            <a:ext cx="408744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ULTIMATE STRENGTH</a:t>
            </a:r>
            <a:endParaRPr sz="3200" b="0" i="0" u="none" strike="noStrike" cap="none">
              <a:solidFill>
                <a:schemeClr val="dk1"/>
              </a:solidFill>
              <a:latin typeface="Arial"/>
              <a:ea typeface="Arial"/>
              <a:cs typeface="Arial"/>
              <a:sym typeface="Arial"/>
            </a:endParaRPr>
          </a:p>
        </p:txBody>
      </p:sp>
      <p:sp>
        <p:nvSpPr>
          <p:cNvPr id="676" name="Google Shape;676;p68"/>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30</a:t>
            </a:fld>
            <a:endParaRPr sz="1400" b="0" i="0" u="none" strike="noStrike" cap="none">
              <a:solidFill>
                <a:schemeClr val="dk1"/>
              </a:solidFill>
              <a:latin typeface="Arial"/>
              <a:ea typeface="Arial"/>
              <a:cs typeface="Arial"/>
              <a:sym typeface="Arial"/>
            </a:endParaRPr>
          </a:p>
        </p:txBody>
      </p:sp>
      <p:sp>
        <p:nvSpPr>
          <p:cNvPr id="677" name="Google Shape;677;p68"/>
          <p:cNvSpPr/>
          <p:nvPr/>
        </p:nvSpPr>
        <p:spPr>
          <a:xfrm>
            <a:off x="479160" y="1624320"/>
            <a:ext cx="11194200" cy="404640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C00000"/>
                </a:solidFill>
                <a:latin typeface="Cambria"/>
                <a:ea typeface="Cambria"/>
                <a:cs typeface="Cambria"/>
                <a:sym typeface="Cambria"/>
              </a:rPr>
              <a:t>Ultimate	tensile	strength/stress	(UTS)	</a:t>
            </a:r>
            <a:r>
              <a:rPr lang="en-IN" sz="2400" b="0" i="0" u="none" strike="noStrike" cap="none">
                <a:solidFill>
                  <a:srgbClr val="514A40"/>
                </a:solidFill>
                <a:latin typeface="Cambria"/>
                <a:ea typeface="Cambria"/>
                <a:cs typeface="Cambria"/>
                <a:sym typeface="Cambria"/>
              </a:rPr>
              <a:t>is	defined	as	the	maximum	stress	that	a  material can withstand before failure in tension.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C00000"/>
                </a:solidFill>
                <a:latin typeface="Cambria"/>
                <a:ea typeface="Cambria"/>
                <a:cs typeface="Cambria"/>
                <a:sym typeface="Cambria"/>
              </a:rPr>
              <a:t>Ultimate compressive strength/stress (UCS) </a:t>
            </a:r>
            <a:r>
              <a:rPr lang="en-IN" sz="2400" b="0" i="0" u="none" strike="noStrike" cap="none">
                <a:solidFill>
                  <a:srgbClr val="514A40"/>
                </a:solidFill>
                <a:latin typeface="Cambria"/>
                <a:ea typeface="Cambria"/>
                <a:cs typeface="Cambria"/>
                <a:sym typeface="Cambria"/>
              </a:rPr>
              <a:t>is the maximum stress that a material  can withstand in compression.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The	ultimate	strength	/	stress	is	determined	by	dividing	the	maximum	load	in  tension (or compression) by the original cross-sectional area of the test specimen.</a:t>
            </a:r>
            <a:endParaRPr sz="2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69"/>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69"/>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69"/>
          <p:cNvSpPr/>
          <p:nvPr/>
        </p:nvSpPr>
        <p:spPr>
          <a:xfrm>
            <a:off x="211680" y="202680"/>
            <a:ext cx="10929240" cy="81756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69"/>
          <p:cNvSpPr/>
          <p:nvPr/>
        </p:nvSpPr>
        <p:spPr>
          <a:xfrm>
            <a:off x="433440" y="321480"/>
            <a:ext cx="10468440" cy="45468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2900" b="1" i="0" u="none" strike="noStrike" cap="none">
                <a:solidFill>
                  <a:srgbClr val="A85229"/>
                </a:solidFill>
                <a:latin typeface="Cambria"/>
                <a:ea typeface="Cambria"/>
                <a:cs typeface="Cambria"/>
                <a:sym typeface="Cambria"/>
              </a:rPr>
              <a:t>MECHANICAL PROPERTIES BASED ON PLASTIC DEFORMATION</a:t>
            </a:r>
            <a:endParaRPr sz="2900" b="0" i="0" u="none" strike="noStrike" cap="none">
              <a:solidFill>
                <a:schemeClr val="dk1"/>
              </a:solidFill>
              <a:latin typeface="Arial"/>
              <a:ea typeface="Arial"/>
              <a:cs typeface="Arial"/>
              <a:sym typeface="Arial"/>
            </a:endParaRPr>
          </a:p>
        </p:txBody>
      </p:sp>
      <p:sp>
        <p:nvSpPr>
          <p:cNvPr id="686" name="Google Shape;686;p69"/>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31</a:t>
            </a:fld>
            <a:endParaRPr sz="1400" b="0" i="0" u="none" strike="noStrike" cap="none">
              <a:solidFill>
                <a:schemeClr val="dk1"/>
              </a:solidFill>
              <a:latin typeface="Arial"/>
              <a:ea typeface="Arial"/>
              <a:cs typeface="Arial"/>
              <a:sym typeface="Arial"/>
            </a:endParaRPr>
          </a:p>
        </p:txBody>
      </p:sp>
      <p:sp>
        <p:nvSpPr>
          <p:cNvPr id="687" name="Google Shape;687;p69"/>
          <p:cNvSpPr/>
          <p:nvPr/>
        </p:nvSpPr>
        <p:spPr>
          <a:xfrm>
            <a:off x="479160" y="1654200"/>
            <a:ext cx="11189880" cy="3314880"/>
          </a:xfrm>
          <a:prstGeom prst="rect">
            <a:avLst/>
          </a:prstGeom>
          <a:noFill/>
          <a:ln>
            <a:noFill/>
          </a:ln>
        </p:spPr>
        <p:txBody>
          <a:bodyPr spcFirstLastPara="1" wrap="square" lIns="0" tIns="12600" rIns="0" bIns="0" anchor="t" anchorCtr="0">
            <a:noAutofit/>
          </a:bodyPr>
          <a:lstStyle/>
          <a:p>
            <a:pPr marL="241200" marR="0" lvl="0" indent="-227880" algn="just"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If a material is deformed by the stress at a point above the proportional limit before  fracture, and upon removal of the applied force, the stress will reduce to 0, but the  plastic strain (deformation) remains.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Thus the object will not return to its original shape when the force is removed.</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It remains bent, stretched or compressed, ie it becomes plastically deformed.</a:t>
            </a:r>
            <a:endParaRPr sz="2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70"/>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70"/>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70"/>
          <p:cNvSpPr/>
          <p:nvPr/>
        </p:nvSpPr>
        <p:spPr>
          <a:xfrm>
            <a:off x="189000" y="141840"/>
            <a:ext cx="2829240" cy="90144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70"/>
          <p:cNvSpPr/>
          <p:nvPr/>
        </p:nvSpPr>
        <p:spPr>
          <a:xfrm>
            <a:off x="433440" y="274320"/>
            <a:ext cx="231840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TOUGHNESS</a:t>
            </a:r>
            <a:endParaRPr sz="3200" b="0" i="0" u="none" strike="noStrike" cap="none">
              <a:solidFill>
                <a:schemeClr val="dk1"/>
              </a:solidFill>
              <a:latin typeface="Arial"/>
              <a:ea typeface="Arial"/>
              <a:cs typeface="Arial"/>
              <a:sym typeface="Arial"/>
            </a:endParaRPr>
          </a:p>
        </p:txBody>
      </p:sp>
      <p:sp>
        <p:nvSpPr>
          <p:cNvPr id="696" name="Google Shape;696;p70"/>
          <p:cNvSpPr/>
          <p:nvPr/>
        </p:nvSpPr>
        <p:spPr>
          <a:xfrm>
            <a:off x="302400" y="1283400"/>
            <a:ext cx="6932160" cy="682560"/>
          </a:xfrm>
          <a:prstGeom prst="rect">
            <a:avLst/>
          </a:prstGeom>
          <a:noFill/>
          <a:ln>
            <a:noFill/>
          </a:ln>
        </p:spPr>
        <p:txBody>
          <a:bodyPr spcFirstLastPara="1" wrap="square" lIns="0" tIns="12225" rIns="0" bIns="0" anchor="t" anchorCtr="0">
            <a:noAutofit/>
          </a:bodyPr>
          <a:lstStyle/>
          <a:p>
            <a:pPr marL="240840" marR="0" lvl="0" indent="-240119" algn="l" rtl="0">
              <a:lnSpc>
                <a:spcPct val="100000"/>
              </a:lnSpc>
              <a:spcBef>
                <a:spcPts val="0"/>
              </a:spcBef>
              <a:spcAft>
                <a:spcPts val="0"/>
              </a:spcAft>
              <a:buClr>
                <a:srgbClr val="A85229"/>
              </a:buClr>
              <a:buSzPts val="2200"/>
              <a:buFont typeface="Arial"/>
              <a:buChar char="•"/>
            </a:pPr>
            <a:r>
              <a:rPr lang="en-IN" sz="2200" b="0" i="0" u="none" strike="noStrike" cap="none">
                <a:solidFill>
                  <a:srgbClr val="514A40"/>
                </a:solidFill>
                <a:latin typeface="Cambria"/>
                <a:ea typeface="Cambria"/>
                <a:cs typeface="Cambria"/>
                <a:sym typeface="Cambria"/>
              </a:rPr>
              <a:t>It is </a:t>
            </a:r>
            <a:r>
              <a:rPr lang="en-IN" sz="2200" b="0" i="0" u="none" strike="noStrike" cap="none">
                <a:solidFill>
                  <a:srgbClr val="0070C0"/>
                </a:solidFill>
                <a:latin typeface="Cambria"/>
                <a:ea typeface="Cambria"/>
                <a:cs typeface="Cambria"/>
                <a:sym typeface="Cambria"/>
              </a:rPr>
              <a:t>the ability of a material to absorb elastic energy and  to deform plastically before fracturing</a:t>
            </a:r>
            <a:r>
              <a:rPr lang="en-IN" sz="2200" b="0" i="0" u="none" strike="noStrike" cap="none">
                <a:solidFill>
                  <a:srgbClr val="514A40"/>
                </a:solidFill>
                <a:latin typeface="Cambria"/>
                <a:ea typeface="Cambria"/>
                <a:cs typeface="Cambria"/>
                <a:sym typeface="Cambria"/>
              </a:rPr>
              <a:t>.</a:t>
            </a:r>
            <a:endParaRPr sz="2200" b="0" i="0" u="none" strike="noStrike" cap="none">
              <a:solidFill>
                <a:schemeClr val="dk1"/>
              </a:solidFill>
              <a:latin typeface="Arial"/>
              <a:ea typeface="Arial"/>
              <a:cs typeface="Arial"/>
              <a:sym typeface="Arial"/>
            </a:endParaRPr>
          </a:p>
        </p:txBody>
      </p:sp>
      <p:sp>
        <p:nvSpPr>
          <p:cNvPr id="697" name="Google Shape;697;p70"/>
          <p:cNvSpPr/>
          <p:nvPr/>
        </p:nvSpPr>
        <p:spPr>
          <a:xfrm>
            <a:off x="302040" y="2426040"/>
            <a:ext cx="7494120" cy="682560"/>
          </a:xfrm>
          <a:prstGeom prst="rect">
            <a:avLst/>
          </a:prstGeom>
          <a:noFill/>
          <a:ln>
            <a:noFill/>
          </a:ln>
        </p:spPr>
        <p:txBody>
          <a:bodyPr spcFirstLastPara="1" wrap="square" lIns="0" tIns="12225" rIns="0" bIns="0" anchor="t" anchorCtr="0">
            <a:noAutofit/>
          </a:bodyPr>
          <a:lstStyle/>
          <a:p>
            <a:pPr marL="241200" marR="0" lvl="0" indent="-228600" algn="l" rtl="0">
              <a:lnSpc>
                <a:spcPct val="100000"/>
              </a:lnSpc>
              <a:spcBef>
                <a:spcPts val="0"/>
              </a:spcBef>
              <a:spcAft>
                <a:spcPts val="0"/>
              </a:spcAft>
              <a:buClr>
                <a:srgbClr val="A85229"/>
              </a:buClr>
              <a:buSzPts val="2200"/>
              <a:buFont typeface="Arial"/>
              <a:buChar char="•"/>
            </a:pPr>
            <a:r>
              <a:rPr lang="en-IN" sz="2200" b="0" i="0" u="none" strike="noStrike" cap="none">
                <a:solidFill>
                  <a:srgbClr val="514A40"/>
                </a:solidFill>
                <a:latin typeface="Cambria"/>
                <a:ea typeface="Cambria"/>
                <a:cs typeface="Cambria"/>
                <a:sym typeface="Cambria"/>
              </a:rPr>
              <a:t>Measured as the </a:t>
            </a:r>
            <a:r>
              <a:rPr lang="en-IN" sz="2200" b="0" i="0" u="none" strike="noStrike" cap="none">
                <a:solidFill>
                  <a:srgbClr val="C00000"/>
                </a:solidFill>
                <a:latin typeface="Cambria"/>
                <a:ea typeface="Cambria"/>
                <a:cs typeface="Cambria"/>
                <a:sym typeface="Cambria"/>
              </a:rPr>
              <a:t>total area under a plot of the tensile stress  v/s strain</a:t>
            </a:r>
            <a:r>
              <a:rPr lang="en-IN" sz="2200" b="0" i="0" u="none" strike="noStrike" cap="none">
                <a:solidFill>
                  <a:srgbClr val="514A40"/>
                </a:solidFill>
                <a:latin typeface="Cambria"/>
                <a:ea typeface="Cambria"/>
                <a:cs typeface="Cambria"/>
                <a:sym typeface="Cambria"/>
              </a:rPr>
              <a:t>.</a:t>
            </a:r>
            <a:endParaRPr sz="2200" b="0" i="0" u="none" strike="noStrike" cap="none">
              <a:solidFill>
                <a:schemeClr val="dk1"/>
              </a:solidFill>
              <a:latin typeface="Arial"/>
              <a:ea typeface="Arial"/>
              <a:cs typeface="Arial"/>
              <a:sym typeface="Arial"/>
            </a:endParaRPr>
          </a:p>
        </p:txBody>
      </p:sp>
      <p:sp>
        <p:nvSpPr>
          <p:cNvPr id="698" name="Google Shape;698;p70"/>
          <p:cNvSpPr/>
          <p:nvPr/>
        </p:nvSpPr>
        <p:spPr>
          <a:xfrm>
            <a:off x="302040" y="3569040"/>
            <a:ext cx="7494120" cy="1028022"/>
          </a:xfrm>
          <a:prstGeom prst="rect">
            <a:avLst/>
          </a:prstGeom>
          <a:noFill/>
          <a:ln>
            <a:noFill/>
          </a:ln>
        </p:spPr>
        <p:txBody>
          <a:bodyPr spcFirstLastPara="1" wrap="square" lIns="0" tIns="12225" rIns="0" bIns="0" anchor="t" anchorCtr="0">
            <a:noAutofit/>
          </a:bodyPr>
          <a:lstStyle/>
          <a:p>
            <a:pPr marL="241200" marR="0" lvl="0" indent="-228600" algn="l" rtl="0">
              <a:lnSpc>
                <a:spcPct val="100000"/>
              </a:lnSpc>
              <a:spcBef>
                <a:spcPts val="0"/>
              </a:spcBef>
              <a:spcAft>
                <a:spcPts val="0"/>
              </a:spcAft>
              <a:buClr>
                <a:srgbClr val="A85229"/>
              </a:buClr>
              <a:buSzPts val="2200"/>
              <a:buFont typeface="Arial"/>
              <a:buChar char="•"/>
            </a:pPr>
            <a:r>
              <a:rPr lang="en-IN" sz="2200" b="0" i="0" u="none" strike="noStrike" cap="none">
                <a:solidFill>
                  <a:srgbClr val="514A40"/>
                </a:solidFill>
                <a:latin typeface="Cambria"/>
                <a:ea typeface="Cambria"/>
                <a:cs typeface="Cambria"/>
                <a:sym typeface="Cambria"/>
              </a:rPr>
              <a:t>It	can	be	defined	 as	</a:t>
            </a:r>
            <a:r>
              <a:rPr lang="en-IN" sz="2200" b="0" i="0" u="none" strike="noStrike" cap="none">
                <a:solidFill>
                  <a:srgbClr val="0070C0"/>
                </a:solidFill>
                <a:latin typeface="Cambria"/>
                <a:ea typeface="Cambria"/>
                <a:cs typeface="Cambria"/>
                <a:sym typeface="Cambria"/>
              </a:rPr>
              <a:t>the	amount	 of elastic	and	plastic  deformation energy required to fracture a material</a:t>
            </a:r>
            <a:r>
              <a:rPr lang="en-IN" sz="2200" b="0" i="0" u="none" strike="noStrike" cap="none">
                <a:solidFill>
                  <a:srgbClr val="514A40"/>
                </a:solidFill>
                <a:latin typeface="Cambria"/>
                <a:ea typeface="Cambria"/>
                <a:cs typeface="Cambria"/>
                <a:sym typeface="Cambria"/>
              </a:rPr>
              <a:t>.</a:t>
            </a:r>
            <a:endParaRPr sz="2200" b="0" i="0" u="none" strike="noStrike" cap="none">
              <a:solidFill>
                <a:schemeClr val="dk1"/>
              </a:solidFill>
              <a:latin typeface="Arial"/>
              <a:ea typeface="Arial"/>
              <a:cs typeface="Arial"/>
              <a:sym typeface="Arial"/>
            </a:endParaRPr>
          </a:p>
        </p:txBody>
      </p:sp>
      <p:sp>
        <p:nvSpPr>
          <p:cNvPr id="699" name="Google Shape;699;p70"/>
          <p:cNvSpPr/>
          <p:nvPr/>
        </p:nvSpPr>
        <p:spPr>
          <a:xfrm>
            <a:off x="302040" y="4712040"/>
            <a:ext cx="7494120" cy="1246320"/>
          </a:xfrm>
          <a:prstGeom prst="rect">
            <a:avLst/>
          </a:prstGeom>
          <a:noFill/>
          <a:ln>
            <a:noFill/>
          </a:ln>
        </p:spPr>
        <p:txBody>
          <a:bodyPr spcFirstLastPara="1" wrap="square" lIns="0" tIns="12225" rIns="0" bIns="0" anchor="t" anchorCtr="0">
            <a:noAutofit/>
          </a:bodyPr>
          <a:lstStyle/>
          <a:p>
            <a:pPr marL="241200" marR="0" lvl="0" indent="-228600" algn="l" rtl="0">
              <a:lnSpc>
                <a:spcPct val="100000"/>
              </a:lnSpc>
              <a:spcBef>
                <a:spcPts val="0"/>
              </a:spcBef>
              <a:spcAft>
                <a:spcPts val="0"/>
              </a:spcAft>
              <a:buClr>
                <a:srgbClr val="A85229"/>
              </a:buClr>
              <a:buSzPts val="2200"/>
              <a:buFont typeface="Arial"/>
              <a:buChar char="•"/>
            </a:pPr>
            <a:r>
              <a:rPr lang="en-IN" sz="2200" b="0" i="0" u="none" strike="noStrike" cap="none">
                <a:solidFill>
                  <a:srgbClr val="514A40"/>
                </a:solidFill>
                <a:latin typeface="Cambria"/>
                <a:ea typeface="Cambria"/>
                <a:cs typeface="Cambria"/>
                <a:sym typeface="Cambria"/>
              </a:rPr>
              <a:t>Toughness increases with increase in strength and ductility.</a:t>
            </a:r>
            <a:endParaRPr sz="2200" b="0" i="0" u="none" strike="noStrike" cap="none">
              <a:solidFill>
                <a:schemeClr val="dk1"/>
              </a:solidFill>
              <a:latin typeface="Arial"/>
              <a:ea typeface="Arial"/>
              <a:cs typeface="Arial"/>
              <a:sym typeface="Arial"/>
            </a:endParaRPr>
          </a:p>
          <a:p>
            <a:pPr marL="241200" marR="0" lvl="0" indent="-228600" algn="l" rtl="0">
              <a:lnSpc>
                <a:spcPct val="100000"/>
              </a:lnSpc>
              <a:spcBef>
                <a:spcPts val="1800"/>
              </a:spcBef>
              <a:spcAft>
                <a:spcPts val="0"/>
              </a:spcAft>
              <a:buClr>
                <a:srgbClr val="A85229"/>
              </a:buClr>
              <a:buSzPts val="2200"/>
              <a:buFont typeface="Arial"/>
              <a:buChar char="•"/>
            </a:pPr>
            <a:r>
              <a:rPr lang="en-IN" sz="2200" b="0" i="0" u="none" strike="noStrike" cap="none">
                <a:solidFill>
                  <a:srgbClr val="514A40"/>
                </a:solidFill>
                <a:latin typeface="Cambria"/>
                <a:ea typeface="Cambria"/>
                <a:cs typeface="Cambria"/>
                <a:sym typeface="Cambria"/>
              </a:rPr>
              <a:t>ie. Greater the strength and higher the ductility, the greater  is the toughness.</a:t>
            </a:r>
            <a:endParaRPr sz="2200" b="0" i="0" u="none" strike="noStrike" cap="none">
              <a:solidFill>
                <a:schemeClr val="dk1"/>
              </a:solidFill>
              <a:latin typeface="Arial"/>
              <a:ea typeface="Arial"/>
              <a:cs typeface="Arial"/>
              <a:sym typeface="Arial"/>
            </a:endParaRPr>
          </a:p>
        </p:txBody>
      </p:sp>
      <p:sp>
        <p:nvSpPr>
          <p:cNvPr id="700" name="Google Shape;700;p70"/>
          <p:cNvSpPr/>
          <p:nvPr/>
        </p:nvSpPr>
        <p:spPr>
          <a:xfrm>
            <a:off x="7953840" y="2537640"/>
            <a:ext cx="3850560" cy="362016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70"/>
          <p:cNvSpPr/>
          <p:nvPr/>
        </p:nvSpPr>
        <p:spPr>
          <a:xfrm>
            <a:off x="8633520" y="3899880"/>
            <a:ext cx="1057320" cy="1759680"/>
          </a:xfrm>
          <a:custGeom>
            <a:avLst/>
            <a:gdLst/>
            <a:ahLst/>
            <a:cxnLst/>
            <a:rect l="l" t="t" r="r" b="b"/>
            <a:pathLst>
              <a:path w="1057909" h="1760220" extrusionOk="0">
                <a:moveTo>
                  <a:pt x="1039469" y="0"/>
                </a:moveTo>
                <a:lnTo>
                  <a:pt x="0" y="1760219"/>
                </a:lnTo>
                <a:lnTo>
                  <a:pt x="1057656" y="1760219"/>
                </a:lnTo>
                <a:lnTo>
                  <a:pt x="1039469" y="0"/>
                </a:lnTo>
                <a:close/>
              </a:path>
            </a:pathLst>
          </a:custGeom>
          <a:solidFill>
            <a:srgbClr val="FFC000">
              <a:alpha val="38823"/>
            </a:srgbClr>
          </a:solidFill>
          <a:ln>
            <a:noFill/>
          </a:ln>
        </p:spPr>
      </p:sp>
      <p:sp>
        <p:nvSpPr>
          <p:cNvPr id="702" name="Google Shape;702;p70"/>
          <p:cNvSpPr/>
          <p:nvPr/>
        </p:nvSpPr>
        <p:spPr>
          <a:xfrm>
            <a:off x="9677520" y="3032640"/>
            <a:ext cx="1802520" cy="2626920"/>
          </a:xfrm>
          <a:custGeom>
            <a:avLst/>
            <a:gdLst/>
            <a:ahLst/>
            <a:cxnLst/>
            <a:rect l="l" t="t" r="r" b="b"/>
            <a:pathLst>
              <a:path w="1803400" h="2627629" extrusionOk="0">
                <a:moveTo>
                  <a:pt x="1802892" y="0"/>
                </a:moveTo>
                <a:lnTo>
                  <a:pt x="901446" y="0"/>
                </a:lnTo>
                <a:lnTo>
                  <a:pt x="0" y="901446"/>
                </a:lnTo>
                <a:lnTo>
                  <a:pt x="0" y="2627376"/>
                </a:lnTo>
                <a:lnTo>
                  <a:pt x="1802892" y="2627376"/>
                </a:lnTo>
                <a:lnTo>
                  <a:pt x="1802892" y="0"/>
                </a:lnTo>
                <a:close/>
              </a:path>
            </a:pathLst>
          </a:custGeom>
          <a:solidFill>
            <a:srgbClr val="FFC000">
              <a:alpha val="38823"/>
            </a:srgbClr>
          </a:solidFill>
          <a:ln>
            <a:noFill/>
          </a:ln>
        </p:spPr>
      </p:sp>
      <p:sp>
        <p:nvSpPr>
          <p:cNvPr id="703" name="Google Shape;703;p70"/>
          <p:cNvSpPr/>
          <p:nvPr/>
        </p:nvSpPr>
        <p:spPr>
          <a:xfrm>
            <a:off x="8593493" y="3056525"/>
            <a:ext cx="2883159" cy="2616101"/>
          </a:xfrm>
          <a:prstGeom prst="rect">
            <a:avLst/>
          </a:prstGeom>
          <a:noFill/>
          <a:ln w="25900" cap="flat" cmpd="sng">
            <a:solidFill>
              <a:srgbClr val="514A4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1674360" marR="0" lvl="0" indent="0" algn="l" rtl="0">
              <a:lnSpc>
                <a:spcPct val="100000"/>
              </a:lnSpc>
              <a:spcBef>
                <a:spcPts val="0"/>
              </a:spcBef>
              <a:spcAft>
                <a:spcPts val="0"/>
              </a:spcAft>
              <a:buNone/>
            </a:pPr>
            <a:r>
              <a:rPr lang="en-IN" sz="1600" b="1" i="0" u="none" strike="noStrike" cap="none">
                <a:solidFill>
                  <a:srgbClr val="514A40"/>
                </a:solidFill>
                <a:latin typeface="Cambria"/>
                <a:ea typeface="Cambria"/>
                <a:cs typeface="Cambria"/>
                <a:sym typeface="Cambria"/>
              </a:rPr>
              <a:t>TOUGHNESS</a:t>
            </a:r>
            <a:endParaRPr/>
          </a:p>
          <a:p>
            <a:pPr marL="1674360" marR="0" lvl="0" indent="0" algn="l" rtl="0">
              <a:lnSpc>
                <a:spcPct val="100000"/>
              </a:lnSpc>
              <a:spcBef>
                <a:spcPts val="0"/>
              </a:spcBef>
              <a:spcAft>
                <a:spcPts val="0"/>
              </a:spcAft>
              <a:buNone/>
            </a:pPr>
            <a:endParaRPr sz="1600" b="1" i="0" u="none" strike="noStrike" cap="none">
              <a:solidFill>
                <a:srgbClr val="514A40"/>
              </a:solidFill>
              <a:latin typeface="Cambria"/>
              <a:ea typeface="Cambria"/>
              <a:cs typeface="Cambria"/>
              <a:sym typeface="Cambria"/>
            </a:endParaRPr>
          </a:p>
          <a:p>
            <a:pPr marL="1674360" marR="0" lvl="0" indent="0" algn="l" rtl="0">
              <a:lnSpc>
                <a:spcPct val="100000"/>
              </a:lnSpc>
              <a:spcBef>
                <a:spcPts val="0"/>
              </a:spcBef>
              <a:spcAft>
                <a:spcPts val="0"/>
              </a:spcAft>
              <a:buNone/>
            </a:pPr>
            <a:endParaRPr sz="1600" b="1" i="0" u="none" strike="noStrike" cap="none">
              <a:solidFill>
                <a:srgbClr val="514A40"/>
              </a:solidFill>
              <a:latin typeface="Cambria"/>
              <a:ea typeface="Cambria"/>
              <a:cs typeface="Cambria"/>
              <a:sym typeface="Cambria"/>
            </a:endParaRPr>
          </a:p>
          <a:p>
            <a:pPr marL="1674360" marR="0" lvl="0" indent="0" algn="l" rtl="0">
              <a:lnSpc>
                <a:spcPct val="100000"/>
              </a:lnSpc>
              <a:spcBef>
                <a:spcPts val="0"/>
              </a:spcBef>
              <a:spcAft>
                <a:spcPts val="0"/>
              </a:spcAft>
              <a:buNone/>
            </a:pPr>
            <a:endParaRPr sz="1600" b="1" i="0" u="none" strike="noStrike" cap="none">
              <a:solidFill>
                <a:srgbClr val="514A40"/>
              </a:solidFill>
              <a:latin typeface="Cambria"/>
              <a:ea typeface="Cambria"/>
              <a:cs typeface="Cambria"/>
              <a:sym typeface="Cambria"/>
            </a:endParaRPr>
          </a:p>
          <a:p>
            <a:pPr marL="167436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p:txBody>
      </p:sp>
      <p:sp>
        <p:nvSpPr>
          <p:cNvPr id="704" name="Google Shape;704;p70"/>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32</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71"/>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71"/>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71"/>
          <p:cNvSpPr/>
          <p:nvPr/>
        </p:nvSpPr>
        <p:spPr>
          <a:xfrm>
            <a:off x="189000" y="141840"/>
            <a:ext cx="3120480" cy="90144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71"/>
          <p:cNvSpPr/>
          <p:nvPr/>
        </p:nvSpPr>
        <p:spPr>
          <a:xfrm>
            <a:off x="433440" y="274320"/>
            <a:ext cx="260964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BRITTLENESS</a:t>
            </a:r>
            <a:endParaRPr sz="3200" b="0" i="0" u="none" strike="noStrike" cap="none">
              <a:solidFill>
                <a:schemeClr val="dk1"/>
              </a:solidFill>
              <a:latin typeface="Arial"/>
              <a:ea typeface="Arial"/>
              <a:cs typeface="Arial"/>
              <a:sym typeface="Arial"/>
            </a:endParaRPr>
          </a:p>
        </p:txBody>
      </p:sp>
      <p:sp>
        <p:nvSpPr>
          <p:cNvPr id="713" name="Google Shape;713;p71"/>
          <p:cNvSpPr/>
          <p:nvPr/>
        </p:nvSpPr>
        <p:spPr>
          <a:xfrm>
            <a:off x="479160" y="1176120"/>
            <a:ext cx="11193120" cy="4646880"/>
          </a:xfrm>
          <a:prstGeom prst="rect">
            <a:avLst/>
          </a:prstGeom>
          <a:noFill/>
          <a:ln>
            <a:noFill/>
          </a:ln>
        </p:spPr>
        <p:txBody>
          <a:bodyPr spcFirstLastPara="1" wrap="square" lIns="0" tIns="54000" rIns="0" bIns="0" anchor="t" anchorCtr="0">
            <a:noAutofit/>
          </a:bodyPr>
          <a:lstStyle/>
          <a:p>
            <a:pPr marL="241200" marR="0" lvl="0" indent="-227880" algn="just" rtl="0">
              <a:lnSpc>
                <a:spcPct val="107958"/>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It is </a:t>
            </a:r>
            <a:r>
              <a:rPr lang="en-IN" sz="2400" b="0" i="0" u="none" strike="noStrike" cap="none">
                <a:solidFill>
                  <a:srgbClr val="0070C0"/>
                </a:solidFill>
                <a:latin typeface="Cambria"/>
                <a:ea typeface="Cambria"/>
                <a:cs typeface="Cambria"/>
                <a:sym typeface="Cambria"/>
              </a:rPr>
              <a:t>the relative inability of a material to sustain plastic deformation before fracture  of a material occurs</a:t>
            </a:r>
            <a:r>
              <a:rPr lang="en-IN" sz="2400" b="0" i="0" u="none" strike="noStrike" cap="none">
                <a:solidFill>
                  <a:srgbClr val="514A40"/>
                </a:solidFill>
                <a:latin typeface="Cambria"/>
                <a:ea typeface="Cambria"/>
                <a:cs typeface="Cambria"/>
                <a:sym typeface="Cambria"/>
              </a:rPr>
              <a:t>.</a:t>
            </a: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1474"/>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Eg: amalgam, ceramics, composites are brittle at oral temperatures.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They sustain no/little plastic strain before they fracture.</a:t>
            </a: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1514"/>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ie a brittle material fractures at or near its proportional limit.</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20"/>
              </a:spcBef>
              <a:spcAft>
                <a:spcPts val="0"/>
              </a:spcAft>
              <a:buNone/>
            </a:pPr>
            <a:endParaRPr sz="2400" b="0" i="0" u="none" strike="noStrike" cap="none">
              <a:solidFill>
                <a:schemeClr val="dk1"/>
              </a:solidFill>
              <a:latin typeface="Arial"/>
              <a:ea typeface="Arial"/>
              <a:cs typeface="Arial"/>
              <a:sym typeface="Arial"/>
            </a:endParaRPr>
          </a:p>
          <a:p>
            <a:pPr marL="240840" marR="0" lvl="0" indent="-227879" algn="just" rtl="0">
              <a:lnSpc>
                <a:spcPct val="107958"/>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Dental materials with low or 0% elongation such as amalgam, composite, ceramics,  etc will have little or no burnishability because they have no plastic deformation  potential.</a:t>
            </a:r>
            <a:endParaRPr sz="2400" b="0" i="0" u="none" strike="noStrike" cap="none">
              <a:solidFill>
                <a:schemeClr val="dk1"/>
              </a:solidFill>
              <a:latin typeface="Arial"/>
              <a:ea typeface="Arial"/>
              <a:cs typeface="Arial"/>
              <a:sym typeface="Arial"/>
            </a:endParaRPr>
          </a:p>
        </p:txBody>
      </p:sp>
      <p:sp>
        <p:nvSpPr>
          <p:cNvPr id="714" name="Google Shape;714;p71"/>
          <p:cNvSpPr/>
          <p:nvPr/>
        </p:nvSpPr>
        <p:spPr>
          <a:xfrm>
            <a:off x="8708040" y="2554200"/>
            <a:ext cx="3145680" cy="21726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71"/>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33</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72"/>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72"/>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72"/>
          <p:cNvSpPr/>
          <p:nvPr/>
        </p:nvSpPr>
        <p:spPr>
          <a:xfrm>
            <a:off x="189000" y="141840"/>
            <a:ext cx="2605320" cy="90144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72"/>
          <p:cNvSpPr/>
          <p:nvPr/>
        </p:nvSpPr>
        <p:spPr>
          <a:xfrm>
            <a:off x="433440" y="274320"/>
            <a:ext cx="209556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DUCTILITY</a:t>
            </a:r>
            <a:endParaRPr sz="3200" b="0" i="0" u="none" strike="noStrike" cap="none">
              <a:solidFill>
                <a:schemeClr val="dk1"/>
              </a:solidFill>
              <a:latin typeface="Arial"/>
              <a:ea typeface="Arial"/>
              <a:cs typeface="Arial"/>
              <a:sym typeface="Arial"/>
            </a:endParaRPr>
          </a:p>
        </p:txBody>
      </p:sp>
      <p:sp>
        <p:nvSpPr>
          <p:cNvPr id="724" name="Google Shape;724;p72"/>
          <p:cNvSpPr/>
          <p:nvPr/>
        </p:nvSpPr>
        <p:spPr>
          <a:xfrm>
            <a:off x="479160" y="1212840"/>
            <a:ext cx="7757640" cy="3992936"/>
          </a:xfrm>
          <a:prstGeom prst="rect">
            <a:avLst/>
          </a:prstGeom>
          <a:noFill/>
          <a:ln>
            <a:noFill/>
          </a:ln>
        </p:spPr>
        <p:txBody>
          <a:bodyPr spcFirstLastPara="1" wrap="square" lIns="0" tIns="12225" rIns="0" bIns="0" anchor="t" anchorCtr="0">
            <a:noAutofit/>
          </a:bodyPr>
          <a:lstStyle/>
          <a:p>
            <a:pPr marL="241200" marR="0" lvl="0" indent="-228600" algn="l" rtl="0">
              <a:lnSpc>
                <a:spcPct val="100000"/>
              </a:lnSpc>
              <a:spcBef>
                <a:spcPts val="0"/>
              </a:spcBef>
              <a:spcAft>
                <a:spcPts val="0"/>
              </a:spcAft>
              <a:buClr>
                <a:srgbClr val="A85229"/>
              </a:buClr>
              <a:buSzPts val="2200"/>
              <a:buFont typeface="Arial"/>
              <a:buChar char="•"/>
            </a:pPr>
            <a:r>
              <a:rPr lang="en-IN" sz="2200" b="0" i="0" u="none" strike="noStrike" cap="none">
                <a:solidFill>
                  <a:srgbClr val="514A40"/>
                </a:solidFill>
                <a:latin typeface="Cambria"/>
                <a:ea typeface="Cambria"/>
                <a:cs typeface="Cambria"/>
                <a:sym typeface="Cambria"/>
              </a:rPr>
              <a:t>It	is	</a:t>
            </a:r>
            <a:r>
              <a:rPr lang="en-IN" sz="2200" b="0" i="0" u="none" strike="noStrike" cap="none">
                <a:solidFill>
                  <a:srgbClr val="0070C0"/>
                </a:solidFill>
                <a:latin typeface="Cambria"/>
                <a:ea typeface="Cambria"/>
                <a:cs typeface="Cambria"/>
                <a:sym typeface="Cambria"/>
              </a:rPr>
              <a:t>the	ability	of	a	material	to	sustain	a	large	permanent  deformation under a tensile load upto the point of fracture</a:t>
            </a:r>
            <a:r>
              <a:rPr lang="en-IN" sz="2200" b="0" i="0" u="none" strike="noStrike" cap="none">
                <a:solidFill>
                  <a:srgbClr val="514A40"/>
                </a:solidFill>
                <a:latin typeface="Cambria"/>
                <a:ea typeface="Cambria"/>
                <a:cs typeface="Cambria"/>
                <a:sym typeface="Cambria"/>
              </a:rPr>
              <a:t>.</a:t>
            </a: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31"/>
              </a:spcBef>
              <a:spcAft>
                <a:spcPts val="0"/>
              </a:spcAft>
              <a:buNone/>
            </a:pPr>
            <a:endParaRPr sz="2200" b="0" i="0" u="none" strike="noStrike" cap="none">
              <a:solidFill>
                <a:schemeClr val="dk1"/>
              </a:solidFill>
              <a:latin typeface="Arial"/>
              <a:ea typeface="Arial"/>
              <a:cs typeface="Arial"/>
              <a:sym typeface="Arial"/>
            </a:endParaRPr>
          </a:p>
          <a:p>
            <a:pPr marL="240840" marR="0" lvl="0" indent="-227879" algn="l" rtl="0">
              <a:lnSpc>
                <a:spcPct val="100000"/>
              </a:lnSpc>
              <a:spcBef>
                <a:spcPts val="0"/>
              </a:spcBef>
              <a:spcAft>
                <a:spcPts val="0"/>
              </a:spcAft>
              <a:buClr>
                <a:srgbClr val="A85229"/>
              </a:buClr>
              <a:buSzPts val="2200"/>
              <a:buFont typeface="Arial"/>
              <a:buChar char="•"/>
            </a:pPr>
            <a:r>
              <a:rPr lang="en-IN" sz="2200" b="0" i="0" u="none" strike="noStrike" cap="none">
                <a:solidFill>
                  <a:srgbClr val="514A40"/>
                </a:solidFill>
                <a:latin typeface="Cambria"/>
                <a:ea typeface="Cambria"/>
                <a:cs typeface="Cambria"/>
                <a:sym typeface="Cambria"/>
              </a:rPr>
              <a:t>Eg: a metal can be drawn readily into long thin wire is said to  be ductile.</a:t>
            </a: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200" b="0" i="0" u="none" strike="noStrike" cap="none">
              <a:solidFill>
                <a:schemeClr val="dk1"/>
              </a:solidFill>
              <a:latin typeface="Arial"/>
              <a:ea typeface="Arial"/>
              <a:cs typeface="Arial"/>
              <a:sym typeface="Arial"/>
            </a:endParaRPr>
          </a:p>
          <a:p>
            <a:pPr marL="241200" marR="0" lvl="0" indent="-228600" algn="l" rtl="0">
              <a:lnSpc>
                <a:spcPct val="100000"/>
              </a:lnSpc>
              <a:spcBef>
                <a:spcPts val="1925"/>
              </a:spcBef>
              <a:spcAft>
                <a:spcPts val="0"/>
              </a:spcAft>
              <a:buClr>
                <a:srgbClr val="A85229"/>
              </a:buClr>
              <a:buSzPts val="2200"/>
              <a:buFont typeface="Arial"/>
              <a:buChar char="•"/>
            </a:pPr>
            <a:r>
              <a:rPr lang="en-IN" sz="2200" b="0" i="0" u="none" strike="noStrike" cap="none">
                <a:solidFill>
                  <a:srgbClr val="514A40"/>
                </a:solidFill>
                <a:latin typeface="Cambria"/>
                <a:ea typeface="Cambria"/>
                <a:cs typeface="Cambria"/>
                <a:sym typeface="Cambria"/>
              </a:rPr>
              <a:t>Ductility is </a:t>
            </a:r>
            <a:r>
              <a:rPr lang="en-IN" sz="2200" b="0" i="0" u="none" strike="noStrike" cap="none">
                <a:solidFill>
                  <a:srgbClr val="C00000"/>
                </a:solidFill>
                <a:latin typeface="Cambria"/>
                <a:ea typeface="Cambria"/>
                <a:cs typeface="Cambria"/>
                <a:sym typeface="Cambria"/>
              </a:rPr>
              <a:t>the relative ability of a material to be stretched  plastically at room temperature without fracturing</a:t>
            </a:r>
            <a:r>
              <a:rPr lang="en-IN" sz="2200" b="0" i="0" u="none" strike="noStrike" cap="none">
                <a:solidFill>
                  <a:srgbClr val="514A40"/>
                </a:solidFill>
                <a:latin typeface="Cambria"/>
                <a:ea typeface="Cambria"/>
                <a:cs typeface="Cambria"/>
                <a:sym typeface="Cambria"/>
              </a:rPr>
              <a:t>.</a:t>
            </a: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51"/>
              </a:spcBef>
              <a:spcAft>
                <a:spcPts val="0"/>
              </a:spcAft>
              <a:buNone/>
            </a:pPr>
            <a:endParaRPr sz="2200" b="0" i="0" u="none" strike="noStrike" cap="none">
              <a:solidFill>
                <a:schemeClr val="dk1"/>
              </a:solidFill>
              <a:latin typeface="Arial"/>
              <a:ea typeface="Arial"/>
              <a:cs typeface="Arial"/>
              <a:sym typeface="Arial"/>
            </a:endParaRPr>
          </a:p>
        </p:txBody>
      </p:sp>
      <p:sp>
        <p:nvSpPr>
          <p:cNvPr id="725" name="Google Shape;725;p72"/>
          <p:cNvSpPr/>
          <p:nvPr/>
        </p:nvSpPr>
        <p:spPr>
          <a:xfrm>
            <a:off x="8560440" y="440280"/>
            <a:ext cx="3115800" cy="224676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72"/>
          <p:cNvSpPr/>
          <p:nvPr/>
        </p:nvSpPr>
        <p:spPr>
          <a:xfrm>
            <a:off x="8547480" y="427320"/>
            <a:ext cx="3140640" cy="2271960"/>
          </a:xfrm>
          <a:custGeom>
            <a:avLst/>
            <a:gdLst/>
            <a:ahLst/>
            <a:cxnLst/>
            <a:rect l="l" t="t" r="r" b="b"/>
            <a:pathLst>
              <a:path w="3141345" h="2272665" extrusionOk="0">
                <a:moveTo>
                  <a:pt x="0" y="0"/>
                </a:moveTo>
                <a:lnTo>
                  <a:pt x="3140963" y="0"/>
                </a:lnTo>
                <a:lnTo>
                  <a:pt x="3140963" y="2272284"/>
                </a:lnTo>
                <a:lnTo>
                  <a:pt x="0" y="2272284"/>
                </a:lnTo>
                <a:lnTo>
                  <a:pt x="0" y="0"/>
                </a:lnTo>
                <a:close/>
              </a:path>
            </a:pathLst>
          </a:custGeom>
          <a:noFill/>
          <a:ln w="25900" cap="flat" cmpd="sng">
            <a:solidFill>
              <a:srgbClr val="514A40"/>
            </a:solidFill>
            <a:prstDash val="solid"/>
            <a:round/>
            <a:headEnd type="none" w="sm" len="sm"/>
            <a:tailEnd type="none" w="sm" len="sm"/>
          </a:ln>
        </p:spPr>
      </p:sp>
      <p:sp>
        <p:nvSpPr>
          <p:cNvPr id="727" name="Google Shape;727;p72"/>
          <p:cNvSpPr/>
          <p:nvPr/>
        </p:nvSpPr>
        <p:spPr>
          <a:xfrm>
            <a:off x="8560440" y="2842200"/>
            <a:ext cx="2181600" cy="3271320"/>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72"/>
          <p:cNvSpPr/>
          <p:nvPr/>
        </p:nvSpPr>
        <p:spPr>
          <a:xfrm>
            <a:off x="8547480" y="2829240"/>
            <a:ext cx="2207880" cy="3297600"/>
          </a:xfrm>
          <a:custGeom>
            <a:avLst/>
            <a:gdLst/>
            <a:ahLst/>
            <a:cxnLst/>
            <a:rect l="l" t="t" r="r" b="b"/>
            <a:pathLst>
              <a:path w="2208529" h="3298190" extrusionOk="0">
                <a:moveTo>
                  <a:pt x="0" y="0"/>
                </a:moveTo>
                <a:lnTo>
                  <a:pt x="2208276" y="0"/>
                </a:lnTo>
                <a:lnTo>
                  <a:pt x="2208276" y="3297936"/>
                </a:lnTo>
                <a:lnTo>
                  <a:pt x="0" y="3297936"/>
                </a:lnTo>
                <a:lnTo>
                  <a:pt x="0" y="0"/>
                </a:lnTo>
                <a:close/>
              </a:path>
            </a:pathLst>
          </a:custGeom>
          <a:noFill/>
          <a:ln w="25900" cap="flat" cmpd="sng">
            <a:solidFill>
              <a:srgbClr val="514A40"/>
            </a:solidFill>
            <a:prstDash val="solid"/>
            <a:round/>
            <a:headEnd type="none" w="sm" len="sm"/>
            <a:tailEnd type="none" w="sm" len="sm"/>
          </a:ln>
        </p:spPr>
      </p:sp>
      <p:sp>
        <p:nvSpPr>
          <p:cNvPr id="729" name="Google Shape;729;p72"/>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34</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73"/>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73"/>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73"/>
          <p:cNvSpPr/>
          <p:nvPr/>
        </p:nvSpPr>
        <p:spPr>
          <a:xfrm>
            <a:off x="189000" y="141840"/>
            <a:ext cx="3368880" cy="90144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73"/>
          <p:cNvSpPr/>
          <p:nvPr/>
        </p:nvSpPr>
        <p:spPr>
          <a:xfrm>
            <a:off x="433440" y="274320"/>
            <a:ext cx="285876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MALLEABILITY</a:t>
            </a:r>
            <a:endParaRPr sz="3200" b="0" i="0" u="none" strike="noStrike" cap="none">
              <a:solidFill>
                <a:schemeClr val="dk1"/>
              </a:solidFill>
              <a:latin typeface="Arial"/>
              <a:ea typeface="Arial"/>
              <a:cs typeface="Arial"/>
              <a:sym typeface="Arial"/>
            </a:endParaRPr>
          </a:p>
        </p:txBody>
      </p:sp>
      <p:sp>
        <p:nvSpPr>
          <p:cNvPr id="738" name="Google Shape;738;p73"/>
          <p:cNvSpPr/>
          <p:nvPr/>
        </p:nvSpPr>
        <p:spPr>
          <a:xfrm>
            <a:off x="479160" y="1302120"/>
            <a:ext cx="11189160" cy="184320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It is </a:t>
            </a:r>
            <a:r>
              <a:rPr lang="en-IN" sz="2400" b="0" i="0" u="none" strike="noStrike" cap="none">
                <a:solidFill>
                  <a:srgbClr val="0070C0"/>
                </a:solidFill>
                <a:latin typeface="Cambria"/>
                <a:ea typeface="Cambria"/>
                <a:cs typeface="Cambria"/>
                <a:sym typeface="Cambria"/>
              </a:rPr>
              <a:t>the ability of a material to sustain considerable permanent deformation without  rupture under compression</a:t>
            </a:r>
            <a:r>
              <a:rPr lang="en-IN" sz="2400" b="0" i="0" u="none" strike="noStrike" cap="none">
                <a:solidFill>
                  <a:srgbClr val="514A40"/>
                </a:solidFill>
                <a:latin typeface="Cambria"/>
                <a:ea typeface="Cambria"/>
                <a:cs typeface="Cambria"/>
                <a:sym typeface="Cambria"/>
              </a:rPr>
              <a:t>, as in hammering or rolling into a sheet.</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1"/>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Gold is the most ductile and malleable pure metal, followed by silver.</a:t>
            </a:r>
            <a:endParaRPr sz="2400" b="0" i="0" u="none" strike="noStrike" cap="none">
              <a:solidFill>
                <a:schemeClr val="dk1"/>
              </a:solidFill>
              <a:latin typeface="Arial"/>
              <a:ea typeface="Arial"/>
              <a:cs typeface="Arial"/>
              <a:sym typeface="Arial"/>
            </a:endParaRPr>
          </a:p>
        </p:txBody>
      </p:sp>
      <p:sp>
        <p:nvSpPr>
          <p:cNvPr id="739" name="Google Shape;739;p73"/>
          <p:cNvSpPr/>
          <p:nvPr/>
        </p:nvSpPr>
        <p:spPr>
          <a:xfrm>
            <a:off x="8214480" y="3386160"/>
            <a:ext cx="3531600" cy="271368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73"/>
          <p:cNvSpPr/>
          <p:nvPr/>
        </p:nvSpPr>
        <p:spPr>
          <a:xfrm>
            <a:off x="8201520" y="3373200"/>
            <a:ext cx="3561120" cy="2741040"/>
          </a:xfrm>
          <a:custGeom>
            <a:avLst/>
            <a:gdLst/>
            <a:ahLst/>
            <a:cxnLst/>
            <a:rect l="l" t="t" r="r" b="b"/>
            <a:pathLst>
              <a:path w="3561715" h="2741929" extrusionOk="0">
                <a:moveTo>
                  <a:pt x="0" y="0"/>
                </a:moveTo>
                <a:lnTo>
                  <a:pt x="3561588" y="0"/>
                </a:lnTo>
                <a:lnTo>
                  <a:pt x="3561588" y="2741676"/>
                </a:lnTo>
                <a:lnTo>
                  <a:pt x="0" y="2741676"/>
                </a:lnTo>
                <a:lnTo>
                  <a:pt x="0" y="0"/>
                </a:lnTo>
                <a:close/>
              </a:path>
            </a:pathLst>
          </a:custGeom>
          <a:noFill/>
          <a:ln w="25900" cap="flat" cmpd="sng">
            <a:solidFill>
              <a:srgbClr val="514A40"/>
            </a:solidFill>
            <a:prstDash val="solid"/>
            <a:round/>
            <a:headEnd type="none" w="sm" len="sm"/>
            <a:tailEnd type="none" w="sm" len="sm"/>
          </a:ln>
        </p:spPr>
      </p:sp>
      <p:sp>
        <p:nvSpPr>
          <p:cNvPr id="741" name="Google Shape;741;p73"/>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35</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74"/>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74"/>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74"/>
          <p:cNvSpPr/>
          <p:nvPr/>
        </p:nvSpPr>
        <p:spPr>
          <a:xfrm>
            <a:off x="189000" y="141840"/>
            <a:ext cx="2579400" cy="90144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4"/>
          <p:cNvSpPr/>
          <p:nvPr/>
        </p:nvSpPr>
        <p:spPr>
          <a:xfrm>
            <a:off x="433440" y="274320"/>
            <a:ext cx="206892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HARDNESS</a:t>
            </a:r>
            <a:endParaRPr sz="3200" b="0" i="0" u="none" strike="noStrike" cap="none">
              <a:solidFill>
                <a:schemeClr val="dk1"/>
              </a:solidFill>
              <a:latin typeface="Arial"/>
              <a:ea typeface="Arial"/>
              <a:cs typeface="Arial"/>
              <a:sym typeface="Arial"/>
            </a:endParaRPr>
          </a:p>
        </p:txBody>
      </p:sp>
      <p:sp>
        <p:nvSpPr>
          <p:cNvPr id="750" name="Google Shape;750;p74"/>
          <p:cNvSpPr/>
          <p:nvPr/>
        </p:nvSpPr>
        <p:spPr>
          <a:xfrm>
            <a:off x="479160" y="1513080"/>
            <a:ext cx="11192400" cy="184320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It is </a:t>
            </a:r>
            <a:r>
              <a:rPr lang="en-IN" sz="2400" b="0" i="0" u="none" strike="noStrike" cap="none">
                <a:solidFill>
                  <a:srgbClr val="0070C0"/>
                </a:solidFill>
                <a:latin typeface="Cambria"/>
                <a:ea typeface="Cambria"/>
                <a:cs typeface="Cambria"/>
                <a:sym typeface="Cambria"/>
              </a:rPr>
              <a:t>the resistance of a material to plastic deformation which is typically produced  by an indentation force</a:t>
            </a:r>
            <a:r>
              <a:rPr lang="en-IN" sz="2400" b="0" i="0" u="none" strike="noStrike" cap="none">
                <a:solidFill>
                  <a:srgbClr val="514A40"/>
                </a:solidFill>
                <a:latin typeface="Cambria"/>
                <a:ea typeface="Cambria"/>
                <a:cs typeface="Cambria"/>
                <a:sym typeface="Cambria"/>
              </a:rPr>
              <a:t>.</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1"/>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In mineralogy, </a:t>
            </a:r>
            <a:r>
              <a:rPr lang="en-IN" sz="2400" b="0" i="0" u="none" strike="noStrike" cap="none">
                <a:solidFill>
                  <a:srgbClr val="C00000"/>
                </a:solidFill>
                <a:latin typeface="Cambria"/>
                <a:ea typeface="Cambria"/>
                <a:cs typeface="Cambria"/>
                <a:sym typeface="Cambria"/>
              </a:rPr>
              <a:t>the relative hardness of a material is based on its ability to resist  scratching</a:t>
            </a:r>
            <a:r>
              <a:rPr lang="en-IN" sz="2400" b="0" i="0" u="none" strike="noStrike" cap="none">
                <a:solidFill>
                  <a:srgbClr val="514A40"/>
                </a:solidFill>
                <a:latin typeface="Cambria"/>
                <a:ea typeface="Cambria"/>
                <a:cs typeface="Cambria"/>
                <a:sym typeface="Cambria"/>
              </a:rPr>
              <a:t>.</a:t>
            </a:r>
            <a:endParaRPr sz="2400" b="0" i="0" u="none" strike="noStrike" cap="none">
              <a:solidFill>
                <a:schemeClr val="dk1"/>
              </a:solidFill>
              <a:latin typeface="Arial"/>
              <a:ea typeface="Arial"/>
              <a:cs typeface="Arial"/>
              <a:sym typeface="Arial"/>
            </a:endParaRPr>
          </a:p>
        </p:txBody>
      </p:sp>
      <p:sp>
        <p:nvSpPr>
          <p:cNvPr id="751" name="Google Shape;751;p74"/>
          <p:cNvSpPr/>
          <p:nvPr/>
        </p:nvSpPr>
        <p:spPr>
          <a:xfrm>
            <a:off x="8534520" y="3337560"/>
            <a:ext cx="3214800" cy="283104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74"/>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36</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75"/>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75"/>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59" name="Google Shape;759;p75"/>
          <p:cNvGraphicFramePr/>
          <p:nvPr/>
        </p:nvGraphicFramePr>
        <p:xfrm>
          <a:off x="992880" y="1119600"/>
          <a:ext cx="10394650" cy="3477250"/>
        </p:xfrm>
        <a:graphic>
          <a:graphicData uri="http://schemas.openxmlformats.org/drawingml/2006/table">
            <a:tbl>
              <a:tblPr>
                <a:noFill/>
                <a:tableStyleId>{55D5658E-6383-49C3-9EBB-439EC2C1B48C}</a:tableStyleId>
              </a:tblPr>
              <a:tblGrid>
                <a:gridCol w="3064325"/>
                <a:gridCol w="435600"/>
                <a:gridCol w="3178800"/>
                <a:gridCol w="435600"/>
                <a:gridCol w="3280325"/>
              </a:tblGrid>
              <a:tr h="618125">
                <a:tc gridSpan="5">
                  <a:txBody>
                    <a:bodyPr/>
                    <a:lstStyle/>
                    <a:p>
                      <a:pPr marL="0" marR="0" lvl="0" indent="0" algn="ctr" rtl="0">
                        <a:lnSpc>
                          <a:spcPct val="100000"/>
                        </a:lnSpc>
                        <a:spcBef>
                          <a:spcPts val="0"/>
                        </a:spcBef>
                        <a:spcAft>
                          <a:spcPts val="0"/>
                        </a:spcAft>
                        <a:buNone/>
                      </a:pPr>
                      <a:r>
                        <a:rPr lang="en-IN" sz="2000" b="1" strike="noStrike">
                          <a:solidFill>
                            <a:srgbClr val="514A40"/>
                          </a:solidFill>
                          <a:latin typeface="Cambria"/>
                          <a:ea typeface="Cambria"/>
                          <a:cs typeface="Cambria"/>
                          <a:sym typeface="Cambria"/>
                        </a:rPr>
                        <a:t>CLASSIFICATION OF HARDNESS TEST</a:t>
                      </a:r>
                      <a:endParaRPr sz="2000" b="0" strike="noStrike">
                        <a:latin typeface="Arial"/>
                        <a:ea typeface="Arial"/>
                        <a:cs typeface="Arial"/>
                        <a:sym typeface="Arial"/>
                      </a:endParaRPr>
                    </a:p>
                  </a:txBody>
                  <a:tcPr marL="91450" marR="91450" marT="45725" marB="45725">
                    <a:lnL w="12225" cap="flat" cmpd="sng">
                      <a:solidFill>
                        <a:srgbClr val="76A7B2"/>
                      </a:solidFill>
                      <a:prstDash val="solid"/>
                      <a:round/>
                      <a:headEnd type="none" w="sm" len="sm"/>
                      <a:tailEnd type="none" w="sm" len="sm"/>
                    </a:lnL>
                    <a:lnR w="12225" cap="flat" cmpd="sng">
                      <a:solidFill>
                        <a:srgbClr val="76A7B2"/>
                      </a:solidFill>
                      <a:prstDash val="solid"/>
                      <a:round/>
                      <a:headEnd type="none" w="sm" len="sm"/>
                      <a:tailEnd type="none" w="sm" len="sm"/>
                    </a:lnR>
                    <a:lnT w="12225" cap="flat" cmpd="sng">
                      <a:solidFill>
                        <a:srgbClr val="76A7B2"/>
                      </a:solidFill>
                      <a:prstDash val="solid"/>
                      <a:round/>
                      <a:headEnd type="none" w="sm" len="sm"/>
                      <a:tailEnd type="none" w="sm" len="sm"/>
                    </a:lnT>
                    <a:lnB w="28075" cap="flat" cmpd="sng">
                      <a:solidFill>
                        <a:srgbClr val="76A7B2"/>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8125">
                <a:tc gridSpan="5">
                  <a:txBody>
                    <a:bodyPr/>
                    <a:lstStyle/>
                    <a:p>
                      <a:pPr marL="0" marR="0" lvl="0" indent="0" algn="l" rtl="0">
                        <a:spcBef>
                          <a:spcPts val="0"/>
                        </a:spcBef>
                        <a:spcAft>
                          <a:spcPts val="0"/>
                        </a:spcAft>
                        <a:buNone/>
                      </a:pPr>
                      <a:endParaRPr sz="1800"/>
                    </a:p>
                  </a:txBody>
                  <a:tcPr marL="91450" marR="91450" marT="45725" marB="45725">
                    <a:lnL w="12225" cap="flat" cmpd="sng">
                      <a:solidFill>
                        <a:srgbClr val="76A7B2"/>
                      </a:solidFill>
                      <a:prstDash val="solid"/>
                      <a:round/>
                      <a:headEnd type="none" w="sm" len="sm"/>
                      <a:tailEnd type="none" w="sm" len="sm"/>
                    </a:lnL>
                    <a:lnR w="12225" cap="flat" cmpd="sng">
                      <a:solidFill>
                        <a:srgbClr val="76A7B2"/>
                      </a:solidFill>
                      <a:prstDash val="solid"/>
                      <a:round/>
                      <a:headEnd type="none" w="sm" len="sm"/>
                      <a:tailEnd type="none" w="sm" len="sm"/>
                    </a:lnR>
                    <a:lnT w="28075" cap="flat" cmpd="sng">
                      <a:solidFill>
                        <a:srgbClr val="76A7B2"/>
                      </a:solidFill>
                      <a:prstDash val="solid"/>
                      <a:round/>
                      <a:headEnd type="none" w="sm" len="sm"/>
                      <a:tailEnd type="none" w="sm" len="sm"/>
                    </a:lnT>
                    <a:lnB w="12225" cap="flat" cmpd="sng">
                      <a:solidFill>
                        <a:srgbClr val="76A7B2"/>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43050">
                <a:tc>
                  <a:txBody>
                    <a:bodyPr/>
                    <a:lstStyle/>
                    <a:p>
                      <a:pPr marL="240840" marR="0" lvl="0" indent="0" algn="l" rtl="0">
                        <a:lnSpc>
                          <a:spcPct val="100000"/>
                        </a:lnSpc>
                        <a:spcBef>
                          <a:spcPts val="0"/>
                        </a:spcBef>
                        <a:spcAft>
                          <a:spcPts val="0"/>
                        </a:spcAft>
                        <a:buNone/>
                      </a:pPr>
                      <a:r>
                        <a:rPr lang="en-IN" sz="2000" b="1" strike="noStrike">
                          <a:solidFill>
                            <a:srgbClr val="514A40"/>
                          </a:solidFill>
                          <a:latin typeface="Cambria"/>
                          <a:ea typeface="Cambria"/>
                          <a:cs typeface="Cambria"/>
                          <a:sym typeface="Cambria"/>
                        </a:rPr>
                        <a:t>Method of Application</a:t>
                      </a:r>
                      <a:endParaRPr sz="2000" b="0" strike="noStrike">
                        <a:latin typeface="Arial"/>
                        <a:ea typeface="Arial"/>
                        <a:cs typeface="Arial"/>
                        <a:sym typeface="Arial"/>
                      </a:endParaRPr>
                    </a:p>
                  </a:txBody>
                  <a:tcPr marL="91450" marR="91450" marT="45725" marB="45725">
                    <a:lnL w="12225" cap="flat" cmpd="sng">
                      <a:solidFill>
                        <a:srgbClr val="76A7B2"/>
                      </a:solidFill>
                      <a:prstDash val="solid"/>
                      <a:round/>
                      <a:headEnd type="none" w="sm" len="sm"/>
                      <a:tailEnd type="none" w="sm" len="sm"/>
                    </a:lnL>
                    <a:lnR w="12225" cap="flat" cmpd="sng">
                      <a:solidFill>
                        <a:srgbClr val="76A7B2"/>
                      </a:solidFill>
                      <a:prstDash val="solid"/>
                      <a:round/>
                      <a:headEnd type="none" w="sm" len="sm"/>
                      <a:tailEnd type="none" w="sm" len="sm"/>
                    </a:lnR>
                    <a:lnT w="12225" cap="flat" cmpd="sng">
                      <a:solidFill>
                        <a:srgbClr val="76A7B2"/>
                      </a:solidFill>
                      <a:prstDash val="solid"/>
                      <a:round/>
                      <a:headEnd type="none" w="sm" len="sm"/>
                      <a:tailEnd type="none" w="sm" len="sm"/>
                    </a:lnT>
                    <a:lnB w="12225" cap="flat" cmpd="sng">
                      <a:solidFill>
                        <a:srgbClr val="76A7B2"/>
                      </a:solidFill>
                      <a:prstDash val="solid"/>
                      <a:round/>
                      <a:headEnd type="none" w="sm" len="sm"/>
                      <a:tailEnd type="none" w="sm" len="sm"/>
                    </a:lnB>
                    <a:solidFill>
                      <a:srgbClr val="76A7B2">
                        <a:alpha val="50980"/>
                      </a:srgbClr>
                    </a:solidFill>
                  </a:tcPr>
                </a:tc>
                <a:tc rowSpan="3">
                  <a:txBody>
                    <a:bodyPr/>
                    <a:lstStyle/>
                    <a:p>
                      <a:pPr marL="0" marR="0" lvl="0" indent="0" algn="l" rtl="0">
                        <a:spcBef>
                          <a:spcPts val="0"/>
                        </a:spcBef>
                        <a:spcAft>
                          <a:spcPts val="0"/>
                        </a:spcAft>
                        <a:buNone/>
                      </a:pPr>
                      <a:endParaRPr sz="1800"/>
                    </a:p>
                  </a:txBody>
                  <a:tcPr marL="91450" marR="91450" marT="45725" marB="45725">
                    <a:lnL w="12225" cap="flat" cmpd="sng">
                      <a:solidFill>
                        <a:srgbClr val="76A7B2"/>
                      </a:solidFill>
                      <a:prstDash val="solid"/>
                      <a:round/>
                      <a:headEnd type="none" w="sm" len="sm"/>
                      <a:tailEnd type="none" w="sm" len="sm"/>
                    </a:lnL>
                    <a:lnR w="12225" cap="flat" cmpd="sng">
                      <a:solidFill>
                        <a:srgbClr val="76A7B2"/>
                      </a:solidFill>
                      <a:prstDash val="solid"/>
                      <a:round/>
                      <a:headEnd type="none" w="sm" len="sm"/>
                      <a:tailEnd type="none" w="sm" len="sm"/>
                    </a:lnR>
                    <a:lnT w="12225" cap="flat" cmpd="sng">
                      <a:solidFill>
                        <a:srgbClr val="76A7B2"/>
                      </a:solidFill>
                      <a:prstDash val="solid"/>
                      <a:round/>
                      <a:headEnd type="none" w="sm" len="sm"/>
                      <a:tailEnd type="none" w="sm" len="sm"/>
                    </a:lnT>
                    <a:lnB w="12225" cap="flat" cmpd="sng">
                      <a:solidFill>
                        <a:srgbClr val="76A7B2"/>
                      </a:solidFill>
                      <a:prstDash val="solid"/>
                      <a:round/>
                      <a:headEnd type="none" w="sm" len="sm"/>
                      <a:tailEnd type="none" w="sm" len="sm"/>
                    </a:lnB>
                  </a:tcPr>
                </a:tc>
                <a:tc>
                  <a:txBody>
                    <a:bodyPr/>
                    <a:lstStyle/>
                    <a:p>
                      <a:pPr marL="460440" marR="0" lvl="0" indent="0" algn="l" rtl="0">
                        <a:lnSpc>
                          <a:spcPct val="100000"/>
                        </a:lnSpc>
                        <a:spcBef>
                          <a:spcPts val="0"/>
                        </a:spcBef>
                        <a:spcAft>
                          <a:spcPts val="0"/>
                        </a:spcAft>
                        <a:buNone/>
                      </a:pPr>
                      <a:r>
                        <a:rPr lang="en-IN" sz="2000" b="1" strike="noStrike">
                          <a:solidFill>
                            <a:srgbClr val="514A40"/>
                          </a:solidFill>
                          <a:latin typeface="Cambria"/>
                          <a:ea typeface="Cambria"/>
                          <a:cs typeface="Cambria"/>
                          <a:sym typeface="Cambria"/>
                        </a:rPr>
                        <a:t>Size of the indenter</a:t>
                      </a:r>
                      <a:endParaRPr sz="2000" b="0" strike="noStrike">
                        <a:latin typeface="Arial"/>
                        <a:ea typeface="Arial"/>
                        <a:cs typeface="Arial"/>
                        <a:sym typeface="Arial"/>
                      </a:endParaRPr>
                    </a:p>
                  </a:txBody>
                  <a:tcPr marL="91450" marR="91450" marT="45725" marB="45725">
                    <a:lnL w="12225" cap="flat" cmpd="sng">
                      <a:solidFill>
                        <a:srgbClr val="76A7B2"/>
                      </a:solidFill>
                      <a:prstDash val="solid"/>
                      <a:round/>
                      <a:headEnd type="none" w="sm" len="sm"/>
                      <a:tailEnd type="none" w="sm" len="sm"/>
                    </a:lnL>
                    <a:lnR w="12225" cap="flat" cmpd="sng">
                      <a:solidFill>
                        <a:srgbClr val="76A7B2"/>
                      </a:solidFill>
                      <a:prstDash val="solid"/>
                      <a:round/>
                      <a:headEnd type="none" w="sm" len="sm"/>
                      <a:tailEnd type="none" w="sm" len="sm"/>
                    </a:lnR>
                    <a:lnT w="12225" cap="flat" cmpd="sng">
                      <a:solidFill>
                        <a:srgbClr val="76A7B2"/>
                      </a:solidFill>
                      <a:prstDash val="solid"/>
                      <a:round/>
                      <a:headEnd type="none" w="sm" len="sm"/>
                      <a:tailEnd type="none" w="sm" len="sm"/>
                    </a:lnT>
                    <a:lnB w="12225" cap="flat" cmpd="sng">
                      <a:solidFill>
                        <a:srgbClr val="76A7B2"/>
                      </a:solidFill>
                      <a:prstDash val="solid"/>
                      <a:round/>
                      <a:headEnd type="none" w="sm" len="sm"/>
                      <a:tailEnd type="none" w="sm" len="sm"/>
                    </a:lnB>
                    <a:solidFill>
                      <a:srgbClr val="76A7B2">
                        <a:alpha val="50980"/>
                      </a:srgbClr>
                    </a:solidFill>
                  </a:tcPr>
                </a:tc>
                <a:tc rowSpan="3">
                  <a:txBody>
                    <a:bodyPr/>
                    <a:lstStyle/>
                    <a:p>
                      <a:pPr marL="0" marR="0" lvl="0" indent="0" algn="l" rtl="0">
                        <a:spcBef>
                          <a:spcPts val="0"/>
                        </a:spcBef>
                        <a:spcAft>
                          <a:spcPts val="0"/>
                        </a:spcAft>
                        <a:buNone/>
                      </a:pPr>
                      <a:endParaRPr sz="1800"/>
                    </a:p>
                  </a:txBody>
                  <a:tcPr marL="91450" marR="91450" marT="45725" marB="45725">
                    <a:lnL w="12225" cap="flat" cmpd="sng">
                      <a:solidFill>
                        <a:srgbClr val="76A7B2"/>
                      </a:solidFill>
                      <a:prstDash val="solid"/>
                      <a:round/>
                      <a:headEnd type="none" w="sm" len="sm"/>
                      <a:tailEnd type="none" w="sm" len="sm"/>
                    </a:lnL>
                    <a:lnR w="12225" cap="flat" cmpd="sng">
                      <a:solidFill>
                        <a:srgbClr val="76A7B2"/>
                      </a:solidFill>
                      <a:prstDash val="solid"/>
                      <a:round/>
                      <a:headEnd type="none" w="sm" len="sm"/>
                      <a:tailEnd type="none" w="sm" len="sm"/>
                    </a:lnR>
                    <a:lnT w="12225" cap="flat" cmpd="sng">
                      <a:solidFill>
                        <a:srgbClr val="76A7B2"/>
                      </a:solidFill>
                      <a:prstDash val="solid"/>
                      <a:round/>
                      <a:headEnd type="none" w="sm" len="sm"/>
                      <a:tailEnd type="none" w="sm" len="sm"/>
                    </a:lnT>
                    <a:lnB w="12225" cap="flat" cmpd="sng">
                      <a:solidFill>
                        <a:srgbClr val="76A7B2"/>
                      </a:solidFill>
                      <a:prstDash val="solid"/>
                      <a:round/>
                      <a:headEnd type="none" w="sm" len="sm"/>
                      <a:tailEnd type="none" w="sm" len="sm"/>
                    </a:lnB>
                  </a:tcPr>
                </a:tc>
                <a:tc>
                  <a:txBody>
                    <a:bodyPr/>
                    <a:lstStyle/>
                    <a:p>
                      <a:pPr marL="912960" marR="0" lvl="0" indent="-779759" algn="l" rtl="0">
                        <a:lnSpc>
                          <a:spcPct val="100000"/>
                        </a:lnSpc>
                        <a:spcBef>
                          <a:spcPts val="0"/>
                        </a:spcBef>
                        <a:spcAft>
                          <a:spcPts val="0"/>
                        </a:spcAft>
                        <a:buNone/>
                      </a:pPr>
                      <a:r>
                        <a:rPr lang="en-IN" sz="2000" b="1" strike="noStrike">
                          <a:solidFill>
                            <a:srgbClr val="514A40"/>
                          </a:solidFill>
                          <a:latin typeface="Cambria"/>
                          <a:ea typeface="Cambria"/>
                          <a:cs typeface="Cambria"/>
                          <a:sym typeface="Cambria"/>
                        </a:rPr>
                        <a:t>Amount of load applied to  the indenter</a:t>
                      </a:r>
                      <a:endParaRPr sz="2000" b="0" strike="noStrike">
                        <a:latin typeface="Arial"/>
                        <a:ea typeface="Arial"/>
                        <a:cs typeface="Arial"/>
                        <a:sym typeface="Arial"/>
                      </a:endParaRPr>
                    </a:p>
                  </a:txBody>
                  <a:tcPr marL="91450" marR="91450" marT="45725" marB="45725">
                    <a:lnL w="12225" cap="flat" cmpd="sng">
                      <a:solidFill>
                        <a:srgbClr val="76A7B2"/>
                      </a:solidFill>
                      <a:prstDash val="solid"/>
                      <a:round/>
                      <a:headEnd type="none" w="sm" len="sm"/>
                      <a:tailEnd type="none" w="sm" len="sm"/>
                    </a:lnL>
                    <a:lnR w="12225" cap="flat" cmpd="sng">
                      <a:solidFill>
                        <a:srgbClr val="76A7B2"/>
                      </a:solidFill>
                      <a:prstDash val="solid"/>
                      <a:round/>
                      <a:headEnd type="none" w="sm" len="sm"/>
                      <a:tailEnd type="none" w="sm" len="sm"/>
                    </a:lnR>
                    <a:lnT w="12225" cap="flat" cmpd="sng">
                      <a:solidFill>
                        <a:srgbClr val="76A7B2"/>
                      </a:solidFill>
                      <a:prstDash val="solid"/>
                      <a:round/>
                      <a:headEnd type="none" w="sm" len="sm"/>
                      <a:tailEnd type="none" w="sm" len="sm"/>
                    </a:lnT>
                    <a:lnB w="12225" cap="flat" cmpd="sng">
                      <a:solidFill>
                        <a:srgbClr val="76A7B2"/>
                      </a:solidFill>
                      <a:prstDash val="solid"/>
                      <a:round/>
                      <a:headEnd type="none" w="sm" len="sm"/>
                      <a:tailEnd type="none" w="sm" len="sm"/>
                    </a:lnB>
                    <a:solidFill>
                      <a:srgbClr val="76A7B2">
                        <a:alpha val="50980"/>
                      </a:srgbClr>
                    </a:solidFill>
                  </a:tcPr>
                </a:tc>
              </a:tr>
              <a:tr h="748800">
                <a:tc>
                  <a:txBody>
                    <a:bodyPr/>
                    <a:lstStyle/>
                    <a:p>
                      <a:pPr marL="763200" marR="0" lvl="0" indent="0" algn="l" rtl="0">
                        <a:lnSpc>
                          <a:spcPct val="100000"/>
                        </a:lnSpc>
                        <a:spcBef>
                          <a:spcPts val="0"/>
                        </a:spcBef>
                        <a:spcAft>
                          <a:spcPts val="0"/>
                        </a:spcAft>
                        <a:buNone/>
                      </a:pPr>
                      <a:r>
                        <a:rPr lang="en-IN" sz="2000" b="0" strike="noStrike">
                          <a:solidFill>
                            <a:srgbClr val="514A40"/>
                          </a:solidFill>
                          <a:latin typeface="Cambria"/>
                          <a:ea typeface="Cambria"/>
                          <a:cs typeface="Cambria"/>
                          <a:sym typeface="Cambria"/>
                        </a:rPr>
                        <a:t>Static Loading</a:t>
                      </a:r>
                      <a:endParaRPr sz="2000" b="0" strike="noStrike">
                        <a:latin typeface="Arial"/>
                        <a:ea typeface="Arial"/>
                        <a:cs typeface="Arial"/>
                        <a:sym typeface="Arial"/>
                      </a:endParaRPr>
                    </a:p>
                    <a:p>
                      <a:pPr marL="689040" marR="0" lvl="0" indent="0" algn="l" rtl="0">
                        <a:lnSpc>
                          <a:spcPct val="100000"/>
                        </a:lnSpc>
                        <a:spcBef>
                          <a:spcPts val="0"/>
                        </a:spcBef>
                        <a:spcAft>
                          <a:spcPts val="0"/>
                        </a:spcAft>
                        <a:buNone/>
                      </a:pPr>
                      <a:r>
                        <a:rPr lang="en-IN" sz="2000" b="0" strike="noStrike">
                          <a:solidFill>
                            <a:srgbClr val="514A40"/>
                          </a:solidFill>
                          <a:latin typeface="Cambria"/>
                          <a:ea typeface="Cambria"/>
                          <a:cs typeface="Cambria"/>
                          <a:sym typeface="Cambria"/>
                        </a:rPr>
                        <a:t>– </a:t>
                      </a:r>
                      <a:r>
                        <a:rPr lang="en-IN" sz="2000" b="0" i="1" strike="noStrike">
                          <a:solidFill>
                            <a:srgbClr val="514A40"/>
                          </a:solidFill>
                          <a:latin typeface="Cambria"/>
                          <a:ea typeface="Cambria"/>
                          <a:cs typeface="Cambria"/>
                          <a:sym typeface="Cambria"/>
                        </a:rPr>
                        <a:t>slowly applied</a:t>
                      </a:r>
                      <a:endParaRPr sz="2000" b="0" strike="noStrike">
                        <a:latin typeface="Arial"/>
                        <a:ea typeface="Arial"/>
                        <a:cs typeface="Arial"/>
                        <a:sym typeface="Arial"/>
                      </a:endParaRPr>
                    </a:p>
                  </a:txBody>
                  <a:tcPr marL="91450" marR="91450" marT="45725" marB="45725">
                    <a:lnL w="12225" cap="flat" cmpd="sng">
                      <a:solidFill>
                        <a:srgbClr val="76A7B2"/>
                      </a:solidFill>
                      <a:prstDash val="solid"/>
                      <a:round/>
                      <a:headEnd type="none" w="sm" len="sm"/>
                      <a:tailEnd type="none" w="sm" len="sm"/>
                    </a:lnL>
                    <a:lnR w="12225" cap="flat" cmpd="sng">
                      <a:solidFill>
                        <a:srgbClr val="76A7B2"/>
                      </a:solidFill>
                      <a:prstDash val="solid"/>
                      <a:round/>
                      <a:headEnd type="none" w="sm" len="sm"/>
                      <a:tailEnd type="none" w="sm" len="sm"/>
                    </a:lnR>
                    <a:lnT w="12225" cap="flat" cmpd="sng">
                      <a:solidFill>
                        <a:srgbClr val="76A7B2"/>
                      </a:solidFill>
                      <a:prstDash val="solid"/>
                      <a:round/>
                      <a:headEnd type="none" w="sm" len="sm"/>
                      <a:tailEnd type="none" w="sm" len="sm"/>
                    </a:lnT>
                    <a:lnB w="12225" cap="flat" cmpd="sng">
                      <a:solidFill>
                        <a:srgbClr val="76A7B2"/>
                      </a:solidFill>
                      <a:prstDash val="solid"/>
                      <a:round/>
                      <a:headEnd type="none" w="sm" len="sm"/>
                      <a:tailEnd type="none" w="sm" len="sm"/>
                    </a:lnB>
                  </a:tcPr>
                </a:tc>
                <a:tc vMerge="1">
                  <a:txBody>
                    <a:bodyPr/>
                    <a:lstStyle/>
                    <a:p>
                      <a:endParaRPr lang="en-US"/>
                    </a:p>
                  </a:txBody>
                  <a:tcPr/>
                </a:tc>
                <a:tc>
                  <a:txBody>
                    <a:bodyPr/>
                    <a:lstStyle/>
                    <a:p>
                      <a:pPr marL="576000" marR="0" lvl="0" indent="0" algn="l" rtl="0">
                        <a:lnSpc>
                          <a:spcPct val="100000"/>
                        </a:lnSpc>
                        <a:spcBef>
                          <a:spcPts val="0"/>
                        </a:spcBef>
                        <a:spcAft>
                          <a:spcPts val="0"/>
                        </a:spcAft>
                        <a:buNone/>
                      </a:pPr>
                      <a:r>
                        <a:rPr lang="en-IN" sz="2000" b="0" strike="noStrike">
                          <a:solidFill>
                            <a:srgbClr val="514A40"/>
                          </a:solidFill>
                          <a:latin typeface="Cambria"/>
                          <a:ea typeface="Cambria"/>
                          <a:cs typeface="Cambria"/>
                          <a:sym typeface="Cambria"/>
                        </a:rPr>
                        <a:t>Macro-indentation</a:t>
                      </a:r>
                      <a:endParaRPr sz="2000" b="0" strike="noStrike">
                        <a:latin typeface="Arial"/>
                        <a:ea typeface="Arial"/>
                        <a:cs typeface="Arial"/>
                        <a:sym typeface="Arial"/>
                      </a:endParaRPr>
                    </a:p>
                    <a:p>
                      <a:pPr marL="563760" marR="0" lvl="0" indent="0" algn="l" rtl="0">
                        <a:lnSpc>
                          <a:spcPct val="100000"/>
                        </a:lnSpc>
                        <a:spcBef>
                          <a:spcPts val="0"/>
                        </a:spcBef>
                        <a:spcAft>
                          <a:spcPts val="0"/>
                        </a:spcAft>
                        <a:buNone/>
                      </a:pPr>
                      <a:r>
                        <a:rPr lang="en-IN" sz="2000" b="0" strike="noStrike">
                          <a:solidFill>
                            <a:srgbClr val="514A40"/>
                          </a:solidFill>
                          <a:latin typeface="Cambria"/>
                          <a:ea typeface="Cambria"/>
                          <a:cs typeface="Cambria"/>
                          <a:sym typeface="Cambria"/>
                        </a:rPr>
                        <a:t>- </a:t>
                      </a:r>
                      <a:r>
                        <a:rPr lang="en-IN" sz="2000" b="0" i="1" strike="noStrike">
                          <a:solidFill>
                            <a:srgbClr val="514A40"/>
                          </a:solidFill>
                          <a:latin typeface="Cambria"/>
                          <a:ea typeface="Cambria"/>
                          <a:cs typeface="Cambria"/>
                          <a:sym typeface="Cambria"/>
                        </a:rPr>
                        <a:t>Large indenter tip</a:t>
                      </a:r>
                      <a:endParaRPr sz="2000" b="0" strike="noStrike">
                        <a:latin typeface="Arial"/>
                        <a:ea typeface="Arial"/>
                        <a:cs typeface="Arial"/>
                        <a:sym typeface="Arial"/>
                      </a:endParaRPr>
                    </a:p>
                  </a:txBody>
                  <a:tcPr marL="91450" marR="91450" marT="45725" marB="45725">
                    <a:lnL w="12225" cap="flat" cmpd="sng">
                      <a:solidFill>
                        <a:srgbClr val="76A7B2"/>
                      </a:solidFill>
                      <a:prstDash val="solid"/>
                      <a:round/>
                      <a:headEnd type="none" w="sm" len="sm"/>
                      <a:tailEnd type="none" w="sm" len="sm"/>
                    </a:lnL>
                    <a:lnR w="12225" cap="flat" cmpd="sng">
                      <a:solidFill>
                        <a:srgbClr val="76A7B2"/>
                      </a:solidFill>
                      <a:prstDash val="solid"/>
                      <a:round/>
                      <a:headEnd type="none" w="sm" len="sm"/>
                      <a:tailEnd type="none" w="sm" len="sm"/>
                    </a:lnR>
                    <a:lnT w="12225" cap="flat" cmpd="sng">
                      <a:solidFill>
                        <a:srgbClr val="76A7B2"/>
                      </a:solidFill>
                      <a:prstDash val="solid"/>
                      <a:round/>
                      <a:headEnd type="none" w="sm" len="sm"/>
                      <a:tailEnd type="none" w="sm" len="sm"/>
                    </a:lnT>
                    <a:lnB w="12225" cap="flat" cmpd="sng">
                      <a:solidFill>
                        <a:srgbClr val="76A7B2"/>
                      </a:solidFill>
                      <a:prstDash val="solid"/>
                      <a:round/>
                      <a:headEnd type="none" w="sm" len="sm"/>
                      <a:tailEnd type="none" w="sm" len="sm"/>
                    </a:lnB>
                  </a:tcPr>
                </a:tc>
                <a:tc vMerge="1">
                  <a:txBody>
                    <a:bodyPr/>
                    <a:lstStyle/>
                    <a:p>
                      <a:endParaRPr lang="en-US"/>
                    </a:p>
                  </a:txBody>
                  <a:tcPr/>
                </a:tc>
                <a:tc>
                  <a:txBody>
                    <a:bodyPr/>
                    <a:lstStyle/>
                    <a:p>
                      <a:pPr marL="803160" marR="0" lvl="0" indent="0" algn="l" rtl="0">
                        <a:lnSpc>
                          <a:spcPct val="100000"/>
                        </a:lnSpc>
                        <a:spcBef>
                          <a:spcPts val="0"/>
                        </a:spcBef>
                        <a:spcAft>
                          <a:spcPts val="0"/>
                        </a:spcAft>
                        <a:buNone/>
                      </a:pPr>
                      <a:r>
                        <a:rPr lang="en-IN" sz="2000" b="0" strike="noStrike">
                          <a:solidFill>
                            <a:srgbClr val="514A40"/>
                          </a:solidFill>
                          <a:latin typeface="Cambria"/>
                          <a:ea typeface="Cambria"/>
                          <a:cs typeface="Cambria"/>
                          <a:sym typeface="Cambria"/>
                        </a:rPr>
                        <a:t>Macrohardness</a:t>
                      </a:r>
                      <a:endParaRPr sz="2000" b="0" strike="noStrike">
                        <a:latin typeface="Arial"/>
                        <a:ea typeface="Arial"/>
                        <a:cs typeface="Arial"/>
                        <a:sym typeface="Arial"/>
                      </a:endParaRPr>
                    </a:p>
                    <a:p>
                      <a:pPr marL="1018080" marR="0" lvl="0" indent="0" algn="l" rtl="0">
                        <a:lnSpc>
                          <a:spcPct val="100000"/>
                        </a:lnSpc>
                        <a:spcBef>
                          <a:spcPts val="0"/>
                        </a:spcBef>
                        <a:spcAft>
                          <a:spcPts val="0"/>
                        </a:spcAft>
                        <a:buNone/>
                      </a:pPr>
                      <a:r>
                        <a:rPr lang="en-IN" sz="2000" b="0" strike="noStrike">
                          <a:solidFill>
                            <a:srgbClr val="514A40"/>
                          </a:solidFill>
                          <a:latin typeface="Cambria"/>
                          <a:ea typeface="Cambria"/>
                          <a:cs typeface="Cambria"/>
                          <a:sym typeface="Cambria"/>
                        </a:rPr>
                        <a:t>- </a:t>
                      </a:r>
                      <a:r>
                        <a:rPr lang="en-IN" sz="2000" b="0" i="1" strike="noStrike">
                          <a:solidFill>
                            <a:srgbClr val="514A40"/>
                          </a:solidFill>
                          <a:latin typeface="Cambria"/>
                          <a:ea typeface="Cambria"/>
                          <a:cs typeface="Cambria"/>
                          <a:sym typeface="Cambria"/>
                        </a:rPr>
                        <a:t>˃ 1kg load</a:t>
                      </a:r>
                      <a:endParaRPr sz="2000" b="0" strike="noStrike">
                        <a:latin typeface="Arial"/>
                        <a:ea typeface="Arial"/>
                        <a:cs typeface="Arial"/>
                        <a:sym typeface="Arial"/>
                      </a:endParaRPr>
                    </a:p>
                  </a:txBody>
                  <a:tcPr marL="91450" marR="91450" marT="45725" marB="45725">
                    <a:lnL w="12225" cap="flat" cmpd="sng">
                      <a:solidFill>
                        <a:srgbClr val="76A7B2"/>
                      </a:solidFill>
                      <a:prstDash val="solid"/>
                      <a:round/>
                      <a:headEnd type="none" w="sm" len="sm"/>
                      <a:tailEnd type="none" w="sm" len="sm"/>
                    </a:lnL>
                    <a:lnR w="12225" cap="flat" cmpd="sng">
                      <a:solidFill>
                        <a:srgbClr val="76A7B2"/>
                      </a:solidFill>
                      <a:prstDash val="solid"/>
                      <a:round/>
                      <a:headEnd type="none" w="sm" len="sm"/>
                      <a:tailEnd type="none" w="sm" len="sm"/>
                    </a:lnR>
                    <a:lnT w="12225" cap="flat" cmpd="sng">
                      <a:solidFill>
                        <a:srgbClr val="76A7B2"/>
                      </a:solidFill>
                      <a:prstDash val="solid"/>
                      <a:round/>
                      <a:headEnd type="none" w="sm" len="sm"/>
                      <a:tailEnd type="none" w="sm" len="sm"/>
                    </a:lnT>
                    <a:lnB w="12225" cap="flat" cmpd="sng">
                      <a:solidFill>
                        <a:srgbClr val="76A7B2"/>
                      </a:solidFill>
                      <a:prstDash val="solid"/>
                      <a:round/>
                      <a:headEnd type="none" w="sm" len="sm"/>
                      <a:tailEnd type="none" w="sm" len="sm"/>
                    </a:lnB>
                  </a:tcPr>
                </a:tc>
              </a:tr>
              <a:tr h="749150">
                <a:tc>
                  <a:txBody>
                    <a:bodyPr/>
                    <a:lstStyle/>
                    <a:p>
                      <a:pPr marL="588600" marR="0" lvl="0" indent="0" algn="l" rtl="0">
                        <a:lnSpc>
                          <a:spcPct val="100000"/>
                        </a:lnSpc>
                        <a:spcBef>
                          <a:spcPts val="0"/>
                        </a:spcBef>
                        <a:spcAft>
                          <a:spcPts val="0"/>
                        </a:spcAft>
                        <a:buNone/>
                      </a:pPr>
                      <a:r>
                        <a:rPr lang="en-IN" sz="2000" b="0" strike="noStrike">
                          <a:solidFill>
                            <a:srgbClr val="514A40"/>
                          </a:solidFill>
                          <a:latin typeface="Cambria"/>
                          <a:ea typeface="Cambria"/>
                          <a:cs typeface="Cambria"/>
                          <a:sym typeface="Cambria"/>
                        </a:rPr>
                        <a:t>Dynamic Loading</a:t>
                      </a:r>
                      <a:endParaRPr sz="2000" b="0" strike="noStrike">
                        <a:latin typeface="Arial"/>
                        <a:ea typeface="Arial"/>
                        <a:cs typeface="Arial"/>
                        <a:sym typeface="Arial"/>
                      </a:endParaRPr>
                    </a:p>
                    <a:p>
                      <a:pPr marL="641880" marR="0" lvl="0" indent="0" algn="l" rtl="0">
                        <a:lnSpc>
                          <a:spcPct val="100000"/>
                        </a:lnSpc>
                        <a:spcBef>
                          <a:spcPts val="0"/>
                        </a:spcBef>
                        <a:spcAft>
                          <a:spcPts val="0"/>
                        </a:spcAft>
                        <a:buNone/>
                      </a:pPr>
                      <a:r>
                        <a:rPr lang="en-IN" sz="2000" b="0" strike="noStrike">
                          <a:solidFill>
                            <a:srgbClr val="514A40"/>
                          </a:solidFill>
                          <a:latin typeface="Cambria"/>
                          <a:ea typeface="Cambria"/>
                          <a:cs typeface="Cambria"/>
                          <a:sym typeface="Cambria"/>
                        </a:rPr>
                        <a:t>– </a:t>
                      </a:r>
                      <a:r>
                        <a:rPr lang="en-IN" sz="2000" b="0" i="1" strike="noStrike">
                          <a:solidFill>
                            <a:srgbClr val="514A40"/>
                          </a:solidFill>
                          <a:latin typeface="Cambria"/>
                          <a:ea typeface="Cambria"/>
                          <a:cs typeface="Cambria"/>
                          <a:sym typeface="Cambria"/>
                        </a:rPr>
                        <a:t>rapidly applied</a:t>
                      </a:r>
                      <a:endParaRPr sz="2000" b="0" strike="noStrike">
                        <a:latin typeface="Arial"/>
                        <a:ea typeface="Arial"/>
                        <a:cs typeface="Arial"/>
                        <a:sym typeface="Arial"/>
                      </a:endParaRPr>
                    </a:p>
                  </a:txBody>
                  <a:tcPr marL="91450" marR="91450" marT="45725" marB="45725">
                    <a:lnL w="12225" cap="flat" cmpd="sng">
                      <a:solidFill>
                        <a:srgbClr val="76A7B2"/>
                      </a:solidFill>
                      <a:prstDash val="solid"/>
                      <a:round/>
                      <a:headEnd type="none" w="sm" len="sm"/>
                      <a:tailEnd type="none" w="sm" len="sm"/>
                    </a:lnL>
                    <a:lnR w="12225" cap="flat" cmpd="sng">
                      <a:solidFill>
                        <a:srgbClr val="76A7B2"/>
                      </a:solidFill>
                      <a:prstDash val="solid"/>
                      <a:round/>
                      <a:headEnd type="none" w="sm" len="sm"/>
                      <a:tailEnd type="none" w="sm" len="sm"/>
                    </a:lnR>
                    <a:lnT w="12225" cap="flat" cmpd="sng">
                      <a:solidFill>
                        <a:srgbClr val="76A7B2"/>
                      </a:solidFill>
                      <a:prstDash val="solid"/>
                      <a:round/>
                      <a:headEnd type="none" w="sm" len="sm"/>
                      <a:tailEnd type="none" w="sm" len="sm"/>
                    </a:lnT>
                    <a:lnB w="12225" cap="flat" cmpd="sng">
                      <a:solidFill>
                        <a:srgbClr val="76A7B2"/>
                      </a:solidFill>
                      <a:prstDash val="solid"/>
                      <a:round/>
                      <a:headEnd type="none" w="sm" len="sm"/>
                      <a:tailEnd type="none" w="sm" len="sm"/>
                    </a:lnB>
                  </a:tcPr>
                </a:tc>
                <a:tc vMerge="1">
                  <a:txBody>
                    <a:bodyPr/>
                    <a:lstStyle/>
                    <a:p>
                      <a:endParaRPr lang="en-US"/>
                    </a:p>
                  </a:txBody>
                  <a:tcPr/>
                </a:tc>
                <a:tc>
                  <a:txBody>
                    <a:bodyPr/>
                    <a:lstStyle/>
                    <a:p>
                      <a:pPr marL="603720" marR="0" lvl="0" indent="0" algn="l" rtl="0">
                        <a:lnSpc>
                          <a:spcPct val="100000"/>
                        </a:lnSpc>
                        <a:spcBef>
                          <a:spcPts val="0"/>
                        </a:spcBef>
                        <a:spcAft>
                          <a:spcPts val="0"/>
                        </a:spcAft>
                        <a:buNone/>
                      </a:pPr>
                      <a:r>
                        <a:rPr lang="en-IN" sz="2000" b="0" strike="noStrike">
                          <a:solidFill>
                            <a:srgbClr val="514A40"/>
                          </a:solidFill>
                          <a:latin typeface="Cambria"/>
                          <a:ea typeface="Cambria"/>
                          <a:cs typeface="Cambria"/>
                          <a:sym typeface="Cambria"/>
                        </a:rPr>
                        <a:t>Micro-indentation</a:t>
                      </a:r>
                      <a:endParaRPr sz="2000" b="0" strike="noStrike">
                        <a:latin typeface="Arial"/>
                        <a:ea typeface="Arial"/>
                        <a:cs typeface="Arial"/>
                        <a:sym typeface="Arial"/>
                      </a:endParaRPr>
                    </a:p>
                    <a:p>
                      <a:pPr marL="574560" marR="0" lvl="0" indent="0" algn="l" rtl="0">
                        <a:lnSpc>
                          <a:spcPct val="100000"/>
                        </a:lnSpc>
                        <a:spcBef>
                          <a:spcPts val="0"/>
                        </a:spcBef>
                        <a:spcAft>
                          <a:spcPts val="0"/>
                        </a:spcAft>
                        <a:buNone/>
                      </a:pPr>
                      <a:r>
                        <a:rPr lang="en-IN" sz="2000" b="0" strike="noStrike">
                          <a:solidFill>
                            <a:srgbClr val="514A40"/>
                          </a:solidFill>
                          <a:latin typeface="Cambria"/>
                          <a:ea typeface="Cambria"/>
                          <a:cs typeface="Cambria"/>
                          <a:sym typeface="Cambria"/>
                        </a:rPr>
                        <a:t>- </a:t>
                      </a:r>
                      <a:r>
                        <a:rPr lang="en-IN" sz="2000" b="0" i="1" strike="noStrike">
                          <a:solidFill>
                            <a:srgbClr val="514A40"/>
                          </a:solidFill>
                          <a:latin typeface="Cambria"/>
                          <a:ea typeface="Cambria"/>
                          <a:cs typeface="Cambria"/>
                          <a:sym typeface="Cambria"/>
                        </a:rPr>
                        <a:t>Small indenter tip</a:t>
                      </a:r>
                      <a:endParaRPr sz="2000" b="0" strike="noStrike">
                        <a:latin typeface="Arial"/>
                        <a:ea typeface="Arial"/>
                        <a:cs typeface="Arial"/>
                        <a:sym typeface="Arial"/>
                      </a:endParaRPr>
                    </a:p>
                  </a:txBody>
                  <a:tcPr marL="91450" marR="91450" marT="45725" marB="45725">
                    <a:lnL w="12225" cap="flat" cmpd="sng">
                      <a:solidFill>
                        <a:srgbClr val="76A7B2"/>
                      </a:solidFill>
                      <a:prstDash val="solid"/>
                      <a:round/>
                      <a:headEnd type="none" w="sm" len="sm"/>
                      <a:tailEnd type="none" w="sm" len="sm"/>
                    </a:lnL>
                    <a:lnR w="12225" cap="flat" cmpd="sng">
                      <a:solidFill>
                        <a:srgbClr val="76A7B2"/>
                      </a:solidFill>
                      <a:prstDash val="solid"/>
                      <a:round/>
                      <a:headEnd type="none" w="sm" len="sm"/>
                      <a:tailEnd type="none" w="sm" len="sm"/>
                    </a:lnR>
                    <a:lnT w="12225" cap="flat" cmpd="sng">
                      <a:solidFill>
                        <a:srgbClr val="76A7B2"/>
                      </a:solidFill>
                      <a:prstDash val="solid"/>
                      <a:round/>
                      <a:headEnd type="none" w="sm" len="sm"/>
                      <a:tailEnd type="none" w="sm" len="sm"/>
                    </a:lnT>
                    <a:lnB w="12225" cap="flat" cmpd="sng">
                      <a:solidFill>
                        <a:srgbClr val="76A7B2"/>
                      </a:solidFill>
                      <a:prstDash val="solid"/>
                      <a:round/>
                      <a:headEnd type="none" w="sm" len="sm"/>
                      <a:tailEnd type="none" w="sm" len="sm"/>
                    </a:lnB>
                  </a:tcPr>
                </a:tc>
                <a:tc vMerge="1">
                  <a:txBody>
                    <a:bodyPr/>
                    <a:lstStyle/>
                    <a:p>
                      <a:endParaRPr lang="en-US"/>
                    </a:p>
                  </a:txBody>
                  <a:tcPr/>
                </a:tc>
                <a:tc>
                  <a:txBody>
                    <a:bodyPr/>
                    <a:lstStyle/>
                    <a:p>
                      <a:pPr marL="829440" marR="0" lvl="0" indent="0" algn="l" rtl="0">
                        <a:lnSpc>
                          <a:spcPct val="100000"/>
                        </a:lnSpc>
                        <a:spcBef>
                          <a:spcPts val="0"/>
                        </a:spcBef>
                        <a:spcAft>
                          <a:spcPts val="0"/>
                        </a:spcAft>
                        <a:buNone/>
                      </a:pPr>
                      <a:r>
                        <a:rPr lang="en-IN" sz="2000" b="0" strike="noStrike">
                          <a:solidFill>
                            <a:srgbClr val="514A40"/>
                          </a:solidFill>
                          <a:latin typeface="Cambria"/>
                          <a:ea typeface="Cambria"/>
                          <a:cs typeface="Cambria"/>
                          <a:sym typeface="Cambria"/>
                        </a:rPr>
                        <a:t>Microhardness</a:t>
                      </a:r>
                      <a:endParaRPr sz="2000" b="0" strike="noStrike">
                        <a:latin typeface="Arial"/>
                        <a:ea typeface="Arial"/>
                        <a:cs typeface="Arial"/>
                        <a:sym typeface="Arial"/>
                      </a:endParaRPr>
                    </a:p>
                    <a:p>
                      <a:pPr marL="1018439" marR="0" lvl="0" indent="0" algn="l" rtl="0">
                        <a:lnSpc>
                          <a:spcPct val="100000"/>
                        </a:lnSpc>
                        <a:spcBef>
                          <a:spcPts val="0"/>
                        </a:spcBef>
                        <a:spcAft>
                          <a:spcPts val="0"/>
                        </a:spcAft>
                        <a:buNone/>
                      </a:pPr>
                      <a:r>
                        <a:rPr lang="en-IN" sz="2000" b="0" strike="noStrike">
                          <a:solidFill>
                            <a:srgbClr val="514A40"/>
                          </a:solidFill>
                          <a:latin typeface="Cambria"/>
                          <a:ea typeface="Cambria"/>
                          <a:cs typeface="Cambria"/>
                          <a:sym typeface="Cambria"/>
                        </a:rPr>
                        <a:t>- </a:t>
                      </a:r>
                      <a:r>
                        <a:rPr lang="en-IN" sz="2000" b="0" i="1" strike="noStrike">
                          <a:solidFill>
                            <a:srgbClr val="514A40"/>
                          </a:solidFill>
                          <a:latin typeface="Cambria"/>
                          <a:ea typeface="Cambria"/>
                          <a:cs typeface="Cambria"/>
                          <a:sym typeface="Cambria"/>
                        </a:rPr>
                        <a:t>&lt; 1kg load</a:t>
                      </a:r>
                      <a:endParaRPr sz="2000" b="0" strike="noStrike">
                        <a:latin typeface="Arial"/>
                        <a:ea typeface="Arial"/>
                        <a:cs typeface="Arial"/>
                        <a:sym typeface="Arial"/>
                      </a:endParaRPr>
                    </a:p>
                  </a:txBody>
                  <a:tcPr marL="91450" marR="91450" marT="45725" marB="45725">
                    <a:lnL w="12225" cap="flat" cmpd="sng">
                      <a:solidFill>
                        <a:srgbClr val="76A7B2"/>
                      </a:solidFill>
                      <a:prstDash val="solid"/>
                      <a:round/>
                      <a:headEnd type="none" w="sm" len="sm"/>
                      <a:tailEnd type="none" w="sm" len="sm"/>
                    </a:lnL>
                    <a:lnR w="12225" cap="flat" cmpd="sng">
                      <a:solidFill>
                        <a:srgbClr val="76A7B2"/>
                      </a:solidFill>
                      <a:prstDash val="solid"/>
                      <a:round/>
                      <a:headEnd type="none" w="sm" len="sm"/>
                      <a:tailEnd type="none" w="sm" len="sm"/>
                    </a:lnR>
                    <a:lnT w="12225" cap="flat" cmpd="sng">
                      <a:solidFill>
                        <a:srgbClr val="76A7B2"/>
                      </a:solidFill>
                      <a:prstDash val="solid"/>
                      <a:round/>
                      <a:headEnd type="none" w="sm" len="sm"/>
                      <a:tailEnd type="none" w="sm" len="sm"/>
                    </a:lnT>
                    <a:lnB w="12225" cap="flat" cmpd="sng">
                      <a:solidFill>
                        <a:srgbClr val="76A7B2"/>
                      </a:solidFill>
                      <a:prstDash val="solid"/>
                      <a:round/>
                      <a:headEnd type="none" w="sm" len="sm"/>
                      <a:tailEnd type="none" w="sm" len="sm"/>
                    </a:lnB>
                  </a:tcPr>
                </a:tc>
              </a:tr>
            </a:tbl>
          </a:graphicData>
        </a:graphic>
      </p:graphicFrame>
      <p:sp>
        <p:nvSpPr>
          <p:cNvPr id="760" name="Google Shape;760;p75"/>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37</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76"/>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76"/>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76"/>
          <p:cNvSpPr/>
          <p:nvPr/>
        </p:nvSpPr>
        <p:spPr>
          <a:xfrm>
            <a:off x="479160" y="518760"/>
            <a:ext cx="10150560" cy="353736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Various hardness tests include:</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5"/>
              </a:spcBef>
              <a:spcAft>
                <a:spcPts val="0"/>
              </a:spcAft>
              <a:buNone/>
            </a:pPr>
            <a:endParaRPr sz="2400" b="0" i="0" u="none" strike="noStrike" cap="none">
              <a:solidFill>
                <a:schemeClr val="dk1"/>
              </a:solidFill>
              <a:latin typeface="Arial"/>
              <a:ea typeface="Arial"/>
              <a:cs typeface="Arial"/>
              <a:sym typeface="Arial"/>
            </a:endParaRPr>
          </a:p>
          <a:p>
            <a:pPr marL="1521360" marR="0" lvl="1"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Brinell Test</a:t>
            </a:r>
            <a:endParaRPr sz="2400" b="0" i="0" u="none" strike="noStrike" cap="none">
              <a:solidFill>
                <a:schemeClr val="dk1"/>
              </a:solidFill>
              <a:latin typeface="Arial"/>
              <a:ea typeface="Arial"/>
              <a:cs typeface="Arial"/>
              <a:sym typeface="Arial"/>
            </a:endParaRPr>
          </a:p>
          <a:p>
            <a:pPr marL="1521360" marR="0" lvl="1" indent="-227880" algn="l" rtl="0">
              <a:lnSpc>
                <a:spcPct val="100000"/>
              </a:lnSpc>
              <a:spcBef>
                <a:spcPts val="805"/>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Rockwell Test</a:t>
            </a:r>
            <a:endParaRPr sz="2400" b="0" i="0" u="none" strike="noStrike" cap="none">
              <a:solidFill>
                <a:schemeClr val="dk1"/>
              </a:solidFill>
              <a:latin typeface="Arial"/>
              <a:ea typeface="Arial"/>
              <a:cs typeface="Arial"/>
              <a:sym typeface="Arial"/>
            </a:endParaRPr>
          </a:p>
          <a:p>
            <a:pPr marL="1521360" marR="0" lvl="1" indent="-227880" algn="l" rtl="0">
              <a:lnSpc>
                <a:spcPct val="100000"/>
              </a:lnSpc>
              <a:spcBef>
                <a:spcPts val="791"/>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Vicker’s Test</a:t>
            </a:r>
            <a:endParaRPr sz="2400" b="0" i="0" u="none" strike="noStrike" cap="none">
              <a:solidFill>
                <a:schemeClr val="dk1"/>
              </a:solidFill>
              <a:latin typeface="Arial"/>
              <a:ea typeface="Arial"/>
              <a:cs typeface="Arial"/>
              <a:sym typeface="Arial"/>
            </a:endParaRPr>
          </a:p>
          <a:p>
            <a:pPr marL="1521360" marR="0" lvl="1" indent="-227880" algn="l" rtl="0">
              <a:lnSpc>
                <a:spcPct val="100000"/>
              </a:lnSpc>
              <a:spcBef>
                <a:spcPts val="805"/>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Knoop’s Test</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2265"/>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Selection of the test should be done on the basis of the material being tested.</a:t>
            </a:r>
            <a:endParaRPr sz="2400" b="0" i="0" u="none" strike="noStrike" cap="none">
              <a:solidFill>
                <a:schemeClr val="dk1"/>
              </a:solidFill>
              <a:latin typeface="Arial"/>
              <a:ea typeface="Arial"/>
              <a:cs typeface="Arial"/>
              <a:sym typeface="Arial"/>
            </a:endParaRPr>
          </a:p>
        </p:txBody>
      </p:sp>
      <p:sp>
        <p:nvSpPr>
          <p:cNvPr id="768" name="Google Shape;768;p76"/>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38</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77"/>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7"/>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77"/>
          <p:cNvSpPr/>
          <p:nvPr/>
        </p:nvSpPr>
        <p:spPr>
          <a:xfrm>
            <a:off x="189000" y="141840"/>
            <a:ext cx="2170800" cy="90144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77"/>
          <p:cNvSpPr/>
          <p:nvPr/>
        </p:nvSpPr>
        <p:spPr>
          <a:xfrm>
            <a:off x="1912680" y="141840"/>
            <a:ext cx="1495800" cy="90144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77"/>
          <p:cNvSpPr/>
          <p:nvPr/>
        </p:nvSpPr>
        <p:spPr>
          <a:xfrm>
            <a:off x="433440" y="274320"/>
            <a:ext cx="270360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BRINELL TEST</a:t>
            </a:r>
            <a:endParaRPr sz="3200" b="0" i="0" u="none" strike="noStrike" cap="none">
              <a:solidFill>
                <a:schemeClr val="dk1"/>
              </a:solidFill>
              <a:latin typeface="Arial"/>
              <a:ea typeface="Arial"/>
              <a:cs typeface="Arial"/>
              <a:sym typeface="Arial"/>
            </a:endParaRPr>
          </a:p>
        </p:txBody>
      </p:sp>
      <p:sp>
        <p:nvSpPr>
          <p:cNvPr id="778" name="Google Shape;778;p77"/>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39</a:t>
            </a:fld>
            <a:endParaRPr sz="1400" b="0" i="0" u="none" strike="noStrike" cap="none">
              <a:solidFill>
                <a:schemeClr val="dk1"/>
              </a:solidFill>
              <a:latin typeface="Arial"/>
              <a:ea typeface="Arial"/>
              <a:cs typeface="Arial"/>
              <a:sym typeface="Arial"/>
            </a:endParaRPr>
          </a:p>
        </p:txBody>
      </p:sp>
      <p:sp>
        <p:nvSpPr>
          <p:cNvPr id="779" name="Google Shape;779;p77"/>
          <p:cNvSpPr/>
          <p:nvPr/>
        </p:nvSpPr>
        <p:spPr>
          <a:xfrm>
            <a:off x="479160" y="1807200"/>
            <a:ext cx="11191320" cy="331488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Used extensively for determining the hardness of metals and metallic materials used  in dentistry.</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Related to the proportional limit and ultimate tensile strength.</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The	methods  depends	on	the	resistance	to  the	penetration  of	a  small  steel	ball,  typically 1.6mm diameter when subjected to a specified load.</a:t>
            </a:r>
            <a:endParaRPr sz="2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42"/>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2"/>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2"/>
          <p:cNvSpPr/>
          <p:nvPr/>
        </p:nvSpPr>
        <p:spPr>
          <a:xfrm>
            <a:off x="479160" y="475920"/>
            <a:ext cx="6167160" cy="512316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They can represent measurements of</a:t>
            </a:r>
            <a:endParaRPr sz="2400" b="0" i="0" u="none" strike="noStrike" cap="none">
              <a:solidFill>
                <a:schemeClr val="dk1"/>
              </a:solidFill>
              <a:latin typeface="Arial"/>
              <a:ea typeface="Arial"/>
              <a:cs typeface="Arial"/>
              <a:sym typeface="Arial"/>
            </a:endParaRPr>
          </a:p>
          <a:p>
            <a:pPr marL="1795679" marR="0" lvl="1" indent="-228600" algn="l" rtl="0">
              <a:lnSpc>
                <a:spcPct val="100000"/>
              </a:lnSpc>
              <a:spcBef>
                <a:spcPts val="2494"/>
              </a:spcBef>
              <a:spcAft>
                <a:spcPts val="0"/>
              </a:spcAft>
              <a:buClr>
                <a:srgbClr val="A85229"/>
              </a:buClr>
              <a:buSzPts val="2400"/>
              <a:buFont typeface="Arial"/>
              <a:buChar char="•"/>
            </a:pPr>
            <a:r>
              <a:rPr lang="en-IN" sz="2400" b="0" i="0" u="none" strike="noStrike" cap="none">
                <a:solidFill>
                  <a:srgbClr val="0070C0"/>
                </a:solidFill>
                <a:latin typeface="Cambria"/>
                <a:ea typeface="Cambria"/>
                <a:cs typeface="Cambria"/>
                <a:sym typeface="Cambria"/>
              </a:rPr>
              <a:t>Elastic deformation </a:t>
            </a:r>
            <a:r>
              <a:rPr lang="en-IN" sz="2400" b="0" i="0" u="none" strike="noStrike" cap="none">
                <a:solidFill>
                  <a:srgbClr val="514A40"/>
                </a:solidFill>
                <a:latin typeface="Cambria"/>
                <a:ea typeface="Cambria"/>
                <a:cs typeface="Cambria"/>
                <a:sym typeface="Cambria"/>
              </a:rPr>
              <a:t>(</a:t>
            </a:r>
            <a:r>
              <a:rPr lang="en-IN" sz="2400" b="0" i="0" u="none" strike="noStrike" cap="none">
                <a:solidFill>
                  <a:srgbClr val="00B050"/>
                </a:solidFill>
                <a:latin typeface="Cambria"/>
                <a:ea typeface="Cambria"/>
                <a:cs typeface="Cambria"/>
                <a:sym typeface="Cambria"/>
              </a:rPr>
              <a:t>reversible</a:t>
            </a:r>
            <a:r>
              <a:rPr lang="en-IN" sz="2400" b="0" i="0" u="none" strike="noStrike" cap="none">
                <a:solidFill>
                  <a:srgbClr val="514A40"/>
                </a:solidFill>
                <a:latin typeface="Cambria"/>
                <a:ea typeface="Cambria"/>
                <a:cs typeface="Cambria"/>
                <a:sym typeface="Cambria"/>
              </a:rPr>
              <a:t>)</a:t>
            </a:r>
            <a:endParaRPr sz="2400" b="0" i="0" u="none" strike="noStrike" cap="none">
              <a:solidFill>
                <a:schemeClr val="dk1"/>
              </a:solidFill>
              <a:latin typeface="Arial"/>
              <a:ea typeface="Arial"/>
              <a:cs typeface="Arial"/>
              <a:sym typeface="Arial"/>
            </a:endParaRPr>
          </a:p>
          <a:p>
            <a:pPr marL="2344320" marR="0" lvl="2" indent="-227880" algn="l" rtl="0">
              <a:lnSpc>
                <a:spcPct val="100000"/>
              </a:lnSpc>
              <a:spcBef>
                <a:spcPts val="516"/>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Proportional limit</a:t>
            </a:r>
            <a:endParaRPr sz="2400" b="0" i="0" u="none" strike="noStrike" cap="none">
              <a:solidFill>
                <a:schemeClr val="dk1"/>
              </a:solidFill>
              <a:latin typeface="Arial"/>
              <a:ea typeface="Arial"/>
              <a:cs typeface="Arial"/>
              <a:sym typeface="Arial"/>
            </a:endParaRPr>
          </a:p>
          <a:p>
            <a:pPr marL="2344320" marR="0" lvl="2" indent="-228600" algn="l" rtl="0">
              <a:lnSpc>
                <a:spcPct val="100000"/>
              </a:lnSpc>
              <a:spcBef>
                <a:spcPts val="505"/>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Resilience</a:t>
            </a:r>
            <a:endParaRPr sz="2400" b="0" i="0" u="none" strike="noStrike" cap="none">
              <a:solidFill>
                <a:schemeClr val="dk1"/>
              </a:solidFill>
              <a:latin typeface="Arial"/>
              <a:ea typeface="Arial"/>
              <a:cs typeface="Arial"/>
              <a:sym typeface="Arial"/>
            </a:endParaRPr>
          </a:p>
          <a:p>
            <a:pPr marL="2344320" marR="0" lvl="2" indent="-228600" algn="l" rtl="0">
              <a:lnSpc>
                <a:spcPct val="100000"/>
              </a:lnSpc>
              <a:spcBef>
                <a:spcPts val="516"/>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Modulus of elasticity</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5"/>
              </a:spcBef>
              <a:spcAft>
                <a:spcPts val="0"/>
              </a:spcAft>
              <a:buNone/>
            </a:pPr>
            <a:endParaRPr sz="2400" b="0" i="0" u="none" strike="noStrike" cap="none">
              <a:solidFill>
                <a:schemeClr val="dk1"/>
              </a:solidFill>
              <a:latin typeface="Arial"/>
              <a:ea typeface="Arial"/>
              <a:cs typeface="Arial"/>
              <a:sym typeface="Arial"/>
            </a:endParaRPr>
          </a:p>
          <a:p>
            <a:pPr marL="1795679" marR="0" lvl="1" indent="-228600" algn="l" rtl="0">
              <a:lnSpc>
                <a:spcPct val="100000"/>
              </a:lnSpc>
              <a:spcBef>
                <a:spcPts val="6"/>
              </a:spcBef>
              <a:spcAft>
                <a:spcPts val="0"/>
              </a:spcAft>
              <a:buClr>
                <a:srgbClr val="A85229"/>
              </a:buClr>
              <a:buSzPts val="2400"/>
              <a:buFont typeface="Arial"/>
              <a:buChar char="•"/>
            </a:pPr>
            <a:r>
              <a:rPr lang="en-IN" sz="2400" b="0" i="0" u="none" strike="noStrike" cap="none">
                <a:solidFill>
                  <a:srgbClr val="0070C0"/>
                </a:solidFill>
                <a:latin typeface="Cambria"/>
                <a:ea typeface="Cambria"/>
                <a:cs typeface="Cambria"/>
                <a:sym typeface="Cambria"/>
              </a:rPr>
              <a:t>Plastic deformation </a:t>
            </a:r>
            <a:r>
              <a:rPr lang="en-IN" sz="2400" b="0" i="0" u="none" strike="noStrike" cap="none">
                <a:solidFill>
                  <a:srgbClr val="514A40"/>
                </a:solidFill>
                <a:latin typeface="Cambria"/>
                <a:ea typeface="Cambria"/>
                <a:cs typeface="Cambria"/>
                <a:sym typeface="Cambria"/>
              </a:rPr>
              <a:t>(</a:t>
            </a:r>
            <a:r>
              <a:rPr lang="en-IN" sz="2400" b="0" i="0" u="none" strike="noStrike" cap="none">
                <a:solidFill>
                  <a:srgbClr val="00B050"/>
                </a:solidFill>
                <a:latin typeface="Cambria"/>
                <a:ea typeface="Cambria"/>
                <a:cs typeface="Cambria"/>
                <a:sym typeface="Cambria"/>
              </a:rPr>
              <a:t>irreversible</a:t>
            </a:r>
            <a:r>
              <a:rPr lang="en-IN" sz="2400" b="0" i="0" u="none" strike="noStrike" cap="none">
                <a:solidFill>
                  <a:srgbClr val="514A40"/>
                </a:solidFill>
                <a:latin typeface="Cambria"/>
                <a:ea typeface="Cambria"/>
                <a:cs typeface="Cambria"/>
                <a:sym typeface="Cambria"/>
              </a:rPr>
              <a:t>)</a:t>
            </a:r>
            <a:endParaRPr sz="2400" b="0" i="0" u="none" strike="noStrike" cap="none">
              <a:solidFill>
                <a:schemeClr val="dk1"/>
              </a:solidFill>
              <a:latin typeface="Arial"/>
              <a:ea typeface="Arial"/>
              <a:cs typeface="Arial"/>
              <a:sym typeface="Arial"/>
            </a:endParaRPr>
          </a:p>
          <a:p>
            <a:pPr marL="2344320" marR="0" lvl="2" indent="-227880" algn="l" rtl="0">
              <a:lnSpc>
                <a:spcPct val="100000"/>
              </a:lnSpc>
              <a:spcBef>
                <a:spcPts val="516"/>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Percentage of elongation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5"/>
              </a:spcBef>
              <a:spcAft>
                <a:spcPts val="0"/>
              </a:spcAft>
              <a:buNone/>
            </a:pPr>
            <a:endParaRPr sz="2400" b="0" i="0" u="none" strike="noStrike" cap="none">
              <a:solidFill>
                <a:schemeClr val="dk1"/>
              </a:solidFill>
              <a:latin typeface="Arial"/>
              <a:ea typeface="Arial"/>
              <a:cs typeface="Arial"/>
              <a:sym typeface="Arial"/>
            </a:endParaRPr>
          </a:p>
          <a:p>
            <a:pPr marL="1795679" marR="0" lvl="1" indent="-228600" algn="l" rtl="0">
              <a:lnSpc>
                <a:spcPct val="100000"/>
              </a:lnSpc>
              <a:spcBef>
                <a:spcPts val="0"/>
              </a:spcBef>
              <a:spcAft>
                <a:spcPts val="0"/>
              </a:spcAft>
              <a:buClr>
                <a:srgbClr val="A85229"/>
              </a:buClr>
              <a:buSzPts val="2400"/>
              <a:buFont typeface="Arial"/>
              <a:buChar char="•"/>
            </a:pPr>
            <a:r>
              <a:rPr lang="en-IN" sz="2400" b="0" i="0" u="none" strike="noStrike" cap="none">
                <a:solidFill>
                  <a:srgbClr val="0070C0"/>
                </a:solidFill>
                <a:latin typeface="Cambria"/>
                <a:ea typeface="Cambria"/>
                <a:cs typeface="Cambria"/>
                <a:sym typeface="Cambria"/>
              </a:rPr>
              <a:t>Combination of both</a:t>
            </a:r>
            <a:endParaRPr sz="2400" b="0" i="0" u="none" strike="noStrike" cap="none">
              <a:solidFill>
                <a:schemeClr val="dk1"/>
              </a:solidFill>
              <a:latin typeface="Arial"/>
              <a:ea typeface="Arial"/>
              <a:cs typeface="Arial"/>
              <a:sym typeface="Arial"/>
            </a:endParaRPr>
          </a:p>
          <a:p>
            <a:pPr marL="2344320" marR="0" lvl="2" indent="-228600" algn="l" rtl="0">
              <a:lnSpc>
                <a:spcPct val="100000"/>
              </a:lnSpc>
              <a:spcBef>
                <a:spcPts val="519"/>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Toughness</a:t>
            </a:r>
            <a:endParaRPr sz="2400" b="0" i="0" u="none" strike="noStrike" cap="none">
              <a:solidFill>
                <a:schemeClr val="dk1"/>
              </a:solidFill>
              <a:latin typeface="Arial"/>
              <a:ea typeface="Arial"/>
              <a:cs typeface="Arial"/>
              <a:sym typeface="Arial"/>
            </a:endParaRPr>
          </a:p>
          <a:p>
            <a:pPr marL="2344320" marR="0" lvl="2" indent="-228600" algn="l" rtl="0">
              <a:lnSpc>
                <a:spcPct val="100000"/>
              </a:lnSpc>
              <a:spcBef>
                <a:spcPts val="516"/>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Yield strength</a:t>
            </a:r>
            <a:endParaRPr sz="2400" b="0" i="0" u="none" strike="noStrike" cap="none">
              <a:solidFill>
                <a:schemeClr val="dk1"/>
              </a:solidFill>
              <a:latin typeface="Arial"/>
              <a:ea typeface="Arial"/>
              <a:cs typeface="Arial"/>
              <a:sym typeface="Arial"/>
            </a:endParaRPr>
          </a:p>
        </p:txBody>
      </p:sp>
      <p:sp>
        <p:nvSpPr>
          <p:cNvPr id="185" name="Google Shape;185;p42"/>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4</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78"/>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78"/>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78"/>
          <p:cNvSpPr/>
          <p:nvPr/>
        </p:nvSpPr>
        <p:spPr>
          <a:xfrm>
            <a:off x="189000" y="141840"/>
            <a:ext cx="2170800" cy="90144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8"/>
          <p:cNvSpPr/>
          <p:nvPr/>
        </p:nvSpPr>
        <p:spPr>
          <a:xfrm>
            <a:off x="1912680" y="141840"/>
            <a:ext cx="1495800" cy="90144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78"/>
          <p:cNvSpPr/>
          <p:nvPr/>
        </p:nvSpPr>
        <p:spPr>
          <a:xfrm>
            <a:off x="433440" y="274320"/>
            <a:ext cx="270360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BRINELL TEST</a:t>
            </a:r>
            <a:endParaRPr sz="3200" b="0" i="0" u="none" strike="noStrike" cap="none">
              <a:solidFill>
                <a:schemeClr val="dk1"/>
              </a:solidFill>
              <a:latin typeface="Arial"/>
              <a:ea typeface="Arial"/>
              <a:cs typeface="Arial"/>
              <a:sym typeface="Arial"/>
            </a:endParaRPr>
          </a:p>
        </p:txBody>
      </p:sp>
      <p:sp>
        <p:nvSpPr>
          <p:cNvPr id="789" name="Google Shape;789;p78"/>
          <p:cNvSpPr/>
          <p:nvPr/>
        </p:nvSpPr>
        <p:spPr>
          <a:xfrm>
            <a:off x="9140047" y="1502420"/>
            <a:ext cx="2759400" cy="384732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78"/>
          <p:cNvSpPr/>
          <p:nvPr/>
        </p:nvSpPr>
        <p:spPr>
          <a:xfrm>
            <a:off x="479160" y="1112040"/>
            <a:ext cx="8431575" cy="4778352"/>
          </a:xfrm>
          <a:prstGeom prst="rect">
            <a:avLst/>
          </a:prstGeom>
          <a:noFill/>
          <a:ln>
            <a:noFill/>
          </a:ln>
        </p:spPr>
        <p:txBody>
          <a:bodyPr spcFirstLastPara="1" wrap="square" lIns="0" tIns="763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Method:</a:t>
            </a:r>
            <a:endParaRPr sz="2400" b="0" i="0" u="none" strike="noStrike" cap="none">
              <a:solidFill>
                <a:schemeClr val="dk1"/>
              </a:solidFill>
              <a:latin typeface="Arial"/>
              <a:ea typeface="Arial"/>
              <a:cs typeface="Arial"/>
              <a:sym typeface="Arial"/>
            </a:endParaRPr>
          </a:p>
          <a:p>
            <a:pPr marL="881280" marR="0" lvl="1" indent="-227880" algn="l" rtl="0">
              <a:lnSpc>
                <a:spcPct val="107958"/>
              </a:lnSpc>
              <a:spcBef>
                <a:spcPts val="836"/>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A hardened steel ball is pressed under a specified load  into a polished surface of the material to be tested.</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6"/>
              </a:spcBef>
              <a:spcAft>
                <a:spcPts val="0"/>
              </a:spcAft>
              <a:buNone/>
            </a:pPr>
            <a:endParaRPr sz="2400" b="0" i="0" u="none" strike="noStrike" cap="none">
              <a:solidFill>
                <a:schemeClr val="dk1"/>
              </a:solidFill>
              <a:latin typeface="Arial"/>
              <a:ea typeface="Arial"/>
              <a:cs typeface="Arial"/>
              <a:sym typeface="Arial"/>
            </a:endParaRPr>
          </a:p>
          <a:p>
            <a:pPr marL="880920" marR="0" lvl="1" indent="-227879" algn="l" rtl="0">
              <a:lnSpc>
                <a:spcPct val="107958"/>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Load remains in contact with the material for a fixed  time of 30s.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54"/>
              </a:spcBef>
              <a:spcAft>
                <a:spcPts val="0"/>
              </a:spcAft>
              <a:buNone/>
            </a:pPr>
            <a:endParaRPr sz="2400" b="0" i="0" u="none" strike="noStrike" cap="none">
              <a:solidFill>
                <a:schemeClr val="dk1"/>
              </a:solidFill>
              <a:latin typeface="Arial"/>
              <a:ea typeface="Arial"/>
              <a:cs typeface="Arial"/>
              <a:sym typeface="Arial"/>
            </a:endParaRPr>
          </a:p>
          <a:p>
            <a:pPr marL="880920" marR="0" lvl="1" indent="-227879" algn="l" rtl="0">
              <a:lnSpc>
                <a:spcPct val="107958"/>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After	30s	it	is	then	removed	and	the	indentation  diameter is measured.</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4"/>
              </a:spcBef>
              <a:spcAft>
                <a:spcPts val="0"/>
              </a:spcAft>
              <a:buNone/>
            </a:pPr>
            <a:endParaRPr sz="2400" b="0" i="0" u="none" strike="noStrike" cap="none">
              <a:solidFill>
                <a:schemeClr val="dk1"/>
              </a:solidFill>
              <a:latin typeface="Arial"/>
              <a:ea typeface="Arial"/>
              <a:cs typeface="Arial"/>
              <a:sym typeface="Arial"/>
            </a:endParaRPr>
          </a:p>
          <a:p>
            <a:pPr marL="880920" marR="0" lvl="1" indent="-227879"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Load value is then divided by area of projected surface of indentation and the  quotient is referred to as the Brinell Hardness Number (BHN).</a:t>
            </a:r>
            <a:endParaRPr sz="2400" b="0" i="0" u="none" strike="noStrike" cap="none">
              <a:solidFill>
                <a:schemeClr val="dk1"/>
              </a:solidFill>
              <a:latin typeface="Arial"/>
              <a:ea typeface="Arial"/>
              <a:cs typeface="Arial"/>
              <a:sym typeface="Arial"/>
            </a:endParaRPr>
          </a:p>
        </p:txBody>
      </p:sp>
      <p:sp>
        <p:nvSpPr>
          <p:cNvPr id="791" name="Google Shape;791;p78"/>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40</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79"/>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79"/>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79"/>
          <p:cNvSpPr/>
          <p:nvPr/>
        </p:nvSpPr>
        <p:spPr>
          <a:xfrm>
            <a:off x="479160" y="549720"/>
            <a:ext cx="11191320" cy="221256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Since the brinell test yields a relatively large indentation area, this test is good for  determining average hardness value and poor for determining very localized values.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Thus for a given load, the smaller the indentation, the larger is the number and  harder is the material.</a:t>
            </a:r>
            <a:endParaRPr sz="2400" b="0" i="0" u="none" strike="noStrike" cap="none">
              <a:solidFill>
                <a:schemeClr val="dk1"/>
              </a:solidFill>
              <a:latin typeface="Arial"/>
              <a:ea typeface="Arial"/>
              <a:cs typeface="Arial"/>
              <a:sym typeface="Arial"/>
            </a:endParaRPr>
          </a:p>
        </p:txBody>
      </p:sp>
      <p:sp>
        <p:nvSpPr>
          <p:cNvPr id="799" name="Google Shape;799;p79"/>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41</a:t>
            </a:fld>
            <a:endParaRPr sz="1400" b="0" i="0" u="none" strike="noStrike" cap="none">
              <a:solidFill>
                <a:schemeClr val="dk1"/>
              </a:solidFill>
              <a:latin typeface="Arial"/>
              <a:ea typeface="Arial"/>
              <a:cs typeface="Arial"/>
              <a:sym typeface="Arial"/>
            </a:endParaRPr>
          </a:p>
        </p:txBody>
      </p:sp>
      <p:graphicFrame>
        <p:nvGraphicFramePr>
          <p:cNvPr id="800" name="Google Shape;800;p79"/>
          <p:cNvGraphicFramePr/>
          <p:nvPr/>
        </p:nvGraphicFramePr>
        <p:xfrm>
          <a:off x="1545480" y="3647520"/>
          <a:ext cx="9242650" cy="2052130"/>
        </p:xfrm>
        <a:graphic>
          <a:graphicData uri="http://schemas.openxmlformats.org/drawingml/2006/table">
            <a:tbl>
              <a:tblPr>
                <a:noFill/>
                <a:tableStyleId>{55D5658E-6383-49C3-9EBB-439EC2C1B48C}</a:tableStyleId>
              </a:tblPr>
              <a:tblGrid>
                <a:gridCol w="4621325"/>
                <a:gridCol w="4621325"/>
              </a:tblGrid>
              <a:tr h="426600">
                <a:tc>
                  <a:txBody>
                    <a:bodyPr/>
                    <a:lstStyle/>
                    <a:p>
                      <a:pPr marL="0" marR="0" lvl="0" indent="0" algn="ctr" rtl="0">
                        <a:lnSpc>
                          <a:spcPct val="100000"/>
                        </a:lnSpc>
                        <a:spcBef>
                          <a:spcPts val="0"/>
                        </a:spcBef>
                        <a:spcAft>
                          <a:spcPts val="0"/>
                        </a:spcAft>
                        <a:buNone/>
                      </a:pPr>
                      <a:r>
                        <a:rPr lang="en-IN" sz="2200" b="1" strike="noStrike">
                          <a:solidFill>
                            <a:srgbClr val="514A40"/>
                          </a:solidFill>
                          <a:latin typeface="Cambria"/>
                          <a:ea typeface="Cambria"/>
                          <a:cs typeface="Cambria"/>
                          <a:sym typeface="Cambria"/>
                        </a:rPr>
                        <a:t>ADVANTAGES</a:t>
                      </a:r>
                      <a:endParaRPr sz="2200" b="0" strike="noStrike">
                        <a:latin typeface="Arial"/>
                        <a:ea typeface="Arial"/>
                        <a:cs typeface="Arial"/>
                        <a:sym typeface="Arial"/>
                      </a:endParaRPr>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12225" cap="flat" cmpd="sng">
                      <a:solidFill>
                        <a:srgbClr val="82A670"/>
                      </a:solidFill>
                      <a:prstDash val="solid"/>
                      <a:round/>
                      <a:headEnd type="none" w="sm" len="sm"/>
                      <a:tailEnd type="none" w="sm" len="sm"/>
                    </a:lnT>
                    <a:lnB w="28075" cap="flat" cmpd="sng">
                      <a:solidFill>
                        <a:srgbClr val="82A670"/>
                      </a:solidFill>
                      <a:prstDash val="solid"/>
                      <a:round/>
                      <a:headEnd type="none" w="sm" len="sm"/>
                      <a:tailEnd type="none" w="sm" len="sm"/>
                    </a:lnB>
                    <a:solidFill>
                      <a:srgbClr val="C00000">
                        <a:alpha val="18823"/>
                      </a:srgbClr>
                    </a:solidFill>
                  </a:tcPr>
                </a:tc>
                <a:tc>
                  <a:txBody>
                    <a:bodyPr/>
                    <a:lstStyle/>
                    <a:p>
                      <a:pPr marL="1242720" marR="0" lvl="0" indent="0" algn="l" rtl="0">
                        <a:lnSpc>
                          <a:spcPct val="100000"/>
                        </a:lnSpc>
                        <a:spcBef>
                          <a:spcPts val="0"/>
                        </a:spcBef>
                        <a:spcAft>
                          <a:spcPts val="0"/>
                        </a:spcAft>
                        <a:buNone/>
                      </a:pPr>
                      <a:r>
                        <a:rPr lang="en-IN" sz="2200" b="1" strike="noStrike">
                          <a:solidFill>
                            <a:srgbClr val="514A40"/>
                          </a:solidFill>
                          <a:latin typeface="Cambria"/>
                          <a:ea typeface="Cambria"/>
                          <a:cs typeface="Cambria"/>
                          <a:sym typeface="Cambria"/>
                        </a:rPr>
                        <a:t>DISADVANTAGES</a:t>
                      </a:r>
                      <a:endParaRPr sz="2200" b="0" strike="noStrike">
                        <a:latin typeface="Arial"/>
                        <a:ea typeface="Arial"/>
                        <a:cs typeface="Arial"/>
                        <a:sym typeface="Arial"/>
                      </a:endParaRPr>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12225" cap="flat" cmpd="sng">
                      <a:solidFill>
                        <a:srgbClr val="82A670"/>
                      </a:solidFill>
                      <a:prstDash val="solid"/>
                      <a:round/>
                      <a:headEnd type="none" w="sm" len="sm"/>
                      <a:tailEnd type="none" w="sm" len="sm"/>
                    </a:lnT>
                    <a:lnB w="28075" cap="flat" cmpd="sng">
                      <a:solidFill>
                        <a:srgbClr val="82A670"/>
                      </a:solidFill>
                      <a:prstDash val="solid"/>
                      <a:round/>
                      <a:headEnd type="none" w="sm" len="sm"/>
                      <a:tailEnd type="none" w="sm" len="sm"/>
                    </a:lnB>
                    <a:solidFill>
                      <a:srgbClr val="0070C0">
                        <a:alpha val="36862"/>
                      </a:srgbClr>
                    </a:solidFill>
                  </a:tcPr>
                </a:tc>
              </a:tr>
              <a:tr h="960475">
                <a:tc>
                  <a:txBody>
                    <a:bodyPr/>
                    <a:lstStyle/>
                    <a:p>
                      <a:pPr marL="90720" marR="0" lvl="0" indent="0" algn="l" rtl="0">
                        <a:lnSpc>
                          <a:spcPct val="100000"/>
                        </a:lnSpc>
                        <a:spcBef>
                          <a:spcPts val="0"/>
                        </a:spcBef>
                        <a:spcAft>
                          <a:spcPts val="0"/>
                        </a:spcAft>
                        <a:buNone/>
                      </a:pPr>
                      <a:r>
                        <a:rPr lang="en-IN" sz="2200" b="0" strike="noStrike">
                          <a:solidFill>
                            <a:srgbClr val="514A40"/>
                          </a:solidFill>
                          <a:latin typeface="Cambria"/>
                          <a:ea typeface="Cambria"/>
                          <a:cs typeface="Cambria"/>
                          <a:sym typeface="Cambria"/>
                        </a:rPr>
                        <a:t>Best suited for testing ductile  materials</a:t>
                      </a:r>
                      <a:endParaRPr sz="2200" b="0" strike="noStrike">
                        <a:latin typeface="Arial"/>
                        <a:ea typeface="Arial"/>
                        <a:cs typeface="Arial"/>
                        <a:sym typeface="Arial"/>
                      </a:endParaRPr>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28075" cap="flat" cmpd="sng">
                      <a:solidFill>
                        <a:srgbClr val="82A670"/>
                      </a:solidFill>
                      <a:prstDash val="solid"/>
                      <a:round/>
                      <a:headEnd type="none" w="sm" len="sm"/>
                      <a:tailEnd type="none" w="sm" len="sm"/>
                    </a:lnT>
                    <a:lnB w="12225" cap="flat" cmpd="sng">
                      <a:solidFill>
                        <a:srgbClr val="82A670"/>
                      </a:solidFill>
                      <a:prstDash val="solid"/>
                      <a:round/>
                      <a:headEnd type="none" w="sm" len="sm"/>
                      <a:tailEnd type="none" w="sm" len="sm"/>
                    </a:lnB>
                    <a:solidFill>
                      <a:srgbClr val="82A670">
                        <a:alpha val="20000"/>
                      </a:srgbClr>
                    </a:solidFill>
                  </a:tcPr>
                </a:tc>
                <a:tc>
                  <a:txBody>
                    <a:bodyPr/>
                    <a:lstStyle/>
                    <a:p>
                      <a:pPr marL="90720" marR="0" lvl="0" indent="0" algn="l" rtl="0">
                        <a:lnSpc>
                          <a:spcPct val="100000"/>
                        </a:lnSpc>
                        <a:spcBef>
                          <a:spcPts val="0"/>
                        </a:spcBef>
                        <a:spcAft>
                          <a:spcPts val="0"/>
                        </a:spcAft>
                        <a:buNone/>
                      </a:pPr>
                      <a:r>
                        <a:rPr lang="en-IN" sz="2200" b="0" strike="noStrike">
                          <a:solidFill>
                            <a:srgbClr val="514A40"/>
                          </a:solidFill>
                          <a:latin typeface="Cambria"/>
                          <a:ea typeface="Cambria"/>
                          <a:cs typeface="Cambria"/>
                          <a:sym typeface="Cambria"/>
                        </a:rPr>
                        <a:t>Hardness of cold-worked materials  are difficult to measure</a:t>
                      </a:r>
                      <a:endParaRPr sz="2200" b="0" strike="noStrike">
                        <a:latin typeface="Arial"/>
                        <a:ea typeface="Arial"/>
                        <a:cs typeface="Arial"/>
                        <a:sym typeface="Arial"/>
                      </a:endParaRPr>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28075" cap="flat" cmpd="sng">
                      <a:solidFill>
                        <a:srgbClr val="82A670"/>
                      </a:solidFill>
                      <a:prstDash val="solid"/>
                      <a:round/>
                      <a:headEnd type="none" w="sm" len="sm"/>
                      <a:tailEnd type="none" w="sm" len="sm"/>
                    </a:lnT>
                    <a:lnB w="12225" cap="flat" cmpd="sng">
                      <a:solidFill>
                        <a:srgbClr val="82A670"/>
                      </a:solidFill>
                      <a:prstDash val="solid"/>
                      <a:round/>
                      <a:headEnd type="none" w="sm" len="sm"/>
                      <a:tailEnd type="none" w="sm" len="sm"/>
                    </a:lnB>
                    <a:solidFill>
                      <a:srgbClr val="82A670">
                        <a:alpha val="20000"/>
                      </a:srgbClr>
                    </a:solidFill>
                  </a:tcPr>
                </a:tc>
              </a:tr>
              <a:tr h="664925">
                <a:tc>
                  <a:txBody>
                    <a:bodyPr/>
                    <a:lstStyle/>
                    <a:p>
                      <a:pPr marL="0" marR="0" lvl="0" indent="0" algn="l" rtl="0">
                        <a:spcBef>
                          <a:spcPts val="0"/>
                        </a:spcBef>
                        <a:spcAft>
                          <a:spcPts val="0"/>
                        </a:spcAft>
                        <a:buNone/>
                      </a:pPr>
                      <a:endParaRPr sz="1800"/>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12225" cap="flat" cmpd="sng">
                      <a:solidFill>
                        <a:srgbClr val="82A670"/>
                      </a:solidFill>
                      <a:prstDash val="solid"/>
                      <a:round/>
                      <a:headEnd type="none" w="sm" len="sm"/>
                      <a:tailEnd type="none" w="sm" len="sm"/>
                    </a:lnT>
                    <a:lnB w="12225" cap="flat" cmpd="sng">
                      <a:solidFill>
                        <a:srgbClr val="82A670"/>
                      </a:solidFill>
                      <a:prstDash val="solid"/>
                      <a:round/>
                      <a:headEnd type="none" w="sm" len="sm"/>
                      <a:tailEnd type="none" w="sm" len="sm"/>
                    </a:lnB>
                  </a:tcPr>
                </a:tc>
                <a:tc>
                  <a:txBody>
                    <a:bodyPr/>
                    <a:lstStyle/>
                    <a:p>
                      <a:pPr marL="90720" marR="0" lvl="0" indent="0" algn="l" rtl="0">
                        <a:lnSpc>
                          <a:spcPct val="100000"/>
                        </a:lnSpc>
                        <a:spcBef>
                          <a:spcPts val="0"/>
                        </a:spcBef>
                        <a:spcAft>
                          <a:spcPts val="0"/>
                        </a:spcAft>
                        <a:buNone/>
                      </a:pPr>
                      <a:r>
                        <a:rPr lang="en-IN" sz="2200" b="0" strike="noStrike">
                          <a:solidFill>
                            <a:srgbClr val="514A40"/>
                          </a:solidFill>
                          <a:latin typeface="Cambria"/>
                          <a:ea typeface="Cambria"/>
                          <a:cs typeface="Cambria"/>
                          <a:sym typeface="Cambria"/>
                        </a:rPr>
                        <a:t>Not suitable for brittle materials</a:t>
                      </a:r>
                      <a:endParaRPr sz="2200" b="0" strike="noStrike">
                        <a:latin typeface="Arial"/>
                        <a:ea typeface="Arial"/>
                        <a:cs typeface="Arial"/>
                        <a:sym typeface="Arial"/>
                      </a:endParaRPr>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12225" cap="flat" cmpd="sng">
                      <a:solidFill>
                        <a:srgbClr val="82A670"/>
                      </a:solidFill>
                      <a:prstDash val="solid"/>
                      <a:round/>
                      <a:headEnd type="none" w="sm" len="sm"/>
                      <a:tailEnd type="none" w="sm" len="sm"/>
                    </a:lnT>
                    <a:lnB w="12225" cap="flat" cmpd="sng">
                      <a:solidFill>
                        <a:srgbClr val="82A670"/>
                      </a:solidFill>
                      <a:prstDash val="solid"/>
                      <a:round/>
                      <a:headEnd type="none" w="sm" len="sm"/>
                      <a:tailEnd type="none" w="sm" len="sm"/>
                    </a:lnB>
                  </a:tcPr>
                </a:tc>
              </a:tr>
            </a:tbl>
          </a:graphicData>
        </a:graphic>
      </p:graphicFrame>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80"/>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80"/>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80"/>
          <p:cNvSpPr/>
          <p:nvPr/>
        </p:nvSpPr>
        <p:spPr>
          <a:xfrm>
            <a:off x="189000" y="141840"/>
            <a:ext cx="5839200" cy="90144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80"/>
          <p:cNvSpPr/>
          <p:nvPr/>
        </p:nvSpPr>
        <p:spPr>
          <a:xfrm>
            <a:off x="433440" y="274320"/>
            <a:ext cx="532836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ROCKWELL HARDNESS TEST</a:t>
            </a:r>
            <a:endParaRPr sz="3200" b="0" i="0" u="none" strike="noStrike" cap="none">
              <a:solidFill>
                <a:schemeClr val="dk1"/>
              </a:solidFill>
              <a:latin typeface="Arial"/>
              <a:ea typeface="Arial"/>
              <a:cs typeface="Arial"/>
              <a:sym typeface="Arial"/>
            </a:endParaRPr>
          </a:p>
        </p:txBody>
      </p:sp>
      <p:sp>
        <p:nvSpPr>
          <p:cNvPr id="809" name="Google Shape;809;p80"/>
          <p:cNvSpPr/>
          <p:nvPr/>
        </p:nvSpPr>
        <p:spPr>
          <a:xfrm>
            <a:off x="479160" y="1212840"/>
            <a:ext cx="11150640" cy="368568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This test was developed as a rapid method for hardness determinations.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Here, instead of a steel ball, a conical diamond point is used.</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The depth of the penetration is directly measured by a dial gauge on the instrument.</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This test is not suitable for testing brittle materials.</a:t>
            </a:r>
            <a:endParaRPr sz="2400" b="0" i="0" u="none" strike="noStrike" cap="none">
              <a:solidFill>
                <a:schemeClr val="dk1"/>
              </a:solidFill>
              <a:latin typeface="Arial"/>
              <a:ea typeface="Arial"/>
              <a:cs typeface="Arial"/>
              <a:sym typeface="Arial"/>
            </a:endParaRPr>
          </a:p>
        </p:txBody>
      </p:sp>
      <p:sp>
        <p:nvSpPr>
          <p:cNvPr id="810" name="Google Shape;810;p80"/>
          <p:cNvSpPr/>
          <p:nvPr/>
        </p:nvSpPr>
        <p:spPr>
          <a:xfrm>
            <a:off x="9566280" y="1761840"/>
            <a:ext cx="1828080" cy="177480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80"/>
          <p:cNvSpPr/>
          <p:nvPr/>
        </p:nvSpPr>
        <p:spPr>
          <a:xfrm>
            <a:off x="9618120" y="1813680"/>
            <a:ext cx="1669680" cy="1619280"/>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80"/>
          <p:cNvSpPr/>
          <p:nvPr/>
        </p:nvSpPr>
        <p:spPr>
          <a:xfrm>
            <a:off x="9605160" y="1800720"/>
            <a:ext cx="1695960" cy="1642680"/>
          </a:xfrm>
          <a:custGeom>
            <a:avLst/>
            <a:gdLst/>
            <a:ahLst/>
            <a:cxnLst/>
            <a:rect l="l" t="t" r="r" b="b"/>
            <a:pathLst>
              <a:path w="1696720" h="1643379" extrusionOk="0">
                <a:moveTo>
                  <a:pt x="0" y="0"/>
                </a:moveTo>
                <a:lnTo>
                  <a:pt x="1696211" y="0"/>
                </a:lnTo>
                <a:lnTo>
                  <a:pt x="1696211" y="1642872"/>
                </a:lnTo>
                <a:lnTo>
                  <a:pt x="0" y="1642872"/>
                </a:lnTo>
                <a:lnTo>
                  <a:pt x="0" y="0"/>
                </a:lnTo>
                <a:close/>
              </a:path>
            </a:pathLst>
          </a:custGeom>
          <a:noFill/>
          <a:ln w="25900" cap="flat" cmpd="sng">
            <a:solidFill>
              <a:srgbClr val="000000"/>
            </a:solidFill>
            <a:prstDash val="solid"/>
            <a:round/>
            <a:headEnd type="none" w="sm" len="sm"/>
            <a:tailEnd type="none" w="sm" len="sm"/>
          </a:ln>
        </p:spPr>
      </p:sp>
      <p:sp>
        <p:nvSpPr>
          <p:cNvPr id="813" name="Google Shape;813;p80"/>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42</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81"/>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81"/>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81"/>
          <p:cNvSpPr/>
          <p:nvPr/>
        </p:nvSpPr>
        <p:spPr>
          <a:xfrm>
            <a:off x="508319" y="1157760"/>
            <a:ext cx="9531420" cy="382055"/>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2400" b="0" i="0" u="none" strike="noStrike" cap="none">
                <a:solidFill>
                  <a:srgbClr val="514A40"/>
                </a:solidFill>
                <a:latin typeface="Cambria"/>
                <a:ea typeface="Cambria"/>
                <a:cs typeface="Cambria"/>
                <a:sym typeface="Cambria"/>
              </a:rPr>
              <a:t>The	value	is	the	Rockwell	Hardness  Number (RHN)</a:t>
            </a:r>
            <a:endParaRPr sz="2400" b="0" i="0" u="none" strike="noStrike" cap="none">
              <a:solidFill>
                <a:schemeClr val="dk1"/>
              </a:solidFill>
              <a:latin typeface="Arial"/>
              <a:ea typeface="Arial"/>
              <a:cs typeface="Arial"/>
              <a:sym typeface="Arial"/>
            </a:endParaRPr>
          </a:p>
        </p:txBody>
      </p:sp>
      <p:graphicFrame>
        <p:nvGraphicFramePr>
          <p:cNvPr id="821" name="Google Shape;821;p81"/>
          <p:cNvGraphicFramePr/>
          <p:nvPr/>
        </p:nvGraphicFramePr>
        <p:xfrm>
          <a:off x="1453680" y="3661920"/>
          <a:ext cx="9242650" cy="2052130"/>
        </p:xfrm>
        <a:graphic>
          <a:graphicData uri="http://schemas.openxmlformats.org/drawingml/2006/table">
            <a:tbl>
              <a:tblPr>
                <a:noFill/>
                <a:tableStyleId>{55D5658E-6383-49C3-9EBB-439EC2C1B48C}</a:tableStyleId>
              </a:tblPr>
              <a:tblGrid>
                <a:gridCol w="4621325"/>
                <a:gridCol w="4621325"/>
              </a:tblGrid>
              <a:tr h="426600">
                <a:tc>
                  <a:txBody>
                    <a:bodyPr/>
                    <a:lstStyle/>
                    <a:p>
                      <a:pPr marL="0" marR="0" lvl="0" indent="0" algn="ctr" rtl="0">
                        <a:lnSpc>
                          <a:spcPct val="100000"/>
                        </a:lnSpc>
                        <a:spcBef>
                          <a:spcPts val="0"/>
                        </a:spcBef>
                        <a:spcAft>
                          <a:spcPts val="0"/>
                        </a:spcAft>
                        <a:buNone/>
                      </a:pPr>
                      <a:r>
                        <a:rPr lang="en-IN" sz="2200" b="1" strike="noStrike">
                          <a:solidFill>
                            <a:srgbClr val="514A40"/>
                          </a:solidFill>
                          <a:latin typeface="Cambria"/>
                          <a:ea typeface="Cambria"/>
                          <a:cs typeface="Cambria"/>
                          <a:sym typeface="Cambria"/>
                        </a:rPr>
                        <a:t>ADVANTAGES</a:t>
                      </a:r>
                      <a:endParaRPr sz="2200" b="0" strike="noStrike">
                        <a:latin typeface="Arial"/>
                        <a:ea typeface="Arial"/>
                        <a:cs typeface="Arial"/>
                        <a:sym typeface="Arial"/>
                      </a:endParaRPr>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12225" cap="flat" cmpd="sng">
                      <a:solidFill>
                        <a:srgbClr val="82A670"/>
                      </a:solidFill>
                      <a:prstDash val="solid"/>
                      <a:round/>
                      <a:headEnd type="none" w="sm" len="sm"/>
                      <a:tailEnd type="none" w="sm" len="sm"/>
                    </a:lnT>
                    <a:lnB w="28075" cap="flat" cmpd="sng">
                      <a:solidFill>
                        <a:srgbClr val="82A670"/>
                      </a:solidFill>
                      <a:prstDash val="solid"/>
                      <a:round/>
                      <a:headEnd type="none" w="sm" len="sm"/>
                      <a:tailEnd type="none" w="sm" len="sm"/>
                    </a:lnB>
                    <a:solidFill>
                      <a:srgbClr val="C00000">
                        <a:alpha val="18823"/>
                      </a:srgbClr>
                    </a:solidFill>
                  </a:tcPr>
                </a:tc>
                <a:tc>
                  <a:txBody>
                    <a:bodyPr/>
                    <a:lstStyle/>
                    <a:p>
                      <a:pPr marL="1242720" marR="0" lvl="0" indent="0" algn="l" rtl="0">
                        <a:lnSpc>
                          <a:spcPct val="100000"/>
                        </a:lnSpc>
                        <a:spcBef>
                          <a:spcPts val="0"/>
                        </a:spcBef>
                        <a:spcAft>
                          <a:spcPts val="0"/>
                        </a:spcAft>
                        <a:buNone/>
                      </a:pPr>
                      <a:r>
                        <a:rPr lang="en-IN" sz="2200" b="1" strike="noStrike">
                          <a:solidFill>
                            <a:srgbClr val="514A40"/>
                          </a:solidFill>
                          <a:latin typeface="Cambria"/>
                          <a:ea typeface="Cambria"/>
                          <a:cs typeface="Cambria"/>
                          <a:sym typeface="Cambria"/>
                        </a:rPr>
                        <a:t>DISADVANTAGES</a:t>
                      </a:r>
                      <a:endParaRPr sz="2200" b="0" strike="noStrike">
                        <a:latin typeface="Arial"/>
                        <a:ea typeface="Arial"/>
                        <a:cs typeface="Arial"/>
                        <a:sym typeface="Arial"/>
                      </a:endParaRPr>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12225" cap="flat" cmpd="sng">
                      <a:solidFill>
                        <a:srgbClr val="82A670"/>
                      </a:solidFill>
                      <a:prstDash val="solid"/>
                      <a:round/>
                      <a:headEnd type="none" w="sm" len="sm"/>
                      <a:tailEnd type="none" w="sm" len="sm"/>
                    </a:lnT>
                    <a:lnB w="28075" cap="flat" cmpd="sng">
                      <a:solidFill>
                        <a:srgbClr val="82A670"/>
                      </a:solidFill>
                      <a:prstDash val="solid"/>
                      <a:round/>
                      <a:headEnd type="none" w="sm" len="sm"/>
                      <a:tailEnd type="none" w="sm" len="sm"/>
                    </a:lnB>
                    <a:solidFill>
                      <a:srgbClr val="0070C0">
                        <a:alpha val="36862"/>
                      </a:srgbClr>
                    </a:solidFill>
                  </a:tcPr>
                </a:tc>
              </a:tr>
              <a:tr h="960475">
                <a:tc>
                  <a:txBody>
                    <a:bodyPr/>
                    <a:lstStyle/>
                    <a:p>
                      <a:pPr marL="90720" marR="0" lvl="0" indent="0" algn="l" rtl="0">
                        <a:lnSpc>
                          <a:spcPct val="100000"/>
                        </a:lnSpc>
                        <a:spcBef>
                          <a:spcPts val="0"/>
                        </a:spcBef>
                        <a:spcAft>
                          <a:spcPts val="0"/>
                        </a:spcAft>
                        <a:buNone/>
                      </a:pPr>
                      <a:r>
                        <a:rPr lang="en-IN" sz="2200" b="0" strike="noStrike">
                          <a:solidFill>
                            <a:srgbClr val="514A40"/>
                          </a:solidFill>
                          <a:latin typeface="Cambria"/>
                          <a:ea typeface="Cambria"/>
                          <a:cs typeface="Cambria"/>
                          <a:sym typeface="Cambria"/>
                        </a:rPr>
                        <a:t>Direct reading of the depth of  indentation</a:t>
                      </a:r>
                      <a:endParaRPr sz="2200" b="0" strike="noStrike">
                        <a:latin typeface="Arial"/>
                        <a:ea typeface="Arial"/>
                        <a:cs typeface="Arial"/>
                        <a:sym typeface="Arial"/>
                      </a:endParaRPr>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28075" cap="flat" cmpd="sng">
                      <a:solidFill>
                        <a:srgbClr val="82A670"/>
                      </a:solidFill>
                      <a:prstDash val="solid"/>
                      <a:round/>
                      <a:headEnd type="none" w="sm" len="sm"/>
                      <a:tailEnd type="none" w="sm" len="sm"/>
                    </a:lnT>
                    <a:lnB w="12225" cap="flat" cmpd="sng">
                      <a:solidFill>
                        <a:srgbClr val="82A670"/>
                      </a:solidFill>
                      <a:prstDash val="solid"/>
                      <a:round/>
                      <a:headEnd type="none" w="sm" len="sm"/>
                      <a:tailEnd type="none" w="sm" len="sm"/>
                    </a:lnB>
                    <a:solidFill>
                      <a:srgbClr val="82A670">
                        <a:alpha val="20000"/>
                      </a:srgbClr>
                    </a:solidFill>
                  </a:tcPr>
                </a:tc>
                <a:tc>
                  <a:txBody>
                    <a:bodyPr/>
                    <a:lstStyle/>
                    <a:p>
                      <a:pPr marL="90720" marR="0" lvl="0" indent="0" algn="l" rtl="0">
                        <a:lnSpc>
                          <a:spcPct val="100000"/>
                        </a:lnSpc>
                        <a:spcBef>
                          <a:spcPts val="0"/>
                        </a:spcBef>
                        <a:spcAft>
                          <a:spcPts val="0"/>
                        </a:spcAft>
                        <a:buNone/>
                      </a:pPr>
                      <a:r>
                        <a:rPr lang="en-IN" sz="2200" b="0" strike="noStrike">
                          <a:solidFill>
                            <a:srgbClr val="514A40"/>
                          </a:solidFill>
                          <a:latin typeface="Cambria"/>
                          <a:ea typeface="Cambria"/>
                          <a:cs typeface="Cambria"/>
                          <a:sym typeface="Cambria"/>
                        </a:rPr>
                        <a:t>Not suitable for brittle materials</a:t>
                      </a:r>
                      <a:endParaRPr sz="2200" b="0" strike="noStrike">
                        <a:latin typeface="Arial"/>
                        <a:ea typeface="Arial"/>
                        <a:cs typeface="Arial"/>
                        <a:sym typeface="Arial"/>
                      </a:endParaRPr>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28075" cap="flat" cmpd="sng">
                      <a:solidFill>
                        <a:srgbClr val="82A670"/>
                      </a:solidFill>
                      <a:prstDash val="solid"/>
                      <a:round/>
                      <a:headEnd type="none" w="sm" len="sm"/>
                      <a:tailEnd type="none" w="sm" len="sm"/>
                    </a:lnT>
                    <a:lnB w="12225" cap="flat" cmpd="sng">
                      <a:solidFill>
                        <a:srgbClr val="82A670"/>
                      </a:solidFill>
                      <a:prstDash val="solid"/>
                      <a:round/>
                      <a:headEnd type="none" w="sm" len="sm"/>
                      <a:tailEnd type="none" w="sm" len="sm"/>
                    </a:lnB>
                    <a:solidFill>
                      <a:srgbClr val="82A670">
                        <a:alpha val="20000"/>
                      </a:srgbClr>
                    </a:solidFill>
                  </a:tcPr>
                </a:tc>
              </a:tr>
              <a:tr h="664925">
                <a:tc>
                  <a:txBody>
                    <a:bodyPr/>
                    <a:lstStyle/>
                    <a:p>
                      <a:pPr marL="90720" marR="0" lvl="0" indent="0" algn="l" rtl="0">
                        <a:lnSpc>
                          <a:spcPct val="100000"/>
                        </a:lnSpc>
                        <a:spcBef>
                          <a:spcPts val="0"/>
                        </a:spcBef>
                        <a:spcAft>
                          <a:spcPts val="0"/>
                        </a:spcAft>
                        <a:buNone/>
                      </a:pPr>
                      <a:r>
                        <a:rPr lang="en-IN" sz="2200" b="0" strike="noStrike">
                          <a:solidFill>
                            <a:srgbClr val="514A40"/>
                          </a:solidFill>
                          <a:latin typeface="Cambria"/>
                          <a:ea typeface="Cambria"/>
                          <a:cs typeface="Cambria"/>
                          <a:sym typeface="Cambria"/>
                        </a:rPr>
                        <a:t>Rapid testing time</a:t>
                      </a:r>
                      <a:endParaRPr sz="2200" b="0" strike="noStrike">
                        <a:latin typeface="Arial"/>
                        <a:ea typeface="Arial"/>
                        <a:cs typeface="Arial"/>
                        <a:sym typeface="Arial"/>
                      </a:endParaRPr>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12225" cap="flat" cmpd="sng">
                      <a:solidFill>
                        <a:srgbClr val="82A670"/>
                      </a:solidFill>
                      <a:prstDash val="solid"/>
                      <a:round/>
                      <a:headEnd type="none" w="sm" len="sm"/>
                      <a:tailEnd type="none" w="sm" len="sm"/>
                    </a:lnT>
                    <a:lnB w="12225" cap="flat" cmpd="sng">
                      <a:solidFill>
                        <a:srgbClr val="82A670"/>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12225" cap="flat" cmpd="sng">
                      <a:solidFill>
                        <a:srgbClr val="82A670"/>
                      </a:solidFill>
                      <a:prstDash val="solid"/>
                      <a:round/>
                      <a:headEnd type="none" w="sm" len="sm"/>
                      <a:tailEnd type="none" w="sm" len="sm"/>
                    </a:lnT>
                    <a:lnB w="12225" cap="flat" cmpd="sng">
                      <a:solidFill>
                        <a:srgbClr val="82A670"/>
                      </a:solidFill>
                      <a:prstDash val="solid"/>
                      <a:round/>
                      <a:headEnd type="none" w="sm" len="sm"/>
                      <a:tailEnd type="none" w="sm" len="sm"/>
                    </a:lnB>
                  </a:tcPr>
                </a:tc>
              </a:tr>
            </a:tbl>
          </a:graphicData>
        </a:graphic>
      </p:graphicFrame>
      <p:sp>
        <p:nvSpPr>
          <p:cNvPr id="822" name="Google Shape;822;p81"/>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43</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82"/>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82"/>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82"/>
          <p:cNvSpPr/>
          <p:nvPr/>
        </p:nvSpPr>
        <p:spPr>
          <a:xfrm>
            <a:off x="189000" y="141840"/>
            <a:ext cx="2247120" cy="90144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82"/>
          <p:cNvSpPr/>
          <p:nvPr/>
        </p:nvSpPr>
        <p:spPr>
          <a:xfrm>
            <a:off x="1987200" y="141840"/>
            <a:ext cx="3624840" cy="90144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82"/>
          <p:cNvSpPr/>
          <p:nvPr/>
        </p:nvSpPr>
        <p:spPr>
          <a:xfrm>
            <a:off x="433440" y="274320"/>
            <a:ext cx="491148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VICKER’S HARDNESS TEST</a:t>
            </a:r>
            <a:endParaRPr sz="3200" b="0" i="0" u="none" strike="noStrike" cap="none">
              <a:solidFill>
                <a:schemeClr val="dk1"/>
              </a:solidFill>
              <a:latin typeface="Arial"/>
              <a:ea typeface="Arial"/>
              <a:cs typeface="Arial"/>
              <a:sym typeface="Arial"/>
            </a:endParaRPr>
          </a:p>
        </p:txBody>
      </p:sp>
      <p:sp>
        <p:nvSpPr>
          <p:cNvPr id="832" name="Google Shape;832;p82"/>
          <p:cNvSpPr/>
          <p:nvPr/>
        </p:nvSpPr>
        <p:spPr>
          <a:xfrm>
            <a:off x="6973080" y="0"/>
            <a:ext cx="5218920" cy="272556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82"/>
          <p:cNvSpPr/>
          <p:nvPr/>
        </p:nvSpPr>
        <p:spPr>
          <a:xfrm>
            <a:off x="479160" y="1067760"/>
            <a:ext cx="6602775" cy="4903806"/>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This	test	uses	a	square	based	pyramidal  indenter.</a:t>
            </a: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180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The impression obtained on the material is  a square.</a:t>
            </a: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180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The	method	is	similar 	to	Knoop’s	and  Brinell tests.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5"/>
              </a:spcBef>
              <a:spcAft>
                <a:spcPts val="0"/>
              </a:spcAft>
              <a:buNone/>
            </a:pPr>
            <a:endParaRPr sz="2400" b="0" i="0" u="none" strike="noStrike" cap="none">
              <a:solidFill>
                <a:schemeClr val="dk1"/>
              </a:solidFill>
              <a:latin typeface="Arial"/>
              <a:ea typeface="Arial"/>
              <a:cs typeface="Arial"/>
              <a:sym typeface="Arial"/>
            </a:endParaRPr>
          </a:p>
          <a:p>
            <a:pPr marL="240840" marR="0" lvl="0" indent="-227879" algn="just" rtl="0">
              <a:lnSpc>
                <a:spcPct val="95791"/>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The load value divided by the projected area of  indentation gives the Vicker’s Hardness Number  (VHN).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31"/>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95791"/>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The lengths of the diagonals of the indentations are  measured and averaged.</a:t>
            </a:r>
            <a:endParaRPr sz="2400" b="0" i="0" u="none" strike="noStrike" cap="none">
              <a:solidFill>
                <a:schemeClr val="dk1"/>
              </a:solidFill>
              <a:latin typeface="Arial"/>
              <a:ea typeface="Arial"/>
              <a:cs typeface="Arial"/>
              <a:sym typeface="Arial"/>
            </a:endParaRPr>
          </a:p>
        </p:txBody>
      </p:sp>
      <p:sp>
        <p:nvSpPr>
          <p:cNvPr id="834" name="Google Shape;834;p82"/>
          <p:cNvSpPr/>
          <p:nvPr/>
        </p:nvSpPr>
        <p:spPr>
          <a:xfrm>
            <a:off x="8465760" y="4104000"/>
            <a:ext cx="2937600" cy="1954440"/>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82"/>
          <p:cNvSpPr/>
          <p:nvPr/>
        </p:nvSpPr>
        <p:spPr>
          <a:xfrm>
            <a:off x="8452800" y="4091040"/>
            <a:ext cx="2963520" cy="1980360"/>
          </a:xfrm>
          <a:custGeom>
            <a:avLst/>
            <a:gdLst/>
            <a:ahLst/>
            <a:cxnLst/>
            <a:rect l="l" t="t" r="r" b="b"/>
            <a:pathLst>
              <a:path w="2964179" h="1981200" extrusionOk="0">
                <a:moveTo>
                  <a:pt x="0" y="0"/>
                </a:moveTo>
                <a:lnTo>
                  <a:pt x="2964179" y="0"/>
                </a:lnTo>
                <a:lnTo>
                  <a:pt x="2964179" y="1981200"/>
                </a:lnTo>
                <a:lnTo>
                  <a:pt x="0" y="1981200"/>
                </a:lnTo>
                <a:lnTo>
                  <a:pt x="0" y="0"/>
                </a:lnTo>
                <a:close/>
              </a:path>
            </a:pathLst>
          </a:custGeom>
          <a:noFill/>
          <a:ln w="25900" cap="flat" cmpd="sng">
            <a:solidFill>
              <a:srgbClr val="000000"/>
            </a:solidFill>
            <a:prstDash val="solid"/>
            <a:round/>
            <a:headEnd type="none" w="sm" len="sm"/>
            <a:tailEnd type="none" w="sm" len="sm"/>
          </a:ln>
        </p:spPr>
      </p:sp>
      <p:sp>
        <p:nvSpPr>
          <p:cNvPr id="836" name="Google Shape;836;p82"/>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44</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83"/>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83"/>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83"/>
          <p:cNvSpPr/>
          <p:nvPr/>
        </p:nvSpPr>
        <p:spPr>
          <a:xfrm>
            <a:off x="479160" y="549720"/>
            <a:ext cx="7872480" cy="184680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Used for testing dental casting gold alloys as well as tooth  structure.</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Suitable for determining the hardness of brittle materials.</a:t>
            </a:r>
            <a:endParaRPr sz="2400" b="0" i="0" u="none" strike="noStrike" cap="none">
              <a:solidFill>
                <a:schemeClr val="dk1"/>
              </a:solidFill>
              <a:latin typeface="Arial"/>
              <a:ea typeface="Arial"/>
              <a:cs typeface="Arial"/>
              <a:sym typeface="Arial"/>
            </a:endParaRPr>
          </a:p>
        </p:txBody>
      </p:sp>
      <p:sp>
        <p:nvSpPr>
          <p:cNvPr id="844" name="Google Shape;844;p83"/>
          <p:cNvSpPr/>
          <p:nvPr/>
        </p:nvSpPr>
        <p:spPr>
          <a:xfrm>
            <a:off x="9169920" y="682920"/>
            <a:ext cx="2705400" cy="224856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845" name="Google Shape;845;p83"/>
          <p:cNvGraphicFramePr/>
          <p:nvPr/>
        </p:nvGraphicFramePr>
        <p:xfrm>
          <a:off x="1453680" y="3661920"/>
          <a:ext cx="9242650" cy="2149215"/>
        </p:xfrm>
        <a:graphic>
          <a:graphicData uri="http://schemas.openxmlformats.org/drawingml/2006/table">
            <a:tbl>
              <a:tblPr>
                <a:noFill/>
                <a:tableStyleId>{55D5658E-6383-49C3-9EBB-439EC2C1B48C}</a:tableStyleId>
              </a:tblPr>
              <a:tblGrid>
                <a:gridCol w="4621325"/>
                <a:gridCol w="4621325"/>
              </a:tblGrid>
              <a:tr h="426600">
                <a:tc>
                  <a:txBody>
                    <a:bodyPr/>
                    <a:lstStyle/>
                    <a:p>
                      <a:pPr marL="0" marR="0" lvl="0" indent="0" algn="ctr" rtl="0">
                        <a:lnSpc>
                          <a:spcPct val="100000"/>
                        </a:lnSpc>
                        <a:spcBef>
                          <a:spcPts val="0"/>
                        </a:spcBef>
                        <a:spcAft>
                          <a:spcPts val="0"/>
                        </a:spcAft>
                        <a:buNone/>
                      </a:pPr>
                      <a:r>
                        <a:rPr lang="en-IN" sz="2200" b="1" strike="noStrike">
                          <a:solidFill>
                            <a:srgbClr val="514A40"/>
                          </a:solidFill>
                          <a:latin typeface="Cambria"/>
                          <a:ea typeface="Cambria"/>
                          <a:cs typeface="Cambria"/>
                          <a:sym typeface="Cambria"/>
                        </a:rPr>
                        <a:t>ADVANTAGES</a:t>
                      </a:r>
                      <a:endParaRPr sz="2200" b="0" strike="noStrike">
                        <a:latin typeface="Arial"/>
                        <a:ea typeface="Arial"/>
                        <a:cs typeface="Arial"/>
                        <a:sym typeface="Arial"/>
                      </a:endParaRPr>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12225" cap="flat" cmpd="sng">
                      <a:solidFill>
                        <a:srgbClr val="82A670"/>
                      </a:solidFill>
                      <a:prstDash val="solid"/>
                      <a:round/>
                      <a:headEnd type="none" w="sm" len="sm"/>
                      <a:tailEnd type="none" w="sm" len="sm"/>
                    </a:lnT>
                    <a:lnB w="28075" cap="flat" cmpd="sng">
                      <a:solidFill>
                        <a:srgbClr val="82A670"/>
                      </a:solidFill>
                      <a:prstDash val="solid"/>
                      <a:round/>
                      <a:headEnd type="none" w="sm" len="sm"/>
                      <a:tailEnd type="none" w="sm" len="sm"/>
                    </a:lnB>
                    <a:solidFill>
                      <a:srgbClr val="C00000">
                        <a:alpha val="18823"/>
                      </a:srgbClr>
                    </a:solidFill>
                  </a:tcPr>
                </a:tc>
                <a:tc>
                  <a:txBody>
                    <a:bodyPr/>
                    <a:lstStyle/>
                    <a:p>
                      <a:pPr marL="1242720" marR="0" lvl="0" indent="0" algn="l" rtl="0">
                        <a:lnSpc>
                          <a:spcPct val="100000"/>
                        </a:lnSpc>
                        <a:spcBef>
                          <a:spcPts val="0"/>
                        </a:spcBef>
                        <a:spcAft>
                          <a:spcPts val="0"/>
                        </a:spcAft>
                        <a:buNone/>
                      </a:pPr>
                      <a:r>
                        <a:rPr lang="en-IN" sz="2200" b="1" strike="noStrike">
                          <a:solidFill>
                            <a:srgbClr val="514A40"/>
                          </a:solidFill>
                          <a:latin typeface="Cambria"/>
                          <a:ea typeface="Cambria"/>
                          <a:cs typeface="Cambria"/>
                          <a:sym typeface="Cambria"/>
                        </a:rPr>
                        <a:t>DISADVANTAGES</a:t>
                      </a:r>
                      <a:endParaRPr sz="2200" b="0" strike="noStrike">
                        <a:latin typeface="Arial"/>
                        <a:ea typeface="Arial"/>
                        <a:cs typeface="Arial"/>
                        <a:sym typeface="Arial"/>
                      </a:endParaRPr>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12225" cap="flat" cmpd="sng">
                      <a:solidFill>
                        <a:srgbClr val="82A670"/>
                      </a:solidFill>
                      <a:prstDash val="solid"/>
                      <a:round/>
                      <a:headEnd type="none" w="sm" len="sm"/>
                      <a:tailEnd type="none" w="sm" len="sm"/>
                    </a:lnT>
                    <a:lnB w="28075" cap="flat" cmpd="sng">
                      <a:solidFill>
                        <a:srgbClr val="82A670"/>
                      </a:solidFill>
                      <a:prstDash val="solid"/>
                      <a:round/>
                      <a:headEnd type="none" w="sm" len="sm"/>
                      <a:tailEnd type="none" w="sm" len="sm"/>
                    </a:lnB>
                    <a:solidFill>
                      <a:srgbClr val="0070C0">
                        <a:alpha val="36862"/>
                      </a:srgbClr>
                    </a:solidFill>
                  </a:tcPr>
                </a:tc>
              </a:tr>
              <a:tr h="960475">
                <a:tc>
                  <a:txBody>
                    <a:bodyPr/>
                    <a:lstStyle/>
                    <a:p>
                      <a:pPr marL="90720" marR="0" lvl="0" indent="0" algn="l" rtl="0">
                        <a:lnSpc>
                          <a:spcPct val="100000"/>
                        </a:lnSpc>
                        <a:spcBef>
                          <a:spcPts val="0"/>
                        </a:spcBef>
                        <a:spcAft>
                          <a:spcPts val="0"/>
                        </a:spcAft>
                        <a:buNone/>
                      </a:pPr>
                      <a:r>
                        <a:rPr lang="en-IN" sz="2200" b="0" strike="noStrike">
                          <a:solidFill>
                            <a:srgbClr val="514A40"/>
                          </a:solidFill>
                          <a:latin typeface="Cambria"/>
                          <a:ea typeface="Cambria"/>
                          <a:cs typeface="Cambria"/>
                          <a:sym typeface="Cambria"/>
                        </a:rPr>
                        <a:t>Useful for measuring the hardness of  small areas and hard materials</a:t>
                      </a:r>
                      <a:endParaRPr sz="2200" b="0" strike="noStrike">
                        <a:latin typeface="Arial"/>
                        <a:ea typeface="Arial"/>
                        <a:cs typeface="Arial"/>
                        <a:sym typeface="Arial"/>
                      </a:endParaRPr>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28075" cap="flat" cmpd="sng">
                      <a:solidFill>
                        <a:srgbClr val="82A670"/>
                      </a:solidFill>
                      <a:prstDash val="solid"/>
                      <a:round/>
                      <a:headEnd type="none" w="sm" len="sm"/>
                      <a:tailEnd type="none" w="sm" len="sm"/>
                    </a:lnT>
                    <a:lnB w="12225" cap="flat" cmpd="sng">
                      <a:solidFill>
                        <a:srgbClr val="82A670"/>
                      </a:solidFill>
                      <a:prstDash val="solid"/>
                      <a:round/>
                      <a:headEnd type="none" w="sm" len="sm"/>
                      <a:tailEnd type="none" w="sm" len="sm"/>
                    </a:lnB>
                    <a:solidFill>
                      <a:srgbClr val="82A670">
                        <a:alpha val="20000"/>
                      </a:srgbClr>
                    </a:solidFill>
                  </a:tcPr>
                </a:tc>
                <a:tc>
                  <a:txBody>
                    <a:bodyPr/>
                    <a:lstStyle/>
                    <a:p>
                      <a:pPr marL="90720" marR="0" lvl="0" indent="0" algn="l" rtl="0">
                        <a:lnSpc>
                          <a:spcPct val="100000"/>
                        </a:lnSpc>
                        <a:spcBef>
                          <a:spcPts val="0"/>
                        </a:spcBef>
                        <a:spcAft>
                          <a:spcPts val="0"/>
                        </a:spcAft>
                        <a:buNone/>
                      </a:pPr>
                      <a:r>
                        <a:rPr lang="en-IN" sz="2200" b="0" strike="noStrike">
                          <a:solidFill>
                            <a:srgbClr val="514A40"/>
                          </a:solidFill>
                          <a:latin typeface="Cambria"/>
                          <a:ea typeface="Cambria"/>
                          <a:cs typeface="Cambria"/>
                          <a:sym typeface="Cambria"/>
                        </a:rPr>
                        <a:t>Material requires highly polished  surface</a:t>
                      </a:r>
                      <a:endParaRPr sz="2200" b="0" strike="noStrike">
                        <a:latin typeface="Arial"/>
                        <a:ea typeface="Arial"/>
                        <a:cs typeface="Arial"/>
                        <a:sym typeface="Arial"/>
                      </a:endParaRPr>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28075" cap="flat" cmpd="sng">
                      <a:solidFill>
                        <a:srgbClr val="82A670"/>
                      </a:solidFill>
                      <a:prstDash val="solid"/>
                      <a:round/>
                      <a:headEnd type="none" w="sm" len="sm"/>
                      <a:tailEnd type="none" w="sm" len="sm"/>
                    </a:lnT>
                    <a:lnB w="12225" cap="flat" cmpd="sng">
                      <a:solidFill>
                        <a:srgbClr val="82A670"/>
                      </a:solidFill>
                      <a:prstDash val="solid"/>
                      <a:round/>
                      <a:headEnd type="none" w="sm" len="sm"/>
                      <a:tailEnd type="none" w="sm" len="sm"/>
                    </a:lnB>
                    <a:solidFill>
                      <a:srgbClr val="82A670">
                        <a:alpha val="20000"/>
                      </a:srgbClr>
                    </a:solidFill>
                  </a:tcPr>
                </a:tc>
              </a:tr>
              <a:tr h="761750">
                <a:tc>
                  <a:txBody>
                    <a:bodyPr/>
                    <a:lstStyle/>
                    <a:p>
                      <a:pPr marL="0" marR="0" lvl="0" indent="0" algn="l" rtl="0">
                        <a:spcBef>
                          <a:spcPts val="0"/>
                        </a:spcBef>
                        <a:spcAft>
                          <a:spcPts val="0"/>
                        </a:spcAft>
                        <a:buNone/>
                      </a:pPr>
                      <a:endParaRPr sz="1800"/>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12225" cap="flat" cmpd="sng">
                      <a:solidFill>
                        <a:srgbClr val="82A670"/>
                      </a:solidFill>
                      <a:prstDash val="solid"/>
                      <a:round/>
                      <a:headEnd type="none" w="sm" len="sm"/>
                      <a:tailEnd type="none" w="sm" len="sm"/>
                    </a:lnT>
                    <a:lnB w="12225" cap="flat" cmpd="sng">
                      <a:solidFill>
                        <a:srgbClr val="82A670"/>
                      </a:solidFill>
                      <a:prstDash val="solid"/>
                      <a:round/>
                      <a:headEnd type="none" w="sm" len="sm"/>
                      <a:tailEnd type="none" w="sm" len="sm"/>
                    </a:lnB>
                  </a:tcPr>
                </a:tc>
                <a:tc>
                  <a:txBody>
                    <a:bodyPr/>
                    <a:lstStyle/>
                    <a:p>
                      <a:pPr marL="90720" marR="0" lvl="0" indent="0" algn="l" rtl="0">
                        <a:lnSpc>
                          <a:spcPct val="100000"/>
                        </a:lnSpc>
                        <a:spcBef>
                          <a:spcPts val="0"/>
                        </a:spcBef>
                        <a:spcAft>
                          <a:spcPts val="0"/>
                        </a:spcAft>
                        <a:buNone/>
                      </a:pPr>
                      <a:r>
                        <a:rPr lang="en-IN" sz="2200" b="0" strike="noStrike">
                          <a:solidFill>
                            <a:srgbClr val="514A40"/>
                          </a:solidFill>
                          <a:latin typeface="Cambria"/>
                          <a:ea typeface="Cambria"/>
                          <a:cs typeface="Cambria"/>
                          <a:sym typeface="Cambria"/>
                        </a:rPr>
                        <a:t>Longer time required to complete  the test</a:t>
                      </a:r>
                      <a:endParaRPr sz="2200" b="0" strike="noStrike">
                        <a:latin typeface="Arial"/>
                        <a:ea typeface="Arial"/>
                        <a:cs typeface="Arial"/>
                        <a:sym typeface="Arial"/>
                      </a:endParaRPr>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12225" cap="flat" cmpd="sng">
                      <a:solidFill>
                        <a:srgbClr val="82A670"/>
                      </a:solidFill>
                      <a:prstDash val="solid"/>
                      <a:round/>
                      <a:headEnd type="none" w="sm" len="sm"/>
                      <a:tailEnd type="none" w="sm" len="sm"/>
                    </a:lnT>
                    <a:lnB w="12225" cap="flat" cmpd="sng">
                      <a:solidFill>
                        <a:srgbClr val="82A670"/>
                      </a:solidFill>
                      <a:prstDash val="solid"/>
                      <a:round/>
                      <a:headEnd type="none" w="sm" len="sm"/>
                      <a:tailEnd type="none" w="sm" len="sm"/>
                    </a:lnB>
                  </a:tcPr>
                </a:tc>
              </a:tr>
            </a:tbl>
          </a:graphicData>
        </a:graphic>
      </p:graphicFrame>
      <p:sp>
        <p:nvSpPr>
          <p:cNvPr id="846" name="Google Shape;846;p83"/>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45</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84"/>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84"/>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84"/>
          <p:cNvSpPr/>
          <p:nvPr/>
        </p:nvSpPr>
        <p:spPr>
          <a:xfrm>
            <a:off x="189000" y="141840"/>
            <a:ext cx="2210760" cy="90144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84"/>
          <p:cNvSpPr/>
          <p:nvPr/>
        </p:nvSpPr>
        <p:spPr>
          <a:xfrm>
            <a:off x="1949040" y="141840"/>
            <a:ext cx="3624840" cy="90144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84"/>
          <p:cNvSpPr/>
          <p:nvPr/>
        </p:nvSpPr>
        <p:spPr>
          <a:xfrm>
            <a:off x="433440" y="274320"/>
            <a:ext cx="487368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KNOOP’S HARDNESS TEST</a:t>
            </a:r>
            <a:endParaRPr sz="3200" b="0" i="0" u="none" strike="noStrike" cap="none">
              <a:solidFill>
                <a:schemeClr val="dk1"/>
              </a:solidFill>
              <a:latin typeface="Arial"/>
              <a:ea typeface="Arial"/>
              <a:cs typeface="Arial"/>
              <a:sym typeface="Arial"/>
            </a:endParaRPr>
          </a:p>
        </p:txBody>
      </p:sp>
      <p:sp>
        <p:nvSpPr>
          <p:cNvPr id="856" name="Google Shape;856;p84"/>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46</a:t>
            </a:fld>
            <a:endParaRPr sz="1400" b="0" i="0" u="none" strike="noStrike" cap="none">
              <a:solidFill>
                <a:schemeClr val="dk1"/>
              </a:solidFill>
              <a:latin typeface="Arial"/>
              <a:ea typeface="Arial"/>
              <a:cs typeface="Arial"/>
              <a:sym typeface="Arial"/>
            </a:endParaRPr>
          </a:p>
        </p:txBody>
      </p:sp>
      <p:sp>
        <p:nvSpPr>
          <p:cNvPr id="857" name="Google Shape;857;p84"/>
          <p:cNvSpPr/>
          <p:nvPr/>
        </p:nvSpPr>
        <p:spPr>
          <a:xfrm>
            <a:off x="479160" y="1212840"/>
            <a:ext cx="11193120" cy="404676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This	test	was	developed	mainly	to	fulfill	the	needs	of	a	micro-indentation	test  method.</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26"/>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Suitable	for	testing	thin	plastic	or	metal	sheets	or	brittle	materials	where	the  applied force does not exceed 35N.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31"/>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This	test	is	designed	so	that	varying	loads	may	be	applied	to	the	indenting  instrument.</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26"/>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Therefore	the resulting indentation varies according to the load applied and the  nature of the material tested.</a:t>
            </a:r>
            <a:endParaRPr sz="2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85"/>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85"/>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85"/>
          <p:cNvSpPr/>
          <p:nvPr/>
        </p:nvSpPr>
        <p:spPr>
          <a:xfrm>
            <a:off x="479160" y="482760"/>
            <a:ext cx="7411680" cy="221256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The impression is rhomboid in outline and the length  of the largest diagonal is measured.</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The load value is then divided by the projected area to  get the Knoop’s Hardness Number (KHN)</a:t>
            </a:r>
            <a:endParaRPr sz="2400" b="0" i="0" u="none" strike="noStrike" cap="none">
              <a:solidFill>
                <a:schemeClr val="dk1"/>
              </a:solidFill>
              <a:latin typeface="Arial"/>
              <a:ea typeface="Arial"/>
              <a:cs typeface="Arial"/>
              <a:sym typeface="Arial"/>
            </a:endParaRPr>
          </a:p>
        </p:txBody>
      </p:sp>
      <p:sp>
        <p:nvSpPr>
          <p:cNvPr id="865" name="Google Shape;865;p85"/>
          <p:cNvSpPr/>
          <p:nvPr/>
        </p:nvSpPr>
        <p:spPr>
          <a:xfrm>
            <a:off x="8133480" y="181440"/>
            <a:ext cx="3736080" cy="345564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85"/>
          <p:cNvSpPr/>
          <p:nvPr/>
        </p:nvSpPr>
        <p:spPr>
          <a:xfrm>
            <a:off x="10043280" y="3962520"/>
            <a:ext cx="1830960" cy="172728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85"/>
          <p:cNvSpPr/>
          <p:nvPr/>
        </p:nvSpPr>
        <p:spPr>
          <a:xfrm>
            <a:off x="10030320" y="3949560"/>
            <a:ext cx="1852920" cy="1756800"/>
          </a:xfrm>
          <a:custGeom>
            <a:avLst/>
            <a:gdLst/>
            <a:ahLst/>
            <a:cxnLst/>
            <a:rect l="l" t="t" r="r" b="b"/>
            <a:pathLst>
              <a:path w="1853565" h="1757679" extrusionOk="0">
                <a:moveTo>
                  <a:pt x="0" y="0"/>
                </a:moveTo>
                <a:lnTo>
                  <a:pt x="1853183" y="0"/>
                </a:lnTo>
                <a:lnTo>
                  <a:pt x="1853183" y="1757171"/>
                </a:lnTo>
                <a:lnTo>
                  <a:pt x="0" y="1757171"/>
                </a:lnTo>
                <a:lnTo>
                  <a:pt x="0" y="0"/>
                </a:lnTo>
                <a:close/>
              </a:path>
            </a:pathLst>
          </a:custGeom>
          <a:noFill/>
          <a:ln w="25900" cap="flat" cmpd="sng">
            <a:solidFill>
              <a:srgbClr val="000000"/>
            </a:solidFill>
            <a:prstDash val="solid"/>
            <a:round/>
            <a:headEnd type="none" w="sm" len="sm"/>
            <a:tailEnd type="none" w="sm" len="sm"/>
          </a:ln>
        </p:spPr>
      </p:sp>
      <p:graphicFrame>
        <p:nvGraphicFramePr>
          <p:cNvPr id="868" name="Google Shape;868;p85"/>
          <p:cNvGraphicFramePr/>
          <p:nvPr/>
        </p:nvGraphicFramePr>
        <p:xfrm>
          <a:off x="219960" y="3855960"/>
          <a:ext cx="9242650" cy="2149215"/>
        </p:xfrm>
        <a:graphic>
          <a:graphicData uri="http://schemas.openxmlformats.org/drawingml/2006/table">
            <a:tbl>
              <a:tblPr>
                <a:noFill/>
                <a:tableStyleId>{55D5658E-6383-49C3-9EBB-439EC2C1B48C}</a:tableStyleId>
              </a:tblPr>
              <a:tblGrid>
                <a:gridCol w="4621325"/>
                <a:gridCol w="4621325"/>
              </a:tblGrid>
              <a:tr h="426600">
                <a:tc>
                  <a:txBody>
                    <a:bodyPr/>
                    <a:lstStyle/>
                    <a:p>
                      <a:pPr marL="0" marR="0" lvl="0" indent="0" algn="ctr" rtl="0">
                        <a:lnSpc>
                          <a:spcPct val="100000"/>
                        </a:lnSpc>
                        <a:spcBef>
                          <a:spcPts val="0"/>
                        </a:spcBef>
                        <a:spcAft>
                          <a:spcPts val="0"/>
                        </a:spcAft>
                        <a:buNone/>
                      </a:pPr>
                      <a:r>
                        <a:rPr lang="en-IN" sz="2200" b="1" strike="noStrike">
                          <a:solidFill>
                            <a:srgbClr val="514A40"/>
                          </a:solidFill>
                          <a:latin typeface="Cambria"/>
                          <a:ea typeface="Cambria"/>
                          <a:cs typeface="Cambria"/>
                          <a:sym typeface="Cambria"/>
                        </a:rPr>
                        <a:t>ADVANTAGES</a:t>
                      </a:r>
                      <a:endParaRPr sz="2200" b="0" strike="noStrike">
                        <a:latin typeface="Arial"/>
                        <a:ea typeface="Arial"/>
                        <a:cs typeface="Arial"/>
                        <a:sym typeface="Arial"/>
                      </a:endParaRPr>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12225" cap="flat" cmpd="sng">
                      <a:solidFill>
                        <a:srgbClr val="82A670"/>
                      </a:solidFill>
                      <a:prstDash val="solid"/>
                      <a:round/>
                      <a:headEnd type="none" w="sm" len="sm"/>
                      <a:tailEnd type="none" w="sm" len="sm"/>
                    </a:lnT>
                    <a:lnB w="28075" cap="flat" cmpd="sng">
                      <a:solidFill>
                        <a:srgbClr val="82A670"/>
                      </a:solidFill>
                      <a:prstDash val="solid"/>
                      <a:round/>
                      <a:headEnd type="none" w="sm" len="sm"/>
                      <a:tailEnd type="none" w="sm" len="sm"/>
                    </a:lnB>
                    <a:solidFill>
                      <a:srgbClr val="C00000">
                        <a:alpha val="18823"/>
                      </a:srgbClr>
                    </a:solidFill>
                  </a:tcPr>
                </a:tc>
                <a:tc>
                  <a:txBody>
                    <a:bodyPr/>
                    <a:lstStyle/>
                    <a:p>
                      <a:pPr marL="1242720" marR="0" lvl="0" indent="0" algn="l" rtl="0">
                        <a:lnSpc>
                          <a:spcPct val="100000"/>
                        </a:lnSpc>
                        <a:spcBef>
                          <a:spcPts val="0"/>
                        </a:spcBef>
                        <a:spcAft>
                          <a:spcPts val="0"/>
                        </a:spcAft>
                        <a:buNone/>
                      </a:pPr>
                      <a:r>
                        <a:rPr lang="en-IN" sz="2200" b="1" strike="noStrike">
                          <a:solidFill>
                            <a:srgbClr val="514A40"/>
                          </a:solidFill>
                          <a:latin typeface="Cambria"/>
                          <a:ea typeface="Cambria"/>
                          <a:cs typeface="Cambria"/>
                          <a:sym typeface="Cambria"/>
                        </a:rPr>
                        <a:t>DISADVANTAGES</a:t>
                      </a:r>
                      <a:endParaRPr sz="2200" b="0" strike="noStrike">
                        <a:latin typeface="Arial"/>
                        <a:ea typeface="Arial"/>
                        <a:cs typeface="Arial"/>
                        <a:sym typeface="Arial"/>
                      </a:endParaRPr>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12225" cap="flat" cmpd="sng">
                      <a:solidFill>
                        <a:srgbClr val="82A670"/>
                      </a:solidFill>
                      <a:prstDash val="solid"/>
                      <a:round/>
                      <a:headEnd type="none" w="sm" len="sm"/>
                      <a:tailEnd type="none" w="sm" len="sm"/>
                    </a:lnT>
                    <a:lnB w="28075" cap="flat" cmpd="sng">
                      <a:solidFill>
                        <a:srgbClr val="82A670"/>
                      </a:solidFill>
                      <a:prstDash val="solid"/>
                      <a:round/>
                      <a:headEnd type="none" w="sm" len="sm"/>
                      <a:tailEnd type="none" w="sm" len="sm"/>
                    </a:lnB>
                    <a:solidFill>
                      <a:srgbClr val="0070C0">
                        <a:alpha val="36862"/>
                      </a:srgbClr>
                    </a:solidFill>
                  </a:tcPr>
                </a:tc>
              </a:tr>
              <a:tr h="960475">
                <a:tc>
                  <a:txBody>
                    <a:bodyPr/>
                    <a:lstStyle/>
                    <a:p>
                      <a:pPr marL="90720" marR="0" lvl="0" indent="0" algn="l" rtl="0">
                        <a:lnSpc>
                          <a:spcPct val="100000"/>
                        </a:lnSpc>
                        <a:spcBef>
                          <a:spcPts val="0"/>
                        </a:spcBef>
                        <a:spcAft>
                          <a:spcPts val="0"/>
                        </a:spcAft>
                        <a:buNone/>
                      </a:pPr>
                      <a:r>
                        <a:rPr lang="en-IN" sz="2200" b="0" strike="noStrike">
                          <a:solidFill>
                            <a:srgbClr val="514A40"/>
                          </a:solidFill>
                          <a:latin typeface="Cambria"/>
                          <a:ea typeface="Cambria"/>
                          <a:cs typeface="Cambria"/>
                          <a:sym typeface="Cambria"/>
                        </a:rPr>
                        <a:t>Useful for very brittle materials or  thin sheets</a:t>
                      </a:r>
                      <a:endParaRPr sz="2200" b="0" strike="noStrike">
                        <a:latin typeface="Arial"/>
                        <a:ea typeface="Arial"/>
                        <a:cs typeface="Arial"/>
                        <a:sym typeface="Arial"/>
                      </a:endParaRPr>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28075" cap="flat" cmpd="sng">
                      <a:solidFill>
                        <a:srgbClr val="82A670"/>
                      </a:solidFill>
                      <a:prstDash val="solid"/>
                      <a:round/>
                      <a:headEnd type="none" w="sm" len="sm"/>
                      <a:tailEnd type="none" w="sm" len="sm"/>
                    </a:lnT>
                    <a:lnB w="12225" cap="flat" cmpd="sng">
                      <a:solidFill>
                        <a:srgbClr val="82A670"/>
                      </a:solidFill>
                      <a:prstDash val="solid"/>
                      <a:round/>
                      <a:headEnd type="none" w="sm" len="sm"/>
                      <a:tailEnd type="none" w="sm" len="sm"/>
                    </a:lnB>
                    <a:solidFill>
                      <a:srgbClr val="82A670">
                        <a:alpha val="20000"/>
                      </a:srgbClr>
                    </a:solidFill>
                  </a:tcPr>
                </a:tc>
                <a:tc>
                  <a:txBody>
                    <a:bodyPr/>
                    <a:lstStyle/>
                    <a:p>
                      <a:pPr marL="90720" marR="0" lvl="0" indent="0" algn="l" rtl="0">
                        <a:lnSpc>
                          <a:spcPct val="100000"/>
                        </a:lnSpc>
                        <a:spcBef>
                          <a:spcPts val="0"/>
                        </a:spcBef>
                        <a:spcAft>
                          <a:spcPts val="0"/>
                        </a:spcAft>
                        <a:buNone/>
                      </a:pPr>
                      <a:r>
                        <a:rPr lang="en-IN" sz="2200" b="0" strike="noStrike">
                          <a:solidFill>
                            <a:srgbClr val="514A40"/>
                          </a:solidFill>
                          <a:latin typeface="Cambria"/>
                          <a:ea typeface="Cambria"/>
                          <a:cs typeface="Cambria"/>
                          <a:sym typeface="Cambria"/>
                        </a:rPr>
                        <a:t>Material requires highly polished  surface</a:t>
                      </a:r>
                      <a:endParaRPr sz="2200" b="0" strike="noStrike">
                        <a:latin typeface="Arial"/>
                        <a:ea typeface="Arial"/>
                        <a:cs typeface="Arial"/>
                        <a:sym typeface="Arial"/>
                      </a:endParaRPr>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28075" cap="flat" cmpd="sng">
                      <a:solidFill>
                        <a:srgbClr val="82A670"/>
                      </a:solidFill>
                      <a:prstDash val="solid"/>
                      <a:round/>
                      <a:headEnd type="none" w="sm" len="sm"/>
                      <a:tailEnd type="none" w="sm" len="sm"/>
                    </a:lnT>
                    <a:lnB w="12225" cap="flat" cmpd="sng">
                      <a:solidFill>
                        <a:srgbClr val="82A670"/>
                      </a:solidFill>
                      <a:prstDash val="solid"/>
                      <a:round/>
                      <a:headEnd type="none" w="sm" len="sm"/>
                      <a:tailEnd type="none" w="sm" len="sm"/>
                    </a:lnB>
                    <a:solidFill>
                      <a:srgbClr val="82A670">
                        <a:alpha val="20000"/>
                      </a:srgbClr>
                    </a:solidFill>
                  </a:tcPr>
                </a:tc>
              </a:tr>
              <a:tr h="761750">
                <a:tc>
                  <a:txBody>
                    <a:bodyPr/>
                    <a:lstStyle/>
                    <a:p>
                      <a:pPr marL="0" marR="0" lvl="0" indent="0" algn="l" rtl="0">
                        <a:spcBef>
                          <a:spcPts val="0"/>
                        </a:spcBef>
                        <a:spcAft>
                          <a:spcPts val="0"/>
                        </a:spcAft>
                        <a:buNone/>
                      </a:pPr>
                      <a:endParaRPr sz="1800"/>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12225" cap="flat" cmpd="sng">
                      <a:solidFill>
                        <a:srgbClr val="82A670"/>
                      </a:solidFill>
                      <a:prstDash val="solid"/>
                      <a:round/>
                      <a:headEnd type="none" w="sm" len="sm"/>
                      <a:tailEnd type="none" w="sm" len="sm"/>
                    </a:lnT>
                    <a:lnB w="12225" cap="flat" cmpd="sng">
                      <a:solidFill>
                        <a:srgbClr val="82A670"/>
                      </a:solidFill>
                      <a:prstDash val="solid"/>
                      <a:round/>
                      <a:headEnd type="none" w="sm" len="sm"/>
                      <a:tailEnd type="none" w="sm" len="sm"/>
                    </a:lnB>
                  </a:tcPr>
                </a:tc>
                <a:tc>
                  <a:txBody>
                    <a:bodyPr/>
                    <a:lstStyle/>
                    <a:p>
                      <a:pPr marL="90720" marR="0" lvl="0" indent="0" algn="l" rtl="0">
                        <a:lnSpc>
                          <a:spcPct val="100000"/>
                        </a:lnSpc>
                        <a:spcBef>
                          <a:spcPts val="0"/>
                        </a:spcBef>
                        <a:spcAft>
                          <a:spcPts val="0"/>
                        </a:spcAft>
                        <a:buNone/>
                      </a:pPr>
                      <a:r>
                        <a:rPr lang="en-IN" sz="2200" b="0" strike="noStrike">
                          <a:solidFill>
                            <a:srgbClr val="514A40"/>
                          </a:solidFill>
                          <a:latin typeface="Cambria"/>
                          <a:ea typeface="Cambria"/>
                          <a:cs typeface="Cambria"/>
                          <a:sym typeface="Cambria"/>
                        </a:rPr>
                        <a:t>Longer time required to complete  the test</a:t>
                      </a:r>
                      <a:endParaRPr sz="2200" b="0" strike="noStrike">
                        <a:latin typeface="Arial"/>
                        <a:ea typeface="Arial"/>
                        <a:cs typeface="Arial"/>
                        <a:sym typeface="Arial"/>
                      </a:endParaRPr>
                    </a:p>
                  </a:txBody>
                  <a:tcPr marL="91450" marR="91450" marT="45725" marB="45725">
                    <a:lnL w="12225" cap="flat" cmpd="sng">
                      <a:solidFill>
                        <a:srgbClr val="82A670"/>
                      </a:solidFill>
                      <a:prstDash val="solid"/>
                      <a:round/>
                      <a:headEnd type="none" w="sm" len="sm"/>
                      <a:tailEnd type="none" w="sm" len="sm"/>
                    </a:lnL>
                    <a:lnR w="12225" cap="flat" cmpd="sng">
                      <a:solidFill>
                        <a:srgbClr val="82A670"/>
                      </a:solidFill>
                      <a:prstDash val="solid"/>
                      <a:round/>
                      <a:headEnd type="none" w="sm" len="sm"/>
                      <a:tailEnd type="none" w="sm" len="sm"/>
                    </a:lnR>
                    <a:lnT w="12225" cap="flat" cmpd="sng">
                      <a:solidFill>
                        <a:srgbClr val="82A670"/>
                      </a:solidFill>
                      <a:prstDash val="solid"/>
                      <a:round/>
                      <a:headEnd type="none" w="sm" len="sm"/>
                      <a:tailEnd type="none" w="sm" len="sm"/>
                    </a:lnT>
                    <a:lnB w="12225" cap="flat" cmpd="sng">
                      <a:solidFill>
                        <a:srgbClr val="82A670"/>
                      </a:solidFill>
                      <a:prstDash val="solid"/>
                      <a:round/>
                      <a:headEnd type="none" w="sm" len="sm"/>
                      <a:tailEnd type="none" w="sm" len="sm"/>
                    </a:lnB>
                  </a:tcPr>
                </a:tc>
              </a:tr>
            </a:tbl>
          </a:graphicData>
        </a:graphic>
      </p:graphicFrame>
      <p:sp>
        <p:nvSpPr>
          <p:cNvPr id="869" name="Google Shape;869;p85"/>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47</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86"/>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86"/>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876" name="Google Shape;876;p86"/>
          <p:cNvGraphicFramePr/>
          <p:nvPr/>
        </p:nvGraphicFramePr>
        <p:xfrm>
          <a:off x="2388240" y="1229400"/>
          <a:ext cx="7026500" cy="3814525"/>
        </p:xfrm>
        <a:graphic>
          <a:graphicData uri="http://schemas.openxmlformats.org/drawingml/2006/table">
            <a:tbl>
              <a:tblPr>
                <a:noFill/>
                <a:tableStyleId>{55D5658E-6383-49C3-9EBB-439EC2C1B48C}</a:tableStyleId>
              </a:tblPr>
              <a:tblGrid>
                <a:gridCol w="3513250"/>
                <a:gridCol w="3513250"/>
              </a:tblGrid>
              <a:tr h="544675">
                <a:tc>
                  <a:txBody>
                    <a:bodyPr/>
                    <a:lstStyle/>
                    <a:p>
                      <a:pPr marL="0" marR="0" lvl="0" indent="0" algn="ctr" rtl="0">
                        <a:lnSpc>
                          <a:spcPct val="100000"/>
                        </a:lnSpc>
                        <a:spcBef>
                          <a:spcPts val="0"/>
                        </a:spcBef>
                        <a:spcAft>
                          <a:spcPts val="0"/>
                        </a:spcAft>
                        <a:buNone/>
                      </a:pPr>
                      <a:r>
                        <a:rPr lang="en-IN" sz="2400" b="1" strike="noStrike">
                          <a:solidFill>
                            <a:srgbClr val="514A40"/>
                          </a:solidFill>
                          <a:latin typeface="Cambria"/>
                          <a:ea typeface="Cambria"/>
                          <a:cs typeface="Cambria"/>
                          <a:sym typeface="Cambria"/>
                        </a:rPr>
                        <a:t>MATERIAL</a:t>
                      </a:r>
                      <a:endParaRPr sz="2400" b="0" strike="noStrike">
                        <a:latin typeface="Arial"/>
                        <a:ea typeface="Arial"/>
                        <a:cs typeface="Arial"/>
                        <a:sym typeface="Arial"/>
                      </a:endParaRPr>
                    </a:p>
                  </a:txBody>
                  <a:tcPr marL="91450" marR="91450" marT="45725" marB="45725">
                    <a:lnL w="12225" cap="flat" cmpd="sng">
                      <a:solidFill>
                        <a:srgbClr val="896170"/>
                      </a:solidFill>
                      <a:prstDash val="solid"/>
                      <a:round/>
                      <a:headEnd type="none" w="sm" len="sm"/>
                      <a:tailEnd type="none" w="sm" len="sm"/>
                    </a:lnL>
                    <a:lnR w="12225" cap="flat" cmpd="sng">
                      <a:solidFill>
                        <a:srgbClr val="896170"/>
                      </a:solidFill>
                      <a:prstDash val="solid"/>
                      <a:round/>
                      <a:headEnd type="none" w="sm" len="sm"/>
                      <a:tailEnd type="none" w="sm" len="sm"/>
                    </a:lnR>
                    <a:lnT w="12225" cap="flat" cmpd="sng">
                      <a:solidFill>
                        <a:srgbClr val="896170"/>
                      </a:solidFill>
                      <a:prstDash val="solid"/>
                      <a:round/>
                      <a:headEnd type="none" w="sm" len="sm"/>
                      <a:tailEnd type="none" w="sm" len="sm"/>
                    </a:lnT>
                    <a:lnB w="28075" cap="flat" cmpd="sng">
                      <a:solidFill>
                        <a:srgbClr val="896170"/>
                      </a:solidFill>
                      <a:prstDash val="solid"/>
                      <a:round/>
                      <a:headEnd type="none" w="sm" len="sm"/>
                      <a:tailEnd type="none" w="sm" len="sm"/>
                    </a:lnB>
                    <a:solidFill>
                      <a:srgbClr val="FFC000">
                        <a:alpha val="43921"/>
                      </a:srgbClr>
                    </a:solidFill>
                  </a:tcPr>
                </a:tc>
                <a:tc>
                  <a:txBody>
                    <a:bodyPr/>
                    <a:lstStyle/>
                    <a:p>
                      <a:pPr marL="0" marR="0" lvl="0" indent="0" algn="ctr" rtl="0">
                        <a:lnSpc>
                          <a:spcPct val="100000"/>
                        </a:lnSpc>
                        <a:spcBef>
                          <a:spcPts val="0"/>
                        </a:spcBef>
                        <a:spcAft>
                          <a:spcPts val="0"/>
                        </a:spcAft>
                        <a:buNone/>
                      </a:pPr>
                      <a:r>
                        <a:rPr lang="en-IN" sz="2400" b="1" strike="noStrike">
                          <a:solidFill>
                            <a:srgbClr val="514A40"/>
                          </a:solidFill>
                          <a:latin typeface="Cambria"/>
                          <a:ea typeface="Cambria"/>
                          <a:cs typeface="Cambria"/>
                          <a:sym typeface="Cambria"/>
                        </a:rPr>
                        <a:t>KHN</a:t>
                      </a:r>
                      <a:endParaRPr sz="2400" b="0" strike="noStrike">
                        <a:latin typeface="Arial"/>
                        <a:ea typeface="Arial"/>
                        <a:cs typeface="Arial"/>
                        <a:sym typeface="Arial"/>
                      </a:endParaRPr>
                    </a:p>
                  </a:txBody>
                  <a:tcPr marL="91450" marR="91450" marT="45725" marB="45725">
                    <a:lnL w="12225" cap="flat" cmpd="sng">
                      <a:solidFill>
                        <a:srgbClr val="896170"/>
                      </a:solidFill>
                      <a:prstDash val="solid"/>
                      <a:round/>
                      <a:headEnd type="none" w="sm" len="sm"/>
                      <a:tailEnd type="none" w="sm" len="sm"/>
                    </a:lnL>
                    <a:lnR w="12225" cap="flat" cmpd="sng">
                      <a:solidFill>
                        <a:srgbClr val="896170"/>
                      </a:solidFill>
                      <a:prstDash val="solid"/>
                      <a:round/>
                      <a:headEnd type="none" w="sm" len="sm"/>
                      <a:tailEnd type="none" w="sm" len="sm"/>
                    </a:lnR>
                    <a:lnT w="12225" cap="flat" cmpd="sng">
                      <a:solidFill>
                        <a:srgbClr val="896170"/>
                      </a:solidFill>
                      <a:prstDash val="solid"/>
                      <a:round/>
                      <a:headEnd type="none" w="sm" len="sm"/>
                      <a:tailEnd type="none" w="sm" len="sm"/>
                    </a:lnT>
                    <a:lnB w="28075" cap="flat" cmpd="sng">
                      <a:solidFill>
                        <a:srgbClr val="896170"/>
                      </a:solidFill>
                      <a:prstDash val="solid"/>
                      <a:round/>
                      <a:headEnd type="none" w="sm" len="sm"/>
                      <a:tailEnd type="none" w="sm" len="sm"/>
                    </a:lnB>
                    <a:solidFill>
                      <a:srgbClr val="FFC000">
                        <a:alpha val="43921"/>
                      </a:srgbClr>
                    </a:solidFill>
                  </a:tcPr>
                </a:tc>
              </a:tr>
              <a:tr h="544675">
                <a:tc>
                  <a:txBody>
                    <a:bodyPr/>
                    <a:lstStyle/>
                    <a:p>
                      <a:pPr marL="0" marR="0" lvl="0" indent="0" algn="ctr" rtl="0">
                        <a:lnSpc>
                          <a:spcPct val="100000"/>
                        </a:lnSpc>
                        <a:spcBef>
                          <a:spcPts val="0"/>
                        </a:spcBef>
                        <a:spcAft>
                          <a:spcPts val="0"/>
                        </a:spcAft>
                        <a:buNone/>
                      </a:pPr>
                      <a:r>
                        <a:rPr lang="en-IN" sz="2400" b="0" strike="noStrike">
                          <a:solidFill>
                            <a:srgbClr val="514A40"/>
                          </a:solidFill>
                          <a:latin typeface="Cambria"/>
                          <a:ea typeface="Cambria"/>
                          <a:cs typeface="Cambria"/>
                          <a:sym typeface="Cambria"/>
                        </a:rPr>
                        <a:t>Enamel</a:t>
                      </a:r>
                      <a:endParaRPr sz="2400" b="0" strike="noStrike">
                        <a:latin typeface="Arial"/>
                        <a:ea typeface="Arial"/>
                        <a:cs typeface="Arial"/>
                        <a:sym typeface="Arial"/>
                      </a:endParaRPr>
                    </a:p>
                  </a:txBody>
                  <a:tcPr marL="91450" marR="91450" marT="45725" marB="45725">
                    <a:lnL w="12225" cap="flat" cmpd="sng">
                      <a:solidFill>
                        <a:srgbClr val="896170"/>
                      </a:solidFill>
                      <a:prstDash val="solid"/>
                      <a:round/>
                      <a:headEnd type="none" w="sm" len="sm"/>
                      <a:tailEnd type="none" w="sm" len="sm"/>
                    </a:lnL>
                    <a:lnR w="12225" cap="flat" cmpd="sng">
                      <a:solidFill>
                        <a:srgbClr val="896170"/>
                      </a:solidFill>
                      <a:prstDash val="solid"/>
                      <a:round/>
                      <a:headEnd type="none" w="sm" len="sm"/>
                      <a:tailEnd type="none" w="sm" len="sm"/>
                    </a:lnR>
                    <a:lnT w="28075" cap="flat" cmpd="sng">
                      <a:solidFill>
                        <a:srgbClr val="896170"/>
                      </a:solidFill>
                      <a:prstDash val="solid"/>
                      <a:round/>
                      <a:headEnd type="none" w="sm" len="sm"/>
                      <a:tailEnd type="none" w="sm" len="sm"/>
                    </a:lnT>
                    <a:lnB w="12225" cap="flat" cmpd="sng">
                      <a:solidFill>
                        <a:srgbClr val="896170"/>
                      </a:solidFill>
                      <a:prstDash val="solid"/>
                      <a:round/>
                      <a:headEnd type="none" w="sm" len="sm"/>
                      <a:tailEnd type="none" w="sm" len="sm"/>
                    </a:lnB>
                    <a:solidFill>
                      <a:srgbClr val="896170">
                        <a:alpha val="20000"/>
                      </a:srgbClr>
                    </a:solidFill>
                  </a:tcPr>
                </a:tc>
                <a:tc>
                  <a:txBody>
                    <a:bodyPr/>
                    <a:lstStyle/>
                    <a:p>
                      <a:pPr marL="0" marR="0" lvl="0" indent="0" algn="ctr" rtl="0">
                        <a:lnSpc>
                          <a:spcPct val="100000"/>
                        </a:lnSpc>
                        <a:spcBef>
                          <a:spcPts val="0"/>
                        </a:spcBef>
                        <a:spcAft>
                          <a:spcPts val="0"/>
                        </a:spcAft>
                        <a:buNone/>
                      </a:pPr>
                      <a:r>
                        <a:rPr lang="en-IN" sz="2400" b="0" strike="noStrike">
                          <a:solidFill>
                            <a:srgbClr val="514A40"/>
                          </a:solidFill>
                          <a:latin typeface="Cambria"/>
                          <a:ea typeface="Cambria"/>
                          <a:cs typeface="Cambria"/>
                          <a:sym typeface="Cambria"/>
                        </a:rPr>
                        <a:t>343</a:t>
                      </a:r>
                      <a:endParaRPr sz="2400" b="0" strike="noStrike">
                        <a:latin typeface="Arial"/>
                        <a:ea typeface="Arial"/>
                        <a:cs typeface="Arial"/>
                        <a:sym typeface="Arial"/>
                      </a:endParaRPr>
                    </a:p>
                  </a:txBody>
                  <a:tcPr marL="91450" marR="91450" marT="45725" marB="45725">
                    <a:lnL w="12225" cap="flat" cmpd="sng">
                      <a:solidFill>
                        <a:srgbClr val="896170"/>
                      </a:solidFill>
                      <a:prstDash val="solid"/>
                      <a:round/>
                      <a:headEnd type="none" w="sm" len="sm"/>
                      <a:tailEnd type="none" w="sm" len="sm"/>
                    </a:lnL>
                    <a:lnR w="12225" cap="flat" cmpd="sng">
                      <a:solidFill>
                        <a:srgbClr val="896170"/>
                      </a:solidFill>
                      <a:prstDash val="solid"/>
                      <a:round/>
                      <a:headEnd type="none" w="sm" len="sm"/>
                      <a:tailEnd type="none" w="sm" len="sm"/>
                    </a:lnR>
                    <a:lnT w="28075" cap="flat" cmpd="sng">
                      <a:solidFill>
                        <a:srgbClr val="896170"/>
                      </a:solidFill>
                      <a:prstDash val="solid"/>
                      <a:round/>
                      <a:headEnd type="none" w="sm" len="sm"/>
                      <a:tailEnd type="none" w="sm" len="sm"/>
                    </a:lnT>
                    <a:lnB w="12225" cap="flat" cmpd="sng">
                      <a:solidFill>
                        <a:srgbClr val="896170"/>
                      </a:solidFill>
                      <a:prstDash val="solid"/>
                      <a:round/>
                      <a:headEnd type="none" w="sm" len="sm"/>
                      <a:tailEnd type="none" w="sm" len="sm"/>
                    </a:lnB>
                    <a:solidFill>
                      <a:srgbClr val="896170">
                        <a:alpha val="20000"/>
                      </a:srgbClr>
                    </a:solidFill>
                  </a:tcPr>
                </a:tc>
              </a:tr>
              <a:tr h="544675">
                <a:tc>
                  <a:txBody>
                    <a:bodyPr/>
                    <a:lstStyle/>
                    <a:p>
                      <a:pPr marL="0" marR="0" lvl="0" indent="0" algn="ctr" rtl="0">
                        <a:lnSpc>
                          <a:spcPct val="100000"/>
                        </a:lnSpc>
                        <a:spcBef>
                          <a:spcPts val="0"/>
                        </a:spcBef>
                        <a:spcAft>
                          <a:spcPts val="0"/>
                        </a:spcAft>
                        <a:buNone/>
                      </a:pPr>
                      <a:r>
                        <a:rPr lang="en-IN" sz="2400" b="0" strike="noStrike">
                          <a:solidFill>
                            <a:srgbClr val="514A40"/>
                          </a:solidFill>
                          <a:latin typeface="Cambria"/>
                          <a:ea typeface="Cambria"/>
                          <a:cs typeface="Cambria"/>
                          <a:sym typeface="Cambria"/>
                        </a:rPr>
                        <a:t>Dentin</a:t>
                      </a:r>
                      <a:endParaRPr sz="2400" b="0" strike="noStrike">
                        <a:latin typeface="Arial"/>
                        <a:ea typeface="Arial"/>
                        <a:cs typeface="Arial"/>
                        <a:sym typeface="Arial"/>
                      </a:endParaRPr>
                    </a:p>
                  </a:txBody>
                  <a:tcPr marL="91450" marR="91450" marT="45725" marB="45725">
                    <a:lnL w="12225" cap="flat" cmpd="sng">
                      <a:solidFill>
                        <a:srgbClr val="896170"/>
                      </a:solidFill>
                      <a:prstDash val="solid"/>
                      <a:round/>
                      <a:headEnd type="none" w="sm" len="sm"/>
                      <a:tailEnd type="none" w="sm" len="sm"/>
                    </a:lnL>
                    <a:lnR w="12225" cap="flat" cmpd="sng">
                      <a:solidFill>
                        <a:srgbClr val="896170"/>
                      </a:solidFill>
                      <a:prstDash val="solid"/>
                      <a:round/>
                      <a:headEnd type="none" w="sm" len="sm"/>
                      <a:tailEnd type="none" w="sm" len="sm"/>
                    </a:lnR>
                    <a:lnT w="12225" cap="flat" cmpd="sng">
                      <a:solidFill>
                        <a:srgbClr val="896170"/>
                      </a:solidFill>
                      <a:prstDash val="solid"/>
                      <a:round/>
                      <a:headEnd type="none" w="sm" len="sm"/>
                      <a:tailEnd type="none" w="sm" len="sm"/>
                    </a:lnT>
                    <a:lnB w="12225" cap="flat" cmpd="sng">
                      <a:solidFill>
                        <a:srgbClr val="89617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IN" sz="2400" b="0" strike="noStrike">
                          <a:solidFill>
                            <a:srgbClr val="514A40"/>
                          </a:solidFill>
                          <a:latin typeface="Cambria"/>
                          <a:ea typeface="Cambria"/>
                          <a:cs typeface="Cambria"/>
                          <a:sym typeface="Cambria"/>
                        </a:rPr>
                        <a:t>68</a:t>
                      </a:r>
                      <a:endParaRPr sz="2400" b="0" strike="noStrike">
                        <a:latin typeface="Arial"/>
                        <a:ea typeface="Arial"/>
                        <a:cs typeface="Arial"/>
                        <a:sym typeface="Arial"/>
                      </a:endParaRPr>
                    </a:p>
                  </a:txBody>
                  <a:tcPr marL="91450" marR="91450" marT="45725" marB="45725">
                    <a:lnL w="12225" cap="flat" cmpd="sng">
                      <a:solidFill>
                        <a:srgbClr val="896170"/>
                      </a:solidFill>
                      <a:prstDash val="solid"/>
                      <a:round/>
                      <a:headEnd type="none" w="sm" len="sm"/>
                      <a:tailEnd type="none" w="sm" len="sm"/>
                    </a:lnL>
                    <a:lnR w="12225" cap="flat" cmpd="sng">
                      <a:solidFill>
                        <a:srgbClr val="896170"/>
                      </a:solidFill>
                      <a:prstDash val="solid"/>
                      <a:round/>
                      <a:headEnd type="none" w="sm" len="sm"/>
                      <a:tailEnd type="none" w="sm" len="sm"/>
                    </a:lnR>
                    <a:lnT w="12225" cap="flat" cmpd="sng">
                      <a:solidFill>
                        <a:srgbClr val="896170"/>
                      </a:solidFill>
                      <a:prstDash val="solid"/>
                      <a:round/>
                      <a:headEnd type="none" w="sm" len="sm"/>
                      <a:tailEnd type="none" w="sm" len="sm"/>
                    </a:lnT>
                    <a:lnB w="12225" cap="flat" cmpd="sng">
                      <a:solidFill>
                        <a:srgbClr val="896170"/>
                      </a:solidFill>
                      <a:prstDash val="solid"/>
                      <a:round/>
                      <a:headEnd type="none" w="sm" len="sm"/>
                      <a:tailEnd type="none" w="sm" len="sm"/>
                    </a:lnB>
                  </a:tcPr>
                </a:tc>
              </a:tr>
              <a:tr h="544675">
                <a:tc>
                  <a:txBody>
                    <a:bodyPr/>
                    <a:lstStyle/>
                    <a:p>
                      <a:pPr marL="0" marR="0" lvl="0" indent="0" algn="ctr" rtl="0">
                        <a:lnSpc>
                          <a:spcPct val="100000"/>
                        </a:lnSpc>
                        <a:spcBef>
                          <a:spcPts val="0"/>
                        </a:spcBef>
                        <a:spcAft>
                          <a:spcPts val="0"/>
                        </a:spcAft>
                        <a:buNone/>
                      </a:pPr>
                      <a:r>
                        <a:rPr lang="en-IN" sz="2400" b="0" strike="noStrike">
                          <a:solidFill>
                            <a:srgbClr val="514A40"/>
                          </a:solidFill>
                          <a:latin typeface="Cambria"/>
                          <a:ea typeface="Cambria"/>
                          <a:cs typeface="Cambria"/>
                          <a:sym typeface="Cambria"/>
                        </a:rPr>
                        <a:t>Cementum</a:t>
                      </a:r>
                      <a:endParaRPr sz="2400" b="0" strike="noStrike">
                        <a:latin typeface="Arial"/>
                        <a:ea typeface="Arial"/>
                        <a:cs typeface="Arial"/>
                        <a:sym typeface="Arial"/>
                      </a:endParaRPr>
                    </a:p>
                  </a:txBody>
                  <a:tcPr marL="91450" marR="91450" marT="45725" marB="45725">
                    <a:lnL w="12225" cap="flat" cmpd="sng">
                      <a:solidFill>
                        <a:srgbClr val="896170"/>
                      </a:solidFill>
                      <a:prstDash val="solid"/>
                      <a:round/>
                      <a:headEnd type="none" w="sm" len="sm"/>
                      <a:tailEnd type="none" w="sm" len="sm"/>
                    </a:lnL>
                    <a:lnR w="12225" cap="flat" cmpd="sng">
                      <a:solidFill>
                        <a:srgbClr val="896170"/>
                      </a:solidFill>
                      <a:prstDash val="solid"/>
                      <a:round/>
                      <a:headEnd type="none" w="sm" len="sm"/>
                      <a:tailEnd type="none" w="sm" len="sm"/>
                    </a:lnR>
                    <a:lnT w="12225" cap="flat" cmpd="sng">
                      <a:solidFill>
                        <a:srgbClr val="896170"/>
                      </a:solidFill>
                      <a:prstDash val="solid"/>
                      <a:round/>
                      <a:headEnd type="none" w="sm" len="sm"/>
                      <a:tailEnd type="none" w="sm" len="sm"/>
                    </a:lnT>
                    <a:lnB w="12225" cap="flat" cmpd="sng">
                      <a:solidFill>
                        <a:srgbClr val="896170"/>
                      </a:solidFill>
                      <a:prstDash val="solid"/>
                      <a:round/>
                      <a:headEnd type="none" w="sm" len="sm"/>
                      <a:tailEnd type="none" w="sm" len="sm"/>
                    </a:lnB>
                    <a:solidFill>
                      <a:srgbClr val="896170">
                        <a:alpha val="20000"/>
                      </a:srgbClr>
                    </a:solidFill>
                  </a:tcPr>
                </a:tc>
                <a:tc>
                  <a:txBody>
                    <a:bodyPr/>
                    <a:lstStyle/>
                    <a:p>
                      <a:pPr marL="0" marR="0" lvl="0" indent="0" algn="ctr" rtl="0">
                        <a:lnSpc>
                          <a:spcPct val="100000"/>
                        </a:lnSpc>
                        <a:spcBef>
                          <a:spcPts val="0"/>
                        </a:spcBef>
                        <a:spcAft>
                          <a:spcPts val="0"/>
                        </a:spcAft>
                        <a:buNone/>
                      </a:pPr>
                      <a:r>
                        <a:rPr lang="en-IN" sz="2400" b="0" strike="noStrike">
                          <a:solidFill>
                            <a:srgbClr val="514A40"/>
                          </a:solidFill>
                          <a:latin typeface="Cambria"/>
                          <a:ea typeface="Cambria"/>
                          <a:cs typeface="Cambria"/>
                          <a:sym typeface="Cambria"/>
                        </a:rPr>
                        <a:t>40</a:t>
                      </a:r>
                      <a:endParaRPr sz="2400" b="0" strike="noStrike">
                        <a:latin typeface="Arial"/>
                        <a:ea typeface="Arial"/>
                        <a:cs typeface="Arial"/>
                        <a:sym typeface="Arial"/>
                      </a:endParaRPr>
                    </a:p>
                  </a:txBody>
                  <a:tcPr marL="91450" marR="91450" marT="45725" marB="45725">
                    <a:lnL w="12225" cap="flat" cmpd="sng">
                      <a:solidFill>
                        <a:srgbClr val="896170"/>
                      </a:solidFill>
                      <a:prstDash val="solid"/>
                      <a:round/>
                      <a:headEnd type="none" w="sm" len="sm"/>
                      <a:tailEnd type="none" w="sm" len="sm"/>
                    </a:lnL>
                    <a:lnR w="12225" cap="flat" cmpd="sng">
                      <a:solidFill>
                        <a:srgbClr val="896170"/>
                      </a:solidFill>
                      <a:prstDash val="solid"/>
                      <a:round/>
                      <a:headEnd type="none" w="sm" len="sm"/>
                      <a:tailEnd type="none" w="sm" len="sm"/>
                    </a:lnR>
                    <a:lnT w="12225" cap="flat" cmpd="sng">
                      <a:solidFill>
                        <a:srgbClr val="896170"/>
                      </a:solidFill>
                      <a:prstDash val="solid"/>
                      <a:round/>
                      <a:headEnd type="none" w="sm" len="sm"/>
                      <a:tailEnd type="none" w="sm" len="sm"/>
                    </a:lnT>
                    <a:lnB w="12225" cap="flat" cmpd="sng">
                      <a:solidFill>
                        <a:srgbClr val="896170"/>
                      </a:solidFill>
                      <a:prstDash val="solid"/>
                      <a:round/>
                      <a:headEnd type="none" w="sm" len="sm"/>
                      <a:tailEnd type="none" w="sm" len="sm"/>
                    </a:lnB>
                    <a:solidFill>
                      <a:srgbClr val="896170">
                        <a:alpha val="20000"/>
                      </a:srgbClr>
                    </a:solidFill>
                  </a:tcPr>
                </a:tc>
              </a:tr>
              <a:tr h="544675">
                <a:tc>
                  <a:txBody>
                    <a:bodyPr/>
                    <a:lstStyle/>
                    <a:p>
                      <a:pPr marL="0" marR="0" lvl="0" indent="0" algn="ctr" rtl="0">
                        <a:lnSpc>
                          <a:spcPct val="100000"/>
                        </a:lnSpc>
                        <a:spcBef>
                          <a:spcPts val="0"/>
                        </a:spcBef>
                        <a:spcAft>
                          <a:spcPts val="0"/>
                        </a:spcAft>
                        <a:buNone/>
                      </a:pPr>
                      <a:r>
                        <a:rPr lang="en-IN" sz="2400" b="0" strike="noStrike">
                          <a:solidFill>
                            <a:srgbClr val="514A40"/>
                          </a:solidFill>
                          <a:latin typeface="Cambria"/>
                          <a:ea typeface="Cambria"/>
                          <a:cs typeface="Cambria"/>
                          <a:sym typeface="Cambria"/>
                        </a:rPr>
                        <a:t>Denture Acrylic</a:t>
                      </a:r>
                      <a:endParaRPr sz="2400" b="0" strike="noStrike">
                        <a:latin typeface="Arial"/>
                        <a:ea typeface="Arial"/>
                        <a:cs typeface="Arial"/>
                        <a:sym typeface="Arial"/>
                      </a:endParaRPr>
                    </a:p>
                  </a:txBody>
                  <a:tcPr marL="91450" marR="91450" marT="45725" marB="45725">
                    <a:lnL w="12225" cap="flat" cmpd="sng">
                      <a:solidFill>
                        <a:srgbClr val="896170"/>
                      </a:solidFill>
                      <a:prstDash val="solid"/>
                      <a:round/>
                      <a:headEnd type="none" w="sm" len="sm"/>
                      <a:tailEnd type="none" w="sm" len="sm"/>
                    </a:lnL>
                    <a:lnR w="12225" cap="flat" cmpd="sng">
                      <a:solidFill>
                        <a:srgbClr val="896170"/>
                      </a:solidFill>
                      <a:prstDash val="solid"/>
                      <a:round/>
                      <a:headEnd type="none" w="sm" len="sm"/>
                      <a:tailEnd type="none" w="sm" len="sm"/>
                    </a:lnR>
                    <a:lnT w="12225" cap="flat" cmpd="sng">
                      <a:solidFill>
                        <a:srgbClr val="896170"/>
                      </a:solidFill>
                      <a:prstDash val="solid"/>
                      <a:round/>
                      <a:headEnd type="none" w="sm" len="sm"/>
                      <a:tailEnd type="none" w="sm" len="sm"/>
                    </a:lnT>
                    <a:lnB w="12225" cap="flat" cmpd="sng">
                      <a:solidFill>
                        <a:srgbClr val="89617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IN" sz="2400" b="0" strike="noStrike">
                          <a:solidFill>
                            <a:srgbClr val="514A40"/>
                          </a:solidFill>
                          <a:latin typeface="Cambria"/>
                          <a:ea typeface="Cambria"/>
                          <a:cs typeface="Cambria"/>
                          <a:sym typeface="Cambria"/>
                        </a:rPr>
                        <a:t>21</a:t>
                      </a:r>
                      <a:endParaRPr sz="2400" b="0" strike="noStrike">
                        <a:latin typeface="Arial"/>
                        <a:ea typeface="Arial"/>
                        <a:cs typeface="Arial"/>
                        <a:sym typeface="Arial"/>
                      </a:endParaRPr>
                    </a:p>
                  </a:txBody>
                  <a:tcPr marL="91450" marR="91450" marT="45725" marB="45725">
                    <a:lnL w="12225" cap="flat" cmpd="sng">
                      <a:solidFill>
                        <a:srgbClr val="896170"/>
                      </a:solidFill>
                      <a:prstDash val="solid"/>
                      <a:round/>
                      <a:headEnd type="none" w="sm" len="sm"/>
                      <a:tailEnd type="none" w="sm" len="sm"/>
                    </a:lnL>
                    <a:lnR w="12225" cap="flat" cmpd="sng">
                      <a:solidFill>
                        <a:srgbClr val="896170"/>
                      </a:solidFill>
                      <a:prstDash val="solid"/>
                      <a:round/>
                      <a:headEnd type="none" w="sm" len="sm"/>
                      <a:tailEnd type="none" w="sm" len="sm"/>
                    </a:lnR>
                    <a:lnT w="12225" cap="flat" cmpd="sng">
                      <a:solidFill>
                        <a:srgbClr val="896170"/>
                      </a:solidFill>
                      <a:prstDash val="solid"/>
                      <a:round/>
                      <a:headEnd type="none" w="sm" len="sm"/>
                      <a:tailEnd type="none" w="sm" len="sm"/>
                    </a:lnT>
                    <a:lnB w="12225" cap="flat" cmpd="sng">
                      <a:solidFill>
                        <a:srgbClr val="896170"/>
                      </a:solidFill>
                      <a:prstDash val="solid"/>
                      <a:round/>
                      <a:headEnd type="none" w="sm" len="sm"/>
                      <a:tailEnd type="none" w="sm" len="sm"/>
                    </a:lnB>
                  </a:tcPr>
                </a:tc>
              </a:tr>
              <a:tr h="544675">
                <a:tc>
                  <a:txBody>
                    <a:bodyPr/>
                    <a:lstStyle/>
                    <a:p>
                      <a:pPr marL="0" marR="0" lvl="0" indent="0" algn="ctr" rtl="0">
                        <a:lnSpc>
                          <a:spcPct val="100000"/>
                        </a:lnSpc>
                        <a:spcBef>
                          <a:spcPts val="0"/>
                        </a:spcBef>
                        <a:spcAft>
                          <a:spcPts val="0"/>
                        </a:spcAft>
                        <a:buNone/>
                      </a:pPr>
                      <a:r>
                        <a:rPr lang="en-IN" sz="2400" b="0" strike="noStrike">
                          <a:solidFill>
                            <a:srgbClr val="514A40"/>
                          </a:solidFill>
                          <a:latin typeface="Cambria"/>
                          <a:ea typeface="Cambria"/>
                          <a:cs typeface="Cambria"/>
                          <a:sym typeface="Cambria"/>
                        </a:rPr>
                        <a:t>Zinc Phosphate Cement</a:t>
                      </a:r>
                      <a:endParaRPr sz="2400" b="0" strike="noStrike">
                        <a:latin typeface="Arial"/>
                        <a:ea typeface="Arial"/>
                        <a:cs typeface="Arial"/>
                        <a:sym typeface="Arial"/>
                      </a:endParaRPr>
                    </a:p>
                  </a:txBody>
                  <a:tcPr marL="91450" marR="91450" marT="45725" marB="45725">
                    <a:lnL w="12225" cap="flat" cmpd="sng">
                      <a:solidFill>
                        <a:srgbClr val="896170"/>
                      </a:solidFill>
                      <a:prstDash val="solid"/>
                      <a:round/>
                      <a:headEnd type="none" w="sm" len="sm"/>
                      <a:tailEnd type="none" w="sm" len="sm"/>
                    </a:lnL>
                    <a:lnR w="12225" cap="flat" cmpd="sng">
                      <a:solidFill>
                        <a:srgbClr val="896170"/>
                      </a:solidFill>
                      <a:prstDash val="solid"/>
                      <a:round/>
                      <a:headEnd type="none" w="sm" len="sm"/>
                      <a:tailEnd type="none" w="sm" len="sm"/>
                    </a:lnR>
                    <a:lnT w="12225" cap="flat" cmpd="sng">
                      <a:solidFill>
                        <a:srgbClr val="896170"/>
                      </a:solidFill>
                      <a:prstDash val="solid"/>
                      <a:round/>
                      <a:headEnd type="none" w="sm" len="sm"/>
                      <a:tailEnd type="none" w="sm" len="sm"/>
                    </a:lnT>
                    <a:lnB w="12225" cap="flat" cmpd="sng">
                      <a:solidFill>
                        <a:srgbClr val="896170"/>
                      </a:solidFill>
                      <a:prstDash val="solid"/>
                      <a:round/>
                      <a:headEnd type="none" w="sm" len="sm"/>
                      <a:tailEnd type="none" w="sm" len="sm"/>
                    </a:lnB>
                    <a:solidFill>
                      <a:srgbClr val="896170">
                        <a:alpha val="20000"/>
                      </a:srgbClr>
                    </a:solidFill>
                  </a:tcPr>
                </a:tc>
                <a:tc>
                  <a:txBody>
                    <a:bodyPr/>
                    <a:lstStyle/>
                    <a:p>
                      <a:pPr marL="0" marR="0" lvl="0" indent="0" algn="ctr" rtl="0">
                        <a:lnSpc>
                          <a:spcPct val="100000"/>
                        </a:lnSpc>
                        <a:spcBef>
                          <a:spcPts val="0"/>
                        </a:spcBef>
                        <a:spcAft>
                          <a:spcPts val="0"/>
                        </a:spcAft>
                        <a:buNone/>
                      </a:pPr>
                      <a:r>
                        <a:rPr lang="en-IN" sz="2400" b="0" strike="noStrike">
                          <a:solidFill>
                            <a:srgbClr val="514A40"/>
                          </a:solidFill>
                          <a:latin typeface="Cambria"/>
                          <a:ea typeface="Cambria"/>
                          <a:cs typeface="Cambria"/>
                          <a:sym typeface="Cambria"/>
                        </a:rPr>
                        <a:t>38</a:t>
                      </a:r>
                      <a:endParaRPr sz="2400" b="0" strike="noStrike">
                        <a:latin typeface="Arial"/>
                        <a:ea typeface="Arial"/>
                        <a:cs typeface="Arial"/>
                        <a:sym typeface="Arial"/>
                      </a:endParaRPr>
                    </a:p>
                  </a:txBody>
                  <a:tcPr marL="91450" marR="91450" marT="45725" marB="45725">
                    <a:lnL w="12225" cap="flat" cmpd="sng">
                      <a:solidFill>
                        <a:srgbClr val="896170"/>
                      </a:solidFill>
                      <a:prstDash val="solid"/>
                      <a:round/>
                      <a:headEnd type="none" w="sm" len="sm"/>
                      <a:tailEnd type="none" w="sm" len="sm"/>
                    </a:lnL>
                    <a:lnR w="12225" cap="flat" cmpd="sng">
                      <a:solidFill>
                        <a:srgbClr val="896170"/>
                      </a:solidFill>
                      <a:prstDash val="solid"/>
                      <a:round/>
                      <a:headEnd type="none" w="sm" len="sm"/>
                      <a:tailEnd type="none" w="sm" len="sm"/>
                    </a:lnR>
                    <a:lnT w="12225" cap="flat" cmpd="sng">
                      <a:solidFill>
                        <a:srgbClr val="896170"/>
                      </a:solidFill>
                      <a:prstDash val="solid"/>
                      <a:round/>
                      <a:headEnd type="none" w="sm" len="sm"/>
                      <a:tailEnd type="none" w="sm" len="sm"/>
                    </a:lnT>
                    <a:lnB w="12225" cap="flat" cmpd="sng">
                      <a:solidFill>
                        <a:srgbClr val="896170"/>
                      </a:solidFill>
                      <a:prstDash val="solid"/>
                      <a:round/>
                      <a:headEnd type="none" w="sm" len="sm"/>
                      <a:tailEnd type="none" w="sm" len="sm"/>
                    </a:lnB>
                    <a:solidFill>
                      <a:srgbClr val="896170">
                        <a:alpha val="20000"/>
                      </a:srgbClr>
                    </a:solidFill>
                  </a:tcPr>
                </a:tc>
              </a:tr>
              <a:tr h="546475">
                <a:tc>
                  <a:txBody>
                    <a:bodyPr/>
                    <a:lstStyle/>
                    <a:p>
                      <a:pPr marL="0" marR="0" lvl="0" indent="0" algn="ctr" rtl="0">
                        <a:lnSpc>
                          <a:spcPct val="100000"/>
                        </a:lnSpc>
                        <a:spcBef>
                          <a:spcPts val="0"/>
                        </a:spcBef>
                        <a:spcAft>
                          <a:spcPts val="0"/>
                        </a:spcAft>
                        <a:buNone/>
                      </a:pPr>
                      <a:r>
                        <a:rPr lang="en-IN" sz="2400" b="0" strike="noStrike">
                          <a:solidFill>
                            <a:srgbClr val="514A40"/>
                          </a:solidFill>
                          <a:latin typeface="Cambria"/>
                          <a:ea typeface="Cambria"/>
                          <a:cs typeface="Cambria"/>
                          <a:sym typeface="Cambria"/>
                        </a:rPr>
                        <a:t>Porcelain</a:t>
                      </a:r>
                      <a:endParaRPr sz="2400" b="0" strike="noStrike">
                        <a:latin typeface="Arial"/>
                        <a:ea typeface="Arial"/>
                        <a:cs typeface="Arial"/>
                        <a:sym typeface="Arial"/>
                      </a:endParaRPr>
                    </a:p>
                  </a:txBody>
                  <a:tcPr marL="91450" marR="91450" marT="45725" marB="45725">
                    <a:lnL w="12225" cap="flat" cmpd="sng">
                      <a:solidFill>
                        <a:srgbClr val="896170"/>
                      </a:solidFill>
                      <a:prstDash val="solid"/>
                      <a:round/>
                      <a:headEnd type="none" w="sm" len="sm"/>
                      <a:tailEnd type="none" w="sm" len="sm"/>
                    </a:lnL>
                    <a:lnR w="12225" cap="flat" cmpd="sng">
                      <a:solidFill>
                        <a:srgbClr val="896170"/>
                      </a:solidFill>
                      <a:prstDash val="solid"/>
                      <a:round/>
                      <a:headEnd type="none" w="sm" len="sm"/>
                      <a:tailEnd type="none" w="sm" len="sm"/>
                    </a:lnR>
                    <a:lnT w="12225" cap="flat" cmpd="sng">
                      <a:solidFill>
                        <a:srgbClr val="896170"/>
                      </a:solidFill>
                      <a:prstDash val="solid"/>
                      <a:round/>
                      <a:headEnd type="none" w="sm" len="sm"/>
                      <a:tailEnd type="none" w="sm" len="sm"/>
                    </a:lnT>
                    <a:lnB w="12225" cap="flat" cmpd="sng">
                      <a:solidFill>
                        <a:srgbClr val="89617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IN" sz="2400" b="0" strike="noStrike">
                          <a:solidFill>
                            <a:srgbClr val="514A40"/>
                          </a:solidFill>
                          <a:latin typeface="Cambria"/>
                          <a:ea typeface="Cambria"/>
                          <a:cs typeface="Cambria"/>
                          <a:sym typeface="Cambria"/>
                        </a:rPr>
                        <a:t>460</a:t>
                      </a:r>
                      <a:endParaRPr sz="2400" b="0" strike="noStrike">
                        <a:latin typeface="Arial"/>
                        <a:ea typeface="Arial"/>
                        <a:cs typeface="Arial"/>
                        <a:sym typeface="Arial"/>
                      </a:endParaRPr>
                    </a:p>
                  </a:txBody>
                  <a:tcPr marL="91450" marR="91450" marT="45725" marB="45725">
                    <a:lnL w="12225" cap="flat" cmpd="sng">
                      <a:solidFill>
                        <a:srgbClr val="896170"/>
                      </a:solidFill>
                      <a:prstDash val="solid"/>
                      <a:round/>
                      <a:headEnd type="none" w="sm" len="sm"/>
                      <a:tailEnd type="none" w="sm" len="sm"/>
                    </a:lnL>
                    <a:lnR w="12225" cap="flat" cmpd="sng">
                      <a:solidFill>
                        <a:srgbClr val="896170"/>
                      </a:solidFill>
                      <a:prstDash val="solid"/>
                      <a:round/>
                      <a:headEnd type="none" w="sm" len="sm"/>
                      <a:tailEnd type="none" w="sm" len="sm"/>
                    </a:lnR>
                    <a:lnT w="12225" cap="flat" cmpd="sng">
                      <a:solidFill>
                        <a:srgbClr val="896170"/>
                      </a:solidFill>
                      <a:prstDash val="solid"/>
                      <a:round/>
                      <a:headEnd type="none" w="sm" len="sm"/>
                      <a:tailEnd type="none" w="sm" len="sm"/>
                    </a:lnT>
                    <a:lnB w="12225" cap="flat" cmpd="sng">
                      <a:solidFill>
                        <a:srgbClr val="896170"/>
                      </a:solidFill>
                      <a:prstDash val="solid"/>
                      <a:round/>
                      <a:headEnd type="none" w="sm" len="sm"/>
                      <a:tailEnd type="none" w="sm" len="sm"/>
                    </a:lnB>
                  </a:tcPr>
                </a:tc>
              </a:tr>
            </a:tbl>
          </a:graphicData>
        </a:graphic>
      </p:graphicFrame>
      <p:sp>
        <p:nvSpPr>
          <p:cNvPr id="877" name="Google Shape;877;p86"/>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48</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87"/>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87"/>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87"/>
          <p:cNvSpPr/>
          <p:nvPr/>
        </p:nvSpPr>
        <p:spPr>
          <a:xfrm>
            <a:off x="189000" y="141840"/>
            <a:ext cx="2954160" cy="90144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87"/>
          <p:cNvSpPr/>
          <p:nvPr/>
        </p:nvSpPr>
        <p:spPr>
          <a:xfrm>
            <a:off x="433440" y="285728"/>
            <a:ext cx="2947916" cy="488992"/>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dirty="0" smtClean="0">
                <a:solidFill>
                  <a:srgbClr val="A85229"/>
                </a:solidFill>
                <a:latin typeface="Cambria"/>
                <a:ea typeface="Cambria"/>
                <a:cs typeface="Cambria"/>
                <a:sym typeface="Cambria"/>
              </a:rPr>
              <a:t>CONCLUSION</a:t>
            </a:r>
            <a:endParaRPr sz="3200" b="0" i="0" u="none" strike="noStrike" cap="none">
              <a:solidFill>
                <a:schemeClr val="dk1"/>
              </a:solidFill>
              <a:latin typeface="Arial"/>
              <a:ea typeface="Arial"/>
              <a:cs typeface="Arial"/>
              <a:sym typeface="Arial"/>
            </a:endParaRPr>
          </a:p>
        </p:txBody>
      </p:sp>
      <p:sp>
        <p:nvSpPr>
          <p:cNvPr id="886" name="Google Shape;886;p87"/>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49</a:t>
            </a:fld>
            <a:endParaRPr sz="1400" b="0" i="0" u="none" strike="noStrike" cap="none">
              <a:solidFill>
                <a:schemeClr val="dk1"/>
              </a:solidFill>
              <a:latin typeface="Arial"/>
              <a:ea typeface="Arial"/>
              <a:cs typeface="Arial"/>
              <a:sym typeface="Arial"/>
            </a:endParaRPr>
          </a:p>
        </p:txBody>
      </p:sp>
      <p:sp>
        <p:nvSpPr>
          <p:cNvPr id="887" name="Google Shape;887;p87"/>
          <p:cNvSpPr/>
          <p:nvPr/>
        </p:nvSpPr>
        <p:spPr>
          <a:xfrm>
            <a:off x="479160" y="1807200"/>
            <a:ext cx="11191680" cy="2944080"/>
          </a:xfrm>
          <a:prstGeom prst="rect">
            <a:avLst/>
          </a:prstGeom>
          <a:noFill/>
          <a:ln>
            <a:noFill/>
          </a:ln>
        </p:spPr>
        <p:txBody>
          <a:bodyPr spcFirstLastPara="1" wrap="square" lIns="0" tIns="12600" rIns="0" bIns="0" anchor="t" anchorCtr="0">
            <a:noAutofit/>
          </a:bodyPr>
          <a:lstStyle/>
          <a:p>
            <a:pPr marL="241200" marR="0" lvl="0" indent="-227880" algn="just"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While designing a dental appliance or a restorative material, it should have  adequate mechanical properties to withstand the stress and strain caused by the  forces of mastication.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just"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All the methods must be employed to minimize stress concentration so that the  restorative material or the appliance is in harmony with the different types of forces  occurring in the oral cavity.</a:t>
            </a:r>
            <a:endParaRPr sz="2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3"/>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3"/>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3"/>
          <p:cNvSpPr/>
          <p:nvPr/>
        </p:nvSpPr>
        <p:spPr>
          <a:xfrm>
            <a:off x="189000" y="141840"/>
            <a:ext cx="1764000" cy="90144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3"/>
          <p:cNvSpPr/>
          <p:nvPr/>
        </p:nvSpPr>
        <p:spPr>
          <a:xfrm>
            <a:off x="433440" y="274320"/>
            <a:ext cx="172620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FORCE</a:t>
            </a:r>
            <a:endParaRPr sz="3200" b="0" i="0" u="none" strike="noStrike" cap="none">
              <a:solidFill>
                <a:schemeClr val="dk1"/>
              </a:solidFill>
              <a:latin typeface="Arial"/>
              <a:ea typeface="Arial"/>
              <a:cs typeface="Arial"/>
              <a:sym typeface="Arial"/>
            </a:endParaRPr>
          </a:p>
        </p:txBody>
      </p:sp>
      <p:sp>
        <p:nvSpPr>
          <p:cNvPr id="194" name="Google Shape;194;p43"/>
          <p:cNvSpPr/>
          <p:nvPr/>
        </p:nvSpPr>
        <p:spPr>
          <a:xfrm>
            <a:off x="479160" y="1212840"/>
            <a:ext cx="11191320" cy="4060440"/>
          </a:xfrm>
          <a:prstGeom prst="rect">
            <a:avLst/>
          </a:prstGeom>
          <a:noFill/>
          <a:ln>
            <a:noFill/>
          </a:ln>
        </p:spPr>
        <p:txBody>
          <a:bodyPr spcFirstLastPara="1" wrap="square" lIns="0" tIns="12600" rIns="0" bIns="0" anchor="t" anchorCtr="0">
            <a:noAutofit/>
          </a:bodyPr>
          <a:lstStyle/>
          <a:p>
            <a:pPr marL="240840" marR="0" lvl="0" indent="-227879"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In	physics,	a	</a:t>
            </a:r>
            <a:r>
              <a:rPr lang="en-IN" sz="2400" b="1" i="0" u="none" strike="noStrike" cap="none">
                <a:solidFill>
                  <a:srgbClr val="514A40"/>
                </a:solidFill>
                <a:latin typeface="Cambria"/>
                <a:ea typeface="Cambria"/>
                <a:cs typeface="Cambria"/>
                <a:sym typeface="Cambria"/>
              </a:rPr>
              <a:t>force	</a:t>
            </a:r>
            <a:r>
              <a:rPr lang="en-IN" sz="2400" b="0" i="0" u="none" strike="noStrike" cap="none">
                <a:solidFill>
                  <a:srgbClr val="0070C0"/>
                </a:solidFill>
                <a:latin typeface="Cambria"/>
                <a:ea typeface="Cambria"/>
                <a:cs typeface="Cambria"/>
                <a:sym typeface="Cambria"/>
              </a:rPr>
              <a:t>is	any	influence	that	causes	an	object	to	undergo	a	certain  change, either concerning its movement, direction, or geometrical construction</a:t>
            </a:r>
            <a:r>
              <a:rPr lang="en-IN" sz="2400" b="0" i="0" u="none" strike="noStrike" cap="none">
                <a:solidFill>
                  <a:srgbClr val="514A40"/>
                </a:solidFill>
                <a:latin typeface="Cambria"/>
                <a:ea typeface="Cambria"/>
                <a:cs typeface="Cambria"/>
                <a:sym typeface="Cambria"/>
              </a:rPr>
              <a:t>.</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r>
              <a:rPr lang="en-IN" sz="2400" b="0" i="0" u="none" strike="noStrike" cap="none">
                <a:solidFill>
                  <a:srgbClr val="514A40"/>
                </a:solidFill>
                <a:latin typeface="Cambria"/>
                <a:ea typeface="Cambria"/>
                <a:cs typeface="Cambria"/>
                <a:sym typeface="Cambria"/>
              </a:rPr>
              <a:t>A force is defined by 3 characteristics: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r>
              <a:rPr lang="en-IN" sz="2400" b="0" i="0" u="none" strike="noStrike" cap="none">
                <a:solidFill>
                  <a:srgbClr val="514A40"/>
                </a:solidFill>
                <a:latin typeface="Cambria"/>
                <a:ea typeface="Cambria"/>
                <a:cs typeface="Cambria"/>
                <a:sym typeface="Cambria"/>
              </a:rPr>
              <a:t>					      Point of application</a:t>
            </a:r>
            <a:endParaRPr sz="2400" b="0" i="0" u="none" strike="noStrike" cap="none">
              <a:solidFill>
                <a:schemeClr val="dk1"/>
              </a:solidFill>
              <a:latin typeface="Arial"/>
              <a:ea typeface="Arial"/>
              <a:cs typeface="Arial"/>
              <a:sym typeface="Arial"/>
            </a:endParaRPr>
          </a:p>
          <a:p>
            <a:pPr marL="2618640" marR="0" lvl="1" indent="-227879" algn="l" rtl="0">
              <a:lnSpc>
                <a:spcPct val="100000"/>
              </a:lnSpc>
              <a:spcBef>
                <a:spcPts val="516"/>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Magnitude</a:t>
            </a:r>
            <a:endParaRPr sz="2400" b="0" i="0" u="none" strike="noStrike" cap="none">
              <a:solidFill>
                <a:schemeClr val="dk1"/>
              </a:solidFill>
              <a:latin typeface="Arial"/>
              <a:ea typeface="Arial"/>
              <a:cs typeface="Arial"/>
              <a:sym typeface="Arial"/>
            </a:endParaRPr>
          </a:p>
          <a:p>
            <a:pPr marL="2618640" marR="0" lvl="1" indent="-227879" algn="l" rtl="0">
              <a:lnSpc>
                <a:spcPct val="100000"/>
              </a:lnSpc>
              <a:spcBef>
                <a:spcPts val="516"/>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Direction of application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1964"/>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The SI unit of force is </a:t>
            </a:r>
            <a:r>
              <a:rPr lang="en-IN" sz="2400" b="0" i="0" u="none" strike="noStrike" cap="none">
                <a:solidFill>
                  <a:srgbClr val="C00000"/>
                </a:solidFill>
                <a:latin typeface="Cambria"/>
                <a:ea typeface="Cambria"/>
                <a:cs typeface="Cambria"/>
                <a:sym typeface="Cambria"/>
              </a:rPr>
              <a:t>Newton </a:t>
            </a:r>
            <a:r>
              <a:rPr lang="en-IN" sz="2400" b="0" i="0" u="none" strike="noStrike" cap="none">
                <a:solidFill>
                  <a:srgbClr val="514A40"/>
                </a:solidFill>
                <a:latin typeface="Cambria"/>
                <a:ea typeface="Cambria"/>
                <a:cs typeface="Cambria"/>
                <a:sym typeface="Cambria"/>
              </a:rPr>
              <a:t>(N).</a:t>
            </a:r>
            <a:endParaRPr sz="2400" b="0" i="0" u="none" strike="noStrike" cap="none">
              <a:solidFill>
                <a:schemeClr val="dk1"/>
              </a:solidFill>
              <a:latin typeface="Arial"/>
              <a:ea typeface="Arial"/>
              <a:cs typeface="Arial"/>
              <a:sym typeface="Arial"/>
            </a:endParaRPr>
          </a:p>
        </p:txBody>
      </p:sp>
      <p:sp>
        <p:nvSpPr>
          <p:cNvPr id="195" name="Google Shape;195;p43"/>
          <p:cNvSpPr/>
          <p:nvPr/>
        </p:nvSpPr>
        <p:spPr>
          <a:xfrm>
            <a:off x="8337960" y="4093560"/>
            <a:ext cx="3466440" cy="174384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3"/>
          <p:cNvSpPr/>
          <p:nvPr/>
        </p:nvSpPr>
        <p:spPr>
          <a:xfrm>
            <a:off x="8325000" y="4080600"/>
            <a:ext cx="3492360" cy="1772280"/>
          </a:xfrm>
          <a:custGeom>
            <a:avLst/>
            <a:gdLst/>
            <a:ahLst/>
            <a:cxnLst/>
            <a:rect l="l" t="t" r="r" b="b"/>
            <a:pathLst>
              <a:path w="3493134" h="1772920" extrusionOk="0">
                <a:moveTo>
                  <a:pt x="0" y="0"/>
                </a:moveTo>
                <a:lnTo>
                  <a:pt x="3493007" y="0"/>
                </a:lnTo>
                <a:lnTo>
                  <a:pt x="3493007" y="1772412"/>
                </a:lnTo>
                <a:lnTo>
                  <a:pt x="0" y="1772412"/>
                </a:lnTo>
                <a:lnTo>
                  <a:pt x="0" y="0"/>
                </a:lnTo>
                <a:close/>
              </a:path>
            </a:pathLst>
          </a:custGeom>
          <a:noFill/>
          <a:ln w="25900" cap="flat" cmpd="sng">
            <a:solidFill>
              <a:srgbClr val="000000"/>
            </a:solidFill>
            <a:prstDash val="solid"/>
            <a:round/>
            <a:headEnd type="none" w="sm" len="sm"/>
            <a:tailEnd type="none" w="sm" len="sm"/>
          </a:ln>
        </p:spPr>
      </p:sp>
      <p:sp>
        <p:nvSpPr>
          <p:cNvPr id="197" name="Google Shape;197;p43"/>
          <p:cNvSpPr/>
          <p:nvPr/>
        </p:nvSpPr>
        <p:spPr>
          <a:xfrm>
            <a:off x="8241840" y="2226600"/>
            <a:ext cx="3669120" cy="1643760"/>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3"/>
          <p:cNvSpPr/>
          <p:nvPr/>
        </p:nvSpPr>
        <p:spPr>
          <a:xfrm>
            <a:off x="8293680" y="2278440"/>
            <a:ext cx="3510720" cy="1485000"/>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3"/>
          <p:cNvSpPr/>
          <p:nvPr/>
        </p:nvSpPr>
        <p:spPr>
          <a:xfrm>
            <a:off x="8280720" y="2265480"/>
            <a:ext cx="3537000" cy="1511280"/>
          </a:xfrm>
          <a:custGeom>
            <a:avLst/>
            <a:gdLst/>
            <a:ahLst/>
            <a:cxnLst/>
            <a:rect l="l" t="t" r="r" b="b"/>
            <a:pathLst>
              <a:path w="3537584" h="1511935" extrusionOk="0">
                <a:moveTo>
                  <a:pt x="0" y="0"/>
                </a:moveTo>
                <a:lnTo>
                  <a:pt x="3537204" y="0"/>
                </a:lnTo>
                <a:lnTo>
                  <a:pt x="3537204" y="1511808"/>
                </a:lnTo>
                <a:lnTo>
                  <a:pt x="0" y="1511808"/>
                </a:lnTo>
                <a:lnTo>
                  <a:pt x="0" y="0"/>
                </a:lnTo>
                <a:close/>
              </a:path>
            </a:pathLst>
          </a:custGeom>
          <a:noFill/>
          <a:ln w="25900" cap="flat" cmpd="sng">
            <a:solidFill>
              <a:srgbClr val="000000"/>
            </a:solidFill>
            <a:prstDash val="solid"/>
            <a:round/>
            <a:headEnd type="none" w="sm" len="sm"/>
            <a:tailEnd type="none" w="sm" len="sm"/>
          </a:ln>
        </p:spPr>
      </p:sp>
      <p:sp>
        <p:nvSpPr>
          <p:cNvPr id="200" name="Google Shape;200;p43"/>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5</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88"/>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88"/>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88"/>
          <p:cNvSpPr/>
          <p:nvPr/>
        </p:nvSpPr>
        <p:spPr>
          <a:xfrm>
            <a:off x="189000" y="141840"/>
            <a:ext cx="2955960" cy="90144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88"/>
          <p:cNvSpPr/>
          <p:nvPr/>
        </p:nvSpPr>
        <p:spPr>
          <a:xfrm>
            <a:off x="433440" y="274320"/>
            <a:ext cx="244584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REFERENCES</a:t>
            </a:r>
            <a:endParaRPr sz="3200" b="0" i="0" u="none" strike="noStrike" cap="none">
              <a:solidFill>
                <a:schemeClr val="dk1"/>
              </a:solidFill>
              <a:latin typeface="Arial"/>
              <a:ea typeface="Arial"/>
              <a:cs typeface="Arial"/>
              <a:sym typeface="Arial"/>
            </a:endParaRPr>
          </a:p>
        </p:txBody>
      </p:sp>
      <p:sp>
        <p:nvSpPr>
          <p:cNvPr id="896" name="Google Shape;896;p88"/>
          <p:cNvSpPr/>
          <p:nvPr/>
        </p:nvSpPr>
        <p:spPr>
          <a:xfrm>
            <a:off x="224640" y="6445440"/>
            <a:ext cx="4718520" cy="217800"/>
          </a:xfrm>
          <a:prstGeom prst="rect">
            <a:avLst/>
          </a:prstGeom>
          <a:noFill/>
          <a:ln>
            <a:noFill/>
          </a:ln>
        </p:spPr>
        <p:txBody>
          <a:bodyPr spcFirstLastPara="1" wrap="square" lIns="0" tIns="4300" rIns="0" bIns="0" anchor="t" anchorCtr="0">
            <a:noAutofit/>
          </a:bodyPr>
          <a:lstStyle/>
          <a:p>
            <a:pPr marL="12600" marR="0" lvl="0" indent="0" algn="l" rtl="0">
              <a:lnSpc>
                <a:spcPct val="100000"/>
              </a:lnSpc>
              <a:spcBef>
                <a:spcPts val="0"/>
              </a:spcBef>
              <a:spcAft>
                <a:spcPts val="0"/>
              </a:spcAft>
              <a:buNone/>
            </a:pPr>
            <a:r>
              <a:rPr lang="en-IN" sz="1400" b="0" i="0" u="none" strike="noStrike" cap="none">
                <a:solidFill>
                  <a:srgbClr val="514A40"/>
                </a:solidFill>
                <a:latin typeface="Cambria"/>
                <a:ea typeface="Cambria"/>
                <a:cs typeface="Cambria"/>
                <a:sym typeface="Cambria"/>
              </a:rPr>
              <a:t>Mechanical Properties of Dental Materials - Dr. Nithin Mathew</a:t>
            </a:r>
            <a:endParaRPr sz="1400" b="0" i="0" u="none" strike="noStrike" cap="none">
              <a:solidFill>
                <a:schemeClr val="dk1"/>
              </a:solidFill>
              <a:latin typeface="Arial"/>
              <a:ea typeface="Arial"/>
              <a:cs typeface="Arial"/>
              <a:sym typeface="Arial"/>
            </a:endParaRPr>
          </a:p>
        </p:txBody>
      </p:sp>
      <p:sp>
        <p:nvSpPr>
          <p:cNvPr id="897" name="Google Shape;897;p88"/>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50</a:t>
            </a:fld>
            <a:endParaRPr sz="1400" b="0" i="0" u="none" strike="noStrike" cap="none">
              <a:solidFill>
                <a:schemeClr val="dk1"/>
              </a:solidFill>
              <a:latin typeface="Arial"/>
              <a:ea typeface="Arial"/>
              <a:cs typeface="Arial"/>
              <a:sym typeface="Arial"/>
            </a:endParaRPr>
          </a:p>
        </p:txBody>
      </p:sp>
      <p:sp>
        <p:nvSpPr>
          <p:cNvPr id="898" name="Google Shape;898;p88"/>
          <p:cNvSpPr/>
          <p:nvPr/>
        </p:nvSpPr>
        <p:spPr>
          <a:xfrm>
            <a:off x="453960" y="1212840"/>
            <a:ext cx="8973720" cy="2161440"/>
          </a:xfrm>
          <a:prstGeom prst="rect">
            <a:avLst/>
          </a:prstGeom>
          <a:noFill/>
          <a:ln>
            <a:noFill/>
          </a:ln>
        </p:spPr>
        <p:txBody>
          <a:bodyPr spcFirstLastPara="1" wrap="square" lIns="0" tIns="12600" rIns="0" bIns="0" anchor="t" anchorCtr="0">
            <a:noAutofit/>
          </a:bodyPr>
          <a:lstStyle/>
          <a:p>
            <a:pPr marL="266760" marR="0" lvl="0" indent="-227879"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Phillip’s Science of Dental Materials – 10</a:t>
            </a:r>
            <a:r>
              <a:rPr lang="en-IN" sz="2400" b="0" i="0" u="none" strike="noStrike" cap="none" baseline="30000">
                <a:solidFill>
                  <a:srgbClr val="514A40"/>
                </a:solidFill>
                <a:latin typeface="Cambria"/>
                <a:ea typeface="Cambria"/>
                <a:cs typeface="Cambria"/>
                <a:sym typeface="Cambria"/>
              </a:rPr>
              <a:t>th </a:t>
            </a:r>
            <a:r>
              <a:rPr lang="en-IN" sz="2400" b="0" i="0" u="none" strike="noStrike" cap="none">
                <a:solidFill>
                  <a:srgbClr val="514A40"/>
                </a:solidFill>
                <a:latin typeface="Cambria"/>
                <a:ea typeface="Cambria"/>
                <a:cs typeface="Cambria"/>
                <a:sym typeface="Cambria"/>
              </a:rPr>
              <a:t>&amp; 12</a:t>
            </a:r>
            <a:r>
              <a:rPr lang="en-IN" sz="2400" b="0" i="0" u="none" strike="noStrike" cap="none" baseline="30000">
                <a:solidFill>
                  <a:srgbClr val="514A40"/>
                </a:solidFill>
                <a:latin typeface="Cambria"/>
                <a:ea typeface="Cambria"/>
                <a:cs typeface="Cambria"/>
                <a:sym typeface="Cambria"/>
              </a:rPr>
              <a:t>th </a:t>
            </a:r>
            <a:r>
              <a:rPr lang="en-IN" sz="2400" b="0" i="0" u="none" strike="noStrike" cap="none">
                <a:solidFill>
                  <a:srgbClr val="514A40"/>
                </a:solidFill>
                <a:latin typeface="Cambria"/>
                <a:ea typeface="Cambria"/>
                <a:cs typeface="Cambria"/>
                <a:sym typeface="Cambria"/>
              </a:rPr>
              <a:t>Edition</a:t>
            </a:r>
            <a:endParaRPr sz="2400" b="0" i="0" u="none" strike="noStrike" cap="none">
              <a:solidFill>
                <a:schemeClr val="dk1"/>
              </a:solidFill>
              <a:latin typeface="Arial"/>
              <a:ea typeface="Arial"/>
              <a:cs typeface="Arial"/>
              <a:sym typeface="Arial"/>
            </a:endParaRPr>
          </a:p>
          <a:p>
            <a:pPr marL="266760" marR="0" lvl="0" indent="-227879" algn="l" rtl="0">
              <a:lnSpc>
                <a:spcPct val="100000"/>
              </a:lnSpc>
              <a:spcBef>
                <a:spcPts val="180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Craig’s Restorative Dental Materials – 13</a:t>
            </a:r>
            <a:r>
              <a:rPr lang="en-IN" sz="2400" b="0" i="0" u="none" strike="noStrike" cap="none" baseline="30000">
                <a:solidFill>
                  <a:srgbClr val="514A40"/>
                </a:solidFill>
                <a:latin typeface="Cambria"/>
                <a:ea typeface="Cambria"/>
                <a:cs typeface="Cambria"/>
                <a:sym typeface="Cambria"/>
              </a:rPr>
              <a:t>th </a:t>
            </a:r>
            <a:r>
              <a:rPr lang="en-IN" sz="2400" b="0" i="0" u="none" strike="noStrike" cap="none">
                <a:solidFill>
                  <a:srgbClr val="514A40"/>
                </a:solidFill>
                <a:latin typeface="Cambria"/>
                <a:ea typeface="Cambria"/>
                <a:cs typeface="Cambria"/>
                <a:sym typeface="Cambria"/>
              </a:rPr>
              <a:t>Edition</a:t>
            </a:r>
            <a:endParaRPr sz="2400" b="0" i="0" u="none" strike="noStrike" cap="none">
              <a:solidFill>
                <a:schemeClr val="dk1"/>
              </a:solidFill>
              <a:latin typeface="Arial"/>
              <a:ea typeface="Arial"/>
              <a:cs typeface="Arial"/>
              <a:sym typeface="Arial"/>
            </a:endParaRPr>
          </a:p>
          <a:p>
            <a:pPr marL="266760" marR="0" lvl="0" indent="-227879" algn="l" rtl="0">
              <a:lnSpc>
                <a:spcPct val="100000"/>
              </a:lnSpc>
              <a:spcBef>
                <a:spcPts val="180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Dental materials and their selection: William J’O Brien – 3</a:t>
            </a:r>
            <a:r>
              <a:rPr lang="en-IN" sz="2400" b="0" i="0" u="none" strike="noStrike" cap="none" baseline="30000">
                <a:solidFill>
                  <a:srgbClr val="514A40"/>
                </a:solidFill>
                <a:latin typeface="Cambria"/>
                <a:ea typeface="Cambria"/>
                <a:cs typeface="Cambria"/>
                <a:sym typeface="Cambria"/>
              </a:rPr>
              <a:t>rd </a:t>
            </a:r>
            <a:r>
              <a:rPr lang="en-IN" sz="2400" b="0" i="0" u="none" strike="noStrike" cap="none">
                <a:solidFill>
                  <a:srgbClr val="514A40"/>
                </a:solidFill>
                <a:latin typeface="Cambria"/>
                <a:ea typeface="Cambria"/>
                <a:cs typeface="Cambria"/>
                <a:sym typeface="Cambria"/>
              </a:rPr>
              <a:t>Edition</a:t>
            </a:r>
            <a:endParaRPr sz="2400" b="0" i="0" u="none" strike="noStrike" cap="none">
              <a:solidFill>
                <a:schemeClr val="dk1"/>
              </a:solidFill>
              <a:latin typeface="Arial"/>
              <a:ea typeface="Arial"/>
              <a:cs typeface="Arial"/>
              <a:sym typeface="Arial"/>
            </a:endParaRPr>
          </a:p>
          <a:p>
            <a:pPr marL="266760" marR="0" lvl="0" indent="-227879" algn="l" rtl="0">
              <a:lnSpc>
                <a:spcPct val="100000"/>
              </a:lnSpc>
              <a:spcBef>
                <a:spcPts val="180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Materials Used in Dentistry: S. Mahalaxmi – 1</a:t>
            </a:r>
            <a:r>
              <a:rPr lang="en-IN" sz="2400" b="0" i="0" u="none" strike="noStrike" cap="none" baseline="30000">
                <a:solidFill>
                  <a:srgbClr val="514A40"/>
                </a:solidFill>
                <a:latin typeface="Cambria"/>
                <a:ea typeface="Cambria"/>
                <a:cs typeface="Cambria"/>
                <a:sym typeface="Cambria"/>
              </a:rPr>
              <a:t>st </a:t>
            </a:r>
            <a:r>
              <a:rPr lang="en-IN" sz="2400" b="0" i="0" u="none" strike="noStrike" cap="none">
                <a:solidFill>
                  <a:srgbClr val="514A40"/>
                </a:solidFill>
                <a:latin typeface="Cambria"/>
                <a:ea typeface="Cambria"/>
                <a:cs typeface="Cambria"/>
                <a:sym typeface="Cambria"/>
              </a:rPr>
              <a:t>Edition</a:t>
            </a:r>
            <a:endParaRPr sz="2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89"/>
          <p:cNvSpPr/>
          <p:nvPr/>
        </p:nvSpPr>
        <p:spPr>
          <a:xfrm>
            <a:off x="11684880" y="6476040"/>
            <a:ext cx="210240" cy="204840"/>
          </a:xfrm>
          <a:prstGeom prst="rect">
            <a:avLst/>
          </a:prstGeom>
          <a:noFill/>
          <a:ln>
            <a:noFill/>
          </a:ln>
        </p:spPr>
        <p:txBody>
          <a:bodyPr spcFirstLastPara="1" wrap="square" lIns="0" tIns="0" rIns="0" bIns="0" anchor="t" anchorCtr="0">
            <a:noAutofit/>
          </a:bodyPr>
          <a:lstStyle/>
          <a:p>
            <a:pPr marL="0" marR="0" lvl="0" indent="0" algn="l" rtl="0">
              <a:lnSpc>
                <a:spcPct val="115214"/>
              </a:lnSpc>
              <a:spcBef>
                <a:spcPts val="0"/>
              </a:spcBef>
              <a:spcAft>
                <a:spcPts val="0"/>
              </a:spcAft>
              <a:buNone/>
            </a:pPr>
            <a:r>
              <a:rPr lang="en-IN" sz="1400" b="1" i="0" u="none" strike="noStrike" cap="none">
                <a:solidFill>
                  <a:srgbClr val="514A40"/>
                </a:solidFill>
                <a:latin typeface="Cambria"/>
                <a:ea typeface="Cambria"/>
                <a:cs typeface="Cambria"/>
                <a:sym typeface="Cambria"/>
              </a:rPr>
              <a:t>97</a:t>
            </a:r>
            <a:endParaRPr sz="1400" b="0" i="0" u="none" strike="noStrike" cap="none">
              <a:solidFill>
                <a:schemeClr val="dk1"/>
              </a:solidFill>
              <a:latin typeface="Arial"/>
              <a:ea typeface="Arial"/>
              <a:cs typeface="Arial"/>
              <a:sym typeface="Arial"/>
            </a:endParaRPr>
          </a:p>
        </p:txBody>
      </p:sp>
      <p:sp>
        <p:nvSpPr>
          <p:cNvPr id="904" name="Google Shape;904;p89"/>
          <p:cNvSpPr/>
          <p:nvPr/>
        </p:nvSpPr>
        <p:spPr>
          <a:xfrm>
            <a:off x="0" y="0"/>
            <a:ext cx="12191400" cy="68572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89"/>
          <p:cNvSpPr/>
          <p:nvPr/>
        </p:nvSpPr>
        <p:spPr>
          <a:xfrm>
            <a:off x="1140480" y="954720"/>
            <a:ext cx="4930560" cy="62100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4"/>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4"/>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4"/>
          <p:cNvSpPr/>
          <p:nvPr/>
        </p:nvSpPr>
        <p:spPr>
          <a:xfrm>
            <a:off x="221040" y="222480"/>
            <a:ext cx="2968200" cy="78876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4"/>
          <p:cNvSpPr/>
          <p:nvPr/>
        </p:nvSpPr>
        <p:spPr>
          <a:xfrm>
            <a:off x="433440" y="338400"/>
            <a:ext cx="2523960" cy="439200"/>
          </a:xfrm>
          <a:prstGeom prst="rect">
            <a:avLst/>
          </a:prstGeom>
          <a:noFill/>
          <a:ln>
            <a:noFill/>
          </a:ln>
        </p:spPr>
        <p:txBody>
          <a:bodyPr spcFirstLastPara="1" wrap="square" lIns="0" tIns="12225" rIns="0" bIns="0" anchor="t" anchorCtr="0">
            <a:noAutofit/>
          </a:bodyPr>
          <a:lstStyle/>
          <a:p>
            <a:pPr marL="12600" marR="0" lvl="0" indent="0" algn="l" rtl="0">
              <a:lnSpc>
                <a:spcPct val="100000"/>
              </a:lnSpc>
              <a:spcBef>
                <a:spcPts val="0"/>
              </a:spcBef>
              <a:spcAft>
                <a:spcPts val="0"/>
              </a:spcAft>
              <a:buNone/>
            </a:pPr>
            <a:r>
              <a:rPr lang="en-IN" sz="2800" b="1" i="0" u="none" strike="noStrike" cap="none">
                <a:solidFill>
                  <a:srgbClr val="A85229"/>
                </a:solidFill>
                <a:latin typeface="Cambria"/>
                <a:ea typeface="Cambria"/>
                <a:cs typeface="Cambria"/>
                <a:sym typeface="Cambria"/>
              </a:rPr>
              <a:t>Occlusal Forces</a:t>
            </a:r>
            <a:endParaRPr sz="2800" b="0" i="0" u="none" strike="noStrike" cap="none">
              <a:solidFill>
                <a:schemeClr val="dk1"/>
              </a:solidFill>
              <a:latin typeface="Arial"/>
              <a:ea typeface="Arial"/>
              <a:cs typeface="Arial"/>
              <a:sym typeface="Arial"/>
            </a:endParaRPr>
          </a:p>
        </p:txBody>
      </p:sp>
      <p:sp>
        <p:nvSpPr>
          <p:cNvPr id="209" name="Google Shape;209;p44"/>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6</a:t>
            </a:fld>
            <a:endParaRPr sz="1400" b="0" i="0" u="none" strike="noStrike" cap="none">
              <a:solidFill>
                <a:schemeClr val="dk1"/>
              </a:solidFill>
              <a:latin typeface="Arial"/>
              <a:ea typeface="Arial"/>
              <a:cs typeface="Arial"/>
              <a:sym typeface="Arial"/>
            </a:endParaRPr>
          </a:p>
        </p:txBody>
      </p:sp>
      <p:sp>
        <p:nvSpPr>
          <p:cNvPr id="210" name="Google Shape;210;p44"/>
          <p:cNvSpPr/>
          <p:nvPr/>
        </p:nvSpPr>
        <p:spPr>
          <a:xfrm>
            <a:off x="479160" y="1212840"/>
            <a:ext cx="11191320" cy="221580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Max. occlusal forces: 200 – 3500N</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Occlusal forces between adult teeth are </a:t>
            </a:r>
            <a:r>
              <a:rPr lang="en-IN" sz="2400" b="0" i="0" u="none" strike="noStrike" cap="none">
                <a:solidFill>
                  <a:srgbClr val="C00000"/>
                </a:solidFill>
                <a:latin typeface="Cambria"/>
                <a:ea typeface="Cambria"/>
                <a:cs typeface="Cambria"/>
                <a:sym typeface="Cambria"/>
              </a:rPr>
              <a:t>highest </a:t>
            </a:r>
            <a:r>
              <a:rPr lang="en-IN" sz="2400" b="0" i="0" u="none" strike="noStrike" cap="none">
                <a:solidFill>
                  <a:srgbClr val="514A40"/>
                </a:solidFill>
                <a:latin typeface="Cambria"/>
                <a:ea typeface="Cambria"/>
                <a:cs typeface="Cambria"/>
                <a:sym typeface="Cambria"/>
              </a:rPr>
              <a:t>in the </a:t>
            </a:r>
            <a:r>
              <a:rPr lang="en-IN" sz="2400" b="0" i="0" u="none" strike="noStrike" cap="none">
                <a:solidFill>
                  <a:srgbClr val="0070C0"/>
                </a:solidFill>
                <a:latin typeface="Cambria"/>
                <a:ea typeface="Cambria"/>
                <a:cs typeface="Cambria"/>
                <a:sym typeface="Cambria"/>
              </a:rPr>
              <a:t>posterior region </a:t>
            </a:r>
            <a:r>
              <a:rPr lang="en-IN" sz="2400" b="0" i="0" u="none" strike="noStrike" cap="none">
                <a:solidFill>
                  <a:srgbClr val="514A40"/>
                </a:solidFill>
                <a:latin typeface="Cambria"/>
                <a:ea typeface="Cambria"/>
                <a:cs typeface="Cambria"/>
                <a:sym typeface="Cambria"/>
              </a:rPr>
              <a:t>closest to the  mandibular hinge axis and decrease from the molar to the incisors.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26"/>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5"/>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5"/>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5"/>
          <p:cNvSpPr/>
          <p:nvPr/>
        </p:nvSpPr>
        <p:spPr>
          <a:xfrm>
            <a:off x="189000" y="141840"/>
            <a:ext cx="3813840" cy="90144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5"/>
          <p:cNvSpPr/>
          <p:nvPr/>
        </p:nvSpPr>
        <p:spPr>
          <a:xfrm>
            <a:off x="433440" y="274320"/>
            <a:ext cx="3302640" cy="500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None/>
            </a:pPr>
            <a:r>
              <a:rPr lang="en-IN" sz="3200" b="1" i="0" u="none" strike="noStrike" cap="none">
                <a:solidFill>
                  <a:srgbClr val="A85229"/>
                </a:solidFill>
                <a:latin typeface="Cambria"/>
                <a:ea typeface="Cambria"/>
                <a:cs typeface="Cambria"/>
                <a:sym typeface="Cambria"/>
              </a:rPr>
              <a:t>STRESS &amp; STRAIN</a:t>
            </a:r>
            <a:endParaRPr sz="3200" b="0" i="0" u="none" strike="noStrike" cap="none">
              <a:solidFill>
                <a:schemeClr val="dk1"/>
              </a:solidFill>
              <a:latin typeface="Arial"/>
              <a:ea typeface="Arial"/>
              <a:cs typeface="Arial"/>
              <a:sym typeface="Arial"/>
            </a:endParaRPr>
          </a:p>
        </p:txBody>
      </p:sp>
      <p:sp>
        <p:nvSpPr>
          <p:cNvPr id="219" name="Google Shape;219;p45"/>
          <p:cNvSpPr/>
          <p:nvPr/>
        </p:nvSpPr>
        <p:spPr>
          <a:xfrm>
            <a:off x="479160" y="1091520"/>
            <a:ext cx="11192400" cy="1708200"/>
          </a:xfrm>
          <a:prstGeom prst="rect">
            <a:avLst/>
          </a:prstGeom>
          <a:noFill/>
          <a:ln>
            <a:noFill/>
          </a:ln>
        </p:spPr>
        <p:txBody>
          <a:bodyPr spcFirstLastPara="1" wrap="square" lIns="0" tIns="88900" rIns="0" bIns="0" anchor="t" anchorCtr="0">
            <a:noAutofit/>
          </a:bodyPr>
          <a:lstStyle/>
          <a:p>
            <a:pPr marL="12600" marR="0" lvl="0" indent="0" algn="l" rtl="0">
              <a:lnSpc>
                <a:spcPct val="100000"/>
              </a:lnSpc>
              <a:spcBef>
                <a:spcPts val="0"/>
              </a:spcBef>
              <a:spcAft>
                <a:spcPts val="0"/>
              </a:spcAft>
              <a:buNone/>
            </a:pPr>
            <a:r>
              <a:rPr lang="en-IN" sz="2800" b="1" i="1" u="none" strike="noStrike" cap="none">
                <a:solidFill>
                  <a:srgbClr val="7030A0"/>
                </a:solidFill>
                <a:latin typeface="Cambria"/>
                <a:ea typeface="Cambria"/>
                <a:cs typeface="Cambria"/>
                <a:sym typeface="Cambria"/>
              </a:rPr>
              <a:t>Stress</a:t>
            </a:r>
            <a:endParaRPr sz="2800" b="0" i="0" u="none" strike="noStrike" cap="none">
              <a:solidFill>
                <a:schemeClr val="dk1"/>
              </a:solidFill>
              <a:latin typeface="Arial"/>
              <a:ea typeface="Arial"/>
              <a:cs typeface="Arial"/>
              <a:sym typeface="Arial"/>
            </a:endParaRPr>
          </a:p>
          <a:p>
            <a:pPr marL="1201320" marR="0" lvl="0" indent="-227879" algn="l" rtl="0">
              <a:lnSpc>
                <a:spcPct val="107958"/>
              </a:lnSpc>
              <a:spcBef>
                <a:spcPts val="85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The force per unit area acting on millions of atoms or molecules in a given  plane of a material.</a:t>
            </a:r>
            <a:endParaRPr sz="2400" b="0" i="0" u="none" strike="noStrike" cap="none">
              <a:solidFill>
                <a:schemeClr val="dk1"/>
              </a:solidFill>
              <a:latin typeface="Arial"/>
              <a:ea typeface="Arial"/>
              <a:cs typeface="Arial"/>
              <a:sym typeface="Arial"/>
            </a:endParaRPr>
          </a:p>
          <a:p>
            <a:pPr marL="1201320" marR="0" lvl="0" indent="-227879" algn="l" rtl="0">
              <a:lnSpc>
                <a:spcPct val="100000"/>
              </a:lnSpc>
              <a:spcBef>
                <a:spcPts val="479"/>
              </a:spcBef>
              <a:spcAft>
                <a:spcPts val="0"/>
              </a:spcAft>
              <a:buClr>
                <a:srgbClr val="A85229"/>
              </a:buClr>
              <a:buSzPts val="2400"/>
              <a:buFont typeface="Arial"/>
              <a:buChar char="•"/>
            </a:pPr>
            <a:r>
              <a:rPr lang="en-IN" sz="2400" b="0" i="0" u="none" strike="noStrike" cap="none">
                <a:solidFill>
                  <a:srgbClr val="0070C0"/>
                </a:solidFill>
                <a:latin typeface="Cambria"/>
                <a:ea typeface="Cambria"/>
                <a:cs typeface="Cambria"/>
                <a:sym typeface="Cambria"/>
              </a:rPr>
              <a:t>Force acting per unit area.</a:t>
            </a:r>
            <a:endParaRPr sz="2400" b="0" i="0" u="none" strike="noStrike" cap="none">
              <a:solidFill>
                <a:schemeClr val="dk1"/>
              </a:solidFill>
              <a:latin typeface="Arial"/>
              <a:ea typeface="Arial"/>
              <a:cs typeface="Arial"/>
              <a:sym typeface="Arial"/>
            </a:endParaRPr>
          </a:p>
        </p:txBody>
      </p:sp>
      <p:sp>
        <p:nvSpPr>
          <p:cNvPr id="220" name="Google Shape;220;p45"/>
          <p:cNvSpPr/>
          <p:nvPr/>
        </p:nvSpPr>
        <p:spPr>
          <a:xfrm>
            <a:off x="1439280" y="4437360"/>
            <a:ext cx="10230480" cy="140760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000000"/>
                </a:solidFill>
                <a:latin typeface="Cambria"/>
                <a:ea typeface="Cambria"/>
                <a:cs typeface="Cambria"/>
                <a:sym typeface="Cambria"/>
              </a:rPr>
              <a:t>Unit of measurement is </a:t>
            </a:r>
            <a:r>
              <a:rPr lang="en-IN" sz="2400" b="0" i="0" u="none" strike="noStrike" cap="none">
                <a:solidFill>
                  <a:srgbClr val="C00000"/>
                </a:solidFill>
                <a:latin typeface="Cambria"/>
                <a:ea typeface="Cambria"/>
                <a:cs typeface="Cambria"/>
                <a:sym typeface="Cambria"/>
              </a:rPr>
              <a:t>Megapascal (Mpa).</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7958"/>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Stress is the internal resistance of a material to an external load applied on  that material.</a:t>
            </a:r>
            <a:endParaRPr sz="2400" b="0" i="0" u="none" strike="noStrike" cap="none">
              <a:solidFill>
                <a:schemeClr val="dk1"/>
              </a:solidFill>
              <a:latin typeface="Arial"/>
              <a:ea typeface="Arial"/>
              <a:cs typeface="Arial"/>
              <a:sym typeface="Arial"/>
            </a:endParaRPr>
          </a:p>
        </p:txBody>
      </p:sp>
      <p:sp>
        <p:nvSpPr>
          <p:cNvPr id="221" name="Google Shape;221;p45"/>
          <p:cNvSpPr/>
          <p:nvPr/>
        </p:nvSpPr>
        <p:spPr>
          <a:xfrm>
            <a:off x="4231557" y="2970771"/>
            <a:ext cx="3288916" cy="1153080"/>
          </a:xfrm>
          <a:custGeom>
            <a:avLst/>
            <a:gdLst/>
            <a:ahLst/>
            <a:cxnLst/>
            <a:rect l="l" t="t" r="r" b="b"/>
            <a:pathLst>
              <a:path w="3206750" h="1153795" extrusionOk="0">
                <a:moveTo>
                  <a:pt x="0" y="0"/>
                </a:moveTo>
                <a:lnTo>
                  <a:pt x="3206496" y="0"/>
                </a:lnTo>
                <a:lnTo>
                  <a:pt x="3206496" y="1153668"/>
                </a:lnTo>
                <a:lnTo>
                  <a:pt x="0" y="1153668"/>
                </a:lnTo>
                <a:lnTo>
                  <a:pt x="0" y="0"/>
                </a:lnTo>
                <a:close/>
              </a:path>
            </a:pathLst>
          </a:custGeom>
          <a:solidFill>
            <a:srgbClr val="F4F789"/>
          </a:solidFill>
          <a:ln>
            <a:noFill/>
          </a:ln>
        </p:spPr>
      </p:sp>
      <p:sp>
        <p:nvSpPr>
          <p:cNvPr id="222" name="Google Shape;222;p45"/>
          <p:cNvSpPr/>
          <p:nvPr/>
        </p:nvSpPr>
        <p:spPr>
          <a:xfrm>
            <a:off x="6079320" y="3539160"/>
            <a:ext cx="904680" cy="360"/>
          </a:xfrm>
          <a:custGeom>
            <a:avLst/>
            <a:gdLst/>
            <a:ahLst/>
            <a:cxnLst/>
            <a:rect l="l" t="t" r="r" b="b"/>
            <a:pathLst>
              <a:path w="905509" h="120000" extrusionOk="0">
                <a:moveTo>
                  <a:pt x="0" y="0"/>
                </a:moveTo>
                <a:lnTo>
                  <a:pt x="905256" y="0"/>
                </a:lnTo>
              </a:path>
            </a:pathLst>
          </a:custGeom>
          <a:noFill/>
          <a:ln w="25900" cap="flat" cmpd="sng">
            <a:solidFill>
              <a:srgbClr val="000000"/>
            </a:solidFill>
            <a:prstDash val="solid"/>
            <a:round/>
            <a:headEnd type="none" w="sm" len="sm"/>
            <a:tailEnd type="none" w="sm" len="sm"/>
          </a:ln>
        </p:spPr>
      </p:sp>
      <p:sp>
        <p:nvSpPr>
          <p:cNvPr id="223" name="Google Shape;223;p45"/>
          <p:cNvSpPr/>
          <p:nvPr/>
        </p:nvSpPr>
        <p:spPr>
          <a:xfrm>
            <a:off x="4268880" y="3101400"/>
            <a:ext cx="3206160" cy="824635"/>
          </a:xfrm>
          <a:prstGeom prst="rect">
            <a:avLst/>
          </a:prstGeom>
          <a:noFill/>
          <a:ln w="15100" cap="flat" cmpd="sng">
            <a:solidFill>
              <a:srgbClr val="000000"/>
            </a:solidFill>
            <a:prstDash val="solid"/>
            <a:round/>
            <a:headEnd type="none" w="sm" len="sm"/>
            <a:tailEnd type="none" w="sm" len="sm"/>
          </a:ln>
        </p:spPr>
        <p:txBody>
          <a:bodyPr spcFirstLastPara="1" wrap="square" lIns="0" tIns="16550" rIns="0" bIns="0" anchor="t" anchorCtr="0">
            <a:noAutofit/>
          </a:bodyPr>
          <a:lstStyle/>
          <a:p>
            <a:pPr marL="1892160" marR="0" lvl="0" indent="0" algn="l" rtl="0">
              <a:lnSpc>
                <a:spcPct val="98680"/>
              </a:lnSpc>
              <a:spcBef>
                <a:spcPts val="0"/>
              </a:spcBef>
              <a:spcAft>
                <a:spcPts val="0"/>
              </a:spcAft>
              <a:buNone/>
            </a:pPr>
            <a:r>
              <a:rPr lang="en-IN" sz="2350" b="0" i="0" u="none" strike="noStrike" cap="none">
                <a:solidFill>
                  <a:srgbClr val="000000"/>
                </a:solidFill>
                <a:latin typeface="Cambria Math"/>
                <a:ea typeface="Cambria Math"/>
                <a:cs typeface="Cambria Math"/>
                <a:sym typeface="Cambria Math"/>
              </a:rPr>
              <a:t>𝐹 (𝑁)</a:t>
            </a:r>
            <a:endParaRPr sz="2350" b="0" i="0" u="none" strike="noStrike" cap="none">
              <a:solidFill>
                <a:schemeClr val="dk1"/>
              </a:solidFill>
              <a:latin typeface="Arial"/>
              <a:ea typeface="Arial"/>
              <a:cs typeface="Arial"/>
              <a:sym typeface="Arial"/>
            </a:endParaRPr>
          </a:p>
          <a:p>
            <a:pPr marL="488880" marR="0" lvl="0" indent="0" algn="l" rtl="0">
              <a:lnSpc>
                <a:spcPct val="73708"/>
              </a:lnSpc>
              <a:spcBef>
                <a:spcPts val="0"/>
              </a:spcBef>
              <a:spcAft>
                <a:spcPts val="0"/>
              </a:spcAft>
              <a:buNone/>
            </a:pPr>
            <a:r>
              <a:rPr lang="en-IN" sz="2400" b="0" i="0" u="none" strike="noStrike" cap="none">
                <a:solidFill>
                  <a:srgbClr val="000000"/>
                </a:solidFill>
                <a:latin typeface="Cambria"/>
                <a:ea typeface="Cambria"/>
                <a:cs typeface="Cambria"/>
                <a:sym typeface="Cambria"/>
              </a:rPr>
              <a:t>Stress </a:t>
            </a:r>
            <a:r>
              <a:rPr lang="en-IN" sz="1800" b="0" i="0" u="none" strike="noStrike" cap="none">
                <a:solidFill>
                  <a:srgbClr val="000000"/>
                </a:solidFill>
                <a:latin typeface="Cambria"/>
                <a:ea typeface="Cambria"/>
                <a:cs typeface="Cambria"/>
                <a:sym typeface="Cambria"/>
              </a:rPr>
              <a:t>(σ)=</a:t>
            </a:r>
            <a:endParaRPr sz="1800" b="0" i="0" u="none" strike="noStrike" cap="none">
              <a:solidFill>
                <a:schemeClr val="dk1"/>
              </a:solidFill>
              <a:latin typeface="Arial"/>
              <a:ea typeface="Arial"/>
              <a:cs typeface="Arial"/>
              <a:sym typeface="Arial"/>
            </a:endParaRPr>
          </a:p>
          <a:p>
            <a:pPr marL="1810440" marR="0" lvl="0" indent="0" algn="l" rtl="0">
              <a:lnSpc>
                <a:spcPct val="94085"/>
              </a:lnSpc>
              <a:spcBef>
                <a:spcPts val="0"/>
              </a:spcBef>
              <a:spcAft>
                <a:spcPts val="0"/>
              </a:spcAft>
              <a:buNone/>
            </a:pPr>
            <a:r>
              <a:rPr lang="en-IN" sz="2350" b="0" i="0" u="none" strike="noStrike" cap="none">
                <a:solidFill>
                  <a:srgbClr val="000000"/>
                </a:solidFill>
                <a:latin typeface="Cambria Math"/>
                <a:ea typeface="Cambria Math"/>
                <a:cs typeface="Cambria Math"/>
                <a:sym typeface="Cambria Math"/>
              </a:rPr>
              <a:t>𝐴 (𝑚</a:t>
            </a:r>
            <a:r>
              <a:rPr lang="en-IN" sz="2327" b="0" i="0" u="none" strike="noStrike" cap="none" baseline="30000">
                <a:solidFill>
                  <a:srgbClr val="000000"/>
                </a:solidFill>
                <a:latin typeface="Cambria Math"/>
                <a:ea typeface="Cambria Math"/>
                <a:cs typeface="Cambria Math"/>
                <a:sym typeface="Cambria Math"/>
              </a:rPr>
              <a:t>2</a:t>
            </a:r>
            <a:r>
              <a:rPr lang="en-IN" sz="2350" b="0" i="0" u="none" strike="noStrike" cap="none">
                <a:solidFill>
                  <a:srgbClr val="000000"/>
                </a:solidFill>
                <a:latin typeface="Cambria Math"/>
                <a:ea typeface="Cambria Math"/>
                <a:cs typeface="Cambria Math"/>
                <a:sym typeface="Cambria Math"/>
              </a:rPr>
              <a:t>)</a:t>
            </a:r>
            <a:endParaRPr sz="2350" b="0" i="0" u="none" strike="noStrike" cap="none">
              <a:solidFill>
                <a:schemeClr val="dk1"/>
              </a:solidFill>
              <a:latin typeface="Arial"/>
              <a:ea typeface="Arial"/>
              <a:cs typeface="Arial"/>
              <a:sym typeface="Arial"/>
            </a:endParaRPr>
          </a:p>
        </p:txBody>
      </p:sp>
      <p:sp>
        <p:nvSpPr>
          <p:cNvPr id="224" name="Google Shape;224;p45"/>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7</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6"/>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6"/>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6"/>
          <p:cNvSpPr/>
          <p:nvPr/>
        </p:nvSpPr>
        <p:spPr>
          <a:xfrm>
            <a:off x="479160" y="1263960"/>
            <a:ext cx="8392680" cy="251784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By means of the direction of force, stresses can be classified as: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45"/>
              </a:spcBef>
              <a:spcAft>
                <a:spcPts val="0"/>
              </a:spcAft>
              <a:buNone/>
            </a:pPr>
            <a:endParaRPr sz="2400" b="0" i="0" u="none" strike="noStrike" cap="none">
              <a:solidFill>
                <a:schemeClr val="dk1"/>
              </a:solidFill>
              <a:latin typeface="Arial"/>
              <a:ea typeface="Arial"/>
              <a:cs typeface="Arial"/>
              <a:sym typeface="Arial"/>
            </a:endParaRPr>
          </a:p>
          <a:p>
            <a:pPr marL="1795679" marR="0" lvl="1" indent="-227879" algn="l" rtl="0">
              <a:lnSpc>
                <a:spcPct val="100000"/>
              </a:lnSpc>
              <a:spcBef>
                <a:spcPts val="0"/>
              </a:spcBef>
              <a:spcAft>
                <a:spcPts val="0"/>
              </a:spcAft>
              <a:buClr>
                <a:srgbClr val="A85229"/>
              </a:buClr>
              <a:buSzPts val="2400"/>
              <a:buFont typeface="Arial"/>
              <a:buChar char="•"/>
            </a:pPr>
            <a:r>
              <a:rPr lang="en-IN" sz="2400" b="0" i="0" u="none" strike="noStrike" cap="none">
                <a:solidFill>
                  <a:srgbClr val="0070C0"/>
                </a:solidFill>
                <a:latin typeface="Cambria"/>
                <a:ea typeface="Cambria"/>
                <a:cs typeface="Cambria"/>
                <a:sym typeface="Cambria"/>
              </a:rPr>
              <a:t>Tensile stress</a:t>
            </a:r>
            <a:endParaRPr sz="2400" b="0" i="0" u="none" strike="noStrike" cap="none">
              <a:solidFill>
                <a:schemeClr val="dk1"/>
              </a:solidFill>
              <a:latin typeface="Arial"/>
              <a:ea typeface="Arial"/>
              <a:cs typeface="Arial"/>
              <a:sym typeface="Arial"/>
            </a:endParaRPr>
          </a:p>
          <a:p>
            <a:pPr marL="1795679" marR="0" lvl="1" indent="-228600" algn="l" rtl="0">
              <a:lnSpc>
                <a:spcPct val="100000"/>
              </a:lnSpc>
              <a:spcBef>
                <a:spcPts val="805"/>
              </a:spcBef>
              <a:spcAft>
                <a:spcPts val="0"/>
              </a:spcAft>
              <a:buClr>
                <a:srgbClr val="A85229"/>
              </a:buClr>
              <a:buSzPts val="2400"/>
              <a:buFont typeface="Arial"/>
              <a:buChar char="•"/>
            </a:pPr>
            <a:r>
              <a:rPr lang="en-IN" sz="2400" b="0" i="0" u="none" strike="noStrike" cap="none">
                <a:solidFill>
                  <a:srgbClr val="0070C0"/>
                </a:solidFill>
                <a:latin typeface="Cambria"/>
                <a:ea typeface="Cambria"/>
                <a:cs typeface="Cambria"/>
                <a:sym typeface="Cambria"/>
              </a:rPr>
              <a:t>Compressive stress</a:t>
            </a:r>
            <a:endParaRPr sz="2400" b="0" i="0" u="none" strike="noStrike" cap="none">
              <a:solidFill>
                <a:schemeClr val="dk1"/>
              </a:solidFill>
              <a:latin typeface="Arial"/>
              <a:ea typeface="Arial"/>
              <a:cs typeface="Arial"/>
              <a:sym typeface="Arial"/>
            </a:endParaRPr>
          </a:p>
          <a:p>
            <a:pPr marL="1795679" marR="0" lvl="1" indent="-228600" algn="l" rtl="0">
              <a:lnSpc>
                <a:spcPct val="100000"/>
              </a:lnSpc>
              <a:spcBef>
                <a:spcPts val="794"/>
              </a:spcBef>
              <a:spcAft>
                <a:spcPts val="0"/>
              </a:spcAft>
              <a:buClr>
                <a:srgbClr val="A85229"/>
              </a:buClr>
              <a:buSzPts val="2400"/>
              <a:buFont typeface="Arial"/>
              <a:buChar char="•"/>
            </a:pPr>
            <a:r>
              <a:rPr lang="en-IN" sz="2400" b="0" i="0" u="none" strike="noStrike" cap="none">
                <a:solidFill>
                  <a:srgbClr val="0070C0"/>
                </a:solidFill>
                <a:latin typeface="Cambria"/>
                <a:ea typeface="Cambria"/>
                <a:cs typeface="Cambria"/>
                <a:sym typeface="Cambria"/>
              </a:rPr>
              <a:t>Shear stress</a:t>
            </a:r>
            <a:endParaRPr sz="2400" b="0" i="0" u="none" strike="noStrike" cap="none">
              <a:solidFill>
                <a:schemeClr val="dk1"/>
              </a:solidFill>
              <a:latin typeface="Arial"/>
              <a:ea typeface="Arial"/>
              <a:cs typeface="Arial"/>
              <a:sym typeface="Arial"/>
            </a:endParaRPr>
          </a:p>
          <a:p>
            <a:pPr marL="1795679" marR="0" lvl="1" indent="-228600" algn="l" rtl="0">
              <a:lnSpc>
                <a:spcPct val="100000"/>
              </a:lnSpc>
              <a:spcBef>
                <a:spcPts val="799"/>
              </a:spcBef>
              <a:spcAft>
                <a:spcPts val="0"/>
              </a:spcAft>
              <a:buClr>
                <a:srgbClr val="A85229"/>
              </a:buClr>
              <a:buSzPts val="2400"/>
              <a:buFont typeface="Arial"/>
              <a:buChar char="•"/>
            </a:pPr>
            <a:r>
              <a:rPr lang="en-IN" sz="2400" b="0" i="0" u="none" strike="noStrike" cap="none">
                <a:solidFill>
                  <a:srgbClr val="0070C0"/>
                </a:solidFill>
                <a:latin typeface="Cambria"/>
                <a:ea typeface="Cambria"/>
                <a:cs typeface="Cambria"/>
                <a:sym typeface="Cambria"/>
              </a:rPr>
              <a:t>Flexural stress</a:t>
            </a:r>
            <a:endParaRPr sz="2400" b="0" i="0" u="none" strike="noStrike" cap="none">
              <a:solidFill>
                <a:schemeClr val="dk1"/>
              </a:solidFill>
              <a:latin typeface="Arial"/>
              <a:ea typeface="Arial"/>
              <a:cs typeface="Arial"/>
              <a:sym typeface="Arial"/>
            </a:endParaRPr>
          </a:p>
        </p:txBody>
      </p:sp>
      <p:sp>
        <p:nvSpPr>
          <p:cNvPr id="232" name="Google Shape;232;p46"/>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8</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7"/>
          <p:cNvSpPr/>
          <p:nvPr/>
        </p:nvSpPr>
        <p:spPr>
          <a:xfrm>
            <a:off x="0" y="6256080"/>
            <a:ext cx="12191400" cy="10908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7"/>
          <p:cNvSpPr/>
          <p:nvPr/>
        </p:nvSpPr>
        <p:spPr>
          <a:xfrm>
            <a:off x="0" y="6256080"/>
            <a:ext cx="12191400" cy="5724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7"/>
          <p:cNvSpPr/>
          <p:nvPr/>
        </p:nvSpPr>
        <p:spPr>
          <a:xfrm>
            <a:off x="221040" y="222480"/>
            <a:ext cx="2705760" cy="78876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7"/>
          <p:cNvSpPr/>
          <p:nvPr/>
        </p:nvSpPr>
        <p:spPr>
          <a:xfrm>
            <a:off x="433440" y="338400"/>
            <a:ext cx="2261880" cy="439200"/>
          </a:xfrm>
          <a:prstGeom prst="rect">
            <a:avLst/>
          </a:prstGeom>
          <a:noFill/>
          <a:ln>
            <a:noFill/>
          </a:ln>
        </p:spPr>
        <p:txBody>
          <a:bodyPr spcFirstLastPara="1" wrap="square" lIns="0" tIns="12225" rIns="0" bIns="0" anchor="t" anchorCtr="0">
            <a:noAutofit/>
          </a:bodyPr>
          <a:lstStyle/>
          <a:p>
            <a:pPr marL="12600" marR="0" lvl="0" indent="0" algn="l" rtl="0">
              <a:lnSpc>
                <a:spcPct val="100000"/>
              </a:lnSpc>
              <a:spcBef>
                <a:spcPts val="0"/>
              </a:spcBef>
              <a:spcAft>
                <a:spcPts val="0"/>
              </a:spcAft>
              <a:buNone/>
            </a:pPr>
            <a:r>
              <a:rPr lang="en-IN" sz="2800" b="1" i="0" u="none" strike="noStrike" cap="none">
                <a:solidFill>
                  <a:srgbClr val="A85229"/>
                </a:solidFill>
                <a:latin typeface="Cambria"/>
                <a:ea typeface="Cambria"/>
                <a:cs typeface="Cambria"/>
                <a:sym typeface="Cambria"/>
              </a:rPr>
              <a:t>Tensile Stress</a:t>
            </a:r>
            <a:endParaRPr sz="2800" b="0" i="0" u="none" strike="noStrike" cap="none">
              <a:solidFill>
                <a:schemeClr val="dk1"/>
              </a:solidFill>
              <a:latin typeface="Arial"/>
              <a:ea typeface="Arial"/>
              <a:cs typeface="Arial"/>
              <a:sym typeface="Arial"/>
            </a:endParaRPr>
          </a:p>
        </p:txBody>
      </p:sp>
      <p:sp>
        <p:nvSpPr>
          <p:cNvPr id="241" name="Google Shape;241;p47"/>
          <p:cNvSpPr/>
          <p:nvPr/>
        </p:nvSpPr>
        <p:spPr>
          <a:xfrm>
            <a:off x="7787520" y="3924360"/>
            <a:ext cx="4068360" cy="1954440"/>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7"/>
          <p:cNvSpPr/>
          <p:nvPr/>
        </p:nvSpPr>
        <p:spPr>
          <a:xfrm>
            <a:off x="7839360" y="3976200"/>
            <a:ext cx="3909960" cy="179604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7"/>
          <p:cNvSpPr/>
          <p:nvPr/>
        </p:nvSpPr>
        <p:spPr>
          <a:xfrm>
            <a:off x="7826400" y="3963240"/>
            <a:ext cx="3936240" cy="1822320"/>
          </a:xfrm>
          <a:custGeom>
            <a:avLst/>
            <a:gdLst/>
            <a:ahLst/>
            <a:cxnLst/>
            <a:rect l="l" t="t" r="r" b="b"/>
            <a:pathLst>
              <a:path w="3937000" h="1823085" extrusionOk="0">
                <a:moveTo>
                  <a:pt x="0" y="0"/>
                </a:moveTo>
                <a:lnTo>
                  <a:pt x="3936492" y="0"/>
                </a:lnTo>
                <a:lnTo>
                  <a:pt x="3936492" y="1822704"/>
                </a:lnTo>
                <a:lnTo>
                  <a:pt x="0" y="1822704"/>
                </a:lnTo>
                <a:lnTo>
                  <a:pt x="0" y="0"/>
                </a:lnTo>
                <a:close/>
              </a:path>
            </a:pathLst>
          </a:custGeom>
          <a:noFill/>
          <a:ln w="25900" cap="flat" cmpd="sng">
            <a:solidFill>
              <a:srgbClr val="000000"/>
            </a:solidFill>
            <a:prstDash val="solid"/>
            <a:round/>
            <a:headEnd type="none" w="sm" len="sm"/>
            <a:tailEnd type="none" w="sm" len="sm"/>
          </a:ln>
        </p:spPr>
      </p:sp>
      <p:sp>
        <p:nvSpPr>
          <p:cNvPr id="244" name="Google Shape;244;p47"/>
          <p:cNvSpPr/>
          <p:nvPr/>
        </p:nvSpPr>
        <p:spPr>
          <a:xfrm>
            <a:off x="479160" y="1212840"/>
            <a:ext cx="11191680" cy="2439360"/>
          </a:xfrm>
          <a:prstGeom prst="rect">
            <a:avLst/>
          </a:prstGeom>
          <a:noFill/>
          <a:ln>
            <a:noFill/>
          </a:ln>
        </p:spPr>
        <p:txBody>
          <a:bodyPr spcFirstLastPara="1" wrap="square" lIns="0" tIns="12600" rIns="0" bIns="0" anchor="t" anchorCtr="0">
            <a:noAutofit/>
          </a:bodyPr>
          <a:lstStyle/>
          <a:p>
            <a:pPr marL="241200" marR="0" lvl="0" indent="-227880" algn="l" rtl="0">
              <a:lnSpc>
                <a:spcPct val="100000"/>
              </a:lnSpc>
              <a:spcBef>
                <a:spcPts val="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Tensile stress occurs when 2 sets of forces are directed away from each other in the  same straight line.</a:t>
            </a: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1800"/>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Also when one end is constrained and the other end is subjected to a force away  from the constraint.</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20"/>
              </a:spcBef>
              <a:spcAft>
                <a:spcPts val="0"/>
              </a:spcAft>
              <a:buNone/>
            </a:pPr>
            <a:endParaRPr sz="2400" b="0" i="0" u="none" strike="noStrike" cap="none">
              <a:solidFill>
                <a:schemeClr val="dk1"/>
              </a:solidFill>
              <a:latin typeface="Arial"/>
              <a:ea typeface="Arial"/>
              <a:cs typeface="Arial"/>
              <a:sym typeface="Arial"/>
            </a:endParaRPr>
          </a:p>
          <a:p>
            <a:pPr marL="241200" marR="0" lvl="0" indent="-227880" algn="l" rtl="0">
              <a:lnSpc>
                <a:spcPct val="100000"/>
              </a:lnSpc>
              <a:spcBef>
                <a:spcPts val="6"/>
              </a:spcBef>
              <a:spcAft>
                <a:spcPts val="0"/>
              </a:spcAft>
              <a:buClr>
                <a:srgbClr val="A85229"/>
              </a:buClr>
              <a:buSzPts val="2400"/>
              <a:buFont typeface="Arial"/>
              <a:buChar char="•"/>
            </a:pPr>
            <a:r>
              <a:rPr lang="en-IN" sz="2400" b="0" i="0" u="none" strike="noStrike" cap="none">
                <a:solidFill>
                  <a:srgbClr val="514A40"/>
                </a:solidFill>
                <a:latin typeface="Cambria"/>
                <a:ea typeface="Cambria"/>
                <a:cs typeface="Cambria"/>
                <a:sym typeface="Cambria"/>
              </a:rPr>
              <a:t>It is </a:t>
            </a:r>
            <a:r>
              <a:rPr lang="en-IN" sz="2400" b="0" i="0" u="none" strike="noStrike" cap="none">
                <a:solidFill>
                  <a:srgbClr val="C00000"/>
                </a:solidFill>
                <a:latin typeface="Cambria"/>
                <a:ea typeface="Cambria"/>
                <a:cs typeface="Cambria"/>
                <a:sym typeface="Cambria"/>
              </a:rPr>
              <a:t>caused by a load that tends to stretch or elongate a body</a:t>
            </a:r>
            <a:r>
              <a:rPr lang="en-IN" sz="2400" b="0" i="0" u="none" strike="noStrike" cap="none">
                <a:solidFill>
                  <a:srgbClr val="514A40"/>
                </a:solidFill>
                <a:latin typeface="Cambria"/>
                <a:ea typeface="Cambria"/>
                <a:cs typeface="Cambria"/>
                <a:sym typeface="Cambria"/>
              </a:rPr>
              <a:t>.</a:t>
            </a:r>
            <a:endParaRPr sz="2400" b="0" i="0" u="none" strike="noStrike" cap="none">
              <a:solidFill>
                <a:schemeClr val="dk1"/>
              </a:solidFill>
              <a:latin typeface="Arial"/>
              <a:ea typeface="Arial"/>
              <a:cs typeface="Arial"/>
              <a:sym typeface="Arial"/>
            </a:endParaRPr>
          </a:p>
        </p:txBody>
      </p:sp>
      <p:sp>
        <p:nvSpPr>
          <p:cNvPr id="245" name="Google Shape;245;p47"/>
          <p:cNvSpPr/>
          <p:nvPr/>
        </p:nvSpPr>
        <p:spPr>
          <a:xfrm>
            <a:off x="11659320" y="6481800"/>
            <a:ext cx="261000" cy="217800"/>
          </a:xfrm>
          <a:prstGeom prst="rect">
            <a:avLst/>
          </a:prstGeom>
          <a:noFill/>
          <a:ln>
            <a:noFill/>
          </a:ln>
        </p:spPr>
        <p:txBody>
          <a:bodyPr spcFirstLastPara="1" wrap="square" lIns="0" tIns="4300" rIns="0" bIns="0" anchor="t" anchorCtr="0">
            <a:noAutofit/>
          </a:bodyPr>
          <a:lstStyle/>
          <a:p>
            <a:pPr marL="25560" marR="0" lvl="0" indent="0" algn="l" rtl="0">
              <a:lnSpc>
                <a:spcPct val="100000"/>
              </a:lnSpc>
              <a:spcBef>
                <a:spcPts val="0"/>
              </a:spcBef>
              <a:spcAft>
                <a:spcPts val="0"/>
              </a:spcAft>
              <a:buNone/>
            </a:pPr>
            <a:fld id="{00000000-1234-1234-1234-123412341234}" type="slidenum">
              <a:rPr lang="en-IN" sz="1400" b="1" i="0" u="none" strike="noStrike" cap="none">
                <a:solidFill>
                  <a:srgbClr val="514A40"/>
                </a:solidFill>
                <a:latin typeface="Cambria"/>
                <a:ea typeface="Cambria"/>
                <a:cs typeface="Cambria"/>
                <a:sym typeface="Cambria"/>
              </a:rPr>
              <a:pPr marL="25560" marR="0" lvl="0" indent="0" algn="l" rtl="0">
                <a:lnSpc>
                  <a:spcPct val="100000"/>
                </a:lnSpc>
                <a:spcBef>
                  <a:spcPts val="0"/>
                </a:spcBef>
                <a:spcAft>
                  <a:spcPts val="0"/>
                </a:spcAft>
                <a:buNone/>
              </a:pPr>
              <a:t>9</a:t>
            </a:fld>
            <a:endParaRPr sz="1400" b="0" i="0" u="none" strike="noStrike" cap="none">
              <a:solidFill>
                <a:schemeClr val="dk1"/>
              </a:solidFill>
              <a:latin typeface="Arial"/>
              <a:ea typeface="Arial"/>
              <a:cs typeface="Arial"/>
              <a:sym typeface="Arial"/>
            </a:endParaRPr>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2167</Words>
  <Application>Microsoft Office PowerPoint</Application>
  <PresentationFormat>Custom</PresentationFormat>
  <Paragraphs>522</Paragraphs>
  <Slides>51</Slides>
  <Notes>50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51</vt:i4>
      </vt:variant>
    </vt:vector>
  </HeadingPairs>
  <TitlesOfParts>
    <vt:vector size="58" baseType="lpstr">
      <vt:lpstr>Arial</vt:lpstr>
      <vt:lpstr>Cambria</vt:lpstr>
      <vt:lpstr>Cambria Math</vt:lpstr>
      <vt:lpstr>Times New Roman</vt:lpstr>
      <vt:lpstr>Office Theme</vt:lpstr>
      <vt:lpstr>Office Theme</vt:lpstr>
      <vt:lpstr>Office Theme</vt:lpstr>
      <vt:lpstr>PowerPoint Presentation</vt:lpstr>
      <vt:lpstr>CONTENTS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IDA ROOM</dc:creator>
  <cp:lastModifiedBy>IDA ROOM</cp:lastModifiedBy>
  <cp:revision>4</cp:revision>
  <dcterms:modified xsi:type="dcterms:W3CDTF">2023-05-21T05:07:52Z</dcterms:modified>
</cp:coreProperties>
</file>